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70"/>
  </p:notesMasterIdLst>
  <p:sldIdLst>
    <p:sldId id="320" r:id="rId2"/>
    <p:sldId id="308" r:id="rId3"/>
    <p:sldId id="309" r:id="rId4"/>
    <p:sldId id="310" r:id="rId5"/>
    <p:sldId id="321" r:id="rId6"/>
    <p:sldId id="322" r:id="rId7"/>
    <p:sldId id="315" r:id="rId8"/>
    <p:sldId id="316" r:id="rId9"/>
    <p:sldId id="317" r:id="rId10"/>
    <p:sldId id="318" r:id="rId11"/>
    <p:sldId id="319" r:id="rId12"/>
    <p:sldId id="376" r:id="rId13"/>
    <p:sldId id="381" r:id="rId14"/>
    <p:sldId id="382" r:id="rId15"/>
    <p:sldId id="383" r:id="rId16"/>
    <p:sldId id="377" r:id="rId17"/>
    <p:sldId id="375" r:id="rId18"/>
    <p:sldId id="323" r:id="rId19"/>
    <p:sldId id="324" r:id="rId20"/>
    <p:sldId id="325" r:id="rId21"/>
    <p:sldId id="326" r:id="rId22"/>
    <p:sldId id="327" r:id="rId23"/>
    <p:sldId id="328" r:id="rId24"/>
    <p:sldId id="329" r:id="rId25"/>
    <p:sldId id="336" r:id="rId26"/>
    <p:sldId id="337" r:id="rId27"/>
    <p:sldId id="338" r:id="rId28"/>
    <p:sldId id="339" r:id="rId29"/>
    <p:sldId id="340" r:id="rId30"/>
    <p:sldId id="331" r:id="rId31"/>
    <p:sldId id="380" r:id="rId32"/>
    <p:sldId id="341" r:id="rId33"/>
    <p:sldId id="342" r:id="rId34"/>
    <p:sldId id="343" r:id="rId35"/>
    <p:sldId id="344" r:id="rId36"/>
    <p:sldId id="345" r:id="rId37"/>
    <p:sldId id="346" r:id="rId38"/>
    <p:sldId id="347" r:id="rId39"/>
    <p:sldId id="348" r:id="rId40"/>
    <p:sldId id="349" r:id="rId41"/>
    <p:sldId id="350" r:id="rId42"/>
    <p:sldId id="351"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84" r:id="rId58"/>
    <p:sldId id="385" r:id="rId59"/>
    <p:sldId id="352" r:id="rId60"/>
    <p:sldId id="353" r:id="rId61"/>
    <p:sldId id="354" r:id="rId62"/>
    <p:sldId id="355" r:id="rId63"/>
    <p:sldId id="387" r:id="rId64"/>
    <p:sldId id="388" r:id="rId65"/>
    <p:sldId id="393" r:id="rId66"/>
    <p:sldId id="389" r:id="rId67"/>
    <p:sldId id="391" r:id="rId68"/>
    <p:sldId id="392" r:id="rId69"/>
  </p:sldIdLst>
  <p:sldSz cx="9144000" cy="5145088"/>
  <p:notesSz cx="6858000" cy="9144000"/>
  <p:defaultTextStyle>
    <a:defPPr>
      <a:defRPr lang="zh-CN"/>
    </a:defPPr>
    <a:lvl1pPr marL="0" algn="l" defTabSz="685560" rtl="0" eaLnBrk="1" latinLnBrk="0" hangingPunct="1">
      <a:defRPr sz="1350" kern="1200">
        <a:solidFill>
          <a:schemeClr val="tx1"/>
        </a:solidFill>
        <a:latin typeface="+mn-lt"/>
        <a:ea typeface="+mn-ea"/>
        <a:cs typeface="+mn-cs"/>
      </a:defRPr>
    </a:lvl1pPr>
    <a:lvl2pPr marL="342780" algn="l" defTabSz="685560" rtl="0" eaLnBrk="1" latinLnBrk="0" hangingPunct="1">
      <a:defRPr sz="1350" kern="1200">
        <a:solidFill>
          <a:schemeClr val="tx1"/>
        </a:solidFill>
        <a:latin typeface="+mn-lt"/>
        <a:ea typeface="+mn-ea"/>
        <a:cs typeface="+mn-cs"/>
      </a:defRPr>
    </a:lvl2pPr>
    <a:lvl3pPr marL="685560" algn="l" defTabSz="685560" rtl="0" eaLnBrk="1" latinLnBrk="0" hangingPunct="1">
      <a:defRPr sz="1350" kern="1200">
        <a:solidFill>
          <a:schemeClr val="tx1"/>
        </a:solidFill>
        <a:latin typeface="+mn-lt"/>
        <a:ea typeface="+mn-ea"/>
        <a:cs typeface="+mn-cs"/>
      </a:defRPr>
    </a:lvl3pPr>
    <a:lvl4pPr marL="1028340" algn="l" defTabSz="685560" rtl="0" eaLnBrk="1" latinLnBrk="0" hangingPunct="1">
      <a:defRPr sz="1350" kern="1200">
        <a:solidFill>
          <a:schemeClr val="tx1"/>
        </a:solidFill>
        <a:latin typeface="+mn-lt"/>
        <a:ea typeface="+mn-ea"/>
        <a:cs typeface="+mn-cs"/>
      </a:defRPr>
    </a:lvl4pPr>
    <a:lvl5pPr marL="1371120" algn="l" defTabSz="685560" rtl="0" eaLnBrk="1" latinLnBrk="0" hangingPunct="1">
      <a:defRPr sz="1350" kern="1200">
        <a:solidFill>
          <a:schemeClr val="tx1"/>
        </a:solidFill>
        <a:latin typeface="+mn-lt"/>
        <a:ea typeface="+mn-ea"/>
        <a:cs typeface="+mn-cs"/>
      </a:defRPr>
    </a:lvl5pPr>
    <a:lvl6pPr marL="1713900" algn="l" defTabSz="685560" rtl="0" eaLnBrk="1" latinLnBrk="0" hangingPunct="1">
      <a:defRPr sz="1350" kern="1200">
        <a:solidFill>
          <a:schemeClr val="tx1"/>
        </a:solidFill>
        <a:latin typeface="+mn-lt"/>
        <a:ea typeface="+mn-ea"/>
        <a:cs typeface="+mn-cs"/>
      </a:defRPr>
    </a:lvl6pPr>
    <a:lvl7pPr marL="2056680" algn="l" defTabSz="685560" rtl="0" eaLnBrk="1" latinLnBrk="0" hangingPunct="1">
      <a:defRPr sz="1350" kern="1200">
        <a:solidFill>
          <a:schemeClr val="tx1"/>
        </a:solidFill>
        <a:latin typeface="+mn-lt"/>
        <a:ea typeface="+mn-ea"/>
        <a:cs typeface="+mn-cs"/>
      </a:defRPr>
    </a:lvl7pPr>
    <a:lvl8pPr marL="2399460" algn="l" defTabSz="685560" rtl="0" eaLnBrk="1" latinLnBrk="0" hangingPunct="1">
      <a:defRPr sz="1350" kern="1200">
        <a:solidFill>
          <a:schemeClr val="tx1"/>
        </a:solidFill>
        <a:latin typeface="+mn-lt"/>
        <a:ea typeface="+mn-ea"/>
        <a:cs typeface="+mn-cs"/>
      </a:defRPr>
    </a:lvl8pPr>
    <a:lvl9pPr marL="2742240" algn="l" defTabSz="68556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9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322" autoAdjust="0"/>
  </p:normalViewPr>
  <p:slideViewPr>
    <p:cSldViewPr snapToGrid="0">
      <p:cViewPr varScale="1">
        <p:scale>
          <a:sx n="130" d="100"/>
          <a:sy n="130"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962A0-B0B0-4F3E-941E-2DB67377025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3351CAA-1309-4235-95C2-74B659CD728A}">
      <dgm:prSet phldrT="[文本]"/>
      <dgm:spPr/>
      <dgm:t>
        <a:bodyPr/>
        <a:lstStyle/>
        <a:p>
          <a:r>
            <a:rPr lang="zh-CN" altLang="en-US" dirty="0" smtClean="0">
              <a:latin typeface="黑体" panose="02010609060101010101" pitchFamily="49" charset="-122"/>
              <a:ea typeface="黑体" panose="02010609060101010101" pitchFamily="49" charset="-122"/>
            </a:rPr>
            <a:t>关系数据语言</a:t>
          </a:r>
          <a:endParaRPr lang="zh-CN" altLang="en-US" dirty="0">
            <a:latin typeface="黑体" panose="02010609060101010101" pitchFamily="49" charset="-122"/>
            <a:ea typeface="黑体" panose="02010609060101010101" pitchFamily="49" charset="-122"/>
          </a:endParaRPr>
        </a:p>
      </dgm:t>
    </dgm:pt>
    <dgm:pt modelId="{F9768566-865D-448C-A005-A36F23EE9C14}" type="parTrans" cxnId="{3F781775-603C-47AA-A78D-3D76AB75060A}">
      <dgm:prSet/>
      <dgm:spPr/>
      <dgm:t>
        <a:bodyPr/>
        <a:lstStyle/>
        <a:p>
          <a:endParaRPr lang="zh-CN" altLang="en-US">
            <a:latin typeface="黑体" panose="02010609060101010101" pitchFamily="49" charset="-122"/>
            <a:ea typeface="黑体" panose="02010609060101010101" pitchFamily="49" charset="-122"/>
          </a:endParaRPr>
        </a:p>
      </dgm:t>
    </dgm:pt>
    <dgm:pt modelId="{F9A71B49-FEA3-4E68-83A5-01951A88ECC8}" type="sibTrans" cxnId="{3F781775-603C-47AA-A78D-3D76AB75060A}">
      <dgm:prSet/>
      <dgm:spPr/>
      <dgm:t>
        <a:bodyPr/>
        <a:lstStyle/>
        <a:p>
          <a:endParaRPr lang="zh-CN" altLang="en-US">
            <a:latin typeface="黑体" panose="02010609060101010101" pitchFamily="49" charset="-122"/>
            <a:ea typeface="黑体" panose="02010609060101010101" pitchFamily="49" charset="-122"/>
          </a:endParaRPr>
        </a:p>
      </dgm:t>
    </dgm:pt>
    <dgm:pt modelId="{5D4BBBB1-A89D-42F4-98B1-5B9B84655EB0}">
      <dgm:prSet phldrT="[文本]"/>
      <dgm:spPr/>
      <dgm:t>
        <a:bodyPr/>
        <a:lstStyle/>
        <a:p>
          <a:r>
            <a:rPr lang="zh-CN" dirty="0" smtClean="0">
              <a:latin typeface="黑体" panose="02010609060101010101" pitchFamily="49" charset="-122"/>
              <a:ea typeface="黑体" panose="02010609060101010101" pitchFamily="49" charset="-122"/>
            </a:rPr>
            <a:t>关系代数</a:t>
          </a:r>
          <a:endParaRPr lang="zh-CN" altLang="en-US" dirty="0">
            <a:latin typeface="黑体" panose="02010609060101010101" pitchFamily="49" charset="-122"/>
            <a:ea typeface="黑体" panose="02010609060101010101" pitchFamily="49" charset="-122"/>
          </a:endParaRPr>
        </a:p>
      </dgm:t>
    </dgm:pt>
    <dgm:pt modelId="{48E4FA04-D27C-4BD1-8004-E2378DFBB325}" type="parTrans" cxnId="{B3278D17-54E7-4199-A2AF-AC3D73ED08EB}">
      <dgm:prSet/>
      <dgm:spPr/>
      <dgm:t>
        <a:bodyPr/>
        <a:lstStyle/>
        <a:p>
          <a:endParaRPr lang="zh-CN" altLang="en-US">
            <a:latin typeface="黑体" panose="02010609060101010101" pitchFamily="49" charset="-122"/>
            <a:ea typeface="黑体" panose="02010609060101010101" pitchFamily="49" charset="-122"/>
          </a:endParaRPr>
        </a:p>
      </dgm:t>
    </dgm:pt>
    <dgm:pt modelId="{66ACB367-1270-4425-BCBE-BFC51D8B7B66}" type="sibTrans" cxnId="{B3278D17-54E7-4199-A2AF-AC3D73ED08EB}">
      <dgm:prSet/>
      <dgm:spPr/>
      <dgm:t>
        <a:bodyPr/>
        <a:lstStyle/>
        <a:p>
          <a:endParaRPr lang="zh-CN" altLang="en-US">
            <a:latin typeface="黑体" panose="02010609060101010101" pitchFamily="49" charset="-122"/>
            <a:ea typeface="黑体" panose="02010609060101010101" pitchFamily="49" charset="-122"/>
          </a:endParaRPr>
        </a:p>
      </dgm:t>
    </dgm:pt>
    <dgm:pt modelId="{A1FAE3DE-FE1C-4124-84BD-AE5E2805D206}">
      <dgm:prSet phldrT="[文本]"/>
      <dgm:spPr/>
      <dgm:t>
        <a:bodyPr/>
        <a:lstStyle/>
        <a:p>
          <a:r>
            <a:rPr lang="zh-CN" dirty="0" smtClean="0">
              <a:latin typeface="黑体" panose="02010609060101010101" pitchFamily="49" charset="-122"/>
              <a:ea typeface="黑体" panose="02010609060101010101" pitchFamily="49" charset="-122"/>
            </a:rPr>
            <a:t>关系演算</a:t>
          </a:r>
          <a:endParaRPr lang="zh-CN" altLang="en-US" dirty="0">
            <a:latin typeface="黑体" panose="02010609060101010101" pitchFamily="49" charset="-122"/>
            <a:ea typeface="黑体" panose="02010609060101010101" pitchFamily="49" charset="-122"/>
          </a:endParaRPr>
        </a:p>
      </dgm:t>
    </dgm:pt>
    <dgm:pt modelId="{7A66A4A9-03F7-40B7-84B1-02D43B5E53A7}" type="parTrans" cxnId="{34F2CCF5-FCF5-418A-9E7E-DB3095B288D7}">
      <dgm:prSet/>
      <dgm:spPr/>
      <dgm:t>
        <a:bodyPr/>
        <a:lstStyle/>
        <a:p>
          <a:endParaRPr lang="zh-CN" altLang="en-US">
            <a:latin typeface="黑体" panose="02010609060101010101" pitchFamily="49" charset="-122"/>
            <a:ea typeface="黑体" panose="02010609060101010101" pitchFamily="49" charset="-122"/>
          </a:endParaRPr>
        </a:p>
      </dgm:t>
    </dgm:pt>
    <dgm:pt modelId="{7A1F09DA-F659-4BAD-8263-A651AE42494F}" type="sibTrans" cxnId="{34F2CCF5-FCF5-418A-9E7E-DB3095B288D7}">
      <dgm:prSet/>
      <dgm:spPr/>
      <dgm:t>
        <a:bodyPr/>
        <a:lstStyle/>
        <a:p>
          <a:endParaRPr lang="zh-CN" altLang="en-US">
            <a:latin typeface="黑体" panose="02010609060101010101" pitchFamily="49" charset="-122"/>
            <a:ea typeface="黑体" panose="02010609060101010101" pitchFamily="49" charset="-122"/>
          </a:endParaRPr>
        </a:p>
      </dgm:t>
    </dgm:pt>
    <dgm:pt modelId="{410993BF-4DD4-4123-A531-292C2DFA6A8B}">
      <dgm:prSet phldrT="[文本]"/>
      <dgm:spPr/>
      <dgm:t>
        <a:bodyPr/>
        <a:lstStyle/>
        <a:p>
          <a:r>
            <a:rPr lang="zh-CN" dirty="0" smtClean="0">
              <a:latin typeface="黑体" panose="02010609060101010101" pitchFamily="49" charset="-122"/>
              <a:ea typeface="黑体" panose="02010609060101010101" pitchFamily="49" charset="-122"/>
            </a:rPr>
            <a:t>元组关系演算</a:t>
          </a:r>
          <a:endParaRPr lang="zh-CN" altLang="en-US" dirty="0">
            <a:latin typeface="黑体" panose="02010609060101010101" pitchFamily="49" charset="-122"/>
            <a:ea typeface="黑体" panose="02010609060101010101" pitchFamily="49" charset="-122"/>
          </a:endParaRPr>
        </a:p>
      </dgm:t>
    </dgm:pt>
    <dgm:pt modelId="{C5B634F1-91F0-4E8E-8C9E-D28D972ED51E}" type="parTrans" cxnId="{01D36070-43A1-4B43-9F3B-A2BC287A38B1}">
      <dgm:prSet/>
      <dgm:spPr/>
      <dgm:t>
        <a:bodyPr/>
        <a:lstStyle/>
        <a:p>
          <a:endParaRPr lang="zh-CN" altLang="en-US">
            <a:latin typeface="黑体" panose="02010609060101010101" pitchFamily="49" charset="-122"/>
            <a:ea typeface="黑体" panose="02010609060101010101" pitchFamily="49" charset="-122"/>
          </a:endParaRPr>
        </a:p>
      </dgm:t>
    </dgm:pt>
    <dgm:pt modelId="{4C27FEA8-0708-43CC-991B-616E04B5E5EC}" type="sibTrans" cxnId="{01D36070-43A1-4B43-9F3B-A2BC287A38B1}">
      <dgm:prSet/>
      <dgm:spPr/>
      <dgm:t>
        <a:bodyPr/>
        <a:lstStyle/>
        <a:p>
          <a:endParaRPr lang="zh-CN" altLang="en-US">
            <a:latin typeface="黑体" panose="02010609060101010101" pitchFamily="49" charset="-122"/>
            <a:ea typeface="黑体" panose="02010609060101010101" pitchFamily="49" charset="-122"/>
          </a:endParaRPr>
        </a:p>
      </dgm:t>
    </dgm:pt>
    <dgm:pt modelId="{24AAD5FD-C5A6-4F48-AFBB-C281C24E3EA6}">
      <dgm:prSet/>
      <dgm:spPr/>
      <dgm:t>
        <a:bodyPr/>
        <a:lstStyle/>
        <a:p>
          <a:r>
            <a:rPr lang="zh-CN" dirty="0" smtClean="0">
              <a:latin typeface="黑体" panose="02010609060101010101" pitchFamily="49" charset="-122"/>
              <a:ea typeface="黑体" panose="02010609060101010101" pitchFamily="49" charset="-122"/>
            </a:rPr>
            <a:t>域关系演算</a:t>
          </a:r>
          <a:endParaRPr lang="zh-CN" altLang="en-US" dirty="0">
            <a:latin typeface="黑体" panose="02010609060101010101" pitchFamily="49" charset="-122"/>
            <a:ea typeface="黑体" panose="02010609060101010101" pitchFamily="49" charset="-122"/>
          </a:endParaRPr>
        </a:p>
      </dgm:t>
    </dgm:pt>
    <dgm:pt modelId="{E3A2CED3-CA4D-4952-A626-C2714364701B}" type="parTrans" cxnId="{577EA60B-0572-47FE-A8D2-878970609B17}">
      <dgm:prSet/>
      <dgm:spPr/>
      <dgm:t>
        <a:bodyPr/>
        <a:lstStyle/>
        <a:p>
          <a:endParaRPr lang="zh-CN" altLang="en-US">
            <a:latin typeface="黑体" panose="02010609060101010101" pitchFamily="49" charset="-122"/>
            <a:ea typeface="黑体" panose="02010609060101010101" pitchFamily="49" charset="-122"/>
          </a:endParaRPr>
        </a:p>
      </dgm:t>
    </dgm:pt>
    <dgm:pt modelId="{5336D4A3-4074-4516-A992-DE3AD91F2DAB}" type="sibTrans" cxnId="{577EA60B-0572-47FE-A8D2-878970609B17}">
      <dgm:prSet/>
      <dgm:spPr/>
      <dgm:t>
        <a:bodyPr/>
        <a:lstStyle/>
        <a:p>
          <a:endParaRPr lang="zh-CN" altLang="en-US">
            <a:latin typeface="黑体" panose="02010609060101010101" pitchFamily="49" charset="-122"/>
            <a:ea typeface="黑体" panose="02010609060101010101" pitchFamily="49" charset="-122"/>
          </a:endParaRPr>
        </a:p>
      </dgm:t>
    </dgm:pt>
    <dgm:pt modelId="{969249BA-CABA-4B37-BEC3-3C4286875C0F}">
      <dgm:prSet/>
      <dgm:spPr/>
      <dgm:t>
        <a:bodyPr/>
        <a:lstStyle/>
        <a:p>
          <a:r>
            <a:rPr lang="zh-CN" smtClean="0">
              <a:latin typeface="黑体" panose="02010609060101010101" pitchFamily="49" charset="-122"/>
              <a:ea typeface="黑体" panose="02010609060101010101" pitchFamily="49" charset="-122"/>
            </a:rPr>
            <a:t>结构化查询语言</a:t>
          </a:r>
          <a:endParaRPr lang="zh-CN" altLang="en-US">
            <a:latin typeface="黑体" panose="02010609060101010101" pitchFamily="49" charset="-122"/>
            <a:ea typeface="黑体" panose="02010609060101010101" pitchFamily="49" charset="-122"/>
          </a:endParaRPr>
        </a:p>
      </dgm:t>
    </dgm:pt>
    <dgm:pt modelId="{2D7FFDC6-7B24-459A-A134-8FE5A217634A}" type="parTrans" cxnId="{F8545213-C8BE-415C-8CD7-50863F584561}">
      <dgm:prSet/>
      <dgm:spPr/>
      <dgm:t>
        <a:bodyPr/>
        <a:lstStyle/>
        <a:p>
          <a:endParaRPr lang="zh-CN" altLang="en-US">
            <a:latin typeface="黑体" panose="02010609060101010101" pitchFamily="49" charset="-122"/>
            <a:ea typeface="黑体" panose="02010609060101010101" pitchFamily="49" charset="-122"/>
          </a:endParaRPr>
        </a:p>
      </dgm:t>
    </dgm:pt>
    <dgm:pt modelId="{D3DE81CF-596B-452E-8C88-57C02AE44CF5}" type="sibTrans" cxnId="{F8545213-C8BE-415C-8CD7-50863F584561}">
      <dgm:prSet/>
      <dgm:spPr/>
      <dgm:t>
        <a:bodyPr/>
        <a:lstStyle/>
        <a:p>
          <a:endParaRPr lang="zh-CN" altLang="en-US">
            <a:latin typeface="黑体" panose="02010609060101010101" pitchFamily="49" charset="-122"/>
            <a:ea typeface="黑体" panose="02010609060101010101" pitchFamily="49" charset="-122"/>
          </a:endParaRPr>
        </a:p>
      </dgm:t>
    </dgm:pt>
    <dgm:pt modelId="{39B28E9D-BCD1-4732-A90D-CB9911222F86}" type="pres">
      <dgm:prSet presAssocID="{0E7962A0-B0B0-4F3E-941E-2DB673770257}" presName="diagram" presStyleCnt="0">
        <dgm:presLayoutVars>
          <dgm:chPref val="1"/>
          <dgm:dir/>
          <dgm:animOne val="branch"/>
          <dgm:animLvl val="lvl"/>
          <dgm:resizeHandles val="exact"/>
        </dgm:presLayoutVars>
      </dgm:prSet>
      <dgm:spPr/>
      <dgm:t>
        <a:bodyPr/>
        <a:lstStyle/>
        <a:p>
          <a:endParaRPr lang="zh-CN" altLang="en-US"/>
        </a:p>
      </dgm:t>
    </dgm:pt>
    <dgm:pt modelId="{E0413A44-A270-4E77-A4A8-734BAC55997C}" type="pres">
      <dgm:prSet presAssocID="{53351CAA-1309-4235-95C2-74B659CD728A}" presName="root1" presStyleCnt="0"/>
      <dgm:spPr/>
    </dgm:pt>
    <dgm:pt modelId="{E6D97D6F-92B8-4A3C-8DC0-2020E47D9A3E}" type="pres">
      <dgm:prSet presAssocID="{53351CAA-1309-4235-95C2-74B659CD728A}" presName="LevelOneTextNode" presStyleLbl="node0" presStyleIdx="0" presStyleCnt="1" custScaleX="120148">
        <dgm:presLayoutVars>
          <dgm:chPref val="3"/>
        </dgm:presLayoutVars>
      </dgm:prSet>
      <dgm:spPr/>
      <dgm:t>
        <a:bodyPr/>
        <a:lstStyle/>
        <a:p>
          <a:endParaRPr lang="zh-CN" altLang="en-US"/>
        </a:p>
      </dgm:t>
    </dgm:pt>
    <dgm:pt modelId="{D89E6399-9C00-464C-80A4-32A5A7B10053}" type="pres">
      <dgm:prSet presAssocID="{53351CAA-1309-4235-95C2-74B659CD728A}" presName="level2hierChild" presStyleCnt="0"/>
      <dgm:spPr/>
    </dgm:pt>
    <dgm:pt modelId="{90536F46-6502-4CB5-826B-79B73E8C84FB}" type="pres">
      <dgm:prSet presAssocID="{48E4FA04-D27C-4BD1-8004-E2378DFBB325}" presName="conn2-1" presStyleLbl="parChTrans1D2" presStyleIdx="0" presStyleCnt="3"/>
      <dgm:spPr/>
      <dgm:t>
        <a:bodyPr/>
        <a:lstStyle/>
        <a:p>
          <a:endParaRPr lang="zh-CN" altLang="en-US"/>
        </a:p>
      </dgm:t>
    </dgm:pt>
    <dgm:pt modelId="{3629C33E-FED2-4649-A047-2FBF551C284C}" type="pres">
      <dgm:prSet presAssocID="{48E4FA04-D27C-4BD1-8004-E2378DFBB325}" presName="connTx" presStyleLbl="parChTrans1D2" presStyleIdx="0" presStyleCnt="3"/>
      <dgm:spPr/>
      <dgm:t>
        <a:bodyPr/>
        <a:lstStyle/>
        <a:p>
          <a:endParaRPr lang="zh-CN" altLang="en-US"/>
        </a:p>
      </dgm:t>
    </dgm:pt>
    <dgm:pt modelId="{3E468B24-6BCF-44D1-9F66-26AAD8672E63}" type="pres">
      <dgm:prSet presAssocID="{5D4BBBB1-A89D-42F4-98B1-5B9B84655EB0}" presName="root2" presStyleCnt="0"/>
      <dgm:spPr/>
    </dgm:pt>
    <dgm:pt modelId="{B9726064-B1ED-4F7E-90E5-43A763513ADB}" type="pres">
      <dgm:prSet presAssocID="{5D4BBBB1-A89D-42F4-98B1-5B9B84655EB0}" presName="LevelTwoTextNode" presStyleLbl="node2" presStyleIdx="0" presStyleCnt="3">
        <dgm:presLayoutVars>
          <dgm:chPref val="3"/>
        </dgm:presLayoutVars>
      </dgm:prSet>
      <dgm:spPr/>
      <dgm:t>
        <a:bodyPr/>
        <a:lstStyle/>
        <a:p>
          <a:endParaRPr lang="zh-CN" altLang="en-US"/>
        </a:p>
      </dgm:t>
    </dgm:pt>
    <dgm:pt modelId="{F2FF9C9C-F149-403C-8E6A-E0A5EA52A2FB}" type="pres">
      <dgm:prSet presAssocID="{5D4BBBB1-A89D-42F4-98B1-5B9B84655EB0}" presName="level3hierChild" presStyleCnt="0"/>
      <dgm:spPr/>
    </dgm:pt>
    <dgm:pt modelId="{5638B2AA-D923-4F9B-A2DF-0E01D99BB31F}" type="pres">
      <dgm:prSet presAssocID="{7A66A4A9-03F7-40B7-84B1-02D43B5E53A7}" presName="conn2-1" presStyleLbl="parChTrans1D2" presStyleIdx="1" presStyleCnt="3"/>
      <dgm:spPr/>
      <dgm:t>
        <a:bodyPr/>
        <a:lstStyle/>
        <a:p>
          <a:endParaRPr lang="zh-CN" altLang="en-US"/>
        </a:p>
      </dgm:t>
    </dgm:pt>
    <dgm:pt modelId="{F3FEC433-0A78-4752-A563-D9180EF5E8E3}" type="pres">
      <dgm:prSet presAssocID="{7A66A4A9-03F7-40B7-84B1-02D43B5E53A7}" presName="connTx" presStyleLbl="parChTrans1D2" presStyleIdx="1" presStyleCnt="3"/>
      <dgm:spPr/>
      <dgm:t>
        <a:bodyPr/>
        <a:lstStyle/>
        <a:p>
          <a:endParaRPr lang="zh-CN" altLang="en-US"/>
        </a:p>
      </dgm:t>
    </dgm:pt>
    <dgm:pt modelId="{B84C3835-B1CB-49CB-95BA-57A3CA33275C}" type="pres">
      <dgm:prSet presAssocID="{A1FAE3DE-FE1C-4124-84BD-AE5E2805D206}" presName="root2" presStyleCnt="0"/>
      <dgm:spPr/>
    </dgm:pt>
    <dgm:pt modelId="{5A91431A-F599-4AEC-8068-860E0D2CC263}" type="pres">
      <dgm:prSet presAssocID="{A1FAE3DE-FE1C-4124-84BD-AE5E2805D206}" presName="LevelTwoTextNode" presStyleLbl="node2" presStyleIdx="1" presStyleCnt="3">
        <dgm:presLayoutVars>
          <dgm:chPref val="3"/>
        </dgm:presLayoutVars>
      </dgm:prSet>
      <dgm:spPr/>
      <dgm:t>
        <a:bodyPr/>
        <a:lstStyle/>
        <a:p>
          <a:endParaRPr lang="zh-CN" altLang="en-US"/>
        </a:p>
      </dgm:t>
    </dgm:pt>
    <dgm:pt modelId="{C0A50D45-34F8-4F00-8F9D-8D22D1FCD9C2}" type="pres">
      <dgm:prSet presAssocID="{A1FAE3DE-FE1C-4124-84BD-AE5E2805D206}" presName="level3hierChild" presStyleCnt="0"/>
      <dgm:spPr/>
    </dgm:pt>
    <dgm:pt modelId="{7BF5BF44-0F41-4CE8-A0F3-51626AA449C7}" type="pres">
      <dgm:prSet presAssocID="{C5B634F1-91F0-4E8E-8C9E-D28D972ED51E}" presName="conn2-1" presStyleLbl="parChTrans1D3" presStyleIdx="0" presStyleCnt="2"/>
      <dgm:spPr/>
      <dgm:t>
        <a:bodyPr/>
        <a:lstStyle/>
        <a:p>
          <a:endParaRPr lang="zh-CN" altLang="en-US"/>
        </a:p>
      </dgm:t>
    </dgm:pt>
    <dgm:pt modelId="{6C5111E1-EC43-4702-8213-38756B7FA8C6}" type="pres">
      <dgm:prSet presAssocID="{C5B634F1-91F0-4E8E-8C9E-D28D972ED51E}" presName="connTx" presStyleLbl="parChTrans1D3" presStyleIdx="0" presStyleCnt="2"/>
      <dgm:spPr/>
      <dgm:t>
        <a:bodyPr/>
        <a:lstStyle/>
        <a:p>
          <a:endParaRPr lang="zh-CN" altLang="en-US"/>
        </a:p>
      </dgm:t>
    </dgm:pt>
    <dgm:pt modelId="{9A2BC8BD-235E-4494-899F-ADD48730EAB7}" type="pres">
      <dgm:prSet presAssocID="{410993BF-4DD4-4123-A531-292C2DFA6A8B}" presName="root2" presStyleCnt="0"/>
      <dgm:spPr/>
    </dgm:pt>
    <dgm:pt modelId="{26EBE1A5-6267-41DB-BDF9-51033FB3C332}" type="pres">
      <dgm:prSet presAssocID="{410993BF-4DD4-4123-A531-292C2DFA6A8B}" presName="LevelTwoTextNode" presStyleLbl="node3" presStyleIdx="0" presStyleCnt="2" custScaleX="123624">
        <dgm:presLayoutVars>
          <dgm:chPref val="3"/>
        </dgm:presLayoutVars>
      </dgm:prSet>
      <dgm:spPr/>
      <dgm:t>
        <a:bodyPr/>
        <a:lstStyle/>
        <a:p>
          <a:endParaRPr lang="zh-CN" altLang="en-US"/>
        </a:p>
      </dgm:t>
    </dgm:pt>
    <dgm:pt modelId="{4713F320-B8A5-44D0-9490-3A4FB13E17BB}" type="pres">
      <dgm:prSet presAssocID="{410993BF-4DD4-4123-A531-292C2DFA6A8B}" presName="level3hierChild" presStyleCnt="0"/>
      <dgm:spPr/>
    </dgm:pt>
    <dgm:pt modelId="{8938420E-FF53-41AB-B7BA-504CB2B51D6A}" type="pres">
      <dgm:prSet presAssocID="{E3A2CED3-CA4D-4952-A626-C2714364701B}" presName="conn2-1" presStyleLbl="parChTrans1D3" presStyleIdx="1" presStyleCnt="2"/>
      <dgm:spPr/>
      <dgm:t>
        <a:bodyPr/>
        <a:lstStyle/>
        <a:p>
          <a:endParaRPr lang="zh-CN" altLang="en-US"/>
        </a:p>
      </dgm:t>
    </dgm:pt>
    <dgm:pt modelId="{579E8284-DC9A-4349-A255-4E8D6E9ADB5A}" type="pres">
      <dgm:prSet presAssocID="{E3A2CED3-CA4D-4952-A626-C2714364701B}" presName="connTx" presStyleLbl="parChTrans1D3" presStyleIdx="1" presStyleCnt="2"/>
      <dgm:spPr/>
      <dgm:t>
        <a:bodyPr/>
        <a:lstStyle/>
        <a:p>
          <a:endParaRPr lang="zh-CN" altLang="en-US"/>
        </a:p>
      </dgm:t>
    </dgm:pt>
    <dgm:pt modelId="{069E59FE-3EE6-42DF-A0E6-34AE61B122CB}" type="pres">
      <dgm:prSet presAssocID="{24AAD5FD-C5A6-4F48-AFBB-C281C24E3EA6}" presName="root2" presStyleCnt="0"/>
      <dgm:spPr/>
    </dgm:pt>
    <dgm:pt modelId="{9A97F6AF-4D4E-4DAA-96DF-0DBACB4036B0}" type="pres">
      <dgm:prSet presAssocID="{24AAD5FD-C5A6-4F48-AFBB-C281C24E3EA6}" presName="LevelTwoTextNode" presStyleLbl="node3" presStyleIdx="1" presStyleCnt="2" custScaleX="126334">
        <dgm:presLayoutVars>
          <dgm:chPref val="3"/>
        </dgm:presLayoutVars>
      </dgm:prSet>
      <dgm:spPr/>
      <dgm:t>
        <a:bodyPr/>
        <a:lstStyle/>
        <a:p>
          <a:endParaRPr lang="zh-CN" altLang="en-US"/>
        </a:p>
      </dgm:t>
    </dgm:pt>
    <dgm:pt modelId="{1861C78F-DE2D-47CC-8825-A76146FA40AA}" type="pres">
      <dgm:prSet presAssocID="{24AAD5FD-C5A6-4F48-AFBB-C281C24E3EA6}" presName="level3hierChild" presStyleCnt="0"/>
      <dgm:spPr/>
    </dgm:pt>
    <dgm:pt modelId="{F71CE87D-0FD8-4A36-80DB-EF11D174179E}" type="pres">
      <dgm:prSet presAssocID="{2D7FFDC6-7B24-459A-A134-8FE5A217634A}" presName="conn2-1" presStyleLbl="parChTrans1D2" presStyleIdx="2" presStyleCnt="3"/>
      <dgm:spPr/>
      <dgm:t>
        <a:bodyPr/>
        <a:lstStyle/>
        <a:p>
          <a:endParaRPr lang="zh-CN" altLang="en-US"/>
        </a:p>
      </dgm:t>
    </dgm:pt>
    <dgm:pt modelId="{39FF5D5F-7357-4700-9F1C-C50D01D76F10}" type="pres">
      <dgm:prSet presAssocID="{2D7FFDC6-7B24-459A-A134-8FE5A217634A}" presName="connTx" presStyleLbl="parChTrans1D2" presStyleIdx="2" presStyleCnt="3"/>
      <dgm:spPr/>
      <dgm:t>
        <a:bodyPr/>
        <a:lstStyle/>
        <a:p>
          <a:endParaRPr lang="zh-CN" altLang="en-US"/>
        </a:p>
      </dgm:t>
    </dgm:pt>
    <dgm:pt modelId="{FBDA49AE-6BBE-482C-8123-EBF62ED22A9A}" type="pres">
      <dgm:prSet presAssocID="{969249BA-CABA-4B37-BEC3-3C4286875C0F}" presName="root2" presStyleCnt="0"/>
      <dgm:spPr/>
    </dgm:pt>
    <dgm:pt modelId="{267323EB-F8CB-4365-8784-FD28649AF220}" type="pres">
      <dgm:prSet presAssocID="{969249BA-CABA-4B37-BEC3-3C4286875C0F}" presName="LevelTwoTextNode" presStyleLbl="node2" presStyleIdx="2" presStyleCnt="3">
        <dgm:presLayoutVars>
          <dgm:chPref val="3"/>
        </dgm:presLayoutVars>
      </dgm:prSet>
      <dgm:spPr/>
      <dgm:t>
        <a:bodyPr/>
        <a:lstStyle/>
        <a:p>
          <a:endParaRPr lang="zh-CN" altLang="en-US"/>
        </a:p>
      </dgm:t>
    </dgm:pt>
    <dgm:pt modelId="{6A7630CB-1E98-43FD-8F22-91E9220D90A3}" type="pres">
      <dgm:prSet presAssocID="{969249BA-CABA-4B37-BEC3-3C4286875C0F}" presName="level3hierChild" presStyleCnt="0"/>
      <dgm:spPr/>
    </dgm:pt>
  </dgm:ptLst>
  <dgm:cxnLst>
    <dgm:cxn modelId="{F8545213-C8BE-415C-8CD7-50863F584561}" srcId="{53351CAA-1309-4235-95C2-74B659CD728A}" destId="{969249BA-CABA-4B37-BEC3-3C4286875C0F}" srcOrd="2" destOrd="0" parTransId="{2D7FFDC6-7B24-459A-A134-8FE5A217634A}" sibTransId="{D3DE81CF-596B-452E-8C88-57C02AE44CF5}"/>
    <dgm:cxn modelId="{577EA60B-0572-47FE-A8D2-878970609B17}" srcId="{A1FAE3DE-FE1C-4124-84BD-AE5E2805D206}" destId="{24AAD5FD-C5A6-4F48-AFBB-C281C24E3EA6}" srcOrd="1" destOrd="0" parTransId="{E3A2CED3-CA4D-4952-A626-C2714364701B}" sibTransId="{5336D4A3-4074-4516-A992-DE3AD91F2DAB}"/>
    <dgm:cxn modelId="{3F781775-603C-47AA-A78D-3D76AB75060A}" srcId="{0E7962A0-B0B0-4F3E-941E-2DB673770257}" destId="{53351CAA-1309-4235-95C2-74B659CD728A}" srcOrd="0" destOrd="0" parTransId="{F9768566-865D-448C-A005-A36F23EE9C14}" sibTransId="{F9A71B49-FEA3-4E68-83A5-01951A88ECC8}"/>
    <dgm:cxn modelId="{8CD64895-9194-4923-AD88-F93BD8B7D409}" type="presOf" srcId="{969249BA-CABA-4B37-BEC3-3C4286875C0F}" destId="{267323EB-F8CB-4365-8784-FD28649AF220}" srcOrd="0" destOrd="0" presId="urn:microsoft.com/office/officeart/2005/8/layout/hierarchy2"/>
    <dgm:cxn modelId="{546016DE-941C-4763-A936-C41E8EA5DB0E}" type="presOf" srcId="{E3A2CED3-CA4D-4952-A626-C2714364701B}" destId="{8938420E-FF53-41AB-B7BA-504CB2B51D6A}" srcOrd="0" destOrd="0" presId="urn:microsoft.com/office/officeart/2005/8/layout/hierarchy2"/>
    <dgm:cxn modelId="{EFFFD24A-47D8-46E9-A9EC-9625ECCC7C1D}" type="presOf" srcId="{48E4FA04-D27C-4BD1-8004-E2378DFBB325}" destId="{3629C33E-FED2-4649-A047-2FBF551C284C}" srcOrd="1" destOrd="0" presId="urn:microsoft.com/office/officeart/2005/8/layout/hierarchy2"/>
    <dgm:cxn modelId="{86707A53-7A64-4C80-A32C-48A0474A755F}" type="presOf" srcId="{2D7FFDC6-7B24-459A-A134-8FE5A217634A}" destId="{39FF5D5F-7357-4700-9F1C-C50D01D76F10}" srcOrd="1" destOrd="0" presId="urn:microsoft.com/office/officeart/2005/8/layout/hierarchy2"/>
    <dgm:cxn modelId="{50337AD6-D743-4156-A2E5-EC49E92A1114}" type="presOf" srcId="{A1FAE3DE-FE1C-4124-84BD-AE5E2805D206}" destId="{5A91431A-F599-4AEC-8068-860E0D2CC263}" srcOrd="0" destOrd="0" presId="urn:microsoft.com/office/officeart/2005/8/layout/hierarchy2"/>
    <dgm:cxn modelId="{01D36070-43A1-4B43-9F3B-A2BC287A38B1}" srcId="{A1FAE3DE-FE1C-4124-84BD-AE5E2805D206}" destId="{410993BF-4DD4-4123-A531-292C2DFA6A8B}" srcOrd="0" destOrd="0" parTransId="{C5B634F1-91F0-4E8E-8C9E-D28D972ED51E}" sibTransId="{4C27FEA8-0708-43CC-991B-616E04B5E5EC}"/>
    <dgm:cxn modelId="{F95BA0A4-1C7A-4773-BCF9-AF6AA3B4F6CB}" type="presOf" srcId="{410993BF-4DD4-4123-A531-292C2DFA6A8B}" destId="{26EBE1A5-6267-41DB-BDF9-51033FB3C332}" srcOrd="0" destOrd="0" presId="urn:microsoft.com/office/officeart/2005/8/layout/hierarchy2"/>
    <dgm:cxn modelId="{DA5FBB09-F283-48CE-B3AA-259BF2E548AD}" type="presOf" srcId="{C5B634F1-91F0-4E8E-8C9E-D28D972ED51E}" destId="{6C5111E1-EC43-4702-8213-38756B7FA8C6}" srcOrd="1" destOrd="0" presId="urn:microsoft.com/office/officeart/2005/8/layout/hierarchy2"/>
    <dgm:cxn modelId="{06879223-C0AD-45FF-B6D8-0E5EABF09A4E}" type="presOf" srcId="{7A66A4A9-03F7-40B7-84B1-02D43B5E53A7}" destId="{5638B2AA-D923-4F9B-A2DF-0E01D99BB31F}" srcOrd="0" destOrd="0" presId="urn:microsoft.com/office/officeart/2005/8/layout/hierarchy2"/>
    <dgm:cxn modelId="{783CDE24-F422-4987-8D09-5D05FA9B6A19}" type="presOf" srcId="{24AAD5FD-C5A6-4F48-AFBB-C281C24E3EA6}" destId="{9A97F6AF-4D4E-4DAA-96DF-0DBACB4036B0}" srcOrd="0" destOrd="0" presId="urn:microsoft.com/office/officeart/2005/8/layout/hierarchy2"/>
    <dgm:cxn modelId="{9880478A-B673-4F5E-AC66-C0FC12EE4124}" type="presOf" srcId="{E3A2CED3-CA4D-4952-A626-C2714364701B}" destId="{579E8284-DC9A-4349-A255-4E8D6E9ADB5A}" srcOrd="1" destOrd="0" presId="urn:microsoft.com/office/officeart/2005/8/layout/hierarchy2"/>
    <dgm:cxn modelId="{A849C045-D3DA-4CD7-9D91-86FD01386C76}" type="presOf" srcId="{53351CAA-1309-4235-95C2-74B659CD728A}" destId="{E6D97D6F-92B8-4A3C-8DC0-2020E47D9A3E}" srcOrd="0" destOrd="0" presId="urn:microsoft.com/office/officeart/2005/8/layout/hierarchy2"/>
    <dgm:cxn modelId="{B3278D17-54E7-4199-A2AF-AC3D73ED08EB}" srcId="{53351CAA-1309-4235-95C2-74B659CD728A}" destId="{5D4BBBB1-A89D-42F4-98B1-5B9B84655EB0}" srcOrd="0" destOrd="0" parTransId="{48E4FA04-D27C-4BD1-8004-E2378DFBB325}" sibTransId="{66ACB367-1270-4425-BCBE-BFC51D8B7B66}"/>
    <dgm:cxn modelId="{6B382C0E-2F77-42E3-985D-B01B2BD21367}" type="presOf" srcId="{0E7962A0-B0B0-4F3E-941E-2DB673770257}" destId="{39B28E9D-BCD1-4732-A90D-CB9911222F86}" srcOrd="0" destOrd="0" presId="urn:microsoft.com/office/officeart/2005/8/layout/hierarchy2"/>
    <dgm:cxn modelId="{47B3120F-9AEE-4DA3-B10A-3EB745F5F5D8}" type="presOf" srcId="{5D4BBBB1-A89D-42F4-98B1-5B9B84655EB0}" destId="{B9726064-B1ED-4F7E-90E5-43A763513ADB}" srcOrd="0" destOrd="0" presId="urn:microsoft.com/office/officeart/2005/8/layout/hierarchy2"/>
    <dgm:cxn modelId="{34F2CCF5-FCF5-418A-9E7E-DB3095B288D7}" srcId="{53351CAA-1309-4235-95C2-74B659CD728A}" destId="{A1FAE3DE-FE1C-4124-84BD-AE5E2805D206}" srcOrd="1" destOrd="0" parTransId="{7A66A4A9-03F7-40B7-84B1-02D43B5E53A7}" sibTransId="{7A1F09DA-F659-4BAD-8263-A651AE42494F}"/>
    <dgm:cxn modelId="{0778C190-6A5C-405D-9B7D-186305ECDA35}" type="presOf" srcId="{48E4FA04-D27C-4BD1-8004-E2378DFBB325}" destId="{90536F46-6502-4CB5-826B-79B73E8C84FB}" srcOrd="0" destOrd="0" presId="urn:microsoft.com/office/officeart/2005/8/layout/hierarchy2"/>
    <dgm:cxn modelId="{058929DF-D3DC-41B2-8652-CEFAC0BABA22}" type="presOf" srcId="{C5B634F1-91F0-4E8E-8C9E-D28D972ED51E}" destId="{7BF5BF44-0F41-4CE8-A0F3-51626AA449C7}" srcOrd="0" destOrd="0" presId="urn:microsoft.com/office/officeart/2005/8/layout/hierarchy2"/>
    <dgm:cxn modelId="{26F73065-BBE3-41DC-B23B-D6F1C8B4F0BF}" type="presOf" srcId="{7A66A4A9-03F7-40B7-84B1-02D43B5E53A7}" destId="{F3FEC433-0A78-4752-A563-D9180EF5E8E3}" srcOrd="1" destOrd="0" presId="urn:microsoft.com/office/officeart/2005/8/layout/hierarchy2"/>
    <dgm:cxn modelId="{55A3184F-1595-4070-ABD6-5B33DBDA0ADF}" type="presOf" srcId="{2D7FFDC6-7B24-459A-A134-8FE5A217634A}" destId="{F71CE87D-0FD8-4A36-80DB-EF11D174179E}" srcOrd="0" destOrd="0" presId="urn:microsoft.com/office/officeart/2005/8/layout/hierarchy2"/>
    <dgm:cxn modelId="{279AD683-C877-49B0-A7CD-C31661AB8D48}" type="presParOf" srcId="{39B28E9D-BCD1-4732-A90D-CB9911222F86}" destId="{E0413A44-A270-4E77-A4A8-734BAC55997C}" srcOrd="0" destOrd="0" presId="urn:microsoft.com/office/officeart/2005/8/layout/hierarchy2"/>
    <dgm:cxn modelId="{35ED1DCF-A769-414E-B388-FA3273FFC800}" type="presParOf" srcId="{E0413A44-A270-4E77-A4A8-734BAC55997C}" destId="{E6D97D6F-92B8-4A3C-8DC0-2020E47D9A3E}" srcOrd="0" destOrd="0" presId="urn:microsoft.com/office/officeart/2005/8/layout/hierarchy2"/>
    <dgm:cxn modelId="{7CFE8B74-8EAF-4155-8D08-7DBC6458AD5B}" type="presParOf" srcId="{E0413A44-A270-4E77-A4A8-734BAC55997C}" destId="{D89E6399-9C00-464C-80A4-32A5A7B10053}" srcOrd="1" destOrd="0" presId="urn:microsoft.com/office/officeart/2005/8/layout/hierarchy2"/>
    <dgm:cxn modelId="{2F4BDFFA-7C68-45B1-9B88-0A663FDA2048}" type="presParOf" srcId="{D89E6399-9C00-464C-80A4-32A5A7B10053}" destId="{90536F46-6502-4CB5-826B-79B73E8C84FB}" srcOrd="0" destOrd="0" presId="urn:microsoft.com/office/officeart/2005/8/layout/hierarchy2"/>
    <dgm:cxn modelId="{7677AB5F-24BF-4613-9B19-63920C27D9BB}" type="presParOf" srcId="{90536F46-6502-4CB5-826B-79B73E8C84FB}" destId="{3629C33E-FED2-4649-A047-2FBF551C284C}" srcOrd="0" destOrd="0" presId="urn:microsoft.com/office/officeart/2005/8/layout/hierarchy2"/>
    <dgm:cxn modelId="{D729D5DB-AAA0-4991-A993-7052016A339F}" type="presParOf" srcId="{D89E6399-9C00-464C-80A4-32A5A7B10053}" destId="{3E468B24-6BCF-44D1-9F66-26AAD8672E63}" srcOrd="1" destOrd="0" presId="urn:microsoft.com/office/officeart/2005/8/layout/hierarchy2"/>
    <dgm:cxn modelId="{BAD5168B-C3C9-414D-A3F6-FFBF29C04A59}" type="presParOf" srcId="{3E468B24-6BCF-44D1-9F66-26AAD8672E63}" destId="{B9726064-B1ED-4F7E-90E5-43A763513ADB}" srcOrd="0" destOrd="0" presId="urn:microsoft.com/office/officeart/2005/8/layout/hierarchy2"/>
    <dgm:cxn modelId="{762E7254-A771-4BF4-A864-893211D27753}" type="presParOf" srcId="{3E468B24-6BCF-44D1-9F66-26AAD8672E63}" destId="{F2FF9C9C-F149-403C-8E6A-E0A5EA52A2FB}" srcOrd="1" destOrd="0" presId="urn:microsoft.com/office/officeart/2005/8/layout/hierarchy2"/>
    <dgm:cxn modelId="{46333198-CD25-4603-8C15-C42426294638}" type="presParOf" srcId="{D89E6399-9C00-464C-80A4-32A5A7B10053}" destId="{5638B2AA-D923-4F9B-A2DF-0E01D99BB31F}" srcOrd="2" destOrd="0" presId="urn:microsoft.com/office/officeart/2005/8/layout/hierarchy2"/>
    <dgm:cxn modelId="{925580D7-888D-4A5D-ABAC-4FD87052E426}" type="presParOf" srcId="{5638B2AA-D923-4F9B-A2DF-0E01D99BB31F}" destId="{F3FEC433-0A78-4752-A563-D9180EF5E8E3}" srcOrd="0" destOrd="0" presId="urn:microsoft.com/office/officeart/2005/8/layout/hierarchy2"/>
    <dgm:cxn modelId="{0E6E4E03-7EC0-494F-B6F0-1C37BA0A35C2}" type="presParOf" srcId="{D89E6399-9C00-464C-80A4-32A5A7B10053}" destId="{B84C3835-B1CB-49CB-95BA-57A3CA33275C}" srcOrd="3" destOrd="0" presId="urn:microsoft.com/office/officeart/2005/8/layout/hierarchy2"/>
    <dgm:cxn modelId="{A90B0ADD-F06D-4B55-A0B0-C4FC6C84ED69}" type="presParOf" srcId="{B84C3835-B1CB-49CB-95BA-57A3CA33275C}" destId="{5A91431A-F599-4AEC-8068-860E0D2CC263}" srcOrd="0" destOrd="0" presId="urn:microsoft.com/office/officeart/2005/8/layout/hierarchy2"/>
    <dgm:cxn modelId="{12892130-CCAE-4639-B4CC-D73C7A664557}" type="presParOf" srcId="{B84C3835-B1CB-49CB-95BA-57A3CA33275C}" destId="{C0A50D45-34F8-4F00-8F9D-8D22D1FCD9C2}" srcOrd="1" destOrd="0" presId="urn:microsoft.com/office/officeart/2005/8/layout/hierarchy2"/>
    <dgm:cxn modelId="{226D4ADE-2B4C-4F47-A879-A53646A792AD}" type="presParOf" srcId="{C0A50D45-34F8-4F00-8F9D-8D22D1FCD9C2}" destId="{7BF5BF44-0F41-4CE8-A0F3-51626AA449C7}" srcOrd="0" destOrd="0" presId="urn:microsoft.com/office/officeart/2005/8/layout/hierarchy2"/>
    <dgm:cxn modelId="{E7A78A89-929A-47A8-A8BD-2FB941167BF2}" type="presParOf" srcId="{7BF5BF44-0F41-4CE8-A0F3-51626AA449C7}" destId="{6C5111E1-EC43-4702-8213-38756B7FA8C6}" srcOrd="0" destOrd="0" presId="urn:microsoft.com/office/officeart/2005/8/layout/hierarchy2"/>
    <dgm:cxn modelId="{25CE14DC-3BD8-47C7-ADBD-DA3D12FBC8A7}" type="presParOf" srcId="{C0A50D45-34F8-4F00-8F9D-8D22D1FCD9C2}" destId="{9A2BC8BD-235E-4494-899F-ADD48730EAB7}" srcOrd="1" destOrd="0" presId="urn:microsoft.com/office/officeart/2005/8/layout/hierarchy2"/>
    <dgm:cxn modelId="{D87E5CAB-28F8-4B03-8952-711939F73F4C}" type="presParOf" srcId="{9A2BC8BD-235E-4494-899F-ADD48730EAB7}" destId="{26EBE1A5-6267-41DB-BDF9-51033FB3C332}" srcOrd="0" destOrd="0" presId="urn:microsoft.com/office/officeart/2005/8/layout/hierarchy2"/>
    <dgm:cxn modelId="{CE1C5F09-5003-4421-B9E9-8E1259B197EC}" type="presParOf" srcId="{9A2BC8BD-235E-4494-899F-ADD48730EAB7}" destId="{4713F320-B8A5-44D0-9490-3A4FB13E17BB}" srcOrd="1" destOrd="0" presId="urn:microsoft.com/office/officeart/2005/8/layout/hierarchy2"/>
    <dgm:cxn modelId="{7A43B5F6-B909-4915-AC04-E9B0621C1D28}" type="presParOf" srcId="{C0A50D45-34F8-4F00-8F9D-8D22D1FCD9C2}" destId="{8938420E-FF53-41AB-B7BA-504CB2B51D6A}" srcOrd="2" destOrd="0" presId="urn:microsoft.com/office/officeart/2005/8/layout/hierarchy2"/>
    <dgm:cxn modelId="{88D2B255-C153-4EA1-AA55-2962C2574A36}" type="presParOf" srcId="{8938420E-FF53-41AB-B7BA-504CB2B51D6A}" destId="{579E8284-DC9A-4349-A255-4E8D6E9ADB5A}" srcOrd="0" destOrd="0" presId="urn:microsoft.com/office/officeart/2005/8/layout/hierarchy2"/>
    <dgm:cxn modelId="{B0612075-D569-453C-B896-2946A06CF3B1}" type="presParOf" srcId="{C0A50D45-34F8-4F00-8F9D-8D22D1FCD9C2}" destId="{069E59FE-3EE6-42DF-A0E6-34AE61B122CB}" srcOrd="3" destOrd="0" presId="urn:microsoft.com/office/officeart/2005/8/layout/hierarchy2"/>
    <dgm:cxn modelId="{4BDACF28-0C5C-4EC5-8471-D0FC0D0349BE}" type="presParOf" srcId="{069E59FE-3EE6-42DF-A0E6-34AE61B122CB}" destId="{9A97F6AF-4D4E-4DAA-96DF-0DBACB4036B0}" srcOrd="0" destOrd="0" presId="urn:microsoft.com/office/officeart/2005/8/layout/hierarchy2"/>
    <dgm:cxn modelId="{62C434ED-AF79-4A66-B959-8FD41088AD58}" type="presParOf" srcId="{069E59FE-3EE6-42DF-A0E6-34AE61B122CB}" destId="{1861C78F-DE2D-47CC-8825-A76146FA40AA}" srcOrd="1" destOrd="0" presId="urn:microsoft.com/office/officeart/2005/8/layout/hierarchy2"/>
    <dgm:cxn modelId="{63EDFC3C-5CAC-4349-84B4-64AC9EF299EA}" type="presParOf" srcId="{D89E6399-9C00-464C-80A4-32A5A7B10053}" destId="{F71CE87D-0FD8-4A36-80DB-EF11D174179E}" srcOrd="4" destOrd="0" presId="urn:microsoft.com/office/officeart/2005/8/layout/hierarchy2"/>
    <dgm:cxn modelId="{DCCB053F-D024-430E-9222-AAB68E490D92}" type="presParOf" srcId="{F71CE87D-0FD8-4A36-80DB-EF11D174179E}" destId="{39FF5D5F-7357-4700-9F1C-C50D01D76F10}" srcOrd="0" destOrd="0" presId="urn:microsoft.com/office/officeart/2005/8/layout/hierarchy2"/>
    <dgm:cxn modelId="{D293260A-A5E0-4033-B629-D8BDB1F6FF4C}" type="presParOf" srcId="{D89E6399-9C00-464C-80A4-32A5A7B10053}" destId="{FBDA49AE-6BBE-482C-8123-EBF62ED22A9A}" srcOrd="5" destOrd="0" presId="urn:microsoft.com/office/officeart/2005/8/layout/hierarchy2"/>
    <dgm:cxn modelId="{3F7A9E98-BF37-417E-AF75-5DB967A5AE04}" type="presParOf" srcId="{FBDA49AE-6BBE-482C-8123-EBF62ED22A9A}" destId="{267323EB-F8CB-4365-8784-FD28649AF220}" srcOrd="0" destOrd="0" presId="urn:microsoft.com/office/officeart/2005/8/layout/hierarchy2"/>
    <dgm:cxn modelId="{0DF67724-FC26-49E9-91A3-44C5CBDA8EEA}" type="presParOf" srcId="{FBDA49AE-6BBE-482C-8123-EBF62ED22A9A}" destId="{6A7630CB-1E98-43FD-8F22-91E9220D90A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7D6F-92B8-4A3C-8DC0-2020E47D9A3E}">
      <dsp:nvSpPr>
        <dsp:cNvPr id="0" name=""/>
        <dsp:cNvSpPr/>
      </dsp:nvSpPr>
      <dsp:spPr>
        <a:xfrm>
          <a:off x="493771" y="582804"/>
          <a:ext cx="1216082"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黑体" panose="02010609060101010101" pitchFamily="49" charset="-122"/>
              <a:ea typeface="黑体" panose="02010609060101010101" pitchFamily="49" charset="-122"/>
            </a:rPr>
            <a:t>关系数据语言</a:t>
          </a:r>
          <a:endParaRPr lang="zh-CN" altLang="en-US" sz="1500" kern="1200" dirty="0">
            <a:latin typeface="黑体" panose="02010609060101010101" pitchFamily="49" charset="-122"/>
            <a:ea typeface="黑体" panose="02010609060101010101" pitchFamily="49" charset="-122"/>
          </a:endParaRPr>
        </a:p>
      </dsp:txBody>
      <dsp:txXfrm>
        <a:off x="508593" y="597626"/>
        <a:ext cx="1186438" cy="476432"/>
      </dsp:txXfrm>
    </dsp:sp>
    <dsp:sp modelId="{90536F46-6502-4CB5-826B-79B73E8C84FB}">
      <dsp:nvSpPr>
        <dsp:cNvPr id="0" name=""/>
        <dsp:cNvSpPr/>
      </dsp:nvSpPr>
      <dsp:spPr>
        <a:xfrm rot="18289469">
          <a:off x="1557805" y="517602"/>
          <a:ext cx="708959" cy="54492"/>
        </a:xfrm>
        <a:custGeom>
          <a:avLst/>
          <a:gdLst/>
          <a:ahLst/>
          <a:cxnLst/>
          <a:rect l="0" t="0" r="0" b="0"/>
          <a:pathLst>
            <a:path>
              <a:moveTo>
                <a:pt x="0" y="27246"/>
              </a:moveTo>
              <a:lnTo>
                <a:pt x="708959"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黑体" panose="02010609060101010101" pitchFamily="49" charset="-122"/>
            <a:ea typeface="黑体" panose="02010609060101010101" pitchFamily="49" charset="-122"/>
          </a:endParaRPr>
        </a:p>
      </dsp:txBody>
      <dsp:txXfrm>
        <a:off x="1894561" y="527124"/>
        <a:ext cx="35447" cy="35447"/>
      </dsp:txXfrm>
    </dsp:sp>
    <dsp:sp modelId="{B9726064-B1ED-4F7E-90E5-43A763513ADB}">
      <dsp:nvSpPr>
        <dsp:cNvPr id="0" name=""/>
        <dsp:cNvSpPr/>
      </dsp:nvSpPr>
      <dsp:spPr>
        <a:xfrm>
          <a:off x="2114715" y="816"/>
          <a:ext cx="1012153"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sz="1500" kern="1200" dirty="0" smtClean="0">
              <a:latin typeface="黑体" panose="02010609060101010101" pitchFamily="49" charset="-122"/>
              <a:ea typeface="黑体" panose="02010609060101010101" pitchFamily="49" charset="-122"/>
            </a:rPr>
            <a:t>关系代数</a:t>
          </a:r>
          <a:endParaRPr lang="zh-CN" altLang="en-US" sz="1500" kern="1200" dirty="0">
            <a:latin typeface="黑体" panose="02010609060101010101" pitchFamily="49" charset="-122"/>
            <a:ea typeface="黑体" panose="02010609060101010101" pitchFamily="49" charset="-122"/>
          </a:endParaRPr>
        </a:p>
      </dsp:txBody>
      <dsp:txXfrm>
        <a:off x="2129537" y="15638"/>
        <a:ext cx="982509" cy="476432"/>
      </dsp:txXfrm>
    </dsp:sp>
    <dsp:sp modelId="{5638B2AA-D923-4F9B-A2DF-0E01D99BB31F}">
      <dsp:nvSpPr>
        <dsp:cNvPr id="0" name=""/>
        <dsp:cNvSpPr/>
      </dsp:nvSpPr>
      <dsp:spPr>
        <a:xfrm>
          <a:off x="1709854" y="808596"/>
          <a:ext cx="404861" cy="54492"/>
        </a:xfrm>
        <a:custGeom>
          <a:avLst/>
          <a:gdLst/>
          <a:ahLst/>
          <a:cxnLst/>
          <a:rect l="0" t="0" r="0" b="0"/>
          <a:pathLst>
            <a:path>
              <a:moveTo>
                <a:pt x="0" y="27246"/>
              </a:moveTo>
              <a:lnTo>
                <a:pt x="404861"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黑体" panose="02010609060101010101" pitchFamily="49" charset="-122"/>
            <a:ea typeface="黑体" panose="02010609060101010101" pitchFamily="49" charset="-122"/>
          </a:endParaRPr>
        </a:p>
      </dsp:txBody>
      <dsp:txXfrm>
        <a:off x="1902163" y="825721"/>
        <a:ext cx="20243" cy="20243"/>
      </dsp:txXfrm>
    </dsp:sp>
    <dsp:sp modelId="{5A91431A-F599-4AEC-8068-860E0D2CC263}">
      <dsp:nvSpPr>
        <dsp:cNvPr id="0" name=""/>
        <dsp:cNvSpPr/>
      </dsp:nvSpPr>
      <dsp:spPr>
        <a:xfrm>
          <a:off x="2114715" y="582804"/>
          <a:ext cx="1012153"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sz="1500" kern="1200" dirty="0" smtClean="0">
              <a:latin typeface="黑体" panose="02010609060101010101" pitchFamily="49" charset="-122"/>
              <a:ea typeface="黑体" panose="02010609060101010101" pitchFamily="49" charset="-122"/>
            </a:rPr>
            <a:t>关系演算</a:t>
          </a:r>
          <a:endParaRPr lang="zh-CN" altLang="en-US" sz="1500" kern="1200" dirty="0">
            <a:latin typeface="黑体" panose="02010609060101010101" pitchFamily="49" charset="-122"/>
            <a:ea typeface="黑体" panose="02010609060101010101" pitchFamily="49" charset="-122"/>
          </a:endParaRPr>
        </a:p>
      </dsp:txBody>
      <dsp:txXfrm>
        <a:off x="2129537" y="597626"/>
        <a:ext cx="982509" cy="476432"/>
      </dsp:txXfrm>
    </dsp:sp>
    <dsp:sp modelId="{7BF5BF44-0F41-4CE8-A0F3-51626AA449C7}">
      <dsp:nvSpPr>
        <dsp:cNvPr id="0" name=""/>
        <dsp:cNvSpPr/>
      </dsp:nvSpPr>
      <dsp:spPr>
        <a:xfrm rot="19457599">
          <a:off x="3080005" y="663099"/>
          <a:ext cx="498588" cy="54492"/>
        </a:xfrm>
        <a:custGeom>
          <a:avLst/>
          <a:gdLst/>
          <a:ahLst/>
          <a:cxnLst/>
          <a:rect l="0" t="0" r="0" b="0"/>
          <a:pathLst>
            <a:path>
              <a:moveTo>
                <a:pt x="0" y="27246"/>
              </a:moveTo>
              <a:lnTo>
                <a:pt x="498588"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黑体" panose="02010609060101010101" pitchFamily="49" charset="-122"/>
            <a:ea typeface="黑体" panose="02010609060101010101" pitchFamily="49" charset="-122"/>
          </a:endParaRPr>
        </a:p>
      </dsp:txBody>
      <dsp:txXfrm>
        <a:off x="3316835" y="677881"/>
        <a:ext cx="24929" cy="24929"/>
      </dsp:txXfrm>
    </dsp:sp>
    <dsp:sp modelId="{26EBE1A5-6267-41DB-BDF9-51033FB3C332}">
      <dsp:nvSpPr>
        <dsp:cNvPr id="0" name=""/>
        <dsp:cNvSpPr/>
      </dsp:nvSpPr>
      <dsp:spPr>
        <a:xfrm>
          <a:off x="3531730" y="291810"/>
          <a:ext cx="1251264"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sz="1500" kern="1200" dirty="0" smtClean="0">
              <a:latin typeface="黑体" panose="02010609060101010101" pitchFamily="49" charset="-122"/>
              <a:ea typeface="黑体" panose="02010609060101010101" pitchFamily="49" charset="-122"/>
            </a:rPr>
            <a:t>元组关系演算</a:t>
          </a:r>
          <a:endParaRPr lang="zh-CN" altLang="en-US" sz="1500" kern="1200" dirty="0">
            <a:latin typeface="黑体" panose="02010609060101010101" pitchFamily="49" charset="-122"/>
            <a:ea typeface="黑体" panose="02010609060101010101" pitchFamily="49" charset="-122"/>
          </a:endParaRPr>
        </a:p>
      </dsp:txBody>
      <dsp:txXfrm>
        <a:off x="3546552" y="306632"/>
        <a:ext cx="1221620" cy="476432"/>
      </dsp:txXfrm>
    </dsp:sp>
    <dsp:sp modelId="{8938420E-FF53-41AB-B7BA-504CB2B51D6A}">
      <dsp:nvSpPr>
        <dsp:cNvPr id="0" name=""/>
        <dsp:cNvSpPr/>
      </dsp:nvSpPr>
      <dsp:spPr>
        <a:xfrm rot="2142401">
          <a:off x="3080005" y="954093"/>
          <a:ext cx="498588" cy="54492"/>
        </a:xfrm>
        <a:custGeom>
          <a:avLst/>
          <a:gdLst/>
          <a:ahLst/>
          <a:cxnLst/>
          <a:rect l="0" t="0" r="0" b="0"/>
          <a:pathLst>
            <a:path>
              <a:moveTo>
                <a:pt x="0" y="27246"/>
              </a:moveTo>
              <a:lnTo>
                <a:pt x="498588"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黑体" panose="02010609060101010101" pitchFamily="49" charset="-122"/>
            <a:ea typeface="黑体" panose="02010609060101010101" pitchFamily="49" charset="-122"/>
          </a:endParaRPr>
        </a:p>
      </dsp:txBody>
      <dsp:txXfrm>
        <a:off x="3316835" y="968875"/>
        <a:ext cx="24929" cy="24929"/>
      </dsp:txXfrm>
    </dsp:sp>
    <dsp:sp modelId="{9A97F6AF-4D4E-4DAA-96DF-0DBACB4036B0}">
      <dsp:nvSpPr>
        <dsp:cNvPr id="0" name=""/>
        <dsp:cNvSpPr/>
      </dsp:nvSpPr>
      <dsp:spPr>
        <a:xfrm>
          <a:off x="3531730" y="873798"/>
          <a:ext cx="1278694"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sz="1500" kern="1200" dirty="0" smtClean="0">
              <a:latin typeface="黑体" panose="02010609060101010101" pitchFamily="49" charset="-122"/>
              <a:ea typeface="黑体" panose="02010609060101010101" pitchFamily="49" charset="-122"/>
            </a:rPr>
            <a:t>域关系演算</a:t>
          </a:r>
          <a:endParaRPr lang="zh-CN" altLang="en-US" sz="1500" kern="1200" dirty="0">
            <a:latin typeface="黑体" panose="02010609060101010101" pitchFamily="49" charset="-122"/>
            <a:ea typeface="黑体" panose="02010609060101010101" pitchFamily="49" charset="-122"/>
          </a:endParaRPr>
        </a:p>
      </dsp:txBody>
      <dsp:txXfrm>
        <a:off x="3546552" y="888620"/>
        <a:ext cx="1249050" cy="476432"/>
      </dsp:txXfrm>
    </dsp:sp>
    <dsp:sp modelId="{F71CE87D-0FD8-4A36-80DB-EF11D174179E}">
      <dsp:nvSpPr>
        <dsp:cNvPr id="0" name=""/>
        <dsp:cNvSpPr/>
      </dsp:nvSpPr>
      <dsp:spPr>
        <a:xfrm rot="3310531">
          <a:off x="1557805" y="1099591"/>
          <a:ext cx="708959" cy="54492"/>
        </a:xfrm>
        <a:custGeom>
          <a:avLst/>
          <a:gdLst/>
          <a:ahLst/>
          <a:cxnLst/>
          <a:rect l="0" t="0" r="0" b="0"/>
          <a:pathLst>
            <a:path>
              <a:moveTo>
                <a:pt x="0" y="27246"/>
              </a:moveTo>
              <a:lnTo>
                <a:pt x="708959"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atin typeface="黑体" panose="02010609060101010101" pitchFamily="49" charset="-122"/>
            <a:ea typeface="黑体" panose="02010609060101010101" pitchFamily="49" charset="-122"/>
          </a:endParaRPr>
        </a:p>
      </dsp:txBody>
      <dsp:txXfrm>
        <a:off x="1894561" y="1109113"/>
        <a:ext cx="35447" cy="35447"/>
      </dsp:txXfrm>
    </dsp:sp>
    <dsp:sp modelId="{267323EB-F8CB-4365-8784-FD28649AF220}">
      <dsp:nvSpPr>
        <dsp:cNvPr id="0" name=""/>
        <dsp:cNvSpPr/>
      </dsp:nvSpPr>
      <dsp:spPr>
        <a:xfrm>
          <a:off x="2114715" y="1164792"/>
          <a:ext cx="1012153" cy="5060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sz="1500" kern="1200" smtClean="0">
              <a:latin typeface="黑体" panose="02010609060101010101" pitchFamily="49" charset="-122"/>
              <a:ea typeface="黑体" panose="02010609060101010101" pitchFamily="49" charset="-122"/>
            </a:rPr>
            <a:t>结构化查询语言</a:t>
          </a:r>
          <a:endParaRPr lang="zh-CN" altLang="en-US" sz="1500" kern="1200">
            <a:latin typeface="黑体" panose="02010609060101010101" pitchFamily="49" charset="-122"/>
            <a:ea typeface="黑体" panose="02010609060101010101" pitchFamily="49" charset="-122"/>
          </a:endParaRPr>
        </a:p>
      </dsp:txBody>
      <dsp:txXfrm>
        <a:off x="2129537" y="1179614"/>
        <a:ext cx="982509" cy="4764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7E7D9-0705-40BA-97C7-D5448C63B643}"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712D6-A4CF-4DF0-9AC4-5A762BA81E73}" type="slidenum">
              <a:rPr lang="zh-CN" altLang="en-US" smtClean="0"/>
              <a:t>‹#›</a:t>
            </a:fld>
            <a:endParaRPr lang="zh-CN" altLang="en-US"/>
          </a:p>
        </p:txBody>
      </p:sp>
    </p:spTree>
    <p:extLst>
      <p:ext uri="{BB962C8B-B14F-4D97-AF65-F5344CB8AC3E}">
        <p14:creationId xmlns:p14="http://schemas.microsoft.com/office/powerpoint/2010/main" val="377219419"/>
      </p:ext>
    </p:extLst>
  </p:cSld>
  <p:clrMap bg1="lt1" tx1="dk1" bg2="lt2" tx2="dk2" accent1="accent1" accent2="accent2" accent3="accent3" accent4="accent4" accent5="accent5" accent6="accent6" hlink="hlink" folHlink="folHlink"/>
  <p:notesStyle>
    <a:lvl1pPr marL="0" algn="l" defTabSz="685560" rtl="0" eaLnBrk="1" latinLnBrk="0" hangingPunct="1">
      <a:defRPr sz="900" kern="1200">
        <a:solidFill>
          <a:schemeClr val="tx1"/>
        </a:solidFill>
        <a:latin typeface="+mn-lt"/>
        <a:ea typeface="+mn-ea"/>
        <a:cs typeface="+mn-cs"/>
      </a:defRPr>
    </a:lvl1pPr>
    <a:lvl2pPr marL="342780" algn="l" defTabSz="685560" rtl="0" eaLnBrk="1" latinLnBrk="0" hangingPunct="1">
      <a:defRPr sz="900" kern="1200">
        <a:solidFill>
          <a:schemeClr val="tx1"/>
        </a:solidFill>
        <a:latin typeface="+mn-lt"/>
        <a:ea typeface="+mn-ea"/>
        <a:cs typeface="+mn-cs"/>
      </a:defRPr>
    </a:lvl2pPr>
    <a:lvl3pPr marL="685560" algn="l" defTabSz="685560" rtl="0" eaLnBrk="1" latinLnBrk="0" hangingPunct="1">
      <a:defRPr sz="900" kern="1200">
        <a:solidFill>
          <a:schemeClr val="tx1"/>
        </a:solidFill>
        <a:latin typeface="+mn-lt"/>
        <a:ea typeface="+mn-ea"/>
        <a:cs typeface="+mn-cs"/>
      </a:defRPr>
    </a:lvl3pPr>
    <a:lvl4pPr marL="1028340" algn="l" defTabSz="685560" rtl="0" eaLnBrk="1" latinLnBrk="0" hangingPunct="1">
      <a:defRPr sz="900" kern="1200">
        <a:solidFill>
          <a:schemeClr val="tx1"/>
        </a:solidFill>
        <a:latin typeface="+mn-lt"/>
        <a:ea typeface="+mn-ea"/>
        <a:cs typeface="+mn-cs"/>
      </a:defRPr>
    </a:lvl4pPr>
    <a:lvl5pPr marL="1371120" algn="l" defTabSz="685560" rtl="0" eaLnBrk="1" latinLnBrk="0" hangingPunct="1">
      <a:defRPr sz="900" kern="1200">
        <a:solidFill>
          <a:schemeClr val="tx1"/>
        </a:solidFill>
        <a:latin typeface="+mn-lt"/>
        <a:ea typeface="+mn-ea"/>
        <a:cs typeface="+mn-cs"/>
      </a:defRPr>
    </a:lvl5pPr>
    <a:lvl6pPr marL="1713900" algn="l" defTabSz="685560" rtl="0" eaLnBrk="1" latinLnBrk="0" hangingPunct="1">
      <a:defRPr sz="900" kern="1200">
        <a:solidFill>
          <a:schemeClr val="tx1"/>
        </a:solidFill>
        <a:latin typeface="+mn-lt"/>
        <a:ea typeface="+mn-ea"/>
        <a:cs typeface="+mn-cs"/>
      </a:defRPr>
    </a:lvl6pPr>
    <a:lvl7pPr marL="2056680" algn="l" defTabSz="685560" rtl="0" eaLnBrk="1" latinLnBrk="0" hangingPunct="1">
      <a:defRPr sz="900" kern="1200">
        <a:solidFill>
          <a:schemeClr val="tx1"/>
        </a:solidFill>
        <a:latin typeface="+mn-lt"/>
        <a:ea typeface="+mn-ea"/>
        <a:cs typeface="+mn-cs"/>
      </a:defRPr>
    </a:lvl7pPr>
    <a:lvl8pPr marL="2399460" algn="l" defTabSz="685560" rtl="0" eaLnBrk="1" latinLnBrk="0" hangingPunct="1">
      <a:defRPr sz="900" kern="1200">
        <a:solidFill>
          <a:schemeClr val="tx1"/>
        </a:solidFill>
        <a:latin typeface="+mn-lt"/>
        <a:ea typeface="+mn-ea"/>
        <a:cs typeface="+mn-cs"/>
      </a:defRPr>
    </a:lvl8pPr>
    <a:lvl9pPr marL="2742240" algn="l" defTabSz="68556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关系数据库系统是支持关系模型的数据库系统。关系数据库是当今使用最为广泛的数据库。关系模型由关系数据结构、关系操作集合和关系完整性约束三个部分组成。因此，本章的学习内容包括：</a:t>
            </a:r>
          </a:p>
          <a:p>
            <a:r>
              <a:rPr lang="zh-CN" altLang="zh-CN" sz="1200" kern="1200" dirty="0">
                <a:solidFill>
                  <a:schemeClr val="tx1"/>
                </a:solidFill>
                <a:effectLst/>
                <a:latin typeface="+mn-lt"/>
                <a:ea typeface="+mn-ea"/>
                <a:cs typeface="+mn-cs"/>
              </a:rPr>
              <a:t>学习目标：</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掌握关系模型的数据结构</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掌握关系的定义和性质</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了解关系操作</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掌握关系的完整性规则</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学习关系代数的基本运算</a:t>
            </a:r>
          </a:p>
          <a:p>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了解关系演算</a:t>
            </a:r>
          </a:p>
          <a:p>
            <a:r>
              <a:rPr lang="zh-CN" altLang="zh-CN" sz="1200" kern="1200" dirty="0">
                <a:solidFill>
                  <a:schemeClr val="tx1"/>
                </a:solidFill>
                <a:effectLst/>
                <a:latin typeface="+mn-lt"/>
                <a:ea typeface="+mn-ea"/>
                <a:cs typeface="+mn-cs"/>
              </a:rPr>
              <a:t>本章内容是学习关系数据库的基础，其中关系代数是重点和难点，在学习完本章之后，需要明白关系的定义。性质、键的类型等基本概念，重点掌握三个完整性的内容和意义以及常用的几种关系代数的基本运算。</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AA98F-6474-4A59-A3C8-82662F36626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2186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若一个关系有多个候选键，其中任何一个都可以做主键（不一定只是含有一个属性）。</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例如，上述说的，</a:t>
            </a:r>
            <a:r>
              <a:rPr lang="en-US" altLang="zh-CN" sz="1200" dirty="0" err="1">
                <a:latin typeface="黑体" panose="02010609060101010101" pitchFamily="49" charset="-122"/>
                <a:ea typeface="黑体" panose="02010609060101010101" pitchFamily="49" charset="-122"/>
              </a:rPr>
              <a:t>Pno</a:t>
            </a:r>
            <a:r>
              <a:rPr lang="zh-CN" altLang="en-US" sz="1200" dirty="0">
                <a:latin typeface="黑体" panose="02010609060101010101" pitchFamily="49" charset="-122"/>
                <a:ea typeface="黑体" panose="02010609060101010101" pitchFamily="49" charset="-122"/>
              </a:rPr>
              <a:t>和</a:t>
            </a:r>
            <a:r>
              <a:rPr lang="en-US" altLang="zh-CN" sz="1200" dirty="0" err="1">
                <a:latin typeface="黑体" panose="02010609060101010101" pitchFamily="49" charset="-122"/>
                <a:ea typeface="黑体" panose="02010609060101010101" pitchFamily="49" charset="-122"/>
              </a:rPr>
              <a:t>Pname</a:t>
            </a:r>
            <a:r>
              <a:rPr lang="zh-CN" altLang="en-US" sz="1200" dirty="0">
                <a:latin typeface="黑体" panose="02010609060101010101" pitchFamily="49" charset="-122"/>
                <a:ea typeface="黑体" panose="02010609060101010101" pitchFamily="49" charset="-122"/>
              </a:rPr>
              <a:t>都是候选键，可以从中任选一个作为该关系的主键，我们可以选择</a:t>
            </a:r>
            <a:r>
              <a:rPr lang="en-US" altLang="zh-CN" sz="1200" dirty="0" err="1">
                <a:latin typeface="黑体" panose="02010609060101010101" pitchFamily="49" charset="-122"/>
                <a:ea typeface="黑体" panose="02010609060101010101" pitchFamily="49" charset="-122"/>
              </a:rPr>
              <a:t>Pno</a:t>
            </a:r>
            <a:r>
              <a:rPr lang="zh-CN" altLang="en-US" sz="1200" dirty="0">
                <a:latin typeface="黑体" panose="02010609060101010101" pitchFamily="49" charset="-122"/>
                <a:ea typeface="黑体" panose="02010609060101010101" pitchFamily="49" charset="-122"/>
              </a:rPr>
              <a:t>作为主键。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003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关系</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和</a:t>
            </a:r>
            <a:r>
              <a:rPr lang="en-US" altLang="zh-CN" sz="1200" dirty="0">
                <a:latin typeface="黑体" panose="02010609060101010101" pitchFamily="49" charset="-122"/>
                <a:ea typeface="黑体" panose="02010609060101010101" pitchFamily="49" charset="-122"/>
              </a:rPr>
              <a:t>S</a:t>
            </a:r>
            <a:r>
              <a:rPr lang="zh-CN" altLang="en-US" sz="1200" dirty="0">
                <a:latin typeface="黑体" panose="02010609060101010101" pitchFamily="49" charset="-122"/>
                <a:ea typeface="黑体" panose="02010609060101010101" pitchFamily="49" charset="-122"/>
              </a:rPr>
              <a:t>既可以是同一个关系，也可以是不同的关系。被参照关系</a:t>
            </a:r>
            <a:r>
              <a:rPr lang="en-US" altLang="zh-CN" sz="1200" dirty="0">
                <a:latin typeface="黑体" panose="02010609060101010101" pitchFamily="49" charset="-122"/>
                <a:ea typeface="黑体" panose="02010609060101010101" pitchFamily="49" charset="-122"/>
              </a:rPr>
              <a:t>S</a:t>
            </a:r>
            <a:r>
              <a:rPr lang="zh-CN" altLang="en-US" sz="1200" dirty="0">
                <a:latin typeface="黑体" panose="02010609060101010101" pitchFamily="49" charset="-122"/>
                <a:ea typeface="黑体" panose="02010609060101010101" pitchFamily="49" charset="-122"/>
              </a:rPr>
              <a:t>的主键和参照关系</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的外键</a:t>
            </a:r>
            <a:r>
              <a:rPr lang="en-US" altLang="zh-CN" sz="1200" dirty="0">
                <a:latin typeface="黑体" panose="02010609060101010101" pitchFamily="49" charset="-122"/>
                <a:ea typeface="黑体" panose="02010609060101010101" pitchFamily="49" charset="-122"/>
              </a:rPr>
              <a:t>F</a:t>
            </a:r>
            <a:r>
              <a:rPr lang="zh-CN" altLang="en-US" sz="1200" dirty="0">
                <a:latin typeface="黑体" panose="02010609060101010101" pitchFamily="49" charset="-122"/>
                <a:ea typeface="黑体" panose="02010609060101010101" pitchFamily="49" charset="-122"/>
              </a:rPr>
              <a:t>必须定义在同一个（或一组）域上，</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中的外键并不一定要与</a:t>
            </a:r>
            <a:r>
              <a:rPr lang="en-US" altLang="zh-CN" sz="1200" dirty="0">
                <a:latin typeface="黑体" panose="02010609060101010101" pitchFamily="49" charset="-122"/>
                <a:ea typeface="黑体" panose="02010609060101010101" pitchFamily="49" charset="-122"/>
              </a:rPr>
              <a:t>S</a:t>
            </a:r>
            <a:r>
              <a:rPr lang="zh-CN" altLang="en-US" sz="1200" dirty="0">
                <a:latin typeface="黑体" panose="02010609060101010101" pitchFamily="49" charset="-122"/>
                <a:ea typeface="黑体" panose="02010609060101010101" pitchFamily="49" charset="-122"/>
              </a:rPr>
              <a:t>中的主键同名，当外键与相应的主键属于不同关系时，往往取相同的名字，以便于识别。</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例如，表</a:t>
            </a:r>
            <a:r>
              <a:rPr lang="en-US" altLang="zh-CN" sz="1200" dirty="0">
                <a:latin typeface="黑体" panose="02010609060101010101" pitchFamily="49" charset="-122"/>
                <a:ea typeface="黑体" panose="02010609060101010101" pitchFamily="49" charset="-122"/>
              </a:rPr>
              <a:t>2-2</a:t>
            </a:r>
            <a:r>
              <a:rPr lang="zh-CN" altLang="en-US" sz="1200" dirty="0">
                <a:latin typeface="黑体" panose="02010609060101010101" pitchFamily="49" charset="-122"/>
                <a:ea typeface="黑体" panose="02010609060101010101" pitchFamily="49" charset="-122"/>
              </a:rPr>
              <a:t>所示的患者与医生的关系模型中，</a:t>
            </a:r>
            <a:r>
              <a:rPr lang="en-US" altLang="zh-CN" sz="1200" dirty="0" err="1">
                <a:latin typeface="黑体" panose="02010609060101010101" pitchFamily="49" charset="-122"/>
                <a:ea typeface="黑体" panose="02010609060101010101" pitchFamily="49" charset="-122"/>
              </a:rPr>
              <a:t>Dno</a:t>
            </a:r>
            <a:r>
              <a:rPr lang="zh-CN" altLang="en-US" sz="1200" dirty="0">
                <a:latin typeface="黑体" panose="02010609060101010101" pitchFamily="49" charset="-122"/>
                <a:ea typeface="黑体" panose="02010609060101010101" pitchFamily="49" charset="-122"/>
              </a:rPr>
              <a:t>并不是（</a:t>
            </a:r>
            <a:r>
              <a:rPr lang="en-US" altLang="zh-CN" sz="1200" dirty="0">
                <a:latin typeface="黑体" panose="02010609060101010101" pitchFamily="49" charset="-122"/>
                <a:ea typeface="黑体" panose="02010609060101010101" pitchFamily="49" charset="-122"/>
              </a:rPr>
              <a:t>c</a:t>
            </a:r>
            <a:r>
              <a:rPr lang="zh-CN" altLang="en-US" sz="1200" dirty="0">
                <a:latin typeface="黑体" panose="02010609060101010101" pitchFamily="49" charset="-122"/>
                <a:ea typeface="黑体" panose="02010609060101010101" pitchFamily="49" charset="-122"/>
              </a:rPr>
              <a:t>）表就诊信息表的主键，但它是（</a:t>
            </a:r>
            <a:r>
              <a:rPr lang="en-US" altLang="zh-CN" sz="1200" dirty="0">
                <a:latin typeface="黑体" panose="02010609060101010101" pitchFamily="49" charset="-122"/>
                <a:ea typeface="黑体" panose="02010609060101010101" pitchFamily="49" charset="-122"/>
              </a:rPr>
              <a:t>b</a:t>
            </a:r>
            <a:r>
              <a:rPr lang="zh-CN" altLang="en-US" sz="1200" dirty="0">
                <a:latin typeface="黑体" panose="02010609060101010101" pitchFamily="49" charset="-122"/>
                <a:ea typeface="黑体" panose="02010609060101010101" pitchFamily="49" charset="-122"/>
              </a:rPr>
              <a:t>）医生信息表的关系主键，于是称它为就诊信息表的外健。通过这个外键。就诊信息表与医生信息表之间则可以联系起来。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538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dirty="0" smtClean="0"/>
              <a:t>：</a:t>
            </a:r>
            <a:r>
              <a:rPr lang="zh-CN" altLang="zh-CN" sz="1200" kern="1200" dirty="0" smtClean="0">
                <a:solidFill>
                  <a:schemeClr val="tx1"/>
                </a:solidFill>
                <a:effectLst/>
                <a:latin typeface="+mn-lt"/>
                <a:ea typeface="+mn-ea"/>
                <a:cs typeface="+mn-cs"/>
              </a:rPr>
              <a:t>关系操作采用集合操作方式，即操作的对象和结果都是集合。早期的关系操作能力通常用代数方式或逻辑方式来表示，分别称为关系代数和关系演算。关系代数是用对关系的运算来表达查询要求的。关系演算是用谓词来表达查询要求的。关系演算可按谓词变元的基本对象是元组变量还是域变量分为元组关系演算和域关系演算。关系代数、元组关系演算和域关系演算三种语言在表达能力上是完全等价的，均是抽象的查询语言。此外，还有一种介于关系代数和关系演算之间的结构化查询语言（</a:t>
            </a:r>
            <a:r>
              <a:rPr lang="en-US" altLang="zh-CN" sz="1200" kern="1200" dirty="0" err="1" smtClean="0">
                <a:solidFill>
                  <a:schemeClr val="tx1"/>
                </a:solidFill>
                <a:effectLst/>
                <a:latin typeface="+mn-lt"/>
                <a:ea typeface="+mn-ea"/>
                <a:cs typeface="+mn-cs"/>
              </a:rPr>
              <a:t>Structed</a:t>
            </a:r>
            <a:r>
              <a:rPr lang="en-US" altLang="zh-CN" sz="1200" kern="1200" dirty="0" smtClean="0">
                <a:solidFill>
                  <a:schemeClr val="tx1"/>
                </a:solidFill>
                <a:effectLst/>
                <a:latin typeface="+mn-lt"/>
                <a:ea typeface="+mn-ea"/>
                <a:cs typeface="+mn-cs"/>
              </a:rPr>
              <a:t> Query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不仅具有丰富的查询功能，而且具有数据定义和数据控制功能，是集数据查询语言（</a:t>
            </a:r>
            <a:r>
              <a:rPr lang="en-US" altLang="zh-CN" sz="1200" kern="1200" dirty="0" smtClean="0">
                <a:solidFill>
                  <a:schemeClr val="tx1"/>
                </a:solidFill>
                <a:effectLst/>
                <a:latin typeface="+mn-lt"/>
                <a:ea typeface="+mn-ea"/>
                <a:cs typeface="+mn-cs"/>
              </a:rPr>
              <a:t>Data Query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DQL</a:t>
            </a:r>
            <a:r>
              <a:rPr lang="zh-CN" altLang="zh-CN" sz="1200" kern="1200" dirty="0" smtClean="0">
                <a:solidFill>
                  <a:schemeClr val="tx1"/>
                </a:solidFill>
                <a:effectLst/>
                <a:latin typeface="+mn-lt"/>
                <a:ea typeface="+mn-ea"/>
                <a:cs typeface="+mn-cs"/>
              </a:rPr>
              <a:t>）、数据定义语言（</a:t>
            </a:r>
            <a:r>
              <a:rPr lang="en-US" altLang="zh-CN" sz="1200" kern="1200" dirty="0" smtClean="0">
                <a:solidFill>
                  <a:schemeClr val="tx1"/>
                </a:solidFill>
                <a:effectLst/>
                <a:latin typeface="+mn-lt"/>
                <a:ea typeface="+mn-ea"/>
                <a:cs typeface="+mn-cs"/>
              </a:rPr>
              <a:t>Data Definition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DDL</a:t>
            </a:r>
            <a:r>
              <a:rPr lang="zh-CN" altLang="zh-CN" sz="1200" kern="1200" dirty="0" smtClean="0">
                <a:solidFill>
                  <a:schemeClr val="tx1"/>
                </a:solidFill>
                <a:effectLst/>
                <a:latin typeface="+mn-lt"/>
                <a:ea typeface="+mn-ea"/>
                <a:cs typeface="+mn-cs"/>
              </a:rPr>
              <a:t>）、数据操作语言（</a:t>
            </a:r>
            <a:r>
              <a:rPr lang="en-US" altLang="zh-CN" sz="1200" kern="1200" dirty="0" smtClean="0">
                <a:solidFill>
                  <a:schemeClr val="tx1"/>
                </a:solidFill>
                <a:effectLst/>
                <a:latin typeface="+mn-lt"/>
                <a:ea typeface="+mn-ea"/>
                <a:cs typeface="+mn-cs"/>
              </a:rPr>
              <a:t>Data Manipulate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）和数据控制语言（</a:t>
            </a:r>
            <a:r>
              <a:rPr lang="en-US" altLang="zh-CN" sz="1200" kern="1200" dirty="0" smtClean="0">
                <a:solidFill>
                  <a:schemeClr val="tx1"/>
                </a:solidFill>
                <a:effectLst/>
                <a:latin typeface="+mn-lt"/>
                <a:ea typeface="+mn-ea"/>
                <a:cs typeface="+mn-cs"/>
              </a:rPr>
              <a:t>Data Control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DCL</a:t>
            </a:r>
            <a:r>
              <a:rPr lang="zh-CN" altLang="zh-CN" sz="1200" kern="1200" dirty="0" smtClean="0">
                <a:solidFill>
                  <a:schemeClr val="tx1"/>
                </a:solidFill>
                <a:effectLst/>
                <a:latin typeface="+mn-lt"/>
                <a:ea typeface="+mn-ea"/>
                <a:cs typeface="+mn-cs"/>
              </a:rPr>
              <a:t>）于一体的关系数据语言。</a:t>
            </a:r>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85692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关</a:t>
            </a:r>
            <a:r>
              <a:rPr lang="zh-CN" altLang="zh-CN" sz="1200" kern="1200" dirty="0">
                <a:solidFill>
                  <a:schemeClr val="tx1"/>
                </a:solidFill>
                <a:effectLst/>
                <a:latin typeface="+mn-lt"/>
                <a:ea typeface="+mn-ea"/>
                <a:cs typeface="+mn-cs"/>
              </a:rPr>
              <a:t>系操作</a:t>
            </a:r>
            <a:r>
              <a:rPr lang="zh-CN" altLang="en-US" sz="1200" kern="1200" dirty="0">
                <a:solidFill>
                  <a:schemeClr val="tx1"/>
                </a:solidFill>
                <a:effectLst/>
                <a:latin typeface="+mn-lt"/>
                <a:ea typeface="+mn-ea"/>
                <a:cs typeface="+mn-cs"/>
              </a:rPr>
              <a:t>具有以下三个明显的特点。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）关</a:t>
            </a:r>
            <a:r>
              <a:rPr lang="zh-CN" altLang="zh-CN" sz="1200" kern="1200" dirty="0">
                <a:solidFill>
                  <a:schemeClr val="tx1"/>
                </a:solidFill>
                <a:effectLst/>
                <a:latin typeface="+mn-lt"/>
                <a:ea typeface="+mn-ea"/>
                <a:cs typeface="+mn-cs"/>
              </a:rPr>
              <a:t>系操作采用集合操作方式，即操作的对象和结果都是集合。这种操作方式也称为一次一集合的方式。相应地，非关系数据模型的数据操作方式则为一次一记录的方式。模型中常用的关系操作包括两类：查询和更新操作。查询操作用于各种检索操作，更新操作用于插入、删除和修改等操作。</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94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关</a:t>
            </a:r>
            <a:r>
              <a:rPr lang="zh-CN" altLang="zh-CN" sz="1200" kern="1200" dirty="0">
                <a:solidFill>
                  <a:schemeClr val="tx1"/>
                </a:solidFill>
                <a:effectLst/>
                <a:latin typeface="+mn-lt"/>
                <a:ea typeface="+mn-ea"/>
                <a:cs typeface="+mn-cs"/>
              </a:rPr>
              <a:t>系操作采用集合操作方式，即操作的对象和结果都是集合。这种操作方式也称为一次一集合的方式。相应地，非关系数据模型的数据操作方式则为一次一记录的方式。模型中常用的关系操作包括两类：查询和更新操作。查询操作用于各种检索操作，更新操作用于插入、删除和修改等操作。</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7246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备注：关系操作语言可以分为一下三类。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a:t>
            </a:r>
            <a:r>
              <a:rPr lang="zh-CN" altLang="en-US" dirty="0"/>
              <a:t>）关系代数语言是用对关系的运算来表达查询要求的语言。如</a:t>
            </a:r>
            <a:r>
              <a:rPr lang="en-US" altLang="zh-CN" dirty="0"/>
              <a:t>ISBL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关系演算语言是用查询得到元组应满足的谓词条件来表达查询要求的语言。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3</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介于关系代数和关系演算之间的结构化查询语言（</a:t>
            </a:r>
            <a:r>
              <a:rPr lang="en-US" altLang="zh-CN" dirty="0"/>
              <a:t>Structed Query Language</a:t>
            </a:r>
            <a:r>
              <a:rPr lang="zh-CN" altLang="en-US" dirty="0"/>
              <a:t>，</a:t>
            </a:r>
            <a:r>
              <a:rPr lang="en-US" altLang="zh-CN" dirty="0"/>
              <a:t>SQL</a:t>
            </a:r>
            <a:r>
              <a:rPr lang="zh-CN" altLang="en-US" dirty="0"/>
              <a:t>）。他是关系数据库的主要语言和标准语言。</a:t>
            </a:r>
            <a:endParaRPr lang="en-US" altLang="zh-CN" dirty="0"/>
          </a:p>
          <a:p>
            <a:r>
              <a:rPr lang="zh-CN" altLang="en-US" dirty="0"/>
              <a:t>用户可以通过一种数据库语言来完成对数据的各种操作。</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950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anose="02010609060101010101" pitchFamily="49" charset="-122"/>
              <a:ea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）最后一类重要的约束是数据依赖，包括函数依赖和多值依赖。它们主要用于测试关系数据库设计的好坏，并在一个被称为规范化的过程中使用，这部分内容将在第</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章中进行介绍。</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8349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基本表是实际存在的表，它是实际存储数据的逻辑表示。查询表是查询结果对应的表。视图表是由基本表或其他视图导出的表，是虚表，不对应实际存储的数据。</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28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200" dirty="0">
                <a:solidFill>
                  <a:schemeClr val="tx1"/>
                </a:solidFill>
                <a:effectLst/>
                <a:latin typeface="+mn-lt"/>
                <a:ea typeface="+mn-ea"/>
                <a:cs typeface="+mn-cs"/>
              </a:rPr>
              <a:t>在介绍完关系结构之后，下面简单了解下关系的性质，共有</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点：</a:t>
            </a:r>
            <a:r>
              <a:rPr lang="zh-CN" altLang="en-US" sz="1200" kern="1200" dirty="0">
                <a:solidFill>
                  <a:schemeClr val="tx1"/>
                </a:solidFill>
                <a:effectLst/>
                <a:latin typeface="+mn-lt"/>
                <a:ea typeface="+mn-ea"/>
                <a:cs typeface="+mn-cs"/>
              </a:rPr>
              <a:t>第一点，</a:t>
            </a:r>
            <a:r>
              <a:rPr lang="zh-CN" altLang="zh-CN" b="1" kern="1000" dirty="0">
                <a:solidFill>
                  <a:srgbClr val="C00000"/>
                </a:solidFill>
                <a:latin typeface="Times New Roman" panose="02020603050405020304" pitchFamily="18" charset="0"/>
                <a:ea typeface="+mn-ea"/>
                <a:cs typeface="Times New Roman" panose="02020603050405020304" pitchFamily="18" charset="0"/>
              </a:rPr>
              <a:t>每一个列的分量必须来自同一个域，必须是同一类型的数据</a:t>
            </a:r>
            <a:r>
              <a:rPr lang="zh-CN" altLang="zh-CN" kern="1000" dirty="0">
                <a:solidFill>
                  <a:srgbClr val="C00000"/>
                </a:solidFill>
                <a:latin typeface="Times New Roman" panose="02020603050405020304" pitchFamily="18" charset="0"/>
                <a:ea typeface="+mn-ea"/>
                <a:cs typeface="Times New Roman" panose="02020603050405020304" pitchFamily="18" charset="0"/>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例如域—科室（消化内科，门诊部，急诊外科，内分泌科，肿瘤科，口腔科），表科室信息表中的属性（科室）必须来自域（科室）。</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01987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每一列称为属性。不同的属性必须有不同的名字。例如表</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所示的关系，职业与兼职是两个列，它们来自同一个域，职业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（教师，工人，辅导员）。</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交换之后如表</a:t>
            </a:r>
            <a:r>
              <a:rPr lang="en-US" altLang="zh-CN" sz="1200" kern="1200" dirty="0">
                <a:solidFill>
                  <a:schemeClr val="tx1"/>
                </a:solidFill>
                <a:effectLst/>
                <a:latin typeface="+mn-lt"/>
                <a:ea typeface="+mn-ea"/>
                <a:cs typeface="+mn-cs"/>
              </a:rPr>
              <a:t>2.6</a:t>
            </a:r>
            <a:r>
              <a:rPr lang="zh-CN" altLang="en-US" sz="1200" kern="1200" dirty="0">
                <a:solidFill>
                  <a:schemeClr val="tx1"/>
                </a:solidFill>
                <a:effectLst/>
                <a:latin typeface="+mn-lt"/>
                <a:ea typeface="+mn-ea"/>
                <a:cs typeface="+mn-cs"/>
              </a:rPr>
              <a:t>所示。</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3750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en-US" sz="1200" kern="0" dirty="0">
                <a:solidFill>
                  <a:schemeClr val="tx2"/>
                </a:solidFill>
                <a:latin typeface="黑体" panose="02010609060101010101" pitchFamily="49" charset="-122"/>
                <a:ea typeface="黑体" panose="02010609060101010101" pitchFamily="49" charset="-122"/>
              </a:rPr>
              <a:t>一般情况下，我们用关系指代实例，表</a:t>
            </a:r>
            <a:r>
              <a:rPr lang="en-US" altLang="zh-CN" sz="1200" kern="0" dirty="0">
                <a:solidFill>
                  <a:schemeClr val="tx2"/>
                </a:solidFill>
                <a:latin typeface="黑体" panose="02010609060101010101" pitchFamily="49" charset="-122"/>
                <a:ea typeface="黑体" panose="02010609060101010101" pitchFamily="49" charset="-122"/>
              </a:rPr>
              <a:t>2.1</a:t>
            </a:r>
            <a:r>
              <a:rPr lang="zh-CN" altLang="en-US" sz="1200" kern="0" dirty="0">
                <a:solidFill>
                  <a:schemeClr val="tx2"/>
                </a:solidFill>
                <a:latin typeface="黑体" panose="02010609060101010101" pitchFamily="49" charset="-122"/>
                <a:ea typeface="黑体" panose="02010609060101010101" pitchFamily="49" charset="-122"/>
              </a:rPr>
              <a:t>是医生关系的 一个示例。由于关系是元组的集合，所以元组的次序是无关紧要的。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54693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a:t>
            </a:r>
            <a:r>
              <a:rPr lang="zh-CN" altLang="zh-CN" sz="1200" kern="1200" dirty="0">
                <a:solidFill>
                  <a:schemeClr val="tx1"/>
                </a:solidFill>
                <a:effectLst/>
                <a:latin typeface="+mn-lt"/>
                <a:ea typeface="+mn-ea"/>
                <a:cs typeface="+mn-cs"/>
              </a:rPr>
              <a:t>因为关系是一个集合，而集合中的元素是无序的，所以作为集合元素的元组也是无序的。</a:t>
            </a:r>
            <a:r>
              <a:rPr lang="zh-CN" altLang="en-US" sz="1200" kern="1200" dirty="0">
                <a:solidFill>
                  <a:schemeClr val="tx1"/>
                </a:solidFill>
                <a:effectLst/>
                <a:latin typeface="+mn-lt"/>
                <a:ea typeface="+mn-ea"/>
                <a:cs typeface="+mn-cs"/>
              </a:rPr>
              <a:t>也就是每一行可任意。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因为数学上集合中没有相同的元素，而关系是元组的集合，所以作为集合元素的元组应该是唯一的。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）属性不可再分，</a:t>
            </a:r>
            <a:r>
              <a:rPr lang="zh-CN" altLang="zh-CN" sz="1200" kern="1200" dirty="0">
                <a:solidFill>
                  <a:schemeClr val="tx1"/>
                </a:solidFill>
                <a:effectLst/>
                <a:latin typeface="+mn-lt"/>
                <a:ea typeface="+mn-ea"/>
                <a:cs typeface="+mn-cs"/>
              </a:rPr>
              <a:t>例如不可以出现表</a:t>
            </a:r>
            <a:r>
              <a:rPr lang="en-US" altLang="zh-CN" sz="1200" kern="1200" dirty="0">
                <a:solidFill>
                  <a:schemeClr val="tx1"/>
                </a:solidFill>
                <a:effectLst/>
                <a:latin typeface="+mn-lt"/>
                <a:ea typeface="+mn-ea"/>
                <a:cs typeface="+mn-cs"/>
              </a:rPr>
              <a:t>2.7</a:t>
            </a:r>
            <a:r>
              <a:rPr lang="zh-CN" altLang="zh-CN" sz="1200" kern="1200" dirty="0">
                <a:solidFill>
                  <a:schemeClr val="tx1"/>
                </a:solidFill>
                <a:effectLst/>
                <a:latin typeface="+mn-lt"/>
                <a:ea typeface="+mn-ea"/>
                <a:cs typeface="+mn-cs"/>
              </a:rPr>
              <a:t>的情况，住址作为分量划分成（省市，行政区），不符合关系数据库中</a:t>
            </a:r>
            <a:r>
              <a:rPr lang="en-US" altLang="zh-CN" sz="1200" kern="1200" dirty="0">
                <a:solidFill>
                  <a:schemeClr val="tx1"/>
                </a:solidFill>
                <a:effectLst/>
                <a:latin typeface="+mn-lt"/>
                <a:ea typeface="+mn-ea"/>
                <a:cs typeface="+mn-cs"/>
              </a:rPr>
              <a:t>1NF</a:t>
            </a:r>
            <a:r>
              <a:rPr lang="zh-CN" altLang="zh-CN" sz="1200" kern="1200" dirty="0">
                <a:solidFill>
                  <a:schemeClr val="tx1"/>
                </a:solidFill>
                <a:effectLst/>
                <a:latin typeface="+mn-lt"/>
                <a:ea typeface="+mn-ea"/>
                <a:cs typeface="+mn-cs"/>
              </a:rPr>
              <a:t>的要求。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44012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sz="1200" dirty="0">
                <a:latin typeface="黑体" panose="02010609060101010101" pitchFamily="49" charset="-122"/>
                <a:ea typeface="黑体" panose="02010609060101010101" pitchFamily="49" charset="-122"/>
              </a:rPr>
              <a:t>通常关系模式可以简记为</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U</a:t>
            </a:r>
            <a:r>
              <a:rPr lang="zh-CN" altLang="en-US" sz="1200" dirty="0">
                <a:latin typeface="黑体" panose="02010609060101010101" pitchFamily="49" charset="-122"/>
                <a:ea typeface="黑体" panose="02010609060101010101" pitchFamily="49" charset="-122"/>
              </a:rPr>
              <a:t>）或</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A1</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A2</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An</a:t>
            </a:r>
            <a:r>
              <a:rPr lang="zh-CN" altLang="en-US" sz="1200" dirty="0">
                <a:latin typeface="黑体" panose="02010609060101010101" pitchFamily="49" charset="-122"/>
                <a:ea typeface="黑体" panose="02010609060101010101" pitchFamily="49" charset="-122"/>
              </a:rPr>
              <a:t>）。</a:t>
            </a:r>
          </a:p>
          <a:p>
            <a:r>
              <a:rPr lang="zh-CN" altLang="en-US" sz="1200" dirty="0">
                <a:latin typeface="黑体" panose="02010609060101010101" pitchFamily="49" charset="-122"/>
                <a:ea typeface="黑体" panose="02010609060101010101" pitchFamily="49" charset="-122"/>
              </a:rPr>
              <a:t>其中</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为关系名，</a:t>
            </a:r>
            <a:r>
              <a:rPr lang="en-US" altLang="zh-CN" sz="1200" dirty="0">
                <a:latin typeface="黑体" panose="02010609060101010101" pitchFamily="49" charset="-122"/>
                <a:ea typeface="黑体" panose="02010609060101010101" pitchFamily="49" charset="-122"/>
              </a:rPr>
              <a:t>A1</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A2</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An</a:t>
            </a:r>
            <a:r>
              <a:rPr lang="zh-CN" altLang="en-US" sz="1200" dirty="0">
                <a:latin typeface="黑体" panose="02010609060101010101" pitchFamily="49" charset="-122"/>
                <a:ea typeface="黑体" panose="02010609060101010101" pitchFamily="49" charset="-122"/>
              </a:rPr>
              <a:t>为属性名。而域名及属性向域的映像常常直接说明为属性的类型、长度。</a:t>
            </a:r>
          </a:p>
          <a:p>
            <a:r>
              <a:rPr lang="zh-CN" altLang="en-US" sz="1200" dirty="0">
                <a:latin typeface="黑体" panose="02010609060101010101" pitchFamily="49" charset="-122"/>
                <a:ea typeface="黑体" panose="02010609060101010101" pitchFamily="49" charset="-122"/>
              </a:rPr>
              <a:t>一个关系模式实际上确定了这个关系的二维表形式，关系既可以用二维表格来描述，也可以用数学形式的关系模式来描述。一个关系模式对应一个关系的结构。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83074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关系数据库通常都包含多个关系，而且这些关系中的元组会以多种不同的形式彼此关联。关系数据库模式Ｓ包含关系模式的集合Ｓ</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｛Ｒ</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1</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，Ｒ</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2</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，Ｒ</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m</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｝和完整性约束的集合</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IC</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endPar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表</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2.8</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显示了一个关系数据库模式，记作</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HIS={</a:t>
            </a:r>
            <a:r>
              <a:rPr kumimoji="0" lang="en-US" altLang="zh-CN" sz="1200" b="0" i="0" u="none" strike="noStrike" kern="1200" cap="none" spc="0" normalizeH="0" baseline="0" noProof="0" dirty="0" err="1">
                <a:ln>
                  <a:noFill/>
                </a:ln>
                <a:solidFill>
                  <a:prstClr val="black"/>
                </a:solidFill>
                <a:effectLst/>
                <a:uLnTx/>
                <a:uFillTx/>
                <a:latin typeface="黑体" panose="02010609060101010101" pitchFamily="49" charset="-122"/>
                <a:ea typeface="黑体" panose="02010609060101010101" pitchFamily="49" charset="-122"/>
              </a:rPr>
              <a:t>Dept,Doctor,Patient,Diagnosis</a:t>
            </a:r>
            <a:r>
              <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zh-CN" altLang="en-US"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。带下划线的表示主键。</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679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表</a:t>
            </a:r>
            <a:r>
              <a:rPr lang="en-US" altLang="zh-CN" dirty="0"/>
              <a:t>2.9</a:t>
            </a:r>
            <a:r>
              <a:rPr lang="zh-CN" altLang="en-US" dirty="0"/>
              <a:t>显示了与</a:t>
            </a:r>
            <a:r>
              <a:rPr lang="en-US" altLang="zh-CN" dirty="0"/>
              <a:t>HIS</a:t>
            </a:r>
            <a:r>
              <a:rPr lang="zh-CN" altLang="en-US" dirty="0"/>
              <a:t>模式对应的一个关系数据库的状态</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54711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备注</a:t>
            </a:r>
            <a:r>
              <a:rPr lang="zh-CN" altLang="en-US" sz="1200" kern="1200" dirty="0" smtClean="0">
                <a:solidFill>
                  <a:schemeClr val="tx1"/>
                </a:solidFill>
                <a:effectLst/>
                <a:latin typeface="+mn-lt"/>
                <a:ea typeface="+mn-ea"/>
                <a:cs typeface="+mn-cs"/>
              </a:rPr>
              <a:t>：</a:t>
            </a:r>
            <a:r>
              <a:rPr lang="zh-CN" altLang="zh-CN" sz="1200" dirty="0" smtClean="0">
                <a:solidFill>
                  <a:prstClr val="black"/>
                </a:solidFill>
                <a:latin typeface="黑体" panose="02010609060101010101" pitchFamily="49" charset="-122"/>
                <a:ea typeface="黑体" panose="02010609060101010101" pitchFamily="49" charset="-122"/>
              </a:rPr>
              <a:t>关系模型中常用的关系操作包括查询操作和插入、删除、修改操作两个部分。</a:t>
            </a:r>
          </a:p>
          <a:p>
            <a:r>
              <a:rPr lang="zh-CN" altLang="zh-CN" sz="1200" dirty="0" smtClean="0">
                <a:solidFill>
                  <a:prstClr val="black"/>
                </a:solidFill>
                <a:latin typeface="黑体" panose="02010609060101010101" pitchFamily="49" charset="-122"/>
                <a:ea typeface="黑体" panose="02010609060101010101" pitchFamily="49" charset="-122"/>
              </a:rPr>
              <a:t>查询是关系操作中最重要的部分。查询操作可分为：选择、连接、投影、并、差、除、交、笛卡尔积等。其中选择、投影、并、差、笛卡尔积是</a:t>
            </a:r>
            <a:r>
              <a:rPr lang="en-US" altLang="zh-CN" sz="1200" dirty="0" smtClean="0">
                <a:solidFill>
                  <a:prstClr val="black"/>
                </a:solidFill>
                <a:latin typeface="黑体" panose="02010609060101010101" pitchFamily="49" charset="-122"/>
                <a:ea typeface="黑体" panose="02010609060101010101" pitchFamily="49" charset="-122"/>
              </a:rPr>
              <a:t>5</a:t>
            </a:r>
            <a:r>
              <a:rPr lang="zh-CN" altLang="zh-CN" sz="1200" dirty="0" smtClean="0">
                <a:solidFill>
                  <a:prstClr val="black"/>
                </a:solidFill>
                <a:latin typeface="黑体" panose="02010609060101010101" pitchFamily="49" charset="-122"/>
                <a:ea typeface="黑体" panose="02010609060101010101" pitchFamily="49" charset="-122"/>
              </a:rPr>
              <a:t>种基本操作。其他操作可以用基本操作来定义和导出。</a:t>
            </a:r>
          </a:p>
          <a:p>
            <a:r>
              <a:rPr lang="zh-CN" altLang="zh-CN" sz="1200" dirty="0" smtClean="0">
                <a:solidFill>
                  <a:prstClr val="black"/>
                </a:solidFill>
                <a:latin typeface="黑体" panose="02010609060101010101" pitchFamily="49" charset="-122"/>
                <a:ea typeface="黑体" panose="02010609060101010101" pitchFamily="49" charset="-122"/>
              </a:rPr>
              <a:t>具体的关系操作将在本章</a:t>
            </a:r>
            <a:r>
              <a:rPr lang="en-US" altLang="zh-CN" sz="1200" dirty="0" smtClean="0">
                <a:solidFill>
                  <a:prstClr val="black"/>
                </a:solidFill>
                <a:latin typeface="黑体" panose="02010609060101010101" pitchFamily="49" charset="-122"/>
                <a:ea typeface="黑体" panose="02010609060101010101" pitchFamily="49" charset="-122"/>
              </a:rPr>
              <a:t>2.6</a:t>
            </a:r>
            <a:r>
              <a:rPr lang="zh-CN" altLang="zh-CN" sz="1200" dirty="0" smtClean="0">
                <a:solidFill>
                  <a:prstClr val="black"/>
                </a:solidFill>
                <a:latin typeface="黑体" panose="02010609060101010101" pitchFamily="49" charset="-122"/>
                <a:ea typeface="黑体" panose="02010609060101010101" pitchFamily="49" charset="-122"/>
              </a:rPr>
              <a:t>小节关系代数介绍。</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15217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备注：为了维护</a:t>
            </a:r>
            <a:r>
              <a:rPr lang="zh-CN" altLang="en-US" dirty="0" smtClean="0"/>
              <a:t>关系数据库</a:t>
            </a:r>
            <a:r>
              <a:rPr lang="zh-CN" altLang="en-US" dirty="0"/>
              <a:t>中数据与现实世界的一致性，对关系数据库的插入、删除、修改操作必须有一定的约束</a:t>
            </a:r>
            <a:r>
              <a:rPr lang="zh-CN" altLang="en-US" dirty="0" smtClean="0"/>
              <a:t>。</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数据完整性约束指的是为了防止不符合规范的数据进入数据库，在用户对数据进行插入、修改、删除等操作时，</a:t>
            </a:r>
            <a:r>
              <a:rPr lang="en-US" altLang="zh-CN" sz="1200" b="0" i="0" kern="1200" dirty="0" smtClean="0">
                <a:solidFill>
                  <a:schemeClr val="tx1"/>
                </a:solidFill>
                <a:effectLst/>
                <a:latin typeface="+mn-lt"/>
                <a:ea typeface="+mn-ea"/>
                <a:cs typeface="+mn-cs"/>
              </a:rPr>
              <a:t>DBMS</a:t>
            </a:r>
            <a:r>
              <a:rPr lang="zh-CN" altLang="en-US" sz="1200" b="0" i="0" kern="1200" dirty="0" smtClean="0">
                <a:solidFill>
                  <a:schemeClr val="tx1"/>
                </a:solidFill>
                <a:effectLst/>
                <a:latin typeface="+mn-lt"/>
                <a:ea typeface="+mn-ea"/>
                <a:cs typeface="+mn-cs"/>
              </a:rPr>
              <a:t>自动按照一定的约束条件对数据进行监测，使不符合规范的数据不能进入数据库，以确保数据库中存储的数据正确、有效、相容。</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5369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en-US" sz="1200" dirty="0">
                <a:latin typeface="黑体" panose="02010609060101010101" pitchFamily="49" charset="-122"/>
                <a:ea typeface="黑体" panose="02010609060101010101" pitchFamily="49" charset="-122"/>
              </a:rPr>
              <a:t>例如，医生关系</a:t>
            </a:r>
            <a:r>
              <a:rPr lang="en-US" altLang="zh-CN" sz="1200" dirty="0">
                <a:latin typeface="黑体" panose="02010609060101010101" pitchFamily="49" charset="-122"/>
                <a:ea typeface="黑体" panose="02010609060101010101" pitchFamily="49" charset="-122"/>
              </a:rPr>
              <a:t>Doctor</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Dno</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Dname</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Dsex</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Dage</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Ddeptno</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Dlevel,Dsalary</a:t>
            </a:r>
            <a:r>
              <a:rPr lang="zh-CN" altLang="en-US" sz="1200" dirty="0">
                <a:latin typeface="黑体" panose="02010609060101010101" pitchFamily="49" charset="-122"/>
                <a:ea typeface="黑体" panose="02010609060101010101" pitchFamily="49" charset="-122"/>
              </a:rPr>
              <a:t>）中，</a:t>
            </a:r>
            <a:r>
              <a:rPr lang="en-US" altLang="zh-CN" sz="1200" dirty="0" err="1">
                <a:latin typeface="黑体" panose="02010609060101010101" pitchFamily="49" charset="-122"/>
                <a:ea typeface="黑体" panose="02010609060101010101" pitchFamily="49" charset="-122"/>
              </a:rPr>
              <a:t>Dno</a:t>
            </a:r>
            <a:r>
              <a:rPr lang="zh-CN" altLang="en-US" sz="1200" dirty="0">
                <a:latin typeface="黑体" panose="02010609060101010101" pitchFamily="49" charset="-122"/>
                <a:ea typeface="黑体" panose="02010609060101010101" pitchFamily="49" charset="-122"/>
              </a:rPr>
              <a:t>是主关键字，则</a:t>
            </a:r>
            <a:r>
              <a:rPr lang="en-US" altLang="zh-CN" sz="1200" dirty="0" err="1">
                <a:latin typeface="黑体" panose="02010609060101010101" pitchFamily="49" charset="-122"/>
                <a:ea typeface="黑体" panose="02010609060101010101" pitchFamily="49" charset="-122"/>
              </a:rPr>
              <a:t>Dno</a:t>
            </a:r>
            <a:r>
              <a:rPr lang="zh-CN" altLang="en-US" sz="1200" dirty="0">
                <a:latin typeface="黑体" panose="02010609060101010101" pitchFamily="49" charset="-122"/>
                <a:ea typeface="黑体" panose="02010609060101010101" pitchFamily="49" charset="-122"/>
              </a:rPr>
              <a:t>属性都不能为空值。</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023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外键和参照完整性紧密相连。参照完整性就是表间主键与外键之间的引用规则。如果关系</a:t>
            </a:r>
            <a:r>
              <a:rPr lang="en-US" altLang="zh-CN" sz="1200" dirty="0">
                <a:latin typeface="黑体" panose="02010609060101010101" pitchFamily="49" charset="-122"/>
                <a:ea typeface="黑体" panose="02010609060101010101" pitchFamily="49" charset="-122"/>
              </a:rPr>
              <a:t>R2</a:t>
            </a:r>
            <a:r>
              <a:rPr lang="zh-CN" altLang="en-US" sz="1200" dirty="0">
                <a:latin typeface="黑体" panose="02010609060101010101" pitchFamily="49" charset="-122"/>
                <a:ea typeface="黑体" panose="02010609060101010101" pitchFamily="49" charset="-122"/>
              </a:rPr>
              <a:t>的外键</a:t>
            </a:r>
            <a:r>
              <a:rPr lang="en-US" altLang="zh-CN" sz="1200" dirty="0">
                <a:latin typeface="黑体" panose="02010609060101010101" pitchFamily="49" charset="-122"/>
                <a:ea typeface="黑体" panose="02010609060101010101" pitchFamily="49" charset="-122"/>
              </a:rPr>
              <a:t>X</a:t>
            </a:r>
            <a:r>
              <a:rPr lang="zh-CN" altLang="en-US" sz="1200" dirty="0">
                <a:latin typeface="黑体" panose="02010609060101010101" pitchFamily="49" charset="-122"/>
                <a:ea typeface="黑体" panose="02010609060101010101" pitchFamily="49" charset="-122"/>
              </a:rPr>
              <a:t>与关系</a:t>
            </a:r>
            <a:r>
              <a:rPr lang="en-US" altLang="zh-CN" sz="1200" dirty="0">
                <a:latin typeface="黑体" panose="02010609060101010101" pitchFamily="49" charset="-122"/>
                <a:ea typeface="黑体" panose="02010609060101010101" pitchFamily="49" charset="-122"/>
              </a:rPr>
              <a:t>R1</a:t>
            </a:r>
            <a:r>
              <a:rPr lang="zh-CN" altLang="en-US" sz="1200" dirty="0">
                <a:latin typeface="黑体" panose="02010609060101010101" pitchFamily="49" charset="-122"/>
                <a:ea typeface="黑体" panose="02010609060101010101" pitchFamily="49" charset="-122"/>
              </a:rPr>
              <a:t>的主键相符，则</a:t>
            </a:r>
            <a:r>
              <a:rPr lang="en-US" altLang="zh-CN" sz="1200" dirty="0">
                <a:latin typeface="黑体" panose="02010609060101010101" pitchFamily="49" charset="-122"/>
                <a:ea typeface="黑体" panose="02010609060101010101" pitchFamily="49" charset="-122"/>
              </a:rPr>
              <a:t>X</a:t>
            </a:r>
            <a:r>
              <a:rPr lang="zh-CN" altLang="en-US" sz="1200" dirty="0">
                <a:latin typeface="黑体" panose="02010609060101010101" pitchFamily="49" charset="-122"/>
                <a:ea typeface="黑体" panose="02010609060101010101" pitchFamily="49" charset="-122"/>
              </a:rPr>
              <a:t>的每个值或者等于</a:t>
            </a:r>
            <a:r>
              <a:rPr lang="en-US" altLang="zh-CN" sz="1200" dirty="0">
                <a:latin typeface="黑体" panose="02010609060101010101" pitchFamily="49" charset="-122"/>
                <a:ea typeface="黑体" panose="02010609060101010101" pitchFamily="49" charset="-122"/>
              </a:rPr>
              <a:t>R1</a:t>
            </a:r>
            <a:r>
              <a:rPr lang="zh-CN" altLang="en-US" sz="1200" dirty="0">
                <a:latin typeface="黑体" panose="02010609060101010101" pitchFamily="49" charset="-122"/>
                <a:ea typeface="黑体" panose="02010609060101010101" pitchFamily="49" charset="-122"/>
              </a:rPr>
              <a:t>中主键的某一个值，或者取空值。</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举个例子说明参照完整性，如表</a:t>
            </a:r>
            <a:r>
              <a:rPr lang="en-US" altLang="zh-CN" sz="1200" kern="1200" dirty="0">
                <a:solidFill>
                  <a:schemeClr val="tx1"/>
                </a:solidFill>
                <a:effectLst/>
                <a:latin typeface="+mn-lt"/>
                <a:ea typeface="+mn-ea"/>
                <a:cs typeface="+mn-cs"/>
              </a:rPr>
              <a:t>2.10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86218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外键和参照完整性紧密相连。参照完整性就是表间主键与外键之间的引用规则。如果关系</a:t>
            </a:r>
            <a:r>
              <a:rPr lang="en-US" altLang="zh-CN" sz="1200" dirty="0">
                <a:latin typeface="黑体" panose="02010609060101010101" pitchFamily="49" charset="-122"/>
                <a:ea typeface="黑体" panose="02010609060101010101" pitchFamily="49" charset="-122"/>
              </a:rPr>
              <a:t>R2</a:t>
            </a:r>
            <a:r>
              <a:rPr lang="zh-CN" altLang="en-US" sz="1200" dirty="0">
                <a:latin typeface="黑体" panose="02010609060101010101" pitchFamily="49" charset="-122"/>
                <a:ea typeface="黑体" panose="02010609060101010101" pitchFamily="49" charset="-122"/>
              </a:rPr>
              <a:t>的外键</a:t>
            </a:r>
            <a:r>
              <a:rPr lang="en-US" altLang="zh-CN" sz="1200" dirty="0">
                <a:latin typeface="黑体" panose="02010609060101010101" pitchFamily="49" charset="-122"/>
                <a:ea typeface="黑体" panose="02010609060101010101" pitchFamily="49" charset="-122"/>
              </a:rPr>
              <a:t>X</a:t>
            </a:r>
            <a:r>
              <a:rPr lang="zh-CN" altLang="en-US" sz="1200" dirty="0">
                <a:latin typeface="黑体" panose="02010609060101010101" pitchFamily="49" charset="-122"/>
                <a:ea typeface="黑体" panose="02010609060101010101" pitchFamily="49" charset="-122"/>
              </a:rPr>
              <a:t>与关系</a:t>
            </a:r>
            <a:r>
              <a:rPr lang="en-US" altLang="zh-CN" sz="1200" dirty="0">
                <a:latin typeface="黑体" panose="02010609060101010101" pitchFamily="49" charset="-122"/>
                <a:ea typeface="黑体" panose="02010609060101010101" pitchFamily="49" charset="-122"/>
              </a:rPr>
              <a:t>R1</a:t>
            </a:r>
            <a:r>
              <a:rPr lang="zh-CN" altLang="en-US" sz="1200" dirty="0">
                <a:latin typeface="黑体" panose="02010609060101010101" pitchFamily="49" charset="-122"/>
                <a:ea typeface="黑体" panose="02010609060101010101" pitchFamily="49" charset="-122"/>
              </a:rPr>
              <a:t>的主键相符，则</a:t>
            </a:r>
            <a:r>
              <a:rPr lang="en-US" altLang="zh-CN" sz="1200" dirty="0">
                <a:latin typeface="黑体" panose="02010609060101010101" pitchFamily="49" charset="-122"/>
                <a:ea typeface="黑体" panose="02010609060101010101" pitchFamily="49" charset="-122"/>
              </a:rPr>
              <a:t>X</a:t>
            </a:r>
            <a:r>
              <a:rPr lang="zh-CN" altLang="en-US" sz="1200" dirty="0">
                <a:latin typeface="黑体" panose="02010609060101010101" pitchFamily="49" charset="-122"/>
                <a:ea typeface="黑体" panose="02010609060101010101" pitchFamily="49" charset="-122"/>
              </a:rPr>
              <a:t>的每个值或者等于</a:t>
            </a:r>
            <a:r>
              <a:rPr lang="en-US" altLang="zh-CN" sz="1200" dirty="0">
                <a:latin typeface="黑体" panose="02010609060101010101" pitchFamily="49" charset="-122"/>
                <a:ea typeface="黑体" panose="02010609060101010101" pitchFamily="49" charset="-122"/>
              </a:rPr>
              <a:t>R1</a:t>
            </a:r>
            <a:r>
              <a:rPr lang="zh-CN" altLang="en-US" sz="1200" dirty="0">
                <a:latin typeface="黑体" panose="02010609060101010101" pitchFamily="49" charset="-122"/>
                <a:ea typeface="黑体" panose="02010609060101010101" pitchFamily="49" charset="-122"/>
              </a:rPr>
              <a:t>中主键的某一个值，或者取空值。</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举个例子说明参照完整性，如表</a:t>
            </a:r>
            <a:r>
              <a:rPr lang="en-US" altLang="zh-CN" sz="1200" kern="1200" dirty="0">
                <a:solidFill>
                  <a:schemeClr val="tx1"/>
                </a:solidFill>
                <a:effectLst/>
                <a:latin typeface="+mn-lt"/>
                <a:ea typeface="+mn-ea"/>
                <a:cs typeface="+mn-cs"/>
              </a:rPr>
              <a:t>2.10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所示。现将医生信息表（科室编号）与科室信息表（科室编号）建立引用。前提是科室信息表（科室编号）已经是主键。准备添加三条记录，如表</a:t>
            </a:r>
            <a:r>
              <a:rPr lang="en-US" altLang="zh-CN" sz="1200" kern="1200" dirty="0">
                <a:solidFill>
                  <a:schemeClr val="tx1"/>
                </a:solidFill>
                <a:effectLst/>
                <a:latin typeface="+mn-lt"/>
                <a:ea typeface="+mn-ea"/>
                <a:cs typeface="+mn-cs"/>
              </a:rPr>
              <a:t>2.12</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请问哪些数据可以成功添加到医生信息表中？</a:t>
            </a:r>
          </a:p>
          <a:p>
            <a:r>
              <a:rPr lang="zh-CN" altLang="zh-CN" sz="1200" kern="1200" dirty="0">
                <a:solidFill>
                  <a:schemeClr val="tx1"/>
                </a:solidFill>
                <a:effectLst/>
                <a:latin typeface="+mn-lt"/>
                <a:ea typeface="+mn-ea"/>
                <a:cs typeface="+mn-cs"/>
              </a:rPr>
              <a:t>第一条是不可以的，因为在科室信息表的科室编号中没有</a:t>
            </a:r>
            <a:r>
              <a:rPr lang="en-US" altLang="zh-CN" sz="1200" kern="1200" dirty="0">
                <a:solidFill>
                  <a:schemeClr val="tx1"/>
                </a:solidFill>
                <a:effectLst/>
                <a:latin typeface="+mn-lt"/>
                <a:ea typeface="+mn-ea"/>
                <a:cs typeface="+mn-cs"/>
              </a:rPr>
              <a:t>109</a:t>
            </a:r>
            <a:r>
              <a:rPr lang="zh-CN" altLang="zh-CN" sz="1200" kern="1200" dirty="0">
                <a:solidFill>
                  <a:schemeClr val="tx1"/>
                </a:solidFill>
                <a:effectLst/>
                <a:latin typeface="+mn-lt"/>
                <a:ea typeface="+mn-ea"/>
                <a:cs typeface="+mn-cs"/>
              </a:rPr>
              <a:t>值，第三条是可以的，因为在科室信息表的科室编号中有</a:t>
            </a:r>
            <a:r>
              <a:rPr lang="en-US" altLang="zh-CN" sz="1200" kern="1200" dirty="0">
                <a:solidFill>
                  <a:schemeClr val="tx1"/>
                </a:solidFill>
                <a:effectLst/>
                <a:latin typeface="+mn-lt"/>
                <a:ea typeface="+mn-ea"/>
                <a:cs typeface="+mn-cs"/>
              </a:rPr>
              <a:t>103</a:t>
            </a:r>
            <a:r>
              <a:rPr lang="zh-CN" altLang="zh-CN" sz="1200" kern="1200" dirty="0">
                <a:solidFill>
                  <a:schemeClr val="tx1"/>
                </a:solidFill>
                <a:effectLst/>
                <a:latin typeface="+mn-lt"/>
                <a:ea typeface="+mn-ea"/>
                <a:cs typeface="+mn-cs"/>
              </a:rPr>
              <a:t>值，那么第二条含有</a:t>
            </a:r>
            <a:r>
              <a:rPr lang="en-US" altLang="zh-CN" sz="1200" kern="1200" dirty="0">
                <a:solidFill>
                  <a:schemeClr val="tx1"/>
                </a:solidFill>
                <a:effectLst/>
                <a:latin typeface="+mn-lt"/>
                <a:ea typeface="+mn-ea"/>
                <a:cs typeface="+mn-cs"/>
              </a:rPr>
              <a:t>NULL</a:t>
            </a:r>
            <a:r>
              <a:rPr lang="zh-CN" altLang="zh-CN" sz="1200" kern="1200" dirty="0">
                <a:solidFill>
                  <a:schemeClr val="tx1"/>
                </a:solidFill>
                <a:effectLst/>
                <a:latin typeface="+mn-lt"/>
                <a:ea typeface="+mn-ea"/>
                <a:cs typeface="+mn-cs"/>
              </a:rPr>
              <a:t>的呢？</a:t>
            </a:r>
          </a:p>
          <a:p>
            <a:r>
              <a:rPr lang="zh-CN" altLang="zh-CN" sz="1200" kern="1200" dirty="0">
                <a:solidFill>
                  <a:schemeClr val="tx1"/>
                </a:solidFill>
                <a:effectLst/>
                <a:latin typeface="+mn-lt"/>
                <a:ea typeface="+mn-ea"/>
                <a:cs typeface="+mn-cs"/>
              </a:rPr>
              <a:t>第一条不可以插入，第三条可以插入，原因正如你所说。第二条其实也是可以添加的，因为外键可以取空值。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362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实体完整性和参照完整性主要是针对关系的主关键字和外部关键字取值必须有效而做出的约束。用户定义完整性则是根据应用环境的要求和实际的需要，对某一具体应用所涉及的数据提出约束性条件。例如某个属性必须取唯一值，规定某个属性的取值范围等。这一约束机制一般不应由应用程序提供，而应由关系模型提供定义并检验。用户定义完整性主要包括字段有效性约束和记录有效性。在数据库中，通常有</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NOT NULL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CHECK</a:t>
            </a:r>
            <a:r>
              <a:rPr lang="zh-CN" altLang="zh-CN" sz="1200" kern="1200" dirty="0">
                <a:solidFill>
                  <a:schemeClr val="tx1"/>
                </a:solidFill>
                <a:effectLst/>
                <a:latin typeface="+mn-lt"/>
                <a:ea typeface="+mn-ea"/>
                <a:cs typeface="+mn-cs"/>
              </a:rPr>
              <a:t>等关键字实现用户定义的完整性。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741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lvl="0">
              <a:lnSpc>
                <a:spcPct val="100000"/>
              </a:lnSpc>
              <a:spcBef>
                <a:spcPct val="0"/>
              </a:spcBef>
              <a:buNone/>
              <a:defRPr/>
            </a:pPr>
            <a:r>
              <a:rPr lang="zh-CN" altLang="en-US" sz="1200" kern="0" dirty="0">
                <a:solidFill>
                  <a:prstClr val="black"/>
                </a:solidFill>
                <a:latin typeface="黑体" panose="02010609060101010101" pitchFamily="49" charset="-122"/>
                <a:ea typeface="黑体" panose="02010609060101010101" pitchFamily="49" charset="-122"/>
              </a:rPr>
              <a:t>关系模式是对关系的描述，一个关系模式（</a:t>
            </a:r>
            <a:r>
              <a:rPr lang="en-US" altLang="zh-CN" sz="1200" kern="0" dirty="0">
                <a:solidFill>
                  <a:prstClr val="black"/>
                </a:solidFill>
                <a:latin typeface="黑体" panose="02010609060101010101" pitchFamily="49" charset="-122"/>
                <a:ea typeface="黑体" panose="02010609060101010101" pitchFamily="49" charset="-122"/>
              </a:rPr>
              <a:t>Relation Schema</a:t>
            </a:r>
            <a:r>
              <a:rPr lang="zh-CN" altLang="en-US" sz="1200" kern="0" dirty="0">
                <a:solidFill>
                  <a:prstClr val="black"/>
                </a:solidFill>
                <a:latin typeface="黑体" panose="02010609060101010101" pitchFamily="49" charset="-122"/>
                <a:ea typeface="黑体" panose="02010609060101010101" pitchFamily="49" charset="-122"/>
              </a:rPr>
              <a:t>）包括如下部分：</a:t>
            </a: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r>
              <a:rPr lang="zh-CN" altLang="en-US" sz="1200" kern="0" dirty="0">
                <a:solidFill>
                  <a:prstClr val="black"/>
                </a:solidFill>
                <a:latin typeface="黑体" panose="02010609060101010101" pitchFamily="49" charset="-122"/>
                <a:ea typeface="黑体" panose="02010609060101010101" pitchFamily="49" charset="-122"/>
              </a:rPr>
              <a:t>（</a:t>
            </a:r>
            <a:r>
              <a:rPr lang="en-US" altLang="zh-CN" sz="1200" kern="0" dirty="0">
                <a:solidFill>
                  <a:prstClr val="black"/>
                </a:solidFill>
                <a:latin typeface="黑体" panose="02010609060101010101" pitchFamily="49" charset="-122"/>
                <a:ea typeface="黑体" panose="02010609060101010101" pitchFamily="49" charset="-122"/>
              </a:rPr>
              <a:t>1</a:t>
            </a:r>
            <a:r>
              <a:rPr lang="zh-CN" altLang="en-US" sz="1200" kern="0" dirty="0">
                <a:solidFill>
                  <a:prstClr val="black"/>
                </a:solidFill>
                <a:latin typeface="黑体" panose="02010609060101010101" pitchFamily="49" charset="-122"/>
                <a:ea typeface="黑体" panose="02010609060101010101" pitchFamily="49" charset="-122"/>
              </a:rPr>
              <a:t>）关系名。关系名在数据库中必须唯一。</a:t>
            </a: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zh-CN" altLang="en-US"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r>
              <a:rPr lang="zh-CN" altLang="en-US" sz="1200" kern="0" dirty="0">
                <a:solidFill>
                  <a:prstClr val="black"/>
                </a:solidFill>
                <a:latin typeface="黑体" panose="02010609060101010101" pitchFamily="49" charset="-122"/>
                <a:ea typeface="黑体" panose="02010609060101010101" pitchFamily="49" charset="-122"/>
              </a:rPr>
              <a:t>（</a:t>
            </a:r>
            <a:r>
              <a:rPr lang="en-US" altLang="zh-CN" sz="1200" kern="0" dirty="0">
                <a:solidFill>
                  <a:prstClr val="black"/>
                </a:solidFill>
                <a:latin typeface="黑体" panose="02010609060101010101" pitchFamily="49" charset="-122"/>
                <a:ea typeface="黑体" panose="02010609060101010101" pitchFamily="49" charset="-122"/>
              </a:rPr>
              <a:t>2</a:t>
            </a:r>
            <a:r>
              <a:rPr lang="zh-CN" altLang="en-US" sz="1200" kern="0" dirty="0">
                <a:solidFill>
                  <a:prstClr val="black"/>
                </a:solidFill>
                <a:latin typeface="黑体" panose="02010609060101010101" pitchFamily="49" charset="-122"/>
                <a:ea typeface="黑体" panose="02010609060101010101" pitchFamily="49" charset="-122"/>
              </a:rPr>
              <a:t>）关系中属性的名字以及相关联的域名。属性名是赋予关系实例中列的名字。关系中所有的列都必须被命名，且同一关系中的列不能重名。域名是为定义好的值集所赋予的名字。在编程语言中，域名通常为数据类型。</a:t>
            </a: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zh-CN" altLang="en-US"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r>
              <a:rPr lang="zh-CN" altLang="en-US" sz="1200" kern="0" dirty="0">
                <a:solidFill>
                  <a:prstClr val="black"/>
                </a:solidFill>
                <a:latin typeface="黑体" panose="02010609060101010101" pitchFamily="49" charset="-122"/>
                <a:ea typeface="黑体" panose="02010609060101010101" pitchFamily="49" charset="-122"/>
              </a:rPr>
              <a:t>（</a:t>
            </a:r>
            <a:r>
              <a:rPr lang="en-US" altLang="zh-CN" sz="1200" kern="0" dirty="0">
                <a:solidFill>
                  <a:prstClr val="black"/>
                </a:solidFill>
                <a:latin typeface="黑体" panose="02010609060101010101" pitchFamily="49" charset="-122"/>
                <a:ea typeface="黑体" panose="02010609060101010101" pitchFamily="49" charset="-122"/>
              </a:rPr>
              <a:t>3</a:t>
            </a:r>
            <a:r>
              <a:rPr lang="zh-CN" altLang="en-US" sz="1200" kern="0" dirty="0">
                <a:solidFill>
                  <a:prstClr val="black"/>
                </a:solidFill>
                <a:latin typeface="黑体" panose="02010609060101010101" pitchFamily="49" charset="-122"/>
                <a:ea typeface="黑体" panose="02010609060101010101" pitchFamily="49" charset="-122"/>
              </a:rPr>
              <a:t>）完整性约束。它是施加在该关系模式实例上的限制</a:t>
            </a: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en-US" altLang="zh-CN" sz="1200" kern="0" dirty="0">
              <a:solidFill>
                <a:prstClr val="black"/>
              </a:solidFill>
              <a:latin typeface="黑体" panose="02010609060101010101" pitchFamily="49" charset="-122"/>
              <a:ea typeface="黑体" panose="02010609060101010101" pitchFamily="49" charset="-122"/>
            </a:endParaRPr>
          </a:p>
          <a:p>
            <a:r>
              <a:rPr lang="zh-CN" altLang="zh-CN" sz="1200" kern="1200" dirty="0">
                <a:solidFill>
                  <a:schemeClr val="tx1"/>
                </a:solidFill>
                <a:effectLst/>
                <a:latin typeface="+mn-lt"/>
                <a:ea typeface="+mn-ea"/>
                <a:cs typeface="+mn-cs"/>
              </a:rPr>
              <a:t>一般表示为：关系名（属性</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，属性</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，…，属性</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p>
          <a:p>
            <a:pPr lvl="0">
              <a:lnSpc>
                <a:spcPct val="100000"/>
              </a:lnSpc>
              <a:spcBef>
                <a:spcPct val="0"/>
              </a:spcBef>
              <a:buNone/>
              <a:defRPr/>
            </a:pP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en-US" altLang="zh-CN"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zh-CN" altLang="en-US" sz="1200" kern="0" dirty="0">
              <a:solidFill>
                <a:prstClr val="black"/>
              </a:solidFill>
              <a:latin typeface="黑体" panose="02010609060101010101" pitchFamily="49" charset="-122"/>
              <a:ea typeface="黑体" panose="02010609060101010101" pitchFamily="49" charset="-122"/>
            </a:endParaRPr>
          </a:p>
          <a:p>
            <a:pPr lvl="0">
              <a:lnSpc>
                <a:spcPct val="100000"/>
              </a:lnSpc>
              <a:spcBef>
                <a:spcPct val="0"/>
              </a:spcBef>
              <a:buNone/>
              <a:defRPr/>
            </a:pPr>
            <a:endParaRPr lang="zh-CN" altLang="en-US" sz="1200" kern="0" dirty="0">
              <a:solidFill>
                <a:prstClr val="black"/>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1773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71316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）对“现实世界”实体的表达能力弱。关系数据模型将“现实世界”中的实体分割成几张表来存储，以物理表示法来反映实体结构，这样效率会比较差，常常要在查询处理中进行很多连接操作。</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）由于存取路径对用户透明，查询效率往往不如非关系数据模型。因此，为了提高性能，必须对用户的查询请求进行优化，增加了开发数据库管理系统的负担。</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）关系数据模型只有一些固定的操作集，如面向集合和记录的操作，操作是在</a:t>
            </a:r>
            <a:r>
              <a:rPr lang="en-US" altLang="zh-CN" sz="1200" kern="1200" dirty="0"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规格说明中提供的。但是，</a:t>
            </a:r>
            <a:r>
              <a:rPr lang="en-US" altLang="zh-CN" sz="1200" kern="1200" dirty="0"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目前不允许指定新的操作。因此，在给许多“现实世界”对象的行为建模就有了太多的限制。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不能很好地支持业务规则，很多商业化系统不能完全支持实体和参照完整性、域等业务规则，所以需要将它们内置到应用程序中。这样当然是危险的，而且容易导致做重复的工作。更糟糕的是，可能还会引起不一致现象。另外，关系数据模型不支持其他类型的业务规则，这意味着它们需要被构建到</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或应用程序之中。</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1733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dirty="0">
                <a:latin typeface="黑体" panose="02010609060101010101" pitchFamily="49" charset="-122"/>
                <a:ea typeface="黑体" panose="02010609060101010101" pitchFamily="49" charset="-122"/>
              </a:rPr>
              <a:t>每种运算以一个或两个关系作为输入，生成一个新的关系作为输出结果。任何一种运算都是将一定的运算符作用于一定的运算对象上，得到预期的运算结果。所以</a:t>
            </a:r>
            <a:r>
              <a:rPr lang="zh-CN" altLang="zh-CN" sz="1200" b="1" dirty="0">
                <a:solidFill>
                  <a:srgbClr val="FF0000"/>
                </a:solidFill>
                <a:latin typeface="黑体" panose="02010609060101010101" pitchFamily="49" charset="-122"/>
                <a:ea typeface="黑体" panose="02010609060101010101" pitchFamily="49" charset="-122"/>
              </a:rPr>
              <a:t>运算对象、运算符、运算结果</a:t>
            </a:r>
            <a:r>
              <a:rPr lang="zh-CN" altLang="zh-CN" sz="1200" dirty="0">
                <a:latin typeface="黑体" panose="02010609060101010101" pitchFamily="49" charset="-122"/>
                <a:ea typeface="黑体" panose="02010609060101010101" pitchFamily="49" charset="-122"/>
              </a:rPr>
              <a:t>是运算的三大要素。</a:t>
            </a:r>
            <a:r>
              <a:rPr lang="zh-CN" altLang="zh-CN" sz="1200" kern="1200" dirty="0">
                <a:solidFill>
                  <a:schemeClr val="tx1"/>
                </a:solidFill>
                <a:effectLst/>
                <a:latin typeface="+mn-lt"/>
                <a:ea typeface="+mn-ea"/>
                <a:cs typeface="+mn-cs"/>
              </a:rPr>
              <a:t>将关系运算作用于一个或多个关系，总是生成一个新的关系，这个新生成的关系可被其他的运算用来进行进一步的操作。如果任何对对象进行的操作生成的结果仍在这个集合中，则一组对象和运算符构成的集合是封闭的，因此，关系和关系运算符构成的集合是封闭。可以利用闭包性质来构造复杂的关系表达式，将其中一种操作的结果作为另一种操作的操作数。这些操作序列就构成了查询语句，可以从数据库中提取信息。</a:t>
            </a:r>
          </a:p>
          <a:p>
            <a:r>
              <a:rPr lang="zh-CN" altLang="zh-CN" sz="1200" kern="1200" dirty="0">
                <a:solidFill>
                  <a:schemeClr val="tx1"/>
                </a:solidFill>
                <a:effectLst/>
                <a:latin typeface="+mn-lt"/>
                <a:ea typeface="+mn-ea"/>
                <a:cs typeface="+mn-cs"/>
              </a:rPr>
              <a:t>关系代数用到的运算符包括四类：集合运算符、专门的关系运算符、比较运算符和逻辑运算符，如表</a:t>
            </a:r>
            <a:r>
              <a:rPr lang="en-US" altLang="zh-CN" sz="1200" kern="1200" dirty="0">
                <a:solidFill>
                  <a:schemeClr val="tx1"/>
                </a:solidFill>
                <a:effectLst/>
                <a:latin typeface="+mn-lt"/>
                <a:ea typeface="+mn-ea"/>
                <a:cs typeface="+mn-cs"/>
              </a:rPr>
              <a:t>2.13</a:t>
            </a:r>
            <a:r>
              <a:rPr lang="zh-CN" altLang="zh-CN" sz="1200" kern="1200" dirty="0">
                <a:solidFill>
                  <a:schemeClr val="tx1"/>
                </a:solidFill>
                <a:effectLst/>
                <a:latin typeface="+mn-lt"/>
                <a:ea typeface="+mn-ea"/>
                <a:cs typeface="+mn-cs"/>
              </a:rPr>
              <a:t>所示。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32</a:t>
            </a:fld>
            <a:endParaRPr lang="en-US" altLang="zh-CN"/>
          </a:p>
        </p:txBody>
      </p:sp>
    </p:spTree>
    <p:extLst>
      <p:ext uri="{BB962C8B-B14F-4D97-AF65-F5344CB8AC3E}">
        <p14:creationId xmlns:p14="http://schemas.microsoft.com/office/powerpoint/2010/main" val="4143482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dirty="0">
                <a:latin typeface="黑体" panose="02010609060101010101" pitchFamily="49" charset="-122"/>
                <a:ea typeface="黑体" panose="02010609060101010101" pitchFamily="49" charset="-122"/>
              </a:rPr>
              <a:t>每种运算以一个或两个关系作为输入，生成一个新的关系作为输出结果。任何一种运算都是将一定的运算符作用于一定的运算对象上，得到预期的运算结果。所以</a:t>
            </a:r>
            <a:r>
              <a:rPr lang="zh-CN" altLang="zh-CN" sz="1200" b="1" dirty="0">
                <a:solidFill>
                  <a:srgbClr val="FF0000"/>
                </a:solidFill>
                <a:latin typeface="黑体" panose="02010609060101010101" pitchFamily="49" charset="-122"/>
                <a:ea typeface="黑体" panose="02010609060101010101" pitchFamily="49" charset="-122"/>
              </a:rPr>
              <a:t>运算对象、运算符、运算结果</a:t>
            </a:r>
            <a:r>
              <a:rPr lang="zh-CN" altLang="zh-CN" sz="1200" dirty="0">
                <a:latin typeface="黑体" panose="02010609060101010101" pitchFamily="49" charset="-122"/>
                <a:ea typeface="黑体" panose="02010609060101010101" pitchFamily="49" charset="-122"/>
              </a:rPr>
              <a:t>是运算的三大要素。</a:t>
            </a:r>
            <a:r>
              <a:rPr lang="zh-CN" altLang="zh-CN" sz="1200" kern="1200" dirty="0">
                <a:solidFill>
                  <a:schemeClr val="tx1"/>
                </a:solidFill>
                <a:effectLst/>
                <a:latin typeface="+mn-lt"/>
                <a:ea typeface="+mn-ea"/>
                <a:cs typeface="+mn-cs"/>
              </a:rPr>
              <a:t>将关系运算作用于一个或多个关系，总是生成一个新的关系，这个新生成的关系可被其他的运算用来进行进一步的操作。如果任何对对象进行的操作生成的结果仍在这个集合中，则一组对象和运算符构成的集合是封闭的，因此，关系和关系运算符构成的集合是封闭。可以利用闭包性质来构造复杂的关系表达式，将其中一种操作的结果作为另一种操作的操作数。这些操作序列就构成了查询语句，可以从数据库中提取信息。</a:t>
            </a:r>
          </a:p>
          <a:p>
            <a:r>
              <a:rPr lang="zh-CN" altLang="zh-CN" sz="1200" kern="1200" dirty="0">
                <a:solidFill>
                  <a:schemeClr val="tx1"/>
                </a:solidFill>
                <a:effectLst/>
                <a:latin typeface="+mn-lt"/>
                <a:ea typeface="+mn-ea"/>
                <a:cs typeface="+mn-cs"/>
              </a:rPr>
              <a:t>关系代数用到的运算符包括四类：集合运算符、专门的关系运算符、比较运算符和逻辑运算符，如表</a:t>
            </a:r>
            <a:r>
              <a:rPr lang="en-US" altLang="zh-CN" sz="1200" kern="1200" dirty="0">
                <a:solidFill>
                  <a:schemeClr val="tx1"/>
                </a:solidFill>
                <a:effectLst/>
                <a:latin typeface="+mn-lt"/>
                <a:ea typeface="+mn-ea"/>
                <a:cs typeface="+mn-cs"/>
              </a:rPr>
              <a:t>2.13</a:t>
            </a:r>
            <a:r>
              <a:rPr lang="zh-CN" altLang="zh-CN" sz="1200" kern="1200" dirty="0">
                <a:solidFill>
                  <a:schemeClr val="tx1"/>
                </a:solidFill>
                <a:effectLst/>
                <a:latin typeface="+mn-lt"/>
                <a:ea typeface="+mn-ea"/>
                <a:cs typeface="+mn-cs"/>
              </a:rPr>
              <a:t>所示。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33</a:t>
            </a:fld>
            <a:endParaRPr lang="en-US" altLang="zh-CN"/>
          </a:p>
        </p:txBody>
      </p:sp>
    </p:spTree>
    <p:extLst>
      <p:ext uri="{BB962C8B-B14F-4D97-AF65-F5344CB8AC3E}">
        <p14:creationId xmlns:p14="http://schemas.microsoft.com/office/powerpoint/2010/main" val="2760036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关系代数是与关系模型有关的查询语言，通过对关系的运算来表达查询，其操作对象是关系，操作结果亦为关系。每个操作符接受一个或二个关系实例作为参数，并返回一个关系实例作为结果。下面通过关系代数来说明关系操作是如何实现的。</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34</a:t>
            </a:fld>
            <a:endParaRPr lang="en-US" altLang="zh-CN"/>
          </a:p>
        </p:txBody>
      </p:sp>
    </p:spTree>
    <p:extLst>
      <p:ext uri="{BB962C8B-B14F-4D97-AF65-F5344CB8AC3E}">
        <p14:creationId xmlns:p14="http://schemas.microsoft.com/office/powerpoint/2010/main" val="2103066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200" dirty="0">
                <a:solidFill>
                  <a:schemeClr val="tx1"/>
                </a:solidFill>
                <a:effectLst/>
                <a:latin typeface="+mn-lt"/>
                <a:ea typeface="+mn-ea"/>
                <a:cs typeface="+mn-cs"/>
              </a:rPr>
              <a:t>传统的集合运算，很容易掌握。让我们先来了解定义。</a:t>
            </a:r>
          </a:p>
          <a:p>
            <a:r>
              <a:rPr lang="zh-CN" altLang="zh-CN" sz="1200" kern="1200" dirty="0">
                <a:solidFill>
                  <a:schemeClr val="tx1"/>
                </a:solidFill>
                <a:effectLst/>
                <a:latin typeface="+mn-lt"/>
                <a:ea typeface="+mn-ea"/>
                <a:cs typeface="+mn-cs"/>
              </a:rPr>
              <a:t>设关系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具有相同的关系模式，</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是元组变量，</a:t>
            </a:r>
            <a:r>
              <a:rPr lang="en-US" altLang="zh-CN" sz="1200" kern="1200" dirty="0">
                <a:solidFill>
                  <a:schemeClr val="tx1"/>
                </a:solidFill>
                <a:effectLst/>
                <a:latin typeface="+mn-lt"/>
                <a:ea typeface="+mn-ea"/>
                <a:cs typeface="+mn-cs"/>
              </a:rPr>
              <a:t>t </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 R</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的一个元组。则并、差、交和笛卡尔积运算定义如下：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式中，“∪”为并运算符。并运算就是把两个关系中的所有元组集合在一起，形成一个新的关系。由于关系中的元组是集合运算，所以相同的元组不能在关系中重复出现。</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式中，“</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”为交运算符。关系的交可以用差来表示，即：</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35</a:t>
            </a:fld>
            <a:endParaRPr lang="en-US" altLang="zh-CN"/>
          </a:p>
        </p:txBody>
      </p:sp>
    </p:spTree>
    <p:extLst>
      <p:ext uri="{BB962C8B-B14F-4D97-AF65-F5344CB8AC3E}">
        <p14:creationId xmlns:p14="http://schemas.microsoft.com/office/powerpoint/2010/main" val="2997385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备注：</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式中，“</a:t>
                </a:r>
                <a14:m>
                  <m:oMath xmlns:m="http://schemas.openxmlformats.org/officeDocument/2006/math">
                    <m:r>
                      <a:rPr lang="en-US" altLang="zh-CN" sz="1200" i="1" kern="1200" dirty="0" smtClean="0">
                        <a:solidFill>
                          <a:schemeClr val="tx1"/>
                        </a:solidFill>
                        <a:effectLst/>
                        <a:latin typeface="Cambria Math" panose="02040503050406030204" pitchFamily="18" charset="0"/>
                        <a:ea typeface="Cambria Math" panose="02040503050406030204" pitchFamily="18" charset="0"/>
                        <a:cs typeface="+mn-cs"/>
                      </a:rPr>
                      <m:t>∩</m:t>
                    </m:r>
                  </m:oMath>
                </a14:m>
                <a:r>
                  <a:rPr lang="zh-CN" altLang="zh-CN" sz="1200" kern="1200" dirty="0">
                    <a:solidFill>
                      <a:schemeClr val="tx1"/>
                    </a:solidFill>
                    <a:effectLst/>
                    <a:latin typeface="+mn-lt"/>
                    <a:ea typeface="+mn-ea"/>
                    <a:cs typeface="+mn-cs"/>
                  </a:rPr>
                  <a:t>”为交运算符。关系的交可以用差来表示，即：</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r>
                  <a:rPr lang="zh-CN" altLang="en-US" dirty="0"/>
                  <a:t>备注：</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式中，“</a:t>
                </a:r>
                <a:r>
                  <a:rPr lang="en-US" altLang="zh-CN" sz="1200" i="0" kern="1200" dirty="0" smtClean="0">
                    <a:solidFill>
                      <a:schemeClr val="tx1"/>
                    </a:solidFill>
                    <a:effectLst/>
                    <a:latin typeface="Cambria Math" panose="02040503050406030204" pitchFamily="18" charset="0"/>
                    <a:ea typeface="Cambria Math" panose="02040503050406030204" pitchFamily="18" charset="0"/>
                    <a:cs typeface="+mn-cs"/>
                  </a:rPr>
                  <a:t>∩</a:t>
                </a:r>
                <a:r>
                  <a:rPr lang="zh-CN" altLang="zh-CN" sz="1200" kern="1200" dirty="0">
                    <a:solidFill>
                      <a:schemeClr val="tx1"/>
                    </a:solidFill>
                    <a:effectLst/>
                    <a:latin typeface="+mn-lt"/>
                    <a:ea typeface="+mn-ea"/>
                    <a:cs typeface="+mn-cs"/>
                  </a:rPr>
                  <a:t>”为交运算符。关系的交可以用差来表示，即：</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10"/>
          </p:nvPr>
        </p:nvSpPr>
        <p:spPr/>
        <p:txBody>
          <a:bodyPr/>
          <a:lstStyle/>
          <a:p>
            <a:fld id="{20DEAE63-D6C4-437F-B8DA-DA689F991AA7}" type="slidenum">
              <a:rPr lang="zh-CN" altLang="en-US" smtClean="0"/>
              <a:t>36</a:t>
            </a:fld>
            <a:endParaRPr lang="en-US" altLang="zh-CN"/>
          </a:p>
        </p:txBody>
      </p:sp>
    </p:spTree>
    <p:extLst>
      <p:ext uri="{BB962C8B-B14F-4D97-AF65-F5344CB8AC3E}">
        <p14:creationId xmlns:p14="http://schemas.microsoft.com/office/powerpoint/2010/main" val="1319380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备注：举个例子来说明这三种运算，三张表分别是关系</a:t>
            </a:r>
            <a:r>
              <a:rPr lang="en-US" altLang="zh-CN" dirty="0"/>
              <a:t>R1</a:t>
            </a:r>
            <a:r>
              <a:rPr lang="zh-CN" altLang="en-US" dirty="0"/>
              <a:t>，</a:t>
            </a:r>
            <a:r>
              <a:rPr lang="en-US" altLang="zh-CN" dirty="0"/>
              <a:t>R2,R3.</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37</a:t>
            </a:fld>
            <a:endParaRPr lang="en-US" altLang="zh-CN"/>
          </a:p>
        </p:txBody>
      </p:sp>
    </p:spTree>
    <p:extLst>
      <p:ext uri="{BB962C8B-B14F-4D97-AF65-F5344CB8AC3E}">
        <p14:creationId xmlns:p14="http://schemas.microsoft.com/office/powerpoint/2010/main" val="3625760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并操作是把关系</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与关系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中的元组拼凑到一起，但是两个关系中如果存在相同的元组，则只保留关系</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或者关系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的元组。</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38</a:t>
            </a:fld>
            <a:endParaRPr lang="en-US" altLang="zh-CN"/>
          </a:p>
        </p:txBody>
      </p:sp>
    </p:spTree>
    <p:extLst>
      <p:ext uri="{BB962C8B-B14F-4D97-AF65-F5344CB8AC3E}">
        <p14:creationId xmlns:p14="http://schemas.microsoft.com/office/powerpoint/2010/main" val="3603861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200" dirty="0">
                <a:solidFill>
                  <a:schemeClr val="tx1"/>
                </a:solidFill>
                <a:effectLst/>
                <a:latin typeface="+mn-lt"/>
                <a:ea typeface="+mn-ea"/>
                <a:cs typeface="+mn-cs"/>
              </a:rPr>
              <a:t>并操作是把关系</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与关系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中的元组拼凑到一起，但是两个关系中如果存在相同的元组，则只保留关系</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或者关系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的元组。交即选出两个关系中相同的元组。差即选出两个关系中不同的元组。</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39</a:t>
            </a:fld>
            <a:endParaRPr lang="en-US" altLang="zh-CN"/>
          </a:p>
        </p:txBody>
      </p:sp>
    </p:spTree>
    <p:extLst>
      <p:ext uri="{BB962C8B-B14F-4D97-AF65-F5344CB8AC3E}">
        <p14:creationId xmlns:p14="http://schemas.microsoft.com/office/powerpoint/2010/main" val="1850657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    </a:t>
            </a:r>
            <a:r>
              <a:rPr lang="zh-CN" altLang="zh-CN" sz="1200" kern="1200" smtClean="0">
                <a:solidFill>
                  <a:schemeClr val="tx1"/>
                </a:solidFill>
                <a:effectLst/>
                <a:latin typeface="+mn-lt"/>
                <a:ea typeface="+mn-ea"/>
                <a:cs typeface="+mn-cs"/>
              </a:rPr>
              <a:t>关系数据库</a:t>
            </a:r>
            <a:r>
              <a:rPr lang="zh-CN" altLang="zh-CN" sz="1200" kern="1200" dirty="0">
                <a:solidFill>
                  <a:schemeClr val="tx1"/>
                </a:solidFill>
                <a:effectLst/>
                <a:latin typeface="+mn-lt"/>
                <a:ea typeface="+mn-ea"/>
                <a:cs typeface="+mn-cs"/>
              </a:rPr>
              <a:t>是关系的有限集合。因为</a:t>
            </a:r>
            <a:r>
              <a:rPr lang="zh-CN" altLang="zh-CN" sz="1200" kern="1200" dirty="0" smtClean="0">
                <a:solidFill>
                  <a:schemeClr val="tx1"/>
                </a:solidFill>
                <a:effectLst/>
                <a:latin typeface="+mn-lt"/>
                <a:ea typeface="+mn-ea"/>
                <a:cs typeface="+mn-cs"/>
              </a:rPr>
              <a:t>关系</a:t>
            </a:r>
            <a:r>
              <a:rPr lang="zh-CN" altLang="en-US" sz="1200" kern="1200" dirty="0" smtClean="0">
                <a:solidFill>
                  <a:schemeClr val="tx1"/>
                </a:solidFill>
                <a:effectLst/>
                <a:latin typeface="+mn-lt"/>
                <a:ea typeface="+mn-ea"/>
                <a:cs typeface="+mn-cs"/>
              </a:rPr>
              <a:t>有型和值两个方面</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所以关系数据库</a:t>
            </a:r>
            <a:r>
              <a:rPr lang="zh-CN" altLang="zh-CN" sz="1200" kern="1200" dirty="0" smtClean="0">
                <a:solidFill>
                  <a:schemeClr val="tx1"/>
                </a:solidFill>
                <a:effectLst/>
                <a:latin typeface="+mn-lt"/>
                <a:ea typeface="+mn-ea"/>
                <a:cs typeface="+mn-cs"/>
              </a:rPr>
              <a:t>也由</a:t>
            </a:r>
            <a:r>
              <a:rPr lang="zh-CN" altLang="en-US" sz="1200" kern="1200" dirty="0" smtClean="0">
                <a:solidFill>
                  <a:schemeClr val="tx1"/>
                </a:solidFill>
                <a:effectLst/>
                <a:latin typeface="+mn-lt"/>
                <a:ea typeface="+mn-ea"/>
                <a:cs typeface="+mn-cs"/>
              </a:rPr>
              <a:t>两个方面的概念</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即关系模式的集合以及对应的关系实例的集合。关系模式的集合称为数据库模式，对应的关系实例集合称为数据库实例</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    还有</a:t>
            </a:r>
            <a:r>
              <a:rPr lang="zh-CN" altLang="en-US" sz="1200" kern="1200" dirty="0" smtClean="0">
                <a:solidFill>
                  <a:schemeClr val="tx1"/>
                </a:solidFill>
                <a:effectLst/>
                <a:latin typeface="+mn-lt"/>
                <a:ea typeface="+mn-ea"/>
                <a:cs typeface="+mn-cs"/>
              </a:rPr>
              <a:t>个角度定义为，</a:t>
            </a:r>
            <a:r>
              <a:rPr lang="zh-CN" altLang="zh-CN" sz="1200" kern="1200" dirty="0" smtClean="0">
                <a:solidFill>
                  <a:schemeClr val="tx1"/>
                </a:solidFill>
                <a:effectLst/>
                <a:latin typeface="+mn-lt"/>
                <a:ea typeface="+mn-ea"/>
                <a:cs typeface="+mn-cs"/>
              </a:rPr>
              <a:t>在一个给定的应用领域中，所有实体及实体之间联系的关系集合构成一个关系数据库。关系数据库也有型和值之分。关系数据库的型称为关系数据库模式，是对关系数据库的描述。关系数据库的值是这些关系模式在某一时刻对应的关系实例的集合，通常简称为关系数据库。</a:t>
            </a:r>
          </a:p>
          <a:p>
            <a:r>
              <a:rPr lang="zh-CN" altLang="en-US" sz="1200" kern="1200" smtClean="0">
                <a:solidFill>
                  <a:schemeClr val="tx1"/>
                </a:solidFill>
                <a:effectLst/>
                <a:latin typeface="+mn-lt"/>
                <a:ea typeface="+mn-ea"/>
                <a:cs typeface="+mn-cs"/>
              </a:rPr>
              <a:t>    关于</a:t>
            </a:r>
            <a:r>
              <a:rPr lang="zh-CN" altLang="en-US" sz="1200" kern="1200" dirty="0" smtClean="0">
                <a:solidFill>
                  <a:schemeClr val="tx1"/>
                </a:solidFill>
                <a:effectLst/>
                <a:latin typeface="+mn-lt"/>
                <a:ea typeface="+mn-ea"/>
                <a:cs typeface="+mn-cs"/>
              </a:rPr>
              <a:t>数据库的型和值，这里可以举个简单的例子来描述它。我们知道，地球上有很多种生态环境，比如高山，湖泊，海洋，森林等，如果我们把其中的森林看成一种具体的关系数据库模式的话，那么</a:t>
            </a:r>
            <a:r>
              <a:rPr lang="zh-CN" altLang="en-US" sz="1200" b="0" i="0" kern="1200" dirty="0" smtClean="0">
                <a:solidFill>
                  <a:schemeClr val="tx1"/>
                </a:solidFill>
                <a:effectLst/>
                <a:latin typeface="+mn-lt"/>
                <a:ea typeface="+mn-ea"/>
                <a:cs typeface="+mn-cs"/>
              </a:rPr>
              <a:t>神农架山区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大兴安岭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西双版纳热带雨林等就可以算这种模式的实例，你理解了吗？</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9738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40</a:t>
            </a:fld>
            <a:endParaRPr lang="en-US" altLang="zh-CN"/>
          </a:p>
        </p:txBody>
      </p:sp>
    </p:spTree>
    <p:extLst>
      <p:ext uri="{BB962C8B-B14F-4D97-AF65-F5344CB8AC3E}">
        <p14:creationId xmlns:p14="http://schemas.microsoft.com/office/powerpoint/2010/main" val="382280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备注：举个例子来说明这笛卡尔积运算，两张表分别是关系</a:t>
            </a:r>
            <a:r>
              <a:rPr lang="en-US" altLang="zh-CN" dirty="0"/>
              <a:t>R1</a:t>
            </a:r>
            <a:r>
              <a:rPr lang="zh-CN" altLang="en-US" dirty="0"/>
              <a:t>，</a:t>
            </a:r>
            <a:r>
              <a:rPr lang="en-US" altLang="zh-CN" dirty="0"/>
              <a:t>R3.</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41</a:t>
            </a:fld>
            <a:endParaRPr lang="en-US" altLang="zh-CN"/>
          </a:p>
        </p:txBody>
      </p:sp>
    </p:spTree>
    <p:extLst>
      <p:ext uri="{BB962C8B-B14F-4D97-AF65-F5344CB8AC3E}">
        <p14:creationId xmlns:p14="http://schemas.microsoft.com/office/powerpoint/2010/main" val="3728196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备注：列为（</a:t>
            </a:r>
            <a:r>
              <a:rPr lang="en-US" altLang="zh-CN" dirty="0"/>
              <a:t>R1+R3</a:t>
            </a:r>
            <a:r>
              <a:rPr lang="zh-CN" altLang="en-US" dirty="0"/>
              <a:t>），元组为（</a:t>
            </a:r>
            <a:r>
              <a:rPr lang="en-US" altLang="zh-CN" dirty="0"/>
              <a:t>R1xR3</a:t>
            </a:r>
            <a:r>
              <a:rPr lang="zh-CN" altLang="en-US" dirty="0"/>
              <a:t>）</a:t>
            </a:r>
            <a:r>
              <a:rPr lang="zh-CN" altLang="zh-CN" sz="1200" kern="1200" dirty="0">
                <a:solidFill>
                  <a:schemeClr val="tx1"/>
                </a:solidFill>
                <a:effectLst/>
                <a:latin typeface="+mn-lt"/>
                <a:ea typeface="+mn-ea"/>
                <a:cs typeface="+mn-cs"/>
              </a:rPr>
              <a:t>笛卡尔积就是集合</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中的每个元组和集合</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中的元组依次拼接。</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42</a:t>
            </a:fld>
            <a:endParaRPr lang="en-US" altLang="zh-CN"/>
          </a:p>
        </p:txBody>
      </p:sp>
    </p:spTree>
    <p:extLst>
      <p:ext uri="{BB962C8B-B14F-4D97-AF65-F5344CB8AC3E}">
        <p14:creationId xmlns:p14="http://schemas.microsoft.com/office/powerpoint/2010/main" val="41256744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en-US" sz="1200" dirty="0">
                <a:latin typeface="黑体" panose="02010609060101010101" pitchFamily="49" charset="-122"/>
                <a:ea typeface="黑体" panose="02010609060101010101" pitchFamily="49" charset="-122"/>
              </a:rPr>
              <a:t>选择运算是对单个关系施加的运算，其中的条件是以逻辑表达式给出的，该逻辑表达式的值为真的元组被选取。这是从行的角度进行的运算，即水平方向抽取元组。经过选择运算得到的结果可以形成新的关系，其关系模式不变，但其中元组的数目小于或等于原来的关系中的元组的个数，它是原关系的一个子集。具体举例说明。</a:t>
            </a:r>
          </a:p>
          <a:p>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43</a:t>
            </a:fld>
            <a:endParaRPr lang="en-US" altLang="zh-CN"/>
          </a:p>
        </p:txBody>
      </p:sp>
    </p:spTree>
    <p:extLst>
      <p:ext uri="{BB962C8B-B14F-4D97-AF65-F5344CB8AC3E}">
        <p14:creationId xmlns:p14="http://schemas.microsoft.com/office/powerpoint/2010/main" val="2434785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000" dirty="0">
                <a:latin typeface="黑体" panose="02010609060101010101" pitchFamily="49" charset="-122"/>
                <a:ea typeface="黑体" panose="02010609060101010101" pitchFamily="49" charset="-122"/>
              </a:rPr>
              <a:t>在表</a:t>
            </a:r>
            <a:r>
              <a:rPr lang="en-US" altLang="zh-CN" sz="1200" kern="1000" dirty="0">
                <a:latin typeface="黑体" panose="02010609060101010101" pitchFamily="49" charset="-122"/>
                <a:ea typeface="黑体" panose="02010609060101010101" pitchFamily="49" charset="-122"/>
              </a:rPr>
              <a:t>2.21</a:t>
            </a:r>
            <a:r>
              <a:rPr lang="zh-CN" altLang="zh-CN" sz="1200" kern="1000" dirty="0">
                <a:latin typeface="黑体" panose="02010609060101010101" pitchFamily="49" charset="-122"/>
                <a:ea typeface="黑体" panose="02010609060101010101" pitchFamily="49" charset="-122"/>
              </a:rPr>
              <a:t>所示患者信息表中，利用选择运算把</a:t>
            </a:r>
            <a:r>
              <a:rPr lang="en-US" altLang="zh-CN" sz="1200" kern="1000" dirty="0">
                <a:latin typeface="黑体" panose="02010609060101010101" pitchFamily="49" charset="-122"/>
                <a:ea typeface="黑体" panose="02010609060101010101" pitchFamily="49" charset="-122"/>
              </a:rPr>
              <a:t>30</a:t>
            </a:r>
            <a:r>
              <a:rPr lang="zh-CN" altLang="zh-CN" sz="1200" kern="1000" dirty="0">
                <a:latin typeface="黑体" panose="02010609060101010101" pitchFamily="49" charset="-122"/>
                <a:ea typeface="黑体" panose="02010609060101010101" pitchFamily="49" charset="-122"/>
              </a:rPr>
              <a:t>岁以下男患者找出来。</a:t>
            </a:r>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44</a:t>
            </a:fld>
            <a:endParaRPr lang="en-US" altLang="zh-CN"/>
          </a:p>
        </p:txBody>
      </p:sp>
    </p:spTree>
    <p:extLst>
      <p:ext uri="{BB962C8B-B14F-4D97-AF65-F5344CB8AC3E}">
        <p14:creationId xmlns:p14="http://schemas.microsoft.com/office/powerpoint/2010/main" val="3273225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000" dirty="0">
                <a:latin typeface="黑体" panose="02010609060101010101" pitchFamily="49" charset="-122"/>
                <a:ea typeface="黑体" panose="02010609060101010101" pitchFamily="49" charset="-122"/>
              </a:rPr>
              <a:t>在表</a:t>
            </a:r>
            <a:r>
              <a:rPr lang="en-US" altLang="zh-CN" sz="1200" kern="1000" dirty="0">
                <a:latin typeface="黑体" panose="02010609060101010101" pitchFamily="49" charset="-122"/>
                <a:ea typeface="黑体" panose="02010609060101010101" pitchFamily="49" charset="-122"/>
              </a:rPr>
              <a:t>2.21</a:t>
            </a:r>
            <a:r>
              <a:rPr lang="zh-CN" altLang="zh-CN" sz="1200" kern="1000" dirty="0">
                <a:latin typeface="黑体" panose="02010609060101010101" pitchFamily="49" charset="-122"/>
                <a:ea typeface="黑体" panose="02010609060101010101" pitchFamily="49" charset="-122"/>
              </a:rPr>
              <a:t>所示患者信息表中，利用选择运算把</a:t>
            </a:r>
            <a:r>
              <a:rPr lang="en-US" altLang="zh-CN" sz="1200" kern="1000" dirty="0">
                <a:latin typeface="黑体" panose="02010609060101010101" pitchFamily="49" charset="-122"/>
                <a:ea typeface="黑体" panose="02010609060101010101" pitchFamily="49" charset="-122"/>
              </a:rPr>
              <a:t>30</a:t>
            </a:r>
            <a:r>
              <a:rPr lang="zh-CN" altLang="zh-CN" sz="1200" kern="1000" dirty="0">
                <a:latin typeface="黑体" panose="02010609060101010101" pitchFamily="49" charset="-122"/>
                <a:ea typeface="黑体" panose="02010609060101010101" pitchFamily="49" charset="-122"/>
              </a:rPr>
              <a:t>岁以下男患者找出来。</a:t>
            </a:r>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45</a:t>
            </a:fld>
            <a:endParaRPr lang="en-US" altLang="zh-CN"/>
          </a:p>
        </p:txBody>
      </p:sp>
    </p:spTree>
    <p:extLst>
      <p:ext uri="{BB962C8B-B14F-4D97-AF65-F5344CB8AC3E}">
        <p14:creationId xmlns:p14="http://schemas.microsoft.com/office/powerpoint/2010/main" val="3776329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传统的集合运算将关系看成元组的集合，其运算是从关系的“水平”方向即行的角度来进行。而专门的关系运算不仅涉及行而且涉及列。</a:t>
            </a:r>
            <a:r>
              <a:rPr lang="zh-CN" altLang="zh-CN" sz="1200" dirty="0">
                <a:latin typeface="黑体" panose="02010609060101010101" pitchFamily="49" charset="-122"/>
                <a:ea typeface="黑体" panose="02010609060101010101" pitchFamily="49" charset="-122"/>
              </a:rPr>
              <a:t>投影操作</a:t>
            </a:r>
            <a:r>
              <a:rPr lang="zh-CN" altLang="en-US" sz="1200" dirty="0">
                <a:latin typeface="黑体" panose="02010609060101010101" pitchFamily="49" charset="-122"/>
                <a:ea typeface="黑体" panose="02010609060101010101" pitchFamily="49" charset="-122"/>
              </a:rPr>
              <a:t>就</a:t>
            </a:r>
            <a:r>
              <a:rPr lang="zh-CN" altLang="zh-CN" sz="1200" dirty="0">
                <a:latin typeface="黑体" panose="02010609060101010101" pitchFamily="49" charset="-122"/>
                <a:ea typeface="黑体" panose="02010609060101010101" pitchFamily="49" charset="-122"/>
              </a:rPr>
              <a:t>是从列的角度进行的运算。</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具体举例说明投影运算。患者信息表</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如图所示</a:t>
            </a:r>
            <a:endParaRPr lang="zh-CN"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46</a:t>
            </a:fld>
            <a:endParaRPr lang="en-US" altLang="zh-CN"/>
          </a:p>
        </p:txBody>
      </p:sp>
    </p:spTree>
    <p:extLst>
      <p:ext uri="{BB962C8B-B14F-4D97-AF65-F5344CB8AC3E}">
        <p14:creationId xmlns:p14="http://schemas.microsoft.com/office/powerpoint/2010/main" val="1428305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备注：投影就是对列进行选择。</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47</a:t>
            </a:fld>
            <a:endParaRPr lang="en-US" altLang="zh-CN"/>
          </a:p>
        </p:txBody>
      </p:sp>
    </p:spTree>
    <p:extLst>
      <p:ext uri="{BB962C8B-B14F-4D97-AF65-F5344CB8AC3E}">
        <p14:creationId xmlns:p14="http://schemas.microsoft.com/office/powerpoint/2010/main" val="378276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连接也称为</a:t>
            </a:r>
            <a:r>
              <a:rPr lang="en-US" altLang="zh-CN" sz="1200" dirty="0">
                <a:latin typeface="黑体" panose="02010609060101010101" pitchFamily="49" charset="-122"/>
                <a:ea typeface="黑体" panose="02010609060101010101" pitchFamily="49" charset="-122"/>
              </a:rPr>
              <a:t>Ɵ</a:t>
            </a:r>
            <a:r>
              <a:rPr lang="zh-CN" altLang="en-US" sz="1200" dirty="0">
                <a:latin typeface="黑体" panose="02010609060101010101" pitchFamily="49" charset="-122"/>
                <a:ea typeface="黑体" panose="02010609060101010101" pitchFamily="49" charset="-122"/>
              </a:rPr>
              <a:t>连接。它是从两个关系的笛卡尔积中选取属性间满足一定条件的元组。连接运算从</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和</a:t>
            </a:r>
            <a:r>
              <a:rPr lang="en-US" altLang="zh-CN" sz="1200" dirty="0">
                <a:latin typeface="黑体" panose="02010609060101010101" pitchFamily="49" charset="-122"/>
                <a:ea typeface="黑体" panose="02010609060101010101" pitchFamily="49" charset="-122"/>
              </a:rPr>
              <a:t>S</a:t>
            </a:r>
            <a:r>
              <a:rPr lang="zh-CN" altLang="en-US" sz="1200" dirty="0">
                <a:latin typeface="黑体" panose="02010609060101010101" pitchFamily="49" charset="-122"/>
                <a:ea typeface="黑体" panose="02010609060101010101" pitchFamily="49" charset="-122"/>
              </a:rPr>
              <a:t>的笛卡尔积</a:t>
            </a:r>
            <a:r>
              <a:rPr lang="en-US" altLang="zh-CN" sz="1200" dirty="0">
                <a:latin typeface="黑体" panose="02010609060101010101" pitchFamily="49" charset="-122"/>
                <a:ea typeface="黑体" panose="02010609060101010101" pitchFamily="49" charset="-122"/>
              </a:rPr>
              <a:t>RXS</a:t>
            </a:r>
            <a:r>
              <a:rPr lang="zh-CN" altLang="en-US" sz="1200" dirty="0">
                <a:latin typeface="黑体" panose="02010609060101010101" pitchFamily="49" charset="-122"/>
                <a:ea typeface="黑体" panose="02010609060101010101" pitchFamily="49" charset="-122"/>
              </a:rPr>
              <a:t>中选取（</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关系）在</a:t>
            </a:r>
            <a:r>
              <a:rPr lang="en-US" altLang="zh-CN" sz="1200" dirty="0">
                <a:latin typeface="黑体" panose="02010609060101010101" pitchFamily="49" charset="-122"/>
                <a:ea typeface="黑体" panose="02010609060101010101" pitchFamily="49" charset="-122"/>
              </a:rPr>
              <a:t>A</a:t>
            </a:r>
            <a:r>
              <a:rPr lang="zh-CN" altLang="en-US" sz="1200" dirty="0">
                <a:latin typeface="黑体" panose="02010609060101010101" pitchFamily="49" charset="-122"/>
                <a:ea typeface="黑体" panose="02010609060101010101" pitchFamily="49" charset="-122"/>
              </a:rPr>
              <a:t>属性组上的值与（</a:t>
            </a:r>
            <a:r>
              <a:rPr lang="en-US" altLang="zh-CN" sz="1200" dirty="0">
                <a:latin typeface="黑体" panose="02010609060101010101" pitchFamily="49" charset="-122"/>
                <a:ea typeface="黑体" panose="02010609060101010101" pitchFamily="49" charset="-122"/>
              </a:rPr>
              <a:t>S</a:t>
            </a:r>
            <a:r>
              <a:rPr lang="zh-CN" altLang="en-US" sz="1200" dirty="0">
                <a:latin typeface="黑体" panose="02010609060101010101" pitchFamily="49" charset="-122"/>
                <a:ea typeface="黑体" panose="02010609060101010101" pitchFamily="49" charset="-122"/>
              </a:rPr>
              <a:t>关系）在</a:t>
            </a:r>
            <a:r>
              <a:rPr lang="en-US" altLang="zh-CN" sz="1200" dirty="0">
                <a:latin typeface="黑体" panose="02010609060101010101" pitchFamily="49" charset="-122"/>
                <a:ea typeface="黑体" panose="02010609060101010101" pitchFamily="49" charset="-122"/>
              </a:rPr>
              <a:t>B</a:t>
            </a:r>
            <a:r>
              <a:rPr lang="zh-CN" altLang="en-US" sz="1200" dirty="0">
                <a:latin typeface="黑体" panose="02010609060101010101" pitchFamily="49" charset="-122"/>
                <a:ea typeface="黑体" panose="02010609060101010101" pitchFamily="49" charset="-122"/>
              </a:rPr>
              <a:t>属性组上值满足比较关系的元组。</a:t>
            </a:r>
            <a:r>
              <a:rPr lang="en-US" altLang="zh-CN" sz="1200" dirty="0">
                <a:latin typeface="黑体" panose="02010609060101010101" pitchFamily="49" charset="-122"/>
                <a:ea typeface="黑体" panose="02010609060101010101" pitchFamily="49" charset="-122"/>
              </a:rPr>
              <a:t>Ɵ</a:t>
            </a:r>
            <a:r>
              <a:rPr lang="zh-CN" altLang="en-US" sz="1200" dirty="0">
                <a:latin typeface="黑体" panose="02010609060101010101" pitchFamily="49" charset="-122"/>
                <a:ea typeface="黑体" panose="02010609060101010101" pitchFamily="49" charset="-122"/>
              </a:rPr>
              <a:t>可以表示 </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&lt;</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&gt;</a:t>
            </a:r>
            <a:r>
              <a:rPr lang="zh-CN" altLang="en-US" sz="1200" dirty="0">
                <a:latin typeface="黑体" panose="02010609060101010101" pitchFamily="49" charset="-122"/>
                <a:ea typeface="黑体" panose="02010609060101010101" pitchFamily="49" charset="-122"/>
              </a:rPr>
              <a:t>， 和 等比较运算符中的任一个或它们中任一个的补（比如 ）。</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连接运算中有两种最为重要也最为常见的连接，一种是自然连接，另一种是条件连接。</a:t>
            </a:r>
            <a:r>
              <a:rPr lang="zh-CN" altLang="zh-CN" sz="1200" kern="1200" dirty="0">
                <a:solidFill>
                  <a:schemeClr val="tx1"/>
                </a:solidFill>
                <a:effectLst/>
                <a:latin typeface="+mn-lt"/>
                <a:ea typeface="+mn-ea"/>
                <a:cs typeface="+mn-cs"/>
              </a:rPr>
              <a:t>连接运算一般是从行的角度进行的操作，但自然连接是同时从行和列的角度进行的操作。</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自然链接是一种特殊的等值链接</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anose="02010609060101010101" pitchFamily="49" charset="-122"/>
              <a:ea typeface="黑体" panose="02010609060101010101" pitchFamily="49" charset="-122"/>
            </a:endParaRPr>
          </a:p>
          <a:p>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48</a:t>
            </a:fld>
            <a:endParaRPr lang="en-US" altLang="zh-CN"/>
          </a:p>
        </p:txBody>
      </p:sp>
    </p:spTree>
    <p:extLst>
      <p:ext uri="{BB962C8B-B14F-4D97-AF65-F5344CB8AC3E}">
        <p14:creationId xmlns:p14="http://schemas.microsoft.com/office/powerpoint/2010/main" val="813185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endParaRPr lang="en-US" altLang="zh-CN" sz="1200" b="1" dirty="0">
              <a:solidFill>
                <a:schemeClr val="tx2"/>
              </a:solidFill>
              <a:latin typeface="黑体" panose="02010609060101010101" pitchFamily="49" charset="-122"/>
              <a:ea typeface="黑体" panose="02010609060101010101" pitchFamily="49" charset="-122"/>
            </a:endParaRPr>
          </a:p>
          <a:p>
            <a:r>
              <a:rPr lang="zh-CN" altLang="zh-CN" sz="1200" kern="1200" dirty="0">
                <a:solidFill>
                  <a:schemeClr val="tx1"/>
                </a:solidFill>
                <a:effectLst/>
                <a:latin typeface="+mn-lt"/>
                <a:ea typeface="+mn-ea"/>
                <a:cs typeface="+mn-cs"/>
              </a:rPr>
              <a:t>连接运算一般是从行的角度进行的操作，但自然连接是同时从行和列的角度进行的操作。</a:t>
            </a:r>
          </a:p>
          <a:p>
            <a:r>
              <a:rPr lang="zh-CN" altLang="zh-CN" sz="1200" kern="1200" dirty="0">
                <a:solidFill>
                  <a:schemeClr val="tx1"/>
                </a:solidFill>
                <a:effectLst/>
                <a:latin typeface="+mn-lt"/>
                <a:ea typeface="+mn-ea"/>
                <a:cs typeface="+mn-cs"/>
              </a:rPr>
              <a:t>使用笛卡尔乘积和自然连接运算，可以进行多表查询。对于一个笛卡尔乘积和自然连接的操作序列，可以按任意的顺序加以组合而得到相同的结果。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可以看出，如果两个关系没有公共属性，自然连接就是笛卡尔积。</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49</a:t>
            </a:fld>
            <a:endParaRPr lang="en-US" altLang="zh-CN"/>
          </a:p>
        </p:txBody>
      </p:sp>
    </p:spTree>
    <p:extLst>
      <p:ext uri="{BB962C8B-B14F-4D97-AF65-F5344CB8AC3E}">
        <p14:creationId xmlns:p14="http://schemas.microsoft.com/office/powerpoint/2010/main" val="413580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r>
              <a:rPr lang="zh-CN" altLang="en-US" sz="2000" dirty="0" smtClean="0">
                <a:solidFill>
                  <a:srgbClr val="333333"/>
                </a:solidFill>
                <a:latin typeface="微软雅黑" pitchFamily="34" charset="-122"/>
                <a:ea typeface="微软雅黑" pitchFamily="34" charset="-122"/>
              </a:rPr>
              <a:t>备注：在关系数据模型中，无论是实体还是实体之间的联系，都是由单一的结构类型即关系来表示的。关系的概念是关系模型的核心。现将关系模型中的一些基本术语解释如下。</a:t>
            </a:r>
            <a:endParaRPr lang="en-US" altLang="zh-CN" sz="2000" dirty="0" smtClean="0">
              <a:solidFill>
                <a:srgbClr val="333333"/>
              </a:solidFill>
              <a:latin typeface="微软雅黑" pitchFamily="34" charset="-122"/>
              <a:ea typeface="微软雅黑" pitchFamily="34" charset="-122"/>
            </a:endParaRPr>
          </a:p>
          <a:p>
            <a:r>
              <a:rPr lang="zh-CN" altLang="en-US" sz="2000" dirty="0" smtClean="0">
                <a:solidFill>
                  <a:srgbClr val="333333"/>
                </a:solidFill>
                <a:latin typeface="微软雅黑" pitchFamily="34" charset="-122"/>
                <a:ea typeface="微软雅黑" pitchFamily="34" charset="-122"/>
              </a:rPr>
              <a:t>如表</a:t>
            </a:r>
            <a:r>
              <a:rPr lang="en-US" altLang="zh-CN" sz="2000" dirty="0" smtClean="0">
                <a:solidFill>
                  <a:srgbClr val="333333"/>
                </a:solidFill>
                <a:latin typeface="微软雅黑" pitchFamily="34" charset="-122"/>
                <a:ea typeface="微软雅黑" pitchFamily="34" charset="-122"/>
              </a:rPr>
              <a:t>2.1</a:t>
            </a:r>
            <a:r>
              <a:rPr lang="zh-CN" altLang="en-US" sz="2000" dirty="0" smtClean="0">
                <a:solidFill>
                  <a:srgbClr val="333333"/>
                </a:solidFill>
                <a:latin typeface="微软雅黑" pitchFamily="34" charset="-122"/>
                <a:ea typeface="微软雅黑" pitchFamily="34" charset="-122"/>
              </a:rPr>
              <a:t>，就是一个医生关系。</a:t>
            </a:r>
            <a:endParaRPr lang="zh-CN" altLang="en-US" sz="2000" dirty="0" smtClean="0"/>
          </a:p>
          <a:p>
            <a:endParaRPr lang="en-US" altLang="zh-CN" sz="20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6106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备注：具体举例说明：</a:t>
            </a:r>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将关系</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进行自然连接，结果如表</a:t>
            </a:r>
            <a:r>
              <a:rPr lang="en-US" altLang="zh-CN" sz="1200" kern="1200" dirty="0">
                <a:solidFill>
                  <a:schemeClr val="tx1"/>
                </a:solidFill>
                <a:effectLst/>
                <a:latin typeface="+mn-lt"/>
                <a:ea typeface="+mn-ea"/>
                <a:cs typeface="+mn-cs"/>
              </a:rPr>
              <a:t>2-25</a:t>
            </a:r>
            <a:r>
              <a:rPr lang="zh-CN" altLang="zh-CN" sz="1200" kern="1200" dirty="0">
                <a:solidFill>
                  <a:schemeClr val="tx1"/>
                </a:solidFill>
                <a:effectLst/>
                <a:latin typeface="+mn-lt"/>
                <a:ea typeface="+mn-ea"/>
                <a:cs typeface="+mn-cs"/>
              </a:rPr>
              <a:t>所示。</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50</a:t>
            </a:fld>
            <a:endParaRPr lang="en-US" altLang="zh-CN"/>
          </a:p>
        </p:txBody>
      </p:sp>
    </p:spTree>
    <p:extLst>
      <p:ext uri="{BB962C8B-B14F-4D97-AF65-F5344CB8AC3E}">
        <p14:creationId xmlns:p14="http://schemas.microsoft.com/office/powerpoint/2010/main" val="23429842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zh-CN" sz="1200" kern="1200" dirty="0">
                <a:solidFill>
                  <a:schemeClr val="tx1"/>
                </a:solidFill>
                <a:effectLst/>
                <a:latin typeface="+mn-lt"/>
                <a:ea typeface="+mn-ea"/>
                <a:cs typeface="+mn-cs"/>
              </a:rPr>
              <a:t>条件连接就是把两个关系按照按某种条件约束以一切可能的组合方式结合在一起形成新的关系。从定义上可以看出联接运算就是在两个关系的笛卡尔积上进行的选择运算。</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”时的连接称为等值连接。</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51</a:t>
            </a:fld>
            <a:endParaRPr lang="en-US" altLang="zh-CN"/>
          </a:p>
        </p:txBody>
      </p:sp>
    </p:spTree>
    <p:extLst>
      <p:ext uri="{BB962C8B-B14F-4D97-AF65-F5344CB8AC3E}">
        <p14:creationId xmlns:p14="http://schemas.microsoft.com/office/powerpoint/2010/main" val="2074336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en-US" altLang="zh-CN" dirty="0"/>
              <a:t>R1</a:t>
            </a:r>
            <a:r>
              <a:rPr lang="zh-CN" altLang="en-US" dirty="0"/>
              <a:t>和</a:t>
            </a:r>
            <a:r>
              <a:rPr lang="en-US" altLang="zh-CN" dirty="0"/>
              <a:t>R2</a:t>
            </a:r>
            <a:r>
              <a:rPr lang="zh-CN" altLang="en-US" dirty="0"/>
              <a:t>关系见上表</a:t>
            </a:r>
            <a:r>
              <a:rPr lang="en-US" altLang="zh-CN" dirty="0"/>
              <a:t>2.24 .</a:t>
            </a:r>
            <a:r>
              <a:rPr lang="zh-CN" altLang="zh-CN" sz="1200" kern="1200" dirty="0">
                <a:solidFill>
                  <a:schemeClr val="tx1"/>
                </a:solidFill>
                <a:effectLst/>
                <a:latin typeface="+mn-lt"/>
                <a:ea typeface="+mn-ea"/>
                <a:cs typeface="+mn-cs"/>
              </a:rPr>
              <a:t>先计算</a:t>
            </a:r>
            <a:r>
              <a:rPr lang="en-US" altLang="zh-CN" sz="1200" kern="1200" dirty="0">
                <a:solidFill>
                  <a:schemeClr val="tx1"/>
                </a:solidFill>
                <a:effectLst/>
                <a:latin typeface="+mn-lt"/>
                <a:ea typeface="+mn-ea"/>
                <a:cs typeface="+mn-cs"/>
              </a:rPr>
              <a:t>R1 × R2,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R1 × R2</a:t>
            </a:r>
            <a:r>
              <a:rPr lang="zh-CN" altLang="zh-CN" sz="1200" kern="1200" dirty="0">
                <a:solidFill>
                  <a:schemeClr val="tx1"/>
                </a:solidFill>
                <a:effectLst/>
                <a:latin typeface="+mn-lt"/>
                <a:ea typeface="+mn-ea"/>
                <a:cs typeface="+mn-cs"/>
              </a:rPr>
              <a:t>运算结果的基础上，选择满足</a:t>
            </a:r>
            <a:r>
              <a:rPr lang="en-US" altLang="zh-CN" sz="1200" kern="1200" dirty="0">
                <a:solidFill>
                  <a:schemeClr val="tx1"/>
                </a:solidFill>
                <a:effectLst/>
                <a:latin typeface="+mn-lt"/>
                <a:ea typeface="+mn-ea"/>
                <a:cs typeface="+mn-cs"/>
              </a:rPr>
              <a:t>C = E</a:t>
            </a:r>
            <a:r>
              <a:rPr lang="zh-CN" altLang="zh-CN" sz="1200" kern="1200" dirty="0">
                <a:solidFill>
                  <a:schemeClr val="tx1"/>
                </a:solidFill>
                <a:effectLst/>
                <a:latin typeface="+mn-lt"/>
                <a:ea typeface="+mn-ea"/>
                <a:cs typeface="+mn-cs"/>
              </a:rPr>
              <a:t>的元组，结果如表</a:t>
            </a:r>
            <a:r>
              <a:rPr lang="en-US" altLang="zh-CN" sz="1200" kern="1200" dirty="0">
                <a:solidFill>
                  <a:schemeClr val="tx1"/>
                </a:solidFill>
                <a:effectLst/>
                <a:latin typeface="+mn-lt"/>
                <a:ea typeface="+mn-ea"/>
                <a:cs typeface="+mn-cs"/>
              </a:rPr>
              <a:t>2.27</a:t>
            </a:r>
            <a:r>
              <a:rPr lang="zh-CN" altLang="zh-CN" sz="1200" kern="1200" dirty="0">
                <a:solidFill>
                  <a:schemeClr val="tx1"/>
                </a:solidFill>
                <a:effectLst/>
                <a:latin typeface="+mn-lt"/>
                <a:ea typeface="+mn-ea"/>
                <a:cs typeface="+mn-cs"/>
              </a:rPr>
              <a:t>所示：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52</a:t>
            </a:fld>
            <a:endParaRPr lang="en-US" altLang="zh-CN"/>
          </a:p>
        </p:txBody>
      </p:sp>
    </p:spTree>
    <p:extLst>
      <p:ext uri="{BB962C8B-B14F-4D97-AF65-F5344CB8AC3E}">
        <p14:creationId xmlns:p14="http://schemas.microsoft.com/office/powerpoint/2010/main" val="2596990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在介绍除运算之前先需了解几个基本概念：分量和象集。象集</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中属性组</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上值为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的诸元组在</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上分量的集合。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下面引入除的定义。</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给定关系</a:t>
            </a:r>
            <a:r>
              <a:rPr lang="en-US" altLang="zh-CN" sz="1200" kern="1000" dirty="0">
                <a:latin typeface="黑体" panose="02010609060101010101" pitchFamily="49" charset="-122"/>
                <a:ea typeface="黑体" panose="02010609060101010101" pitchFamily="49" charset="-122"/>
              </a:rPr>
              <a:t>R(X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200" kern="1000" dirty="0">
                <a:latin typeface="黑体" panose="02010609060101010101" pitchFamily="49" charset="-122"/>
                <a:ea typeface="黑体" panose="02010609060101010101" pitchFamily="49" charset="-122"/>
              </a:rPr>
              <a:t>S(Y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为属性组。</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可以有不同的属性名，但必须出自相同的域集，</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可以为空。</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的除运算得到一个新的关系</a:t>
            </a:r>
            <a:r>
              <a:rPr lang="en-US" altLang="zh-CN" sz="1200" kern="1000" dirty="0">
                <a:latin typeface="黑体" panose="02010609060101010101" pitchFamily="49" charset="-122"/>
                <a:ea typeface="黑体" panose="02010609060101010101" pitchFamily="49" charset="-122"/>
              </a:rPr>
              <a:t>P(X)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P</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是</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中满足下列条件的元组在</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属性列上的投影：元组在</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上分量值</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的象集</a:t>
            </a:r>
            <a:r>
              <a:rPr lang="en-US" altLang="zh-CN" sz="1200" kern="1000" dirty="0" err="1">
                <a:latin typeface="黑体" panose="02010609060101010101" pitchFamily="49" charset="-122"/>
                <a:ea typeface="黑体" panose="02010609060101010101" pitchFamily="49" charset="-122"/>
              </a:rPr>
              <a:t>Yx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包含</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上投影的集合。记</a:t>
            </a:r>
            <a:r>
              <a:rPr lang="zh-CN" altLang="en-US" sz="1200" kern="1000" dirty="0">
                <a:latin typeface="黑体" panose="02010609060101010101" pitchFamily="49" charset="-122"/>
                <a:ea typeface="黑体" panose="02010609060101010101" pitchFamily="49" charset="-122"/>
                <a:cs typeface="Times New Roman" panose="02020603050405020304" pitchFamily="18" charset="0"/>
              </a:rPr>
              <a:t>为：</a:t>
            </a:r>
            <a:endParaRPr lang="zh-CN" altLang="en-US"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除操作是同时从行和列角度进行运算，适合于包含了短语“对所有的”、“全部”之类的查询。</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anose="02010609060101010101" pitchFamily="49" charset="-122"/>
              <a:ea typeface="黑体" panose="02010609060101010101" pitchFamily="49" charset="-122"/>
            </a:endParaRPr>
          </a:p>
          <a:p>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53</a:t>
            </a:fld>
            <a:endParaRPr lang="en-US" altLang="zh-CN"/>
          </a:p>
        </p:txBody>
      </p:sp>
    </p:spTree>
    <p:extLst>
      <p:ext uri="{BB962C8B-B14F-4D97-AF65-F5344CB8AC3E}">
        <p14:creationId xmlns:p14="http://schemas.microsoft.com/office/powerpoint/2010/main" val="19281307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sz="1200" dirty="0">
                <a:latin typeface="黑体" panose="02010609060101010101" pitchFamily="49" charset="-122"/>
                <a:ea typeface="黑体" panose="02010609060101010101" pitchFamily="49" charset="-122"/>
              </a:rPr>
              <a:t>在介绍除运算之前先需了解几个基本概念：分量和象集。象集</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中属性组</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上值为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的诸元组在</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上分量的集合。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下面引入除的定义。</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给定关系</a:t>
            </a:r>
            <a:r>
              <a:rPr lang="en-US" altLang="zh-CN" sz="1200" kern="1000" dirty="0">
                <a:latin typeface="黑体" panose="02010609060101010101" pitchFamily="49" charset="-122"/>
                <a:ea typeface="黑体" panose="02010609060101010101" pitchFamily="49" charset="-122"/>
              </a:rPr>
              <a:t>R(X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200" kern="1000" dirty="0">
                <a:latin typeface="黑体" panose="02010609060101010101" pitchFamily="49" charset="-122"/>
                <a:ea typeface="黑体" panose="02010609060101010101" pitchFamily="49" charset="-122"/>
              </a:rPr>
              <a:t>S(Y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为属性组。</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可以有不同的属性名，但必须出自相同的域集，</a:t>
            </a:r>
            <a:r>
              <a:rPr lang="en-US" altLang="zh-CN" sz="1200" kern="1000" dirty="0">
                <a:latin typeface="黑体" panose="02010609060101010101" pitchFamily="49" charset="-122"/>
                <a:ea typeface="黑体" panose="02010609060101010101" pitchFamily="49" charset="-122"/>
              </a:rPr>
              <a:t>Z</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可以为空。</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的除运算得到一个新的关系</a:t>
            </a:r>
            <a:r>
              <a:rPr lang="en-US" altLang="zh-CN" sz="1200" kern="1000" dirty="0">
                <a:latin typeface="黑体" panose="02010609060101010101" pitchFamily="49" charset="-122"/>
                <a:ea typeface="黑体" panose="02010609060101010101" pitchFamily="49" charset="-122"/>
              </a:rPr>
              <a:t>P(X)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kern="1000" dirty="0">
                <a:latin typeface="黑体" panose="02010609060101010101" pitchFamily="49" charset="-122"/>
                <a:ea typeface="黑体" panose="02010609060101010101" pitchFamily="49" charset="-122"/>
              </a:rPr>
              <a:t>P</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是</a:t>
            </a:r>
            <a:r>
              <a:rPr lang="en-US" altLang="zh-CN" sz="1200" kern="1000" dirty="0">
                <a:latin typeface="黑体" panose="02010609060101010101" pitchFamily="49" charset="-122"/>
                <a:ea typeface="黑体" panose="02010609060101010101" pitchFamily="49" charset="-122"/>
              </a:rPr>
              <a:t>R</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中满足下列条件的元组在</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属性列上的投影：元组在</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上分量值</a:t>
            </a:r>
            <a:r>
              <a:rPr lang="en-US" altLang="zh-CN" sz="1200" kern="1000" dirty="0">
                <a:latin typeface="黑体" panose="02010609060101010101" pitchFamily="49" charset="-122"/>
                <a:ea typeface="黑体" panose="02010609060101010101" pitchFamily="49" charset="-122"/>
              </a:rPr>
              <a:t>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的象集</a:t>
            </a:r>
            <a:r>
              <a:rPr lang="en-US" altLang="zh-CN" sz="1200" kern="1000" dirty="0" err="1">
                <a:latin typeface="黑体" panose="02010609060101010101" pitchFamily="49" charset="-122"/>
                <a:ea typeface="黑体" panose="02010609060101010101" pitchFamily="49" charset="-122"/>
              </a:rPr>
              <a:t>Yx</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包含</a:t>
            </a:r>
            <a:r>
              <a:rPr lang="en-US" altLang="zh-CN" sz="1200" kern="1000" dirty="0">
                <a:latin typeface="黑体" panose="02010609060101010101" pitchFamily="49" charset="-122"/>
                <a:ea typeface="黑体" panose="02010609060101010101" pitchFamily="49" charset="-122"/>
              </a:rPr>
              <a:t>S</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1200" kern="1000" dirty="0">
                <a:latin typeface="黑体" panose="02010609060101010101" pitchFamily="49" charset="-122"/>
                <a:ea typeface="黑体" panose="02010609060101010101" pitchFamily="49" charset="-122"/>
              </a:rPr>
              <a:t>Y</a:t>
            </a:r>
            <a:r>
              <a:rPr lang="zh-CN" altLang="zh-CN" sz="1200" kern="1000" dirty="0">
                <a:latin typeface="黑体" panose="02010609060101010101" pitchFamily="49" charset="-122"/>
                <a:ea typeface="黑体" panose="02010609060101010101" pitchFamily="49" charset="-122"/>
                <a:cs typeface="Times New Roman" panose="02020603050405020304" pitchFamily="18" charset="0"/>
              </a:rPr>
              <a:t>上投影的集合。记</a:t>
            </a:r>
            <a:r>
              <a:rPr lang="zh-CN" altLang="en-US" sz="1200" kern="1000" dirty="0">
                <a:latin typeface="黑体" panose="02010609060101010101" pitchFamily="49" charset="-122"/>
                <a:ea typeface="黑体" panose="02010609060101010101" pitchFamily="49" charset="-122"/>
                <a:cs typeface="Times New Roman" panose="02020603050405020304" pitchFamily="18" charset="0"/>
              </a:rPr>
              <a:t>为：</a:t>
            </a:r>
            <a:endParaRPr lang="zh-CN" altLang="en-US"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除操作是同时从行和列角度进行运算，适合于包含了短语“对所有的”、“全部”之类的查询。</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anose="02010609060101010101" pitchFamily="49" charset="-122"/>
              <a:ea typeface="黑体" panose="02010609060101010101" pitchFamily="49" charset="-122"/>
            </a:endParaRPr>
          </a:p>
          <a:p>
            <a:endParaRPr lang="en-US" altLang="zh-CN" sz="1200" b="1" dirty="0">
              <a:solidFill>
                <a:schemeClr val="tx2"/>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54</a:t>
            </a:fld>
            <a:endParaRPr lang="en-US" altLang="zh-CN"/>
          </a:p>
        </p:txBody>
      </p:sp>
    </p:spTree>
    <p:extLst>
      <p:ext uri="{BB962C8B-B14F-4D97-AF65-F5344CB8AC3E}">
        <p14:creationId xmlns:p14="http://schemas.microsoft.com/office/powerpoint/2010/main" val="40030686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200" dirty="0">
                <a:solidFill>
                  <a:schemeClr val="tx1"/>
                </a:solidFill>
                <a:effectLst/>
                <a:latin typeface="+mn-lt"/>
                <a:ea typeface="+mn-ea"/>
                <a:cs typeface="+mn-cs"/>
              </a:rPr>
              <a:t>在关系</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中，</a:t>
            </a:r>
            <a:r>
              <a:rPr lang="en-US" altLang="zh-CN" sz="1200" kern="1200" dirty="0" err="1">
                <a:solidFill>
                  <a:schemeClr val="tx1"/>
                </a:solidFill>
                <a:effectLst/>
                <a:latin typeface="+mn-lt"/>
                <a:ea typeface="+mn-ea"/>
                <a:cs typeface="+mn-cs"/>
              </a:rPr>
              <a:t>Pid</a:t>
            </a:r>
            <a:r>
              <a:rPr lang="zh-CN" altLang="zh-CN" sz="1200" kern="1200" dirty="0">
                <a:solidFill>
                  <a:schemeClr val="tx1"/>
                </a:solidFill>
                <a:effectLst/>
                <a:latin typeface="+mn-lt"/>
                <a:ea typeface="+mn-ea"/>
                <a:cs typeface="+mn-cs"/>
              </a:rPr>
              <a:t>可以取</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个值</a:t>
            </a:r>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206003}</a:t>
            </a:r>
            <a:r>
              <a:rPr lang="zh-CN" altLang="zh-CN" sz="1200" kern="1200" dirty="0">
                <a:solidFill>
                  <a:schemeClr val="tx1"/>
                </a:solidFill>
                <a:effectLst/>
                <a:latin typeface="+mn-lt"/>
                <a:ea typeface="+mn-ea"/>
                <a:cs typeface="+mn-cs"/>
              </a:rPr>
              <a:t>。其中：</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{3501,3502,3503}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{3501,3502}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206003</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Did</a:t>
            </a:r>
            <a:r>
              <a:rPr lang="zh-CN" altLang="zh-CN" sz="1200" kern="1200" dirty="0">
                <a:solidFill>
                  <a:schemeClr val="tx1"/>
                </a:solidFill>
                <a:effectLst/>
                <a:latin typeface="+mn-lt"/>
                <a:ea typeface="+mn-ea"/>
                <a:cs typeface="+mn-cs"/>
              </a:rPr>
              <a:t>上的投影为</a:t>
            </a:r>
            <a:r>
              <a:rPr lang="en-US" altLang="zh-CN" sz="1200" kern="1200" dirty="0">
                <a:solidFill>
                  <a:schemeClr val="tx1"/>
                </a:solidFill>
                <a:effectLst/>
                <a:latin typeface="+mn-lt"/>
                <a:ea typeface="+mn-ea"/>
                <a:cs typeface="+mn-cs"/>
              </a:rPr>
              <a:t>{3501,3502}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于是可以得出：</a:t>
            </a:r>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的象集包含了</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did</a:t>
            </a:r>
            <a:r>
              <a:rPr lang="zh-CN" altLang="zh-CN" sz="1200" kern="1200" dirty="0">
                <a:solidFill>
                  <a:schemeClr val="tx1"/>
                </a:solidFill>
                <a:effectLst/>
                <a:latin typeface="+mn-lt"/>
                <a:ea typeface="+mn-ea"/>
                <a:cs typeface="+mn-cs"/>
              </a:rPr>
              <a:t>上的投影，即</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R1 ÷ R2 = {206001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55</a:t>
            </a:fld>
            <a:endParaRPr lang="en-US" altLang="zh-CN"/>
          </a:p>
        </p:txBody>
      </p:sp>
    </p:spTree>
    <p:extLst>
      <p:ext uri="{BB962C8B-B14F-4D97-AF65-F5344CB8AC3E}">
        <p14:creationId xmlns:p14="http://schemas.microsoft.com/office/powerpoint/2010/main" val="31389746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zh-CN" sz="1200" kern="1200" dirty="0">
                <a:solidFill>
                  <a:schemeClr val="tx1"/>
                </a:solidFill>
                <a:effectLst/>
                <a:latin typeface="+mn-lt"/>
                <a:ea typeface="+mn-ea"/>
                <a:cs typeface="+mn-cs"/>
              </a:rPr>
              <a:t>在关系</a:t>
            </a:r>
            <a:r>
              <a:rPr lang="en-US" altLang="zh-CN" sz="1200" kern="1200" dirty="0">
                <a:solidFill>
                  <a:schemeClr val="tx1"/>
                </a:solidFill>
                <a:effectLst/>
                <a:latin typeface="+mn-lt"/>
                <a:ea typeface="+mn-ea"/>
                <a:cs typeface="+mn-cs"/>
              </a:rPr>
              <a:t>R1</a:t>
            </a:r>
            <a:r>
              <a:rPr lang="zh-CN" altLang="zh-CN" sz="1200" kern="1200" dirty="0">
                <a:solidFill>
                  <a:schemeClr val="tx1"/>
                </a:solidFill>
                <a:effectLst/>
                <a:latin typeface="+mn-lt"/>
                <a:ea typeface="+mn-ea"/>
                <a:cs typeface="+mn-cs"/>
              </a:rPr>
              <a:t>中，</a:t>
            </a:r>
            <a:r>
              <a:rPr lang="en-US" altLang="zh-CN" sz="1200" kern="1200" dirty="0" err="1">
                <a:solidFill>
                  <a:schemeClr val="tx1"/>
                </a:solidFill>
                <a:effectLst/>
                <a:latin typeface="+mn-lt"/>
                <a:ea typeface="+mn-ea"/>
                <a:cs typeface="+mn-cs"/>
              </a:rPr>
              <a:t>Pid</a:t>
            </a:r>
            <a:r>
              <a:rPr lang="zh-CN" altLang="zh-CN" sz="1200" kern="1200" dirty="0">
                <a:solidFill>
                  <a:schemeClr val="tx1"/>
                </a:solidFill>
                <a:effectLst/>
                <a:latin typeface="+mn-lt"/>
                <a:ea typeface="+mn-ea"/>
                <a:cs typeface="+mn-cs"/>
              </a:rPr>
              <a:t>可以取</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个值</a:t>
            </a:r>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206003}</a:t>
            </a:r>
            <a:r>
              <a:rPr lang="zh-CN" altLang="zh-CN" sz="1200" kern="1200" dirty="0">
                <a:solidFill>
                  <a:schemeClr val="tx1"/>
                </a:solidFill>
                <a:effectLst/>
                <a:latin typeface="+mn-lt"/>
                <a:ea typeface="+mn-ea"/>
                <a:cs typeface="+mn-cs"/>
              </a:rPr>
              <a:t>。其中：</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{3501,3502,3503}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{3501,3502}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206003</a:t>
            </a:r>
            <a:r>
              <a:rPr lang="zh-CN" altLang="zh-CN" sz="1200" kern="1200" dirty="0">
                <a:solidFill>
                  <a:schemeClr val="tx1"/>
                </a:solidFill>
                <a:effectLst/>
                <a:latin typeface="+mn-lt"/>
                <a:ea typeface="+mn-ea"/>
                <a:cs typeface="+mn-cs"/>
              </a:rPr>
              <a:t>的象集为</a:t>
            </a:r>
            <a:r>
              <a:rPr lang="en-US" altLang="zh-CN" sz="1200" kern="1200" dirty="0">
                <a:solidFill>
                  <a:schemeClr val="tx1"/>
                </a:solidFill>
                <a:effectLst/>
                <a:latin typeface="+mn-lt"/>
                <a:ea typeface="+mn-ea"/>
                <a:cs typeface="+mn-cs"/>
              </a:rPr>
              <a:t>{3502}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Did</a:t>
            </a:r>
            <a:r>
              <a:rPr lang="zh-CN" altLang="zh-CN" sz="1200" kern="1200" dirty="0">
                <a:solidFill>
                  <a:schemeClr val="tx1"/>
                </a:solidFill>
                <a:effectLst/>
                <a:latin typeface="+mn-lt"/>
                <a:ea typeface="+mn-ea"/>
                <a:cs typeface="+mn-cs"/>
              </a:rPr>
              <a:t>上的投影为</a:t>
            </a:r>
            <a:r>
              <a:rPr lang="en-US" altLang="zh-CN" sz="1200" kern="1200" dirty="0">
                <a:solidFill>
                  <a:schemeClr val="tx1"/>
                </a:solidFill>
                <a:effectLst/>
                <a:latin typeface="+mn-lt"/>
                <a:ea typeface="+mn-ea"/>
                <a:cs typeface="+mn-cs"/>
              </a:rPr>
              <a:t>{3501,3502}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于是可以得出：</a:t>
            </a:r>
            <a:r>
              <a:rPr lang="en-US" altLang="zh-CN" sz="1200" kern="1200" dirty="0">
                <a:solidFill>
                  <a:schemeClr val="tx1"/>
                </a:solidFill>
                <a:effectLst/>
                <a:latin typeface="+mn-lt"/>
                <a:ea typeface="+mn-ea"/>
                <a:cs typeface="+mn-cs"/>
              </a:rPr>
              <a:t>206001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206002</a:t>
            </a:r>
            <a:r>
              <a:rPr lang="zh-CN" altLang="zh-CN" sz="1200" kern="1200" dirty="0">
                <a:solidFill>
                  <a:schemeClr val="tx1"/>
                </a:solidFill>
                <a:effectLst/>
                <a:latin typeface="+mn-lt"/>
                <a:ea typeface="+mn-ea"/>
                <a:cs typeface="+mn-cs"/>
              </a:rPr>
              <a:t>的象集包含了</a:t>
            </a:r>
            <a:r>
              <a:rPr lang="en-US" altLang="zh-CN" sz="1200" kern="1200" dirty="0">
                <a:solidFill>
                  <a:schemeClr val="tx1"/>
                </a:solidFill>
                <a:effectLst/>
                <a:latin typeface="+mn-lt"/>
                <a:ea typeface="+mn-ea"/>
                <a:cs typeface="+mn-cs"/>
              </a:rPr>
              <a:t>R2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did</a:t>
            </a:r>
            <a:r>
              <a:rPr lang="zh-CN" altLang="zh-CN" sz="1200" kern="1200" dirty="0">
                <a:solidFill>
                  <a:schemeClr val="tx1"/>
                </a:solidFill>
                <a:effectLst/>
                <a:latin typeface="+mn-lt"/>
                <a:ea typeface="+mn-ea"/>
                <a:cs typeface="+mn-cs"/>
              </a:rPr>
              <a:t>上的投影，即</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R1 ÷ R2 = {206001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206002}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56</a:t>
            </a:fld>
            <a:endParaRPr lang="en-US" altLang="zh-CN"/>
          </a:p>
        </p:txBody>
      </p:sp>
    </p:spTree>
    <p:extLst>
      <p:ext uri="{BB962C8B-B14F-4D97-AF65-F5344CB8AC3E}">
        <p14:creationId xmlns:p14="http://schemas.microsoft.com/office/powerpoint/2010/main" val="21251400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关系代数表达式的结果不像数据库中的关系那样，关系代数表达式的结果没有可供引用的名字。具有可赋给它们名字的能力是很有用的，用小写希腊字母</a:t>
            </a:r>
            <a:r>
              <a:rPr lang="en-US" altLang="zh-CN" sz="1200" i="1" kern="1200" dirty="0" smtClean="0">
                <a:solidFill>
                  <a:schemeClr val="tx1"/>
                </a:solidFill>
                <a:effectLst/>
                <a:latin typeface="+mn-lt"/>
                <a:ea typeface="+mn-ea"/>
                <a:cs typeface="+mn-cs"/>
                <a:sym typeface="Symbol" panose="05050102010706020507" pitchFamily="18" charset="2"/>
              </a:rPr>
              <a:t></a:t>
            </a:r>
            <a:r>
              <a:rPr lang="zh-CN" altLang="zh-CN" sz="1200" kern="1200" dirty="0" smtClean="0">
                <a:solidFill>
                  <a:schemeClr val="tx1"/>
                </a:solidFill>
                <a:effectLst/>
                <a:latin typeface="+mn-lt"/>
                <a:ea typeface="+mn-ea"/>
                <a:cs typeface="+mn-cs"/>
              </a:rPr>
              <a:t>表示的更名运算使得我们可以完成这一任务。对给定关系代数表达式</a:t>
            </a:r>
            <a:r>
              <a:rPr lang="en-US" altLang="zh-CN" sz="1200" i="1"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，表达式</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，返回表达式</a:t>
            </a:r>
            <a:r>
              <a:rPr lang="en-US" altLang="zh-CN" sz="1200" i="1"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的结果，并把名字</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赋给了它。</a:t>
            </a:r>
          </a:p>
          <a:p>
            <a:r>
              <a:rPr lang="zh-CN" altLang="zh-CN" sz="1200" kern="1200" dirty="0" smtClean="0">
                <a:solidFill>
                  <a:schemeClr val="tx1"/>
                </a:solidFill>
                <a:effectLst/>
                <a:latin typeface="+mn-lt"/>
                <a:ea typeface="+mn-ea"/>
                <a:cs typeface="+mn-cs"/>
              </a:rPr>
              <a:t>关系</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自身被认为是一个（最小的）关系代数表达式。因此，也可以将更名运算运用于关系</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，这样可得到具有新名字的一个相同的关系。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更名运算一般运用于以下情况：给属性重新命名；给表达式结果重新命名；关系的自身连接（即单个关系与自己进行连接）中，将一个关系命名为多个名称便于区分等。例如，在关系医生中，查询与刘伟职称相同的所有医生的基本信息，则需要查询医生表两次。第一次查询刘伟的职称，第二次根据该职称查询所有职称与其相同的医生的基本信息。为了便于操作，我们可以将其分别更名。</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57</a:t>
            </a:fld>
            <a:endParaRPr lang="en-US" altLang="zh-CN"/>
          </a:p>
        </p:txBody>
      </p:sp>
    </p:spTree>
    <p:extLst>
      <p:ext uri="{BB962C8B-B14F-4D97-AF65-F5344CB8AC3E}">
        <p14:creationId xmlns:p14="http://schemas.microsoft.com/office/powerpoint/2010/main" val="30494507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58</a:t>
            </a:fld>
            <a:endParaRPr lang="en-US" altLang="zh-CN"/>
          </a:p>
        </p:txBody>
      </p:sp>
    </p:spTree>
    <p:extLst>
      <p:ext uri="{BB962C8B-B14F-4D97-AF65-F5344CB8AC3E}">
        <p14:creationId xmlns:p14="http://schemas.microsoft.com/office/powerpoint/2010/main" val="2822063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en-US" dirty="0"/>
              <a:t>备注：</a:t>
            </a:r>
            <a:r>
              <a:rPr lang="zh-CN" altLang="zh-CN" sz="1200" kern="1200" dirty="0">
                <a:solidFill>
                  <a:schemeClr val="tx1"/>
                </a:solidFill>
                <a:effectLst/>
                <a:latin typeface="+mn-lt"/>
                <a:ea typeface="+mn-ea"/>
                <a:cs typeface="+mn-cs"/>
              </a:rPr>
              <a:t>聚集函数输入值的一个集合，将单一值作为结果返回。常用的聚集函数包括求最大值</a:t>
            </a:r>
            <a:r>
              <a:rPr lang="en-US" altLang="zh-CN" sz="1200" kern="1200" dirty="0">
                <a:solidFill>
                  <a:schemeClr val="tx1"/>
                </a:solidFill>
                <a:effectLst/>
                <a:latin typeface="+mn-lt"/>
                <a:ea typeface="+mn-ea"/>
                <a:cs typeface="+mn-cs"/>
              </a:rPr>
              <a:t>max</a:t>
            </a:r>
            <a:r>
              <a:rPr lang="zh-CN" altLang="zh-CN" sz="1200" kern="1200" dirty="0">
                <a:solidFill>
                  <a:schemeClr val="tx1"/>
                </a:solidFill>
                <a:effectLst/>
                <a:latin typeface="+mn-lt"/>
                <a:ea typeface="+mn-ea"/>
                <a:cs typeface="+mn-cs"/>
              </a:rPr>
              <a:t>，最小值</a:t>
            </a:r>
            <a:r>
              <a:rPr lang="en-US" altLang="zh-CN" sz="1200" kern="1200" dirty="0">
                <a:solidFill>
                  <a:schemeClr val="tx1"/>
                </a:solidFill>
                <a:effectLst/>
                <a:latin typeface="+mn-lt"/>
                <a:ea typeface="+mn-ea"/>
                <a:cs typeface="+mn-cs"/>
              </a:rPr>
              <a:t>min</a:t>
            </a:r>
            <a:r>
              <a:rPr lang="zh-CN" altLang="zh-CN" sz="1200" kern="1200" dirty="0">
                <a:solidFill>
                  <a:schemeClr val="tx1"/>
                </a:solidFill>
                <a:effectLst/>
                <a:latin typeface="+mn-lt"/>
                <a:ea typeface="+mn-ea"/>
                <a:cs typeface="+mn-cs"/>
              </a:rPr>
              <a:t>，平均值</a:t>
            </a:r>
            <a:r>
              <a:rPr lang="en-US" altLang="zh-CN" sz="1200" kern="1200" dirty="0">
                <a:solidFill>
                  <a:schemeClr val="tx1"/>
                </a:solidFill>
                <a:effectLst/>
                <a:latin typeface="+mn-lt"/>
                <a:ea typeface="+mn-ea"/>
                <a:cs typeface="+mn-cs"/>
              </a:rPr>
              <a:t>avg</a:t>
            </a:r>
            <a:r>
              <a:rPr lang="zh-CN" altLang="zh-CN" sz="1200" kern="1200" dirty="0">
                <a:solidFill>
                  <a:schemeClr val="tx1"/>
                </a:solidFill>
                <a:effectLst/>
                <a:latin typeface="+mn-lt"/>
                <a:ea typeface="+mn-ea"/>
                <a:cs typeface="+mn-cs"/>
              </a:rPr>
              <a:t>，总和值</a:t>
            </a:r>
            <a:r>
              <a:rPr lang="en-US" altLang="zh-CN" sz="1200" kern="1200" dirty="0">
                <a:solidFill>
                  <a:schemeClr val="tx1"/>
                </a:solidFill>
                <a:effectLst/>
                <a:latin typeface="+mn-lt"/>
                <a:ea typeface="+mn-ea"/>
                <a:cs typeface="+mn-cs"/>
              </a:rPr>
              <a:t>sum</a:t>
            </a:r>
            <a:r>
              <a:rPr lang="zh-CN" altLang="zh-CN" sz="1200" kern="1200" dirty="0">
                <a:solidFill>
                  <a:schemeClr val="tx1"/>
                </a:solidFill>
                <a:effectLst/>
                <a:latin typeface="+mn-lt"/>
                <a:ea typeface="+mn-ea"/>
                <a:cs typeface="+mn-cs"/>
              </a:rPr>
              <a:t>和计数值</a:t>
            </a:r>
            <a:r>
              <a:rPr lang="en-US" altLang="zh-CN" sz="1200" kern="1200" dirty="0">
                <a:solidFill>
                  <a:schemeClr val="tx1"/>
                </a:solidFill>
                <a:effectLst/>
                <a:latin typeface="+mn-lt"/>
                <a:ea typeface="+mn-ea"/>
                <a:cs typeface="+mn-cs"/>
              </a:rPr>
              <a:t>count</a:t>
            </a:r>
            <a:r>
              <a:rPr lang="zh-CN" altLang="zh-CN" sz="1200" kern="1200" dirty="0">
                <a:solidFill>
                  <a:schemeClr val="tx1"/>
                </a:solidFill>
                <a:effectLst/>
                <a:latin typeface="+mn-lt"/>
                <a:ea typeface="+mn-ea"/>
                <a:cs typeface="+mn-cs"/>
              </a:rPr>
              <a:t>等。</a:t>
            </a:r>
          </a:p>
          <a:p>
            <a:pPr fontAlgn="ctr"/>
            <a:r>
              <a:rPr lang="zh-CN" altLang="zh-CN" sz="1200" kern="1200" dirty="0">
                <a:solidFill>
                  <a:schemeClr val="tx1"/>
                </a:solidFill>
                <a:effectLst/>
                <a:latin typeface="+mn-lt"/>
                <a:ea typeface="+mn-ea"/>
                <a:cs typeface="+mn-cs"/>
              </a:rPr>
              <a:t>使用聚集函数的集合中，一个值可以出现多次，值出现的顺序是无关紧要的，这样的集合称为多重集。集合是多重集的特例，其中每个值都只出现一次。有时，我们只想对重复的值计算一次，可以使用</a:t>
            </a:r>
            <a:r>
              <a:rPr lang="en-US" altLang="zh-CN" sz="1200" kern="1200" dirty="0">
                <a:solidFill>
                  <a:schemeClr val="tx1"/>
                </a:solidFill>
                <a:effectLst/>
                <a:latin typeface="+mn-lt"/>
                <a:ea typeface="+mn-ea"/>
                <a:cs typeface="+mn-cs"/>
              </a:rPr>
              <a:t>distinct</a:t>
            </a:r>
            <a:r>
              <a:rPr lang="zh-CN" altLang="zh-CN" sz="1200" kern="1200" dirty="0">
                <a:solidFill>
                  <a:schemeClr val="tx1"/>
                </a:solidFill>
                <a:effectLst/>
                <a:latin typeface="+mn-lt"/>
                <a:ea typeface="+mn-ea"/>
                <a:cs typeface="+mn-cs"/>
              </a:rPr>
              <a:t>去除重复值。</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59</a:t>
            </a:fld>
            <a:endParaRPr lang="en-US" altLang="zh-CN"/>
          </a:p>
        </p:txBody>
      </p:sp>
    </p:spTree>
    <p:extLst>
      <p:ext uri="{BB962C8B-B14F-4D97-AF65-F5344CB8AC3E}">
        <p14:creationId xmlns:p14="http://schemas.microsoft.com/office/powerpoint/2010/main" val="122099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备注：</a:t>
            </a:r>
            <a:r>
              <a:rPr lang="zh-CN" altLang="en-US" dirty="0">
                <a:solidFill>
                  <a:srgbClr val="333333"/>
                </a:solidFill>
                <a:latin typeface="微软雅黑" pitchFamily="34" charset="-122"/>
                <a:ea typeface="微软雅黑" pitchFamily="34" charset="-122"/>
              </a:rPr>
              <a:t>一个关系就是一张二维表，如表</a:t>
            </a:r>
            <a:r>
              <a:rPr lang="en-US" altLang="zh-CN" dirty="0">
                <a:solidFill>
                  <a:srgbClr val="333333"/>
                </a:solidFill>
                <a:latin typeface="微软雅黑" pitchFamily="34" charset="-122"/>
                <a:ea typeface="微软雅黑" pitchFamily="34" charset="-122"/>
              </a:rPr>
              <a:t>2.2</a:t>
            </a:r>
            <a:r>
              <a:rPr lang="zh-CN" altLang="en-US" dirty="0">
                <a:solidFill>
                  <a:srgbClr val="333333"/>
                </a:solidFill>
                <a:latin typeface="微软雅黑" pitchFamily="34" charset="-122"/>
                <a:ea typeface="微软雅黑" pitchFamily="34" charset="-122"/>
              </a:rPr>
              <a:t>所示的三个关系为三张二维表。患者信息</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581437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en-US" dirty="0"/>
              <a:t>备注：具体举例说明</a:t>
            </a:r>
            <a:r>
              <a:rPr lang="en-US" altLang="zh-CN" dirty="0"/>
              <a:t>,</a:t>
            </a:r>
            <a:r>
              <a:rPr lang="zh-CN" altLang="zh-CN" sz="1200" dirty="0">
                <a:latin typeface="黑体" panose="02010609060101010101" pitchFamily="49" charset="-122"/>
                <a:ea typeface="黑体" panose="02010609060101010101" pitchFamily="49" charset="-122"/>
              </a:rPr>
              <a:t>例如，我们要统计医生有几种职称，这里每个职称应只计算一次，查询表达式为：</a:t>
            </a:r>
            <a:endParaRPr lang="en-US" altLang="zh-CN" sz="1200" dirty="0">
              <a:latin typeface="黑体" panose="02010609060101010101" pitchFamily="49" charset="-122"/>
              <a:ea typeface="黑体" panose="02010609060101010101" pitchFamily="49" charset="-122"/>
            </a:endParaRPr>
          </a:p>
          <a:p>
            <a:pPr fontAlgn="ctr"/>
            <a:endParaRPr lang="en-US" altLang="zh-CN" sz="1200" dirty="0">
              <a:latin typeface="黑体" panose="02010609060101010101" pitchFamily="49" charset="-122"/>
              <a:ea typeface="黑体" panose="02010609060101010101" pitchFamily="49" charset="-122"/>
            </a:endParaRPr>
          </a:p>
          <a:p>
            <a:pPr fontAlgn="ct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60</a:t>
            </a:fld>
            <a:endParaRPr lang="en-US" altLang="zh-CN"/>
          </a:p>
        </p:txBody>
      </p:sp>
    </p:spTree>
    <p:extLst>
      <p:ext uri="{BB962C8B-B14F-4D97-AF65-F5344CB8AC3E}">
        <p14:creationId xmlns:p14="http://schemas.microsoft.com/office/powerpoint/2010/main" val="37494137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备注：例</a:t>
            </a:r>
            <a:r>
              <a:rPr lang="en-US" altLang="zh-CN" dirty="0"/>
              <a:t>2</a:t>
            </a:r>
            <a:r>
              <a:rPr lang="zh-CN" altLang="en-US" dirty="0"/>
              <a:t>：</a:t>
            </a:r>
            <a:r>
              <a:rPr lang="zh-CN" altLang="en-US" sz="1200" dirty="0">
                <a:latin typeface="黑体" panose="02010609060101010101" pitchFamily="49" charset="-122"/>
                <a:ea typeface="黑体" panose="02010609060101010101" pitchFamily="49" charset="-122"/>
              </a:rPr>
              <a:t>我们希望分别找出每级职称对应的医生人数而不是所有的医生人数，为了实现此功能，我们需要根据职称属性将关系医生分组（</a:t>
            </a:r>
            <a:r>
              <a:rPr lang="en-US" altLang="zh-CN" sz="1200" dirty="0">
                <a:latin typeface="黑体" panose="02010609060101010101" pitchFamily="49" charset="-122"/>
                <a:ea typeface="黑体" panose="02010609060101010101" pitchFamily="49" charset="-122"/>
              </a:rPr>
              <a:t>group</a:t>
            </a:r>
            <a:r>
              <a:rPr lang="zh-CN" altLang="en-US" sz="1200" dirty="0">
                <a:latin typeface="黑体" panose="02010609060101010101" pitchFamily="49" charset="-122"/>
                <a:ea typeface="黑体" panose="02010609060101010101" pitchFamily="49" charset="-122"/>
              </a:rPr>
              <a:t>），然后对每个分组独立的应用聚集函数。</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在这个表达式中</a:t>
            </a:r>
            <a:r>
              <a:rPr lang="az-Cyrl-AZ" altLang="zh-CN" dirty="0"/>
              <a:t>Г</a:t>
            </a:r>
            <a:r>
              <a:rPr lang="zh-CN" altLang="en-US" dirty="0"/>
              <a:t>左侧的下标职称属性表明输入关系医生按照职称的值进行分组，</a:t>
            </a:r>
            <a:r>
              <a:rPr lang="az-Cyrl-AZ" altLang="zh-CN" dirty="0"/>
              <a:t>Г</a:t>
            </a:r>
            <a:r>
              <a:rPr lang="zh-CN" altLang="en-US" dirty="0"/>
              <a:t>右侧下标的表达式</a:t>
            </a:r>
            <a:r>
              <a:rPr lang="en-US" altLang="zh-CN" dirty="0"/>
              <a:t>count</a:t>
            </a:r>
            <a:r>
              <a:rPr lang="zh-CN" altLang="en-US" dirty="0"/>
              <a:t>（医生编号）表明对每组元组（每级职称）计数。</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61</a:t>
            </a:fld>
            <a:endParaRPr lang="en-US" altLang="zh-CN"/>
          </a:p>
        </p:txBody>
      </p:sp>
    </p:spTree>
    <p:extLst>
      <p:ext uri="{BB962C8B-B14F-4D97-AF65-F5344CB8AC3E}">
        <p14:creationId xmlns:p14="http://schemas.microsoft.com/office/powerpoint/2010/main" val="771940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en-US" dirty="0"/>
              <a:t>备注：</a:t>
            </a:r>
            <a:r>
              <a:rPr lang="zh-CN" altLang="zh-CN" sz="1200" kern="1200" dirty="0">
                <a:solidFill>
                  <a:schemeClr val="tx1"/>
                </a:solidFill>
                <a:effectLst/>
                <a:latin typeface="+mn-lt"/>
                <a:ea typeface="+mn-ea"/>
                <a:cs typeface="+mn-cs"/>
              </a:rPr>
              <a:t>关系代数也包含简单的运算用来进行元组的插入、删除和修改等操作。然而，即使有这些附加的运算，整个关系代数仍然有严重的缺陷。关系代数的一个基本缺陷是：它没有提供类似于传统编程语言中的“</a:t>
            </a:r>
            <a:r>
              <a:rPr lang="en-US" altLang="zh-CN" sz="1200" kern="1200" dirty="0">
                <a:solidFill>
                  <a:schemeClr val="tx1"/>
                </a:solidFill>
                <a:effectLst/>
                <a:latin typeface="+mn-lt"/>
                <a:ea typeface="+mn-ea"/>
                <a:cs typeface="+mn-cs"/>
              </a:rPr>
              <a:t>while</a:t>
            </a:r>
            <a:r>
              <a:rPr lang="zh-CN" altLang="zh-CN" sz="1200" kern="1200" dirty="0">
                <a:solidFill>
                  <a:schemeClr val="tx1"/>
                </a:solidFill>
                <a:effectLst/>
                <a:latin typeface="+mn-lt"/>
                <a:ea typeface="+mn-ea"/>
                <a:cs typeface="+mn-cs"/>
              </a:rPr>
              <a:t>循环”那样的功能，来进行不确定次数的循环运算。对关系代数加以扩展，引入“递归闭包”运算即可解决这个问题。递归闭包应用于相同类型的元组之间的递归关系。</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62</a:t>
            </a:fld>
            <a:endParaRPr lang="en-US" altLang="zh-CN"/>
          </a:p>
        </p:txBody>
      </p:sp>
    </p:spTree>
    <p:extLst>
      <p:ext uri="{BB962C8B-B14F-4D97-AF65-F5344CB8AC3E}">
        <p14:creationId xmlns:p14="http://schemas.microsoft.com/office/powerpoint/2010/main" val="28999949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元组关系演算以元组变量作为谓词变元的基本对象，每个元组变量值域通常会覆盖一个特定的数据库关系，也就是说，该变量可以从此关系中任选一个元组作为其值。</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63</a:t>
            </a:fld>
            <a:endParaRPr lang="en-US" altLang="zh-CN"/>
          </a:p>
        </p:txBody>
      </p:sp>
    </p:spTree>
    <p:extLst>
      <p:ext uri="{BB962C8B-B14F-4D97-AF65-F5344CB8AC3E}">
        <p14:creationId xmlns:p14="http://schemas.microsoft.com/office/powerpoint/2010/main" val="5679322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按照以上四项优先级的要求对原子公式进行有限次的复合，即时求得元组演算的所有公式。</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64</a:t>
            </a:fld>
            <a:endParaRPr lang="en-US" altLang="zh-CN"/>
          </a:p>
        </p:txBody>
      </p:sp>
    </p:spTree>
    <p:extLst>
      <p:ext uri="{BB962C8B-B14F-4D97-AF65-F5344CB8AC3E}">
        <p14:creationId xmlns:p14="http://schemas.microsoft.com/office/powerpoint/2010/main" val="10306633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按照以上四项优先级的要求对原子公式进行有限次的复合，即时求得元组演算的所有公式。</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65</a:t>
            </a:fld>
            <a:endParaRPr lang="en-US" altLang="zh-CN"/>
          </a:p>
        </p:txBody>
      </p:sp>
    </p:spTree>
    <p:extLst>
      <p:ext uri="{BB962C8B-B14F-4D97-AF65-F5344CB8AC3E}">
        <p14:creationId xmlns:p14="http://schemas.microsoft.com/office/powerpoint/2010/main" val="4044279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关系代数运算都可以等价地用元组关系演算表达式表示。等价是指双方运算表达式的结果关系相同。下面把五种基本运算表示成元组关系演算表达式。</a:t>
            </a:r>
            <a:endParaRPr lang="en-US" altLang="zh-CN" sz="1200" kern="1200" dirty="0" smtClean="0">
              <a:solidFill>
                <a:schemeClr val="tx1"/>
              </a:solidFill>
              <a:effectLst/>
              <a:latin typeface="+mn-lt"/>
              <a:ea typeface="+mn-ea"/>
              <a:cs typeface="+mn-cs"/>
            </a:endParaRPr>
          </a:p>
          <a:p>
            <a:pPr fontAlgn="ctr"/>
            <a:r>
              <a:rPr lang="zh-CN" altLang="zh-CN" sz="1200" kern="1200" dirty="0" smtClean="0">
                <a:solidFill>
                  <a:schemeClr val="tx1"/>
                </a:solidFill>
                <a:effectLst/>
                <a:latin typeface="+mn-lt"/>
                <a:ea typeface="+mn-ea"/>
                <a:cs typeface="+mn-cs"/>
              </a:rPr>
              <a:t>在演算表达式中使用全称量词、存在量词或谓词否定时，必须确保得到的表达式是有意义的。关系演算中的安全表达式是指该表达式可以保证得到的结果一定是有限数目的元组；否则，就称该表达式是不安全的。例如，表达式</a:t>
            </a:r>
          </a:p>
          <a:p>
            <a:pPr fontAlgn="ct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 | NOT(</a:t>
            </a:r>
            <a:r>
              <a:rPr lang="zh-CN" altLang="zh-CN" sz="1200" kern="1200" dirty="0" smtClean="0">
                <a:solidFill>
                  <a:schemeClr val="tx1"/>
                </a:solidFill>
                <a:effectLst/>
                <a:latin typeface="+mn-lt"/>
                <a:ea typeface="+mn-ea"/>
                <a:cs typeface="+mn-cs"/>
              </a:rPr>
              <a:t>医生</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就是不安全的，因为它会得到全域中除医生元组之外的所有元组，这样的元组有无限多个。</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66</a:t>
            </a:fld>
            <a:endParaRPr lang="en-US" altLang="zh-CN"/>
          </a:p>
        </p:txBody>
      </p:sp>
    </p:spTree>
    <p:extLst>
      <p:ext uri="{BB962C8B-B14F-4D97-AF65-F5344CB8AC3E}">
        <p14:creationId xmlns:p14="http://schemas.microsoft.com/office/powerpoint/2010/main" val="27080680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QBE</a:t>
            </a:r>
            <a:r>
              <a:rPr lang="zh-CN" altLang="zh-CN" sz="1200" b="1" kern="1200" dirty="0" smtClean="0">
                <a:solidFill>
                  <a:schemeClr val="tx1"/>
                </a:solidFill>
                <a:effectLst/>
                <a:latin typeface="+mn-lt"/>
                <a:ea typeface="+mn-ea"/>
                <a:cs typeface="+mn-cs"/>
              </a:rPr>
              <a:t>是交互式语言</a:t>
            </a:r>
          </a:p>
          <a:p>
            <a:pPr fontAlgn="ctr"/>
            <a:r>
              <a:rPr lang="en-US" altLang="zh-CN" sz="1200" kern="1200" dirty="0" smtClean="0">
                <a:solidFill>
                  <a:schemeClr val="tx1"/>
                </a:solidFill>
                <a:effectLst/>
                <a:latin typeface="+mn-lt"/>
                <a:ea typeface="+mn-ea"/>
                <a:cs typeface="+mn-cs"/>
              </a:rPr>
              <a:t>QBE</a:t>
            </a:r>
            <a:r>
              <a:rPr lang="zh-CN" altLang="zh-CN" sz="1200" kern="1200" dirty="0" smtClean="0">
                <a:solidFill>
                  <a:schemeClr val="tx1"/>
                </a:solidFill>
                <a:effectLst/>
                <a:latin typeface="+mn-lt"/>
                <a:ea typeface="+mn-ea"/>
                <a:cs typeface="+mn-cs"/>
              </a:rPr>
              <a:t>操作方式特别，它是一种高度非过程化的基于屏幕表格的查询语言，用户通过终端屏幕编辑程序以填写表格的方式构造查询要求，而查询结果也是以表格形式显示。</a:t>
            </a: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QBE</a:t>
            </a:r>
            <a:r>
              <a:rPr lang="zh-CN" altLang="zh-CN" sz="1200" b="1" kern="1200" dirty="0" smtClean="0">
                <a:solidFill>
                  <a:schemeClr val="tx1"/>
                </a:solidFill>
                <a:effectLst/>
                <a:latin typeface="+mn-lt"/>
                <a:ea typeface="+mn-ea"/>
                <a:cs typeface="+mn-cs"/>
              </a:rPr>
              <a:t>是表格语言</a:t>
            </a:r>
          </a:p>
          <a:p>
            <a:pPr fontAlgn="ctr"/>
            <a:r>
              <a:rPr lang="en-US" altLang="zh-CN" sz="1200" kern="1200" dirty="0" smtClean="0">
                <a:solidFill>
                  <a:schemeClr val="tx1"/>
                </a:solidFill>
                <a:effectLst/>
                <a:latin typeface="+mn-lt"/>
                <a:ea typeface="+mn-ea"/>
                <a:cs typeface="+mn-cs"/>
              </a:rPr>
              <a:t>QBE</a:t>
            </a:r>
            <a:r>
              <a:rPr lang="zh-CN" altLang="zh-CN" sz="1200" kern="1200" dirty="0" smtClean="0">
                <a:solidFill>
                  <a:schemeClr val="tx1"/>
                </a:solidFill>
                <a:effectLst/>
                <a:latin typeface="+mn-lt"/>
                <a:ea typeface="+mn-ea"/>
                <a:cs typeface="+mn-cs"/>
              </a:rPr>
              <a:t>是在显示屏幕的表格上进行查询的，所以具有“二维语法”的特点，而其他语言的语法是线形的。</a:t>
            </a: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QBE</a:t>
            </a:r>
            <a:r>
              <a:rPr lang="zh-CN" altLang="zh-CN" sz="1200" b="1" kern="1200" dirty="0" smtClean="0">
                <a:solidFill>
                  <a:schemeClr val="tx1"/>
                </a:solidFill>
                <a:effectLst/>
                <a:latin typeface="+mn-lt"/>
                <a:ea typeface="+mn-ea"/>
                <a:cs typeface="+mn-cs"/>
              </a:rPr>
              <a:t>是基于例子的查询语言</a:t>
            </a:r>
          </a:p>
          <a:p>
            <a:pPr fontAlgn="ctr"/>
            <a:r>
              <a:rPr lang="zh-CN" altLang="zh-CN" sz="1200" kern="1200" dirty="0" smtClean="0">
                <a:solidFill>
                  <a:schemeClr val="tx1"/>
                </a:solidFill>
                <a:effectLst/>
                <a:latin typeface="+mn-lt"/>
                <a:ea typeface="+mn-ea"/>
                <a:cs typeface="+mn-cs"/>
              </a:rPr>
              <a:t>它的操作方式对于用户来说易于掌握，特别被缺乏计算机和数学知识的非计算机专业人士接受。</a:t>
            </a:r>
          </a:p>
          <a:p>
            <a:pPr fontAlgn="ct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QBE</a:t>
            </a:r>
            <a:r>
              <a:rPr lang="zh-CN" altLang="zh-CN" sz="1200" kern="1200" dirty="0" smtClean="0">
                <a:solidFill>
                  <a:schemeClr val="tx1"/>
                </a:solidFill>
                <a:effectLst/>
                <a:latin typeface="+mn-lt"/>
                <a:ea typeface="+mn-ea"/>
                <a:cs typeface="+mn-cs"/>
              </a:rPr>
              <a:t>时，用户先向系统调用一张或几张空白表格，显示在终端上。然后，用户输入关系名。系统接收后，在空白表格的第一行从左到右依次显示该关系名和它们的各个属性名。这时用户就可以通过填表的方法进行查询或其他数据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67</a:t>
            </a:fld>
            <a:endParaRPr lang="en-US" altLang="zh-CN"/>
          </a:p>
        </p:txBody>
      </p:sp>
    </p:spTree>
    <p:extLst>
      <p:ext uri="{BB962C8B-B14F-4D97-AF65-F5344CB8AC3E}">
        <p14:creationId xmlns:p14="http://schemas.microsoft.com/office/powerpoint/2010/main" val="3565578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表中，</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是示例元素，即域变量。</a:t>
            </a:r>
            <a:r>
              <a:rPr lang="en-US" altLang="zh-CN" sz="1200" kern="1200" dirty="0" smtClean="0">
                <a:solidFill>
                  <a:schemeClr val="tx1"/>
                </a:solidFill>
                <a:effectLst/>
                <a:latin typeface="+mn-lt"/>
                <a:ea typeface="+mn-ea"/>
                <a:cs typeface="+mn-cs"/>
              </a:rPr>
              <a:t>QBE</a:t>
            </a:r>
            <a:r>
              <a:rPr lang="zh-CN" altLang="zh-CN" sz="1200" kern="1200" dirty="0" smtClean="0">
                <a:solidFill>
                  <a:schemeClr val="tx1"/>
                </a:solidFill>
                <a:effectLst/>
                <a:latin typeface="+mn-lt"/>
                <a:ea typeface="+mn-ea"/>
                <a:cs typeface="+mn-cs"/>
              </a:rPr>
              <a:t>要求示例元素下面一定要加下画线。数学系是查询条件，不需要加下画线；</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是操作符，表示打印（</a:t>
            </a:r>
            <a:r>
              <a:rPr lang="en-US" altLang="zh-CN" sz="1200" kern="1200" dirty="0" smtClean="0">
                <a:solidFill>
                  <a:schemeClr val="tx1"/>
                </a:solidFill>
                <a:effectLst/>
                <a:latin typeface="+mn-lt"/>
                <a:ea typeface="+mn-ea"/>
                <a:cs typeface="+mn-cs"/>
              </a:rPr>
              <a:t>Print</a:t>
            </a:r>
            <a:r>
              <a:rPr lang="zh-CN" altLang="zh-CN" sz="1200" kern="1200" dirty="0" smtClean="0">
                <a:solidFill>
                  <a:schemeClr val="tx1"/>
                </a:solidFill>
                <a:effectLst/>
                <a:latin typeface="+mn-lt"/>
                <a:ea typeface="+mn-ea"/>
                <a:cs typeface="+mn-cs"/>
              </a:rPr>
              <a:t>），实际上是显示；查询条件中可以使用比较运算符</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&lt;</a:t>
            </a:r>
            <a:r>
              <a:rPr lang="zh-CN"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、＝，其中＝可以省略。</a:t>
            </a:r>
          </a:p>
          <a:p>
            <a:r>
              <a:rPr lang="zh-CN" altLang="zh-CN" sz="1200" kern="1200" dirty="0" smtClean="0">
                <a:solidFill>
                  <a:schemeClr val="tx1"/>
                </a:solidFill>
                <a:effectLst/>
                <a:latin typeface="+mn-lt"/>
                <a:ea typeface="+mn-ea"/>
                <a:cs typeface="+mn-cs"/>
              </a:rPr>
              <a:t>示例元素是这个域中可能的一个值，不必是查询结果中的元素。如果要求表示数学系的学生，则只要给出任意的一个学生名，而不必是数学系的某个学生名。本例中姓名使用“张三”表示</a:t>
            </a:r>
            <a:endParaRPr lang="en-US" altLang="zh-CN" sz="1200" kern="1200" dirty="0" smtClean="0">
              <a:solidFill>
                <a:schemeClr val="tx1"/>
              </a:solidFill>
              <a:effectLst/>
              <a:latin typeface="+mn-lt"/>
              <a:ea typeface="+mn-ea"/>
              <a:cs typeface="+mn-cs"/>
            </a:endParaRPr>
          </a:p>
          <a:p>
            <a:pPr fontAlgn="ctr"/>
            <a:r>
              <a:rPr lang="zh-CN" altLang="zh-CN" sz="1200" kern="1200" dirty="0" smtClean="0">
                <a:solidFill>
                  <a:schemeClr val="tx1"/>
                </a:solidFill>
                <a:effectLst/>
                <a:latin typeface="+mn-lt"/>
                <a:ea typeface="+mn-ea"/>
                <a:cs typeface="+mn-cs"/>
              </a:rPr>
              <a:t>域关系演算与元组关系演算类似，但它们的变量变化范围不同。元组关系演算使用的变量在数据库中所有元组的范围内变化；而域关系演算使用的变量在数据库中所有的域的范围内变化。因此，尽管两种演算都是从数据库中提取基本事实，原子谓词的形式却不同。在域关系演算中，不需要使用属性函数从元组中提取值，因为当自由变量组装成元组时这些值已经获得，因此，属性值之间的比较由变量之间的直接比较来代替通过相匹配的属性的共同变量，不同关系的元组能够被连接起来。域关系演算和元组关系演算的开发过程类似。通过对语法进行扩展来处理划分和查询问题，域关系演算能表达任何由关系代数表达的查询。</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68</a:t>
            </a:fld>
            <a:endParaRPr lang="en-US" altLang="zh-CN"/>
          </a:p>
        </p:txBody>
      </p:sp>
    </p:spTree>
    <p:extLst>
      <p:ext uri="{BB962C8B-B14F-4D97-AF65-F5344CB8AC3E}">
        <p14:creationId xmlns:p14="http://schemas.microsoft.com/office/powerpoint/2010/main" val="226859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a:defRPr/>
            </a:pPr>
            <a:r>
              <a:rPr lang="zh-CN" altLang="en-US" dirty="0"/>
              <a:t>备注：</a:t>
            </a:r>
            <a:r>
              <a:rPr lang="en-US" altLang="zh-CN" sz="2000" b="1" kern="0" dirty="0">
                <a:solidFill>
                  <a:schemeClr val="tx2"/>
                </a:solidFill>
                <a:latin typeface="黑体" panose="02010609060101010101" pitchFamily="49" charset="-122"/>
                <a:ea typeface="黑体" panose="02010609060101010101" pitchFamily="49" charset="-122"/>
              </a:rPr>
              <a:t>2.</a:t>
            </a:r>
            <a:r>
              <a:rPr lang="zh-CN" altLang="en-US" sz="2000" b="1" kern="0" dirty="0">
                <a:solidFill>
                  <a:schemeClr val="tx2"/>
                </a:solidFill>
                <a:latin typeface="黑体" panose="02010609060101010101" pitchFamily="49" charset="-122"/>
                <a:ea typeface="黑体" panose="02010609060101010101" pitchFamily="49" charset="-122"/>
              </a:rPr>
              <a:t>元组：</a:t>
            </a:r>
            <a:endParaRPr lang="en-US" altLang="zh-CN" sz="2000" b="1" kern="0" dirty="0">
              <a:solidFill>
                <a:schemeClr val="tx2"/>
              </a:solidFill>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表中的一行（即一个记录），表示一个实体。关系是由元组组成的。</a:t>
            </a:r>
          </a:p>
          <a:p>
            <a:pPr>
              <a:defRPr/>
            </a:pPr>
            <a:r>
              <a:rPr lang="en-US" altLang="zh-CN" sz="2000" b="1" kern="0" dirty="0">
                <a:solidFill>
                  <a:schemeClr val="tx2"/>
                </a:solidFill>
                <a:latin typeface="黑体" panose="02010609060101010101" pitchFamily="49" charset="-122"/>
                <a:ea typeface="黑体" panose="02010609060101010101" pitchFamily="49" charset="-122"/>
              </a:rPr>
              <a:t>3.</a:t>
            </a:r>
            <a:r>
              <a:rPr lang="zh-CN" altLang="en-US" sz="2000" b="1" kern="0" dirty="0">
                <a:solidFill>
                  <a:schemeClr val="tx2"/>
                </a:solidFill>
                <a:latin typeface="黑体" panose="02010609060101010101" pitchFamily="49" charset="-122"/>
                <a:ea typeface="黑体" panose="02010609060101010101" pitchFamily="49" charset="-122"/>
              </a:rPr>
              <a:t>属性：</a:t>
            </a:r>
            <a:endParaRPr lang="en-US" altLang="zh-CN" sz="2000" b="1" kern="0" dirty="0">
              <a:solidFill>
                <a:schemeClr val="tx2"/>
              </a:solidFill>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二维表中的每一列在关系中称为属性。每个属性都有一个属性名，属性值则是各元组属性的取值。</a:t>
            </a:r>
          </a:p>
          <a:p>
            <a:pPr>
              <a:defRPr/>
            </a:pPr>
            <a:r>
              <a:rPr lang="en-US" altLang="zh-CN" sz="2000" b="1" kern="0" dirty="0">
                <a:solidFill>
                  <a:schemeClr val="tx2"/>
                </a:solidFill>
                <a:latin typeface="黑体" panose="02010609060101010101" pitchFamily="49" charset="-122"/>
                <a:ea typeface="黑体" panose="02010609060101010101" pitchFamily="49" charset="-122"/>
              </a:rPr>
              <a:t>4.</a:t>
            </a:r>
            <a:r>
              <a:rPr lang="zh-CN" altLang="en-US" sz="2000" b="1" kern="0" dirty="0">
                <a:solidFill>
                  <a:schemeClr val="tx2"/>
                </a:solidFill>
                <a:latin typeface="黑体" panose="02010609060101010101" pitchFamily="49" charset="-122"/>
                <a:ea typeface="黑体" panose="02010609060101010101" pitchFamily="49" charset="-122"/>
              </a:rPr>
              <a:t>域：</a:t>
            </a:r>
            <a:endParaRPr lang="en-US" altLang="zh-CN" sz="2000" b="1" kern="0" dirty="0">
              <a:solidFill>
                <a:schemeClr val="tx2"/>
              </a:solidFill>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属性的取值范围称为域。</a:t>
            </a:r>
            <a:r>
              <a:rPr lang="zh-CN" altLang="zh-CN" sz="1200" dirty="0"/>
              <a:t>同一属性只能在相同域中取值</a:t>
            </a:r>
            <a:r>
              <a:rPr lang="zh-CN" altLang="en-US" sz="1200" dirty="0"/>
              <a:t>。</a:t>
            </a:r>
            <a:endParaRPr lang="zh-CN" altLang="en-US"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具体举例说明，例如如表</a:t>
            </a:r>
            <a:r>
              <a:rPr lang="en-US" altLang="zh-CN" dirty="0"/>
              <a:t>2-2</a:t>
            </a:r>
            <a:r>
              <a:rPr lang="zh-CN" altLang="en-US" dirty="0"/>
              <a:t>中的患者信息表</a:t>
            </a:r>
            <a:r>
              <a:rPr lang="zh-CN" altLang="en-US" sz="1200" dirty="0">
                <a:latin typeface="黑体" panose="02010609060101010101" pitchFamily="49" charset="-122"/>
                <a:ea typeface="黑体" panose="02010609060101010101" pitchFamily="49" charset="-122"/>
              </a:rPr>
              <a:t>中的属性有“</a:t>
            </a:r>
            <a:r>
              <a:rPr lang="en-US" altLang="zh-CN" sz="1200" dirty="0" err="1">
                <a:latin typeface="黑体" panose="02010609060101010101" pitchFamily="49" charset="-122"/>
                <a:ea typeface="黑体" panose="02010609060101010101" pitchFamily="49" charset="-122"/>
              </a:rPr>
              <a:t>Pno</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Pname</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Psex</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Page”</a:t>
            </a:r>
            <a:r>
              <a:rPr lang="zh-CN" altLang="en-US" sz="1200" dirty="0">
                <a:latin typeface="黑体" panose="02010609060101010101" pitchFamily="49" charset="-122"/>
                <a:ea typeface="黑体" panose="02010609060101010101" pitchFamily="49" charset="-122"/>
              </a:rPr>
              <a:t>、“</a:t>
            </a:r>
            <a:r>
              <a:rPr lang="en-US" altLang="zh-CN" sz="1200" dirty="0" err="1">
                <a:latin typeface="黑体" panose="02010609060101010101" pitchFamily="49" charset="-122"/>
                <a:ea typeface="黑体" panose="02010609060101010101" pitchFamily="49" charset="-122"/>
              </a:rPr>
              <a:t>Pid</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a:t>
            </a:r>
            <a:r>
              <a:rPr lang="zh-CN" altLang="zh-CN" sz="1200" kern="1200" dirty="0">
                <a:solidFill>
                  <a:schemeClr val="tx1"/>
                </a:solidFill>
                <a:effectLst/>
                <a:latin typeface="+mn-lt"/>
                <a:ea typeface="+mn-ea"/>
                <a:cs typeface="+mn-cs"/>
              </a:rPr>
              <a:t>域作为属性的值的集合，其类型与范围由属性的性质及其所表示的意义具体确定。同一属性只能在相同域中取值。例如在患者信息表中，属性“</a:t>
            </a:r>
            <a:r>
              <a:rPr lang="en-US" altLang="zh-CN" sz="1200" kern="1200" dirty="0" err="1">
                <a:solidFill>
                  <a:schemeClr val="tx1"/>
                </a:solidFill>
                <a:effectLst/>
                <a:latin typeface="+mn-lt"/>
                <a:ea typeface="+mn-ea"/>
                <a:cs typeface="+mn-cs"/>
              </a:rPr>
              <a:t>Psex</a:t>
            </a:r>
            <a:r>
              <a:rPr lang="zh-CN" altLang="zh-CN" sz="1200" kern="1200" dirty="0">
                <a:solidFill>
                  <a:schemeClr val="tx1"/>
                </a:solidFill>
                <a:effectLst/>
                <a:latin typeface="+mn-lt"/>
                <a:ea typeface="+mn-ea"/>
                <a:cs typeface="+mn-cs"/>
              </a:rPr>
              <a:t>”的域取值为“男”和“女”。</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555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备注：键</a:t>
            </a:r>
            <a:r>
              <a:rPr lang="en-US" altLang="zh-CN" dirty="0"/>
              <a:t>:</a:t>
            </a:r>
            <a:r>
              <a:rPr lang="zh-CN" altLang="en-US" sz="1200" dirty="0">
                <a:latin typeface="黑体" panose="02010609060101010101" pitchFamily="49" charset="-122"/>
                <a:ea typeface="黑体" panose="02010609060101010101" pitchFamily="49" charset="-122"/>
              </a:rPr>
              <a:t>关键字的属性值不能取“空值”。所谓空值就是“不知道”或“不确定”的值，因而空值无法唯一地区分元组。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966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lang="zh-CN" altLang="en-US" dirty="0"/>
              <a:t>备注：</a:t>
            </a:r>
            <a:r>
              <a:rPr lang="zh-CN" altLang="en-US" sz="1200" dirty="0">
                <a:latin typeface="黑体" panose="02010609060101010101" pitchFamily="49" charset="-122"/>
                <a:ea typeface="黑体" panose="02010609060101010101" pitchFamily="49" charset="-122"/>
              </a:rPr>
              <a:t>关系中能够成为关键字的属性或属性组合可能不是唯一的。</a:t>
            </a:r>
            <a:endParaRPr lang="en-US" altLang="zh-CN" dirty="0"/>
          </a:p>
          <a:p>
            <a:r>
              <a:rPr lang="zh-CN" altLang="en-US" sz="1200" dirty="0">
                <a:latin typeface="黑体" panose="02010609060101010101" pitchFamily="49" charset="-122"/>
                <a:ea typeface="黑体" panose="02010609060101010101" pitchFamily="49" charset="-122"/>
              </a:rPr>
              <a:t>唯一性指关系</a:t>
            </a:r>
            <a:r>
              <a:rPr lang="en-US" altLang="zh-CN" sz="1200" dirty="0">
                <a:latin typeface="黑体" panose="02010609060101010101" pitchFamily="49" charset="-122"/>
                <a:ea typeface="黑体" panose="02010609060101010101" pitchFamily="49" charset="-122"/>
              </a:rPr>
              <a:t>R</a:t>
            </a:r>
            <a:r>
              <a:rPr lang="zh-CN" altLang="en-US" sz="1200" dirty="0">
                <a:latin typeface="黑体" panose="02010609060101010101" pitchFamily="49" charset="-122"/>
                <a:ea typeface="黑体" panose="02010609060101010101" pitchFamily="49" charset="-122"/>
              </a:rPr>
              <a:t>的任意两个不同元组，其属性值不同。</a:t>
            </a:r>
            <a:endParaRPr lang="en-US" altLang="zh-CN" sz="1200" dirty="0">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最小性是指组成关系键的属性集中，任一属性都不能从属性集中删除，否则破坏唯一性。</a:t>
            </a:r>
            <a:endParaRPr lang="en-US" altLang="zh-CN" sz="1200" dirty="0">
              <a:latin typeface="黑体" panose="02010609060101010101" pitchFamily="49" charset="-122"/>
              <a:ea typeface="黑体" panose="02010609060101010101" pitchFamily="49" charset="-122"/>
            </a:endParaRPr>
          </a:p>
          <a:p>
            <a:endParaRPr lang="en-US" altLang="zh-CN" dirty="0"/>
          </a:p>
          <a:p>
            <a:r>
              <a:rPr lang="zh-CN" altLang="en-US" sz="1200" dirty="0">
                <a:latin typeface="黑体" panose="02010609060101010101" pitchFamily="49" charset="-122"/>
                <a:ea typeface="黑体" panose="02010609060101010101" pitchFamily="49" charset="-122"/>
              </a:rPr>
              <a:t>例如，在表</a:t>
            </a:r>
            <a:r>
              <a:rPr lang="en-US" altLang="zh-CN" sz="1200" dirty="0">
                <a:latin typeface="黑体" panose="02010609060101010101" pitchFamily="49" charset="-122"/>
                <a:ea typeface="黑体" panose="02010609060101010101" pitchFamily="49" charset="-122"/>
              </a:rPr>
              <a:t>2-2</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a:t>
            </a:r>
            <a:r>
              <a:rPr lang="zh-CN" altLang="en-US" sz="1200" dirty="0">
                <a:latin typeface="黑体" panose="02010609060101010101" pitchFamily="49" charset="-122"/>
                <a:ea typeface="黑体" panose="02010609060101010101" pitchFamily="49" charset="-122"/>
              </a:rPr>
              <a:t>）表中，</a:t>
            </a:r>
            <a:r>
              <a:rPr lang="en-US" altLang="zh-CN" sz="1200" dirty="0" err="1">
                <a:latin typeface="黑体" panose="02010609060101010101" pitchFamily="49" charset="-122"/>
                <a:ea typeface="黑体" panose="02010609060101010101" pitchFamily="49" charset="-122"/>
              </a:rPr>
              <a:t>Pno</a:t>
            </a:r>
            <a:r>
              <a:rPr lang="zh-CN" altLang="en-US" sz="1200" dirty="0">
                <a:latin typeface="黑体" panose="02010609060101010101" pitchFamily="49" charset="-122"/>
                <a:ea typeface="黑体" panose="02010609060101010101" pitchFamily="49" charset="-122"/>
              </a:rPr>
              <a:t>肯定为一个候选健，如果规定患者名不允许重名的话，则</a:t>
            </a:r>
            <a:r>
              <a:rPr lang="en-US" altLang="zh-CN" sz="1200" dirty="0" err="1">
                <a:latin typeface="黑体" panose="02010609060101010101" pitchFamily="49" charset="-122"/>
                <a:ea typeface="黑体" panose="02010609060101010101" pitchFamily="49" charset="-122"/>
              </a:rPr>
              <a:t>Pname</a:t>
            </a:r>
            <a:r>
              <a:rPr lang="zh-CN" altLang="en-US" sz="1200" dirty="0">
                <a:latin typeface="黑体" panose="02010609060101010101" pitchFamily="49" charset="-122"/>
                <a:ea typeface="黑体" panose="02010609060101010101" pitchFamily="49" charset="-122"/>
              </a:rPr>
              <a:t>也是患者关系的一个候选健，那么，这个患者关系就有两个候选键存在。</a:t>
            </a:r>
            <a:endParaRPr lang="en-US" altLang="zh-CN" sz="1200" dirty="0">
              <a:latin typeface="黑体" panose="02010609060101010101" pitchFamily="49" charset="-122"/>
              <a:ea typeface="黑体" panose="02010609060101010101" pitchFamily="49" charset="-122"/>
            </a:endParaRPr>
          </a:p>
          <a:p>
            <a:endParaRPr lang="zh-CN" altLang="en-US"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320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6598D8-C786-4FB2-A24F-031B3E75B44A}"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40285835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57C347-1A60-4132-9E83-4DE85ADA55B8}"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801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AF480F-5678-457C-86AB-A10E743803C1}"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285191733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3129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3737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81224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81549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fld id="{9CB1811B-C337-4AE0-8997-DEBBF9D8B2F5}" type="datetime1">
              <a:rPr lang="zh-CN" altLang="en-US" smtClean="0"/>
              <a:t>2021/2/28</a:t>
            </a:fld>
            <a:endParaRPr lang="zh-CN" altLang="en-US"/>
          </a:p>
        </p:txBody>
      </p:sp>
      <p:sp>
        <p:nvSpPr>
          <p:cNvPr id="5" name="页脚占位符 4"/>
          <p:cNvSpPr>
            <a:spLocks noGrp="1"/>
          </p:cNvSpPr>
          <p:nvPr>
            <p:ph type="ftr" sz="quarter" idx="11"/>
          </p:nvPr>
        </p:nvSpPr>
        <p:spPr>
          <a:xfrm>
            <a:off x="3124199" y="4768735"/>
            <a:ext cx="3070123" cy="293298"/>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65968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7"/>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098930" y="4768737"/>
            <a:ext cx="3105955" cy="273929"/>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a:xfrm>
            <a:off x="8586119" y="4788105"/>
            <a:ext cx="410853" cy="273929"/>
          </a:xfrm>
          <a:prstGeom prst="rect">
            <a:avLst/>
          </a:prstGeom>
        </p:spPr>
        <p:txBody>
          <a:bodyPr/>
          <a:lstStyle/>
          <a:p>
            <a:fld id="{ECB62A96-75BD-4D1B-A9DE-49026C62D5F2}" type="slidenum">
              <a:rPr lang="zh-CN" altLang="en-US" smtClean="0"/>
              <a:t>‹#›</a:t>
            </a:fld>
            <a:endParaRPr lang="zh-CN" altLang="en-US"/>
          </a:p>
        </p:txBody>
      </p:sp>
      <p:cxnSp>
        <p:nvCxnSpPr>
          <p:cNvPr id="20" name="直接连接符 19"/>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7" y="344683"/>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81"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1441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7" y="344683"/>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89231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cxnSp>
        <p:nvCxnSpPr>
          <p:cNvPr id="3" name="直接连接符 2"/>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7" y="344683"/>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51611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6F4BCC-5774-488F-A2CB-6041AC14C5AE}"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9650846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cxnSp>
        <p:nvCxnSpPr>
          <p:cNvPr id="3" name="直接连接符 2"/>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7" y="344683"/>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07397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cxnSp>
        <p:nvCxnSpPr>
          <p:cNvPr id="3" name="直接连接符 2"/>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7" y="344683"/>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39918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cxnSp>
        <p:nvCxnSpPr>
          <p:cNvPr id="3" name="直接连接符 2"/>
          <p:cNvCxnSpPr/>
          <p:nvPr userDrawn="1"/>
        </p:nvCxnSpPr>
        <p:spPr>
          <a:xfrm>
            <a:off x="1006367"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7" y="344683"/>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81"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3"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50" tIns="34274" rIns="68550" bIns="34274" anchor="ctr">
            <a:scene3d>
              <a:camera prst="orthographicFront"/>
              <a:lightRig rig="threePt" dir="t"/>
            </a:scene3d>
            <a:sp3d contourW="12700">
              <a:contourClr>
                <a:srgbClr val="FFFFFF"/>
              </a:contourClr>
            </a:sp3d>
          </a:bodyPr>
          <a:lstStyle/>
          <a:p>
            <a:pPr algn="ctr">
              <a:defRPr/>
            </a:pPr>
            <a:endParaRPr lang="zh-CN" altLang="en-US" sz="1799"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5"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1954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03D69-AEA3-4B77-97BB-8CC9AFF8A79A}"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289652581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423C880-F221-4B54-8394-2B342CFC20FD}"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383268569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D8178BA-14C6-43AE-B2FB-45B01C3BA063}" type="datetime1">
              <a:rPr lang="zh-CN" altLang="en-US" smtClean="0"/>
              <a:t>2021/2/28</a:t>
            </a:fld>
            <a:endParaRPr lang="zh-CN" altLang="en-US"/>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145830519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950011-AF05-4402-ADFF-B37BC9D4AD83}" type="datetime1">
              <a:rPr lang="zh-CN" altLang="en-US" smtClean="0"/>
              <a:t>2021/2/28</a:t>
            </a:fld>
            <a:endParaRPr lang="zh-CN" altLang="en-US"/>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412026530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4A6195-D459-4B02-8588-0DCF12E5E889}" type="datetime1">
              <a:rPr lang="zh-CN" altLang="en-US" smtClean="0"/>
              <a:t>2021/2/28</a:t>
            </a:fld>
            <a:endParaRPr lang="zh-CN" altLang="en-US"/>
          </a:p>
        </p:txBody>
      </p:sp>
      <p:sp>
        <p:nvSpPr>
          <p:cNvPr id="3" name="页脚占位符 2"/>
          <p:cNvSpPr>
            <a:spLocks noGrp="1"/>
          </p:cNvSpPr>
          <p:nvPr>
            <p:ph type="ftr" sz="quarter" idx="11"/>
          </p:nvPr>
        </p:nvSpPr>
        <p:spPr>
          <a:xfrm>
            <a:off x="3028983"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3399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CC1BFC2-E6BC-4552-8178-8830EDBA0C2C}"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extLst>
      <p:ext uri="{BB962C8B-B14F-4D97-AF65-F5344CB8AC3E}">
        <p14:creationId xmlns:p14="http://schemas.microsoft.com/office/powerpoint/2010/main" val="15529600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97E2B5-A273-476B-AF35-F05C7BC680B4}"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86663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82789F2-5DD4-4976-BCA0-3C0A020FDB39}" type="datetime1">
              <a:rPr lang="zh-CN" altLang="en-US" smtClean="0"/>
              <a:t>2021/2/28</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23540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690" r:id="rId17"/>
    <p:sldLayoutId id="2147483673" r:id="rId18"/>
    <p:sldLayoutId id="2147483674" r:id="rId19"/>
    <p:sldLayoutId id="2147483675" r:id="rId20"/>
    <p:sldLayoutId id="2147483676" r:id="rId21"/>
    <p:sldLayoutId id="2147483677" r:id="rId2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2.wmf"/><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34.png"/><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62.xml"/><Relationship Id="rId7"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42.png"/><Relationship Id="rId5" Type="http://schemas.openxmlformats.org/officeDocument/2006/relationships/image" Target="../media/image31.wmf"/><Relationship Id="rId4" Type="http://schemas.openxmlformats.org/officeDocument/2006/relationships/oleObject" Target="../embeddings/oleObject6.bin"/><Relationship Id="rId9" Type="http://schemas.openxmlformats.org/officeDocument/2006/relationships/image" Target="../media/image43.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16.xml"/><Relationship Id="rId6" Type="http://schemas.openxmlformats.org/officeDocument/2006/relationships/image" Target="../media/image50.png"/><Relationship Id="rId5" Type="http://schemas.openxmlformats.org/officeDocument/2006/relationships/image" Target="../media/image38.png"/><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7228" y="2826567"/>
            <a:ext cx="1648811" cy="1506305"/>
            <a:chOff x="618717" y="1094358"/>
            <a:chExt cx="1649320" cy="1506769"/>
          </a:xfrm>
        </p:grpSpPr>
        <p:grpSp>
          <p:nvGrpSpPr>
            <p:cNvPr id="11" name="组合 10"/>
            <p:cNvGrpSpPr/>
            <p:nvPr/>
          </p:nvGrpSpPr>
          <p:grpSpPr>
            <a:xfrm>
              <a:off x="1162083" y="109435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sp>
          <p:nvSpPr>
            <p:cNvPr id="16" name="TextBox 64"/>
            <p:cNvSpPr txBox="1"/>
            <p:nvPr/>
          </p:nvSpPr>
          <p:spPr>
            <a:xfrm>
              <a:off x="618717" y="1816055"/>
              <a:ext cx="1649320" cy="785072"/>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defTabSz="914081"/>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关系模型的基本概念</a:t>
              </a:r>
            </a:p>
          </p:txBody>
        </p:sp>
      </p:grpSp>
      <p:grpSp>
        <p:nvGrpSpPr>
          <p:cNvPr id="59" name="组合 58"/>
          <p:cNvGrpSpPr/>
          <p:nvPr/>
        </p:nvGrpSpPr>
        <p:grpSpPr>
          <a:xfrm>
            <a:off x="1684274" y="2841021"/>
            <a:ext cx="1511743" cy="1289291"/>
            <a:chOff x="2140892" y="2523574"/>
            <a:chExt cx="1512209" cy="1289689"/>
          </a:xfrm>
        </p:grpSpPr>
        <p:sp>
          <p:nvSpPr>
            <p:cNvPr id="17" name="TextBox 65"/>
            <p:cNvSpPr txBox="1"/>
            <p:nvPr/>
          </p:nvSpPr>
          <p:spPr>
            <a:xfrm>
              <a:off x="2140892" y="3259094"/>
              <a:ext cx="1512209" cy="554169"/>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p>
            <a:p>
              <a:pPr algn="ctr" defTabSz="914081"/>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关系数据结构</a:t>
              </a:r>
            </a:p>
          </p:txBody>
        </p:sp>
        <p:grpSp>
          <p:nvGrpSpPr>
            <p:cNvPr id="18" name="组合 17"/>
            <p:cNvGrpSpPr/>
            <p:nvPr/>
          </p:nvGrpSpPr>
          <p:grpSpPr>
            <a:xfrm>
              <a:off x="2635712" y="2523574"/>
              <a:ext cx="522572" cy="522572"/>
              <a:chOff x="6442319" y="2985206"/>
              <a:chExt cx="696763" cy="696763"/>
            </a:xfrm>
            <a:effectLst>
              <a:outerShdw blurRad="50800" dist="38100" dir="2700000" algn="tl" rotWithShape="0">
                <a:prstClr val="black">
                  <a:alpha val="40000"/>
                </a:prstClr>
              </a:outerShdw>
            </a:effectLst>
          </p:grpSpPr>
          <p:sp>
            <p:nvSpPr>
              <p:cNvPr id="19" name="矩形 18"/>
              <p:cNvSpPr/>
              <p:nvPr/>
            </p:nvSpPr>
            <p:spPr>
              <a:xfrm>
                <a:off x="6442319" y="2985206"/>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a:grpSpLocks noChangeAspect="1"/>
              </p:cNvGrpSpPr>
              <p:nvPr/>
            </p:nvGrpSpPr>
            <p:grpSpPr>
              <a:xfrm>
                <a:off x="6636675" y="3066939"/>
                <a:ext cx="396649" cy="454832"/>
                <a:chOff x="5084763" y="971550"/>
                <a:chExt cx="282080" cy="323456"/>
              </a:xfrm>
              <a:solidFill>
                <a:srgbClr val="4ABAB5"/>
              </a:solidFill>
            </p:grpSpPr>
            <p:sp>
              <p:nvSpPr>
                <p:cNvPr id="21" name="Freeform 301"/>
                <p:cNvSpPr>
                  <a:spLocks noEditPoints="1"/>
                </p:cNvSpPr>
                <p:nvPr/>
              </p:nvSpPr>
              <p:spPr bwMode="auto">
                <a:xfrm>
                  <a:off x="5149355" y="1077518"/>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grpSp>
      <p:grpSp>
        <p:nvGrpSpPr>
          <p:cNvPr id="60" name="组合 59"/>
          <p:cNvGrpSpPr/>
          <p:nvPr/>
        </p:nvGrpSpPr>
        <p:grpSpPr>
          <a:xfrm>
            <a:off x="2834203" y="2819909"/>
            <a:ext cx="1511744" cy="1318894"/>
            <a:chOff x="3767340" y="2569043"/>
            <a:chExt cx="1512210" cy="1319301"/>
          </a:xfrm>
        </p:grpSpPr>
        <p:sp>
          <p:nvSpPr>
            <p:cNvPr id="24" name="TextBox 66"/>
            <p:cNvSpPr txBox="1"/>
            <p:nvPr/>
          </p:nvSpPr>
          <p:spPr>
            <a:xfrm>
              <a:off x="3767340" y="3334175"/>
              <a:ext cx="1512210" cy="554169"/>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03 </a:t>
              </a:r>
            </a:p>
            <a:p>
              <a:pPr algn="ctr" defTabSz="914081"/>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关系操作</a:t>
              </a:r>
            </a:p>
          </p:txBody>
        </p:sp>
        <p:grpSp>
          <p:nvGrpSpPr>
            <p:cNvPr id="25" name="组合 24"/>
            <p:cNvGrpSpPr/>
            <p:nvPr/>
          </p:nvGrpSpPr>
          <p:grpSpPr>
            <a:xfrm>
              <a:off x="4264196" y="2569043"/>
              <a:ext cx="522572" cy="522572"/>
              <a:chOff x="4866022" y="2467086"/>
              <a:chExt cx="522572" cy="522572"/>
            </a:xfrm>
            <a:effectLst>
              <a:outerShdw blurRad="50800" dist="38100" dir="2700000" algn="tl" rotWithShape="0">
                <a:prstClr val="black">
                  <a:alpha val="40000"/>
                </a:prstClr>
              </a:outerShdw>
            </a:effectLst>
          </p:grpSpPr>
          <p:sp>
            <p:nvSpPr>
              <p:cNvPr id="26" name="矩形 25"/>
              <p:cNvSpPr/>
              <p:nvPr/>
            </p:nvSpPr>
            <p:spPr>
              <a:xfrm>
                <a:off x="4866022" y="2467086"/>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任意多边形 26"/>
              <p:cNvSpPr/>
              <p:nvPr/>
            </p:nvSpPr>
            <p:spPr bwMode="auto">
              <a:xfrm>
                <a:off x="4924233" y="2566136"/>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12" tIns="45706" rIns="91412" bIns="45706" numCol="1" anchor="t" anchorCtr="0" compatLnSpc="1">
                <a:noAutofit/>
              </a:bodyPr>
              <a:lstStyle/>
              <a:p>
                <a:pPr defTabSz="684925">
                  <a:defRPr/>
                </a:pPr>
                <a:endParaRPr lang="zh-CN" altLang="en-US" sz="1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grpSp>
        <p:nvGrpSpPr>
          <p:cNvPr id="61" name="组合 60"/>
          <p:cNvGrpSpPr/>
          <p:nvPr/>
        </p:nvGrpSpPr>
        <p:grpSpPr>
          <a:xfrm>
            <a:off x="3966279" y="2823304"/>
            <a:ext cx="1511744" cy="1311527"/>
            <a:chOff x="5312944" y="2440495"/>
            <a:chExt cx="1512210" cy="1311931"/>
          </a:xfrm>
        </p:grpSpPr>
        <p:sp>
          <p:nvSpPr>
            <p:cNvPr id="28" name="TextBox 67"/>
            <p:cNvSpPr txBox="1"/>
            <p:nvPr/>
          </p:nvSpPr>
          <p:spPr>
            <a:xfrm>
              <a:off x="5312944" y="3198258"/>
              <a:ext cx="1512210" cy="554168"/>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p>
            <a:p>
              <a:pPr algn="ctr" defTabSz="914081"/>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关系的完整性</a:t>
              </a:r>
            </a:p>
          </p:txBody>
        </p:sp>
        <p:grpSp>
          <p:nvGrpSpPr>
            <p:cNvPr id="29" name="组合 28"/>
            <p:cNvGrpSpPr/>
            <p:nvPr/>
          </p:nvGrpSpPr>
          <p:grpSpPr>
            <a:xfrm>
              <a:off x="5795815" y="2440495"/>
              <a:ext cx="522572" cy="522572"/>
              <a:chOff x="4839064" y="3137591"/>
              <a:chExt cx="522572" cy="522572"/>
            </a:xfrm>
            <a:effectLst>
              <a:outerShdw blurRad="50800" dist="38100" dir="2700000" algn="tl" rotWithShape="0">
                <a:prstClr val="black">
                  <a:alpha val="40000"/>
                </a:prstClr>
              </a:outerShdw>
            </a:effectLst>
          </p:grpSpPr>
          <p:sp>
            <p:nvSpPr>
              <p:cNvPr id="30" name="矩形 29"/>
              <p:cNvSpPr/>
              <p:nvPr/>
            </p:nvSpPr>
            <p:spPr>
              <a:xfrm>
                <a:off x="4839064" y="3137591"/>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5" name="Freeform 18"/>
              <p:cNvSpPr>
                <a:spLocks noEditPoints="1"/>
              </p:cNvSpPr>
              <p:nvPr/>
            </p:nvSpPr>
            <p:spPr bwMode="auto">
              <a:xfrm>
                <a:off x="4940111" y="3236081"/>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36" tIns="34268" rIns="68536" bIns="34268"/>
              <a:lstStyle/>
              <a:p>
                <a:pPr defTabSz="914081" fontAlgn="base">
                  <a:spcBef>
                    <a:spcPct val="0"/>
                  </a:spcBef>
                  <a:spcAft>
                    <a:spcPct val="0"/>
                  </a:spcAft>
                </a:pPr>
                <a:endParaRPr lang="zh-CN" altLang="en-US" sz="1799" dirty="0">
                  <a:solidFill>
                    <a:srgbClr val="294A5A"/>
                  </a:solidFill>
                  <a:latin typeface="微软雅黑" panose="020B0503020204020204" pitchFamily="34" charset="-122"/>
                  <a:ea typeface="微软雅黑" panose="020B0503020204020204" pitchFamily="34" charset="-122"/>
                  <a:cs typeface="+mn-ea"/>
                  <a:sym typeface="+mn-lt"/>
                </a:endParaRPr>
              </a:p>
            </p:txBody>
          </p:sp>
        </p:grpSp>
      </p:grpSp>
      <p:sp>
        <p:nvSpPr>
          <p:cNvPr id="5" name="TextBox 10"/>
          <p:cNvSpPr txBox="1"/>
          <p:nvPr/>
        </p:nvSpPr>
        <p:spPr>
          <a:xfrm>
            <a:off x="961403" y="1339545"/>
            <a:ext cx="7395713" cy="1015663"/>
          </a:xfrm>
          <a:prstGeom prst="rect">
            <a:avLst/>
          </a:prstGeom>
          <a:noFill/>
        </p:spPr>
        <p:txBody>
          <a:bodyPr wrap="square" rtlCol="0">
            <a:spAutoFit/>
          </a:bodyPr>
          <a:lstStyle/>
          <a:p>
            <a:pPr algn="ctr" defTabSz="914081"/>
            <a:r>
              <a:rPr lang="zh-CN" altLang="en-US" sz="6000" dirty="0">
                <a:solidFill>
                  <a:srgbClr val="123E61"/>
                </a:solidFill>
                <a:latin typeface="黑体" panose="02010609060101010101" pitchFamily="49" charset="-122"/>
                <a:ea typeface="黑体" panose="02010609060101010101" pitchFamily="49" charset="-122"/>
                <a:cs typeface="+mn-ea"/>
                <a:sym typeface="+mn-lt"/>
              </a:rPr>
              <a:t>关系模型和关系代数</a:t>
            </a:r>
          </a:p>
        </p:txBody>
      </p:sp>
      <p:grpSp>
        <p:nvGrpSpPr>
          <p:cNvPr id="63" name="组合 62"/>
          <p:cNvGrpSpPr/>
          <p:nvPr/>
        </p:nvGrpSpPr>
        <p:grpSpPr>
          <a:xfrm>
            <a:off x="5356114" y="2826017"/>
            <a:ext cx="1338828" cy="1535676"/>
            <a:chOff x="3091652" y="3826827"/>
            <a:chExt cx="1339240" cy="1536150"/>
          </a:xfrm>
        </p:grpSpPr>
        <p:grpSp>
          <p:nvGrpSpPr>
            <p:cNvPr id="44" name="组合 43"/>
            <p:cNvGrpSpPr/>
            <p:nvPr/>
          </p:nvGrpSpPr>
          <p:grpSpPr>
            <a:xfrm>
              <a:off x="3497181" y="3826827"/>
              <a:ext cx="522572" cy="522572"/>
              <a:chOff x="6501056" y="1873013"/>
              <a:chExt cx="696763" cy="696763"/>
            </a:xfrm>
            <a:effectLst>
              <a:outerShdw blurRad="50800" dist="38100" dir="2700000" algn="tl" rotWithShape="0">
                <a:prstClr val="black">
                  <a:alpha val="40000"/>
                </a:prstClr>
              </a:outerShdw>
            </a:effectLst>
          </p:grpSpPr>
          <p:sp>
            <p:nvSpPr>
              <p:cNvPr id="45" name="矩形 4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a:grpSpLocks noChangeAspect="1"/>
              </p:cNvGrpSpPr>
              <p:nvPr/>
            </p:nvGrpSpPr>
            <p:grpSpPr>
              <a:xfrm>
                <a:off x="6616022" y="1996273"/>
                <a:ext cx="466830" cy="450243"/>
                <a:chOff x="7019925" y="5499100"/>
                <a:chExt cx="312738" cy="301626"/>
              </a:xfrm>
              <a:solidFill>
                <a:srgbClr val="BBBE2C"/>
              </a:solidFill>
            </p:grpSpPr>
            <p:sp>
              <p:nvSpPr>
                <p:cNvPr id="4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sp>
          <p:nvSpPr>
            <p:cNvPr id="49" name="TextBox 64"/>
            <p:cNvSpPr txBox="1"/>
            <p:nvPr/>
          </p:nvSpPr>
          <p:spPr>
            <a:xfrm>
              <a:off x="3091652" y="4577905"/>
              <a:ext cx="1339240" cy="785072"/>
            </a:xfrm>
            <a:prstGeom prst="rect">
              <a:avLst/>
            </a:prstGeom>
            <a:noFill/>
          </p:spPr>
          <p:txBody>
            <a:bodyPr wrap="non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05</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defTabSz="914081"/>
              <a:r>
                <a:rPr lang="zh-CN" altLang="en-US" sz="1500" b="1" dirty="0" smtClean="0">
                  <a:solidFill>
                    <a:srgbClr val="123E61"/>
                  </a:solidFill>
                  <a:latin typeface="黑体" panose="02010609060101010101" pitchFamily="49" charset="-122"/>
                  <a:ea typeface="黑体" panose="02010609060101010101" pitchFamily="49" charset="-122"/>
                  <a:cs typeface="+mn-ea"/>
                  <a:sym typeface="+mn-lt"/>
                </a:rPr>
                <a:t>关系数据模型</a:t>
              </a:r>
              <a:endParaRPr lang="en-US" altLang="zh-CN" sz="1500" b="1" dirty="0" smtClean="0">
                <a:solidFill>
                  <a:srgbClr val="123E61"/>
                </a:solidFill>
                <a:latin typeface="黑体" panose="02010609060101010101" pitchFamily="49" charset="-122"/>
                <a:ea typeface="黑体" panose="02010609060101010101" pitchFamily="49" charset="-122"/>
                <a:cs typeface="+mn-ea"/>
                <a:sym typeface="+mn-lt"/>
              </a:endParaRPr>
            </a:p>
            <a:p>
              <a:pPr algn="ctr" defTabSz="914081"/>
              <a:r>
                <a:rPr lang="zh-CN" altLang="en-US" sz="1500" b="1" dirty="0" smtClean="0">
                  <a:solidFill>
                    <a:srgbClr val="123E61"/>
                  </a:solidFill>
                  <a:latin typeface="黑体" panose="02010609060101010101" pitchFamily="49" charset="-122"/>
                  <a:ea typeface="黑体" panose="02010609060101010101" pitchFamily="49" charset="-122"/>
                  <a:cs typeface="+mn-ea"/>
                  <a:sym typeface="+mn-lt"/>
                </a:rPr>
                <a:t>的</a:t>
              </a:r>
              <a:r>
                <a:rPr lang="zh-CN" altLang="en-US" sz="1500" b="1" dirty="0">
                  <a:solidFill>
                    <a:srgbClr val="123E61"/>
                  </a:solidFill>
                  <a:latin typeface="黑体" panose="02010609060101010101" pitchFamily="49" charset="-122"/>
                  <a:ea typeface="黑体" panose="02010609060101010101" pitchFamily="49" charset="-122"/>
                  <a:cs typeface="+mn-ea"/>
                  <a:sym typeface="+mn-lt"/>
                </a:rPr>
                <a:t>优缺点</a:t>
              </a:r>
            </a:p>
          </p:txBody>
        </p:sp>
      </p:grpSp>
      <p:grpSp>
        <p:nvGrpSpPr>
          <p:cNvPr id="35" name="组合 34"/>
          <p:cNvGrpSpPr/>
          <p:nvPr/>
        </p:nvGrpSpPr>
        <p:grpSpPr>
          <a:xfrm>
            <a:off x="6438717" y="2823304"/>
            <a:ext cx="1511743" cy="1307007"/>
            <a:chOff x="2137542" y="2475437"/>
            <a:chExt cx="1512209" cy="1307411"/>
          </a:xfrm>
        </p:grpSpPr>
        <p:sp>
          <p:nvSpPr>
            <p:cNvPr id="36" name="TextBox 65"/>
            <p:cNvSpPr txBox="1"/>
            <p:nvPr/>
          </p:nvSpPr>
          <p:spPr>
            <a:xfrm>
              <a:off x="2137542" y="3228679"/>
              <a:ext cx="1512209" cy="554169"/>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06 </a:t>
              </a:r>
            </a:p>
            <a:p>
              <a:pPr algn="ctr" defTabSz="914081"/>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关系代数</a:t>
              </a:r>
            </a:p>
          </p:txBody>
        </p:sp>
        <p:grpSp>
          <p:nvGrpSpPr>
            <p:cNvPr id="37" name="组合 36"/>
            <p:cNvGrpSpPr/>
            <p:nvPr/>
          </p:nvGrpSpPr>
          <p:grpSpPr>
            <a:xfrm>
              <a:off x="2679765" y="2475437"/>
              <a:ext cx="522572" cy="522572"/>
              <a:chOff x="6501056" y="2921024"/>
              <a:chExt cx="696763" cy="696763"/>
            </a:xfrm>
            <a:effectLst>
              <a:outerShdw blurRad="50800" dist="38100" dir="2700000" algn="tl" rotWithShape="0">
                <a:prstClr val="black">
                  <a:alpha val="40000"/>
                </a:prstClr>
              </a:outerShdw>
            </a:effectLst>
          </p:grpSpPr>
          <p:sp>
            <p:nvSpPr>
              <p:cNvPr id="38" name="矩形 37"/>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a:grpSpLocks noChangeAspect="1"/>
              </p:cNvGrpSpPr>
              <p:nvPr/>
            </p:nvGrpSpPr>
            <p:grpSpPr>
              <a:xfrm>
                <a:off x="6636672" y="3066937"/>
                <a:ext cx="455384" cy="390650"/>
                <a:chOff x="5084763" y="971550"/>
                <a:chExt cx="323850" cy="277813"/>
              </a:xfrm>
              <a:solidFill>
                <a:srgbClr val="4ABAB5"/>
              </a:solidFill>
            </p:grpSpPr>
            <p:sp>
              <p:nvSpPr>
                <p:cNvPr id="40"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1"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pPr defTabSz="914081"/>
                  <a:endParaRPr lang="zh-CN" altLang="en-US" sz="107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grpSp>
      <p:grpSp>
        <p:nvGrpSpPr>
          <p:cNvPr id="43" name="组合 42"/>
          <p:cNvGrpSpPr/>
          <p:nvPr/>
        </p:nvGrpSpPr>
        <p:grpSpPr>
          <a:xfrm>
            <a:off x="7378209" y="2823304"/>
            <a:ext cx="1511744" cy="1276601"/>
            <a:chOff x="3769378" y="2501889"/>
            <a:chExt cx="1512210" cy="1276995"/>
          </a:xfrm>
        </p:grpSpPr>
        <p:sp>
          <p:nvSpPr>
            <p:cNvPr id="50" name="TextBox 66"/>
            <p:cNvSpPr txBox="1"/>
            <p:nvPr/>
          </p:nvSpPr>
          <p:spPr>
            <a:xfrm>
              <a:off x="3769378" y="3224715"/>
              <a:ext cx="1512210" cy="554169"/>
            </a:xfrm>
            <a:prstGeom prst="rect">
              <a:avLst/>
            </a:prstGeom>
            <a:noFill/>
          </p:spPr>
          <p:txBody>
            <a:bodyPr wrap="square" rtlCol="0">
              <a:spAutoFit/>
            </a:bodyPr>
            <a:lstStyle/>
            <a:p>
              <a:pPr algn="ctr" defTabSz="914081"/>
              <a:r>
                <a:rPr lang="en-US" altLang="zh-CN" sz="1500" dirty="0">
                  <a:solidFill>
                    <a:srgbClr val="123E61"/>
                  </a:solidFill>
                  <a:latin typeface="黑体" panose="02010609060101010101" pitchFamily="49" charset="-122"/>
                  <a:ea typeface="黑体" panose="02010609060101010101" pitchFamily="49" charset="-122"/>
                  <a:cs typeface="+mn-ea"/>
                  <a:sym typeface="+mn-lt"/>
                </a:rPr>
                <a:t>PART 07 </a:t>
              </a:r>
            </a:p>
            <a:p>
              <a:pPr algn="ctr" defTabSz="914081"/>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关系演算</a:t>
              </a:r>
            </a:p>
          </p:txBody>
        </p:sp>
        <p:grpSp>
          <p:nvGrpSpPr>
            <p:cNvPr id="51" name="组合 50"/>
            <p:cNvGrpSpPr/>
            <p:nvPr/>
          </p:nvGrpSpPr>
          <p:grpSpPr>
            <a:xfrm>
              <a:off x="4264198" y="2501889"/>
              <a:ext cx="522572" cy="522572"/>
              <a:chOff x="4866024" y="2399932"/>
              <a:chExt cx="522572" cy="522572"/>
            </a:xfrm>
            <a:effectLst>
              <a:outerShdw blurRad="50800" dist="38100" dir="2700000" algn="tl" rotWithShape="0">
                <a:prstClr val="black">
                  <a:alpha val="40000"/>
                </a:prstClr>
              </a:outerShdw>
            </a:effectLst>
          </p:grpSpPr>
          <p:sp>
            <p:nvSpPr>
              <p:cNvPr id="52" name="矩形 51"/>
              <p:cNvSpPr/>
              <p:nvPr/>
            </p:nvSpPr>
            <p:spPr>
              <a:xfrm>
                <a:off x="4866024" y="2399932"/>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07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3" name="任意多边形 52"/>
              <p:cNvSpPr/>
              <p:nvPr/>
            </p:nvSpPr>
            <p:spPr bwMode="auto">
              <a:xfrm>
                <a:off x="4924235" y="2515310"/>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12" tIns="45706" rIns="91412" bIns="45706" numCol="1" anchor="t" anchorCtr="0" compatLnSpc="1">
                <a:noAutofit/>
              </a:bodyPr>
              <a:lstStyle/>
              <a:p>
                <a:pPr defTabSz="684925">
                  <a:defRPr/>
                </a:pPr>
                <a:endParaRPr lang="zh-CN" altLang="en-US" sz="1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sp>
        <p:nvSpPr>
          <p:cNvPr id="2" name="页脚占位符 1"/>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ECB62A96-75BD-4D1B-A9DE-49026C62D5F2}" type="slidenum">
              <a:rPr lang="zh-CN" altLang="en-US" smtClean="0"/>
              <a:t>1</a:t>
            </a:fld>
            <a:endParaRPr lang="zh-CN" altLang="en-US"/>
          </a:p>
        </p:txBody>
      </p:sp>
      <p:sp>
        <p:nvSpPr>
          <p:cNvPr id="54" name="文本框 53"/>
          <p:cNvSpPr txBox="1"/>
          <p:nvPr/>
        </p:nvSpPr>
        <p:spPr>
          <a:xfrm>
            <a:off x="971600" y="124272"/>
            <a:ext cx="2196244" cy="369332"/>
          </a:xfrm>
          <a:prstGeom prst="rect">
            <a:avLst/>
          </a:prstGeom>
          <a:noFill/>
        </p:spPr>
        <p:txBody>
          <a:bodyPr wrap="square" rtlCol="0">
            <a:spAutoFit/>
          </a:bodyPr>
          <a:lstStyle/>
          <a:p>
            <a:r>
              <a:rPr lang="zh-CN" altLang="en-US" sz="1800" b="1" dirty="0">
                <a:solidFill>
                  <a:schemeClr val="tx2">
                    <a:lumMod val="50000"/>
                  </a:schemeClr>
                </a:solidFill>
                <a:latin typeface="黑体" panose="02010609060101010101" pitchFamily="49" charset="-122"/>
                <a:ea typeface="黑体" panose="02010609060101010101" pitchFamily="49" charset="-122"/>
              </a:rPr>
              <a:t>数据库系统及应用</a:t>
            </a:r>
          </a:p>
        </p:txBody>
      </p:sp>
    </p:spTree>
    <p:extLst>
      <p:ext uri="{BB962C8B-B14F-4D97-AF65-F5344CB8AC3E}">
        <p14:creationId xmlns:p14="http://schemas.microsoft.com/office/powerpoint/2010/main" val="340538454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ppt_x"/>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ppt_x"/>
                                          </p:val>
                                        </p:tav>
                                        <p:tav tm="100000">
                                          <p:val>
                                            <p:strVal val="#ppt_x"/>
                                          </p:val>
                                        </p:tav>
                                      </p:tavLst>
                                    </p:anim>
                                    <p:anim calcmode="lin" valueType="num">
                                      <p:cBhvr additive="base">
                                        <p:cTn id="18" dur="500" fill="hold"/>
                                        <p:tgtEl>
                                          <p:spTgt spid="6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ppt_x"/>
                                          </p:val>
                                        </p:tav>
                                        <p:tav tm="100000">
                                          <p:val>
                                            <p:strVal val="#ppt_x"/>
                                          </p:val>
                                        </p:tav>
                                      </p:tavLst>
                                    </p:anim>
                                    <p:anim calcmode="lin" valueType="num">
                                      <p:cBhvr additive="base">
                                        <p:cTn id="23" dur="500" fill="hold"/>
                                        <p:tgtEl>
                                          <p:spTgt spid="6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1017122" y="521965"/>
            <a:ext cx="7284276" cy="1446550"/>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b="1" kern="0" dirty="0">
                <a:solidFill>
                  <a:srgbClr val="123E61"/>
                </a:solidFill>
                <a:latin typeface="黑体" panose="02010609060101010101" pitchFamily="49" charset="-122"/>
                <a:ea typeface="黑体" panose="02010609060101010101" pitchFamily="49" charset="-122"/>
              </a:rPr>
              <a:t>主键</a:t>
            </a:r>
            <a:endParaRPr lang="en-US" altLang="zh-CN" sz="2000" b="1" kern="0" dirty="0">
              <a:solidFill>
                <a:srgbClr val="123E61"/>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solidFill>
                  <a:prstClr val="black"/>
                </a:solidFill>
                <a:latin typeface="黑体" panose="02010609060101010101" pitchFamily="49" charset="-122"/>
                <a:ea typeface="黑体" panose="02010609060101010101" pitchFamily="49" charset="-122"/>
              </a:rPr>
              <a:t>当</a:t>
            </a:r>
            <a:r>
              <a:rPr lang="zh-CN" altLang="en-US" sz="1600" dirty="0">
                <a:solidFill>
                  <a:prstClr val="black"/>
                </a:solidFill>
                <a:latin typeface="黑体" panose="02010609060101010101" pitchFamily="49" charset="-122"/>
                <a:ea typeface="黑体" panose="02010609060101010101" pitchFamily="49" charset="-122"/>
              </a:rPr>
              <a:t>一个关系中有多个候选健的时候，则从中选定一个作为关系的</a:t>
            </a:r>
            <a:r>
              <a:rPr lang="zh-CN" altLang="en-US" sz="1600" b="1" dirty="0">
                <a:solidFill>
                  <a:srgbClr val="FF0000"/>
                </a:solidFill>
                <a:latin typeface="黑体" panose="02010609060101010101" pitchFamily="49" charset="-122"/>
                <a:ea typeface="黑体" panose="02010609060101010101" pitchFamily="49" charset="-122"/>
              </a:rPr>
              <a:t>主键（</a:t>
            </a:r>
            <a:r>
              <a:rPr lang="en-US" altLang="zh-CN" sz="1600" b="1" dirty="0">
                <a:solidFill>
                  <a:srgbClr val="FF0000"/>
                </a:solidFill>
                <a:latin typeface="黑体" panose="02010609060101010101" pitchFamily="49" charset="-122"/>
                <a:ea typeface="黑体" panose="02010609060101010101" pitchFamily="49" charset="-122"/>
              </a:rPr>
              <a:t>Primary Key</a:t>
            </a:r>
            <a:r>
              <a:rPr lang="zh-CN" altLang="en-US" sz="1600" b="1"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，关系中主键是唯一的。原则上每个关系中都必定有且仅有一个主键。</a:t>
            </a:r>
          </a:p>
          <a:p>
            <a:pPr defTabSz="914081">
              <a:defRPr/>
            </a:pP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79602616-2785-4A9D-8D5F-9A05A8BAA1F7}"/>
              </a:ext>
            </a:extLst>
          </p:cNvPr>
          <p:cNvSpPr txBox="1"/>
          <p:nvPr/>
        </p:nvSpPr>
        <p:spPr>
          <a:xfrm>
            <a:off x="6533310" y="176426"/>
            <a:ext cx="1115780" cy="307777"/>
          </a:xfrm>
          <a:prstGeom prst="rect">
            <a:avLst/>
          </a:prstGeom>
          <a:noFill/>
        </p:spPr>
        <p:txBody>
          <a:bodyPr wrap="square" rtlCol="0">
            <a:spAutoFit/>
          </a:bodyPr>
          <a:lstStyle>
            <a:defPPr>
              <a:defRPr lang="zh-CN"/>
            </a:defPPr>
            <a:lvl1pPr defTabSz="914081">
              <a:defRPr sz="1400" b="1">
                <a:solidFill>
                  <a:srgbClr val="123E61"/>
                </a:solidFill>
                <a:latin typeface="黑体" panose="02010609060101010101" pitchFamily="49" charset="-122"/>
                <a:ea typeface="黑体" panose="02010609060101010101" pitchFamily="49" charset="-122"/>
              </a:defRPr>
            </a:lvl1pPr>
          </a:lstStyle>
          <a:p>
            <a:r>
              <a:rPr lang="zh-CN" altLang="en-US" dirty="0"/>
              <a:t>基本术语</a:t>
            </a:r>
          </a:p>
        </p:txBody>
      </p:sp>
      <p:sp>
        <p:nvSpPr>
          <p:cNvPr id="47" name="Rectangle 21">
            <a:extLst>
              <a:ext uri="{FF2B5EF4-FFF2-40B4-BE49-F238E27FC236}">
                <a16:creationId xmlns:a16="http://schemas.microsoft.com/office/drawing/2014/main" id="{137E4D53-E2BD-4C67-94F1-78E46AD29F43}"/>
              </a:ext>
            </a:extLst>
          </p:cNvPr>
          <p:cNvSpPr>
            <a:spLocks noChangeArrowheads="1"/>
          </p:cNvSpPr>
          <p:nvPr/>
        </p:nvSpPr>
        <p:spPr bwMode="auto">
          <a:xfrm>
            <a:off x="591870" y="1932349"/>
            <a:ext cx="687317" cy="35992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48" name="AutoShape 23">
            <a:extLst>
              <a:ext uri="{FF2B5EF4-FFF2-40B4-BE49-F238E27FC236}">
                <a16:creationId xmlns:a16="http://schemas.microsoft.com/office/drawing/2014/main" id="{57A7BCAD-C40D-42DC-8631-3DDCA67414AF}"/>
              </a:ext>
            </a:extLst>
          </p:cNvPr>
          <p:cNvSpPr>
            <a:spLocks noChangeArrowheads="1"/>
          </p:cNvSpPr>
          <p:nvPr/>
        </p:nvSpPr>
        <p:spPr bwMode="auto">
          <a:xfrm>
            <a:off x="2095465" y="1554570"/>
            <a:ext cx="696957" cy="292168"/>
          </a:xfrm>
          <a:prstGeom prst="wedgeRoundRectCallout">
            <a:avLst>
              <a:gd name="adj1" fmla="val -192521"/>
              <a:gd name="adj2" fmla="val 111365"/>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主键</a:t>
            </a:r>
          </a:p>
        </p:txBody>
      </p:sp>
      <p:graphicFrame>
        <p:nvGraphicFramePr>
          <p:cNvPr id="9" name="表格 8">
            <a:extLst>
              <a:ext uri="{FF2B5EF4-FFF2-40B4-BE49-F238E27FC236}">
                <a16:creationId xmlns:a16="http://schemas.microsoft.com/office/drawing/2014/main" id="{29B0FA08-2674-4ABA-AC29-16AE0ACB5D9F}"/>
              </a:ext>
            </a:extLst>
          </p:cNvPr>
          <p:cNvGraphicFramePr>
            <a:graphicFrameLocks noGrp="1"/>
          </p:cNvGraphicFramePr>
          <p:nvPr>
            <p:extLst>
              <p:ext uri="{D42A27DB-BD31-4B8C-83A1-F6EECF244321}">
                <p14:modId xmlns:p14="http://schemas.microsoft.com/office/powerpoint/2010/main" val="4252401112"/>
              </p:ext>
            </p:extLst>
          </p:nvPr>
        </p:nvGraphicFramePr>
        <p:xfrm>
          <a:off x="724618" y="1932350"/>
          <a:ext cx="7959556" cy="2879820"/>
        </p:xfrm>
        <a:graphic>
          <a:graphicData uri="http://schemas.openxmlformats.org/drawingml/2006/table">
            <a:tbl>
              <a:tblPr firstRow="1" firstCol="1" lastRow="1" lastCol="1" bandRow="1" bandCol="1"/>
              <a:tblGrid>
                <a:gridCol w="477377">
                  <a:extLst>
                    <a:ext uri="{9D8B030D-6E8A-4147-A177-3AD203B41FA5}">
                      <a16:colId xmlns:a16="http://schemas.microsoft.com/office/drawing/2014/main" val="2987003497"/>
                    </a:ext>
                  </a:extLst>
                </a:gridCol>
                <a:gridCol w="748253">
                  <a:extLst>
                    <a:ext uri="{9D8B030D-6E8A-4147-A177-3AD203B41FA5}">
                      <a16:colId xmlns:a16="http://schemas.microsoft.com/office/drawing/2014/main" val="2700747089"/>
                    </a:ext>
                  </a:extLst>
                </a:gridCol>
                <a:gridCol w="1760963">
                  <a:extLst>
                    <a:ext uri="{9D8B030D-6E8A-4147-A177-3AD203B41FA5}">
                      <a16:colId xmlns:a16="http://schemas.microsoft.com/office/drawing/2014/main" val="1708091103"/>
                    </a:ext>
                  </a:extLst>
                </a:gridCol>
                <a:gridCol w="742570">
                  <a:extLst>
                    <a:ext uri="{9D8B030D-6E8A-4147-A177-3AD203B41FA5}">
                      <a16:colId xmlns:a16="http://schemas.microsoft.com/office/drawing/2014/main" val="1684551486"/>
                    </a:ext>
                  </a:extLst>
                </a:gridCol>
                <a:gridCol w="1067701">
                  <a:extLst>
                    <a:ext uri="{9D8B030D-6E8A-4147-A177-3AD203B41FA5}">
                      <a16:colId xmlns:a16="http://schemas.microsoft.com/office/drawing/2014/main" val="4284108894"/>
                    </a:ext>
                  </a:extLst>
                </a:gridCol>
                <a:gridCol w="718473">
                  <a:extLst>
                    <a:ext uri="{9D8B030D-6E8A-4147-A177-3AD203B41FA5}">
                      <a16:colId xmlns:a16="http://schemas.microsoft.com/office/drawing/2014/main" val="999222512"/>
                    </a:ext>
                  </a:extLst>
                </a:gridCol>
                <a:gridCol w="936833">
                  <a:extLst>
                    <a:ext uri="{9D8B030D-6E8A-4147-A177-3AD203B41FA5}">
                      <a16:colId xmlns:a16="http://schemas.microsoft.com/office/drawing/2014/main" val="4190165774"/>
                    </a:ext>
                  </a:extLst>
                </a:gridCol>
                <a:gridCol w="1507386">
                  <a:extLst>
                    <a:ext uri="{9D8B030D-6E8A-4147-A177-3AD203B41FA5}">
                      <a16:colId xmlns:a16="http://schemas.microsoft.com/office/drawing/2014/main" val="2485959821"/>
                    </a:ext>
                  </a:extLst>
                </a:gridCol>
              </a:tblGrid>
              <a:tr h="27764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b="1" kern="0" dirty="0" err="1">
                          <a:solidFill>
                            <a:srgbClr val="FF0000"/>
                          </a:solidFill>
                          <a:effectLst/>
                          <a:latin typeface="黑体" panose="02010609060101010101" pitchFamily="49" charset="-122"/>
                          <a:ea typeface="黑体" panose="02010609060101010101" pitchFamily="49" charset="-122"/>
                        </a:rPr>
                        <a:t>Pno</a:t>
                      </a:r>
                      <a:endParaRPr lang="zh-CN" sz="1100" b="1" kern="1050" dirty="0">
                        <a:solidFill>
                          <a:srgbClr val="FF0000"/>
                        </a:solidFill>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Pname</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b="1" kern="0" dirty="0" err="1">
                          <a:solidFill>
                            <a:srgbClr val="FF0000"/>
                          </a:solidFill>
                          <a:effectLst/>
                          <a:latin typeface="黑体" panose="02010609060101010101" pitchFamily="49" charset="-122"/>
                          <a:ea typeface="黑体" panose="02010609060101010101" pitchFamily="49" charset="-122"/>
                        </a:rPr>
                        <a:t>Pid</a:t>
                      </a:r>
                      <a:endParaRPr lang="zh-CN" sz="1100" b="1" kern="1050" dirty="0">
                        <a:solidFill>
                          <a:srgbClr val="FF0000"/>
                        </a:solidFill>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Pino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Pmno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Psex</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Pbd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Padd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2380"/>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刘景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142201198702130061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1201676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6781121941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1987-2-13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新华路光源街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453978"/>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陈禄</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142201196608190213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1204001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5461021938</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1966-8-19</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城建路茂源巷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343115"/>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201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曾华</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142201197803110234</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0800920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1231111932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1978-3-11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新建路柳巷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083696"/>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傅伟相</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142202199109230221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0700235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4901021947</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1991-9-23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高新区西源大道</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167464"/>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张珍</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142201199206200321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3451121953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1992-6-20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西湖区南街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756349"/>
                  </a:ext>
                </a:extLst>
              </a:tr>
              <a:tr h="416470">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李秀</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142203198803300432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0692015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3341111936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1988-3-30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泰山大道北路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854206"/>
                  </a:ext>
                </a:extLst>
              </a:tr>
            </a:tbl>
          </a:graphicData>
        </a:graphic>
      </p:graphicFrame>
      <p:sp>
        <p:nvSpPr>
          <p:cNvPr id="13"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10</a:t>
            </a:fld>
            <a:endParaRPr lang="zh-CN" altLang="en-US"/>
          </a:p>
        </p:txBody>
      </p:sp>
    </p:spTree>
    <p:extLst>
      <p:ext uri="{BB962C8B-B14F-4D97-AF65-F5344CB8AC3E}">
        <p14:creationId xmlns:p14="http://schemas.microsoft.com/office/powerpoint/2010/main" val="168063550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750"/>
                                        <p:tgtEl>
                                          <p:spTgt spid="47"/>
                                        </p:tgtEl>
                                      </p:cBhvr>
                                    </p:animEffect>
                                    <p:anim calcmode="lin" valueType="num">
                                      <p:cBhvr>
                                        <p:cTn id="14" dur="750" fill="hold"/>
                                        <p:tgtEl>
                                          <p:spTgt spid="47"/>
                                        </p:tgtEl>
                                        <p:attrNameLst>
                                          <p:attrName>ppt_x</p:attrName>
                                        </p:attrNameLst>
                                      </p:cBhvr>
                                      <p:tavLst>
                                        <p:tav tm="0">
                                          <p:val>
                                            <p:strVal val="#ppt_x"/>
                                          </p:val>
                                        </p:tav>
                                        <p:tav tm="100000">
                                          <p:val>
                                            <p:strVal val="#ppt_x"/>
                                          </p:val>
                                        </p:tav>
                                      </p:tavLst>
                                    </p:anim>
                                    <p:anim calcmode="lin" valueType="num">
                                      <p:cBhvr>
                                        <p:cTn id="15" dur="750" fill="hold"/>
                                        <p:tgtEl>
                                          <p:spTgt spid="47"/>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621102" y="523456"/>
            <a:ext cx="7965018" cy="1200329"/>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b="1" kern="0" dirty="0">
                <a:solidFill>
                  <a:srgbClr val="123E61"/>
                </a:solidFill>
                <a:latin typeface="黑体" panose="02010609060101010101" pitchFamily="49" charset="-122"/>
                <a:ea typeface="黑体" panose="02010609060101010101" pitchFamily="49" charset="-122"/>
              </a:rPr>
              <a:t>外</a:t>
            </a:r>
            <a:r>
              <a:rPr lang="zh-CN" altLang="en-US" sz="2000" b="1" kern="0" dirty="0" smtClean="0">
                <a:solidFill>
                  <a:srgbClr val="123E61"/>
                </a:solidFill>
                <a:latin typeface="黑体" panose="02010609060101010101" pitchFamily="49" charset="-122"/>
                <a:ea typeface="黑体" panose="02010609060101010101" pitchFamily="49" charset="-122"/>
              </a:rPr>
              <a:t>键</a:t>
            </a:r>
            <a:endParaRPr lang="en-US" altLang="zh-CN" sz="2000" b="1" kern="0" dirty="0">
              <a:solidFill>
                <a:srgbClr val="123E61"/>
              </a:solidFill>
              <a:latin typeface="黑体" panose="02010609060101010101" pitchFamily="49" charset="-122"/>
              <a:ea typeface="黑体" panose="02010609060101010101" pitchFamily="49" charset="-122"/>
            </a:endParaRPr>
          </a:p>
          <a:p>
            <a:pPr defTabSz="914081">
              <a:defRPr/>
            </a:pPr>
            <a:r>
              <a:rPr lang="en-US" altLang="zh-CN" sz="1600" dirty="0">
                <a:latin typeface="黑体" panose="02010609060101010101" pitchFamily="49" charset="-122"/>
                <a:ea typeface="黑体" panose="02010609060101010101" pitchFamily="49" charset="-122"/>
              </a:rPr>
              <a:t>F</a:t>
            </a:r>
            <a:r>
              <a:rPr lang="zh-CN" altLang="en-US" sz="1600" dirty="0">
                <a:latin typeface="黑体" panose="02010609060101010101" pitchFamily="49" charset="-122"/>
                <a:ea typeface="黑体" panose="02010609060101010101" pitchFamily="49" charset="-122"/>
              </a:rPr>
              <a:t>是关系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中某个属性或属性组</a:t>
            </a:r>
            <a:r>
              <a:rPr lang="en-US" altLang="zh-CN" sz="1600" dirty="0">
                <a:latin typeface="黑体" panose="02010609060101010101" pitchFamily="49" charset="-122"/>
                <a:ea typeface="黑体" panose="02010609060101010101" pitchFamily="49" charset="-122"/>
              </a:rPr>
              <a:t>,</a:t>
            </a:r>
            <a:r>
              <a:rPr lang="zh-CN" altLang="en-US" sz="1600" b="1" dirty="0">
                <a:solidFill>
                  <a:srgbClr val="C00000"/>
                </a:solidFill>
                <a:latin typeface="黑体" panose="02010609060101010101" pitchFamily="49" charset="-122"/>
                <a:ea typeface="黑体" panose="02010609060101010101" pitchFamily="49" charset="-122"/>
              </a:rPr>
              <a:t>而非</a:t>
            </a:r>
            <a:r>
              <a:rPr lang="zh-CN" altLang="en-US" sz="1600" dirty="0">
                <a:latin typeface="黑体" panose="02010609060101010101" pitchFamily="49" charset="-122"/>
                <a:ea typeface="黑体" panose="02010609060101010101" pitchFamily="49" charset="-122"/>
              </a:rPr>
              <a:t>该关系的键，但</a:t>
            </a:r>
            <a:r>
              <a:rPr lang="en-US" altLang="zh-CN" sz="1600" dirty="0">
                <a:latin typeface="黑体" panose="02010609060101010101" pitchFamily="49" charset="-122"/>
                <a:ea typeface="黑体" panose="02010609060101010101" pitchFamily="49" charset="-122"/>
              </a:rPr>
              <a:t>F</a:t>
            </a:r>
            <a:r>
              <a:rPr lang="zh-CN" altLang="en-US" sz="1600" b="1" dirty="0">
                <a:solidFill>
                  <a:srgbClr val="C00000"/>
                </a:solidFill>
                <a:latin typeface="黑体" panose="02010609060101010101" pitchFamily="49" charset="-122"/>
                <a:ea typeface="黑体" panose="02010609060101010101" pitchFamily="49" charset="-122"/>
              </a:rPr>
              <a:t>却是</a:t>
            </a:r>
            <a:r>
              <a:rPr lang="zh-CN" altLang="en-US" sz="1600" dirty="0">
                <a:latin typeface="黑体" panose="02010609060101010101" pitchFamily="49" charset="-122"/>
                <a:ea typeface="黑体" panose="02010609060101010101" pitchFamily="49" charset="-122"/>
              </a:rPr>
              <a:t>另一个关系</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的主键，则称</a:t>
            </a:r>
            <a:r>
              <a:rPr lang="en-US" altLang="zh-CN" sz="1600" dirty="0">
                <a:latin typeface="黑体" panose="02010609060101010101" pitchFamily="49" charset="-122"/>
                <a:ea typeface="黑体" panose="02010609060101010101" pitchFamily="49" charset="-122"/>
              </a:rPr>
              <a:t>F</a:t>
            </a:r>
            <a:r>
              <a:rPr lang="zh-CN" altLang="en-US" sz="1600" dirty="0">
                <a:latin typeface="黑体" panose="02010609060101010101" pitchFamily="49" charset="-122"/>
                <a:ea typeface="黑体" panose="02010609060101010101" pitchFamily="49" charset="-122"/>
              </a:rPr>
              <a:t>为</a:t>
            </a:r>
            <a:r>
              <a:rPr lang="zh-CN" altLang="en-US" sz="1600" b="1" dirty="0">
                <a:solidFill>
                  <a:srgbClr val="C00000"/>
                </a:solidFill>
                <a:latin typeface="黑体" panose="02010609060101010101" pitchFamily="49" charset="-122"/>
                <a:ea typeface="黑体" panose="02010609060101010101" pitchFamily="49" charset="-122"/>
              </a:rPr>
              <a:t>关系</a:t>
            </a:r>
            <a:r>
              <a:rPr lang="en-US" altLang="zh-CN" sz="1600" b="1" dirty="0">
                <a:solidFill>
                  <a:srgbClr val="C00000"/>
                </a:solidFill>
                <a:latin typeface="黑体" panose="02010609060101010101" pitchFamily="49" charset="-122"/>
                <a:ea typeface="黑体" panose="02010609060101010101" pitchFamily="49" charset="-122"/>
              </a:rPr>
              <a:t>R</a:t>
            </a:r>
            <a:r>
              <a:rPr lang="zh-CN" altLang="en-US" sz="1600" b="1" dirty="0">
                <a:solidFill>
                  <a:srgbClr val="C00000"/>
                </a:solidFill>
                <a:latin typeface="黑体" panose="02010609060101010101" pitchFamily="49" charset="-122"/>
                <a:ea typeface="黑体" panose="02010609060101010101" pitchFamily="49" charset="-122"/>
              </a:rPr>
              <a:t>的外键</a:t>
            </a:r>
            <a:r>
              <a:rPr lang="en-US" altLang="zh-CN" sz="1600" dirty="0">
                <a:latin typeface="黑体" panose="02010609060101010101" pitchFamily="49" charset="-122"/>
                <a:ea typeface="黑体" panose="02010609060101010101" pitchFamily="49" charset="-122"/>
              </a:rPr>
              <a:t>(Foreign Key)</a:t>
            </a:r>
            <a:r>
              <a:rPr lang="zh-CN" altLang="en-US" sz="1600" dirty="0">
                <a:latin typeface="黑体" panose="02010609060101010101" pitchFamily="49" charset="-122"/>
                <a:ea typeface="黑体" panose="02010609060101010101" pitchFamily="49" charset="-122"/>
              </a:rPr>
              <a:t>。其中，关系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称为</a:t>
            </a:r>
            <a:r>
              <a:rPr lang="zh-CN" altLang="en-US" sz="1600" dirty="0">
                <a:solidFill>
                  <a:srgbClr val="C00000"/>
                </a:solidFill>
                <a:latin typeface="黑体" panose="02010609060101010101" pitchFamily="49" charset="-122"/>
                <a:ea typeface="黑体" panose="02010609060101010101" pitchFamily="49" charset="-122"/>
              </a:rPr>
              <a:t>参照关系</a:t>
            </a:r>
            <a:r>
              <a:rPr lang="en-US" altLang="zh-CN" sz="1600" dirty="0">
                <a:latin typeface="黑体" panose="02010609060101010101" pitchFamily="49" charset="-122"/>
                <a:ea typeface="黑体" panose="02010609060101010101" pitchFamily="49" charset="-122"/>
              </a:rPr>
              <a:t>(Referencing Relation)</a:t>
            </a:r>
            <a:r>
              <a:rPr lang="zh-CN" altLang="en-US" sz="1600" dirty="0">
                <a:latin typeface="黑体" panose="02010609060101010101" pitchFamily="49" charset="-122"/>
                <a:ea typeface="黑体" panose="02010609060101010101" pitchFamily="49" charset="-122"/>
              </a:rPr>
              <a:t>，关系</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称为</a:t>
            </a:r>
            <a:r>
              <a:rPr lang="zh-CN" altLang="en-US" sz="1600" dirty="0">
                <a:solidFill>
                  <a:srgbClr val="C00000"/>
                </a:solidFill>
                <a:latin typeface="黑体" panose="02010609060101010101" pitchFamily="49" charset="-122"/>
                <a:ea typeface="黑体" panose="02010609060101010101" pitchFamily="49" charset="-122"/>
              </a:rPr>
              <a:t>被参照关系</a:t>
            </a:r>
            <a:r>
              <a:rPr lang="en-US" altLang="zh-CN" sz="2000" dirty="0">
                <a:latin typeface="黑体" panose="02010609060101010101" pitchFamily="49" charset="-122"/>
                <a:ea typeface="黑体" panose="02010609060101010101" pitchFamily="49" charset="-122"/>
              </a:rPr>
              <a:t>(Referenced Relation)</a:t>
            </a:r>
            <a:r>
              <a:rPr lang="zh-CN" altLang="en-US" sz="2000" dirty="0">
                <a:latin typeface="黑体" panose="02010609060101010101" pitchFamily="49" charset="-122"/>
                <a:ea typeface="黑体" panose="02010609060101010101" pitchFamily="49" charset="-122"/>
              </a:rPr>
              <a:t>。</a:t>
            </a:r>
          </a:p>
        </p:txBody>
      </p:sp>
      <p:sp>
        <p:nvSpPr>
          <p:cNvPr id="43" name="文本框 42">
            <a:extLst>
              <a:ext uri="{FF2B5EF4-FFF2-40B4-BE49-F238E27FC236}">
                <a16:creationId xmlns:a16="http://schemas.microsoft.com/office/drawing/2014/main" id="{3B6E233E-66A2-4164-894A-B4EF4D9E5A5D}"/>
              </a:ext>
            </a:extLst>
          </p:cNvPr>
          <p:cNvSpPr txBox="1"/>
          <p:nvPr/>
        </p:nvSpPr>
        <p:spPr>
          <a:xfrm>
            <a:off x="6517978" y="207302"/>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基本术语</a:t>
            </a:r>
          </a:p>
        </p:txBody>
      </p:sp>
      <p:graphicFrame>
        <p:nvGraphicFramePr>
          <p:cNvPr id="46" name="表格 45">
            <a:extLst>
              <a:ext uri="{FF2B5EF4-FFF2-40B4-BE49-F238E27FC236}">
                <a16:creationId xmlns:a16="http://schemas.microsoft.com/office/drawing/2014/main" id="{A2AB82A0-D695-4B86-BE6A-BC7A57AF5A7E}"/>
              </a:ext>
            </a:extLst>
          </p:cNvPr>
          <p:cNvGraphicFramePr>
            <a:graphicFrameLocks noGrp="1"/>
          </p:cNvGraphicFramePr>
          <p:nvPr>
            <p:extLst>
              <p:ext uri="{D42A27DB-BD31-4B8C-83A1-F6EECF244321}">
                <p14:modId xmlns:p14="http://schemas.microsoft.com/office/powerpoint/2010/main" val="286017036"/>
              </p:ext>
            </p:extLst>
          </p:nvPr>
        </p:nvGraphicFramePr>
        <p:xfrm>
          <a:off x="255518" y="1996660"/>
          <a:ext cx="3825469" cy="2499419"/>
        </p:xfrm>
        <a:graphic>
          <a:graphicData uri="http://schemas.openxmlformats.org/drawingml/2006/table">
            <a:tbl>
              <a:tblPr firstRow="1" firstCol="1" lastRow="1" lastCol="1" bandRow="1" bandCol="1"/>
              <a:tblGrid>
                <a:gridCol w="445032">
                  <a:extLst>
                    <a:ext uri="{9D8B030D-6E8A-4147-A177-3AD203B41FA5}">
                      <a16:colId xmlns:a16="http://schemas.microsoft.com/office/drawing/2014/main" val="1214280924"/>
                    </a:ext>
                  </a:extLst>
                </a:gridCol>
                <a:gridCol w="641555">
                  <a:extLst>
                    <a:ext uri="{9D8B030D-6E8A-4147-A177-3AD203B41FA5}">
                      <a16:colId xmlns:a16="http://schemas.microsoft.com/office/drawing/2014/main" val="1348996145"/>
                    </a:ext>
                  </a:extLst>
                </a:gridCol>
                <a:gridCol w="671051">
                  <a:extLst>
                    <a:ext uri="{9D8B030D-6E8A-4147-A177-3AD203B41FA5}">
                      <a16:colId xmlns:a16="http://schemas.microsoft.com/office/drawing/2014/main" val="2380500649"/>
                    </a:ext>
                  </a:extLst>
                </a:gridCol>
                <a:gridCol w="678426">
                  <a:extLst>
                    <a:ext uri="{9D8B030D-6E8A-4147-A177-3AD203B41FA5}">
                      <a16:colId xmlns:a16="http://schemas.microsoft.com/office/drawing/2014/main" val="1280235445"/>
                    </a:ext>
                  </a:extLst>
                </a:gridCol>
                <a:gridCol w="707923">
                  <a:extLst>
                    <a:ext uri="{9D8B030D-6E8A-4147-A177-3AD203B41FA5}">
                      <a16:colId xmlns:a16="http://schemas.microsoft.com/office/drawing/2014/main" val="3000982789"/>
                    </a:ext>
                  </a:extLst>
                </a:gridCol>
                <a:gridCol w="681482">
                  <a:extLst>
                    <a:ext uri="{9D8B030D-6E8A-4147-A177-3AD203B41FA5}">
                      <a16:colId xmlns:a16="http://schemas.microsoft.com/office/drawing/2014/main" val="1296599744"/>
                    </a:ext>
                  </a:extLst>
                </a:gridCol>
              </a:tblGrid>
              <a:tr h="375194">
                <a:tc>
                  <a:txBody>
                    <a:bodyPr/>
                    <a:lstStyle/>
                    <a:p>
                      <a:pPr algn="ctr">
                        <a:lnSpc>
                          <a:spcPts val="1505"/>
                        </a:lnSpc>
                        <a:spcAft>
                          <a:spcPts val="0"/>
                        </a:spcAft>
                        <a:tabLst>
                          <a:tab pos="5328920" algn="r"/>
                        </a:tabLst>
                      </a:pPr>
                      <a:r>
                        <a:rPr lang="en-US" sz="800" b="1" kern="0" dirty="0" err="1">
                          <a:effectLst/>
                          <a:latin typeface="Arial" panose="020B0604020202020204" pitchFamily="34" charset="0"/>
                          <a:ea typeface="宋体" panose="02010600030101010101" pitchFamily="2" charset="-122"/>
                        </a:rPr>
                        <a:t>Dno</a:t>
                      </a:r>
                      <a:endParaRPr lang="zh-CN" sz="8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dirty="0" err="1">
                          <a:effectLst/>
                          <a:latin typeface="Arial" panose="020B0604020202020204" pitchFamily="34" charset="0"/>
                          <a:ea typeface="宋体" panose="02010600030101010101" pitchFamily="2" charset="-122"/>
                        </a:rPr>
                        <a:t>Dname</a:t>
                      </a:r>
                      <a:endParaRPr lang="zh-CN" sz="8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dirty="0" err="1">
                          <a:effectLst/>
                          <a:latin typeface="Arial" panose="020B0604020202020204" pitchFamily="34" charset="0"/>
                          <a:ea typeface="宋体" panose="02010600030101010101" pitchFamily="2" charset="-122"/>
                        </a:rPr>
                        <a:t>Dsex</a:t>
                      </a:r>
                      <a:endParaRPr lang="zh-CN" sz="8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Dage</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Ddeptno</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Tno</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746254"/>
                  </a:ext>
                </a:extLst>
              </a:tr>
              <a:tr h="424845">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140</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郝亦柯</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男</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28</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101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01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434107"/>
                  </a:ext>
                </a:extLst>
              </a:tr>
              <a:tr h="424845">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刘伟</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43</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104</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01</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490174"/>
                  </a:ext>
                </a:extLst>
              </a:tr>
              <a:tr h="424845">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368</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罗晓</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27</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103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04</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14067"/>
                  </a:ext>
                </a:extLst>
              </a:tr>
              <a:tr h="424845">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73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邓英超</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女</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105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33</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497365"/>
                  </a:ext>
                </a:extLst>
              </a:tr>
              <a:tr h="424845">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82</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杨勋</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男</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36</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104</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35</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342437"/>
                  </a:ext>
                </a:extLst>
              </a:tr>
            </a:tbl>
          </a:graphicData>
        </a:graphic>
      </p:graphicFrame>
      <p:graphicFrame>
        <p:nvGraphicFramePr>
          <p:cNvPr id="47" name="表格 46">
            <a:extLst>
              <a:ext uri="{FF2B5EF4-FFF2-40B4-BE49-F238E27FC236}">
                <a16:creationId xmlns:a16="http://schemas.microsoft.com/office/drawing/2014/main" id="{CEA1860C-21BD-45E5-81DB-0A2F749A0425}"/>
              </a:ext>
            </a:extLst>
          </p:cNvPr>
          <p:cNvGraphicFramePr>
            <a:graphicFrameLocks noGrp="1"/>
          </p:cNvGraphicFramePr>
          <p:nvPr>
            <p:extLst>
              <p:ext uri="{D42A27DB-BD31-4B8C-83A1-F6EECF244321}">
                <p14:modId xmlns:p14="http://schemas.microsoft.com/office/powerpoint/2010/main" val="2895200658"/>
              </p:ext>
            </p:extLst>
          </p:nvPr>
        </p:nvGraphicFramePr>
        <p:xfrm>
          <a:off x="4343402" y="1889237"/>
          <a:ext cx="4503880" cy="2814904"/>
        </p:xfrm>
        <a:graphic>
          <a:graphicData uri="http://schemas.openxmlformats.org/drawingml/2006/table">
            <a:tbl>
              <a:tblPr firstRow="1" firstCol="1" lastRow="1" lastCol="1" bandRow="1" bandCol="1"/>
              <a:tblGrid>
                <a:gridCol w="603767">
                  <a:extLst>
                    <a:ext uri="{9D8B030D-6E8A-4147-A177-3AD203B41FA5}">
                      <a16:colId xmlns:a16="http://schemas.microsoft.com/office/drawing/2014/main" val="4033162666"/>
                    </a:ext>
                  </a:extLst>
                </a:gridCol>
                <a:gridCol w="603767">
                  <a:extLst>
                    <a:ext uri="{9D8B030D-6E8A-4147-A177-3AD203B41FA5}">
                      <a16:colId xmlns:a16="http://schemas.microsoft.com/office/drawing/2014/main" val="3624249397"/>
                    </a:ext>
                  </a:extLst>
                </a:gridCol>
                <a:gridCol w="542159">
                  <a:extLst>
                    <a:ext uri="{9D8B030D-6E8A-4147-A177-3AD203B41FA5}">
                      <a16:colId xmlns:a16="http://schemas.microsoft.com/office/drawing/2014/main" val="1079137031"/>
                    </a:ext>
                  </a:extLst>
                </a:gridCol>
                <a:gridCol w="766630">
                  <a:extLst>
                    <a:ext uri="{9D8B030D-6E8A-4147-A177-3AD203B41FA5}">
                      <a16:colId xmlns:a16="http://schemas.microsoft.com/office/drawing/2014/main" val="2129548221"/>
                    </a:ext>
                  </a:extLst>
                </a:gridCol>
                <a:gridCol w="599481">
                  <a:extLst>
                    <a:ext uri="{9D8B030D-6E8A-4147-A177-3AD203B41FA5}">
                      <a16:colId xmlns:a16="http://schemas.microsoft.com/office/drawing/2014/main" val="2603089154"/>
                    </a:ext>
                  </a:extLst>
                </a:gridCol>
                <a:gridCol w="855025">
                  <a:extLst>
                    <a:ext uri="{9D8B030D-6E8A-4147-A177-3AD203B41FA5}">
                      <a16:colId xmlns:a16="http://schemas.microsoft.com/office/drawing/2014/main" val="2782351333"/>
                    </a:ext>
                  </a:extLst>
                </a:gridCol>
                <a:gridCol w="533051">
                  <a:extLst>
                    <a:ext uri="{9D8B030D-6E8A-4147-A177-3AD203B41FA5}">
                      <a16:colId xmlns:a16="http://schemas.microsoft.com/office/drawing/2014/main" val="1164265724"/>
                    </a:ext>
                  </a:extLst>
                </a:gridCol>
              </a:tblGrid>
              <a:tr h="347504">
                <a:tc>
                  <a:txBody>
                    <a:bodyPr/>
                    <a:lstStyle/>
                    <a:p>
                      <a:pPr algn="ctr">
                        <a:lnSpc>
                          <a:spcPts val="1505"/>
                        </a:lnSpc>
                        <a:spcAft>
                          <a:spcPts val="0"/>
                        </a:spcAft>
                        <a:tabLst>
                          <a:tab pos="5328920" algn="r"/>
                        </a:tabLst>
                      </a:pPr>
                      <a:r>
                        <a:rPr lang="en-US" sz="800" b="1" kern="0" dirty="0" err="1">
                          <a:effectLst/>
                          <a:latin typeface="Arial" panose="020B0604020202020204" pitchFamily="34" charset="0"/>
                          <a:ea typeface="宋体" panose="02010600030101010101" pitchFamily="2" charset="-122"/>
                        </a:rPr>
                        <a:t>DGno</a:t>
                      </a:r>
                      <a:endParaRPr lang="zh-CN" sz="8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dirty="0" err="1">
                          <a:effectLst/>
                          <a:latin typeface="Arial" panose="020B0604020202020204" pitchFamily="34" charset="0"/>
                          <a:ea typeface="宋体" panose="02010600030101010101" pitchFamily="2" charset="-122"/>
                        </a:rPr>
                        <a:t>Pno</a:t>
                      </a:r>
                      <a:endParaRPr lang="zh-CN" sz="8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b="1" kern="0" dirty="0" err="1">
                          <a:effectLst/>
                          <a:latin typeface="Arial" panose="020B0604020202020204" pitchFamily="34" charset="0"/>
                          <a:ea typeface="宋体" panose="02010600030101010101" pitchFamily="2" charset="-122"/>
                        </a:rPr>
                        <a:t>Dno</a:t>
                      </a:r>
                      <a:endParaRPr lang="zh-CN" sz="8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Symptom</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Diagnosis</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DGtime</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800" kern="0">
                          <a:effectLst/>
                          <a:latin typeface="Arial" panose="020B0604020202020204" pitchFamily="34" charset="0"/>
                          <a:ea typeface="宋体" panose="02010600030101010101" pitchFamily="2" charset="-122"/>
                        </a:rPr>
                        <a:t>Rfee</a:t>
                      </a:r>
                      <a:endParaRPr lang="zh-CN" sz="8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698770"/>
                  </a:ext>
                </a:extLst>
              </a:tr>
              <a:tr h="41728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1645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481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140</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呼吸道感染</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伤风感冒</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2007-7-21 01:12:01</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246158"/>
                  </a:ext>
                </a:extLst>
              </a:tr>
              <a:tr h="417280">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2170</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201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皮肤和软组织感染</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细菌感染</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2007-7-22 10:10:03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82750"/>
                  </a:ext>
                </a:extLst>
              </a:tr>
              <a:tr h="41728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3265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161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82</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胃溃疡</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螺杆菌感染</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2007-7-23 10:59:42</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145026"/>
                  </a:ext>
                </a:extLst>
              </a:tr>
              <a:tr h="417280">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3308</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181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82</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消化不良</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胃病</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2007-7-23 11:11:34</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366410"/>
                  </a:ext>
                </a:extLst>
              </a:tr>
              <a:tr h="417280">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3523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501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73</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心力衰竭</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高血压</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2007-7-23 02:01:05</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7</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395496"/>
                  </a:ext>
                </a:extLst>
              </a:tr>
              <a:tr h="381000">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7816</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Times New Roman" panose="02020603050405020304" pitchFamily="18" charset="0"/>
                          <a:ea typeface="宋体" panose="02010600030101010101" pitchFamily="2" charset="-122"/>
                        </a:rPr>
                        <a:t>421</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368</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肾盂结石</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肾结石</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2008-1-8 05:17:03</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Times New Roman" panose="02020603050405020304" pitchFamily="18" charset="0"/>
                          <a:ea typeface="宋体" panose="02010600030101010101" pitchFamily="2" charset="-122"/>
                        </a:rPr>
                        <a:t>3</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4390365"/>
                  </a:ext>
                </a:extLst>
              </a:tr>
            </a:tbl>
          </a:graphicData>
        </a:graphic>
      </p:graphicFrame>
      <p:sp>
        <p:nvSpPr>
          <p:cNvPr id="16" name="矩形 15">
            <a:extLst>
              <a:ext uri="{FF2B5EF4-FFF2-40B4-BE49-F238E27FC236}">
                <a16:creationId xmlns:a16="http://schemas.microsoft.com/office/drawing/2014/main" id="{8E15FEB0-01DF-4E29-BA04-B8677EB12552}"/>
              </a:ext>
            </a:extLst>
          </p:cNvPr>
          <p:cNvSpPr/>
          <p:nvPr/>
        </p:nvSpPr>
        <p:spPr>
          <a:xfrm>
            <a:off x="1116684" y="1663124"/>
            <a:ext cx="1342499" cy="323165"/>
          </a:xfrm>
          <a:prstGeom prst="rect">
            <a:avLst/>
          </a:prstGeom>
        </p:spPr>
        <p:txBody>
          <a:bodyPr wrap="square">
            <a:spAutoFit/>
          </a:bodyPr>
          <a:lstStyle/>
          <a:p>
            <a:pPr defTabSz="914081">
              <a:defRPr/>
            </a:pPr>
            <a:r>
              <a:rPr lang="en-US" altLang="zh-CN" sz="1199" dirty="0">
                <a:solidFill>
                  <a:prstClr val="black"/>
                </a:solidFill>
                <a:latin typeface="黑体" panose="02010609060101010101" pitchFamily="49" charset="-122"/>
                <a:ea typeface="黑体" panose="02010609060101010101" pitchFamily="49" charset="-122"/>
              </a:rPr>
              <a:t> </a:t>
            </a:r>
            <a:r>
              <a:rPr lang="en-US" altLang="zh-CN" sz="1500" b="1" dirty="0">
                <a:solidFill>
                  <a:prstClr val="black"/>
                </a:solidFill>
                <a:latin typeface="黑体" panose="02010609060101010101" pitchFamily="49" charset="-122"/>
                <a:ea typeface="黑体" panose="02010609060101010101" pitchFamily="49" charset="-122"/>
              </a:rPr>
              <a:t>S.</a:t>
            </a:r>
            <a:r>
              <a:rPr lang="zh-CN" altLang="en-US" sz="1500" dirty="0">
                <a:solidFill>
                  <a:prstClr val="black"/>
                </a:solidFill>
                <a:latin typeface="黑体" panose="02010609060101010101" pitchFamily="49" charset="-122"/>
                <a:ea typeface="黑体" panose="02010609060101010101" pitchFamily="49" charset="-122"/>
              </a:rPr>
              <a:t>医生</a:t>
            </a:r>
            <a:r>
              <a:rPr lang="zh-CN" altLang="en-US" sz="1199" dirty="0">
                <a:solidFill>
                  <a:prstClr val="black"/>
                </a:solidFill>
                <a:latin typeface="黑体" panose="02010609060101010101" pitchFamily="49" charset="-122"/>
                <a:ea typeface="黑体" panose="02010609060101010101" pitchFamily="49" charset="-122"/>
              </a:rPr>
              <a:t>信息表</a:t>
            </a:r>
          </a:p>
        </p:txBody>
      </p:sp>
      <p:sp>
        <p:nvSpPr>
          <p:cNvPr id="48" name="矩形 47">
            <a:extLst>
              <a:ext uri="{FF2B5EF4-FFF2-40B4-BE49-F238E27FC236}">
                <a16:creationId xmlns:a16="http://schemas.microsoft.com/office/drawing/2014/main" id="{9E81BB9B-6254-4FEE-94EC-87513CC28315}"/>
              </a:ext>
            </a:extLst>
          </p:cNvPr>
          <p:cNvSpPr/>
          <p:nvPr/>
        </p:nvSpPr>
        <p:spPr>
          <a:xfrm>
            <a:off x="5812883" y="1559822"/>
            <a:ext cx="1350888" cy="323165"/>
          </a:xfrm>
          <a:prstGeom prst="rect">
            <a:avLst/>
          </a:prstGeom>
        </p:spPr>
        <p:txBody>
          <a:bodyPr wrap="square">
            <a:spAutoFit/>
          </a:bodyPr>
          <a:lstStyle/>
          <a:p>
            <a:pPr defTabSz="914081">
              <a:defRPr/>
            </a:pPr>
            <a:r>
              <a:rPr lang="en-US" altLang="zh-CN" sz="1500" b="1" dirty="0">
                <a:solidFill>
                  <a:prstClr val="black"/>
                </a:solidFill>
                <a:latin typeface="黑体" panose="02010609060101010101" pitchFamily="49" charset="-122"/>
                <a:ea typeface="黑体" panose="02010609060101010101" pitchFamily="49" charset="-122"/>
              </a:rPr>
              <a:t>R.</a:t>
            </a:r>
            <a:r>
              <a:rPr lang="zh-CN" altLang="en-US" sz="1500" b="1" dirty="0">
                <a:solidFill>
                  <a:prstClr val="black"/>
                </a:solidFill>
                <a:latin typeface="黑体" panose="02010609060101010101" pitchFamily="49" charset="-122"/>
                <a:ea typeface="黑体" panose="02010609060101010101" pitchFamily="49" charset="-122"/>
              </a:rPr>
              <a:t>就诊</a:t>
            </a:r>
            <a:r>
              <a:rPr lang="zh-CN" altLang="en-US" sz="1200" dirty="0">
                <a:solidFill>
                  <a:prstClr val="black"/>
                </a:solidFill>
                <a:latin typeface="黑体" panose="02010609060101010101" pitchFamily="49" charset="-122"/>
                <a:ea typeface="黑体" panose="02010609060101010101" pitchFamily="49" charset="-122"/>
              </a:rPr>
              <a:t>信息表</a:t>
            </a:r>
          </a:p>
        </p:txBody>
      </p:sp>
      <p:sp>
        <p:nvSpPr>
          <p:cNvPr id="49" name="Rectangle 21">
            <a:extLst>
              <a:ext uri="{FF2B5EF4-FFF2-40B4-BE49-F238E27FC236}">
                <a16:creationId xmlns:a16="http://schemas.microsoft.com/office/drawing/2014/main" id="{70C4C19B-5D9C-4133-B51D-DAEED8DBE8F6}"/>
              </a:ext>
            </a:extLst>
          </p:cNvPr>
          <p:cNvSpPr>
            <a:spLocks noChangeArrowheads="1"/>
          </p:cNvSpPr>
          <p:nvPr/>
        </p:nvSpPr>
        <p:spPr bwMode="auto">
          <a:xfrm>
            <a:off x="214510" y="1996659"/>
            <a:ext cx="530285" cy="35992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0" name="AutoShape 23">
            <a:extLst>
              <a:ext uri="{FF2B5EF4-FFF2-40B4-BE49-F238E27FC236}">
                <a16:creationId xmlns:a16="http://schemas.microsoft.com/office/drawing/2014/main" id="{DDCCA4BB-247C-4CB8-BE3E-45FBC10B58CB}"/>
              </a:ext>
            </a:extLst>
          </p:cNvPr>
          <p:cNvSpPr>
            <a:spLocks noChangeArrowheads="1"/>
          </p:cNvSpPr>
          <p:nvPr/>
        </p:nvSpPr>
        <p:spPr bwMode="auto">
          <a:xfrm>
            <a:off x="6263666" y="3420189"/>
            <a:ext cx="838923" cy="370282"/>
          </a:xfrm>
          <a:prstGeom prst="wedgeRoundRectCallout">
            <a:avLst>
              <a:gd name="adj1" fmla="val -78926"/>
              <a:gd name="adj2" fmla="val -322727"/>
              <a:gd name="adj3" fmla="val 16667"/>
            </a:avLst>
          </a:prstGeom>
          <a:solidFill>
            <a:srgbClr val="FFC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外键</a:t>
            </a:r>
          </a:p>
        </p:txBody>
      </p:sp>
      <p:sp>
        <p:nvSpPr>
          <p:cNvPr id="51" name="Rectangle 21">
            <a:extLst>
              <a:ext uri="{FF2B5EF4-FFF2-40B4-BE49-F238E27FC236}">
                <a16:creationId xmlns:a16="http://schemas.microsoft.com/office/drawing/2014/main" id="{0D85D592-BCA8-45C4-B1DD-8B6990FC09AE}"/>
              </a:ext>
            </a:extLst>
          </p:cNvPr>
          <p:cNvSpPr>
            <a:spLocks noChangeArrowheads="1"/>
          </p:cNvSpPr>
          <p:nvPr/>
        </p:nvSpPr>
        <p:spPr bwMode="auto">
          <a:xfrm>
            <a:off x="5580714" y="1876958"/>
            <a:ext cx="471061" cy="430448"/>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2" name="Rectangle 21">
            <a:extLst>
              <a:ext uri="{FF2B5EF4-FFF2-40B4-BE49-F238E27FC236}">
                <a16:creationId xmlns:a16="http://schemas.microsoft.com/office/drawing/2014/main" id="{24942DA8-DAB5-40C6-8DB2-AC969081A23A}"/>
              </a:ext>
            </a:extLst>
          </p:cNvPr>
          <p:cNvSpPr>
            <a:spLocks noChangeArrowheads="1"/>
          </p:cNvSpPr>
          <p:nvPr/>
        </p:nvSpPr>
        <p:spPr bwMode="auto">
          <a:xfrm>
            <a:off x="1061548" y="1671585"/>
            <a:ext cx="1475708" cy="276914"/>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3" name="AutoShape 23">
            <a:extLst>
              <a:ext uri="{FF2B5EF4-FFF2-40B4-BE49-F238E27FC236}">
                <a16:creationId xmlns:a16="http://schemas.microsoft.com/office/drawing/2014/main" id="{9FEABF9B-10E6-4294-87CB-6DF6D1D51A3B}"/>
              </a:ext>
            </a:extLst>
          </p:cNvPr>
          <p:cNvSpPr>
            <a:spLocks noChangeArrowheads="1"/>
          </p:cNvSpPr>
          <p:nvPr/>
        </p:nvSpPr>
        <p:spPr bwMode="auto">
          <a:xfrm>
            <a:off x="2700372" y="2680525"/>
            <a:ext cx="1421624" cy="370282"/>
          </a:xfrm>
          <a:prstGeom prst="wedgeRoundRectCallout">
            <a:avLst>
              <a:gd name="adj1" fmla="val -93205"/>
              <a:gd name="adj2" fmla="val -239687"/>
              <a:gd name="adj3" fmla="val 16667"/>
            </a:avLst>
          </a:prstGeom>
          <a:solidFill>
            <a:srgbClr val="C00000"/>
          </a:solidFill>
          <a:ln w="12700" cap="sq">
            <a:solidFill>
              <a:srgbClr val="C00000"/>
            </a:solid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被参照关系</a:t>
            </a:r>
          </a:p>
        </p:txBody>
      </p:sp>
      <p:sp>
        <p:nvSpPr>
          <p:cNvPr id="54" name="AutoShape 23">
            <a:extLst>
              <a:ext uri="{FF2B5EF4-FFF2-40B4-BE49-F238E27FC236}">
                <a16:creationId xmlns:a16="http://schemas.microsoft.com/office/drawing/2014/main" id="{F34D1B1C-9DE3-4378-ADB9-9C14F86A8743}"/>
              </a:ext>
            </a:extLst>
          </p:cNvPr>
          <p:cNvSpPr>
            <a:spLocks noChangeArrowheads="1"/>
          </p:cNvSpPr>
          <p:nvPr/>
        </p:nvSpPr>
        <p:spPr bwMode="auto">
          <a:xfrm>
            <a:off x="1305080" y="3061228"/>
            <a:ext cx="838923" cy="370282"/>
          </a:xfrm>
          <a:prstGeom prst="wedgeRoundRectCallout">
            <a:avLst>
              <a:gd name="adj1" fmla="val -141332"/>
              <a:gd name="adj2" fmla="val -246420"/>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主键</a:t>
            </a:r>
          </a:p>
        </p:txBody>
      </p:sp>
      <p:sp>
        <p:nvSpPr>
          <p:cNvPr id="55" name="Rectangle 21">
            <a:extLst>
              <a:ext uri="{FF2B5EF4-FFF2-40B4-BE49-F238E27FC236}">
                <a16:creationId xmlns:a16="http://schemas.microsoft.com/office/drawing/2014/main" id="{03E48889-ED5C-4F51-86D0-E4FE3FC051FD}"/>
              </a:ext>
            </a:extLst>
          </p:cNvPr>
          <p:cNvSpPr>
            <a:spLocks noChangeArrowheads="1"/>
          </p:cNvSpPr>
          <p:nvPr/>
        </p:nvSpPr>
        <p:spPr bwMode="auto">
          <a:xfrm>
            <a:off x="5471822" y="1580603"/>
            <a:ext cx="1943616" cy="276914"/>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6" name="AutoShape 23">
            <a:extLst>
              <a:ext uri="{FF2B5EF4-FFF2-40B4-BE49-F238E27FC236}">
                <a16:creationId xmlns:a16="http://schemas.microsoft.com/office/drawing/2014/main" id="{03D7C0C6-D629-4A49-9659-FD18F5B77C5E}"/>
              </a:ext>
            </a:extLst>
          </p:cNvPr>
          <p:cNvSpPr>
            <a:spLocks noChangeArrowheads="1"/>
          </p:cNvSpPr>
          <p:nvPr/>
        </p:nvSpPr>
        <p:spPr bwMode="auto">
          <a:xfrm>
            <a:off x="7415440" y="2690946"/>
            <a:ext cx="1421624" cy="370282"/>
          </a:xfrm>
          <a:prstGeom prst="wedgeRoundRectCallout">
            <a:avLst>
              <a:gd name="adj1" fmla="val -93205"/>
              <a:gd name="adj2" fmla="val -239687"/>
              <a:gd name="adj3" fmla="val 16667"/>
            </a:avLst>
          </a:prstGeom>
          <a:solidFill>
            <a:srgbClr val="C00000"/>
          </a:solidFill>
          <a:ln w="12700" cap="sq">
            <a:solidFill>
              <a:srgbClr val="C00000"/>
            </a:solid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参照关系</a:t>
            </a:r>
          </a:p>
        </p:txBody>
      </p:sp>
      <p:sp>
        <p:nvSpPr>
          <p:cNvPr id="57" name="Rectangle 21">
            <a:extLst>
              <a:ext uri="{FF2B5EF4-FFF2-40B4-BE49-F238E27FC236}">
                <a16:creationId xmlns:a16="http://schemas.microsoft.com/office/drawing/2014/main" id="{A107B689-98EB-4EB1-B1B0-11EE57C7DC9F}"/>
              </a:ext>
            </a:extLst>
          </p:cNvPr>
          <p:cNvSpPr>
            <a:spLocks noChangeArrowheads="1"/>
          </p:cNvSpPr>
          <p:nvPr/>
        </p:nvSpPr>
        <p:spPr bwMode="auto">
          <a:xfrm>
            <a:off x="4343403" y="1857551"/>
            <a:ext cx="647872" cy="443101"/>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8" name="AutoShape 23">
            <a:extLst>
              <a:ext uri="{FF2B5EF4-FFF2-40B4-BE49-F238E27FC236}">
                <a16:creationId xmlns:a16="http://schemas.microsoft.com/office/drawing/2014/main" id="{21EE1DF0-4EF3-47C6-8CE0-2D6FAEAABB3E}"/>
              </a:ext>
            </a:extLst>
          </p:cNvPr>
          <p:cNvSpPr>
            <a:spLocks noChangeArrowheads="1"/>
          </p:cNvSpPr>
          <p:nvPr/>
        </p:nvSpPr>
        <p:spPr bwMode="auto">
          <a:xfrm>
            <a:off x="4973960" y="4119109"/>
            <a:ext cx="838923" cy="370282"/>
          </a:xfrm>
          <a:prstGeom prst="wedgeRoundRectCallout">
            <a:avLst>
              <a:gd name="adj1" fmla="val -62087"/>
              <a:gd name="adj2" fmla="val -493292"/>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defRPr/>
            </a:pPr>
            <a:r>
              <a:rPr lang="zh-CN" altLang="en-US" sz="1799" b="0" dirty="0">
                <a:solidFill>
                  <a:prstClr val="black"/>
                </a:solidFill>
                <a:latin typeface="微软雅黑" panose="020B0503020204020204" pitchFamily="34" charset="-122"/>
                <a:ea typeface="微软雅黑" panose="020B0503020204020204" pitchFamily="34" charset="-122"/>
              </a:rPr>
              <a:t>主键</a:t>
            </a:r>
          </a:p>
        </p:txBody>
      </p:sp>
      <p:sp>
        <p:nvSpPr>
          <p:cNvPr id="22"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2" name="灯片编号占位符 1"/>
          <p:cNvSpPr>
            <a:spLocks noGrp="1"/>
          </p:cNvSpPr>
          <p:nvPr>
            <p:ph type="sldNum" sz="quarter" idx="12"/>
          </p:nvPr>
        </p:nvSpPr>
        <p:spPr/>
        <p:txBody>
          <a:bodyPr/>
          <a:lstStyle/>
          <a:p>
            <a:fld id="{ECB62A96-75BD-4D1B-A9DE-49026C62D5F2}" type="slidenum">
              <a:rPr lang="zh-CN" altLang="en-US" smtClean="0"/>
              <a:t>11</a:t>
            </a:fld>
            <a:endParaRPr lang="zh-CN" altLang="en-US"/>
          </a:p>
        </p:txBody>
      </p:sp>
    </p:spTree>
    <p:extLst>
      <p:ext uri="{BB962C8B-B14F-4D97-AF65-F5344CB8AC3E}">
        <p14:creationId xmlns:p14="http://schemas.microsoft.com/office/powerpoint/2010/main" val="13730888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890896" y="690511"/>
            <a:ext cx="7349591" cy="2408352"/>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b="1" kern="0" dirty="0">
                <a:solidFill>
                  <a:srgbClr val="123E61"/>
                </a:solidFill>
                <a:latin typeface="黑体" panose="02010609060101010101" pitchFamily="49" charset="-122"/>
                <a:ea typeface="黑体" panose="02010609060101010101" pitchFamily="49" charset="-122"/>
              </a:rPr>
              <a:t>关系操作采用集合操作方式，即操作的对象和结果都是</a:t>
            </a:r>
            <a:r>
              <a:rPr lang="zh-CN" altLang="en-US" sz="2000" b="1" kern="0" dirty="0" smtClean="0">
                <a:solidFill>
                  <a:srgbClr val="123E61"/>
                </a:solidFill>
                <a:latin typeface="黑体" panose="02010609060101010101" pitchFamily="49" charset="-122"/>
                <a:ea typeface="黑体" panose="02010609060101010101" pitchFamily="49" charset="-122"/>
              </a:rPr>
              <a:t>集合</a:t>
            </a:r>
            <a:endParaRPr lang="en-US" altLang="zh-CN" sz="1600" dirty="0">
              <a:latin typeface="黑体" panose="02010609060101010101" pitchFamily="49" charset="-122"/>
              <a:ea typeface="黑体" panose="02010609060101010101" pitchFamily="49" charset="-122"/>
            </a:endParaRPr>
          </a:p>
          <a:p>
            <a:pPr defTabSz="914081">
              <a:lnSpc>
                <a:spcPct val="150000"/>
              </a:lnSpc>
              <a:defRPr/>
            </a:pPr>
            <a:r>
              <a:rPr lang="zh-CN" altLang="en-US" sz="1600" dirty="0">
                <a:solidFill>
                  <a:srgbClr val="FF0000"/>
                </a:solidFill>
                <a:latin typeface="黑体" panose="02010609060101010101" pitchFamily="49" charset="-122"/>
                <a:ea typeface="黑体" panose="02010609060101010101" pitchFamily="49" charset="-122"/>
              </a:rPr>
              <a:t>结构化查询语言</a:t>
            </a:r>
            <a:r>
              <a:rPr lang="zh-CN" altLang="en-US" sz="1600" dirty="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Structured </a:t>
            </a:r>
            <a:r>
              <a:rPr lang="en-US" altLang="zh-CN" sz="1600" dirty="0">
                <a:latin typeface="黑体" panose="02010609060101010101" pitchFamily="49" charset="-122"/>
                <a:ea typeface="黑体" panose="02010609060101010101" pitchFamily="49" charset="-122"/>
              </a:rPr>
              <a:t>Query Language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SQL</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SQL</a:t>
            </a:r>
            <a:r>
              <a:rPr lang="zh-CN" altLang="en-US" sz="1600" dirty="0">
                <a:latin typeface="黑体" panose="02010609060101010101" pitchFamily="49" charset="-122"/>
                <a:ea typeface="黑体" panose="02010609060101010101" pitchFamily="49" charset="-122"/>
              </a:rPr>
              <a:t>不仅具有丰富的查询功能，而且具有数据定义和数据控制功能，是集</a:t>
            </a:r>
            <a:r>
              <a:rPr lang="zh-CN" altLang="en-US" sz="1600" dirty="0">
                <a:solidFill>
                  <a:srgbClr val="FF0000"/>
                </a:solidFill>
                <a:latin typeface="黑体" panose="02010609060101010101" pitchFamily="49" charset="-122"/>
                <a:ea typeface="黑体" panose="02010609060101010101" pitchFamily="49" charset="-122"/>
              </a:rPr>
              <a:t>数据查询语言</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Data Query Language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DQL</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数据定义语言</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Data Definition Language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DDL</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数据操作语言</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Data Manipulate Language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DML</a:t>
            </a:r>
            <a:r>
              <a:rPr lang="zh-CN" altLang="en-US" sz="1600" dirty="0">
                <a:latin typeface="黑体" panose="02010609060101010101" pitchFamily="49" charset="-122"/>
                <a:ea typeface="黑体" panose="02010609060101010101" pitchFamily="49" charset="-122"/>
              </a:rPr>
              <a:t>）和</a:t>
            </a:r>
            <a:r>
              <a:rPr lang="zh-CN" altLang="en-US" sz="1600" dirty="0">
                <a:solidFill>
                  <a:srgbClr val="FF0000"/>
                </a:solidFill>
                <a:latin typeface="黑体" panose="02010609060101010101" pitchFamily="49" charset="-122"/>
                <a:ea typeface="黑体" panose="02010609060101010101" pitchFamily="49" charset="-122"/>
              </a:rPr>
              <a:t>数据控制语言</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Data Control Language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DCL</a:t>
            </a:r>
            <a:r>
              <a:rPr lang="zh-CN" altLang="en-US" sz="1600" dirty="0">
                <a:latin typeface="黑体" panose="02010609060101010101" pitchFamily="49" charset="-122"/>
                <a:ea typeface="黑体" panose="02010609060101010101" pitchFamily="49" charset="-122"/>
              </a:rPr>
              <a:t>）于一体的关系数据语言。</a:t>
            </a:r>
            <a:endParaRPr lang="en-US" altLang="zh-CN" sz="1600" dirty="0">
              <a:latin typeface="黑体" panose="02010609060101010101" pitchFamily="49" charset="-122"/>
              <a:ea typeface="黑体" panose="02010609060101010101" pitchFamily="49" charset="-122"/>
            </a:endParaRPr>
          </a:p>
          <a:p>
            <a:pPr defTabSz="914081">
              <a:defRPr/>
            </a:pPr>
            <a:endParaRPr lang="en-US" altLang="zh-CN" sz="1050" b="1" kern="0" dirty="0">
              <a:solidFill>
                <a:srgbClr val="123E61"/>
              </a:solidFill>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3B6E233E-66A2-4164-894A-B4EF4D9E5A5D}"/>
              </a:ext>
            </a:extLst>
          </p:cNvPr>
          <p:cNvSpPr txBox="1"/>
          <p:nvPr/>
        </p:nvSpPr>
        <p:spPr>
          <a:xfrm>
            <a:off x="6517978" y="207302"/>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数据操作</a:t>
            </a:r>
          </a:p>
        </p:txBody>
      </p:sp>
      <p:sp>
        <p:nvSpPr>
          <p:cNvPr id="22"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graphicFrame>
        <p:nvGraphicFramePr>
          <p:cNvPr id="2" name="图示 1"/>
          <p:cNvGraphicFramePr/>
          <p:nvPr>
            <p:extLst>
              <p:ext uri="{D42A27DB-BD31-4B8C-83A1-F6EECF244321}">
                <p14:modId xmlns:p14="http://schemas.microsoft.com/office/powerpoint/2010/main" val="696089085"/>
              </p:ext>
            </p:extLst>
          </p:nvPr>
        </p:nvGraphicFramePr>
        <p:xfrm>
          <a:off x="1771671" y="2960133"/>
          <a:ext cx="5304197" cy="1671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12</a:t>
            </a:fld>
            <a:endParaRPr lang="zh-CN" altLang="en-US"/>
          </a:p>
        </p:txBody>
      </p:sp>
    </p:spTree>
    <p:extLst>
      <p:ext uri="{BB962C8B-B14F-4D97-AF65-F5344CB8AC3E}">
        <p14:creationId xmlns:p14="http://schemas.microsoft.com/office/powerpoint/2010/main" val="410171502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967867" y="700713"/>
            <a:ext cx="7823680" cy="3677930"/>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dirty="0">
                <a:solidFill>
                  <a:srgbClr val="123E61"/>
                </a:solidFill>
                <a:latin typeface="黑体" panose="02010609060101010101" pitchFamily="49" charset="-122"/>
                <a:ea typeface="黑体" panose="02010609060101010101" pitchFamily="49" charset="-122"/>
              </a:rPr>
              <a:t>关系操作的特点</a:t>
            </a:r>
            <a:endParaRPr lang="en-US" altLang="zh-CN" sz="2000" dirty="0">
              <a:solidFill>
                <a:srgbClr val="123E61"/>
              </a:solidFill>
              <a:latin typeface="黑体" panose="02010609060101010101" pitchFamily="49" charset="-122"/>
              <a:ea typeface="黑体" panose="02010609060101010101" pitchFamily="49" charset="-122"/>
            </a:endParaRPr>
          </a:p>
          <a:p>
            <a:pPr marL="342779" indent="-342779" defTabSz="914081">
              <a:buFont typeface="Wingdings" panose="05000000000000000000" pitchFamily="2" charset="2"/>
              <a:buChar char="l"/>
              <a:defRPr/>
            </a:pPr>
            <a:endParaRPr lang="en-US" altLang="zh-CN" sz="2000" b="1" dirty="0">
              <a:solidFill>
                <a:srgbClr val="123E61"/>
              </a:solidFill>
              <a:latin typeface="黑体" panose="02010609060101010101" pitchFamily="49" charset="-122"/>
              <a:ea typeface="黑体" panose="02010609060101010101" pitchFamily="49" charset="-122"/>
            </a:endParaRPr>
          </a:p>
          <a:p>
            <a:pPr marL="685671" lvl="1" indent="-342779" defTabSz="914081">
              <a:buFont typeface="Wingdings" panose="05000000000000000000" pitchFamily="2" charset="2"/>
              <a:buChar char="l"/>
              <a:defRPr/>
            </a:pPr>
            <a:r>
              <a:rPr lang="zh-CN" altLang="en-US" sz="1600" dirty="0">
                <a:solidFill>
                  <a:srgbClr val="123E61"/>
                </a:solidFill>
                <a:latin typeface="黑体" panose="02010609060101010101" pitchFamily="49" charset="-122"/>
                <a:ea typeface="黑体" panose="02010609060101010101" pitchFamily="49" charset="-122"/>
              </a:rPr>
              <a:t>关系操作语言操作</a:t>
            </a:r>
            <a:r>
              <a:rPr lang="zh-CN" altLang="en-US" sz="1600" dirty="0" smtClean="0">
                <a:solidFill>
                  <a:srgbClr val="123E61"/>
                </a:solidFill>
                <a:latin typeface="黑体" panose="02010609060101010101" pitchFamily="49" charset="-122"/>
                <a:ea typeface="黑体" panose="02010609060101010101" pitchFamily="49" charset="-122"/>
              </a:rPr>
              <a:t>一体化</a:t>
            </a:r>
            <a:endParaRPr lang="en-US" altLang="zh-CN" sz="1600" dirty="0">
              <a:solidFill>
                <a:srgbClr val="123E61"/>
              </a:solidFill>
              <a:latin typeface="黑体" panose="02010609060101010101" pitchFamily="49" charset="-122"/>
              <a:ea typeface="黑体" panose="02010609060101010101" pitchFamily="49" charset="-122"/>
            </a:endParaRPr>
          </a:p>
          <a:p>
            <a:pPr marL="342892" lvl="1" defTabSz="914081">
              <a:defRPr/>
            </a:pPr>
            <a:r>
              <a:rPr lang="zh-CN" altLang="en-US" sz="1600" dirty="0" smtClean="0">
                <a:latin typeface="黑体" panose="02010609060101010101" pitchFamily="49" charset="-122"/>
                <a:ea typeface="黑体" panose="02010609060101010101" pitchFamily="49" charset="-122"/>
              </a:rPr>
              <a:t>数据</a:t>
            </a:r>
            <a:r>
              <a:rPr lang="zh-CN" altLang="en-US" sz="1600" dirty="0">
                <a:latin typeface="黑体" panose="02010609060101010101" pitchFamily="49" charset="-122"/>
                <a:ea typeface="黑体" panose="02010609060101010101" pitchFamily="49" charset="-122"/>
              </a:rPr>
              <a:t>定义，查询，更新，控制一体化</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342892" lvl="1" defTabSz="914081">
              <a:defRPr/>
            </a:pPr>
            <a:r>
              <a:rPr lang="zh-CN" altLang="en-US" sz="1600" dirty="0" smtClean="0">
                <a:latin typeface="黑体" panose="02010609060101010101" pitchFamily="49" charset="-122"/>
                <a:ea typeface="黑体" panose="02010609060101010101" pitchFamily="49" charset="-122"/>
              </a:rPr>
              <a:t>可以</a:t>
            </a:r>
            <a:r>
              <a:rPr lang="zh-CN" altLang="en-US" sz="1600" dirty="0">
                <a:latin typeface="黑体" panose="02010609060101010101" pitchFamily="49" charset="-122"/>
                <a:ea typeface="黑体" panose="02010609060101010101" pitchFamily="49" charset="-122"/>
              </a:rPr>
              <a:t>作为宿主语言嵌入到主语言中，又可以作为独立的语言交互使用。</a:t>
            </a:r>
            <a:endParaRPr lang="en-US" altLang="zh-CN" sz="1600" dirty="0">
              <a:latin typeface="黑体" panose="02010609060101010101" pitchFamily="49" charset="-122"/>
              <a:ea typeface="黑体" panose="02010609060101010101" pitchFamily="49" charset="-122"/>
            </a:endParaRPr>
          </a:p>
          <a:p>
            <a:pPr defTabSz="914081">
              <a:defRPr/>
            </a:pPr>
            <a:endParaRPr lang="en-US" altLang="zh-CN" sz="1600" dirty="0">
              <a:solidFill>
                <a:srgbClr val="123E61"/>
              </a:solidFill>
              <a:latin typeface="黑体" panose="02010609060101010101" pitchFamily="49" charset="-122"/>
              <a:ea typeface="黑体" panose="02010609060101010101" pitchFamily="49" charset="-122"/>
            </a:endParaRPr>
          </a:p>
          <a:p>
            <a:pPr marL="685671" lvl="1" indent="-342779" defTabSz="914081">
              <a:buFont typeface="Wingdings" panose="05000000000000000000" pitchFamily="2" charset="2"/>
              <a:buChar char="l"/>
              <a:defRPr/>
            </a:pPr>
            <a:r>
              <a:rPr lang="zh-CN" altLang="en-US" sz="1600" dirty="0">
                <a:solidFill>
                  <a:srgbClr val="123E61"/>
                </a:solidFill>
                <a:latin typeface="黑体" panose="02010609060101010101" pitchFamily="49" charset="-122"/>
                <a:ea typeface="黑体" panose="02010609060101010101" pitchFamily="49" charset="-122"/>
              </a:rPr>
              <a:t>操作方式是一次一集合（</a:t>
            </a:r>
            <a:r>
              <a:rPr lang="en-US" altLang="zh-CN" sz="1600" dirty="0">
                <a:solidFill>
                  <a:srgbClr val="123E61"/>
                </a:solidFill>
                <a:latin typeface="黑体" panose="02010609060101010101" pitchFamily="49" charset="-122"/>
                <a:ea typeface="黑体" panose="02010609060101010101" pitchFamily="49" charset="-122"/>
              </a:rPr>
              <a:t>set-at-a-time</a:t>
            </a:r>
            <a:r>
              <a:rPr lang="zh-CN" altLang="en-US" sz="1600" dirty="0">
                <a:solidFill>
                  <a:srgbClr val="123E61"/>
                </a:solidFill>
                <a:latin typeface="黑体" panose="02010609060101010101" pitchFamily="49" charset="-122"/>
                <a:ea typeface="黑体" panose="02010609060101010101" pitchFamily="49" charset="-122"/>
              </a:rPr>
              <a:t>）方式</a:t>
            </a:r>
            <a:endParaRPr lang="en-US" altLang="zh-CN" sz="1600" dirty="0">
              <a:solidFill>
                <a:srgbClr val="123E61"/>
              </a:solidFill>
              <a:latin typeface="黑体" panose="02010609060101010101" pitchFamily="49" charset="-122"/>
              <a:ea typeface="黑体" panose="02010609060101010101" pitchFamily="49" charset="-122"/>
            </a:endParaRPr>
          </a:p>
          <a:p>
            <a:pPr marL="342892" lvl="1" defTabSz="914081">
              <a:defRPr/>
            </a:pPr>
            <a:r>
              <a:rPr lang="zh-CN" altLang="zh-CN" sz="1600" dirty="0" smtClean="0">
                <a:latin typeface="黑体" panose="02010609060101010101" pitchFamily="49" charset="-122"/>
                <a:ea typeface="黑体" panose="02010609060101010101" pitchFamily="49" charset="-122"/>
              </a:rPr>
              <a:t>操作</a:t>
            </a:r>
            <a:r>
              <a:rPr lang="zh-CN" altLang="zh-CN" sz="1600" dirty="0">
                <a:latin typeface="黑体" panose="02010609060101010101" pitchFamily="49" charset="-122"/>
                <a:ea typeface="黑体" panose="02010609060101010101" pitchFamily="49" charset="-122"/>
              </a:rPr>
              <a:t>的对象和结果都是集合</a:t>
            </a:r>
            <a:endParaRPr lang="en-US" altLang="zh-CN" sz="1600" dirty="0">
              <a:latin typeface="黑体" panose="02010609060101010101" pitchFamily="49" charset="-122"/>
              <a:ea typeface="黑体" panose="02010609060101010101" pitchFamily="49" charset="-122"/>
            </a:endParaRPr>
          </a:p>
          <a:p>
            <a:pPr defTabSz="914081">
              <a:defRPr/>
            </a:pPr>
            <a:endParaRPr lang="en-US" altLang="zh-CN" sz="1050" b="1" dirty="0">
              <a:solidFill>
                <a:srgbClr val="123E61"/>
              </a:solidFill>
              <a:latin typeface="黑体" panose="02010609060101010101" pitchFamily="49" charset="-122"/>
              <a:ea typeface="黑体" panose="02010609060101010101" pitchFamily="49" charset="-122"/>
            </a:endParaRPr>
          </a:p>
          <a:p>
            <a:pPr defTabSz="914081">
              <a:defRPr/>
            </a:pPr>
            <a:endParaRPr lang="en-US" altLang="zh-CN" sz="1050" b="1" dirty="0">
              <a:solidFill>
                <a:srgbClr val="123E61"/>
              </a:solidFill>
              <a:latin typeface="黑体" panose="02010609060101010101" pitchFamily="49" charset="-122"/>
              <a:ea typeface="黑体" panose="02010609060101010101" pitchFamily="49" charset="-122"/>
            </a:endParaRPr>
          </a:p>
          <a:p>
            <a:pPr marL="685671" lvl="1" indent="-342779" defTabSz="914081">
              <a:buFont typeface="Wingdings" panose="05000000000000000000" pitchFamily="2" charset="2"/>
              <a:buChar char="l"/>
              <a:defRPr/>
            </a:pPr>
            <a:r>
              <a:rPr lang="zh-CN" altLang="en-US" sz="1600" dirty="0">
                <a:solidFill>
                  <a:srgbClr val="123E61"/>
                </a:solidFill>
                <a:latin typeface="黑体" panose="02010609060101010101" pitchFamily="49" charset="-122"/>
                <a:ea typeface="黑体" panose="02010609060101010101" pitchFamily="49" charset="-122"/>
              </a:rPr>
              <a:t>关系操作语言是高度非过程化的语言</a:t>
            </a:r>
            <a:endParaRPr lang="en-US" altLang="zh-CN" sz="1600" dirty="0">
              <a:solidFill>
                <a:srgbClr val="123E61"/>
              </a:solidFill>
              <a:latin typeface="黑体" panose="02010609060101010101" pitchFamily="49" charset="-122"/>
              <a:ea typeface="黑体" panose="02010609060101010101" pitchFamily="49" charset="-122"/>
            </a:endParaRPr>
          </a:p>
          <a:p>
            <a:pPr marL="342892" lvl="1" defTabSz="914081">
              <a:defRPr/>
            </a:pPr>
            <a:r>
              <a:rPr lang="zh-CN" altLang="en-US" sz="1600" dirty="0" smtClean="0">
                <a:latin typeface="黑体" panose="02010609060101010101" pitchFamily="49" charset="-122"/>
                <a:ea typeface="黑体" panose="02010609060101010101" pitchFamily="49" charset="-122"/>
              </a:rPr>
              <a:t>具有</a:t>
            </a:r>
            <a:r>
              <a:rPr lang="zh-CN" altLang="en-US" sz="1600" dirty="0">
                <a:latin typeface="黑体" panose="02010609060101010101" pitchFamily="49" charset="-122"/>
                <a:ea typeface="黑体" panose="02010609060101010101" pitchFamily="49" charset="-122"/>
              </a:rPr>
              <a:t>强大的表达能力，用户使用关系语言时，只需要指出作什么，而不需要指出怎么做</a:t>
            </a:r>
            <a:r>
              <a:rPr lang="zh-CN" altLang="en-US" sz="1600" dirty="0" smtClean="0">
                <a:latin typeface="黑体" panose="02010609060101010101" pitchFamily="49" charset="-122"/>
                <a:ea typeface="黑体" panose="02010609060101010101" pitchFamily="49" charset="-122"/>
              </a:rPr>
              <a:t>，数据</a:t>
            </a:r>
            <a:r>
              <a:rPr lang="zh-CN" altLang="en-US" sz="1600" dirty="0">
                <a:latin typeface="黑体" panose="02010609060101010101" pitchFamily="49" charset="-122"/>
                <a:ea typeface="黑体" panose="02010609060101010101" pitchFamily="49" charset="-122"/>
              </a:rPr>
              <a:t>存取路径的选择，数据操作方法的选择和优化由</a:t>
            </a:r>
            <a:r>
              <a:rPr lang="en-US" altLang="zh-CN" sz="1600" dirty="0">
                <a:latin typeface="黑体" panose="02010609060101010101" pitchFamily="49" charset="-122"/>
                <a:ea typeface="黑体" panose="02010609060101010101" pitchFamily="49" charset="-122"/>
              </a:rPr>
              <a:t>DBMS</a:t>
            </a:r>
            <a:r>
              <a:rPr lang="zh-CN" altLang="en-US" sz="1600" dirty="0">
                <a:latin typeface="黑体" panose="02010609060101010101" pitchFamily="49" charset="-122"/>
                <a:ea typeface="黑体" panose="02010609060101010101" pitchFamily="49" charset="-122"/>
              </a:rPr>
              <a:t>自动完成。</a:t>
            </a:r>
            <a:endParaRPr lang="en-US" altLang="zh-CN" sz="1600" dirty="0">
              <a:latin typeface="黑体" panose="02010609060101010101" pitchFamily="49" charset="-122"/>
              <a:ea typeface="黑体" panose="02010609060101010101" pitchFamily="49" charset="-122"/>
            </a:endParaRPr>
          </a:p>
          <a:p>
            <a:pPr marL="342892" lvl="1" defTabSz="914081">
              <a:defRPr/>
            </a:pPr>
            <a:r>
              <a:rPr lang="en-US" altLang="zh-CN" sz="1600" dirty="0">
                <a:latin typeface="黑体" panose="02010609060101010101" pitchFamily="49" charset="-122"/>
                <a:ea typeface="黑体" panose="02010609060101010101" pitchFamily="49" charset="-122"/>
              </a:rPr>
              <a:t>  </a:t>
            </a:r>
          </a:p>
          <a:p>
            <a:pPr defTabSz="914081">
              <a:defRPr/>
            </a:pPr>
            <a:endParaRPr lang="en-US" altLang="zh-CN" sz="1200" dirty="0">
              <a:solidFill>
                <a:prstClr val="black"/>
              </a:solidFill>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76729B07-B91B-40F4-8A76-97168FE590F2}"/>
              </a:ext>
            </a:extLst>
          </p:cNvPr>
          <p:cNvSpPr txBox="1"/>
          <p:nvPr/>
        </p:nvSpPr>
        <p:spPr>
          <a:xfrm>
            <a:off x="6049963" y="180205"/>
            <a:ext cx="1436901"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关系操作特点</a:t>
            </a:r>
          </a:p>
        </p:txBody>
      </p:sp>
      <p:sp>
        <p:nvSpPr>
          <p:cNvPr id="8"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13</a:t>
            </a:fld>
            <a:endParaRPr lang="zh-CN" altLang="en-US"/>
          </a:p>
        </p:txBody>
      </p:sp>
    </p:spTree>
    <p:extLst>
      <p:ext uri="{BB962C8B-B14F-4D97-AF65-F5344CB8AC3E}">
        <p14:creationId xmlns:p14="http://schemas.microsoft.com/office/powerpoint/2010/main" val="311635757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869597" y="739152"/>
            <a:ext cx="7847020" cy="3169970"/>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dirty="0">
                <a:solidFill>
                  <a:srgbClr val="123E61"/>
                </a:solidFill>
                <a:latin typeface="黑体" panose="02010609060101010101" pitchFamily="49" charset="-122"/>
                <a:ea typeface="黑体" panose="02010609060101010101" pitchFamily="49" charset="-122"/>
              </a:rPr>
              <a:t>关系操作的查询语言</a:t>
            </a:r>
            <a:endParaRPr lang="en-US" altLang="zh-CN" sz="2000" dirty="0">
              <a:solidFill>
                <a:srgbClr val="123E61"/>
              </a:solidFill>
              <a:latin typeface="黑体" panose="02010609060101010101" pitchFamily="49" charset="-122"/>
              <a:ea typeface="黑体" panose="02010609060101010101" pitchFamily="49" charset="-122"/>
            </a:endParaRPr>
          </a:p>
          <a:p>
            <a:pPr defTabSz="914081">
              <a:defRPr/>
            </a:pPr>
            <a:endParaRPr lang="en-US" altLang="zh-CN" sz="1199"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400" dirty="0">
                <a:solidFill>
                  <a:prstClr val="black"/>
                </a:solidFill>
                <a:latin typeface="黑体" panose="02010609060101010101" pitchFamily="49" charset="-122"/>
                <a:ea typeface="黑体" panose="02010609060101010101" pitchFamily="49" charset="-122"/>
              </a:rPr>
              <a:t>早期的关系操作能力通常用代数方式或逻辑方式来表示，分别称为</a:t>
            </a:r>
            <a:r>
              <a:rPr lang="zh-CN" altLang="en-US" sz="1400" dirty="0">
                <a:solidFill>
                  <a:srgbClr val="FF0000"/>
                </a:solidFill>
                <a:latin typeface="黑体" panose="02010609060101010101" pitchFamily="49" charset="-122"/>
                <a:ea typeface="黑体" panose="02010609060101010101" pitchFamily="49" charset="-122"/>
              </a:rPr>
              <a:t>关系代数</a:t>
            </a:r>
            <a:r>
              <a:rPr lang="zh-CN" altLang="en-US" sz="1400" dirty="0">
                <a:solidFill>
                  <a:prstClr val="black"/>
                </a:solidFill>
                <a:latin typeface="黑体" panose="02010609060101010101" pitchFamily="49" charset="-122"/>
                <a:ea typeface="黑体" panose="02010609060101010101" pitchFamily="49" charset="-122"/>
              </a:rPr>
              <a:t>和</a:t>
            </a:r>
            <a:r>
              <a:rPr lang="zh-CN" altLang="en-US" sz="1400" dirty="0">
                <a:solidFill>
                  <a:srgbClr val="FF0000"/>
                </a:solidFill>
                <a:latin typeface="黑体" panose="02010609060101010101" pitchFamily="49" charset="-122"/>
                <a:ea typeface="黑体" panose="02010609060101010101" pitchFamily="49" charset="-122"/>
              </a:rPr>
              <a:t>关系演算</a:t>
            </a:r>
            <a:r>
              <a:rPr lang="zh-CN" altLang="en-US" sz="1400" dirty="0">
                <a:solidFill>
                  <a:prstClr val="black"/>
                </a:solidFill>
                <a:latin typeface="黑体" panose="02010609060101010101" pitchFamily="49" charset="-122"/>
                <a:ea typeface="黑体" panose="02010609060101010101" pitchFamily="49" charset="-122"/>
              </a:rPr>
              <a:t>。</a:t>
            </a: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400" dirty="0">
                <a:solidFill>
                  <a:prstClr val="black"/>
                </a:solidFill>
                <a:latin typeface="黑体" panose="02010609060101010101" pitchFamily="49" charset="-122"/>
                <a:ea typeface="黑体" panose="02010609060101010101" pitchFamily="49" charset="-122"/>
              </a:rPr>
              <a:t>关系代数是用对关系的运算来表达查询要求的。</a:t>
            </a: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400" dirty="0">
                <a:solidFill>
                  <a:prstClr val="black"/>
                </a:solidFill>
                <a:latin typeface="黑体" panose="02010609060101010101" pitchFamily="49" charset="-122"/>
                <a:ea typeface="黑体" panose="02010609060101010101" pitchFamily="49" charset="-122"/>
              </a:rPr>
              <a:t>关系演算是用谓词来表达查询要求的。</a:t>
            </a: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400" dirty="0">
                <a:solidFill>
                  <a:prstClr val="black"/>
                </a:solidFill>
                <a:latin typeface="黑体" panose="02010609060101010101" pitchFamily="49" charset="-122"/>
                <a:ea typeface="黑体" panose="02010609060101010101" pitchFamily="49" charset="-122"/>
              </a:rPr>
              <a:t>关系演算可按谓词变元的基本对象是元组变量还是域变量分为</a:t>
            </a:r>
            <a:r>
              <a:rPr lang="zh-CN" altLang="en-US" sz="1400" dirty="0">
                <a:solidFill>
                  <a:srgbClr val="FF0000"/>
                </a:solidFill>
                <a:latin typeface="黑体" panose="02010609060101010101" pitchFamily="49" charset="-122"/>
                <a:ea typeface="黑体" panose="02010609060101010101" pitchFamily="49" charset="-122"/>
              </a:rPr>
              <a:t>元组关系演算</a:t>
            </a:r>
            <a:r>
              <a:rPr lang="zh-CN" altLang="en-US" sz="1400" dirty="0">
                <a:solidFill>
                  <a:prstClr val="black"/>
                </a:solidFill>
                <a:latin typeface="黑体" panose="02010609060101010101" pitchFamily="49" charset="-122"/>
                <a:ea typeface="黑体" panose="02010609060101010101" pitchFamily="49" charset="-122"/>
              </a:rPr>
              <a:t>和</a:t>
            </a:r>
            <a:r>
              <a:rPr lang="zh-CN" altLang="en-US" sz="1400" dirty="0">
                <a:solidFill>
                  <a:srgbClr val="FF0000"/>
                </a:solidFill>
                <a:latin typeface="黑体" panose="02010609060101010101" pitchFamily="49" charset="-122"/>
                <a:ea typeface="黑体" panose="02010609060101010101" pitchFamily="49" charset="-122"/>
              </a:rPr>
              <a:t>域关系演算</a:t>
            </a:r>
            <a:r>
              <a:rPr lang="zh-CN" altLang="en-US" sz="1400" dirty="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a:p>
            <a:pPr defTabSz="914081">
              <a:lnSpc>
                <a:spcPct val="150000"/>
              </a:lnSpc>
              <a:defRPr/>
            </a:pPr>
            <a:endParaRPr lang="en-US" altLang="zh-CN" sz="14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400" dirty="0">
                <a:solidFill>
                  <a:prstClr val="black"/>
                </a:solidFill>
                <a:latin typeface="黑体" panose="02010609060101010101" pitchFamily="49" charset="-122"/>
                <a:ea typeface="黑体" panose="02010609060101010101" pitchFamily="49" charset="-122"/>
              </a:rPr>
              <a:t>关系代数、元组关系演算和域关系演算三种语言在表达能力上是完全等价的，均是抽象的查询语言。</a:t>
            </a:r>
            <a:endParaRPr lang="en-US" altLang="zh-CN" sz="1400" dirty="0">
              <a:solidFill>
                <a:prstClr val="black"/>
              </a:solidFill>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76729B07-B91B-40F4-8A76-97168FE590F2}"/>
              </a:ext>
            </a:extLst>
          </p:cNvPr>
          <p:cNvSpPr txBox="1"/>
          <p:nvPr/>
        </p:nvSpPr>
        <p:spPr>
          <a:xfrm>
            <a:off x="5676900" y="185648"/>
            <a:ext cx="1724961"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关系操作查询语言</a:t>
            </a:r>
          </a:p>
        </p:txBody>
      </p:sp>
      <p:sp>
        <p:nvSpPr>
          <p:cNvPr id="8"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14</a:t>
            </a:fld>
            <a:endParaRPr lang="zh-CN" altLang="en-US"/>
          </a:p>
        </p:txBody>
      </p:sp>
    </p:spTree>
    <p:extLst>
      <p:ext uri="{BB962C8B-B14F-4D97-AF65-F5344CB8AC3E}">
        <p14:creationId xmlns:p14="http://schemas.microsoft.com/office/powerpoint/2010/main" val="21801411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94532" y="1250384"/>
            <a:ext cx="8418244" cy="584775"/>
          </a:xfrm>
          <a:prstGeom prst="rect">
            <a:avLst/>
          </a:prstGeom>
        </p:spPr>
        <p:txBody>
          <a:bodyPr wrap="square">
            <a:spAutoFit/>
          </a:bodyPr>
          <a:lstStyle/>
          <a:p>
            <a:pPr defTabSz="914081"/>
            <a:r>
              <a:rPr lang="zh-CN" altLang="en-US" sz="1600" dirty="0">
                <a:solidFill>
                  <a:srgbClr val="123E61"/>
                </a:solidFill>
                <a:latin typeface="黑体" panose="02010609060101010101" pitchFamily="49" charset="-122"/>
                <a:ea typeface="黑体" panose="02010609060101010101" pitchFamily="49" charset="-122"/>
                <a:sym typeface="Wingdings 2" panose="05020102010507070707" pitchFamily="18" charset="2"/>
              </a:rPr>
              <a:t> </a:t>
            </a:r>
            <a:r>
              <a:rPr lang="zh-CN" altLang="en-US" sz="1600" dirty="0">
                <a:solidFill>
                  <a:srgbClr val="123E61"/>
                </a:solidFill>
                <a:latin typeface="黑体" panose="02010609060101010101" pitchFamily="49" charset="-122"/>
                <a:ea typeface="黑体" panose="02010609060101010101" pitchFamily="49" charset="-122"/>
              </a:rPr>
              <a:t>关系代数语言，如</a:t>
            </a:r>
            <a:r>
              <a:rPr lang="en-US" altLang="zh-CN" sz="1600" dirty="0">
                <a:solidFill>
                  <a:srgbClr val="123E61"/>
                </a:solidFill>
                <a:latin typeface="黑体" panose="02010609060101010101" pitchFamily="49" charset="-122"/>
                <a:ea typeface="黑体" panose="02010609060101010101" pitchFamily="49" charset="-122"/>
              </a:rPr>
              <a:t>ISBL</a:t>
            </a:r>
          </a:p>
          <a:p>
            <a:pPr defTabSz="914081"/>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47" name="文本框 46">
            <a:extLst>
              <a:ext uri="{FF2B5EF4-FFF2-40B4-BE49-F238E27FC236}">
                <a16:creationId xmlns:a16="http://schemas.microsoft.com/office/drawing/2014/main" id="{B4DEEC5D-4909-4EF9-8E0A-8E08D68CD44A}"/>
              </a:ext>
            </a:extLst>
          </p:cNvPr>
          <p:cNvSpPr txBox="1"/>
          <p:nvPr/>
        </p:nvSpPr>
        <p:spPr>
          <a:xfrm>
            <a:off x="6088272" y="201230"/>
            <a:ext cx="1511702"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关系操作语言</a:t>
            </a:r>
          </a:p>
        </p:txBody>
      </p:sp>
      <p:sp>
        <p:nvSpPr>
          <p:cNvPr id="2" name="矩形 1">
            <a:extLst>
              <a:ext uri="{FF2B5EF4-FFF2-40B4-BE49-F238E27FC236}">
                <a16:creationId xmlns:a16="http://schemas.microsoft.com/office/drawing/2014/main" id="{D0D9E089-4EF2-4BA3-8B0E-9F4C6129381B}"/>
              </a:ext>
            </a:extLst>
          </p:cNvPr>
          <p:cNvSpPr/>
          <p:nvPr/>
        </p:nvSpPr>
        <p:spPr>
          <a:xfrm>
            <a:off x="1024416" y="743582"/>
            <a:ext cx="2593980" cy="400110"/>
          </a:xfrm>
          <a:prstGeom prst="rect">
            <a:avLst/>
          </a:prstGeom>
        </p:spPr>
        <p:txBody>
          <a:bodyPr wrap="none">
            <a:spAutoFit/>
          </a:bodyPr>
          <a:lstStyle/>
          <a:p>
            <a:pPr defTabSz="914081">
              <a:defRPr/>
            </a:pPr>
            <a:r>
              <a:rPr lang="zh-CN" altLang="en-US" sz="2000" dirty="0">
                <a:solidFill>
                  <a:srgbClr val="123E61"/>
                </a:solidFill>
                <a:latin typeface="黑体" panose="02010609060101010101" pitchFamily="49" charset="-122"/>
                <a:ea typeface="黑体" panose="02010609060101010101" pitchFamily="49" charset="-122"/>
                <a:sym typeface="Wingdings 2" panose="05020102010507070707" pitchFamily="18" charset="2"/>
              </a:rPr>
              <a:t> </a:t>
            </a:r>
            <a:r>
              <a:rPr lang="zh-CN" altLang="en-US" sz="2000" dirty="0">
                <a:solidFill>
                  <a:srgbClr val="123E61"/>
                </a:solidFill>
                <a:latin typeface="黑体" panose="02010609060101010101" pitchFamily="49" charset="-122"/>
                <a:ea typeface="黑体" panose="02010609060101010101" pitchFamily="49" charset="-122"/>
              </a:rPr>
              <a:t>关系操作语言种类</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C48B2951-74DA-452F-A835-8F2AB5F87115}"/>
              </a:ext>
            </a:extLst>
          </p:cNvPr>
          <p:cNvSpPr/>
          <p:nvPr/>
        </p:nvSpPr>
        <p:spPr>
          <a:xfrm>
            <a:off x="1394531" y="1304246"/>
            <a:ext cx="7128985" cy="1569660"/>
          </a:xfrm>
          <a:prstGeom prst="rect">
            <a:avLst/>
          </a:prstGeom>
        </p:spPr>
        <p:txBody>
          <a:bodyPr wrap="square">
            <a:spAutoFit/>
          </a:bodyPr>
          <a:lstStyle/>
          <a:p>
            <a:pPr defTabSz="914081"/>
            <a:endParaRPr lang="zh-CN" altLang="en-US" sz="1600"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srgbClr val="123E61"/>
                </a:solidFill>
                <a:latin typeface="黑体" panose="02010609060101010101" pitchFamily="49" charset="-122"/>
                <a:ea typeface="黑体" panose="02010609060101010101" pitchFamily="49" charset="-122"/>
                <a:sym typeface="Wingdings 2" panose="05020102010507070707" pitchFamily="18" charset="2"/>
              </a:rPr>
              <a:t> </a:t>
            </a:r>
            <a:r>
              <a:rPr lang="zh-CN" altLang="en-US" sz="1600" dirty="0">
                <a:solidFill>
                  <a:srgbClr val="123E61"/>
                </a:solidFill>
                <a:latin typeface="黑体" panose="02010609060101010101" pitchFamily="49" charset="-122"/>
                <a:ea typeface="黑体" panose="02010609060101010101" pitchFamily="49" charset="-122"/>
              </a:rPr>
              <a:t>关系演算语言：包括元组关系演算语言（如</a:t>
            </a:r>
            <a:r>
              <a:rPr lang="en-US" altLang="zh-CN" sz="1600" dirty="0">
                <a:solidFill>
                  <a:srgbClr val="123E61"/>
                </a:solidFill>
                <a:latin typeface="黑体" panose="02010609060101010101" pitchFamily="49" charset="-122"/>
                <a:ea typeface="黑体" panose="02010609060101010101" pitchFamily="49" charset="-122"/>
              </a:rPr>
              <a:t>APLHA</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QUEL</a:t>
            </a:r>
            <a:r>
              <a:rPr lang="zh-CN" altLang="en-US" sz="1600" dirty="0">
                <a:solidFill>
                  <a:srgbClr val="123E61"/>
                </a:solidFill>
                <a:latin typeface="黑体" panose="02010609060101010101" pitchFamily="49" charset="-122"/>
                <a:ea typeface="黑体" panose="02010609060101010101" pitchFamily="49" charset="-122"/>
              </a:rPr>
              <a:t>）和域关系演算语言（如</a:t>
            </a:r>
            <a:r>
              <a:rPr lang="en-US" altLang="zh-CN" sz="1600" dirty="0">
                <a:solidFill>
                  <a:srgbClr val="123E61"/>
                </a:solidFill>
                <a:latin typeface="黑体" panose="02010609060101010101" pitchFamily="49" charset="-122"/>
                <a:ea typeface="黑体" panose="02010609060101010101" pitchFamily="49" charset="-122"/>
              </a:rPr>
              <a:t>QBE</a:t>
            </a:r>
            <a:r>
              <a:rPr lang="zh-CN" altLang="en-US" sz="1600" dirty="0">
                <a:solidFill>
                  <a:srgbClr val="123E61"/>
                </a:solidFill>
                <a:latin typeface="黑体" panose="02010609060101010101" pitchFamily="49" charset="-122"/>
                <a:ea typeface="黑体" panose="02010609060101010101" pitchFamily="49" charset="-122"/>
              </a:rPr>
              <a:t>）</a:t>
            </a:r>
            <a:endParaRPr lang="en-US" altLang="zh-CN" sz="1600" dirty="0">
              <a:solidFill>
                <a:srgbClr val="123E61"/>
              </a:solidFill>
              <a:latin typeface="黑体" panose="02010609060101010101" pitchFamily="49" charset="-122"/>
              <a:ea typeface="黑体" panose="02010609060101010101" pitchFamily="49" charset="-122"/>
            </a:endParaRPr>
          </a:p>
          <a:p>
            <a:pPr defTabSz="914081"/>
            <a:endParaRPr lang="zh-CN" altLang="en-US" sz="1600" dirty="0">
              <a:solidFill>
                <a:srgbClr val="123E61"/>
              </a:solidFill>
              <a:latin typeface="黑体" panose="02010609060101010101" pitchFamily="49" charset="-122"/>
              <a:ea typeface="黑体" panose="02010609060101010101" pitchFamily="49" charset="-122"/>
            </a:endParaRPr>
          </a:p>
          <a:p>
            <a:pPr defTabSz="914081"/>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1F9A841-384B-42CF-A75B-37A060243FF1}"/>
              </a:ext>
            </a:extLst>
          </p:cNvPr>
          <p:cNvSpPr/>
          <p:nvPr/>
        </p:nvSpPr>
        <p:spPr>
          <a:xfrm>
            <a:off x="1394531" y="2287891"/>
            <a:ext cx="6964278" cy="2619948"/>
          </a:xfrm>
          <a:prstGeom prst="rect">
            <a:avLst/>
          </a:prstGeom>
        </p:spPr>
        <p:txBody>
          <a:bodyPr wrap="square">
            <a:spAutoFit/>
          </a:bodyPr>
          <a:lstStyle/>
          <a:p>
            <a:pPr defTabSz="914081">
              <a:lnSpc>
                <a:spcPct val="150000"/>
              </a:lnSpc>
            </a:pPr>
            <a:r>
              <a:rPr lang="zh-CN" altLang="en-US" sz="1600" dirty="0">
                <a:solidFill>
                  <a:srgbClr val="123E61"/>
                </a:solidFill>
                <a:latin typeface="黑体" panose="02010609060101010101" pitchFamily="49" charset="-122"/>
                <a:ea typeface="黑体" panose="02010609060101010101" pitchFamily="49" charset="-122"/>
                <a:sym typeface="Wingdings 2" panose="05020102010507070707" pitchFamily="18" charset="2"/>
              </a:rPr>
              <a:t> 基于映象的语言，它</a:t>
            </a:r>
            <a:r>
              <a:rPr lang="zh-CN" altLang="en-US" sz="1600" dirty="0">
                <a:solidFill>
                  <a:srgbClr val="123E61"/>
                </a:solidFill>
                <a:latin typeface="黑体" panose="02010609060101010101" pitchFamily="49" charset="-122"/>
                <a:ea typeface="黑体" panose="02010609060101010101" pitchFamily="49" charset="-122"/>
              </a:rPr>
              <a:t>具有关系代数和关系演算双重特点，如</a:t>
            </a:r>
            <a:r>
              <a:rPr lang="en-US" altLang="zh-CN" sz="1600" dirty="0">
                <a:solidFill>
                  <a:srgbClr val="123E61"/>
                </a:solidFill>
                <a:latin typeface="黑体" panose="02010609060101010101" pitchFamily="49" charset="-122"/>
                <a:ea typeface="黑体" panose="02010609060101010101" pitchFamily="49" charset="-122"/>
              </a:rPr>
              <a:t>SQL</a:t>
            </a:r>
            <a:r>
              <a:rPr lang="zh-CN" altLang="en-US" sz="1600" dirty="0">
                <a:solidFill>
                  <a:srgbClr val="123E61"/>
                </a:solidFill>
                <a:latin typeface="黑体" panose="02010609060101010101" pitchFamily="49" charset="-122"/>
                <a:ea typeface="黑体" panose="02010609060101010101" pitchFamily="49" charset="-122"/>
              </a:rPr>
              <a:t>。</a:t>
            </a:r>
            <a:endParaRPr lang="en-US" altLang="zh-CN" sz="1600"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en-US" altLang="zh-CN" sz="1600" dirty="0" smtClean="0">
                <a:solidFill>
                  <a:schemeClr val="tx2">
                    <a:lumMod val="50000"/>
                  </a:schemeClr>
                </a:solidFill>
                <a:latin typeface="黑体" panose="02010609060101010101" pitchFamily="49" charset="-122"/>
                <a:ea typeface="黑体" panose="02010609060101010101" pitchFamily="49" charset="-122"/>
              </a:rPr>
              <a:t>  </a:t>
            </a:r>
            <a:r>
              <a:rPr lang="en-US" altLang="zh-CN" sz="1600" dirty="0">
                <a:solidFill>
                  <a:schemeClr val="tx2">
                    <a:lumMod val="50000"/>
                  </a:schemeClr>
                </a:solidFill>
                <a:latin typeface="黑体" panose="02010609060101010101" pitchFamily="49" charset="-122"/>
                <a:ea typeface="黑体" panose="02010609060101010101" pitchFamily="49" charset="-122"/>
              </a:rPr>
              <a:t>SQL</a:t>
            </a:r>
            <a:r>
              <a:rPr lang="zh-CN" altLang="en-US" sz="1600" dirty="0">
                <a:solidFill>
                  <a:schemeClr val="tx2">
                    <a:lumMod val="50000"/>
                  </a:schemeClr>
                </a:solidFill>
                <a:latin typeface="黑体" panose="02010609060101010101" pitchFamily="49" charset="-122"/>
                <a:ea typeface="黑体" panose="02010609060101010101" pitchFamily="49" charset="-122"/>
              </a:rPr>
              <a:t>不仅具有丰富的查询功能，而且具有数据定义和数据控制功能，是</a:t>
            </a:r>
            <a:r>
              <a:rPr lang="zh-CN" altLang="en-US" sz="1600" dirty="0" smtClean="0">
                <a:solidFill>
                  <a:schemeClr val="tx2">
                    <a:lumMod val="50000"/>
                  </a:schemeClr>
                </a:solidFill>
                <a:latin typeface="黑体" panose="02010609060101010101" pitchFamily="49" charset="-122"/>
                <a:ea typeface="黑体" panose="02010609060101010101" pitchFamily="49" charset="-122"/>
              </a:rPr>
              <a:t>集</a:t>
            </a:r>
            <a:endParaRPr lang="en-US" altLang="zh-CN" sz="1600" dirty="0" smtClean="0">
              <a:solidFill>
                <a:schemeClr val="tx2">
                  <a:lumMod val="50000"/>
                </a:schemeClr>
              </a:solidFill>
              <a:latin typeface="黑体" panose="02010609060101010101" pitchFamily="49" charset="-122"/>
              <a:ea typeface="黑体" panose="02010609060101010101" pitchFamily="49" charset="-122"/>
            </a:endParaRPr>
          </a:p>
          <a:p>
            <a:pPr defTabSz="914081">
              <a:lnSpc>
                <a:spcPct val="150000"/>
              </a:lnSpc>
            </a:pPr>
            <a:r>
              <a:rPr lang="zh-CN" altLang="en-US" sz="1600" dirty="0" smtClean="0">
                <a:solidFill>
                  <a:schemeClr val="tx2">
                    <a:lumMod val="50000"/>
                  </a:schemeClr>
                </a:solidFill>
                <a:latin typeface="黑体" panose="02010609060101010101" pitchFamily="49" charset="-122"/>
                <a:ea typeface="黑体" panose="02010609060101010101" pitchFamily="49" charset="-122"/>
              </a:rPr>
              <a:t>  </a:t>
            </a:r>
            <a:r>
              <a:rPr lang="zh-CN" altLang="en-US" sz="1600" b="1" dirty="0" smtClean="0">
                <a:solidFill>
                  <a:srgbClr val="FF0000"/>
                </a:solidFill>
                <a:latin typeface="黑体" panose="02010609060101010101" pitchFamily="49" charset="-122"/>
                <a:ea typeface="黑体" panose="02010609060101010101" pitchFamily="49" charset="-122"/>
              </a:rPr>
              <a:t>数据</a:t>
            </a:r>
            <a:r>
              <a:rPr lang="zh-CN" altLang="en-US" sz="1600" b="1" dirty="0">
                <a:solidFill>
                  <a:srgbClr val="FF0000"/>
                </a:solidFill>
                <a:latin typeface="黑体" panose="02010609060101010101" pitchFamily="49" charset="-122"/>
                <a:ea typeface="黑体" panose="02010609060101010101" pitchFamily="49" charset="-122"/>
              </a:rPr>
              <a:t>查询语言（</a:t>
            </a:r>
            <a:r>
              <a:rPr lang="en-US" altLang="zh-CN" sz="1600" b="1" dirty="0">
                <a:solidFill>
                  <a:srgbClr val="FF0000"/>
                </a:solidFill>
                <a:latin typeface="黑体" panose="02010609060101010101" pitchFamily="49" charset="-122"/>
                <a:ea typeface="黑体" panose="02010609060101010101" pitchFamily="49" charset="-122"/>
              </a:rPr>
              <a:t>Data Query Language</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DQL</a:t>
            </a:r>
            <a:r>
              <a:rPr lang="zh-CN" altLang="en-US" sz="1600" b="1" dirty="0">
                <a:solidFill>
                  <a:srgbClr val="FF0000"/>
                </a:solidFill>
                <a:latin typeface="黑体" panose="02010609060101010101" pitchFamily="49" charset="-122"/>
                <a:ea typeface="黑体" panose="02010609060101010101" pitchFamily="49" charset="-122"/>
              </a:rPr>
              <a:t>）、</a:t>
            </a:r>
            <a:endParaRPr lang="en-US" altLang="zh-CN" sz="1600" b="1" dirty="0">
              <a:solidFill>
                <a:srgbClr val="FF0000"/>
              </a:solidFill>
              <a:latin typeface="黑体" panose="02010609060101010101" pitchFamily="49" charset="-122"/>
              <a:ea typeface="黑体" panose="02010609060101010101" pitchFamily="49" charset="-122"/>
            </a:endParaRPr>
          </a:p>
          <a:p>
            <a:pPr defTabSz="914081">
              <a:lnSpc>
                <a:spcPct val="150000"/>
              </a:lnSpc>
            </a:pPr>
            <a:r>
              <a:rPr lang="en-US" altLang="zh-CN" sz="1600" b="1" dirty="0">
                <a:solidFill>
                  <a:srgbClr val="FF0000"/>
                </a:solidFill>
                <a:latin typeface="黑体" panose="02010609060101010101" pitchFamily="49" charset="-122"/>
                <a:ea typeface="黑体" panose="02010609060101010101" pitchFamily="49" charset="-122"/>
              </a:rPr>
              <a:t>  </a:t>
            </a:r>
            <a:r>
              <a:rPr lang="zh-CN" altLang="en-US" sz="1600" b="1" dirty="0">
                <a:solidFill>
                  <a:srgbClr val="FF0000"/>
                </a:solidFill>
                <a:latin typeface="黑体" panose="02010609060101010101" pitchFamily="49" charset="-122"/>
                <a:ea typeface="黑体" panose="02010609060101010101" pitchFamily="49" charset="-122"/>
              </a:rPr>
              <a:t>数据定义语言（</a:t>
            </a:r>
            <a:r>
              <a:rPr lang="en-US" altLang="zh-CN" sz="1600" b="1" dirty="0">
                <a:solidFill>
                  <a:srgbClr val="FF0000"/>
                </a:solidFill>
                <a:latin typeface="黑体" panose="02010609060101010101" pitchFamily="49" charset="-122"/>
                <a:ea typeface="黑体" panose="02010609060101010101" pitchFamily="49" charset="-122"/>
              </a:rPr>
              <a:t>Data Definition Language</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DDL</a:t>
            </a:r>
            <a:r>
              <a:rPr lang="zh-CN" altLang="en-US" sz="1600" b="1" dirty="0">
                <a:solidFill>
                  <a:srgbClr val="FF0000"/>
                </a:solidFill>
                <a:latin typeface="黑体" panose="02010609060101010101" pitchFamily="49" charset="-122"/>
                <a:ea typeface="黑体" panose="02010609060101010101" pitchFamily="49" charset="-122"/>
              </a:rPr>
              <a:t>）、</a:t>
            </a:r>
            <a:endParaRPr lang="en-US" altLang="zh-CN" sz="1600" b="1" dirty="0">
              <a:solidFill>
                <a:srgbClr val="FF0000"/>
              </a:solidFill>
              <a:latin typeface="黑体" panose="02010609060101010101" pitchFamily="49" charset="-122"/>
              <a:ea typeface="黑体" panose="02010609060101010101" pitchFamily="49" charset="-122"/>
            </a:endParaRPr>
          </a:p>
          <a:p>
            <a:pPr defTabSz="914081">
              <a:lnSpc>
                <a:spcPct val="150000"/>
              </a:lnSpc>
            </a:pPr>
            <a:r>
              <a:rPr lang="en-US" altLang="zh-CN" sz="1600" b="1" dirty="0">
                <a:solidFill>
                  <a:srgbClr val="FF0000"/>
                </a:solidFill>
                <a:latin typeface="黑体" panose="02010609060101010101" pitchFamily="49" charset="-122"/>
                <a:ea typeface="黑体" panose="02010609060101010101" pitchFamily="49" charset="-122"/>
              </a:rPr>
              <a:t>  </a:t>
            </a:r>
            <a:r>
              <a:rPr lang="zh-CN" altLang="en-US" sz="1600" b="1" dirty="0">
                <a:solidFill>
                  <a:srgbClr val="FF0000"/>
                </a:solidFill>
                <a:latin typeface="黑体" panose="02010609060101010101" pitchFamily="49" charset="-122"/>
                <a:ea typeface="黑体" panose="02010609060101010101" pitchFamily="49" charset="-122"/>
              </a:rPr>
              <a:t>数据操作语言（</a:t>
            </a:r>
            <a:r>
              <a:rPr lang="en-US" altLang="zh-CN" sz="1600" b="1" dirty="0">
                <a:solidFill>
                  <a:srgbClr val="FF0000"/>
                </a:solidFill>
                <a:latin typeface="黑体" panose="02010609060101010101" pitchFamily="49" charset="-122"/>
                <a:ea typeface="黑体" panose="02010609060101010101" pitchFamily="49" charset="-122"/>
              </a:rPr>
              <a:t>Data Manipulate Language</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DML</a:t>
            </a:r>
            <a:r>
              <a:rPr lang="zh-CN" altLang="en-US" sz="1600" b="1" dirty="0">
                <a:solidFill>
                  <a:srgbClr val="FF0000"/>
                </a:solidFill>
                <a:latin typeface="黑体" panose="02010609060101010101" pitchFamily="49" charset="-122"/>
                <a:ea typeface="黑体" panose="02010609060101010101" pitchFamily="49" charset="-122"/>
              </a:rPr>
              <a:t>）</a:t>
            </a:r>
            <a:r>
              <a:rPr lang="zh-CN" altLang="en-US" sz="1600" b="1" dirty="0">
                <a:solidFill>
                  <a:schemeClr val="tx2">
                    <a:lumMod val="50000"/>
                  </a:schemeClr>
                </a:solidFill>
                <a:latin typeface="黑体" panose="02010609060101010101" pitchFamily="49" charset="-122"/>
                <a:ea typeface="黑体" panose="02010609060101010101" pitchFamily="49" charset="-122"/>
              </a:rPr>
              <a:t>和</a:t>
            </a:r>
            <a:endParaRPr lang="en-US" altLang="zh-CN" sz="1600" b="1" dirty="0">
              <a:solidFill>
                <a:schemeClr val="tx2">
                  <a:lumMod val="50000"/>
                </a:schemeClr>
              </a:solidFill>
              <a:latin typeface="黑体" panose="02010609060101010101" pitchFamily="49" charset="-122"/>
              <a:ea typeface="黑体" panose="02010609060101010101" pitchFamily="49" charset="-122"/>
            </a:endParaRPr>
          </a:p>
          <a:p>
            <a:pPr defTabSz="914081">
              <a:lnSpc>
                <a:spcPct val="150000"/>
              </a:lnSpc>
            </a:pPr>
            <a:r>
              <a:rPr lang="en-US" altLang="zh-CN" sz="1600" b="1" dirty="0">
                <a:solidFill>
                  <a:srgbClr val="FF0000"/>
                </a:solidFill>
                <a:latin typeface="黑体" panose="02010609060101010101" pitchFamily="49" charset="-122"/>
                <a:ea typeface="黑体" panose="02010609060101010101" pitchFamily="49" charset="-122"/>
              </a:rPr>
              <a:t>  </a:t>
            </a:r>
            <a:r>
              <a:rPr lang="zh-CN" altLang="en-US" sz="1600" b="1" dirty="0">
                <a:solidFill>
                  <a:srgbClr val="FF0000"/>
                </a:solidFill>
                <a:latin typeface="黑体" panose="02010609060101010101" pitchFamily="49" charset="-122"/>
                <a:ea typeface="黑体" panose="02010609060101010101" pitchFamily="49" charset="-122"/>
              </a:rPr>
              <a:t>数据控制语言（</a:t>
            </a:r>
            <a:r>
              <a:rPr lang="en-US" altLang="zh-CN" sz="1600" b="1" dirty="0">
                <a:solidFill>
                  <a:srgbClr val="FF0000"/>
                </a:solidFill>
                <a:latin typeface="黑体" panose="02010609060101010101" pitchFamily="49" charset="-122"/>
                <a:ea typeface="黑体" panose="02010609060101010101" pitchFamily="49" charset="-122"/>
              </a:rPr>
              <a:t>Data Control Language</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DCL</a:t>
            </a:r>
            <a:r>
              <a:rPr lang="zh-CN" altLang="en-US" sz="1600" b="1" dirty="0">
                <a:solidFill>
                  <a:srgbClr val="FF0000"/>
                </a:solidFill>
                <a:latin typeface="黑体" panose="02010609060101010101" pitchFamily="49" charset="-122"/>
                <a:ea typeface="黑体" panose="02010609060101010101" pitchFamily="49" charset="-122"/>
              </a:rPr>
              <a:t>）</a:t>
            </a:r>
            <a:endParaRPr lang="en-US" altLang="zh-CN" sz="1600" b="1" dirty="0">
              <a:solidFill>
                <a:srgbClr val="FF0000"/>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  于一体的关系数据语言。</a:t>
            </a:r>
            <a:endParaRPr lang="en-US" altLang="zh-CN" sz="1600" b="1" dirty="0">
              <a:solidFill>
                <a:srgbClr val="123E61"/>
              </a:solidFill>
              <a:latin typeface="黑体" panose="02010609060101010101" pitchFamily="49" charset="-122"/>
              <a:ea typeface="黑体" panose="02010609060101010101" pitchFamily="49" charset="-122"/>
            </a:endParaRPr>
          </a:p>
        </p:txBody>
      </p:sp>
      <p:sp>
        <p:nvSpPr>
          <p:cNvPr id="11"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15</a:t>
            </a:fld>
            <a:endParaRPr lang="zh-CN" altLang="en-US"/>
          </a:p>
        </p:txBody>
      </p:sp>
    </p:spTree>
    <p:extLst>
      <p:ext uri="{BB962C8B-B14F-4D97-AF65-F5344CB8AC3E}">
        <p14:creationId xmlns:p14="http://schemas.microsoft.com/office/powerpoint/2010/main" val="5966823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980786" y="739965"/>
            <a:ext cx="7325017" cy="3323987"/>
          </a:xfrm>
          <a:prstGeom prst="rect">
            <a:avLst/>
          </a:prstGeom>
          <a:noFill/>
        </p:spPr>
        <p:txBody>
          <a:bodyPr wrap="square" rtlCol="0">
            <a:spAutoFit/>
          </a:bodyPr>
          <a:lstStyle/>
          <a:p>
            <a:pPr marL="342779" indent="-342779" defTabSz="914081">
              <a:lnSpc>
                <a:spcPct val="150000"/>
              </a:lnSpc>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关系数据库的约束分类</a:t>
            </a:r>
            <a:endParaRPr lang="en-US" altLang="zh-CN" sz="2000" kern="0" dirty="0">
              <a:solidFill>
                <a:srgbClr val="123E61"/>
              </a:solidFill>
              <a:latin typeface="黑体" panose="02010609060101010101" pitchFamily="49" charset="-122"/>
              <a:ea typeface="黑体" panose="02010609060101010101" pitchFamily="49" charset="-122"/>
            </a:endParaRPr>
          </a:p>
          <a:p>
            <a:pPr marL="342779" indent="-342779" defTabSz="914081">
              <a:lnSpc>
                <a:spcPct val="150000"/>
              </a:lnSpc>
              <a:buFont typeface="Wingdings" panose="05000000000000000000" pitchFamily="2" charset="2"/>
              <a:buChar char="l"/>
              <a:defRPr/>
            </a:pPr>
            <a:endParaRPr lang="en-US" altLang="zh-CN" sz="1050" b="1" kern="0" dirty="0">
              <a:solidFill>
                <a:srgbClr val="123E61"/>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数据模型中固有的约束</a:t>
            </a:r>
            <a:r>
              <a:rPr lang="zh-CN" altLang="en-US" sz="1600" dirty="0">
                <a:latin typeface="黑体" panose="02010609060101010101" pitchFamily="49" charset="-122"/>
                <a:ea typeface="黑体" panose="02010609060101010101" pitchFamily="49" charset="-122"/>
              </a:rPr>
              <a:t>。例如，要求关系中不能有重复元组的约束就是一个固有约束。</a:t>
            </a:r>
          </a:p>
          <a:p>
            <a:pPr defTabSz="914081">
              <a:lnSpc>
                <a:spcPct val="150000"/>
              </a:lnSpc>
              <a:defRPr/>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）可以在数据模型的模式中</a:t>
            </a:r>
            <a:r>
              <a:rPr lang="zh-CN" altLang="en-US" sz="1600" dirty="0">
                <a:solidFill>
                  <a:srgbClr val="FF0000"/>
                </a:solidFill>
                <a:latin typeface="黑体" panose="02010609060101010101" pitchFamily="49" charset="-122"/>
                <a:ea typeface="黑体" panose="02010609060101010101" pitchFamily="49" charset="-122"/>
              </a:rPr>
              <a:t>直接表述</a:t>
            </a:r>
            <a:r>
              <a:rPr lang="zh-CN" altLang="en-US" sz="1600" dirty="0">
                <a:latin typeface="黑体" panose="02010609060101010101" pitchFamily="49" charset="-122"/>
                <a:ea typeface="黑体" panose="02010609060101010101" pitchFamily="49" charset="-122"/>
              </a:rPr>
              <a:t>的约束，通常用</a:t>
            </a:r>
            <a:r>
              <a:rPr lang="en-US" altLang="zh-CN" sz="1600" dirty="0">
                <a:latin typeface="黑体" panose="02010609060101010101" pitchFamily="49" charset="-122"/>
                <a:ea typeface="黑体" panose="02010609060101010101" pitchFamily="49" charset="-122"/>
              </a:rPr>
              <a:t>DDL</a:t>
            </a:r>
            <a:r>
              <a:rPr lang="zh-CN" altLang="en-US" sz="1600" dirty="0">
                <a:latin typeface="黑体" panose="02010609060101010101" pitchFamily="49" charset="-122"/>
                <a:ea typeface="黑体" panose="02010609060101010101" pitchFamily="49" charset="-122"/>
              </a:rPr>
              <a:t>加以指定。关系模型的完整性约束就是可以在模式中直接表述的约束。</a:t>
            </a:r>
          </a:p>
          <a:p>
            <a:pPr defTabSz="914081">
              <a:lnSpc>
                <a:spcPct val="150000"/>
              </a:lnSpc>
              <a:defRPr/>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）不能在数据模型的模式中直接表述的约束，因此必须由</a:t>
            </a:r>
            <a:r>
              <a:rPr lang="zh-CN" altLang="en-US" sz="1600" dirty="0">
                <a:solidFill>
                  <a:srgbClr val="FF0000"/>
                </a:solidFill>
                <a:latin typeface="黑体" panose="02010609060101010101" pitchFamily="49" charset="-122"/>
                <a:ea typeface="黑体" panose="02010609060101010101" pitchFamily="49" charset="-122"/>
              </a:rPr>
              <a:t>应用程序表示和执行</a:t>
            </a:r>
            <a:r>
              <a:rPr lang="zh-CN" altLang="en-US" sz="1600" dirty="0">
                <a:latin typeface="黑体" panose="02010609060101010101" pitchFamily="49" charset="-122"/>
                <a:ea typeface="黑体" panose="02010609060101010101" pitchFamily="49" charset="-122"/>
              </a:rPr>
              <a:t>。</a:t>
            </a:r>
          </a:p>
          <a:p>
            <a:pPr defTabSz="914081">
              <a:lnSpc>
                <a:spcPct val="150000"/>
              </a:lnSpc>
              <a:defRPr/>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数据依赖</a:t>
            </a:r>
            <a:r>
              <a:rPr lang="zh-CN" altLang="en-US" sz="1600" dirty="0">
                <a:latin typeface="黑体" panose="02010609060101010101" pitchFamily="49" charset="-122"/>
                <a:ea typeface="黑体" panose="02010609060101010101" pitchFamily="49" charset="-122"/>
              </a:rPr>
              <a:t>，包括函数依赖和多值依赖。</a:t>
            </a:r>
          </a:p>
        </p:txBody>
      </p:sp>
      <p:sp>
        <p:nvSpPr>
          <p:cNvPr id="43" name="文本框 42">
            <a:extLst>
              <a:ext uri="{FF2B5EF4-FFF2-40B4-BE49-F238E27FC236}">
                <a16:creationId xmlns:a16="http://schemas.microsoft.com/office/drawing/2014/main" id="{3B6E233E-66A2-4164-894A-B4EF4D9E5A5D}"/>
              </a:ext>
            </a:extLst>
          </p:cNvPr>
          <p:cNvSpPr txBox="1"/>
          <p:nvPr/>
        </p:nvSpPr>
        <p:spPr>
          <a:xfrm>
            <a:off x="6517978" y="207302"/>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数据约束</a:t>
            </a:r>
          </a:p>
        </p:txBody>
      </p:sp>
      <p:sp>
        <p:nvSpPr>
          <p:cNvPr id="22"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16</a:t>
            </a:fld>
            <a:endParaRPr lang="zh-CN" altLang="en-US"/>
          </a:p>
        </p:txBody>
      </p:sp>
    </p:spTree>
    <p:extLst>
      <p:ext uri="{BB962C8B-B14F-4D97-AF65-F5344CB8AC3E}">
        <p14:creationId xmlns:p14="http://schemas.microsoft.com/office/powerpoint/2010/main" val="11151256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5054600" y="205356"/>
            <a:ext cx="2412257"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域、笛卡尔积、关系类型</a:t>
            </a:r>
          </a:p>
        </p:txBody>
      </p:sp>
      <p:sp>
        <p:nvSpPr>
          <p:cNvPr id="2" name="文本框 1">
            <a:extLst>
              <a:ext uri="{FF2B5EF4-FFF2-40B4-BE49-F238E27FC236}">
                <a16:creationId xmlns:a16="http://schemas.microsoft.com/office/drawing/2014/main" id="{2FF4B3C6-25A0-4582-BABB-8061B9C0D332}"/>
              </a:ext>
            </a:extLst>
          </p:cNvPr>
          <p:cNvSpPr txBox="1"/>
          <p:nvPr/>
        </p:nvSpPr>
        <p:spPr>
          <a:xfrm>
            <a:off x="892976" y="691027"/>
            <a:ext cx="6435017" cy="400110"/>
          </a:xfrm>
          <a:prstGeom prst="rect">
            <a:avLst/>
          </a:prstGeom>
          <a:noFill/>
        </p:spPr>
        <p:txBody>
          <a:bodyPr wrap="square" rtlCol="0">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域（</a:t>
            </a:r>
            <a:r>
              <a:rPr lang="en-US" altLang="zh-CN" sz="2000" dirty="0">
                <a:solidFill>
                  <a:srgbClr val="123E61"/>
                </a:solidFill>
                <a:latin typeface="黑体" panose="02010609060101010101" pitchFamily="49" charset="-122"/>
                <a:ea typeface="黑体" panose="02010609060101010101" pitchFamily="49" charset="-122"/>
              </a:rPr>
              <a:t>Domain</a:t>
            </a:r>
            <a:r>
              <a:rPr lang="zh-CN" altLang="en-US" sz="2000" dirty="0">
                <a:solidFill>
                  <a:srgbClr val="123E61"/>
                </a:solidFill>
                <a:latin typeface="黑体" panose="02010609060101010101" pitchFamily="49" charset="-122"/>
                <a:ea typeface="黑体" panose="02010609060101010101" pitchFamily="49" charset="-122"/>
              </a:rPr>
              <a:t>）是一组具有相同数据类型的值的集合</a:t>
            </a:r>
          </a:p>
        </p:txBody>
      </p:sp>
      <p:sp>
        <p:nvSpPr>
          <p:cNvPr id="3" name="矩形 2">
            <a:extLst>
              <a:ext uri="{FF2B5EF4-FFF2-40B4-BE49-F238E27FC236}">
                <a16:creationId xmlns:a16="http://schemas.microsoft.com/office/drawing/2014/main" id="{2759814C-0AE1-4418-B5C4-6652C7A5555C}"/>
              </a:ext>
            </a:extLst>
          </p:cNvPr>
          <p:cNvSpPr/>
          <p:nvPr/>
        </p:nvSpPr>
        <p:spPr>
          <a:xfrm>
            <a:off x="954789" y="1195511"/>
            <a:ext cx="6025459" cy="338554"/>
          </a:xfrm>
          <a:prstGeom prst="rect">
            <a:avLst/>
          </a:prstGeom>
        </p:spPr>
        <p:txBody>
          <a:bodyPr wrap="square">
            <a:spAutoFit/>
          </a:bodyPr>
          <a:lstStyle/>
          <a:p>
            <a:pPr defTabSz="914081"/>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域中所包含的值的个数称为域的基数（用</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m</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表示）</a:t>
            </a:r>
            <a:endParaRPr lang="zh-CN" altLang="en-US" sz="1600" dirty="0">
              <a:solidFill>
                <a:srgbClr val="FF0000"/>
              </a:solidFill>
              <a:latin typeface="黑体" panose="02010609060101010101" pitchFamily="49" charset="-122"/>
              <a:ea typeface="黑体" panose="02010609060101010101" pitchFamily="49" charset="-122"/>
            </a:endParaRPr>
          </a:p>
        </p:txBody>
      </p:sp>
      <p:sp>
        <p:nvSpPr>
          <p:cNvPr id="9" name="Rectangle 4">
            <a:extLst>
              <a:ext uri="{FF2B5EF4-FFF2-40B4-BE49-F238E27FC236}">
                <a16:creationId xmlns:a16="http://schemas.microsoft.com/office/drawing/2014/main" id="{D7DA9014-3A8F-45B3-881F-9A6C864FEFFF}"/>
              </a:ext>
            </a:extLst>
          </p:cNvPr>
          <p:cNvSpPr txBox="1">
            <a:spLocks noChangeArrowheads="1"/>
          </p:cNvSpPr>
          <p:nvPr/>
        </p:nvSpPr>
        <p:spPr bwMode="auto">
          <a:xfrm>
            <a:off x="48070" y="91653"/>
            <a:ext cx="3541949"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关系数据结构</a:t>
            </a:r>
          </a:p>
        </p:txBody>
      </p:sp>
      <p:sp>
        <p:nvSpPr>
          <p:cNvPr id="12" name="文本框 11">
            <a:extLst>
              <a:ext uri="{FF2B5EF4-FFF2-40B4-BE49-F238E27FC236}">
                <a16:creationId xmlns:a16="http://schemas.microsoft.com/office/drawing/2014/main" id="{2FF4B3C6-25A0-4582-BABB-8061B9C0D332}"/>
              </a:ext>
            </a:extLst>
          </p:cNvPr>
          <p:cNvSpPr txBox="1"/>
          <p:nvPr/>
        </p:nvSpPr>
        <p:spPr>
          <a:xfrm>
            <a:off x="892975" y="1450950"/>
            <a:ext cx="7532568" cy="798617"/>
          </a:xfrm>
          <a:prstGeom prst="rect">
            <a:avLst/>
          </a:prstGeom>
          <a:noFill/>
        </p:spPr>
        <p:txBody>
          <a:bodyPr wrap="square" rtlCol="0">
            <a:spAutoFit/>
          </a:bodyPr>
          <a:lstStyle/>
          <a:p>
            <a:pPr marL="342779" indent="-342779" defTabSz="914081">
              <a:lnSpc>
                <a:spcPct val="130000"/>
              </a:lnSpc>
              <a:buFont typeface="Wingdings" panose="05000000000000000000" pitchFamily="2" charset="2"/>
              <a:buChar char="l"/>
            </a:pPr>
            <a:r>
              <a:rPr lang="zh-CN" altLang="en-US" sz="1900" dirty="0">
                <a:solidFill>
                  <a:srgbClr val="123E61"/>
                </a:solidFill>
                <a:latin typeface="黑体" panose="02010609060101010101" pitchFamily="49" charset="-122"/>
                <a:ea typeface="黑体" panose="02010609060101010101" pitchFamily="49" charset="-122"/>
              </a:rPr>
              <a:t>笛</a:t>
            </a:r>
            <a:r>
              <a:rPr lang="zh-CN" altLang="en-US" sz="1900" dirty="0" smtClean="0">
                <a:solidFill>
                  <a:srgbClr val="123E61"/>
                </a:solidFill>
                <a:latin typeface="黑体" panose="02010609060101010101" pitchFamily="49" charset="-122"/>
                <a:ea typeface="黑体" panose="02010609060101010101" pitchFamily="49" charset="-122"/>
              </a:rPr>
              <a:t>卡</a:t>
            </a:r>
            <a:r>
              <a:rPr lang="zh-CN" altLang="en-US" sz="1900" dirty="0">
                <a:solidFill>
                  <a:srgbClr val="123E61"/>
                </a:solidFill>
                <a:latin typeface="黑体" panose="02010609060101010101" pitchFamily="49" charset="-122"/>
                <a:ea typeface="黑体" panose="02010609060101010101" pitchFamily="49" charset="-122"/>
              </a:rPr>
              <a:t>尔</a:t>
            </a:r>
            <a:r>
              <a:rPr lang="zh-CN" altLang="en-US" sz="1900" dirty="0" smtClean="0">
                <a:solidFill>
                  <a:srgbClr val="123E61"/>
                </a:solidFill>
                <a:latin typeface="黑体" panose="02010609060101010101" pitchFamily="49" charset="-122"/>
                <a:ea typeface="黑体" panose="02010609060101010101" pitchFamily="49" charset="-122"/>
              </a:rPr>
              <a:t>积</a:t>
            </a:r>
            <a:r>
              <a:rPr lang="zh-CN" altLang="en-US" sz="1900" dirty="0">
                <a:solidFill>
                  <a:srgbClr val="123E61"/>
                </a:solidFill>
                <a:latin typeface="黑体" panose="02010609060101010101" pitchFamily="49" charset="-122"/>
                <a:ea typeface="黑体" panose="02010609060101010101" pitchFamily="49" charset="-122"/>
              </a:rPr>
              <a:t>（</a:t>
            </a:r>
            <a:r>
              <a:rPr lang="en-US" altLang="zh-CN" sz="1900" dirty="0">
                <a:solidFill>
                  <a:srgbClr val="123E61"/>
                </a:solidFill>
                <a:latin typeface="黑体" panose="02010609060101010101" pitchFamily="49" charset="-122"/>
                <a:ea typeface="黑体" panose="02010609060101010101" pitchFamily="49" charset="-122"/>
              </a:rPr>
              <a:t>Cartesian Product</a:t>
            </a:r>
            <a:r>
              <a:rPr lang="zh-CN" altLang="en-US" sz="1900" dirty="0">
                <a:solidFill>
                  <a:srgbClr val="123E61"/>
                </a:solidFill>
                <a:latin typeface="黑体" panose="02010609060101010101" pitchFamily="49" charset="-122"/>
                <a:ea typeface="黑体" panose="02010609060101010101" pitchFamily="49" charset="-122"/>
              </a:rPr>
              <a:t>）是给定一组域</a:t>
            </a:r>
            <a:r>
              <a:rPr lang="en-US" altLang="zh-CN" sz="1900" dirty="0">
                <a:solidFill>
                  <a:srgbClr val="123E61"/>
                </a:solidFill>
                <a:latin typeface="黑体" panose="02010609060101010101" pitchFamily="49" charset="-122"/>
                <a:ea typeface="黑体" panose="02010609060101010101" pitchFamily="49" charset="-122"/>
              </a:rPr>
              <a:t>D1,D2,…,</a:t>
            </a:r>
            <a:r>
              <a:rPr lang="en-US" altLang="zh-CN" sz="1900" dirty="0" err="1">
                <a:solidFill>
                  <a:srgbClr val="123E61"/>
                </a:solidFill>
                <a:latin typeface="黑体" panose="02010609060101010101" pitchFamily="49" charset="-122"/>
                <a:ea typeface="黑体" panose="02010609060101010101" pitchFamily="49" charset="-122"/>
              </a:rPr>
              <a:t>Dn</a:t>
            </a:r>
            <a:r>
              <a:rPr lang="zh-CN" altLang="en-US" sz="1900" dirty="0">
                <a:solidFill>
                  <a:srgbClr val="123E61"/>
                </a:solidFill>
                <a:latin typeface="黑体" panose="02010609060101010101" pitchFamily="49" charset="-122"/>
                <a:ea typeface="黑体" panose="02010609060101010101" pitchFamily="49" charset="-122"/>
              </a:rPr>
              <a:t>，这些域中可以有相同的域。</a:t>
            </a:r>
          </a:p>
        </p:txBody>
      </p:sp>
      <mc:AlternateContent xmlns:mc="http://schemas.openxmlformats.org/markup-compatibility/2006" xmlns:a14="http://schemas.microsoft.com/office/drawing/2010/main">
        <mc:Choice Requires="a14">
          <p:sp>
            <p:nvSpPr>
              <p:cNvPr id="7" name="Rectangle 4"/>
              <p:cNvSpPr>
                <a:spLocks noChangeArrowheads="1"/>
              </p:cNvSpPr>
              <p:nvPr/>
            </p:nvSpPr>
            <p:spPr bwMode="auto">
              <a:xfrm>
                <a:off x="954789" y="2212620"/>
                <a:ext cx="7631330" cy="15465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笛卡儿积</a:t>
                </a:r>
                <a14:m>
                  <m:oMath xmlns:m="http://schemas.openxmlformats.org/officeDocument/2006/math">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1600" i="1" kern="100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sz="1600" i="1" kern="1000">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1600" kern="1000" dirty="0">
                        <a:latin typeface="黑体" panose="02010609060101010101" pitchFamily="49" charset="-122"/>
                        <a:ea typeface="黑体" panose="02010609060101010101" pitchFamily="49" charset="-122"/>
                        <a:cs typeface="Times New Roman" panose="02020603050405020304" pitchFamily="18" charset="0"/>
                      </a:rPr>
                      <m:t>…</m:t>
                    </m:r>
                    <m:r>
                      <a:rPr lang="en-US" altLang="zh-CN" sz="1600" i="1" kern="100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𝑛</m:t>
                        </m:r>
                      </m:sub>
                    </m:sSub>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的子集叫做在域</a:t>
                </a:r>
                <a14:m>
                  <m:oMath xmlns:m="http://schemas.openxmlformats.org/officeDocument/2006/math">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r>
                      <m:rPr>
                        <m:nor/>
                      </m:rPr>
                      <a:rPr lang="en-US" altLang="zh-CN" sz="1600" kern="1000" dirty="0">
                        <a:latin typeface="黑体" panose="02010609060101010101" pitchFamily="49" charset="-122"/>
                        <a:ea typeface="黑体" panose="02010609060101010101" pitchFamily="49" charset="-122"/>
                        <a:cs typeface="Times New Roman" panose="02020603050405020304" pitchFamily="18" charset="0"/>
                      </a:rPr>
                      <m:t>…</m:t>
                    </m:r>
                    <m:r>
                      <a:rPr lang="en-US" altLang="zh-CN" sz="1600" i="1" kern="1000" dirty="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𝑛</m:t>
                        </m:r>
                      </m:sub>
                    </m:sSub>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上的</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n</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元关系（</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Relation</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）。用</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R</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r>
                      <m:rPr>
                        <m:nor/>
                      </m:rPr>
                      <a:rPr lang="en-US" altLang="zh-CN" sz="1600" kern="1000" dirty="0">
                        <a:latin typeface="黑体" panose="02010609060101010101" pitchFamily="49" charset="-122"/>
                        <a:ea typeface="黑体" panose="02010609060101010101" pitchFamily="49" charset="-122"/>
                        <a:cs typeface="Times New Roman" panose="02020603050405020304" pitchFamily="18" charset="0"/>
                      </a:rPr>
                      <m:t>…</m:t>
                    </m:r>
                    <m:r>
                      <a:rPr lang="en-US" altLang="zh-CN" sz="1600" i="1" kern="1000" dirty="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𝑛</m:t>
                        </m:r>
                      </m:sub>
                    </m:sSub>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）表示，</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R</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是关系名，</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n</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是关系的目或度。</a:t>
                </a:r>
              </a:p>
              <a:p>
                <a:pPr lvl="0" algn="just" eaLnBrk="0" fontAlgn="base" hangingPunct="0">
                  <a:lnSpc>
                    <a:spcPct val="150000"/>
                  </a:lnSpc>
                  <a:spcBef>
                    <a:spcPct val="0"/>
                  </a:spcBef>
                  <a:spcAft>
                    <a:spcPct val="0"/>
                  </a:spcAft>
                </a:pP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关系中的每个元素是关系中的元组，通常用</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t</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表示。当</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n = 1</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时，称该关系为单元或一元关系，当</a:t>
                </a:r>
                <a:r>
                  <a:rPr lang="en-US" altLang="zh-CN" sz="1600" kern="1000" dirty="0">
                    <a:latin typeface="黑体" panose="02010609060101010101" pitchFamily="49" charset="-122"/>
                    <a:ea typeface="黑体" panose="02010609060101010101" pitchFamily="49" charset="-122"/>
                    <a:cs typeface="Times New Roman" panose="02020603050405020304" pitchFamily="18" charset="0"/>
                  </a:rPr>
                  <a:t>n = 2</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时，称该关系为二元关系。</a:t>
                </a:r>
              </a:p>
            </p:txBody>
          </p:sp>
        </mc:Choice>
        <mc:Fallback xmlns="">
          <p:sp>
            <p:nvSpPr>
              <p:cNvPr id="7" name="Rectangle 4"/>
              <p:cNvSpPr>
                <a:spLocks noRot="1" noChangeAspect="1" noMove="1" noResize="1" noEditPoints="1" noAdjustHandles="1" noChangeArrowheads="1" noChangeShapeType="1" noTextEdit="1"/>
              </p:cNvSpPr>
              <p:nvPr/>
            </p:nvSpPr>
            <p:spPr bwMode="auto">
              <a:xfrm>
                <a:off x="954789" y="2212620"/>
                <a:ext cx="7631330" cy="1546577"/>
              </a:xfrm>
              <a:prstGeom prst="rect">
                <a:avLst/>
              </a:prstGeom>
              <a:blipFill>
                <a:blip r:embed="rId3"/>
                <a:stretch>
                  <a:fillRect l="-799" r="-719" b="-15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2FF4B3C6-25A0-4582-BABB-8061B9C0D332}"/>
              </a:ext>
            </a:extLst>
          </p:cNvPr>
          <p:cNvSpPr txBox="1"/>
          <p:nvPr/>
        </p:nvSpPr>
        <p:spPr>
          <a:xfrm>
            <a:off x="892975" y="3729279"/>
            <a:ext cx="7870025" cy="369332"/>
          </a:xfrm>
          <a:prstGeom prst="rect">
            <a:avLst/>
          </a:prstGeom>
          <a:noFill/>
        </p:spPr>
        <p:txBody>
          <a:bodyPr wrap="square" rtlCol="0">
            <a:spAutoFit/>
          </a:bodyPr>
          <a:lstStyle/>
          <a:p>
            <a:pPr marL="342779" indent="-342779" defTabSz="914081">
              <a:buFont typeface="Wingdings" panose="05000000000000000000" pitchFamily="2" charset="2"/>
              <a:buChar char="l"/>
            </a:pPr>
            <a:r>
              <a:rPr lang="zh-CN" altLang="en-US" sz="1800" dirty="0">
                <a:solidFill>
                  <a:srgbClr val="123E61"/>
                </a:solidFill>
                <a:latin typeface="黑体" panose="02010609060101010101" pitchFamily="49" charset="-122"/>
                <a:ea typeface="黑体" panose="02010609060101010101" pitchFamily="49" charset="-122"/>
              </a:rPr>
              <a:t>关系可以有三种类型：基本关系（通常又称为基本表）、查询表和视图表。</a:t>
            </a:r>
          </a:p>
        </p:txBody>
      </p:sp>
      <p:sp>
        <p:nvSpPr>
          <p:cNvPr id="20" name="矩形 19">
            <a:extLst>
              <a:ext uri="{FF2B5EF4-FFF2-40B4-BE49-F238E27FC236}">
                <a16:creationId xmlns:a16="http://schemas.microsoft.com/office/drawing/2014/main" id="{2759814C-0AE1-4418-B5C4-6652C7A5555C}"/>
              </a:ext>
            </a:extLst>
          </p:cNvPr>
          <p:cNvSpPr/>
          <p:nvPr/>
        </p:nvSpPr>
        <p:spPr>
          <a:xfrm>
            <a:off x="954789" y="4033463"/>
            <a:ext cx="7470755" cy="773289"/>
          </a:xfrm>
          <a:prstGeom prst="rect">
            <a:avLst/>
          </a:prstGeom>
        </p:spPr>
        <p:txBody>
          <a:bodyPr wrap="square">
            <a:spAutoFit/>
          </a:bodyPr>
          <a:lstStyle/>
          <a:p>
            <a:pPr defTabSz="914081">
              <a:lnSpc>
                <a:spcPct val="150000"/>
              </a:lnSpc>
            </a:pP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基本表</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是</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实际</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存在的表，它是实际存储数据的逻辑表示。</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查询表</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是查询结果对应的表。</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视图表</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是由基本表或其他视图导出的表。</a:t>
            </a:r>
            <a:endParaRPr lang="zh-CN" altLang="en-US" sz="1600" dirty="0">
              <a:latin typeface="黑体" panose="02010609060101010101" pitchFamily="49" charset="-122"/>
              <a:ea typeface="黑体" panose="02010609060101010101" pitchFamily="49" charset="-122"/>
            </a:endParaRPr>
          </a:p>
        </p:txBody>
      </p:sp>
      <p:sp>
        <p:nvSpPr>
          <p:cNvPr id="22" name="页脚占位符 2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8" name="灯片编号占位符 17"/>
          <p:cNvSpPr>
            <a:spLocks noGrp="1"/>
          </p:cNvSpPr>
          <p:nvPr>
            <p:ph type="sldNum" sz="quarter" idx="12"/>
          </p:nvPr>
        </p:nvSpPr>
        <p:spPr/>
        <p:txBody>
          <a:bodyPr/>
          <a:lstStyle/>
          <a:p>
            <a:fld id="{ECB62A96-75BD-4D1B-A9DE-49026C62D5F2}" type="slidenum">
              <a:rPr lang="zh-CN" altLang="en-US" smtClean="0"/>
              <a:t>17</a:t>
            </a:fld>
            <a:endParaRPr lang="zh-CN" altLang="en-US"/>
          </a:p>
        </p:txBody>
      </p:sp>
    </p:spTree>
    <p:extLst>
      <p:ext uri="{BB962C8B-B14F-4D97-AF65-F5344CB8AC3E}">
        <p14:creationId xmlns:p14="http://schemas.microsoft.com/office/powerpoint/2010/main" val="30693628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4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351076" y="205356"/>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关系的性质</a:t>
            </a:r>
          </a:p>
        </p:txBody>
      </p:sp>
      <p:sp>
        <p:nvSpPr>
          <p:cNvPr id="2" name="文本框 1">
            <a:extLst>
              <a:ext uri="{FF2B5EF4-FFF2-40B4-BE49-F238E27FC236}">
                <a16:creationId xmlns:a16="http://schemas.microsoft.com/office/drawing/2014/main" id="{2FF4B3C6-25A0-4582-BABB-8061B9C0D332}"/>
              </a:ext>
            </a:extLst>
          </p:cNvPr>
          <p:cNvSpPr txBox="1"/>
          <p:nvPr/>
        </p:nvSpPr>
        <p:spPr>
          <a:xfrm>
            <a:off x="860872" y="687905"/>
            <a:ext cx="1946591" cy="400110"/>
          </a:xfrm>
          <a:prstGeom prst="rect">
            <a:avLst/>
          </a:prstGeom>
          <a:noFill/>
        </p:spPr>
        <p:txBody>
          <a:bodyPr wrap="square" rtlCol="0">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关系的性质</a:t>
            </a:r>
          </a:p>
        </p:txBody>
      </p:sp>
      <p:sp>
        <p:nvSpPr>
          <p:cNvPr id="3" name="矩形 2">
            <a:extLst>
              <a:ext uri="{FF2B5EF4-FFF2-40B4-BE49-F238E27FC236}">
                <a16:creationId xmlns:a16="http://schemas.microsoft.com/office/drawing/2014/main" id="{2759814C-0AE1-4418-B5C4-6652C7A5555C}"/>
              </a:ext>
            </a:extLst>
          </p:cNvPr>
          <p:cNvSpPr/>
          <p:nvPr/>
        </p:nvSpPr>
        <p:spPr>
          <a:xfrm>
            <a:off x="860872" y="1184154"/>
            <a:ext cx="6025459" cy="338554"/>
          </a:xfrm>
          <a:prstGeom prst="rect">
            <a:avLst/>
          </a:prstGeom>
        </p:spPr>
        <p:txBody>
          <a:bodyPr wrap="square">
            <a:spAutoFit/>
          </a:bodyPr>
          <a:lstStyle/>
          <a:p>
            <a:pPr defTabSz="914081"/>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rPr>
              <a:t>1</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）每一个列的分量必须来自同一个域，必须是同一类型的数据。</a:t>
            </a:r>
            <a:endParaRPr lang="zh-CN" altLang="en-US" sz="1600" dirty="0">
              <a:solidFill>
                <a:srgbClr val="FF0000"/>
              </a:solidFill>
              <a:latin typeface="黑体" panose="02010609060101010101" pitchFamily="49" charset="-122"/>
              <a:ea typeface="黑体" panose="02010609060101010101" pitchFamily="49" charset="-122"/>
            </a:endParaRPr>
          </a:p>
        </p:txBody>
      </p:sp>
      <p:graphicFrame>
        <p:nvGraphicFramePr>
          <p:cNvPr id="5" name="表格 4">
            <a:extLst>
              <a:ext uri="{FF2B5EF4-FFF2-40B4-BE49-F238E27FC236}">
                <a16:creationId xmlns:a16="http://schemas.microsoft.com/office/drawing/2014/main" id="{743433A8-059A-4382-A97E-564A38D18AEC}"/>
              </a:ext>
            </a:extLst>
          </p:cNvPr>
          <p:cNvGraphicFramePr>
            <a:graphicFrameLocks noGrp="1"/>
          </p:cNvGraphicFramePr>
          <p:nvPr/>
        </p:nvGraphicFramePr>
        <p:xfrm>
          <a:off x="1260936" y="2192296"/>
          <a:ext cx="5398375" cy="1657268"/>
        </p:xfrm>
        <a:graphic>
          <a:graphicData uri="http://schemas.openxmlformats.org/drawingml/2006/table">
            <a:tbl>
              <a:tblPr firstRow="1" firstCol="1" lastRow="1" lastCol="1" bandRow="1" bandCol="1"/>
              <a:tblGrid>
                <a:gridCol w="1818039">
                  <a:extLst>
                    <a:ext uri="{9D8B030D-6E8A-4147-A177-3AD203B41FA5}">
                      <a16:colId xmlns:a16="http://schemas.microsoft.com/office/drawing/2014/main" val="1827287563"/>
                    </a:ext>
                  </a:extLst>
                </a:gridCol>
                <a:gridCol w="1267768">
                  <a:extLst>
                    <a:ext uri="{9D8B030D-6E8A-4147-A177-3AD203B41FA5}">
                      <a16:colId xmlns:a16="http://schemas.microsoft.com/office/drawing/2014/main" val="3185089224"/>
                    </a:ext>
                  </a:extLst>
                </a:gridCol>
                <a:gridCol w="2312568">
                  <a:extLst>
                    <a:ext uri="{9D8B030D-6E8A-4147-A177-3AD203B41FA5}">
                      <a16:colId xmlns:a16="http://schemas.microsoft.com/office/drawing/2014/main" val="2775945906"/>
                    </a:ext>
                  </a:extLst>
                </a:gridCol>
              </a:tblGrid>
              <a:tr h="414317">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黑体" panose="02010609060101010101" pitchFamily="49" charset="-122"/>
                        </a:rPr>
                        <a:t>姓</a:t>
                      </a:r>
                      <a:r>
                        <a:rPr lang="en-US" sz="1200" kern="0" dirty="0">
                          <a:effectLst/>
                          <a:latin typeface="Times New Roman" panose="02020603050405020304" pitchFamily="18" charset="0"/>
                          <a:ea typeface="黑体" panose="02010609060101010101" pitchFamily="49" charset="-122"/>
                        </a:rPr>
                        <a:t>    </a:t>
                      </a:r>
                      <a:r>
                        <a:rPr lang="zh-CN" sz="1200" kern="0" dirty="0">
                          <a:effectLst/>
                          <a:latin typeface="Times New Roman" panose="02020603050405020304" pitchFamily="18" charset="0"/>
                          <a:ea typeface="黑体" panose="02010609060101010101" pitchFamily="49" charset="-122"/>
                        </a:rPr>
                        <a:t>名</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黑体" panose="02010609060101010101" pitchFamily="49" charset="-122"/>
                        </a:rPr>
                        <a:t>职</a:t>
                      </a:r>
                      <a:r>
                        <a:rPr lang="en-US" sz="1200" kern="0" dirty="0">
                          <a:effectLst/>
                          <a:latin typeface="Times New Roman" panose="02020603050405020304" pitchFamily="18" charset="0"/>
                          <a:ea typeface="黑体" panose="02010609060101010101" pitchFamily="49" charset="-122"/>
                        </a:rPr>
                        <a:t>    </a:t>
                      </a:r>
                      <a:r>
                        <a:rPr lang="zh-CN" sz="1200" kern="0" dirty="0">
                          <a:effectLst/>
                          <a:latin typeface="Times New Roman" panose="02020603050405020304" pitchFamily="18" charset="0"/>
                          <a:ea typeface="黑体" panose="02010609060101010101" pitchFamily="49" charset="-122"/>
                        </a:rPr>
                        <a:t>称</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黑体" panose="02010609060101010101" pitchFamily="49" charset="-122"/>
                        </a:rPr>
                        <a:t>科</a:t>
                      </a:r>
                      <a:r>
                        <a:rPr lang="en-US" sz="1200" kern="0">
                          <a:effectLst/>
                          <a:latin typeface="Times New Roman" panose="02020603050405020304" pitchFamily="18" charset="0"/>
                          <a:ea typeface="黑体" panose="02010609060101010101" pitchFamily="49" charset="-122"/>
                        </a:rPr>
                        <a:t>    </a:t>
                      </a:r>
                      <a:r>
                        <a:rPr lang="zh-CN" sz="1200" kern="0">
                          <a:effectLst/>
                          <a:latin typeface="Times New Roman" panose="02020603050405020304" pitchFamily="18" charset="0"/>
                          <a:ea typeface="黑体" panose="02010609060101010101" pitchFamily="49" charset="-122"/>
                        </a:rPr>
                        <a:t>室</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68287"/>
                  </a:ext>
                </a:extLst>
              </a:tr>
              <a:tr h="414317">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刘伟</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主治医师</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门诊部</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712660"/>
                  </a:ext>
                </a:extLst>
              </a:tr>
              <a:tr h="414317">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罗晓</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主治医师</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消化内科</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269739"/>
                  </a:ext>
                </a:extLst>
              </a:tr>
              <a:tr h="414317">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杨勋</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主任医师</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门诊部</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30286"/>
                  </a:ext>
                </a:extLst>
              </a:tr>
            </a:tbl>
          </a:graphicData>
        </a:graphic>
      </p:graphicFrame>
      <p:sp>
        <p:nvSpPr>
          <p:cNvPr id="6" name="矩形 5">
            <a:extLst>
              <a:ext uri="{FF2B5EF4-FFF2-40B4-BE49-F238E27FC236}">
                <a16:creationId xmlns:a16="http://schemas.microsoft.com/office/drawing/2014/main" id="{249B2558-996F-4E87-B8CB-22277B621888}"/>
              </a:ext>
            </a:extLst>
          </p:cNvPr>
          <p:cNvSpPr/>
          <p:nvPr/>
        </p:nvSpPr>
        <p:spPr>
          <a:xfrm>
            <a:off x="1260934" y="1845893"/>
            <a:ext cx="1146468" cy="323165"/>
          </a:xfrm>
          <a:prstGeom prst="rect">
            <a:avLst/>
          </a:prstGeom>
        </p:spPr>
        <p:txBody>
          <a:bodyPr wrap="none">
            <a:spAutoFit/>
          </a:bodyPr>
          <a:lstStyle/>
          <a:p>
            <a:pPr defTabSz="914081"/>
            <a:r>
              <a:rPr lang="zh-CN" altLang="zh-CN" sz="1500" dirty="0">
                <a:solidFill>
                  <a:prstClr val="black"/>
                </a:solidFill>
                <a:latin typeface="黑体" panose="02010609060101010101" pitchFamily="49" charset="-122"/>
                <a:ea typeface="黑体" panose="02010609060101010101" pitchFamily="49" charset="-122"/>
              </a:rPr>
              <a:t>科室信息表</a:t>
            </a:r>
            <a:endParaRPr lang="zh-CN" altLang="en-US" sz="1500" dirty="0">
              <a:solidFill>
                <a:prstClr val="black"/>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78696C00-28DC-4247-9963-601C41F80F1F}"/>
              </a:ext>
            </a:extLst>
          </p:cNvPr>
          <p:cNvSpPr/>
          <p:nvPr/>
        </p:nvSpPr>
        <p:spPr>
          <a:xfrm>
            <a:off x="1013791" y="4088162"/>
            <a:ext cx="6784535" cy="338554"/>
          </a:xfrm>
          <a:prstGeom prst="rect">
            <a:avLst/>
          </a:prstGeom>
        </p:spPr>
        <p:txBody>
          <a:bodyPr wrap="square">
            <a:spAutoFit/>
          </a:bodyPr>
          <a:lstStyle/>
          <a:p>
            <a:pPr defTabSz="914081"/>
            <a:r>
              <a:rPr lang="zh-CN" altLang="zh-CN" sz="1600" b="1" dirty="0">
                <a:solidFill>
                  <a:srgbClr val="FF0000"/>
                </a:solidFill>
                <a:latin typeface="黑体" panose="02010609060101010101" pitchFamily="49" charset="-122"/>
                <a:ea typeface="黑体" panose="02010609060101010101" pitchFamily="49" charset="-122"/>
              </a:rPr>
              <a:t>域</a:t>
            </a:r>
            <a:r>
              <a:rPr lang="en-US" altLang="zh-CN" sz="1600" b="1" dirty="0">
                <a:solidFill>
                  <a:srgbClr val="FF0000"/>
                </a:solidFill>
                <a:latin typeface="黑体" panose="02010609060101010101" pitchFamily="49" charset="-122"/>
                <a:ea typeface="黑体" panose="02010609060101010101" pitchFamily="49" charset="-122"/>
              </a:rPr>
              <a:t> </a:t>
            </a:r>
            <a:r>
              <a:rPr lang="zh-CN" altLang="zh-CN"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 </a:t>
            </a:r>
            <a:r>
              <a:rPr lang="zh-CN" altLang="zh-CN" sz="1600" b="1" dirty="0">
                <a:solidFill>
                  <a:srgbClr val="FF0000"/>
                </a:solidFill>
                <a:latin typeface="黑体" panose="02010609060101010101" pitchFamily="49" charset="-122"/>
                <a:ea typeface="黑体" panose="02010609060101010101" pitchFamily="49" charset="-122"/>
              </a:rPr>
              <a:t>科室（消化内科，门诊部，急诊外科，内分泌科，肿瘤科，口腔科）</a:t>
            </a:r>
            <a:endParaRPr lang="zh-CN" altLang="en-US" sz="1600" b="1" dirty="0">
              <a:solidFill>
                <a:srgbClr val="FF0000"/>
              </a:solidFill>
              <a:latin typeface="黑体" panose="02010609060101010101" pitchFamily="49" charset="-122"/>
              <a:ea typeface="黑体" panose="02010609060101010101" pitchFamily="49" charset="-122"/>
            </a:endParaRPr>
          </a:p>
        </p:txBody>
      </p:sp>
      <p:sp>
        <p:nvSpPr>
          <p:cNvPr id="9" name="Rectangle 4">
            <a:extLst>
              <a:ext uri="{FF2B5EF4-FFF2-40B4-BE49-F238E27FC236}">
                <a16:creationId xmlns:a16="http://schemas.microsoft.com/office/drawing/2014/main" id="{D7DA9014-3A8F-45B3-881F-9A6C864FEFFF}"/>
              </a:ext>
            </a:extLst>
          </p:cNvPr>
          <p:cNvSpPr txBox="1">
            <a:spLocks noChangeArrowheads="1"/>
          </p:cNvSpPr>
          <p:nvPr/>
        </p:nvSpPr>
        <p:spPr bwMode="auto">
          <a:xfrm>
            <a:off x="48070" y="91653"/>
            <a:ext cx="3541949"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关系数据结构</a:t>
            </a:r>
          </a:p>
        </p:txBody>
      </p:sp>
      <p:sp>
        <p:nvSpPr>
          <p:cNvPr id="12" name="页脚占位符 1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t>18</a:t>
            </a:fld>
            <a:endParaRPr lang="zh-CN" altLang="en-US"/>
          </a:p>
        </p:txBody>
      </p:sp>
    </p:spTree>
    <p:extLst>
      <p:ext uri="{BB962C8B-B14F-4D97-AF65-F5344CB8AC3E}">
        <p14:creationId xmlns:p14="http://schemas.microsoft.com/office/powerpoint/2010/main" val="11271665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4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324037" y="211277"/>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关系的性质</a:t>
            </a:r>
          </a:p>
        </p:txBody>
      </p:sp>
      <p:sp>
        <p:nvSpPr>
          <p:cNvPr id="5" name="矩形 4">
            <a:extLst>
              <a:ext uri="{FF2B5EF4-FFF2-40B4-BE49-F238E27FC236}">
                <a16:creationId xmlns:a16="http://schemas.microsoft.com/office/drawing/2014/main" id="{C10C7A8A-C52C-4D70-8AF5-ACB7C8715276}"/>
              </a:ext>
            </a:extLst>
          </p:cNvPr>
          <p:cNvSpPr/>
          <p:nvPr/>
        </p:nvSpPr>
        <p:spPr>
          <a:xfrm>
            <a:off x="798261" y="842309"/>
            <a:ext cx="4912425" cy="338554"/>
          </a:xfrm>
          <a:prstGeom prst="rect">
            <a:avLst/>
          </a:prstGeom>
        </p:spPr>
        <p:txBody>
          <a:bodyPr wrap="square">
            <a:spAutoFit/>
          </a:bodyPr>
          <a:lstStyle/>
          <a:p>
            <a:pPr defTabSz="914081"/>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）不同</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列的取值</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可来自同一个域</a:t>
            </a:r>
            <a:endPar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Rectangle 1">
            <a:extLst>
              <a:ext uri="{FF2B5EF4-FFF2-40B4-BE49-F238E27FC236}">
                <a16:creationId xmlns:a16="http://schemas.microsoft.com/office/drawing/2014/main" id="{F7700F28-CACA-43D7-8B49-C892104E183C}"/>
              </a:ext>
            </a:extLst>
          </p:cNvPr>
          <p:cNvSpPr>
            <a:spLocks noChangeArrowheads="1"/>
          </p:cNvSpPr>
          <p:nvPr/>
        </p:nvSpPr>
        <p:spPr bwMode="auto">
          <a:xfrm>
            <a:off x="332473" y="2000198"/>
            <a:ext cx="4429308" cy="30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anchor="ctr" anchorCtr="0" compatLnSpc="1">
            <a:prstTxWarp prst="textNoShape">
              <a:avLst/>
            </a:prstTxWarp>
            <a:spAutoFit/>
          </a:bodyPr>
          <a:lstStyle>
            <a:lvl1pPr eaLnBrk="0" fontAlgn="base" hangingPunct="0">
              <a:spcBef>
                <a:spcPct val="0"/>
              </a:spcBef>
              <a:spcAft>
                <a:spcPct val="0"/>
              </a:spcAft>
              <a:tabLst>
                <a:tab pos="5329238" algn="r"/>
              </a:tabLst>
              <a:defRPr>
                <a:solidFill>
                  <a:schemeClr val="tx1"/>
                </a:solidFill>
                <a:latin typeface="Arial" panose="020B0604020202020204" pitchFamily="34" charset="0"/>
              </a:defRPr>
            </a:lvl1pPr>
            <a:lvl2pPr eaLnBrk="0" fontAlgn="base" hangingPunct="0">
              <a:spcBef>
                <a:spcPct val="0"/>
              </a:spcBef>
              <a:spcAft>
                <a:spcPct val="0"/>
              </a:spcAft>
              <a:tabLst>
                <a:tab pos="5329238" algn="r"/>
              </a:tabLst>
              <a:defRPr>
                <a:solidFill>
                  <a:schemeClr val="tx1"/>
                </a:solidFill>
                <a:latin typeface="Arial" panose="020B0604020202020204" pitchFamily="34" charset="0"/>
              </a:defRPr>
            </a:lvl2pPr>
            <a:lvl3pPr eaLnBrk="0" fontAlgn="base" hangingPunct="0">
              <a:spcBef>
                <a:spcPct val="0"/>
              </a:spcBef>
              <a:spcAft>
                <a:spcPct val="0"/>
              </a:spcAft>
              <a:tabLst>
                <a:tab pos="5329238" algn="r"/>
              </a:tabLst>
              <a:defRPr>
                <a:solidFill>
                  <a:schemeClr val="tx1"/>
                </a:solidFill>
                <a:latin typeface="Arial" panose="020B0604020202020204" pitchFamily="34" charset="0"/>
              </a:defRPr>
            </a:lvl3pPr>
            <a:lvl4pPr eaLnBrk="0" fontAlgn="base" hangingPunct="0">
              <a:spcBef>
                <a:spcPct val="0"/>
              </a:spcBef>
              <a:spcAft>
                <a:spcPct val="0"/>
              </a:spcAft>
              <a:tabLst>
                <a:tab pos="5329238" algn="r"/>
              </a:tabLst>
              <a:defRPr>
                <a:solidFill>
                  <a:schemeClr val="tx1"/>
                </a:solidFill>
                <a:latin typeface="Arial" panose="020B0604020202020204" pitchFamily="34" charset="0"/>
              </a:defRPr>
            </a:lvl4pPr>
            <a:lvl5pPr eaLnBrk="0" fontAlgn="base" hangingPunct="0">
              <a:spcBef>
                <a:spcPct val="0"/>
              </a:spcBef>
              <a:spcAft>
                <a:spcPct val="0"/>
              </a:spcAft>
              <a:tabLst>
                <a:tab pos="5329238" algn="r"/>
              </a:tabLst>
              <a:defRPr>
                <a:solidFill>
                  <a:schemeClr val="tx1"/>
                </a:solidFill>
                <a:latin typeface="Arial" panose="020B0604020202020204" pitchFamily="34" charset="0"/>
              </a:defRPr>
            </a:lvl5pPr>
            <a:lvl6pPr eaLnBrk="0" fontAlgn="base" hangingPunct="0">
              <a:spcBef>
                <a:spcPct val="0"/>
              </a:spcBef>
              <a:spcAft>
                <a:spcPct val="0"/>
              </a:spcAft>
              <a:tabLst>
                <a:tab pos="5329238" algn="r"/>
              </a:tabLst>
              <a:defRPr>
                <a:solidFill>
                  <a:schemeClr val="tx1"/>
                </a:solidFill>
                <a:latin typeface="Arial" panose="020B0604020202020204" pitchFamily="34" charset="0"/>
              </a:defRPr>
            </a:lvl6pPr>
            <a:lvl7pPr eaLnBrk="0" fontAlgn="base" hangingPunct="0">
              <a:spcBef>
                <a:spcPct val="0"/>
              </a:spcBef>
              <a:spcAft>
                <a:spcPct val="0"/>
              </a:spcAft>
              <a:tabLst>
                <a:tab pos="5329238" algn="r"/>
              </a:tabLst>
              <a:defRPr>
                <a:solidFill>
                  <a:schemeClr val="tx1"/>
                </a:solidFill>
                <a:latin typeface="Arial" panose="020B0604020202020204" pitchFamily="34" charset="0"/>
              </a:defRPr>
            </a:lvl7pPr>
            <a:lvl8pPr eaLnBrk="0" fontAlgn="base" hangingPunct="0">
              <a:spcBef>
                <a:spcPct val="0"/>
              </a:spcBef>
              <a:spcAft>
                <a:spcPct val="0"/>
              </a:spcAft>
              <a:tabLst>
                <a:tab pos="5329238" algn="r"/>
              </a:tabLst>
              <a:defRPr>
                <a:solidFill>
                  <a:schemeClr val="tx1"/>
                </a:solidFill>
                <a:latin typeface="Arial" panose="020B0604020202020204" pitchFamily="34" charset="0"/>
              </a:defRPr>
            </a:lvl8pPr>
            <a:lvl9pPr eaLnBrk="0" fontAlgn="base" hangingPunct="0">
              <a:spcBef>
                <a:spcPct val="0"/>
              </a:spcBef>
              <a:spcAft>
                <a:spcPct val="0"/>
              </a:spcAft>
              <a:tabLst>
                <a:tab pos="5329238" algn="r"/>
              </a:tabLst>
              <a:defRPr>
                <a:solidFill>
                  <a:schemeClr val="tx1"/>
                </a:solidFill>
                <a:latin typeface="Arial" panose="020B0604020202020204" pitchFamily="34" charset="0"/>
              </a:defRPr>
            </a:lvl9pPr>
          </a:lstStyle>
          <a:p>
            <a:pPr indent="223760" algn="just" defTabSz="914081">
              <a:tabLst>
                <a:tab pos="5327373" algn="r"/>
              </a:tabLst>
            </a:pPr>
            <a:r>
              <a:rPr lang="zh-CN" altLang="en-US" sz="1400" dirty="0">
                <a:solidFill>
                  <a:prstClr val="black"/>
                </a:solidFill>
                <a:latin typeface="黑体" panose="02010609060101010101" pitchFamily="49" charset="-122"/>
                <a:ea typeface="黑体" panose="02010609060101010101" pitchFamily="49" charset="-122"/>
                <a:cs typeface="Arial" panose="020B0604020202020204" pitchFamily="34" charset="0"/>
              </a:rPr>
              <a:t>该表的两个属性“职业”“兼职”来自同一个域</a:t>
            </a:r>
            <a:endParaRPr lang="zh-CN" altLang="en-US" sz="1400" dirty="0">
              <a:solidFill>
                <a:prstClr val="black"/>
              </a:solidFill>
              <a:latin typeface="黑体" panose="02010609060101010101" pitchFamily="49" charset="-122"/>
              <a:ea typeface="黑体" panose="02010609060101010101" pitchFamily="49" charset="-122"/>
            </a:endParaRPr>
          </a:p>
        </p:txBody>
      </p:sp>
      <p:graphicFrame>
        <p:nvGraphicFramePr>
          <p:cNvPr id="6" name="表格 5">
            <a:extLst>
              <a:ext uri="{FF2B5EF4-FFF2-40B4-BE49-F238E27FC236}">
                <a16:creationId xmlns:a16="http://schemas.microsoft.com/office/drawing/2014/main" id="{44602611-8175-440C-A015-7241496B22D3}"/>
              </a:ext>
            </a:extLst>
          </p:cNvPr>
          <p:cNvGraphicFramePr>
            <a:graphicFrameLocks noGrp="1"/>
          </p:cNvGraphicFramePr>
          <p:nvPr>
            <p:extLst>
              <p:ext uri="{D42A27DB-BD31-4B8C-83A1-F6EECF244321}">
                <p14:modId xmlns:p14="http://schemas.microsoft.com/office/powerpoint/2010/main" val="3554812927"/>
              </p:ext>
            </p:extLst>
          </p:nvPr>
        </p:nvGraphicFramePr>
        <p:xfrm>
          <a:off x="708386" y="2483635"/>
          <a:ext cx="3023403" cy="1547696"/>
        </p:xfrm>
        <a:graphic>
          <a:graphicData uri="http://schemas.openxmlformats.org/drawingml/2006/table">
            <a:tbl>
              <a:tblPr firstRow="1" firstCol="1" lastRow="1" lastCol="1" bandRow="1" bandCol="1"/>
              <a:tblGrid>
                <a:gridCol w="982852">
                  <a:extLst>
                    <a:ext uri="{9D8B030D-6E8A-4147-A177-3AD203B41FA5}">
                      <a16:colId xmlns:a16="http://schemas.microsoft.com/office/drawing/2014/main" val="2366512529"/>
                    </a:ext>
                  </a:extLst>
                </a:gridCol>
                <a:gridCol w="1010427">
                  <a:extLst>
                    <a:ext uri="{9D8B030D-6E8A-4147-A177-3AD203B41FA5}">
                      <a16:colId xmlns:a16="http://schemas.microsoft.com/office/drawing/2014/main" val="3562856960"/>
                    </a:ext>
                  </a:extLst>
                </a:gridCol>
                <a:gridCol w="1030124">
                  <a:extLst>
                    <a:ext uri="{9D8B030D-6E8A-4147-A177-3AD203B41FA5}">
                      <a16:colId xmlns:a16="http://schemas.microsoft.com/office/drawing/2014/main" val="238600664"/>
                    </a:ext>
                  </a:extLst>
                </a:gridCol>
              </a:tblGrid>
              <a:tr h="386924">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黑体" panose="02010609060101010101" pitchFamily="49" charset="-122"/>
                        </a:rPr>
                        <a:t>姓　　名</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solidFill>
                            <a:srgbClr val="FF0000"/>
                          </a:solidFill>
                          <a:effectLst/>
                          <a:latin typeface="Times New Roman" panose="02020603050405020304" pitchFamily="18" charset="0"/>
                          <a:ea typeface="黑体" panose="02010609060101010101" pitchFamily="49" charset="-122"/>
                        </a:rPr>
                        <a:t>职　　业</a:t>
                      </a:r>
                      <a:endParaRPr lang="zh-CN" sz="1200" kern="1050" dirty="0">
                        <a:solidFill>
                          <a:srgbClr val="FF0000"/>
                        </a:solidFill>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solidFill>
                            <a:srgbClr val="FF0000"/>
                          </a:solidFill>
                          <a:effectLst/>
                          <a:latin typeface="Times New Roman" panose="02020603050405020304" pitchFamily="18" charset="0"/>
                          <a:ea typeface="黑体" panose="02010609060101010101" pitchFamily="49" charset="-122"/>
                        </a:rPr>
                        <a:t>兼　　职</a:t>
                      </a:r>
                      <a:endParaRPr lang="zh-CN" sz="1200" kern="1050" dirty="0">
                        <a:solidFill>
                          <a:srgbClr val="FF0000"/>
                        </a:solidFill>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024162"/>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张三</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教师</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工人</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1624484"/>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李四</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工人</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教师</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583698"/>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王五</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工人</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辅导员</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718835"/>
                  </a:ext>
                </a:extLst>
              </a:tr>
            </a:tbl>
          </a:graphicData>
        </a:graphic>
      </p:graphicFrame>
      <p:sp>
        <p:nvSpPr>
          <p:cNvPr id="7" name="矩形 6">
            <a:extLst>
              <a:ext uri="{FF2B5EF4-FFF2-40B4-BE49-F238E27FC236}">
                <a16:creationId xmlns:a16="http://schemas.microsoft.com/office/drawing/2014/main" id="{3F349EAF-ACB2-4AC3-81D6-36DABDE410F3}"/>
              </a:ext>
            </a:extLst>
          </p:cNvPr>
          <p:cNvSpPr/>
          <p:nvPr/>
        </p:nvSpPr>
        <p:spPr>
          <a:xfrm>
            <a:off x="550977" y="1367822"/>
            <a:ext cx="6888839" cy="284693"/>
          </a:xfrm>
          <a:prstGeom prst="rect">
            <a:avLst/>
          </a:prstGeom>
        </p:spPr>
        <p:txBody>
          <a:bodyPr wrap="square">
            <a:spAutoFit/>
          </a:bodyPr>
          <a:lstStyle/>
          <a:p>
            <a:pPr indent="255815" defTabSz="914081">
              <a:lnSpc>
                <a:spcPts val="1505"/>
              </a:lnSpc>
            </a:pP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）列的顺序可以任意交换</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交换时，连同属性名一起交换</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箭头: 燕尾形 7">
            <a:extLst>
              <a:ext uri="{FF2B5EF4-FFF2-40B4-BE49-F238E27FC236}">
                <a16:creationId xmlns:a16="http://schemas.microsoft.com/office/drawing/2014/main" id="{98355BFC-8EAB-43A5-A3F7-5718D36E94E5}"/>
              </a:ext>
            </a:extLst>
          </p:cNvPr>
          <p:cNvSpPr/>
          <p:nvPr/>
        </p:nvSpPr>
        <p:spPr>
          <a:xfrm>
            <a:off x="3993328" y="3116338"/>
            <a:ext cx="978106" cy="1943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endParaRPr lang="zh-CN" altLang="en-US" sz="1799">
              <a:solidFill>
                <a:prstClr val="white"/>
              </a:solidFill>
              <a:latin typeface="FZZhengHeiS-R-GB"/>
            </a:endParaRPr>
          </a:p>
        </p:txBody>
      </p:sp>
      <p:graphicFrame>
        <p:nvGraphicFramePr>
          <p:cNvPr id="10" name="表格 9">
            <a:extLst>
              <a:ext uri="{FF2B5EF4-FFF2-40B4-BE49-F238E27FC236}">
                <a16:creationId xmlns:a16="http://schemas.microsoft.com/office/drawing/2014/main" id="{98C3205D-7E7B-48B3-8282-EA39F0511A22}"/>
              </a:ext>
            </a:extLst>
          </p:cNvPr>
          <p:cNvGraphicFramePr>
            <a:graphicFrameLocks noGrp="1"/>
          </p:cNvGraphicFramePr>
          <p:nvPr>
            <p:extLst>
              <p:ext uri="{D42A27DB-BD31-4B8C-83A1-F6EECF244321}">
                <p14:modId xmlns:p14="http://schemas.microsoft.com/office/powerpoint/2010/main" val="3382872927"/>
              </p:ext>
            </p:extLst>
          </p:nvPr>
        </p:nvGraphicFramePr>
        <p:xfrm>
          <a:off x="5190319" y="2483636"/>
          <a:ext cx="3383334" cy="1547696"/>
        </p:xfrm>
        <a:graphic>
          <a:graphicData uri="http://schemas.openxmlformats.org/drawingml/2006/table">
            <a:tbl>
              <a:tblPr firstRow="1" firstCol="1" lastRow="1" lastCol="1" bandRow="1" bandCol="1"/>
              <a:tblGrid>
                <a:gridCol w="1133252">
                  <a:extLst>
                    <a:ext uri="{9D8B030D-6E8A-4147-A177-3AD203B41FA5}">
                      <a16:colId xmlns:a16="http://schemas.microsoft.com/office/drawing/2014/main" val="2378754574"/>
                    </a:ext>
                  </a:extLst>
                </a:gridCol>
                <a:gridCol w="1100405">
                  <a:extLst>
                    <a:ext uri="{9D8B030D-6E8A-4147-A177-3AD203B41FA5}">
                      <a16:colId xmlns:a16="http://schemas.microsoft.com/office/drawing/2014/main" val="3670468414"/>
                    </a:ext>
                  </a:extLst>
                </a:gridCol>
                <a:gridCol w="1149677">
                  <a:extLst>
                    <a:ext uri="{9D8B030D-6E8A-4147-A177-3AD203B41FA5}">
                      <a16:colId xmlns:a16="http://schemas.microsoft.com/office/drawing/2014/main" val="2894577314"/>
                    </a:ext>
                  </a:extLst>
                </a:gridCol>
              </a:tblGrid>
              <a:tr h="386924">
                <a:tc>
                  <a:txBody>
                    <a:bodyPr/>
                    <a:lstStyle/>
                    <a:p>
                      <a:pPr algn="ctr">
                        <a:lnSpc>
                          <a:spcPts val="1505"/>
                        </a:lnSpc>
                        <a:spcAft>
                          <a:spcPts val="0"/>
                        </a:spcAft>
                        <a:tabLst>
                          <a:tab pos="5328920" algn="r"/>
                        </a:tabLst>
                      </a:pPr>
                      <a:r>
                        <a:rPr lang="zh-CN" sz="1200" dirty="0">
                          <a:effectLst/>
                          <a:latin typeface="Arial" panose="020B0604020202020204" pitchFamily="34" charset="0"/>
                          <a:ea typeface="黑体" panose="02010609060101010101" pitchFamily="49" charset="-122"/>
                          <a:cs typeface="宋体" panose="02010600030101010101" pitchFamily="2" charset="-122"/>
                        </a:rPr>
                        <a:t>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dirty="0">
                          <a:solidFill>
                            <a:srgbClr val="FF0000"/>
                          </a:solidFill>
                          <a:effectLst/>
                          <a:latin typeface="Arial" panose="020B0604020202020204" pitchFamily="34" charset="0"/>
                          <a:ea typeface="黑体" panose="02010609060101010101" pitchFamily="49" charset="-122"/>
                          <a:cs typeface="宋体" panose="02010600030101010101" pitchFamily="2" charset="-122"/>
                        </a:rPr>
                        <a:t>兼　　职</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dirty="0">
                          <a:solidFill>
                            <a:srgbClr val="FF0000"/>
                          </a:solidFill>
                          <a:effectLst/>
                          <a:latin typeface="Arial" panose="020B0604020202020204" pitchFamily="34" charset="0"/>
                          <a:ea typeface="黑体" panose="02010609060101010101" pitchFamily="49" charset="-122"/>
                          <a:cs typeface="宋体" panose="02010600030101010101" pitchFamily="2" charset="-122"/>
                        </a:rPr>
                        <a:t>职　　</a:t>
                      </a:r>
                      <a:r>
                        <a:rPr lang="zh-CN" altLang="en-US" sz="1200" dirty="0">
                          <a:solidFill>
                            <a:srgbClr val="FF0000"/>
                          </a:solidFill>
                          <a:effectLst/>
                          <a:latin typeface="Arial" panose="020B0604020202020204" pitchFamily="34" charset="0"/>
                          <a:ea typeface="黑体" panose="02010609060101010101" pitchFamily="49" charset="-122"/>
                          <a:cs typeface="宋体" panose="02010600030101010101" pitchFamily="2" charset="-122"/>
                        </a:rPr>
                        <a:t>业</a:t>
                      </a:r>
                      <a:endParaRPr lang="zh-CN" sz="1200" dirty="0">
                        <a:solidFill>
                          <a:srgbClr val="FF0000"/>
                        </a:solidFill>
                        <a:effectLst/>
                        <a:latin typeface="Arial" panose="020B0604020202020204" pitchFamily="34" charset="0"/>
                        <a:ea typeface="黑体" panose="02010609060101010101" pitchFamily="49" charset="-122"/>
                        <a:cs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716180"/>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张三</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工人</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教师</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290652"/>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李四</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教师</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工人</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398636"/>
                  </a:ext>
                </a:extLst>
              </a:tr>
              <a:tr h="386924">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王五</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Times New Roman" panose="02020603050405020304" pitchFamily="18" charset="0"/>
                          <a:ea typeface="宋体" panose="02010600030101010101" pitchFamily="2" charset="-122"/>
                        </a:rPr>
                        <a:t>辅导员</a:t>
                      </a:r>
                      <a:endParaRPr lang="zh-CN" sz="12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Times New Roman" panose="02020603050405020304" pitchFamily="18" charset="0"/>
                          <a:ea typeface="宋体" panose="02010600030101010101" pitchFamily="2" charset="-122"/>
                        </a:rPr>
                        <a:t>工人</a:t>
                      </a:r>
                      <a:endParaRPr lang="zh-CN" sz="12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5603334"/>
                  </a:ext>
                </a:extLst>
              </a:tr>
            </a:tbl>
          </a:graphicData>
        </a:graphic>
      </p:graphicFrame>
      <p:graphicFrame>
        <p:nvGraphicFramePr>
          <p:cNvPr id="12" name="表格 11">
            <a:extLst>
              <a:ext uri="{FF2B5EF4-FFF2-40B4-BE49-F238E27FC236}">
                <a16:creationId xmlns:a16="http://schemas.microsoft.com/office/drawing/2014/main" id="{3DD41AAA-7926-476A-9758-485873B64051}"/>
              </a:ext>
            </a:extLst>
          </p:cNvPr>
          <p:cNvGraphicFramePr>
            <a:graphicFrameLocks noGrp="1"/>
          </p:cNvGraphicFramePr>
          <p:nvPr>
            <p:extLst>
              <p:ext uri="{D42A27DB-BD31-4B8C-83A1-F6EECF244321}">
                <p14:modId xmlns:p14="http://schemas.microsoft.com/office/powerpoint/2010/main" val="2857340689"/>
              </p:ext>
            </p:extLst>
          </p:nvPr>
        </p:nvGraphicFramePr>
        <p:xfrm>
          <a:off x="4907803" y="1983467"/>
          <a:ext cx="3454517" cy="455137"/>
        </p:xfrm>
        <a:graphic>
          <a:graphicData uri="http://schemas.openxmlformats.org/drawingml/2006/table">
            <a:tbl>
              <a:tblPr/>
              <a:tblGrid>
                <a:gridCol w="3454517">
                  <a:extLst>
                    <a:ext uri="{9D8B030D-6E8A-4147-A177-3AD203B41FA5}">
                      <a16:colId xmlns:a16="http://schemas.microsoft.com/office/drawing/2014/main" val="2381286320"/>
                    </a:ext>
                  </a:extLst>
                </a:gridCol>
              </a:tblGrid>
              <a:tr h="455137">
                <a:tc>
                  <a:txBody>
                    <a:bodyPr/>
                    <a:lstStyle/>
                    <a:p>
                      <a:pPr algn="ctr">
                        <a:lnSpc>
                          <a:spcPct val="150000"/>
                        </a:lnSpc>
                        <a:spcBef>
                          <a:spcPts val="300"/>
                        </a:spcBef>
                        <a:spcAft>
                          <a:spcPts val="0"/>
                        </a:spcAft>
                      </a:pPr>
                      <a:r>
                        <a:rPr kumimoji="0" lang="zh-CN" altLang="en-US" sz="1400" b="0" i="0" u="none" strike="noStrike" kern="1200" cap="none" normalizeH="0" baseline="0" dirty="0" smtClean="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该表的两个属性列</a:t>
                      </a:r>
                      <a:r>
                        <a:rPr kumimoji="0" lang="zh-CN" altLang="en-US" sz="14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的顺序可以任意交换</a:t>
                      </a:r>
                    </a:p>
                  </a:txBody>
                  <a:tcPr marL="114265" marR="114265" marT="0" marB="0">
                    <a:lnL>
                      <a:noFill/>
                    </a:lnL>
                    <a:lnR>
                      <a:noFill/>
                    </a:lnR>
                    <a:lnT>
                      <a:noFill/>
                    </a:lnT>
                    <a:lnB>
                      <a:noFill/>
                    </a:lnB>
                  </a:tcPr>
                </a:tc>
                <a:extLst>
                  <a:ext uri="{0D108BD9-81ED-4DB2-BD59-A6C34878D82A}">
                    <a16:rowId xmlns:a16="http://schemas.microsoft.com/office/drawing/2014/main" val="2306839766"/>
                  </a:ext>
                </a:extLst>
              </a:tr>
            </a:tbl>
          </a:graphicData>
        </a:graphic>
      </p:graphicFrame>
      <p:sp>
        <p:nvSpPr>
          <p:cNvPr id="11" name="Rectangle 4">
            <a:extLst>
              <a:ext uri="{FF2B5EF4-FFF2-40B4-BE49-F238E27FC236}">
                <a16:creationId xmlns:a16="http://schemas.microsoft.com/office/drawing/2014/main" id="{7A4A2D59-3C11-47FF-89A0-8863938E5F3B}"/>
              </a:ext>
            </a:extLst>
          </p:cNvPr>
          <p:cNvSpPr txBox="1">
            <a:spLocks noChangeArrowheads="1"/>
          </p:cNvSpPr>
          <p:nvPr/>
        </p:nvSpPr>
        <p:spPr bwMode="auto">
          <a:xfrm>
            <a:off x="387464" y="70842"/>
            <a:ext cx="3541949"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关系模型的数据结构</a:t>
            </a:r>
          </a:p>
        </p:txBody>
      </p:sp>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19</a:t>
            </a:fld>
            <a:endParaRPr lang="zh-CN" altLang="en-US"/>
          </a:p>
        </p:txBody>
      </p:sp>
    </p:spTree>
    <p:extLst>
      <p:ext uri="{BB962C8B-B14F-4D97-AF65-F5344CB8AC3E}">
        <p14:creationId xmlns:p14="http://schemas.microsoft.com/office/powerpoint/2010/main" val="411321161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10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a:spLocks noChangeArrowheads="1"/>
          </p:cNvSpPr>
          <p:nvPr/>
        </p:nvSpPr>
        <p:spPr bwMode="auto">
          <a:xfrm>
            <a:off x="938919" y="574584"/>
            <a:ext cx="7420458" cy="2143857"/>
          </a:xfrm>
          <a:prstGeom prst="rect">
            <a:avLst/>
          </a:prstGeom>
          <a:noFill/>
          <a:ln w="9525">
            <a:noFill/>
            <a:miter lim="800000"/>
            <a:headEnd/>
            <a:tailEnd/>
          </a:ln>
        </p:spPr>
        <p:txBody>
          <a:bodyPr wrap="square">
            <a:spAutoFit/>
          </a:bodyPr>
          <a:lstStyle/>
          <a:p>
            <a:pPr marL="342779" indent="-342779" defTabSz="914081">
              <a:lnSpc>
                <a:spcPct val="150000"/>
              </a:lnSpc>
              <a:buClr>
                <a:srgbClr val="123E61"/>
              </a:buClr>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关系</a:t>
            </a:r>
            <a:r>
              <a:rPr lang="zh-CN" altLang="en-US" sz="2000" kern="0" dirty="0" smtClean="0">
                <a:solidFill>
                  <a:srgbClr val="123E61"/>
                </a:solidFill>
                <a:latin typeface="黑体" panose="02010609060101010101" pitchFamily="49" charset="-122"/>
                <a:ea typeface="黑体" panose="02010609060101010101" pitchFamily="49" charset="-122"/>
              </a:rPr>
              <a:t>实例</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lnSpc>
                <a:spcPct val="150000"/>
              </a:lnSpc>
              <a:defRPr/>
            </a:pPr>
            <a:r>
              <a:rPr lang="zh-CN" altLang="en-US" sz="1600" kern="0" dirty="0">
                <a:solidFill>
                  <a:prstClr val="black"/>
                </a:solidFill>
                <a:latin typeface="黑体" panose="02010609060101010101" pitchFamily="49" charset="-122"/>
                <a:ea typeface="黑体" panose="02010609060101010101" pitchFamily="49" charset="-122"/>
              </a:rPr>
              <a:t>关系实例，是由命名的若干列和行组成的</a:t>
            </a:r>
            <a:r>
              <a:rPr lang="zh-CN" altLang="en-US" sz="1600" b="1" kern="0" dirty="0">
                <a:solidFill>
                  <a:srgbClr val="FF0000"/>
                </a:solidFill>
                <a:latin typeface="黑体" panose="02010609060101010101" pitchFamily="49" charset="-122"/>
                <a:ea typeface="黑体" panose="02010609060101010101" pitchFamily="49" charset="-122"/>
              </a:rPr>
              <a:t>表格</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kern="0" dirty="0">
                <a:latin typeface="黑体" panose="02010609060101010101" pitchFamily="49" charset="-122"/>
                <a:ea typeface="黑体" panose="02010609060101010101" pitchFamily="49" charset="-122"/>
              </a:rPr>
              <a:t>关系中的</a:t>
            </a:r>
            <a:r>
              <a:rPr lang="zh-CN" altLang="en-US" sz="1600" b="1" kern="0" dirty="0">
                <a:solidFill>
                  <a:srgbClr val="FF0000"/>
                </a:solidFill>
                <a:latin typeface="黑体" panose="02010609060101010101" pitchFamily="49" charset="-122"/>
                <a:ea typeface="黑体" panose="02010609060101010101" pitchFamily="49" charset="-122"/>
              </a:rPr>
              <a:t>列</a:t>
            </a:r>
            <a:r>
              <a:rPr lang="zh-CN" altLang="en-US" sz="1600" kern="0" dirty="0">
                <a:latin typeface="黑体" panose="02010609060101010101" pitchFamily="49" charset="-122"/>
                <a:ea typeface="黑体" panose="02010609060101010101" pitchFamily="49" charset="-122"/>
              </a:rPr>
              <a:t>称为</a:t>
            </a:r>
            <a:r>
              <a:rPr lang="zh-CN" altLang="en-US" sz="1600" b="1" kern="0" dirty="0">
                <a:solidFill>
                  <a:srgbClr val="FF0000"/>
                </a:solidFill>
                <a:latin typeface="黑体" panose="02010609060101010101" pitchFamily="49" charset="-122"/>
                <a:ea typeface="黑体" panose="02010609060101010101" pitchFamily="49" charset="-122"/>
              </a:rPr>
              <a:t>属性</a:t>
            </a:r>
            <a:r>
              <a:rPr lang="zh-CN" altLang="en-US" sz="1600" b="1" kern="0" dirty="0">
                <a:solidFill>
                  <a:srgbClr val="C00000"/>
                </a:solidFill>
                <a:latin typeface="黑体" panose="02010609060101010101" pitchFamily="49" charset="-122"/>
                <a:ea typeface="黑体" panose="02010609060101010101" pitchFamily="49" charset="-122"/>
              </a:rPr>
              <a:t>，</a:t>
            </a:r>
            <a:r>
              <a:rPr lang="zh-CN" altLang="en-US" sz="1600" b="1" kern="0" dirty="0">
                <a:solidFill>
                  <a:srgbClr val="FF0000"/>
                </a:solidFill>
                <a:latin typeface="黑体" panose="02010609060101010101" pitchFamily="49" charset="-122"/>
                <a:ea typeface="黑体" panose="02010609060101010101" pitchFamily="49" charset="-122"/>
              </a:rPr>
              <a:t>行</a:t>
            </a:r>
            <a:r>
              <a:rPr lang="zh-CN" altLang="en-US" sz="1600" kern="0" dirty="0">
                <a:latin typeface="黑体" panose="02010609060101010101" pitchFamily="49" charset="-122"/>
                <a:ea typeface="黑体" panose="02010609060101010101" pitchFamily="49" charset="-122"/>
              </a:rPr>
              <a:t>称为</a:t>
            </a:r>
            <a:r>
              <a:rPr lang="zh-CN" altLang="en-US" sz="1600" b="1" kern="0" dirty="0">
                <a:solidFill>
                  <a:srgbClr val="FF0000"/>
                </a:solidFill>
                <a:latin typeface="黑体" panose="02010609060101010101" pitchFamily="49" charset="-122"/>
                <a:ea typeface="黑体" panose="02010609060101010101" pitchFamily="49" charset="-122"/>
              </a:rPr>
              <a:t>元组</a:t>
            </a:r>
            <a:r>
              <a:rPr lang="zh-CN" altLang="en-US" sz="1600" kern="0" dirty="0">
                <a:solidFill>
                  <a:prstClr val="black"/>
                </a:solidFill>
                <a:latin typeface="黑体" panose="02010609060101010101" pitchFamily="49" charset="-122"/>
                <a:ea typeface="黑体" panose="02010609060101010101" pitchFamily="49" charset="-122"/>
              </a:rPr>
              <a:t>；关系实例中元组的</a:t>
            </a:r>
            <a:r>
              <a:rPr lang="zh-CN" altLang="en-US" sz="1600" b="1" kern="0" dirty="0">
                <a:solidFill>
                  <a:srgbClr val="FF0000"/>
                </a:solidFill>
                <a:latin typeface="黑体" panose="02010609060101010101" pitchFamily="49" charset="-122"/>
                <a:ea typeface="黑体" panose="02010609060101010101" pitchFamily="49" charset="-122"/>
              </a:rPr>
              <a:t>数目</a:t>
            </a:r>
            <a:r>
              <a:rPr lang="zh-CN" altLang="en-US" sz="1600" kern="0" dirty="0">
                <a:solidFill>
                  <a:prstClr val="black"/>
                </a:solidFill>
                <a:latin typeface="黑体" panose="02010609060101010101" pitchFamily="49" charset="-122"/>
                <a:ea typeface="黑体" panose="02010609060101010101" pitchFamily="49" charset="-122"/>
              </a:rPr>
              <a:t>称为</a:t>
            </a:r>
            <a:r>
              <a:rPr lang="zh-CN" altLang="en-US" sz="1600" b="1" kern="0" dirty="0">
                <a:solidFill>
                  <a:srgbClr val="FF0000"/>
                </a:solidFill>
                <a:latin typeface="黑体" panose="02010609060101010101" pitchFamily="49" charset="-122"/>
                <a:ea typeface="黑体" panose="02010609060101010101" pitchFamily="49" charset="-122"/>
              </a:rPr>
              <a:t>基数</a:t>
            </a:r>
            <a:r>
              <a:rPr lang="zh-CN" altLang="en-US" sz="1600" kern="0" dirty="0">
                <a:solidFill>
                  <a:prstClr val="black"/>
                </a:solidFill>
                <a:latin typeface="黑体" panose="02010609060101010101" pitchFamily="49" charset="-122"/>
                <a:ea typeface="黑体" panose="02010609060101010101" pitchFamily="49" charset="-122"/>
              </a:rPr>
              <a:t>（</a:t>
            </a:r>
            <a:r>
              <a:rPr lang="en-US" altLang="zh-CN" sz="1600" kern="0" dirty="0">
                <a:solidFill>
                  <a:prstClr val="black"/>
                </a:solidFill>
                <a:latin typeface="黑体" panose="02010609060101010101" pitchFamily="49" charset="-122"/>
                <a:ea typeface="黑体" panose="02010609060101010101" pitchFamily="49" charset="-122"/>
              </a:rPr>
              <a:t>Cardinality</a:t>
            </a:r>
            <a:r>
              <a:rPr lang="zh-CN" altLang="en-US" sz="1600" kern="0" dirty="0">
                <a:solidFill>
                  <a:prstClr val="black"/>
                </a:solidFill>
                <a:latin typeface="黑体" panose="02010609060101010101" pitchFamily="49" charset="-122"/>
                <a:ea typeface="黑体" panose="02010609060101010101" pitchFamily="49" charset="-122"/>
              </a:rPr>
              <a:t>）。</a:t>
            </a:r>
          </a:p>
          <a:p>
            <a:pPr defTabSz="914081">
              <a:lnSpc>
                <a:spcPct val="150000"/>
              </a:lnSpc>
              <a:defRPr/>
            </a:pP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lnSpc>
                <a:spcPct val="150000"/>
              </a:lnSpc>
              <a:defRPr/>
            </a:pPr>
            <a:endParaRPr lang="zh-CN" altLang="en-US" sz="2000" kern="0" dirty="0">
              <a:solidFill>
                <a:srgbClr val="123E61"/>
              </a:solidFill>
              <a:latin typeface="黑体" panose="02010609060101010101" pitchFamily="49" charset="-122"/>
              <a:ea typeface="黑体" panose="02010609060101010101" pitchFamily="49" charset="-122"/>
            </a:endParaRPr>
          </a:p>
        </p:txBody>
      </p:sp>
      <p:graphicFrame>
        <p:nvGraphicFramePr>
          <p:cNvPr id="63" name="表格 62"/>
          <p:cNvGraphicFramePr>
            <a:graphicFrameLocks noGrp="1"/>
          </p:cNvGraphicFramePr>
          <p:nvPr>
            <p:extLst>
              <p:ext uri="{D42A27DB-BD31-4B8C-83A1-F6EECF244321}">
                <p14:modId xmlns:p14="http://schemas.microsoft.com/office/powerpoint/2010/main" val="231200743"/>
              </p:ext>
            </p:extLst>
          </p:nvPr>
        </p:nvGraphicFramePr>
        <p:xfrm>
          <a:off x="1807318" y="2541541"/>
          <a:ext cx="5907506" cy="1940087"/>
        </p:xfrm>
        <a:graphic>
          <a:graphicData uri="http://schemas.openxmlformats.org/drawingml/2006/table">
            <a:tbl>
              <a:tblPr firstRow="1" firstCol="1" lastRow="1" lastCol="1" bandRow="1" bandCol="1"/>
              <a:tblGrid>
                <a:gridCol w="730295">
                  <a:extLst>
                    <a:ext uri="{9D8B030D-6E8A-4147-A177-3AD203B41FA5}">
                      <a16:colId xmlns:a16="http://schemas.microsoft.com/office/drawing/2014/main" val="3281216427"/>
                    </a:ext>
                  </a:extLst>
                </a:gridCol>
                <a:gridCol w="853725">
                  <a:extLst>
                    <a:ext uri="{9D8B030D-6E8A-4147-A177-3AD203B41FA5}">
                      <a16:colId xmlns:a16="http://schemas.microsoft.com/office/drawing/2014/main" val="1158032242"/>
                    </a:ext>
                  </a:extLst>
                </a:gridCol>
                <a:gridCol w="606866">
                  <a:extLst>
                    <a:ext uri="{9D8B030D-6E8A-4147-A177-3AD203B41FA5}">
                      <a16:colId xmlns:a16="http://schemas.microsoft.com/office/drawing/2014/main" val="1190115069"/>
                    </a:ext>
                  </a:extLst>
                </a:gridCol>
                <a:gridCol w="728009">
                  <a:extLst>
                    <a:ext uri="{9D8B030D-6E8A-4147-A177-3AD203B41FA5}">
                      <a16:colId xmlns:a16="http://schemas.microsoft.com/office/drawing/2014/main" val="2262672077"/>
                    </a:ext>
                  </a:extLst>
                </a:gridCol>
                <a:gridCol w="893726">
                  <a:extLst>
                    <a:ext uri="{9D8B030D-6E8A-4147-A177-3AD203B41FA5}">
                      <a16:colId xmlns:a16="http://schemas.microsoft.com/office/drawing/2014/main" val="2384725224"/>
                    </a:ext>
                  </a:extLst>
                </a:gridCol>
                <a:gridCol w="1091995">
                  <a:extLst>
                    <a:ext uri="{9D8B030D-6E8A-4147-A177-3AD203B41FA5}">
                      <a16:colId xmlns:a16="http://schemas.microsoft.com/office/drawing/2014/main" val="3655521376"/>
                    </a:ext>
                  </a:extLst>
                </a:gridCol>
                <a:gridCol w="1002890">
                  <a:extLst>
                    <a:ext uri="{9D8B030D-6E8A-4147-A177-3AD203B41FA5}">
                      <a16:colId xmlns:a16="http://schemas.microsoft.com/office/drawing/2014/main" val="3815747134"/>
                    </a:ext>
                  </a:extLst>
                </a:gridCol>
              </a:tblGrid>
              <a:tr h="452977">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Dno</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Dname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Dsex</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Dage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Ddeptno</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Ttype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Snumber</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578604"/>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140</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郝亦柯</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28</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1800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142694"/>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刘伟</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43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026556"/>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368</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罗晓</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27</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主治医师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2000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417850"/>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73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邓英超</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43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201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3200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119695"/>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82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杨勋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36</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181980"/>
                  </a:ext>
                </a:extLst>
              </a:tr>
            </a:tbl>
          </a:graphicData>
        </a:graphic>
      </p:graphicFrame>
      <p:sp>
        <p:nvSpPr>
          <p:cNvPr id="64" name="文本框 63"/>
          <p:cNvSpPr txBox="1"/>
          <p:nvPr/>
        </p:nvSpPr>
        <p:spPr>
          <a:xfrm>
            <a:off x="1807319" y="2033326"/>
            <a:ext cx="1316884" cy="369204"/>
          </a:xfrm>
          <a:prstGeom prst="rect">
            <a:avLst/>
          </a:prstGeom>
          <a:noFill/>
        </p:spPr>
        <p:txBody>
          <a:bodyPr wrap="square" rtlCol="0">
            <a:spAutoFit/>
          </a:bodyPr>
          <a:lstStyle/>
          <a:p>
            <a:pPr defTabSz="914081"/>
            <a:r>
              <a:rPr lang="en-US" altLang="zh-CN" sz="1799" b="1" dirty="0">
                <a:solidFill>
                  <a:prstClr val="black"/>
                </a:solidFill>
                <a:latin typeface="FZZhengHeiS-R-GB"/>
              </a:rPr>
              <a:t>DOCTOR</a:t>
            </a:r>
            <a:endParaRPr lang="zh-CN" altLang="en-US" sz="1799" b="1" dirty="0">
              <a:solidFill>
                <a:prstClr val="black"/>
              </a:solidFill>
              <a:latin typeface="FZZhengHeiS-R-GB"/>
            </a:endParaRPr>
          </a:p>
        </p:txBody>
      </p:sp>
      <p:sp>
        <p:nvSpPr>
          <p:cNvPr id="15" name="文本框 14">
            <a:extLst>
              <a:ext uri="{FF2B5EF4-FFF2-40B4-BE49-F238E27FC236}">
                <a16:creationId xmlns:a16="http://schemas.microsoft.com/office/drawing/2014/main" id="{785B9F98-AC86-42A6-871C-12811E0FE56C}"/>
              </a:ext>
            </a:extLst>
          </p:cNvPr>
          <p:cNvSpPr txBox="1"/>
          <p:nvPr/>
        </p:nvSpPr>
        <p:spPr>
          <a:xfrm>
            <a:off x="6434635" y="18720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基本概念</a:t>
            </a:r>
          </a:p>
        </p:txBody>
      </p:sp>
      <p:sp>
        <p:nvSpPr>
          <p:cNvPr id="48" name="AutoShape 23">
            <a:extLst>
              <a:ext uri="{FF2B5EF4-FFF2-40B4-BE49-F238E27FC236}">
                <a16:creationId xmlns:a16="http://schemas.microsoft.com/office/drawing/2014/main" id="{7F1798FA-7A63-4F47-8C6F-6D9092C69448}"/>
              </a:ext>
            </a:extLst>
          </p:cNvPr>
          <p:cNvSpPr>
            <a:spLocks noChangeArrowheads="1"/>
          </p:cNvSpPr>
          <p:nvPr/>
        </p:nvSpPr>
        <p:spPr bwMode="auto">
          <a:xfrm>
            <a:off x="600965" y="2460245"/>
            <a:ext cx="838923" cy="370282"/>
          </a:xfrm>
          <a:prstGeom prst="wedgeRoundRectCallout">
            <a:avLst>
              <a:gd name="adj1" fmla="val 73623"/>
              <a:gd name="adj2" fmla="val 171016"/>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r>
              <a:rPr lang="zh-CN" altLang="en-US" sz="1799" b="0" dirty="0">
                <a:solidFill>
                  <a:prstClr val="black"/>
                </a:solidFill>
                <a:latin typeface="微软雅黑" panose="020B0503020204020204" pitchFamily="34" charset="-122"/>
                <a:ea typeface="微软雅黑" panose="020B0503020204020204" pitchFamily="34" charset="-122"/>
              </a:rPr>
              <a:t>元组</a:t>
            </a:r>
          </a:p>
        </p:txBody>
      </p:sp>
      <p:sp>
        <p:nvSpPr>
          <p:cNvPr id="49" name="Rectangle 21">
            <a:extLst>
              <a:ext uri="{FF2B5EF4-FFF2-40B4-BE49-F238E27FC236}">
                <a16:creationId xmlns:a16="http://schemas.microsoft.com/office/drawing/2014/main" id="{444055B0-9041-4CBE-A8AA-81784CB7FA9A}"/>
              </a:ext>
            </a:extLst>
          </p:cNvPr>
          <p:cNvSpPr>
            <a:spLocks noChangeArrowheads="1"/>
          </p:cNvSpPr>
          <p:nvPr/>
        </p:nvSpPr>
        <p:spPr bwMode="auto">
          <a:xfrm>
            <a:off x="1648286" y="3258581"/>
            <a:ext cx="6194229" cy="35992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0" name="Rectangle 21">
            <a:extLst>
              <a:ext uri="{FF2B5EF4-FFF2-40B4-BE49-F238E27FC236}">
                <a16:creationId xmlns:a16="http://schemas.microsoft.com/office/drawing/2014/main" id="{A55F0CFF-D9A2-406F-AE63-6AE7F8E47892}"/>
              </a:ext>
            </a:extLst>
          </p:cNvPr>
          <p:cNvSpPr>
            <a:spLocks noChangeArrowheads="1"/>
          </p:cNvSpPr>
          <p:nvPr/>
        </p:nvSpPr>
        <p:spPr bwMode="auto">
          <a:xfrm>
            <a:off x="3347497" y="2351681"/>
            <a:ext cx="735713" cy="2221117"/>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51" name="AutoShape 23">
            <a:extLst>
              <a:ext uri="{FF2B5EF4-FFF2-40B4-BE49-F238E27FC236}">
                <a16:creationId xmlns:a16="http://schemas.microsoft.com/office/drawing/2014/main" id="{96813643-85C0-4376-8967-22131728495B}"/>
              </a:ext>
            </a:extLst>
          </p:cNvPr>
          <p:cNvSpPr>
            <a:spLocks noChangeArrowheads="1"/>
          </p:cNvSpPr>
          <p:nvPr/>
        </p:nvSpPr>
        <p:spPr bwMode="auto">
          <a:xfrm flipH="1">
            <a:off x="4067259" y="1858138"/>
            <a:ext cx="855529" cy="370282"/>
          </a:xfrm>
          <a:prstGeom prst="wedgeRoundRectCallout">
            <a:avLst>
              <a:gd name="adj1" fmla="val 122162"/>
              <a:gd name="adj2" fmla="val 83489"/>
              <a:gd name="adj3" fmla="val 16667"/>
            </a:avLst>
          </a:prstGeom>
          <a:solidFill>
            <a:srgbClr val="C00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r>
              <a:rPr lang="zh-CN" altLang="en-US" sz="1799" b="0" dirty="0">
                <a:solidFill>
                  <a:prstClr val="black"/>
                </a:solidFill>
                <a:latin typeface="微软雅黑" panose="020B0503020204020204" pitchFamily="34" charset="-122"/>
                <a:ea typeface="微软雅黑" panose="020B0503020204020204" pitchFamily="34" charset="-122"/>
              </a:rPr>
              <a:t>属性</a:t>
            </a:r>
          </a:p>
        </p:txBody>
      </p:sp>
      <p:sp>
        <p:nvSpPr>
          <p:cNvPr id="20"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13" name="文本框 12"/>
          <p:cNvSpPr txBox="1"/>
          <p:nvPr/>
        </p:nvSpPr>
        <p:spPr>
          <a:xfrm>
            <a:off x="6357472" y="1825892"/>
            <a:ext cx="2385893" cy="369204"/>
          </a:xfrm>
          <a:prstGeom prst="rect">
            <a:avLst/>
          </a:prstGeom>
          <a:noFill/>
        </p:spPr>
        <p:txBody>
          <a:bodyPr wrap="square" rtlCol="0">
            <a:spAutoFit/>
          </a:bodyPr>
          <a:lstStyle/>
          <a:p>
            <a:pPr defTabSz="914081"/>
            <a:r>
              <a:rPr lang="zh-CN" altLang="en-US" sz="1799" b="1" dirty="0">
                <a:solidFill>
                  <a:prstClr val="black"/>
                </a:solidFill>
                <a:latin typeface="FZZhengHeiS-R-GB"/>
              </a:rPr>
              <a:t>“医生”关系的示例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2</a:t>
            </a:fld>
            <a:endParaRPr lang="zh-CN" altLang="en-US"/>
          </a:p>
        </p:txBody>
      </p:sp>
    </p:spTree>
    <p:extLst>
      <p:ext uri="{BB962C8B-B14F-4D97-AF65-F5344CB8AC3E}">
        <p14:creationId xmlns:p14="http://schemas.microsoft.com/office/powerpoint/2010/main" val="376818531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anim calcmode="lin" valueType="num">
                                      <p:cBhvr additive="base">
                                        <p:cTn id="9" dur="500" fill="hold"/>
                                        <p:tgtEl>
                                          <p:spTgt spid="64"/>
                                        </p:tgtEl>
                                        <p:attrNameLst>
                                          <p:attrName>ppt_x</p:attrName>
                                        </p:attrNameLst>
                                      </p:cBhvr>
                                      <p:tavLst>
                                        <p:tav tm="0">
                                          <p:val>
                                            <p:strVal val="#ppt_x"/>
                                          </p:val>
                                        </p:tav>
                                        <p:tav tm="100000">
                                          <p:val>
                                            <p:strVal val="#ppt_x"/>
                                          </p:val>
                                        </p:tav>
                                      </p:tavLst>
                                    </p:anim>
                                    <p:anim calcmode="lin" valueType="num">
                                      <p:cBhvr additive="base">
                                        <p:cTn id="10" dur="500" fill="hold"/>
                                        <p:tgtEl>
                                          <p:spTgt spid="64"/>
                                        </p:tgtEl>
                                        <p:attrNameLst>
                                          <p:attrName>ppt_y</p:attrName>
                                        </p:attrNameLst>
                                      </p:cBhvr>
                                      <p:tavLst>
                                        <p:tav tm="0">
                                          <p:val>
                                            <p:strVal val="1+#ppt_h/2"/>
                                          </p:val>
                                        </p:tav>
                                        <p:tav tm="100000">
                                          <p:val>
                                            <p:strVal val="#ppt_y"/>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fill="hold"/>
                                        <p:tgtEl>
                                          <p:spTgt spid="63"/>
                                        </p:tgtEl>
                                        <p:attrNameLst>
                                          <p:attrName>ppt_x</p:attrName>
                                        </p:attrNameLst>
                                      </p:cBhvr>
                                      <p:tavLst>
                                        <p:tav tm="0">
                                          <p:val>
                                            <p:strVal val="#ppt_x"/>
                                          </p:val>
                                        </p:tav>
                                        <p:tav tm="100000">
                                          <p:val>
                                            <p:strVal val="#ppt_x"/>
                                          </p:val>
                                        </p:tav>
                                      </p:tavLst>
                                    </p:anim>
                                    <p:anim calcmode="lin" valueType="num">
                                      <p:cBhvr additive="base">
                                        <p:cTn id="1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500"/>
                                        <p:tgtEl>
                                          <p:spTgt spid="48"/>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right)">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62">
                                            <p:txEl>
                                              <p:pRg st="1" end="1"/>
                                            </p:txEl>
                                          </p:spTgt>
                                        </p:tgtEl>
                                        <p:attrNameLst>
                                          <p:attrName>style.visibility</p:attrName>
                                        </p:attrNameLst>
                                      </p:cBhvr>
                                      <p:to>
                                        <p:strVal val="visible"/>
                                      </p:to>
                                    </p:set>
                                    <p:animEffect transition="in" filter="barn(inVertical)">
                                      <p:cBhvr>
                                        <p:cTn id="38" dur="500"/>
                                        <p:tgtEl>
                                          <p:spTgt spid="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48" grpId="0" animBg="1"/>
      <p:bldP spid="49" grpId="0" animBg="1"/>
      <p:bldP spid="50" grpId="0" animBg="1"/>
      <p:bldP spid="51"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289084" y="17862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关系的性质</a:t>
            </a:r>
          </a:p>
        </p:txBody>
      </p:sp>
      <p:sp>
        <p:nvSpPr>
          <p:cNvPr id="5" name="矩形 4">
            <a:extLst>
              <a:ext uri="{FF2B5EF4-FFF2-40B4-BE49-F238E27FC236}">
                <a16:creationId xmlns:a16="http://schemas.microsoft.com/office/drawing/2014/main" id="{0C765468-839A-4FBB-82BE-ED32127CA19B}"/>
              </a:ext>
            </a:extLst>
          </p:cNvPr>
          <p:cNvSpPr/>
          <p:nvPr/>
        </p:nvSpPr>
        <p:spPr>
          <a:xfrm>
            <a:off x="744882" y="853877"/>
            <a:ext cx="4376738" cy="338554"/>
          </a:xfrm>
          <a:prstGeom prst="rect">
            <a:avLst/>
          </a:prstGeom>
        </p:spPr>
        <p:txBody>
          <a:bodyPr wrap="square">
            <a:spAutoFit/>
          </a:bodyPr>
          <a:lstStyle/>
          <a:p>
            <a:pPr defTabSz="914081"/>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4</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关系中的元组的顺序可任意交换</a:t>
            </a:r>
          </a:p>
        </p:txBody>
      </p:sp>
      <p:sp>
        <p:nvSpPr>
          <p:cNvPr id="2" name="矩形 1">
            <a:extLst>
              <a:ext uri="{FF2B5EF4-FFF2-40B4-BE49-F238E27FC236}">
                <a16:creationId xmlns:a16="http://schemas.microsoft.com/office/drawing/2014/main" id="{5F28CA04-8618-40EA-BAF4-3D93B5B5BEE0}"/>
              </a:ext>
            </a:extLst>
          </p:cNvPr>
          <p:cNvSpPr/>
          <p:nvPr/>
        </p:nvSpPr>
        <p:spPr>
          <a:xfrm>
            <a:off x="744882" y="1418501"/>
            <a:ext cx="3365024" cy="338554"/>
          </a:xfrm>
          <a:prstGeom prst="rect">
            <a:avLst/>
          </a:prstGeom>
        </p:spPr>
        <p:txBody>
          <a:bodyPr wrap="none">
            <a:spAutoFit/>
          </a:bodyPr>
          <a:lstStyle/>
          <a:p>
            <a:pPr defTabSz="914081"/>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5</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）关系中不允许出现相同的元组</a:t>
            </a:r>
            <a:endPar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775D228B-EBB0-4434-A778-52D76BD0B798}"/>
              </a:ext>
            </a:extLst>
          </p:cNvPr>
          <p:cNvSpPr/>
          <p:nvPr/>
        </p:nvSpPr>
        <p:spPr>
          <a:xfrm>
            <a:off x="756496" y="1932233"/>
            <a:ext cx="4570589" cy="338554"/>
          </a:xfrm>
          <a:prstGeom prst="rect">
            <a:avLst/>
          </a:prstGeom>
        </p:spPr>
        <p:txBody>
          <a:bodyPr>
            <a:spAutoFit/>
          </a:bodyPr>
          <a:lstStyle/>
          <a:p>
            <a:pPr defTabSz="914081"/>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6</a:t>
            </a:r>
            <a:r>
              <a:rPr lang="zh-CN" altLang="zh-CN"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）关系中每一分量必须是不可分割的数据项。</a:t>
            </a:r>
            <a:endPar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0278F1A3-CCE1-4F7F-AC69-A11FA7E6C26A}"/>
              </a:ext>
            </a:extLst>
          </p:cNvPr>
          <p:cNvGraphicFramePr>
            <a:graphicFrameLocks noGrp="1"/>
          </p:cNvGraphicFramePr>
          <p:nvPr>
            <p:extLst/>
          </p:nvPr>
        </p:nvGraphicFramePr>
        <p:xfrm>
          <a:off x="744883" y="2955580"/>
          <a:ext cx="4182981" cy="1475904"/>
        </p:xfrm>
        <a:graphic>
          <a:graphicData uri="http://schemas.openxmlformats.org/drawingml/2006/table">
            <a:tbl>
              <a:tblPr firstRow="1" firstCol="1" lastRow="1" lastCol="1" bandRow="1" bandCol="1"/>
              <a:tblGrid>
                <a:gridCol w="1312519">
                  <a:extLst>
                    <a:ext uri="{9D8B030D-6E8A-4147-A177-3AD203B41FA5}">
                      <a16:colId xmlns:a16="http://schemas.microsoft.com/office/drawing/2014/main" val="1039125656"/>
                    </a:ext>
                  </a:extLst>
                </a:gridCol>
                <a:gridCol w="1223128">
                  <a:extLst>
                    <a:ext uri="{9D8B030D-6E8A-4147-A177-3AD203B41FA5}">
                      <a16:colId xmlns:a16="http://schemas.microsoft.com/office/drawing/2014/main" val="2792508381"/>
                    </a:ext>
                  </a:extLst>
                </a:gridCol>
                <a:gridCol w="1647334">
                  <a:extLst>
                    <a:ext uri="{9D8B030D-6E8A-4147-A177-3AD203B41FA5}">
                      <a16:colId xmlns:a16="http://schemas.microsoft.com/office/drawing/2014/main" val="896380183"/>
                    </a:ext>
                  </a:extLst>
                </a:gridCol>
              </a:tblGrid>
              <a:tr h="368976">
                <a:tc rowSpan="2">
                  <a:txBody>
                    <a:bodyPr/>
                    <a:lstStyle/>
                    <a:p>
                      <a:pPr algn="ctr">
                        <a:lnSpc>
                          <a:spcPts val="1505"/>
                        </a:lnSpc>
                        <a:spcAft>
                          <a:spcPts val="0"/>
                        </a:spcAft>
                        <a:tabLst>
                          <a:tab pos="5328920" algn="r"/>
                        </a:tabLst>
                      </a:pPr>
                      <a:r>
                        <a:rPr lang="zh-CN" sz="1200" dirty="0">
                          <a:effectLst/>
                          <a:latin typeface="黑体" panose="02010609060101010101" pitchFamily="49" charset="-122"/>
                          <a:ea typeface="黑体" panose="02010609060101010101" pitchFamily="49" charset="-122"/>
                          <a:cs typeface="宋体" panose="02010600030101010101" pitchFamily="2" charset="-122"/>
                        </a:rPr>
                        <a:t>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5"/>
                        </a:lnSpc>
                        <a:spcAft>
                          <a:spcPts val="0"/>
                        </a:spcAft>
                        <a:tabLst>
                          <a:tab pos="5328920" algn="r"/>
                        </a:tabLst>
                      </a:pPr>
                      <a:r>
                        <a:rPr lang="zh-CN" sz="1200" b="1" dirty="0">
                          <a:effectLst/>
                          <a:latin typeface="黑体" panose="02010609060101010101" pitchFamily="49" charset="-122"/>
                          <a:ea typeface="黑体" panose="02010609060101010101" pitchFamily="49" charset="-122"/>
                          <a:cs typeface="宋体" panose="02010600030101010101" pitchFamily="2" charset="-122"/>
                        </a:rPr>
                        <a:t>住　　址</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647952153"/>
                  </a:ext>
                </a:extLst>
              </a:tr>
              <a:tr h="368976">
                <a:tc vMerge="1">
                  <a:txBody>
                    <a:bodyPr/>
                    <a:lstStyle/>
                    <a:p>
                      <a:endParaRPr lang="zh-CN" altLang="en-US"/>
                    </a:p>
                  </a:txBody>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省　　市</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dirty="0">
                          <a:effectLst/>
                          <a:latin typeface="黑体" panose="02010609060101010101" pitchFamily="49" charset="-122"/>
                          <a:ea typeface="黑体" panose="02010609060101010101" pitchFamily="49" charset="-122"/>
                          <a:cs typeface="宋体" panose="02010600030101010101" pitchFamily="2" charset="-122"/>
                        </a:rPr>
                        <a:t>行　政　区</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586294"/>
                  </a:ext>
                </a:extLst>
              </a:tr>
              <a:tr h="368976">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李四</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四川省成都市</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金牛区</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340555"/>
                  </a:ext>
                </a:extLst>
              </a:tr>
              <a:tr h="368976">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王五</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四川省成都市</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高新区</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995432"/>
                  </a:ext>
                </a:extLst>
              </a:tr>
            </a:tbl>
          </a:graphicData>
        </a:graphic>
      </p:graphicFrame>
      <p:sp>
        <p:nvSpPr>
          <p:cNvPr id="6" name="矩形 5">
            <a:extLst>
              <a:ext uri="{FF2B5EF4-FFF2-40B4-BE49-F238E27FC236}">
                <a16:creationId xmlns:a16="http://schemas.microsoft.com/office/drawing/2014/main" id="{085B1008-1BC9-4C35-8A99-C3BA73427D04}"/>
              </a:ext>
            </a:extLst>
          </p:cNvPr>
          <p:cNvSpPr/>
          <p:nvPr/>
        </p:nvSpPr>
        <p:spPr>
          <a:xfrm>
            <a:off x="5121620" y="2884485"/>
            <a:ext cx="3595856" cy="365036"/>
          </a:xfrm>
          <a:prstGeom prst="rect">
            <a:avLst/>
          </a:prstGeom>
        </p:spPr>
        <p:txBody>
          <a:bodyPr wrap="none">
            <a:spAutoFit/>
          </a:bodyPr>
          <a:lstStyle/>
          <a:p>
            <a:pPr defTabSz="914081">
              <a:lnSpc>
                <a:spcPct val="150000"/>
              </a:lnSpc>
              <a:spcBef>
                <a:spcPts val="300"/>
              </a:spcBef>
            </a:pPr>
            <a:r>
              <a:rPr lang="zh-CN" altLang="en-US" sz="1400" b="1" i="1" kern="1000" dirty="0">
                <a:latin typeface="黑体" panose="02010609060101010101" pitchFamily="49" charset="-122"/>
                <a:ea typeface="黑体" panose="02010609060101010101" pitchFamily="49" charset="-122"/>
                <a:cs typeface="Times New Roman" panose="02020603050405020304" pitchFamily="18" charset="0"/>
              </a:rPr>
              <a:t>该表中，</a:t>
            </a:r>
            <a:r>
              <a:rPr lang="zh-CN" altLang="zh-CN" sz="1400" b="1" i="1" kern="1000" dirty="0">
                <a:latin typeface="黑体" panose="02010609060101010101" pitchFamily="49" charset="-122"/>
                <a:ea typeface="黑体" panose="02010609060101010101" pitchFamily="49" charset="-122"/>
                <a:cs typeface="Times New Roman" panose="02020603050405020304" pitchFamily="18" charset="0"/>
              </a:rPr>
              <a:t>列</a:t>
            </a:r>
            <a:r>
              <a:rPr lang="zh-CN" altLang="en-US" sz="1400" b="1" i="1" kern="1000" dirty="0">
                <a:latin typeface="黑体" panose="02010609060101010101" pitchFamily="49" charset="-122"/>
                <a:ea typeface="黑体" panose="02010609060101010101" pitchFamily="49" charset="-122"/>
                <a:cs typeface="Times New Roman" panose="02020603050405020304" pitchFamily="18" charset="0"/>
              </a:rPr>
              <a:t>“住址”不符合关系的性质要求</a:t>
            </a:r>
            <a:endParaRPr lang="zh-CN" altLang="zh-CN" sz="1400" b="1" i="1" kern="1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Rectangle 4">
            <a:extLst>
              <a:ext uri="{FF2B5EF4-FFF2-40B4-BE49-F238E27FC236}">
                <a16:creationId xmlns:a16="http://schemas.microsoft.com/office/drawing/2014/main" id="{04F529D3-D868-41A8-9353-D4F56C12F144}"/>
              </a:ext>
            </a:extLst>
          </p:cNvPr>
          <p:cNvSpPr txBox="1">
            <a:spLocks noChangeArrowheads="1"/>
          </p:cNvSpPr>
          <p:nvPr/>
        </p:nvSpPr>
        <p:spPr bwMode="auto">
          <a:xfrm>
            <a:off x="387464" y="65172"/>
            <a:ext cx="3541949"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关系模型的数据结构</a:t>
            </a:r>
          </a:p>
        </p:txBody>
      </p:sp>
      <p:sp>
        <p:nvSpPr>
          <p:cNvPr id="12" name="页脚占位符 1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ECB62A96-75BD-4D1B-A9DE-49026C62D5F2}" type="slidenum">
              <a:rPr lang="zh-CN" altLang="en-US" smtClean="0"/>
              <a:t>20</a:t>
            </a:fld>
            <a:endParaRPr lang="zh-CN" altLang="en-US"/>
          </a:p>
        </p:txBody>
      </p:sp>
    </p:spTree>
    <p:extLst>
      <p:ext uri="{BB962C8B-B14F-4D97-AF65-F5344CB8AC3E}">
        <p14:creationId xmlns:p14="http://schemas.microsoft.com/office/powerpoint/2010/main" val="204586500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945964" y="651021"/>
            <a:ext cx="5587397" cy="3600986"/>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关系模式</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zh-CN" altLang="en-US" sz="1600" dirty="0">
                <a:solidFill>
                  <a:prstClr val="black"/>
                </a:solidFill>
                <a:latin typeface="黑体" panose="02010609060101010101" pitchFamily="49" charset="-122"/>
                <a:ea typeface="黑体" panose="02010609060101010101" pitchFamily="49" charset="-122"/>
              </a:rPr>
              <a:t>关系模式（</a:t>
            </a:r>
            <a:r>
              <a:rPr lang="en-US" altLang="zh-CN" sz="1600" dirty="0">
                <a:solidFill>
                  <a:prstClr val="black"/>
                </a:solidFill>
                <a:latin typeface="黑体" panose="02010609060101010101" pitchFamily="49" charset="-122"/>
                <a:ea typeface="黑体" panose="02010609060101010101" pitchFamily="49" charset="-122"/>
              </a:rPr>
              <a:t>Relation Schema</a:t>
            </a:r>
            <a:r>
              <a:rPr lang="zh-CN" altLang="en-US" sz="1600" dirty="0">
                <a:solidFill>
                  <a:prstClr val="black"/>
                </a:solidFill>
                <a:latin typeface="黑体" panose="02010609060101010101" pitchFamily="49" charset="-122"/>
                <a:ea typeface="黑体" panose="02010609060101010101" pitchFamily="49" charset="-122"/>
              </a:rPr>
              <a:t>）是型，关系是值，</a:t>
            </a:r>
            <a:endParaRPr lang="en-US" altLang="zh-CN" sz="1600" dirty="0">
              <a:solidFill>
                <a:prstClr val="black"/>
              </a:solidFill>
              <a:latin typeface="黑体" panose="02010609060101010101" pitchFamily="49" charset="-122"/>
              <a:ea typeface="黑体" panose="02010609060101010101" pitchFamily="49" charset="-122"/>
            </a:endParaRPr>
          </a:p>
          <a:p>
            <a:pPr defTabSz="914081"/>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zh-CN" altLang="en-US" sz="1600" dirty="0">
                <a:solidFill>
                  <a:prstClr val="black"/>
                </a:solidFill>
                <a:latin typeface="黑体" panose="02010609060101010101" pitchFamily="49" charset="-122"/>
                <a:ea typeface="黑体" panose="02010609060101010101" pitchFamily="49" charset="-122"/>
              </a:rPr>
              <a:t>关系模式是一个五元组，形式化定义为：</a:t>
            </a:r>
            <a:r>
              <a:rPr lang="en-US" altLang="zh-CN" sz="1600" dirty="0">
                <a:solidFill>
                  <a:prstClr val="black"/>
                </a:solidFill>
                <a:latin typeface="黑体" panose="02010609060101010101" pitchFamily="49" charset="-122"/>
                <a:ea typeface="黑体" panose="02010609060101010101" pitchFamily="49" charset="-122"/>
              </a:rPr>
              <a:t>R</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U</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D</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DOM</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F</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en-US" altLang="zh-CN" sz="1600" b="1" dirty="0">
                <a:solidFill>
                  <a:srgbClr val="FF0000"/>
                </a:solidFill>
                <a:latin typeface="黑体" panose="02010609060101010101" pitchFamily="49" charset="-122"/>
                <a:ea typeface="黑体" panose="02010609060101010101" pitchFamily="49" charset="-122"/>
              </a:rPr>
              <a:t>R</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U</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DOM</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F</a:t>
            </a:r>
            <a:r>
              <a:rPr lang="zh-CN" altLang="en-US" sz="1600" b="1" dirty="0">
                <a:solidFill>
                  <a:srgbClr val="FF0000"/>
                </a:solidFill>
                <a:latin typeface="黑体" panose="02010609060101010101" pitchFamily="49" charset="-122"/>
                <a:ea typeface="黑体" panose="02010609060101010101" pitchFamily="49" charset="-122"/>
              </a:rPr>
              <a:t>）</a:t>
            </a:r>
            <a:endParaRPr lang="en-US" altLang="zh-CN" sz="1600" b="1" dirty="0">
              <a:solidFill>
                <a:srgbClr val="FF0000"/>
              </a:solidFill>
              <a:latin typeface="黑体" panose="02010609060101010101" pitchFamily="49" charset="-122"/>
              <a:ea typeface="黑体" panose="02010609060101010101" pitchFamily="49" charset="-122"/>
            </a:endParaRPr>
          </a:p>
          <a:p>
            <a:pPr defTabSz="914081"/>
            <a:endParaRPr lang="zh-CN" altLang="en-US" sz="1600" dirty="0">
              <a:solidFill>
                <a:prstClr val="black"/>
              </a:solidFill>
              <a:latin typeface="黑体" panose="02010609060101010101" pitchFamily="49" charset="-122"/>
              <a:ea typeface="黑体" panose="02010609060101010101" pitchFamily="49" charset="-122"/>
            </a:endParaRPr>
          </a:p>
          <a:p>
            <a:pPr defTabSz="914081"/>
            <a:r>
              <a:rPr lang="en-US" altLang="zh-CN" sz="1600" dirty="0">
                <a:solidFill>
                  <a:prstClr val="black"/>
                </a:solidFill>
                <a:latin typeface="黑体" panose="02010609060101010101" pitchFamily="49" charset="-122"/>
                <a:ea typeface="黑体" panose="02010609060101010101" pitchFamily="49" charset="-122"/>
              </a:rPr>
              <a:t>R:   </a:t>
            </a:r>
            <a:r>
              <a:rPr lang="zh-CN" altLang="en-US" sz="1600" dirty="0">
                <a:solidFill>
                  <a:prstClr val="black"/>
                </a:solidFill>
                <a:latin typeface="黑体" panose="02010609060101010101" pitchFamily="49" charset="-122"/>
                <a:ea typeface="黑体" panose="02010609060101010101" pitchFamily="49" charset="-122"/>
              </a:rPr>
              <a:t>关系名，</a:t>
            </a:r>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en-US" altLang="zh-CN" sz="1600" dirty="0">
                <a:solidFill>
                  <a:prstClr val="black"/>
                </a:solidFill>
                <a:latin typeface="黑体" panose="02010609060101010101" pitchFamily="49" charset="-122"/>
                <a:ea typeface="黑体" panose="02010609060101010101" pitchFamily="49" charset="-122"/>
              </a:rPr>
              <a:t>U:   </a:t>
            </a:r>
            <a:r>
              <a:rPr lang="zh-CN" altLang="en-US" sz="1600" dirty="0">
                <a:solidFill>
                  <a:prstClr val="black"/>
                </a:solidFill>
                <a:latin typeface="黑体" panose="02010609060101010101" pitchFamily="49" charset="-122"/>
                <a:ea typeface="黑体" panose="02010609060101010101" pitchFamily="49" charset="-122"/>
              </a:rPr>
              <a:t>组成该关系的属性名集合，一般为</a:t>
            </a:r>
            <a:r>
              <a:rPr lang="en-US" altLang="zh-CN" sz="1600" dirty="0">
                <a:solidFill>
                  <a:prstClr val="black"/>
                </a:solidFill>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A2</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An</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en-US" altLang="zh-CN" sz="1600" dirty="0">
                <a:solidFill>
                  <a:prstClr val="black"/>
                </a:solidFill>
                <a:latin typeface="黑体" panose="02010609060101010101" pitchFamily="49" charset="-122"/>
                <a:ea typeface="黑体" panose="02010609060101010101" pitchFamily="49" charset="-122"/>
              </a:rPr>
              <a:t>D:   </a:t>
            </a:r>
            <a:r>
              <a:rPr lang="zh-CN" altLang="en-US" sz="1600" dirty="0">
                <a:solidFill>
                  <a:prstClr val="black"/>
                </a:solidFill>
                <a:latin typeface="黑体" panose="02010609060101010101" pitchFamily="49" charset="-122"/>
                <a:ea typeface="黑体" panose="02010609060101010101" pitchFamily="49" charset="-122"/>
              </a:rPr>
              <a:t>属性组</a:t>
            </a:r>
            <a:r>
              <a:rPr lang="en-US" altLang="zh-CN" sz="1600" dirty="0">
                <a:solidFill>
                  <a:prstClr val="black"/>
                </a:solidFill>
                <a:latin typeface="黑体" panose="02010609060101010101" pitchFamily="49" charset="-122"/>
                <a:ea typeface="黑体" panose="02010609060101010101" pitchFamily="49" charset="-122"/>
              </a:rPr>
              <a:t>U</a:t>
            </a:r>
            <a:r>
              <a:rPr lang="zh-CN" altLang="en-US" sz="1600" dirty="0">
                <a:solidFill>
                  <a:prstClr val="black"/>
                </a:solidFill>
                <a:latin typeface="黑体" panose="02010609060101010101" pitchFamily="49" charset="-122"/>
                <a:ea typeface="黑体" panose="02010609060101010101" pitchFamily="49" charset="-122"/>
              </a:rPr>
              <a:t>中属性所来自的域；</a:t>
            </a:r>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en-US" altLang="zh-CN" sz="1600" dirty="0">
                <a:solidFill>
                  <a:prstClr val="black"/>
                </a:solidFill>
                <a:latin typeface="黑体" panose="02010609060101010101" pitchFamily="49" charset="-122"/>
                <a:ea typeface="黑体" panose="02010609060101010101" pitchFamily="49" charset="-122"/>
              </a:rPr>
              <a:t>DOM: </a:t>
            </a:r>
            <a:r>
              <a:rPr lang="zh-CN" altLang="en-US" sz="1600" dirty="0">
                <a:solidFill>
                  <a:prstClr val="black"/>
                </a:solidFill>
                <a:latin typeface="黑体" panose="02010609060101010101" pitchFamily="49" charset="-122"/>
                <a:ea typeface="黑体" panose="02010609060101010101" pitchFamily="49" charset="-122"/>
              </a:rPr>
              <a:t>属性向域的映象集合；</a:t>
            </a:r>
            <a:endParaRPr lang="en-US" altLang="zh-CN" sz="1600" dirty="0">
              <a:solidFill>
                <a:prstClr val="black"/>
              </a:solidFill>
              <a:latin typeface="黑体" panose="02010609060101010101" pitchFamily="49" charset="-122"/>
              <a:ea typeface="黑体" panose="02010609060101010101" pitchFamily="49" charset="-122"/>
            </a:endParaRPr>
          </a:p>
          <a:p>
            <a:pPr defTabSz="914081"/>
            <a:r>
              <a:rPr lang="en-US" altLang="zh-CN" sz="1600" dirty="0">
                <a:solidFill>
                  <a:prstClr val="black"/>
                </a:solidFill>
                <a:latin typeface="黑体" panose="02010609060101010101" pitchFamily="49" charset="-122"/>
                <a:ea typeface="黑体" panose="02010609060101010101" pitchFamily="49" charset="-122"/>
              </a:rPr>
              <a:t>F:   </a:t>
            </a:r>
            <a:r>
              <a:rPr lang="zh-CN" altLang="en-US" sz="1600" dirty="0">
                <a:solidFill>
                  <a:prstClr val="black"/>
                </a:solidFill>
                <a:latin typeface="黑体" panose="02010609060101010101" pitchFamily="49" charset="-122"/>
                <a:ea typeface="黑体" panose="02010609060101010101" pitchFamily="49" charset="-122"/>
              </a:rPr>
              <a:t>属性间数据的依赖关系集合。</a:t>
            </a:r>
          </a:p>
          <a:p>
            <a:pPr defTabSz="914081"/>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0822CC8C-9483-4753-AB64-7FD3EFCC7ECA}"/>
              </a:ext>
            </a:extLst>
          </p:cNvPr>
          <p:cNvSpPr txBox="1"/>
          <p:nvPr/>
        </p:nvSpPr>
        <p:spPr>
          <a:xfrm>
            <a:off x="6533362" y="18462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关系模式</a:t>
            </a:r>
          </a:p>
        </p:txBody>
      </p:sp>
      <p:sp>
        <p:nvSpPr>
          <p:cNvPr id="2" name="矩形 1">
            <a:extLst>
              <a:ext uri="{FF2B5EF4-FFF2-40B4-BE49-F238E27FC236}">
                <a16:creationId xmlns:a16="http://schemas.microsoft.com/office/drawing/2014/main" id="{04603842-70BF-480E-88D2-B15BC6A7C43B}"/>
              </a:ext>
            </a:extLst>
          </p:cNvPr>
          <p:cNvSpPr/>
          <p:nvPr/>
        </p:nvSpPr>
        <p:spPr>
          <a:xfrm>
            <a:off x="3695504" y="3995130"/>
            <a:ext cx="5229654" cy="830997"/>
          </a:xfrm>
          <a:prstGeom prst="rect">
            <a:avLst/>
          </a:prstGeom>
        </p:spPr>
        <p:txBody>
          <a:bodyPr wrap="square">
            <a:spAutoFit/>
          </a:bodyPr>
          <a:lstStyle/>
          <a:p>
            <a:pPr defTabSz="914081">
              <a:defRPr/>
            </a:pPr>
            <a:r>
              <a:rPr lang="zh-CN" altLang="en-US" sz="1600" b="1" dirty="0">
                <a:latin typeface="黑体" panose="02010609060101010101" pitchFamily="49" charset="-122"/>
                <a:ea typeface="黑体" panose="02010609060101010101" pitchFamily="49" charset="-122"/>
              </a:rPr>
              <a:t>一般表示为：关系名（属性</a:t>
            </a: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，属性</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a:t>
            </a:r>
            <a:r>
              <a:rPr lang="zh-CN" altLang="en-US" sz="1600" b="1" dirty="0">
                <a:latin typeface="黑体" panose="02010609060101010101" pitchFamily="49" charset="-122"/>
                <a:ea typeface="黑体" panose="02010609060101010101" pitchFamily="49" charset="-122"/>
              </a:rPr>
              <a:t>，属性</a:t>
            </a:r>
            <a:r>
              <a:rPr lang="en-US" altLang="zh-CN" sz="1600" b="1" dirty="0">
                <a:latin typeface="黑体" panose="02010609060101010101" pitchFamily="49" charset="-122"/>
                <a:ea typeface="黑体" panose="02010609060101010101" pitchFamily="49" charset="-122"/>
              </a:rPr>
              <a:t>n</a:t>
            </a:r>
            <a:r>
              <a:rPr lang="zh-CN" altLang="en-US" sz="1600" b="1" dirty="0">
                <a:latin typeface="黑体" panose="02010609060101010101" pitchFamily="49" charset="-122"/>
                <a:ea typeface="黑体" panose="02010609060101010101" pitchFamily="49" charset="-122"/>
              </a:rPr>
              <a:t>），</a:t>
            </a:r>
            <a:r>
              <a:rPr lang="zh-CN" altLang="en-US" sz="1600" b="1" dirty="0" smtClean="0">
                <a:latin typeface="黑体" panose="02010609060101010101" pitchFamily="49" charset="-122"/>
                <a:ea typeface="黑体" panose="02010609060101010101" pitchFamily="49" charset="-122"/>
              </a:rPr>
              <a:t>即</a:t>
            </a:r>
            <a:endParaRPr lang="en-US" altLang="zh-CN" sz="1600" b="1" dirty="0">
              <a:solidFill>
                <a:srgbClr val="FF0000"/>
              </a:solidFill>
              <a:latin typeface="黑体" panose="02010609060101010101" pitchFamily="49" charset="-122"/>
              <a:ea typeface="黑体" panose="02010609060101010101" pitchFamily="49" charset="-122"/>
            </a:endParaRPr>
          </a:p>
          <a:p>
            <a:pPr defTabSz="914081">
              <a:defRPr/>
            </a:pPr>
            <a:r>
              <a:rPr lang="en-US" altLang="zh-CN" sz="1600" dirty="0">
                <a:solidFill>
                  <a:srgbClr val="FF0000"/>
                </a:solidFill>
                <a:latin typeface="黑体" panose="02010609060101010101" pitchFamily="49" charset="-122"/>
                <a:ea typeface="黑体" panose="02010609060101010101" pitchFamily="49" charset="-122"/>
              </a:rPr>
              <a:t>R(A</a:t>
            </a:r>
            <a:r>
              <a:rPr lang="en-US" altLang="zh-CN" sz="1600" baseline="-25000" dirty="0">
                <a:solidFill>
                  <a:srgbClr val="FF0000"/>
                </a:solidFill>
                <a:latin typeface="黑体" panose="02010609060101010101" pitchFamily="49" charset="-122"/>
                <a:ea typeface="黑体" panose="02010609060101010101" pitchFamily="49" charset="-122"/>
              </a:rPr>
              <a:t>1</a:t>
            </a:r>
            <a:r>
              <a:rPr lang="en-US" altLang="zh-CN" sz="1600" dirty="0">
                <a:solidFill>
                  <a:srgbClr val="FF0000"/>
                </a:solidFill>
                <a:latin typeface="黑体" panose="02010609060101010101" pitchFamily="49" charset="-122"/>
                <a:ea typeface="黑体" panose="02010609060101010101" pitchFamily="49" charset="-122"/>
              </a:rPr>
              <a:t>,A</a:t>
            </a:r>
            <a:r>
              <a:rPr lang="en-US" altLang="zh-CN" sz="1600" baseline="-25000" dirty="0">
                <a:solidFill>
                  <a:srgbClr val="FF0000"/>
                </a:solidFill>
                <a:latin typeface="黑体" panose="02010609060101010101" pitchFamily="49" charset="-122"/>
                <a:ea typeface="黑体" panose="02010609060101010101" pitchFamily="49" charset="-122"/>
              </a:rPr>
              <a:t>2</a:t>
            </a:r>
            <a:r>
              <a:rPr lang="en-US" altLang="zh-CN" sz="1600" dirty="0">
                <a:solidFill>
                  <a:srgbClr val="FF0000"/>
                </a:solidFill>
                <a:latin typeface="黑体" panose="02010609060101010101" pitchFamily="49" charset="-122"/>
                <a:ea typeface="黑体" panose="02010609060101010101" pitchFamily="49" charset="-122"/>
              </a:rPr>
              <a:t>,…,A</a:t>
            </a:r>
            <a:r>
              <a:rPr lang="en-US" altLang="zh-CN" sz="1600" baseline="-25000" dirty="0">
                <a:solidFill>
                  <a:srgbClr val="FF0000"/>
                </a:solidFill>
                <a:latin typeface="黑体" panose="02010609060101010101" pitchFamily="49" charset="-122"/>
                <a:ea typeface="黑体" panose="02010609060101010101" pitchFamily="49" charset="-122"/>
              </a:rPr>
              <a:t>n</a:t>
            </a:r>
            <a:r>
              <a:rPr lang="zh-CN" altLang="en-US" sz="1600" dirty="0">
                <a:solidFill>
                  <a:srgbClr val="FF0000"/>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or</a:t>
            </a:r>
            <a:r>
              <a:rPr lang="zh-CN" altLang="en-US" sz="1600" dirty="0">
                <a:solidFill>
                  <a:srgbClr val="FF0000"/>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R(U)</a:t>
            </a:r>
            <a:endParaRPr lang="zh-CN" altLang="en-US" sz="1600" b="1" dirty="0">
              <a:solidFill>
                <a:srgbClr val="FF0000"/>
              </a:solidFill>
              <a:latin typeface="黑体" panose="02010609060101010101" pitchFamily="49" charset="-122"/>
              <a:ea typeface="黑体" panose="02010609060101010101" pitchFamily="49" charset="-122"/>
            </a:endParaRPr>
          </a:p>
          <a:p>
            <a:pPr defTabSz="914081"/>
            <a:r>
              <a:rPr lang="zh-CN" altLang="en-US" sz="1600" b="1" dirty="0">
                <a:solidFill>
                  <a:srgbClr val="FF0000"/>
                </a:solidFill>
                <a:latin typeface="黑体" panose="02010609060101010101" pitchFamily="49" charset="-122"/>
                <a:ea typeface="黑体" panose="02010609060101010101" pitchFamily="49" charset="-122"/>
              </a:rPr>
              <a:t>           </a:t>
            </a:r>
            <a:endParaRPr lang="en-US" altLang="zh-CN" sz="1600" b="1" dirty="0">
              <a:solidFill>
                <a:srgbClr val="FF0000"/>
              </a:solidFill>
              <a:latin typeface="黑体" panose="02010609060101010101" pitchFamily="49" charset="-122"/>
              <a:ea typeface="黑体" panose="02010609060101010101" pitchFamily="49" charset="-122"/>
            </a:endParaRPr>
          </a:p>
        </p:txBody>
      </p:sp>
      <p:sp>
        <p:nvSpPr>
          <p:cNvPr id="7" name="Rectangle 4">
            <a:extLst>
              <a:ext uri="{FF2B5EF4-FFF2-40B4-BE49-F238E27FC236}">
                <a16:creationId xmlns:a16="http://schemas.microsoft.com/office/drawing/2014/main" id="{58F675DB-AC32-4334-8CA8-A0C81A26455B}"/>
              </a:ext>
            </a:extLst>
          </p:cNvPr>
          <p:cNvSpPr txBox="1">
            <a:spLocks noChangeArrowheads="1"/>
          </p:cNvSpPr>
          <p:nvPr/>
        </p:nvSpPr>
        <p:spPr bwMode="auto">
          <a:xfrm>
            <a:off x="406617" y="71172"/>
            <a:ext cx="3541949"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关系模型的数据结构</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21</a:t>
            </a:fld>
            <a:endParaRPr lang="zh-CN" altLang="en-US"/>
          </a:p>
        </p:txBody>
      </p:sp>
    </p:spTree>
    <p:extLst>
      <p:ext uri="{BB962C8B-B14F-4D97-AF65-F5344CB8AC3E}">
        <p14:creationId xmlns:p14="http://schemas.microsoft.com/office/powerpoint/2010/main" val="205525535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38856" y="677537"/>
            <a:ext cx="7626096" cy="1569660"/>
          </a:xfrm>
          <a:prstGeom prst="rect">
            <a:avLst/>
          </a:prstGeom>
        </p:spPr>
        <p:txBody>
          <a:bodyPr wrap="square">
            <a:spAutoFit/>
          </a:bodyPr>
          <a:lstStyle/>
          <a:p>
            <a:pPr defTabSz="914081">
              <a:lnSpc>
                <a:spcPct val="150000"/>
              </a:lnSpc>
              <a:defRPr/>
            </a:pPr>
            <a:r>
              <a:rPr lang="zh-CN" altLang="en-US" sz="1600" dirty="0">
                <a:solidFill>
                  <a:prstClr val="black"/>
                </a:solidFill>
                <a:latin typeface="黑体" panose="02010609060101010101" pitchFamily="49" charset="-122"/>
                <a:ea typeface="黑体" panose="02010609060101010101" pitchFamily="49" charset="-122"/>
              </a:rPr>
              <a:t>关系数据库模式Ｓ包含</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a:solidFill>
                  <a:prstClr val="black"/>
                </a:solidFill>
                <a:latin typeface="黑体" panose="02010609060101010101" pitchFamily="49" charset="-122"/>
                <a:ea typeface="黑体" panose="02010609060101010101" pitchFamily="49" charset="-122"/>
              </a:rPr>
              <a:t>关系模式的集合Ｓ</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｛Ｒ</a:t>
            </a:r>
            <a:r>
              <a:rPr lang="en-US" altLang="zh-CN" sz="1600" dirty="0">
                <a:solidFill>
                  <a:prstClr val="black"/>
                </a:solidFill>
                <a:latin typeface="黑体" panose="02010609060101010101" pitchFamily="49" charset="-122"/>
                <a:ea typeface="黑体" panose="02010609060101010101" pitchFamily="49" charset="-122"/>
              </a:rPr>
              <a:t>1</a:t>
            </a:r>
            <a:r>
              <a:rPr lang="zh-CN" altLang="en-US" sz="1600" dirty="0">
                <a:solidFill>
                  <a:prstClr val="black"/>
                </a:solidFill>
                <a:latin typeface="黑体" panose="02010609060101010101" pitchFamily="49" charset="-122"/>
                <a:ea typeface="黑体" panose="02010609060101010101" pitchFamily="49" charset="-122"/>
              </a:rPr>
              <a:t>，Ｒ</a:t>
            </a:r>
            <a:r>
              <a:rPr lang="en-US" altLang="zh-CN" sz="1600" dirty="0">
                <a:solidFill>
                  <a:prstClr val="black"/>
                </a:solidFill>
                <a:latin typeface="黑体" panose="02010609060101010101" pitchFamily="49" charset="-122"/>
                <a:ea typeface="黑体" panose="02010609060101010101" pitchFamily="49" charset="-122"/>
              </a:rPr>
              <a:t>2</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，Ｒ</a:t>
            </a:r>
            <a:r>
              <a:rPr lang="en-US" altLang="zh-CN" sz="1600" dirty="0">
                <a:solidFill>
                  <a:prstClr val="black"/>
                </a:solidFill>
                <a:latin typeface="黑体" panose="02010609060101010101" pitchFamily="49" charset="-122"/>
                <a:ea typeface="黑体" panose="02010609060101010101" pitchFamily="49" charset="-122"/>
              </a:rPr>
              <a:t>m</a:t>
            </a:r>
            <a:r>
              <a:rPr lang="zh-CN" altLang="en-US" sz="1600" dirty="0">
                <a:solidFill>
                  <a:prstClr val="black"/>
                </a:solidFill>
                <a:latin typeface="黑体" panose="02010609060101010101" pitchFamily="49" charset="-122"/>
                <a:ea typeface="黑体" panose="02010609060101010101" pitchFamily="49" charset="-122"/>
              </a:rPr>
              <a:t>｝和 完整性约束的集合</a:t>
            </a:r>
            <a:r>
              <a:rPr lang="en-US" altLang="zh-CN" sz="1600" dirty="0">
                <a:solidFill>
                  <a:prstClr val="black"/>
                </a:solidFill>
                <a:latin typeface="黑体" panose="02010609060101010101" pitchFamily="49" charset="-122"/>
                <a:ea typeface="黑体" panose="02010609060101010101" pitchFamily="49" charset="-122"/>
              </a:rPr>
              <a:t>IC</a:t>
            </a:r>
            <a:r>
              <a:rPr lang="zh-CN" altLang="en-US" sz="1600" dirty="0" smtClean="0">
                <a:solidFill>
                  <a:prstClr val="black"/>
                </a:solidFill>
                <a:latin typeface="黑体" panose="02010609060101010101" pitchFamily="49" charset="-122"/>
                <a:ea typeface="黑体" panose="02010609060101010101" pitchFamily="49" charset="-122"/>
              </a:rPr>
              <a:t>。</a:t>
            </a:r>
            <a:endParaRPr lang="en-US" altLang="zh-CN" sz="1600" dirty="0" smtClean="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solidFill>
                  <a:prstClr val="black"/>
                </a:solidFill>
                <a:latin typeface="黑体" panose="02010609060101010101" pitchFamily="49" charset="-122"/>
                <a:ea typeface="黑体" panose="02010609060101010101" pitchFamily="49" charset="-122"/>
              </a:rPr>
              <a:t>下</a:t>
            </a:r>
            <a:r>
              <a:rPr lang="zh-CN" altLang="en-US" sz="1600" dirty="0">
                <a:solidFill>
                  <a:prstClr val="black"/>
                </a:solidFill>
                <a:latin typeface="黑体" panose="02010609060101010101" pitchFamily="49" charset="-122"/>
                <a:ea typeface="黑体" panose="02010609060101010101" pitchFamily="49" charset="-122"/>
              </a:rPr>
              <a:t>表显示了一个关系数据库模式，</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a:solidFill>
                  <a:prstClr val="black"/>
                </a:solidFill>
                <a:latin typeface="黑体" panose="02010609060101010101" pitchFamily="49" charset="-122"/>
                <a:ea typeface="黑体" panose="02010609060101010101" pitchFamily="49" charset="-122"/>
              </a:rPr>
              <a:t>记作</a:t>
            </a:r>
            <a:r>
              <a:rPr lang="en-US" altLang="zh-CN" sz="1600" dirty="0">
                <a:solidFill>
                  <a:prstClr val="black"/>
                </a:solidFill>
                <a:latin typeface="黑体" panose="02010609060101010101" pitchFamily="49" charset="-122"/>
                <a:ea typeface="黑体" panose="02010609060101010101" pitchFamily="49" charset="-122"/>
              </a:rPr>
              <a:t>HIS={</a:t>
            </a:r>
            <a:r>
              <a:rPr lang="en-US" altLang="zh-CN" sz="1600" dirty="0" err="1">
                <a:solidFill>
                  <a:prstClr val="black"/>
                </a:solidFill>
                <a:latin typeface="黑体" panose="02010609060101010101" pitchFamily="49" charset="-122"/>
                <a:ea typeface="黑体" panose="02010609060101010101" pitchFamily="49" charset="-122"/>
              </a:rPr>
              <a:t>Dept,Doctor,Patient,Diagnosis</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带下划线的表示主键</a:t>
            </a:r>
            <a:r>
              <a:rPr lang="en-US" altLang="zh-CN" sz="1600" dirty="0">
                <a:solidFill>
                  <a:prstClr val="black"/>
                </a:solidFill>
                <a:latin typeface="黑体" panose="02010609060101010101" pitchFamily="49" charset="-122"/>
                <a:ea typeface="黑体" panose="02010609060101010101" pitchFamily="49" charset="-122"/>
              </a:rPr>
              <a:t>)</a:t>
            </a:r>
            <a:endParaRPr lang="zh-CN" altLang="en-US" sz="1600" dirty="0">
              <a:solidFill>
                <a:prstClr val="black"/>
              </a:solidFill>
              <a:latin typeface="黑体" panose="02010609060101010101" pitchFamily="49" charset="-122"/>
              <a:ea typeface="黑体" panose="02010609060101010101" pitchFamily="49" charset="-122"/>
            </a:endParaRPr>
          </a:p>
        </p:txBody>
      </p:sp>
      <p:graphicFrame>
        <p:nvGraphicFramePr>
          <p:cNvPr id="45" name="表格 44"/>
          <p:cNvGraphicFramePr>
            <a:graphicFrameLocks noGrp="1"/>
          </p:cNvGraphicFramePr>
          <p:nvPr>
            <p:extLst>
              <p:ext uri="{D42A27DB-BD31-4B8C-83A1-F6EECF244321}">
                <p14:modId xmlns:p14="http://schemas.microsoft.com/office/powerpoint/2010/main" val="2965936944"/>
              </p:ext>
            </p:extLst>
          </p:nvPr>
        </p:nvGraphicFramePr>
        <p:xfrm>
          <a:off x="2257932" y="2247198"/>
          <a:ext cx="6041840" cy="2476248"/>
        </p:xfrm>
        <a:graphic>
          <a:graphicData uri="http://schemas.openxmlformats.org/drawingml/2006/table">
            <a:tbl>
              <a:tblPr firstRow="1" firstCol="1" lastRow="1" lastCol="1" bandRow="1" bandCol="1"/>
              <a:tblGrid>
                <a:gridCol w="585761">
                  <a:extLst>
                    <a:ext uri="{9D8B030D-6E8A-4147-A177-3AD203B41FA5}">
                      <a16:colId xmlns:a16="http://schemas.microsoft.com/office/drawing/2014/main" val="3037717030"/>
                    </a:ext>
                  </a:extLst>
                </a:gridCol>
                <a:gridCol w="155138">
                  <a:extLst>
                    <a:ext uri="{9D8B030D-6E8A-4147-A177-3AD203B41FA5}">
                      <a16:colId xmlns:a16="http://schemas.microsoft.com/office/drawing/2014/main" val="1838766533"/>
                    </a:ext>
                  </a:extLst>
                </a:gridCol>
                <a:gridCol w="437807">
                  <a:extLst>
                    <a:ext uri="{9D8B030D-6E8A-4147-A177-3AD203B41FA5}">
                      <a16:colId xmlns:a16="http://schemas.microsoft.com/office/drawing/2014/main" val="1799380914"/>
                    </a:ext>
                  </a:extLst>
                </a:gridCol>
                <a:gridCol w="226199">
                  <a:extLst>
                    <a:ext uri="{9D8B030D-6E8A-4147-A177-3AD203B41FA5}">
                      <a16:colId xmlns:a16="http://schemas.microsoft.com/office/drawing/2014/main" val="1516025575"/>
                    </a:ext>
                  </a:extLst>
                </a:gridCol>
                <a:gridCol w="504770">
                  <a:extLst>
                    <a:ext uri="{9D8B030D-6E8A-4147-A177-3AD203B41FA5}">
                      <a16:colId xmlns:a16="http://schemas.microsoft.com/office/drawing/2014/main" val="2221972032"/>
                    </a:ext>
                  </a:extLst>
                </a:gridCol>
                <a:gridCol w="258104">
                  <a:extLst>
                    <a:ext uri="{9D8B030D-6E8A-4147-A177-3AD203B41FA5}">
                      <a16:colId xmlns:a16="http://schemas.microsoft.com/office/drawing/2014/main" val="1580487418"/>
                    </a:ext>
                  </a:extLst>
                </a:gridCol>
                <a:gridCol w="286078">
                  <a:extLst>
                    <a:ext uri="{9D8B030D-6E8A-4147-A177-3AD203B41FA5}">
                      <a16:colId xmlns:a16="http://schemas.microsoft.com/office/drawing/2014/main" val="115320843"/>
                    </a:ext>
                  </a:extLst>
                </a:gridCol>
                <a:gridCol w="231506">
                  <a:extLst>
                    <a:ext uri="{9D8B030D-6E8A-4147-A177-3AD203B41FA5}">
                      <a16:colId xmlns:a16="http://schemas.microsoft.com/office/drawing/2014/main" val="1412965142"/>
                    </a:ext>
                  </a:extLst>
                </a:gridCol>
                <a:gridCol w="169004">
                  <a:extLst>
                    <a:ext uri="{9D8B030D-6E8A-4147-A177-3AD203B41FA5}">
                      <a16:colId xmlns:a16="http://schemas.microsoft.com/office/drawing/2014/main" val="1722900776"/>
                    </a:ext>
                  </a:extLst>
                </a:gridCol>
                <a:gridCol w="286078">
                  <a:extLst>
                    <a:ext uri="{9D8B030D-6E8A-4147-A177-3AD203B41FA5}">
                      <a16:colId xmlns:a16="http://schemas.microsoft.com/office/drawing/2014/main" val="2873008827"/>
                    </a:ext>
                  </a:extLst>
                </a:gridCol>
                <a:gridCol w="165470">
                  <a:extLst>
                    <a:ext uri="{9D8B030D-6E8A-4147-A177-3AD203B41FA5}">
                      <a16:colId xmlns:a16="http://schemas.microsoft.com/office/drawing/2014/main" val="1550565195"/>
                    </a:ext>
                  </a:extLst>
                </a:gridCol>
                <a:gridCol w="711836">
                  <a:extLst>
                    <a:ext uri="{9D8B030D-6E8A-4147-A177-3AD203B41FA5}">
                      <a16:colId xmlns:a16="http://schemas.microsoft.com/office/drawing/2014/main" val="3925307250"/>
                    </a:ext>
                  </a:extLst>
                </a:gridCol>
                <a:gridCol w="108074">
                  <a:extLst>
                    <a:ext uri="{9D8B030D-6E8A-4147-A177-3AD203B41FA5}">
                      <a16:colId xmlns:a16="http://schemas.microsoft.com/office/drawing/2014/main" val="1458015181"/>
                    </a:ext>
                  </a:extLst>
                </a:gridCol>
                <a:gridCol w="273364">
                  <a:extLst>
                    <a:ext uri="{9D8B030D-6E8A-4147-A177-3AD203B41FA5}">
                      <a16:colId xmlns:a16="http://schemas.microsoft.com/office/drawing/2014/main" val="880159513"/>
                    </a:ext>
                  </a:extLst>
                </a:gridCol>
                <a:gridCol w="165498">
                  <a:extLst>
                    <a:ext uri="{9D8B030D-6E8A-4147-A177-3AD203B41FA5}">
                      <a16:colId xmlns:a16="http://schemas.microsoft.com/office/drawing/2014/main" val="2735745733"/>
                    </a:ext>
                  </a:extLst>
                </a:gridCol>
                <a:gridCol w="457517">
                  <a:extLst>
                    <a:ext uri="{9D8B030D-6E8A-4147-A177-3AD203B41FA5}">
                      <a16:colId xmlns:a16="http://schemas.microsoft.com/office/drawing/2014/main" val="3166406057"/>
                    </a:ext>
                  </a:extLst>
                </a:gridCol>
                <a:gridCol w="1019636">
                  <a:extLst>
                    <a:ext uri="{9D8B030D-6E8A-4147-A177-3AD203B41FA5}">
                      <a16:colId xmlns:a16="http://schemas.microsoft.com/office/drawing/2014/main" val="1616359733"/>
                    </a:ext>
                  </a:extLst>
                </a:gridCol>
              </a:tblGrid>
              <a:tr h="171330">
                <a:tc gridSpan="11">
                  <a:txBody>
                    <a:bodyPr/>
                    <a:lstStyle/>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Patient</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just">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 </a:t>
                      </a:r>
                      <a:endParaRPr lang="zh-CN" sz="1400" kern="1050">
                        <a:effectLst/>
                        <a:latin typeface="黑体" panose="02010609060101010101" pitchFamily="49" charset="-122"/>
                        <a:ea typeface="黑体" panose="02010609060101010101" pitchFamily="49" charset="-122"/>
                      </a:endParaRPr>
                    </a:p>
                  </a:txBody>
                  <a:tcPr marL="68559" marR="68559"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 </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624652"/>
                  </a:ext>
                </a:extLst>
              </a:tr>
              <a:tr h="298723">
                <a:tc>
                  <a:txBody>
                    <a:bodyPr/>
                    <a:lstStyle/>
                    <a:p>
                      <a:pPr algn="ctr">
                        <a:lnSpc>
                          <a:spcPts val="1505"/>
                        </a:lnSpc>
                        <a:spcAft>
                          <a:spcPts val="0"/>
                        </a:spcAft>
                        <a:tabLst>
                          <a:tab pos="5328920" algn="r"/>
                        </a:tabLst>
                      </a:pPr>
                      <a:r>
                        <a:rPr lang="en-US" sz="1400" b="1" u="sng" kern="1050" dirty="0">
                          <a:solidFill>
                            <a:srgbClr val="FF0000"/>
                          </a:solidFill>
                          <a:effectLst/>
                          <a:latin typeface="黑体" panose="02010609060101010101" pitchFamily="49" charset="-122"/>
                          <a:ea typeface="黑体" panose="02010609060101010101" pitchFamily="49" charset="-122"/>
                        </a:rPr>
                        <a:t>Pno</a:t>
                      </a:r>
                      <a:endParaRPr lang="zh-CN" sz="1400" b="1" kern="1050" dirty="0">
                        <a:solidFill>
                          <a:srgbClr val="FF0000"/>
                        </a:solidFill>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Pname</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Pid</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Pino</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Pmno</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algn="ctr">
                        <a:lnSpc>
                          <a:spcPts val="1505"/>
                        </a:lnSpc>
                        <a:spcAft>
                          <a:spcPts val="0"/>
                        </a:spcAft>
                        <a:tabLst>
                          <a:tab pos="5328920" algn="r"/>
                        </a:tabLst>
                      </a:pPr>
                      <a:endParaRPr lang="zh-CN" sz="1800" kern="1050" dirty="0">
                        <a:effectLst/>
                        <a:latin typeface="黑体" panose="02010609060101010101" pitchFamily="49" charset="-122"/>
                        <a:ea typeface="黑体" panose="02010609060101010101" pitchFamily="49" charset="-122"/>
                      </a:endParaRPr>
                    </a:p>
                  </a:txBody>
                  <a:tcPr marL="91412" marR="914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Psex</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Pbd</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Padd</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864069"/>
                  </a:ext>
                </a:extLst>
              </a:tr>
              <a:tr h="342659">
                <a:tc gridSpan="11">
                  <a:txBody>
                    <a:bodyPr/>
                    <a:lstStyle/>
                    <a:p>
                      <a:pPr algn="just">
                        <a:lnSpc>
                          <a:spcPts val="1505"/>
                        </a:lnSpc>
                        <a:spcAft>
                          <a:spcPts val="0"/>
                        </a:spcAft>
                        <a:tabLst>
                          <a:tab pos="5328920" algn="r"/>
                        </a:tabLst>
                      </a:pPr>
                      <a:endParaRPr lang="en-US" sz="1400" kern="105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Doctor</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 </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 </a:t>
                      </a:r>
                      <a:endParaRPr lang="zh-CN" sz="1400" kern="105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954251"/>
                  </a:ext>
                </a:extLst>
              </a:tr>
              <a:tr h="316509">
                <a:tc>
                  <a:txBody>
                    <a:bodyPr/>
                    <a:lstStyle/>
                    <a:p>
                      <a:pPr algn="ctr">
                        <a:lnSpc>
                          <a:spcPts val="1505"/>
                        </a:lnSpc>
                        <a:spcAft>
                          <a:spcPts val="0"/>
                        </a:spcAft>
                        <a:tabLst>
                          <a:tab pos="5328920" algn="r"/>
                        </a:tabLst>
                      </a:pPr>
                      <a:r>
                        <a:rPr lang="en-US" sz="1400" b="1" u="sng" kern="1050" dirty="0">
                          <a:solidFill>
                            <a:srgbClr val="FF0000"/>
                          </a:solidFill>
                          <a:effectLst/>
                          <a:latin typeface="黑体" panose="02010609060101010101" pitchFamily="49" charset="-122"/>
                          <a:ea typeface="黑体" panose="02010609060101010101" pitchFamily="49" charset="-122"/>
                        </a:rPr>
                        <a:t>Dno</a:t>
                      </a:r>
                      <a:endParaRPr lang="zh-CN" sz="1400" b="1" u="sng" kern="1050" dirty="0">
                        <a:solidFill>
                          <a:srgbClr val="FF0000"/>
                        </a:solidFill>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Dname</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algn="ctr">
                        <a:lnSpc>
                          <a:spcPts val="1505"/>
                        </a:lnSpc>
                        <a:spcAft>
                          <a:spcPts val="0"/>
                        </a:spcAft>
                        <a:tabLst>
                          <a:tab pos="5328920" algn="r"/>
                        </a:tabLst>
                      </a:pPr>
                      <a:endParaRPr lang="zh-CN" sz="1800" kern="1050" dirty="0">
                        <a:effectLst/>
                        <a:latin typeface="黑体" panose="02010609060101010101" pitchFamily="49" charset="-122"/>
                        <a:ea typeface="黑体" panose="02010609060101010101" pitchFamily="49" charset="-122"/>
                      </a:endParaRPr>
                    </a:p>
                  </a:txBody>
                  <a:tcPr marL="91412" marR="914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5"/>
                        </a:lnSpc>
                        <a:spcAft>
                          <a:spcPts val="0"/>
                        </a:spcAft>
                        <a:tabLst>
                          <a:tab pos="5328920" algn="r"/>
                        </a:tabLst>
                      </a:pPr>
                      <a:r>
                        <a:rPr lang="en-US" sz="1400" kern="1050" dirty="0" err="1">
                          <a:effectLst/>
                          <a:latin typeface="黑体" panose="02010609060101010101" pitchFamily="49" charset="-122"/>
                          <a:ea typeface="黑体" panose="02010609060101010101" pitchFamily="49" charset="-122"/>
                        </a:rPr>
                        <a:t>Dsex</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Dage</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a:lnSpc>
                          <a:spcPts val="1505"/>
                        </a:lnSpc>
                        <a:spcAft>
                          <a:spcPts val="0"/>
                        </a:spcAft>
                        <a:tabLst>
                          <a:tab pos="5328920" algn="r"/>
                        </a:tabLst>
                      </a:pPr>
                      <a:r>
                        <a:rPr lang="en-US" sz="1400" kern="1050" dirty="0" err="1">
                          <a:effectLst/>
                          <a:latin typeface="黑体" panose="02010609060101010101" pitchFamily="49" charset="-122"/>
                          <a:ea typeface="黑体" panose="02010609060101010101" pitchFamily="49" charset="-122"/>
                        </a:rPr>
                        <a:t>Ddeptno</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Tno</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67980386"/>
                  </a:ext>
                </a:extLst>
              </a:tr>
              <a:tr h="342659">
                <a:tc gridSpan="11">
                  <a:txBody>
                    <a:bodyPr/>
                    <a:lstStyle/>
                    <a:p>
                      <a:pPr algn="just">
                        <a:lnSpc>
                          <a:spcPts val="1505"/>
                        </a:lnSpc>
                        <a:spcAft>
                          <a:spcPts val="0"/>
                        </a:spcAft>
                        <a:tabLst>
                          <a:tab pos="5328920" algn="r"/>
                        </a:tabLst>
                      </a:pPr>
                      <a:endParaRPr lang="en-US" sz="1400" kern="105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Diagnosis</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 </a:t>
                      </a:r>
                      <a:endParaRPr lang="zh-CN" sz="1400" kern="105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 </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4424846"/>
                  </a:ext>
                </a:extLst>
              </a:tr>
              <a:tr h="316509">
                <a:tc>
                  <a:txBody>
                    <a:bodyPr/>
                    <a:lstStyle/>
                    <a:p>
                      <a:pPr algn="ctr">
                        <a:lnSpc>
                          <a:spcPts val="1505"/>
                        </a:lnSpc>
                        <a:spcAft>
                          <a:spcPts val="0"/>
                        </a:spcAft>
                        <a:tabLst>
                          <a:tab pos="5328920" algn="r"/>
                        </a:tabLst>
                      </a:pPr>
                      <a:r>
                        <a:rPr lang="en-US" sz="1400" b="1" u="sng" kern="1050" dirty="0">
                          <a:solidFill>
                            <a:srgbClr val="FF0000"/>
                          </a:solidFill>
                          <a:effectLst/>
                          <a:latin typeface="黑体" panose="02010609060101010101" pitchFamily="49" charset="-122"/>
                          <a:ea typeface="黑体" panose="02010609060101010101" pitchFamily="49" charset="-122"/>
                        </a:rPr>
                        <a:t>Dgno</a:t>
                      </a:r>
                      <a:endParaRPr lang="zh-CN" sz="1400" b="1" kern="1050" dirty="0">
                        <a:solidFill>
                          <a:srgbClr val="FF0000"/>
                        </a:solidFill>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Pno</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Dno</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ctr">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Symptom</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pPr algn="ctr">
                        <a:lnSpc>
                          <a:spcPts val="1505"/>
                        </a:lnSpc>
                        <a:spcAft>
                          <a:spcPts val="0"/>
                        </a:spcAft>
                        <a:tabLst>
                          <a:tab pos="5328920" algn="r"/>
                        </a:tabLst>
                      </a:pPr>
                      <a:endParaRPr lang="zh-CN" sz="1800" kern="1050">
                        <a:effectLst/>
                        <a:latin typeface="黑体" panose="02010609060101010101" pitchFamily="49" charset="-122"/>
                        <a:ea typeface="黑体" panose="02010609060101010101" pitchFamily="49" charset="-122"/>
                      </a:endParaRPr>
                    </a:p>
                  </a:txBody>
                  <a:tcPr marL="91412" marR="914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Diagnosis</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DGtime</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pPr algn="ctr">
                        <a:lnSpc>
                          <a:spcPts val="1505"/>
                        </a:lnSpc>
                        <a:spcAft>
                          <a:spcPts val="0"/>
                        </a:spcAft>
                        <a:tabLst>
                          <a:tab pos="5328920" algn="r"/>
                        </a:tabLst>
                      </a:pPr>
                      <a:endParaRPr lang="zh-CN" sz="1800" kern="1050">
                        <a:effectLst/>
                        <a:latin typeface="黑体" panose="02010609060101010101" pitchFamily="49" charset="-122"/>
                        <a:ea typeface="黑体" panose="02010609060101010101" pitchFamily="49" charset="-122"/>
                      </a:endParaRPr>
                    </a:p>
                  </a:txBody>
                  <a:tcPr marL="91412" marR="914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Rfee</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838877"/>
                  </a:ext>
                </a:extLst>
              </a:tr>
              <a:tr h="342659">
                <a:tc gridSpan="11">
                  <a:txBody>
                    <a:bodyPr/>
                    <a:lstStyle/>
                    <a:p>
                      <a:pPr algn="just">
                        <a:lnSpc>
                          <a:spcPts val="1505"/>
                        </a:lnSpc>
                        <a:spcAft>
                          <a:spcPts val="0"/>
                        </a:spcAft>
                        <a:tabLst>
                          <a:tab pos="5328920" algn="r"/>
                        </a:tabLst>
                      </a:pPr>
                      <a:endParaRPr lang="en-US" sz="1400" kern="105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Dept</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 </a:t>
                      </a:r>
                      <a:endParaRPr lang="zh-CN" sz="1400" kern="105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 </a:t>
                      </a:r>
                      <a:endParaRPr lang="zh-CN" sz="1400" kern="1050" dirty="0">
                        <a:effectLst/>
                        <a:latin typeface="黑体" panose="02010609060101010101" pitchFamily="49" charset="-122"/>
                        <a:ea typeface="黑体" panose="02010609060101010101" pitchFamily="49" charset="-122"/>
                      </a:endParaRPr>
                    </a:p>
                  </a:txBody>
                  <a:tcPr marL="68559" marR="6855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1984084"/>
                  </a:ext>
                </a:extLst>
              </a:tr>
              <a:tr h="211007">
                <a:tc gridSpan="2">
                  <a:txBody>
                    <a:bodyPr/>
                    <a:lstStyle/>
                    <a:p>
                      <a:pPr algn="ctr">
                        <a:lnSpc>
                          <a:spcPts val="1505"/>
                        </a:lnSpc>
                        <a:spcAft>
                          <a:spcPts val="0"/>
                        </a:spcAft>
                        <a:tabLst>
                          <a:tab pos="5328920" algn="r"/>
                        </a:tabLst>
                      </a:pPr>
                      <a:r>
                        <a:rPr lang="en-US" sz="1400" b="1" u="sng" kern="1050" dirty="0">
                          <a:solidFill>
                            <a:srgbClr val="FF0000"/>
                          </a:solidFill>
                          <a:effectLst/>
                          <a:latin typeface="黑体" panose="02010609060101010101" pitchFamily="49" charset="-122"/>
                          <a:ea typeface="黑体" panose="02010609060101010101" pitchFamily="49" charset="-122"/>
                        </a:rPr>
                        <a:t>DeptNo</a:t>
                      </a:r>
                      <a:endParaRPr lang="zh-CN" sz="1400" b="1" kern="1050" dirty="0">
                        <a:solidFill>
                          <a:srgbClr val="FF0000"/>
                        </a:solidFill>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DeptName</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a:lnSpc>
                          <a:spcPts val="1505"/>
                        </a:lnSpc>
                        <a:spcAft>
                          <a:spcPts val="0"/>
                        </a:spcAft>
                        <a:tabLst>
                          <a:tab pos="5328920" algn="r"/>
                        </a:tabLst>
                      </a:pPr>
                      <a:r>
                        <a:rPr lang="en-US" sz="1400" kern="1050">
                          <a:effectLst/>
                          <a:latin typeface="黑体" panose="02010609060101010101" pitchFamily="49" charset="-122"/>
                          <a:ea typeface="黑体" panose="02010609060101010101" pitchFamily="49" charset="-122"/>
                        </a:rPr>
                        <a:t>ParentDeptNo</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1505"/>
                        </a:lnSpc>
                        <a:spcAft>
                          <a:spcPts val="0"/>
                        </a:spcAft>
                        <a:tabLst>
                          <a:tab pos="5328920" algn="r"/>
                        </a:tabLst>
                      </a:pPr>
                      <a:endParaRPr lang="zh-CN" sz="1400" kern="105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lnSpc>
                          <a:spcPts val="1505"/>
                        </a:lnSpc>
                        <a:spcAft>
                          <a:spcPts val="0"/>
                        </a:spcAft>
                        <a:tabLst>
                          <a:tab pos="5328920" algn="r"/>
                        </a:tabLst>
                      </a:pPr>
                      <a:r>
                        <a:rPr lang="en-US" sz="1400" kern="1050" dirty="0">
                          <a:effectLst/>
                          <a:latin typeface="黑体" panose="02010609060101010101" pitchFamily="49" charset="-122"/>
                          <a:ea typeface="黑体" panose="02010609060101010101" pitchFamily="49" charset="-122"/>
                        </a:rPr>
                        <a:t>Manager</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4682790"/>
                  </a:ext>
                </a:extLst>
              </a:tr>
            </a:tbl>
          </a:graphicData>
        </a:graphic>
      </p:graphicFrame>
      <p:sp>
        <p:nvSpPr>
          <p:cNvPr id="46" name="文本框 45"/>
          <p:cNvSpPr txBox="1"/>
          <p:nvPr/>
        </p:nvSpPr>
        <p:spPr>
          <a:xfrm>
            <a:off x="562357" y="2164753"/>
            <a:ext cx="1530395" cy="830997"/>
          </a:xfrm>
          <a:prstGeom prst="rect">
            <a:avLst/>
          </a:prstGeom>
          <a:noFill/>
        </p:spPr>
        <p:txBody>
          <a:bodyPr wrap="square" rtlCol="0">
            <a:spAutoFit/>
          </a:bodyPr>
          <a:lstStyle/>
          <a:p>
            <a:pPr defTabSz="914081">
              <a:defRPr/>
            </a:pPr>
            <a:r>
              <a:rPr lang="en-US" altLang="zh-CN" sz="1800" dirty="0">
                <a:solidFill>
                  <a:prstClr val="black"/>
                </a:solidFill>
                <a:latin typeface="黑体" panose="02010609060101010101" pitchFamily="49" charset="-122"/>
                <a:ea typeface="黑体" panose="02010609060101010101" pitchFamily="49" charset="-122"/>
              </a:rPr>
              <a:t>HIS</a:t>
            </a:r>
          </a:p>
          <a:p>
            <a:pPr defTabSz="914081">
              <a:defRPr/>
            </a:pPr>
            <a:r>
              <a:rPr lang="zh-CN" altLang="en-US" sz="1500" dirty="0">
                <a:solidFill>
                  <a:prstClr val="black"/>
                </a:solidFill>
                <a:latin typeface="黑体" panose="02010609060101010101" pitchFamily="49" charset="-122"/>
                <a:ea typeface="黑体" panose="02010609060101010101" pitchFamily="49" charset="-122"/>
              </a:rPr>
              <a:t>关系数据库模式的模式图</a:t>
            </a:r>
          </a:p>
        </p:txBody>
      </p:sp>
      <p:sp>
        <p:nvSpPr>
          <p:cNvPr id="48" name="文本框 47">
            <a:extLst>
              <a:ext uri="{FF2B5EF4-FFF2-40B4-BE49-F238E27FC236}">
                <a16:creationId xmlns:a16="http://schemas.microsoft.com/office/drawing/2014/main" id="{6F8F0E99-4D54-4F2A-8D9B-6190DDD6916E}"/>
              </a:ext>
            </a:extLst>
          </p:cNvPr>
          <p:cNvSpPr txBox="1"/>
          <p:nvPr/>
        </p:nvSpPr>
        <p:spPr>
          <a:xfrm>
            <a:off x="6494572" y="209075"/>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关系模式</a:t>
            </a:r>
          </a:p>
        </p:txBody>
      </p:sp>
      <p:sp>
        <p:nvSpPr>
          <p:cNvPr id="8" name="Rectangle 4">
            <a:extLst>
              <a:ext uri="{FF2B5EF4-FFF2-40B4-BE49-F238E27FC236}">
                <a16:creationId xmlns:a16="http://schemas.microsoft.com/office/drawing/2014/main" id="{19E8395E-4D55-4187-9935-C33E1BDD5928}"/>
              </a:ext>
            </a:extLst>
          </p:cNvPr>
          <p:cNvSpPr txBox="1">
            <a:spLocks noChangeArrowheads="1"/>
          </p:cNvSpPr>
          <p:nvPr/>
        </p:nvSpPr>
        <p:spPr bwMode="auto">
          <a:xfrm>
            <a:off x="803298" y="48705"/>
            <a:ext cx="2714916"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关系模型的数据结构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22</a:t>
            </a:fld>
            <a:endParaRPr lang="zh-CN" altLang="en-US"/>
          </a:p>
        </p:txBody>
      </p:sp>
    </p:spTree>
    <p:extLst>
      <p:ext uri="{BB962C8B-B14F-4D97-AF65-F5344CB8AC3E}">
        <p14:creationId xmlns:p14="http://schemas.microsoft.com/office/powerpoint/2010/main" val="403172444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13679" y="645253"/>
            <a:ext cx="3911189" cy="707886"/>
          </a:xfrm>
          <a:prstGeom prst="rect">
            <a:avLst/>
          </a:prstGeom>
          <a:noFill/>
        </p:spPr>
        <p:txBody>
          <a:bodyPr wrap="square" rtlCol="0">
            <a:spAutoFit/>
          </a:bodyPr>
          <a:lstStyle/>
          <a:p>
            <a:pPr defTabSz="914081"/>
            <a:r>
              <a:rPr lang="en-US" altLang="zh-CN" sz="2000" dirty="0">
                <a:solidFill>
                  <a:schemeClr val="tx2"/>
                </a:solidFill>
                <a:latin typeface="黑体" panose="02010609060101010101" pitchFamily="49" charset="-122"/>
                <a:ea typeface="黑体" panose="02010609060101010101" pitchFamily="49" charset="-122"/>
              </a:rPr>
              <a:t>HIS</a:t>
            </a:r>
            <a:r>
              <a:rPr lang="zh-CN" altLang="en-US" sz="2000" dirty="0">
                <a:solidFill>
                  <a:schemeClr val="tx2"/>
                </a:solidFill>
                <a:latin typeface="黑体" panose="02010609060101010101" pitchFamily="49" charset="-122"/>
                <a:ea typeface="黑体" panose="02010609060101010101" pitchFamily="49" charset="-122"/>
              </a:rPr>
              <a:t>数据库模式一个可能的数据库状态</a:t>
            </a:r>
          </a:p>
        </p:txBody>
      </p:sp>
      <p:sp>
        <p:nvSpPr>
          <p:cNvPr id="52" name="文本框 51">
            <a:extLst>
              <a:ext uri="{FF2B5EF4-FFF2-40B4-BE49-F238E27FC236}">
                <a16:creationId xmlns:a16="http://schemas.microsoft.com/office/drawing/2014/main" id="{C3DE6986-FE6D-4F42-B7FA-2AE5CFBC21CB}"/>
              </a:ext>
            </a:extLst>
          </p:cNvPr>
          <p:cNvSpPr txBox="1"/>
          <p:nvPr/>
        </p:nvSpPr>
        <p:spPr>
          <a:xfrm>
            <a:off x="6501643" y="211280"/>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关系模式</a:t>
            </a:r>
          </a:p>
        </p:txBody>
      </p:sp>
      <p:sp>
        <p:nvSpPr>
          <p:cNvPr id="10" name="Rectangle 4">
            <a:extLst>
              <a:ext uri="{FF2B5EF4-FFF2-40B4-BE49-F238E27FC236}">
                <a16:creationId xmlns:a16="http://schemas.microsoft.com/office/drawing/2014/main" id="{47198AC3-39C1-4708-A592-30A0E000AAE2}"/>
              </a:ext>
            </a:extLst>
          </p:cNvPr>
          <p:cNvSpPr txBox="1">
            <a:spLocks noChangeArrowheads="1"/>
          </p:cNvSpPr>
          <p:nvPr/>
        </p:nvSpPr>
        <p:spPr bwMode="auto">
          <a:xfrm>
            <a:off x="692658" y="83184"/>
            <a:ext cx="2941230"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2.</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关系模型的数据结构</a:t>
            </a:r>
          </a:p>
        </p:txBody>
      </p:sp>
      <p:pic>
        <p:nvPicPr>
          <p:cNvPr id="3" name="图片 2"/>
          <p:cNvPicPr>
            <a:picLocks noChangeAspect="1"/>
          </p:cNvPicPr>
          <p:nvPr/>
        </p:nvPicPr>
        <p:blipFill>
          <a:blip r:embed="rId3"/>
          <a:stretch>
            <a:fillRect/>
          </a:stretch>
        </p:blipFill>
        <p:spPr>
          <a:xfrm>
            <a:off x="692659" y="1049670"/>
            <a:ext cx="2683142" cy="1664579"/>
          </a:xfrm>
          <a:prstGeom prst="rect">
            <a:avLst/>
          </a:prstGeom>
        </p:spPr>
      </p:pic>
      <p:pic>
        <p:nvPicPr>
          <p:cNvPr id="4" name="图片 3"/>
          <p:cNvPicPr>
            <a:picLocks noChangeAspect="1"/>
          </p:cNvPicPr>
          <p:nvPr/>
        </p:nvPicPr>
        <p:blipFill>
          <a:blip r:embed="rId4"/>
          <a:stretch>
            <a:fillRect/>
          </a:stretch>
        </p:blipFill>
        <p:spPr>
          <a:xfrm>
            <a:off x="6103612" y="2963164"/>
            <a:ext cx="2381483" cy="1795809"/>
          </a:xfrm>
          <a:prstGeom prst="rect">
            <a:avLst/>
          </a:prstGeom>
        </p:spPr>
      </p:pic>
      <p:pic>
        <p:nvPicPr>
          <p:cNvPr id="5" name="图片 4"/>
          <p:cNvPicPr>
            <a:picLocks noChangeAspect="1"/>
          </p:cNvPicPr>
          <p:nvPr/>
        </p:nvPicPr>
        <p:blipFill>
          <a:blip r:embed="rId5"/>
          <a:stretch>
            <a:fillRect/>
          </a:stretch>
        </p:blipFill>
        <p:spPr>
          <a:xfrm>
            <a:off x="692658" y="2714249"/>
            <a:ext cx="4933522" cy="2044726"/>
          </a:xfrm>
          <a:prstGeom prst="rect">
            <a:avLst/>
          </a:prstGeom>
        </p:spPr>
      </p:pic>
      <p:pic>
        <p:nvPicPr>
          <p:cNvPr id="2" name="图片 1"/>
          <p:cNvPicPr>
            <a:picLocks noChangeAspect="1"/>
          </p:cNvPicPr>
          <p:nvPr/>
        </p:nvPicPr>
        <p:blipFill>
          <a:blip r:embed="rId6"/>
          <a:stretch>
            <a:fillRect/>
          </a:stretch>
        </p:blipFill>
        <p:spPr>
          <a:xfrm>
            <a:off x="4388292" y="991503"/>
            <a:ext cx="4096805" cy="1834499"/>
          </a:xfrm>
          <a:prstGeom prst="rect">
            <a:avLst/>
          </a:prstGeom>
        </p:spPr>
      </p:pic>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ECB62A96-75BD-4D1B-A9DE-49026C62D5F2}" type="slidenum">
              <a:rPr lang="zh-CN" altLang="en-US" smtClean="0"/>
              <a:t>23</a:t>
            </a:fld>
            <a:endParaRPr lang="zh-CN" altLang="en-US"/>
          </a:p>
        </p:txBody>
      </p:sp>
    </p:spTree>
    <p:extLst>
      <p:ext uri="{BB962C8B-B14F-4D97-AF65-F5344CB8AC3E}">
        <p14:creationId xmlns:p14="http://schemas.microsoft.com/office/powerpoint/2010/main" val="5512478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
          <p:cNvSpPr txBox="1">
            <a:spLocks noChangeArrowheads="1"/>
          </p:cNvSpPr>
          <p:nvPr/>
        </p:nvSpPr>
        <p:spPr bwMode="auto">
          <a:xfrm>
            <a:off x="-179867" y="52239"/>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3.</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关系操作</a:t>
            </a:r>
          </a:p>
        </p:txBody>
      </p:sp>
      <p:sp>
        <p:nvSpPr>
          <p:cNvPr id="43" name="文本框 42">
            <a:extLst>
              <a:ext uri="{FF2B5EF4-FFF2-40B4-BE49-F238E27FC236}">
                <a16:creationId xmlns:a16="http://schemas.microsoft.com/office/drawing/2014/main" id="{76729B07-B91B-40F4-8A76-97168FE590F2}"/>
              </a:ext>
            </a:extLst>
          </p:cNvPr>
          <p:cNvSpPr txBox="1"/>
          <p:nvPr/>
        </p:nvSpPr>
        <p:spPr>
          <a:xfrm>
            <a:off x="6536185" y="201475"/>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关系操作</a:t>
            </a:r>
          </a:p>
        </p:txBody>
      </p:sp>
      <p:sp>
        <p:nvSpPr>
          <p:cNvPr id="7" name="文本框 6"/>
          <p:cNvSpPr txBox="1"/>
          <p:nvPr/>
        </p:nvSpPr>
        <p:spPr>
          <a:xfrm>
            <a:off x="1013982" y="1382367"/>
            <a:ext cx="6651557" cy="2250616"/>
          </a:xfrm>
          <a:prstGeom prst="rect">
            <a:avLst/>
          </a:prstGeom>
          <a:noFill/>
        </p:spPr>
        <p:txBody>
          <a:bodyPr wrap="square" rtlCol="0">
            <a:spAutoFit/>
          </a:bodyPr>
          <a:lstStyle/>
          <a:p>
            <a:pPr>
              <a:lnSpc>
                <a:spcPct val="150000"/>
              </a:lnSpc>
            </a:pPr>
            <a:r>
              <a:rPr lang="zh-CN" altLang="zh-CN" sz="1600" dirty="0">
                <a:solidFill>
                  <a:prstClr val="black"/>
                </a:solidFill>
                <a:latin typeface="黑体" panose="02010609060101010101" pitchFamily="49" charset="-122"/>
                <a:ea typeface="黑体" panose="02010609060101010101" pitchFamily="49" charset="-122"/>
              </a:rPr>
              <a:t>关系模型中常用的关系操作包括两</a:t>
            </a:r>
            <a:r>
              <a:rPr lang="zh-CN" altLang="en-US" sz="1600" dirty="0">
                <a:solidFill>
                  <a:prstClr val="black"/>
                </a:solidFill>
                <a:latin typeface="黑体" panose="02010609060101010101" pitchFamily="49" charset="-122"/>
                <a:ea typeface="黑体" panose="02010609060101010101" pitchFamily="49" charset="-122"/>
              </a:rPr>
              <a:t>大</a:t>
            </a:r>
            <a:r>
              <a:rPr lang="zh-CN" altLang="zh-CN" sz="1600" dirty="0">
                <a:solidFill>
                  <a:prstClr val="black"/>
                </a:solidFill>
                <a:latin typeface="黑体" panose="02010609060101010101" pitchFamily="49" charset="-122"/>
                <a:ea typeface="黑体" panose="02010609060101010101" pitchFamily="49" charset="-122"/>
              </a:rPr>
              <a:t>部分</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a:lnSpc>
                <a:spcPct val="150000"/>
              </a:lnSpc>
            </a:pPr>
            <a:r>
              <a:rPr lang="zh-CN" altLang="zh-CN" sz="1600" b="1" dirty="0">
                <a:solidFill>
                  <a:srgbClr val="FF0000"/>
                </a:solidFill>
                <a:latin typeface="黑体" panose="02010609060101010101" pitchFamily="49" charset="-122"/>
                <a:ea typeface="黑体" panose="02010609060101010101" pitchFamily="49" charset="-122"/>
              </a:rPr>
              <a:t>查询</a:t>
            </a:r>
            <a:r>
              <a:rPr lang="zh-CN" altLang="zh-CN" sz="1600" dirty="0">
                <a:solidFill>
                  <a:prstClr val="black"/>
                </a:solidFill>
                <a:latin typeface="黑体" panose="02010609060101010101" pitchFamily="49" charset="-122"/>
                <a:ea typeface="黑体" panose="02010609060101010101" pitchFamily="49" charset="-122"/>
              </a:rPr>
              <a:t>操作和</a:t>
            </a:r>
            <a:endParaRPr lang="en-US" altLang="zh-CN" sz="16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1600" b="1" dirty="0">
                <a:solidFill>
                  <a:srgbClr val="FF0000"/>
                </a:solidFill>
                <a:latin typeface="黑体" panose="02010609060101010101" pitchFamily="49" charset="-122"/>
                <a:ea typeface="黑体" panose="02010609060101010101" pitchFamily="49" charset="-122"/>
              </a:rPr>
              <a:t>更新</a:t>
            </a:r>
            <a:r>
              <a:rPr lang="zh-CN" altLang="en-US" sz="1600" dirty="0">
                <a:solidFill>
                  <a:prstClr val="black"/>
                </a:solidFill>
                <a:latin typeface="黑体" panose="02010609060101010101" pitchFamily="49" charset="-122"/>
                <a:ea typeface="黑体" panose="02010609060101010101" pitchFamily="49" charset="-122"/>
              </a:rPr>
              <a:t>操作</a:t>
            </a:r>
            <a:r>
              <a:rPr lang="en-US" altLang="zh-CN" sz="1600" dirty="0">
                <a:solidFill>
                  <a:prstClr val="black"/>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具体分为</a:t>
            </a:r>
            <a:r>
              <a:rPr lang="zh-CN" altLang="zh-CN" sz="1600" dirty="0">
                <a:solidFill>
                  <a:prstClr val="black"/>
                </a:solidFill>
                <a:latin typeface="黑体" panose="02010609060101010101" pitchFamily="49" charset="-122"/>
                <a:ea typeface="黑体" panose="02010609060101010101" pitchFamily="49" charset="-122"/>
              </a:rPr>
              <a:t>插入、删除、</a:t>
            </a:r>
            <a:r>
              <a:rPr lang="zh-CN" altLang="zh-CN" sz="1600" dirty="0">
                <a:latin typeface="黑体" panose="02010609060101010101" pitchFamily="49" charset="-122"/>
                <a:ea typeface="黑体" panose="02010609060101010101" pitchFamily="49" charset="-122"/>
              </a:rPr>
              <a:t>修改</a:t>
            </a:r>
            <a:r>
              <a:rPr lang="zh-CN" altLang="zh-CN" sz="1600" dirty="0">
                <a:solidFill>
                  <a:prstClr val="black"/>
                </a:solidFill>
                <a:latin typeface="黑体" panose="02010609060101010101" pitchFamily="49" charset="-122"/>
                <a:ea typeface="黑体" panose="02010609060101010101" pitchFamily="49" charset="-122"/>
              </a:rPr>
              <a:t>操作</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a:lnSpc>
                <a:spcPct val="150000"/>
              </a:lnSpc>
            </a:pPr>
            <a:endParaRPr lang="zh-CN" altLang="zh-CN" sz="1600" dirty="0">
              <a:solidFill>
                <a:prstClr val="black"/>
              </a:solidFill>
              <a:latin typeface="黑体" panose="02010609060101010101" pitchFamily="49" charset="-122"/>
              <a:ea typeface="黑体" panose="02010609060101010101" pitchFamily="49" charset="-122"/>
            </a:endParaRPr>
          </a:p>
          <a:p>
            <a:pPr>
              <a:lnSpc>
                <a:spcPct val="150000"/>
              </a:lnSpc>
            </a:pPr>
            <a:r>
              <a:rPr lang="zh-CN" altLang="zh-CN" sz="1600" dirty="0">
                <a:solidFill>
                  <a:prstClr val="black"/>
                </a:solidFill>
                <a:latin typeface="黑体" panose="02010609060101010101" pitchFamily="49" charset="-122"/>
                <a:ea typeface="黑体" panose="02010609060101010101" pitchFamily="49" charset="-122"/>
              </a:rPr>
              <a:t>查询是关系操作中最重要的部分。查询操作可分为：</a:t>
            </a:r>
            <a:r>
              <a:rPr lang="zh-CN" altLang="zh-CN" sz="1600" b="1" dirty="0">
                <a:latin typeface="黑体" panose="02010609060101010101" pitchFamily="49" charset="-122"/>
                <a:ea typeface="黑体" panose="02010609060101010101" pitchFamily="49" charset="-122"/>
              </a:rPr>
              <a:t>选择、连接、投影、并、差、除、交、笛卡尔积</a:t>
            </a:r>
            <a:r>
              <a:rPr lang="zh-CN" altLang="zh-CN" sz="1600" dirty="0">
                <a:latin typeface="黑体" panose="02010609060101010101" pitchFamily="49" charset="-122"/>
                <a:ea typeface="黑体" panose="02010609060101010101" pitchFamily="49" charset="-122"/>
              </a:rPr>
              <a:t>等。</a:t>
            </a:r>
          </a:p>
        </p:txBody>
      </p:sp>
      <p:sp>
        <p:nvSpPr>
          <p:cNvPr id="8" name="矩形 7">
            <a:extLst>
              <a:ext uri="{FF2B5EF4-FFF2-40B4-BE49-F238E27FC236}">
                <a16:creationId xmlns:a16="http://schemas.microsoft.com/office/drawing/2014/main" id="{B6AC926E-28BC-4012-8A11-D98DC6F4C774}"/>
              </a:ext>
            </a:extLst>
          </p:cNvPr>
          <p:cNvSpPr/>
          <p:nvPr/>
        </p:nvSpPr>
        <p:spPr>
          <a:xfrm>
            <a:off x="1013981" y="3664832"/>
            <a:ext cx="5369566" cy="461665"/>
          </a:xfrm>
          <a:prstGeom prst="rect">
            <a:avLst/>
          </a:prstGeom>
        </p:spPr>
        <p:txBody>
          <a:bodyPr wrap="square">
            <a:spAutoFit/>
          </a:bodyPr>
          <a:lstStyle/>
          <a:p>
            <a:pPr>
              <a:lnSpc>
                <a:spcPct val="150000"/>
              </a:lnSpc>
            </a:pPr>
            <a:r>
              <a:rPr lang="zh-CN" altLang="en-US" sz="1600" b="1" dirty="0">
                <a:latin typeface="黑体" panose="02010609060101010101" pitchFamily="49" charset="-122"/>
                <a:ea typeface="黑体" panose="02010609060101010101" pitchFamily="49" charset="-122"/>
              </a:rPr>
              <a:t>其中，</a:t>
            </a:r>
            <a:r>
              <a:rPr lang="zh-CN" altLang="zh-CN" sz="1600" b="1" dirty="0">
                <a:solidFill>
                  <a:srgbClr val="FF0000"/>
                </a:solidFill>
                <a:latin typeface="黑体" panose="02010609060101010101" pitchFamily="49" charset="-122"/>
                <a:ea typeface="黑体" panose="02010609060101010101" pitchFamily="49" charset="-122"/>
              </a:rPr>
              <a:t>选择、投影、并、差、笛卡尔积</a:t>
            </a:r>
            <a:r>
              <a:rPr lang="zh-CN" altLang="zh-CN" sz="1600" b="1" dirty="0">
                <a:latin typeface="黑体" panose="02010609060101010101" pitchFamily="49" charset="-122"/>
                <a:ea typeface="黑体" panose="02010609060101010101" pitchFamily="49" charset="-122"/>
              </a:rPr>
              <a:t>是</a:t>
            </a:r>
            <a:r>
              <a:rPr lang="en-US" altLang="zh-CN" sz="1600" b="1" dirty="0">
                <a:latin typeface="黑体" panose="02010609060101010101" pitchFamily="49" charset="-122"/>
                <a:ea typeface="黑体" panose="02010609060101010101" pitchFamily="49" charset="-122"/>
              </a:rPr>
              <a:t>5</a:t>
            </a:r>
            <a:r>
              <a:rPr lang="zh-CN" altLang="zh-CN" sz="1600" b="1" dirty="0">
                <a:latin typeface="黑体" panose="02010609060101010101" pitchFamily="49" charset="-122"/>
                <a:ea typeface="黑体" panose="02010609060101010101" pitchFamily="49" charset="-122"/>
              </a:rPr>
              <a:t>种基本操作</a:t>
            </a:r>
            <a:r>
              <a:rPr lang="zh-CN" altLang="zh-CN" sz="1600" dirty="0">
                <a:latin typeface="黑体" panose="02010609060101010101" pitchFamily="49" charset="-122"/>
                <a:ea typeface="黑体" panose="02010609060101010101" pitchFamily="49" charset="-122"/>
              </a:rPr>
              <a:t>。</a:t>
            </a:r>
          </a:p>
        </p:txBody>
      </p:sp>
      <p:sp>
        <p:nvSpPr>
          <p:cNvPr id="9" name="矩形 8">
            <a:extLst>
              <a:ext uri="{FF2B5EF4-FFF2-40B4-BE49-F238E27FC236}">
                <a16:creationId xmlns:a16="http://schemas.microsoft.com/office/drawing/2014/main" id="{9416ABD4-99C1-4F5C-A53F-74EFEC48595D}"/>
              </a:ext>
            </a:extLst>
          </p:cNvPr>
          <p:cNvSpPr/>
          <p:nvPr/>
        </p:nvSpPr>
        <p:spPr>
          <a:xfrm>
            <a:off x="1013982" y="787201"/>
            <a:ext cx="2337499" cy="400110"/>
          </a:xfrm>
          <a:prstGeom prst="rect">
            <a:avLst/>
          </a:prstGeom>
        </p:spPr>
        <p:txBody>
          <a:bodyPr wrap="none">
            <a:spAutoFit/>
          </a:bodyPr>
          <a:lstStyle/>
          <a:p>
            <a:pPr defTabSz="914081">
              <a:defRPr/>
            </a:pPr>
            <a:r>
              <a:rPr lang="zh-CN" altLang="en-US" sz="2000" dirty="0">
                <a:solidFill>
                  <a:srgbClr val="123E61"/>
                </a:solidFill>
                <a:latin typeface="黑体" panose="02010609060101010101" pitchFamily="49" charset="-122"/>
                <a:ea typeface="黑体" panose="02010609060101010101" pitchFamily="49" charset="-122"/>
                <a:sym typeface="Wingdings 2" panose="05020102010507070707" pitchFamily="18" charset="2"/>
              </a:rPr>
              <a:t> 基本的关系操作</a:t>
            </a:r>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24</a:t>
            </a:fld>
            <a:endParaRPr lang="zh-CN" altLang="en-US"/>
          </a:p>
        </p:txBody>
      </p:sp>
    </p:spTree>
    <p:extLst>
      <p:ext uri="{BB962C8B-B14F-4D97-AF65-F5344CB8AC3E}">
        <p14:creationId xmlns:p14="http://schemas.microsoft.com/office/powerpoint/2010/main" val="24546163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086856" y="196562"/>
            <a:ext cx="1691666"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约束和完整性</a:t>
            </a:r>
          </a:p>
        </p:txBody>
      </p:sp>
      <p:sp>
        <p:nvSpPr>
          <p:cNvPr id="2" name="矩形 1">
            <a:extLst>
              <a:ext uri="{FF2B5EF4-FFF2-40B4-BE49-F238E27FC236}">
                <a16:creationId xmlns:a16="http://schemas.microsoft.com/office/drawing/2014/main" id="{36D8CFBA-6F2E-482A-9E8F-46AE83B7432C}"/>
              </a:ext>
            </a:extLst>
          </p:cNvPr>
          <p:cNvSpPr/>
          <p:nvPr/>
        </p:nvSpPr>
        <p:spPr>
          <a:xfrm>
            <a:off x="996699" y="718379"/>
            <a:ext cx="7589423" cy="3724096"/>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smtClean="0">
                <a:solidFill>
                  <a:srgbClr val="123E61"/>
                </a:solidFill>
                <a:latin typeface="黑体" panose="02010609060101010101" pitchFamily="49" charset="-122"/>
                <a:ea typeface="黑体" panose="02010609060101010101" pitchFamily="49" charset="-122"/>
              </a:rPr>
              <a:t>完整性约束</a:t>
            </a:r>
            <a:endParaRPr lang="en-US" altLang="zh-CN" sz="2000" b="1"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关系模型中，有三类完整性约束，即</a:t>
            </a:r>
            <a:r>
              <a:rPr lang="zh-CN" altLang="en-US" sz="1600" b="1" dirty="0">
                <a:solidFill>
                  <a:srgbClr val="FF0000"/>
                </a:solidFill>
                <a:latin typeface="黑体" panose="02010609060101010101" pitchFamily="49" charset="-122"/>
                <a:ea typeface="黑体" panose="02010609060101010101" pitchFamily="49" charset="-122"/>
              </a:rPr>
              <a:t>实体完整性</a:t>
            </a:r>
            <a:r>
              <a:rPr lang="zh-CN" altLang="en-US" sz="1600" b="1" dirty="0">
                <a:solidFill>
                  <a:srgbClr val="C00000"/>
                </a:solidFill>
                <a:latin typeface="黑体" panose="02010609060101010101" pitchFamily="49" charset="-122"/>
                <a:ea typeface="黑体" panose="02010609060101010101" pitchFamily="49" charset="-122"/>
              </a:rPr>
              <a:t>、</a:t>
            </a:r>
            <a:r>
              <a:rPr lang="zh-CN" altLang="en-US" sz="1600" b="1" dirty="0">
                <a:solidFill>
                  <a:srgbClr val="FF0000"/>
                </a:solidFill>
                <a:latin typeface="黑体" panose="02010609060101010101" pitchFamily="49" charset="-122"/>
                <a:ea typeface="黑体" panose="02010609060101010101" pitchFamily="49" charset="-122"/>
              </a:rPr>
              <a:t>参照完整性</a:t>
            </a:r>
            <a:r>
              <a:rPr lang="zh-CN" altLang="en-US" sz="1600" b="1" dirty="0">
                <a:solidFill>
                  <a:prstClr val="black"/>
                </a:solidFill>
                <a:latin typeface="黑体" panose="02010609060101010101" pitchFamily="49" charset="-122"/>
                <a:ea typeface="黑体" panose="02010609060101010101" pitchFamily="49" charset="-122"/>
              </a:rPr>
              <a:t>和</a:t>
            </a:r>
            <a:r>
              <a:rPr lang="zh-CN" altLang="en-US" sz="1600" b="1" dirty="0">
                <a:solidFill>
                  <a:srgbClr val="FF0000"/>
                </a:solidFill>
                <a:latin typeface="黑体" panose="02010609060101010101" pitchFamily="49" charset="-122"/>
                <a:ea typeface="黑体" panose="02010609060101010101" pitchFamily="49" charset="-122"/>
              </a:rPr>
              <a:t>用户定义的完整性</a:t>
            </a:r>
            <a:r>
              <a:rPr lang="zh-CN" altLang="en-US" sz="1600" dirty="0" smtClean="0">
                <a:solidFill>
                  <a:srgbClr val="C00000"/>
                </a:solidFill>
                <a:latin typeface="黑体" panose="02010609060101010101" pitchFamily="49" charset="-122"/>
                <a:ea typeface="黑体" panose="02010609060101010101" pitchFamily="49" charset="-122"/>
              </a:rPr>
              <a:t>。</a:t>
            </a:r>
            <a:endParaRPr lang="en-US" altLang="zh-CN" sz="1600" dirty="0">
              <a:solidFill>
                <a:srgbClr val="C00000"/>
              </a:solidFill>
              <a:latin typeface="黑体" panose="02010609060101010101" pitchFamily="49" charset="-122"/>
              <a:ea typeface="黑体" panose="02010609060101010101" pitchFamily="49" charset="-122"/>
            </a:endParaRPr>
          </a:p>
          <a:p>
            <a:pPr defTabSz="914081">
              <a:lnSpc>
                <a:spcPct val="150000"/>
              </a:lnSpc>
            </a:pPr>
            <a:endParaRPr lang="en-US" altLang="zh-CN" sz="1600" dirty="0" smtClean="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dirty="0" smtClean="0">
                <a:solidFill>
                  <a:prstClr val="black"/>
                </a:solidFill>
                <a:latin typeface="黑体" panose="02010609060101010101" pitchFamily="49" charset="-122"/>
                <a:ea typeface="黑体" panose="02010609060101010101" pitchFamily="49" charset="-122"/>
              </a:rPr>
              <a:t>其中</a:t>
            </a:r>
            <a:r>
              <a:rPr lang="zh-CN" altLang="en-US" sz="1600" b="1" dirty="0">
                <a:solidFill>
                  <a:srgbClr val="FF0000"/>
                </a:solidFill>
                <a:latin typeface="黑体" panose="02010609060101010101" pitchFamily="49" charset="-122"/>
                <a:ea typeface="黑体" panose="02010609060101010101" pitchFamily="49" charset="-122"/>
              </a:rPr>
              <a:t>实体完整性</a:t>
            </a:r>
            <a:r>
              <a:rPr lang="zh-CN" altLang="en-US" sz="1600" dirty="0">
                <a:solidFill>
                  <a:prstClr val="black"/>
                </a:solidFill>
                <a:latin typeface="黑体" panose="02010609060101010101" pitchFamily="49" charset="-122"/>
                <a:ea typeface="黑体" panose="02010609060101010101" pitchFamily="49" charset="-122"/>
              </a:rPr>
              <a:t>和</a:t>
            </a:r>
            <a:r>
              <a:rPr lang="zh-CN" altLang="en-US" sz="1600" b="1" dirty="0">
                <a:solidFill>
                  <a:srgbClr val="FF0000"/>
                </a:solidFill>
                <a:latin typeface="黑体" panose="02010609060101010101" pitchFamily="49" charset="-122"/>
                <a:ea typeface="黑体" panose="02010609060101010101" pitchFamily="49" charset="-122"/>
              </a:rPr>
              <a:t>参照完整性</a:t>
            </a:r>
            <a:r>
              <a:rPr lang="zh-CN" altLang="en-US" sz="1600" dirty="0">
                <a:solidFill>
                  <a:prstClr val="black"/>
                </a:solidFill>
                <a:latin typeface="黑体" panose="02010609060101010101" pitchFamily="49" charset="-122"/>
                <a:ea typeface="黑体" panose="02010609060101010101" pitchFamily="49" charset="-122"/>
              </a:rPr>
              <a:t>是关系模型中必须满足的完整性约束条件，被称作关系的两个不变性</a:t>
            </a:r>
            <a:r>
              <a:rPr lang="zh-CN" altLang="en-US" sz="1600" dirty="0" smtClean="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endParaRPr lang="en-US" altLang="zh-CN" sz="1600" dirty="0" smtClean="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dirty="0" smtClean="0">
                <a:solidFill>
                  <a:prstClr val="black"/>
                </a:solidFill>
                <a:latin typeface="黑体" panose="02010609060101010101" pitchFamily="49" charset="-122"/>
                <a:ea typeface="黑体" panose="02010609060101010101" pitchFamily="49" charset="-122"/>
              </a:rPr>
              <a:t>任何</a:t>
            </a:r>
            <a:r>
              <a:rPr lang="zh-CN" altLang="en-US" sz="1600" dirty="0">
                <a:solidFill>
                  <a:prstClr val="black"/>
                </a:solidFill>
                <a:latin typeface="黑体" panose="02010609060101010101" pitchFamily="49" charset="-122"/>
                <a:ea typeface="黑体" panose="02010609060101010101" pitchFamily="49" charset="-122"/>
              </a:rPr>
              <a:t>关系数据库系统都应该支持这两类完整性</a:t>
            </a:r>
            <a:r>
              <a:rPr lang="zh-CN" altLang="en-US" sz="1600" dirty="0" smtClean="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endParaRPr lang="en-US" altLang="zh-CN" sz="1600" dirty="0" smtClean="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dirty="0" smtClean="0">
                <a:solidFill>
                  <a:prstClr val="black"/>
                </a:solidFill>
                <a:latin typeface="黑体" panose="02010609060101010101" pitchFamily="49" charset="-122"/>
                <a:ea typeface="黑体" panose="02010609060101010101" pitchFamily="49" charset="-122"/>
              </a:rPr>
              <a:t>除此之外</a:t>
            </a:r>
            <a:r>
              <a:rPr lang="zh-CN" altLang="en-US" sz="1600" dirty="0">
                <a:solidFill>
                  <a:prstClr val="black"/>
                </a:solidFill>
                <a:latin typeface="黑体" panose="02010609060101010101" pitchFamily="49" charset="-122"/>
                <a:ea typeface="黑体" panose="02010609060101010101" pitchFamily="49" charset="-122"/>
              </a:rPr>
              <a:t>，不同的关系数据库系统由于应用环境的不同，往往还需要一些特殊的约束条件</a:t>
            </a:r>
            <a:r>
              <a:rPr lang="zh-CN" altLang="en-US" sz="1600" dirty="0" smtClean="0">
                <a:solidFill>
                  <a:prstClr val="black"/>
                </a:solidFill>
                <a:latin typeface="黑体" panose="02010609060101010101" pitchFamily="49" charset="-122"/>
                <a:ea typeface="黑体" panose="02010609060101010101" pitchFamily="49" charset="-122"/>
              </a:rPr>
              <a:t>，这</a:t>
            </a:r>
            <a:r>
              <a:rPr lang="zh-CN" altLang="en-US" sz="1600" dirty="0">
                <a:solidFill>
                  <a:prstClr val="black"/>
                </a:solidFill>
                <a:latin typeface="黑体" panose="02010609060101010101" pitchFamily="49" charset="-122"/>
                <a:ea typeface="黑体" panose="02010609060101010101" pitchFamily="49" charset="-122"/>
              </a:rPr>
              <a:t>就是</a:t>
            </a:r>
            <a:r>
              <a:rPr lang="zh-CN" altLang="en-US" sz="1600" b="1" dirty="0">
                <a:solidFill>
                  <a:srgbClr val="FF0000"/>
                </a:solidFill>
                <a:latin typeface="黑体" panose="02010609060101010101" pitchFamily="49" charset="-122"/>
                <a:ea typeface="黑体" panose="02010609060101010101" pitchFamily="49" charset="-122"/>
              </a:rPr>
              <a:t>用户自定义完整性</a:t>
            </a:r>
            <a:r>
              <a:rPr lang="zh-CN" altLang="en-US" sz="1600" dirty="0">
                <a:solidFill>
                  <a:prstClr val="black"/>
                </a:solidFill>
                <a:latin typeface="黑体" panose="02010609060101010101" pitchFamily="49" charset="-122"/>
                <a:ea typeface="黑体" panose="02010609060101010101" pitchFamily="49" charset="-122"/>
              </a:rPr>
              <a:t>。</a:t>
            </a:r>
          </a:p>
        </p:txBody>
      </p:sp>
      <p:sp>
        <p:nvSpPr>
          <p:cNvPr id="8" name="Rectangle 4"/>
          <p:cNvSpPr txBox="1">
            <a:spLocks noChangeArrowheads="1"/>
          </p:cNvSpPr>
          <p:nvPr/>
        </p:nvSpPr>
        <p:spPr bwMode="auto">
          <a:xfrm>
            <a:off x="1413" y="63107"/>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4.</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关系的完整性</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25</a:t>
            </a:fld>
            <a:endParaRPr lang="zh-CN" altLang="en-US"/>
          </a:p>
        </p:txBody>
      </p:sp>
    </p:spTree>
    <p:extLst>
      <p:ext uri="{BB962C8B-B14F-4D97-AF65-F5344CB8AC3E}">
        <p14:creationId xmlns:p14="http://schemas.microsoft.com/office/powerpoint/2010/main" val="344441452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263667" y="187143"/>
            <a:ext cx="1691666"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实体完整性</a:t>
            </a:r>
          </a:p>
        </p:txBody>
      </p:sp>
      <p:sp>
        <p:nvSpPr>
          <p:cNvPr id="2" name="矩形 1">
            <a:extLst>
              <a:ext uri="{FF2B5EF4-FFF2-40B4-BE49-F238E27FC236}">
                <a16:creationId xmlns:a16="http://schemas.microsoft.com/office/drawing/2014/main" id="{36D8CFBA-6F2E-482A-9E8F-46AE83B7432C}"/>
              </a:ext>
            </a:extLst>
          </p:cNvPr>
          <p:cNvSpPr/>
          <p:nvPr/>
        </p:nvSpPr>
        <p:spPr>
          <a:xfrm>
            <a:off x="996494" y="681112"/>
            <a:ext cx="7676713" cy="707886"/>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实体完整性</a:t>
            </a:r>
            <a:endParaRPr lang="en-US" altLang="zh-CN" sz="2000" dirty="0">
              <a:solidFill>
                <a:srgbClr val="123E61"/>
              </a:solidFill>
              <a:latin typeface="黑体" panose="02010609060101010101" pitchFamily="49" charset="-122"/>
              <a:ea typeface="黑体" panose="02010609060101010101" pitchFamily="49" charset="-122"/>
            </a:endParaRPr>
          </a:p>
          <a:p>
            <a:pPr defTabSz="914081"/>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6A9B07E6-288B-4F95-8FE2-3FBE594D771E}"/>
              </a:ext>
            </a:extLst>
          </p:cNvPr>
          <p:cNvSpPr/>
          <p:nvPr/>
        </p:nvSpPr>
        <p:spPr>
          <a:xfrm>
            <a:off x="996493" y="1074308"/>
            <a:ext cx="7371130" cy="1200329"/>
          </a:xfrm>
          <a:prstGeom prst="rect">
            <a:avLst/>
          </a:prstGeom>
        </p:spPr>
        <p:txBody>
          <a:bodyPr wrap="square">
            <a:spAutoFit/>
          </a:bodyPr>
          <a:lstStyle/>
          <a:p>
            <a:pPr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实体完整性要求表中的所有行都有唯一的标识符，称为主键。</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实体完整性规则规定：基本关系的</a:t>
            </a:r>
            <a:r>
              <a:rPr lang="zh-CN" altLang="en-US" sz="1600" dirty="0">
                <a:solidFill>
                  <a:srgbClr val="FF0000"/>
                </a:solidFill>
                <a:latin typeface="黑体" panose="02010609060101010101" pitchFamily="49" charset="-122"/>
                <a:ea typeface="黑体" panose="02010609060101010101" pitchFamily="49" charset="-122"/>
              </a:rPr>
              <a:t>所有主关键字对应的主属性都不能取空值，且取值唯一。</a:t>
            </a:r>
          </a:p>
        </p:txBody>
      </p:sp>
      <p:sp>
        <p:nvSpPr>
          <p:cNvPr id="3" name="矩形 2">
            <a:extLst>
              <a:ext uri="{FF2B5EF4-FFF2-40B4-BE49-F238E27FC236}">
                <a16:creationId xmlns:a16="http://schemas.microsoft.com/office/drawing/2014/main" id="{915C06CC-145F-47BF-A638-A0E71448C976}"/>
              </a:ext>
            </a:extLst>
          </p:cNvPr>
          <p:cNvSpPr/>
          <p:nvPr/>
        </p:nvSpPr>
        <p:spPr>
          <a:xfrm>
            <a:off x="764987" y="2525486"/>
            <a:ext cx="6975162" cy="284693"/>
          </a:xfrm>
          <a:prstGeom prst="rect">
            <a:avLst/>
          </a:prstGeom>
        </p:spPr>
        <p:txBody>
          <a:bodyPr wrap="square">
            <a:spAutoFit/>
          </a:bodyPr>
          <a:lstStyle/>
          <a:p>
            <a:pPr indent="255815" algn="just" defTabSz="914081">
              <a:lnSpc>
                <a:spcPts val="1505"/>
              </a:lnSpc>
            </a:pPr>
            <a:r>
              <a:rPr lang="zh-CN" altLang="zh-CN" sz="1600" dirty="0">
                <a:solidFill>
                  <a:srgbClr val="FF0000"/>
                </a:solidFill>
                <a:latin typeface="黑体" panose="02010609060101010101" pitchFamily="49" charset="-122"/>
                <a:ea typeface="黑体" panose="02010609060101010101" pitchFamily="49" charset="-122"/>
              </a:rPr>
              <a:t>在关系模型中，主关键字作为唯一的标识，且不能为空值。</a:t>
            </a:r>
          </a:p>
        </p:txBody>
      </p:sp>
      <p:sp>
        <p:nvSpPr>
          <p:cNvPr id="10" name="Rectangle 4"/>
          <p:cNvSpPr txBox="1">
            <a:spLocks noChangeArrowheads="1"/>
          </p:cNvSpPr>
          <p:nvPr/>
        </p:nvSpPr>
        <p:spPr bwMode="auto">
          <a:xfrm>
            <a:off x="1413" y="63107"/>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4.</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关系的完整性</a:t>
            </a: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t>26</a:t>
            </a:fld>
            <a:endParaRPr lang="zh-CN" altLang="en-US"/>
          </a:p>
        </p:txBody>
      </p:sp>
    </p:spTree>
    <p:extLst>
      <p:ext uri="{BB962C8B-B14F-4D97-AF65-F5344CB8AC3E}">
        <p14:creationId xmlns:p14="http://schemas.microsoft.com/office/powerpoint/2010/main" val="38345646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263667" y="187143"/>
            <a:ext cx="1691666"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参照完整性</a:t>
            </a:r>
          </a:p>
        </p:txBody>
      </p:sp>
      <p:sp>
        <p:nvSpPr>
          <p:cNvPr id="2" name="矩形 1">
            <a:extLst>
              <a:ext uri="{FF2B5EF4-FFF2-40B4-BE49-F238E27FC236}">
                <a16:creationId xmlns:a16="http://schemas.microsoft.com/office/drawing/2014/main" id="{36D8CFBA-6F2E-482A-9E8F-46AE83B7432C}"/>
              </a:ext>
            </a:extLst>
          </p:cNvPr>
          <p:cNvSpPr/>
          <p:nvPr/>
        </p:nvSpPr>
        <p:spPr>
          <a:xfrm>
            <a:off x="903581" y="795226"/>
            <a:ext cx="5807513" cy="707886"/>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参照完整性</a:t>
            </a:r>
            <a:endParaRPr lang="en-US" altLang="zh-CN" sz="2000" dirty="0">
              <a:solidFill>
                <a:srgbClr val="123E61"/>
              </a:solidFill>
              <a:latin typeface="黑体" panose="02010609060101010101" pitchFamily="49" charset="-122"/>
              <a:ea typeface="黑体" panose="02010609060101010101" pitchFamily="49" charset="-122"/>
            </a:endParaRPr>
          </a:p>
          <a:p>
            <a:pPr defTabSz="914081"/>
            <a:endParaRPr lang="en-US" altLang="zh-CN" sz="2000" dirty="0">
              <a:solidFill>
                <a:srgbClr val="123E61"/>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6A9B07E6-288B-4F95-8FE2-3FBE594D771E}"/>
              </a:ext>
            </a:extLst>
          </p:cNvPr>
          <p:cNvSpPr/>
          <p:nvPr/>
        </p:nvSpPr>
        <p:spPr>
          <a:xfrm>
            <a:off x="903582" y="1449155"/>
            <a:ext cx="7559333" cy="2250616"/>
          </a:xfrm>
          <a:prstGeom prst="rect">
            <a:avLst/>
          </a:prstGeom>
        </p:spPr>
        <p:txBody>
          <a:bodyPr wrap="square">
            <a:spAutoFit/>
          </a:bodyPr>
          <a:lstStyle/>
          <a:p>
            <a:pPr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参照完整性规则：若属性（或属性组）</a:t>
            </a:r>
            <a:r>
              <a:rPr lang="en-US" altLang="zh-CN" sz="1600" dirty="0">
                <a:solidFill>
                  <a:prstClr val="black"/>
                </a:solidFill>
                <a:latin typeface="黑体" panose="02010609060101010101" pitchFamily="49" charset="-122"/>
                <a:ea typeface="黑体" panose="02010609060101010101" pitchFamily="49" charset="-122"/>
              </a:rPr>
              <a:t>F</a:t>
            </a:r>
            <a:r>
              <a:rPr lang="zh-CN" altLang="en-US" sz="1600" dirty="0">
                <a:solidFill>
                  <a:prstClr val="black"/>
                </a:solidFill>
                <a:latin typeface="黑体" panose="02010609060101010101" pitchFamily="49" charset="-122"/>
                <a:ea typeface="黑体" panose="02010609060101010101" pitchFamily="49" charset="-122"/>
              </a:rPr>
              <a:t>是基本关系</a:t>
            </a:r>
            <a:r>
              <a:rPr lang="en-US" altLang="zh-CN" sz="1600" dirty="0">
                <a:solidFill>
                  <a:prstClr val="black"/>
                </a:solidFill>
                <a:latin typeface="黑体" panose="02010609060101010101" pitchFamily="49" charset="-122"/>
                <a:ea typeface="黑体" panose="02010609060101010101" pitchFamily="49" charset="-122"/>
              </a:rPr>
              <a:t>R</a:t>
            </a:r>
            <a:r>
              <a:rPr lang="zh-CN" altLang="en-US" sz="1600" dirty="0">
                <a:solidFill>
                  <a:prstClr val="black"/>
                </a:solidFill>
                <a:latin typeface="黑体" panose="02010609060101010101" pitchFamily="49" charset="-122"/>
                <a:ea typeface="黑体" panose="02010609060101010101" pitchFamily="49" charset="-122"/>
              </a:rPr>
              <a:t>的外键，它与基本关系</a:t>
            </a:r>
            <a:r>
              <a:rPr lang="en-US" altLang="zh-CN" sz="1600" dirty="0">
                <a:solidFill>
                  <a:prstClr val="black"/>
                </a:solidFill>
                <a:latin typeface="黑体" panose="02010609060101010101" pitchFamily="49" charset="-122"/>
                <a:ea typeface="黑体" panose="02010609060101010101" pitchFamily="49" charset="-122"/>
              </a:rPr>
              <a:t>S</a:t>
            </a:r>
            <a:r>
              <a:rPr lang="zh-CN" altLang="en-US" sz="1600" dirty="0">
                <a:solidFill>
                  <a:prstClr val="black"/>
                </a:solidFill>
                <a:latin typeface="黑体" panose="02010609060101010101" pitchFamily="49" charset="-122"/>
                <a:ea typeface="黑体" panose="02010609060101010101" pitchFamily="49" charset="-122"/>
              </a:rPr>
              <a:t>的主键相对应（基本关系</a:t>
            </a:r>
            <a:r>
              <a:rPr lang="en-US" altLang="zh-CN" sz="1600" dirty="0">
                <a:solidFill>
                  <a:prstClr val="black"/>
                </a:solidFill>
                <a:latin typeface="黑体" panose="02010609060101010101" pitchFamily="49" charset="-122"/>
                <a:ea typeface="黑体" panose="02010609060101010101" pitchFamily="49" charset="-122"/>
              </a:rPr>
              <a:t>R</a:t>
            </a:r>
            <a:r>
              <a:rPr lang="zh-CN" altLang="en-US" sz="1600" dirty="0">
                <a:solidFill>
                  <a:prstClr val="black"/>
                </a:solidFill>
                <a:latin typeface="黑体" panose="02010609060101010101" pitchFamily="49" charset="-122"/>
                <a:ea typeface="黑体" panose="02010609060101010101" pitchFamily="49" charset="-122"/>
              </a:rPr>
              <a:t>和</a:t>
            </a:r>
            <a:r>
              <a:rPr lang="en-US" altLang="zh-CN" sz="1600" dirty="0">
                <a:solidFill>
                  <a:prstClr val="black"/>
                </a:solidFill>
                <a:latin typeface="黑体" panose="02010609060101010101" pitchFamily="49" charset="-122"/>
                <a:ea typeface="黑体" panose="02010609060101010101" pitchFamily="49" charset="-122"/>
              </a:rPr>
              <a:t>S</a:t>
            </a:r>
            <a:r>
              <a:rPr lang="zh-CN" altLang="en-US" sz="1600" dirty="0">
                <a:solidFill>
                  <a:prstClr val="black"/>
                </a:solidFill>
                <a:latin typeface="黑体" panose="02010609060101010101" pitchFamily="49" charset="-122"/>
                <a:ea typeface="黑体" panose="02010609060101010101" pitchFamily="49" charset="-122"/>
              </a:rPr>
              <a:t>不一定是不同的关系），则对于</a:t>
            </a:r>
            <a:r>
              <a:rPr lang="en-US" altLang="zh-CN" sz="1600" dirty="0">
                <a:solidFill>
                  <a:prstClr val="black"/>
                </a:solidFill>
                <a:latin typeface="黑体" panose="02010609060101010101" pitchFamily="49" charset="-122"/>
                <a:ea typeface="黑体" panose="02010609060101010101" pitchFamily="49" charset="-122"/>
              </a:rPr>
              <a:t>R</a:t>
            </a:r>
            <a:r>
              <a:rPr lang="zh-CN" altLang="en-US" sz="1600" dirty="0">
                <a:solidFill>
                  <a:prstClr val="black"/>
                </a:solidFill>
                <a:latin typeface="黑体" panose="02010609060101010101" pitchFamily="49" charset="-122"/>
                <a:ea typeface="黑体" panose="02010609060101010101" pitchFamily="49" charset="-122"/>
              </a:rPr>
              <a:t>中每个元组在</a:t>
            </a:r>
            <a:r>
              <a:rPr lang="en-US" altLang="zh-CN" sz="1600" dirty="0">
                <a:solidFill>
                  <a:prstClr val="black"/>
                </a:solidFill>
                <a:latin typeface="黑体" panose="02010609060101010101" pitchFamily="49" charset="-122"/>
                <a:ea typeface="黑体" panose="02010609060101010101" pitchFamily="49" charset="-122"/>
              </a:rPr>
              <a:t>F</a:t>
            </a:r>
            <a:r>
              <a:rPr lang="zh-CN" altLang="en-US" sz="1600" dirty="0">
                <a:solidFill>
                  <a:prstClr val="black"/>
                </a:solidFill>
                <a:latin typeface="黑体" panose="02010609060101010101" pitchFamily="49" charset="-122"/>
                <a:ea typeface="黑体" panose="02010609060101010101" pitchFamily="49" charset="-122"/>
              </a:rPr>
              <a:t>上的值必须为：</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srgbClr val="FF0000"/>
                </a:solidFill>
                <a:latin typeface="黑体" panose="02010609060101010101" pitchFamily="49" charset="-122"/>
                <a:ea typeface="黑体" panose="02010609060101010101" pitchFamily="49" charset="-122"/>
              </a:rPr>
              <a:t>或者取空值（</a:t>
            </a:r>
            <a:r>
              <a:rPr lang="en-US" altLang="zh-CN" sz="1600" dirty="0">
                <a:solidFill>
                  <a:srgbClr val="FF0000"/>
                </a:solidFill>
                <a:latin typeface="黑体" panose="02010609060101010101" pitchFamily="49" charset="-122"/>
                <a:ea typeface="黑体" panose="02010609060101010101" pitchFamily="49" charset="-122"/>
              </a:rPr>
              <a:t>F</a:t>
            </a:r>
            <a:r>
              <a:rPr lang="zh-CN" altLang="en-US" sz="1600" dirty="0">
                <a:solidFill>
                  <a:srgbClr val="FF0000"/>
                </a:solidFill>
                <a:latin typeface="黑体" panose="02010609060101010101" pitchFamily="49" charset="-122"/>
                <a:ea typeface="黑体" panose="02010609060101010101" pitchFamily="49" charset="-122"/>
              </a:rPr>
              <a:t>的每个属性值均为空值），</a:t>
            </a:r>
            <a:endParaRPr lang="en-US" altLang="zh-CN" sz="1600" dirty="0">
              <a:solidFill>
                <a:srgbClr val="FF0000"/>
              </a:solidFill>
              <a:latin typeface="黑体" panose="02010609060101010101" pitchFamily="49" charset="-122"/>
              <a:ea typeface="黑体" panose="02010609060101010101" pitchFamily="49" charset="-122"/>
            </a:endParaRPr>
          </a:p>
          <a:p>
            <a:pPr defTabSz="914081">
              <a:lnSpc>
                <a:spcPct val="150000"/>
              </a:lnSpc>
            </a:pPr>
            <a:r>
              <a:rPr lang="zh-CN" altLang="en-US" sz="1600" dirty="0">
                <a:solidFill>
                  <a:srgbClr val="FF0000"/>
                </a:solidFill>
                <a:latin typeface="黑体" panose="02010609060101010101" pitchFamily="49" charset="-122"/>
                <a:ea typeface="黑体" panose="02010609060101010101" pitchFamily="49" charset="-122"/>
              </a:rPr>
              <a:t>或者等于</a:t>
            </a:r>
            <a:r>
              <a:rPr lang="en-US" altLang="zh-CN" sz="1600" dirty="0">
                <a:solidFill>
                  <a:srgbClr val="FF0000"/>
                </a:solidFill>
                <a:latin typeface="黑体" panose="02010609060101010101" pitchFamily="49" charset="-122"/>
                <a:ea typeface="黑体" panose="02010609060101010101" pitchFamily="49" charset="-122"/>
              </a:rPr>
              <a:t>S</a:t>
            </a:r>
            <a:r>
              <a:rPr lang="zh-CN" altLang="en-US" sz="1600" dirty="0">
                <a:solidFill>
                  <a:srgbClr val="FF0000"/>
                </a:solidFill>
                <a:latin typeface="黑体" panose="02010609060101010101" pitchFamily="49" charset="-122"/>
                <a:ea typeface="黑体" panose="02010609060101010101" pitchFamily="49" charset="-122"/>
              </a:rPr>
              <a:t>中某个元组的主键值。</a:t>
            </a:r>
          </a:p>
          <a:p>
            <a:pPr defTabSz="914081">
              <a:lnSpc>
                <a:spcPct val="150000"/>
              </a:lnSpc>
            </a:pPr>
            <a:endParaRPr lang="zh-CN" altLang="en-US" sz="1600" dirty="0">
              <a:solidFill>
                <a:srgbClr val="C00000"/>
              </a:solidFill>
              <a:latin typeface="黑体" panose="02010609060101010101" pitchFamily="49" charset="-122"/>
              <a:ea typeface="黑体" panose="02010609060101010101" pitchFamily="49" charset="-122"/>
            </a:endParaRPr>
          </a:p>
        </p:txBody>
      </p:sp>
      <p:sp>
        <p:nvSpPr>
          <p:cNvPr id="9" name="Rectangle 4"/>
          <p:cNvSpPr txBox="1">
            <a:spLocks noChangeArrowheads="1"/>
          </p:cNvSpPr>
          <p:nvPr/>
        </p:nvSpPr>
        <p:spPr bwMode="auto">
          <a:xfrm>
            <a:off x="1413" y="63107"/>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4.</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关系的完整性</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27</a:t>
            </a:fld>
            <a:endParaRPr lang="zh-CN" altLang="en-US"/>
          </a:p>
        </p:txBody>
      </p:sp>
    </p:spTree>
    <p:extLst>
      <p:ext uri="{BB962C8B-B14F-4D97-AF65-F5344CB8AC3E}">
        <p14:creationId xmlns:p14="http://schemas.microsoft.com/office/powerpoint/2010/main" val="10679302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333361" y="183665"/>
            <a:ext cx="1691666"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参照完整性</a:t>
            </a:r>
          </a:p>
        </p:txBody>
      </p:sp>
      <p:sp>
        <p:nvSpPr>
          <p:cNvPr id="2" name="矩形 1">
            <a:extLst>
              <a:ext uri="{FF2B5EF4-FFF2-40B4-BE49-F238E27FC236}">
                <a16:creationId xmlns:a16="http://schemas.microsoft.com/office/drawing/2014/main" id="{36D8CFBA-6F2E-482A-9E8F-46AE83B7432C}"/>
              </a:ext>
            </a:extLst>
          </p:cNvPr>
          <p:cNvSpPr/>
          <p:nvPr/>
        </p:nvSpPr>
        <p:spPr>
          <a:xfrm>
            <a:off x="970957" y="695764"/>
            <a:ext cx="8386343" cy="707886"/>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参照完整性</a:t>
            </a:r>
            <a:endParaRPr lang="en-US" altLang="zh-CN" sz="2000" dirty="0">
              <a:solidFill>
                <a:srgbClr val="123E61"/>
              </a:solidFill>
              <a:latin typeface="黑体" panose="02010609060101010101" pitchFamily="49" charset="-122"/>
              <a:ea typeface="黑体" panose="02010609060101010101" pitchFamily="49" charset="-122"/>
            </a:endParaRPr>
          </a:p>
          <a:p>
            <a:pPr defTabSz="914081"/>
            <a:endParaRPr lang="en-US" altLang="zh-CN" sz="2000" dirty="0">
              <a:solidFill>
                <a:srgbClr val="123E61"/>
              </a:solidFill>
              <a:latin typeface="黑体" panose="02010609060101010101" pitchFamily="49" charset="-122"/>
              <a:ea typeface="黑体" panose="02010609060101010101" pitchFamily="49" charset="-122"/>
            </a:endParaRPr>
          </a:p>
        </p:txBody>
      </p:sp>
      <p:graphicFrame>
        <p:nvGraphicFramePr>
          <p:cNvPr id="3" name="表格 2">
            <a:extLst>
              <a:ext uri="{FF2B5EF4-FFF2-40B4-BE49-F238E27FC236}">
                <a16:creationId xmlns:a16="http://schemas.microsoft.com/office/drawing/2014/main" id="{1D746BF3-1D65-4B93-A440-57E9D6DA62FA}"/>
              </a:ext>
            </a:extLst>
          </p:cNvPr>
          <p:cNvGraphicFramePr>
            <a:graphicFrameLocks noGrp="1"/>
          </p:cNvGraphicFramePr>
          <p:nvPr>
            <p:extLst/>
          </p:nvPr>
        </p:nvGraphicFramePr>
        <p:xfrm>
          <a:off x="328698" y="1926695"/>
          <a:ext cx="4415209" cy="594177"/>
        </p:xfrm>
        <a:graphic>
          <a:graphicData uri="http://schemas.openxmlformats.org/drawingml/2006/table">
            <a:tbl>
              <a:tblPr firstRow="1" firstCol="1" lastRow="1" lastCol="1" bandRow="1" bandCol="1"/>
              <a:tblGrid>
                <a:gridCol w="1102618">
                  <a:extLst>
                    <a:ext uri="{9D8B030D-6E8A-4147-A177-3AD203B41FA5}">
                      <a16:colId xmlns:a16="http://schemas.microsoft.com/office/drawing/2014/main" val="2022531976"/>
                    </a:ext>
                  </a:extLst>
                </a:gridCol>
                <a:gridCol w="1104197">
                  <a:extLst>
                    <a:ext uri="{9D8B030D-6E8A-4147-A177-3AD203B41FA5}">
                      <a16:colId xmlns:a16="http://schemas.microsoft.com/office/drawing/2014/main" val="1518288502"/>
                    </a:ext>
                  </a:extLst>
                </a:gridCol>
                <a:gridCol w="1104197">
                  <a:extLst>
                    <a:ext uri="{9D8B030D-6E8A-4147-A177-3AD203B41FA5}">
                      <a16:colId xmlns:a16="http://schemas.microsoft.com/office/drawing/2014/main" val="3856189837"/>
                    </a:ext>
                  </a:extLst>
                </a:gridCol>
                <a:gridCol w="1104197">
                  <a:extLst>
                    <a:ext uri="{9D8B030D-6E8A-4147-A177-3AD203B41FA5}">
                      <a16:colId xmlns:a16="http://schemas.microsoft.com/office/drawing/2014/main" val="607057273"/>
                    </a:ext>
                  </a:extLst>
                </a:gridCol>
              </a:tblGrid>
              <a:tr h="198059">
                <a:tc>
                  <a:txBody>
                    <a:bodyPr/>
                    <a:lstStyle/>
                    <a:p>
                      <a:pPr algn="ctr">
                        <a:lnSpc>
                          <a:spcPts val="1505"/>
                        </a:lnSpc>
                        <a:spcAft>
                          <a:spcPts val="0"/>
                        </a:spcAft>
                        <a:tabLst>
                          <a:tab pos="5328920" algn="r"/>
                        </a:tabLst>
                      </a:pPr>
                      <a:r>
                        <a:rPr lang="zh-CN" sz="1200" b="1" dirty="0">
                          <a:solidFill>
                            <a:srgbClr val="FF0000"/>
                          </a:solidFill>
                          <a:effectLst/>
                          <a:latin typeface="黑体" panose="02010609060101010101" pitchFamily="49" charset="-122"/>
                          <a:ea typeface="黑体" panose="02010609060101010101" pitchFamily="49" charset="-122"/>
                          <a:cs typeface="宋体" panose="02010600030101010101" pitchFamily="2" charset="-122"/>
                        </a:rPr>
                        <a:t>医生编号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姓名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b="1" dirty="0">
                          <a:solidFill>
                            <a:schemeClr val="tx2">
                              <a:lumMod val="75000"/>
                            </a:schemeClr>
                          </a:solidFill>
                          <a:effectLst/>
                          <a:latin typeface="黑体" panose="02010609060101010101" pitchFamily="49" charset="-122"/>
                          <a:ea typeface="黑体" panose="02010609060101010101" pitchFamily="49" charset="-122"/>
                          <a:cs typeface="宋体" panose="02010600030101010101" pitchFamily="2" charset="-122"/>
                        </a:rPr>
                        <a:t>科室编号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职称</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92317"/>
                  </a:ext>
                </a:extLst>
              </a:tr>
              <a:tr h="198059">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140</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郝亦柯</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102</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医师</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144682"/>
                  </a:ext>
                </a:extLst>
              </a:tr>
              <a:tr h="198059">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121</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刘伟</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103</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副主任医师</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427807"/>
                  </a:ext>
                </a:extLst>
              </a:tr>
            </a:tbl>
          </a:graphicData>
        </a:graphic>
      </p:graphicFrame>
      <p:graphicFrame>
        <p:nvGraphicFramePr>
          <p:cNvPr id="6" name="表格 5">
            <a:extLst>
              <a:ext uri="{FF2B5EF4-FFF2-40B4-BE49-F238E27FC236}">
                <a16:creationId xmlns:a16="http://schemas.microsoft.com/office/drawing/2014/main" id="{8A79AFCE-0D8A-4CC7-AC1B-BFA429FCC8D7}"/>
              </a:ext>
            </a:extLst>
          </p:cNvPr>
          <p:cNvGraphicFramePr>
            <a:graphicFrameLocks noGrp="1"/>
          </p:cNvGraphicFramePr>
          <p:nvPr>
            <p:extLst/>
          </p:nvPr>
        </p:nvGraphicFramePr>
        <p:xfrm>
          <a:off x="328698" y="3310378"/>
          <a:ext cx="4415209" cy="792236"/>
        </p:xfrm>
        <a:graphic>
          <a:graphicData uri="http://schemas.openxmlformats.org/drawingml/2006/table">
            <a:tbl>
              <a:tblPr firstRow="1" firstCol="1" lastRow="1" lastCol="1" bandRow="1" bandCol="1"/>
              <a:tblGrid>
                <a:gridCol w="1102618">
                  <a:extLst>
                    <a:ext uri="{9D8B030D-6E8A-4147-A177-3AD203B41FA5}">
                      <a16:colId xmlns:a16="http://schemas.microsoft.com/office/drawing/2014/main" val="3585731518"/>
                    </a:ext>
                  </a:extLst>
                </a:gridCol>
                <a:gridCol w="1104197">
                  <a:extLst>
                    <a:ext uri="{9D8B030D-6E8A-4147-A177-3AD203B41FA5}">
                      <a16:colId xmlns:a16="http://schemas.microsoft.com/office/drawing/2014/main" val="3599198309"/>
                    </a:ext>
                  </a:extLst>
                </a:gridCol>
                <a:gridCol w="1104197">
                  <a:extLst>
                    <a:ext uri="{9D8B030D-6E8A-4147-A177-3AD203B41FA5}">
                      <a16:colId xmlns:a16="http://schemas.microsoft.com/office/drawing/2014/main" val="290221742"/>
                    </a:ext>
                  </a:extLst>
                </a:gridCol>
                <a:gridCol w="1104197">
                  <a:extLst>
                    <a:ext uri="{9D8B030D-6E8A-4147-A177-3AD203B41FA5}">
                      <a16:colId xmlns:a16="http://schemas.microsoft.com/office/drawing/2014/main" val="3133782204"/>
                    </a:ext>
                  </a:extLst>
                </a:gridCol>
              </a:tblGrid>
              <a:tr h="198059">
                <a:tc>
                  <a:txBody>
                    <a:bodyPr/>
                    <a:lstStyle/>
                    <a:p>
                      <a:pPr algn="ctr">
                        <a:lnSpc>
                          <a:spcPts val="1505"/>
                        </a:lnSpc>
                        <a:spcAft>
                          <a:spcPts val="0"/>
                        </a:spcAft>
                        <a:tabLst>
                          <a:tab pos="5328920" algn="r"/>
                        </a:tabLst>
                      </a:pPr>
                      <a:r>
                        <a:rPr lang="zh-CN" sz="1200" b="1" dirty="0">
                          <a:solidFill>
                            <a:srgbClr val="FF0000"/>
                          </a:solidFill>
                          <a:effectLst/>
                          <a:latin typeface="黑体" panose="02010609060101010101" pitchFamily="49" charset="-122"/>
                          <a:ea typeface="黑体" panose="02010609060101010101" pitchFamily="49" charset="-122"/>
                          <a:cs typeface="宋体" panose="02010600030101010101" pitchFamily="2" charset="-122"/>
                        </a:rPr>
                        <a:t>科室编号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科室名称</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科室负责人</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科室位置</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571645"/>
                  </a:ext>
                </a:extLst>
              </a:tr>
              <a:tr h="198059">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102</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门诊部</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张三</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H1-1</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655030"/>
                  </a:ext>
                </a:extLst>
              </a:tr>
              <a:tr h="198059">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103</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消化内科</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李四</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H1-2</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44129"/>
                  </a:ext>
                </a:extLst>
              </a:tr>
              <a:tr h="198059">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104</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急诊外科</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王五</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dirty="0">
                          <a:effectLst/>
                          <a:latin typeface="黑体" panose="02010609060101010101" pitchFamily="49" charset="-122"/>
                          <a:ea typeface="黑体" panose="02010609060101010101" pitchFamily="49" charset="-122"/>
                        </a:rPr>
                        <a:t>H1-3</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418320"/>
                  </a:ext>
                </a:extLst>
              </a:tr>
            </a:tbl>
          </a:graphicData>
        </a:graphic>
      </p:graphicFrame>
      <p:sp>
        <p:nvSpPr>
          <p:cNvPr id="7" name="矩形 6">
            <a:extLst>
              <a:ext uri="{FF2B5EF4-FFF2-40B4-BE49-F238E27FC236}">
                <a16:creationId xmlns:a16="http://schemas.microsoft.com/office/drawing/2014/main" id="{0E87B609-2168-43D5-886B-7191D1CE9CB2}"/>
              </a:ext>
            </a:extLst>
          </p:cNvPr>
          <p:cNvSpPr/>
          <p:nvPr/>
        </p:nvSpPr>
        <p:spPr>
          <a:xfrm>
            <a:off x="236439" y="1476313"/>
            <a:ext cx="954107" cy="369140"/>
          </a:xfrm>
          <a:prstGeom prst="rect">
            <a:avLst/>
          </a:prstGeom>
        </p:spPr>
        <p:txBody>
          <a:bodyPr wrap="none">
            <a:spAutoFit/>
          </a:bodyPr>
          <a:lstStyle/>
          <a:p>
            <a:pPr algn="ctr" defTabSz="914081">
              <a:lnSpc>
                <a:spcPct val="150000"/>
              </a:lnSpc>
              <a:spcBef>
                <a:spcPts val="300"/>
              </a:spcBef>
            </a:pPr>
            <a:r>
              <a:rPr lang="zh-CN" altLang="zh-CN" sz="1199" b="1" kern="10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医生信息表</a:t>
            </a:r>
          </a:p>
        </p:txBody>
      </p:sp>
      <p:sp>
        <p:nvSpPr>
          <p:cNvPr id="8" name="矩形 7">
            <a:extLst>
              <a:ext uri="{FF2B5EF4-FFF2-40B4-BE49-F238E27FC236}">
                <a16:creationId xmlns:a16="http://schemas.microsoft.com/office/drawing/2014/main" id="{DC116D45-2247-43A1-A2C8-6E8185CBC2FE}"/>
              </a:ext>
            </a:extLst>
          </p:cNvPr>
          <p:cNvSpPr/>
          <p:nvPr/>
        </p:nvSpPr>
        <p:spPr>
          <a:xfrm>
            <a:off x="236439" y="2891400"/>
            <a:ext cx="954107" cy="369140"/>
          </a:xfrm>
          <a:prstGeom prst="rect">
            <a:avLst/>
          </a:prstGeom>
        </p:spPr>
        <p:txBody>
          <a:bodyPr wrap="none">
            <a:spAutoFit/>
          </a:bodyPr>
          <a:lstStyle/>
          <a:p>
            <a:pPr algn="ctr" defTabSz="914081">
              <a:lnSpc>
                <a:spcPct val="150000"/>
              </a:lnSpc>
              <a:spcBef>
                <a:spcPts val="300"/>
              </a:spcBef>
            </a:pPr>
            <a:r>
              <a:rPr lang="zh-CN" altLang="zh-CN" sz="1199" b="1" kern="10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科室信息表</a:t>
            </a:r>
          </a:p>
        </p:txBody>
      </p:sp>
      <p:graphicFrame>
        <p:nvGraphicFramePr>
          <p:cNvPr id="11" name="表格 10">
            <a:extLst>
              <a:ext uri="{FF2B5EF4-FFF2-40B4-BE49-F238E27FC236}">
                <a16:creationId xmlns:a16="http://schemas.microsoft.com/office/drawing/2014/main" id="{C700D966-85F3-40E6-A321-B28FD8131B41}"/>
              </a:ext>
            </a:extLst>
          </p:cNvPr>
          <p:cNvGraphicFramePr>
            <a:graphicFrameLocks noGrp="1"/>
          </p:cNvGraphicFramePr>
          <p:nvPr/>
        </p:nvGraphicFramePr>
        <p:xfrm>
          <a:off x="5063983" y="1818931"/>
          <a:ext cx="3923228" cy="945680"/>
        </p:xfrm>
        <a:graphic>
          <a:graphicData uri="http://schemas.openxmlformats.org/drawingml/2006/table">
            <a:tbl>
              <a:tblPr firstRow="1" firstCol="1" lastRow="1" lastCol="1" bandRow="1" bandCol="1"/>
              <a:tblGrid>
                <a:gridCol w="979754">
                  <a:extLst>
                    <a:ext uri="{9D8B030D-6E8A-4147-A177-3AD203B41FA5}">
                      <a16:colId xmlns:a16="http://schemas.microsoft.com/office/drawing/2014/main" val="4196001784"/>
                    </a:ext>
                  </a:extLst>
                </a:gridCol>
                <a:gridCol w="981158">
                  <a:extLst>
                    <a:ext uri="{9D8B030D-6E8A-4147-A177-3AD203B41FA5}">
                      <a16:colId xmlns:a16="http://schemas.microsoft.com/office/drawing/2014/main" val="1492559293"/>
                    </a:ext>
                  </a:extLst>
                </a:gridCol>
                <a:gridCol w="981158">
                  <a:extLst>
                    <a:ext uri="{9D8B030D-6E8A-4147-A177-3AD203B41FA5}">
                      <a16:colId xmlns:a16="http://schemas.microsoft.com/office/drawing/2014/main" val="3642714834"/>
                    </a:ext>
                  </a:extLst>
                </a:gridCol>
                <a:gridCol w="981158">
                  <a:extLst>
                    <a:ext uri="{9D8B030D-6E8A-4147-A177-3AD203B41FA5}">
                      <a16:colId xmlns:a16="http://schemas.microsoft.com/office/drawing/2014/main" val="376536585"/>
                    </a:ext>
                  </a:extLst>
                </a:gridCol>
              </a:tblGrid>
              <a:tr h="236420">
                <a:tc>
                  <a:txBody>
                    <a:bodyPr/>
                    <a:lstStyle/>
                    <a:p>
                      <a:pPr algn="ctr">
                        <a:lnSpc>
                          <a:spcPts val="1505"/>
                        </a:lnSpc>
                        <a:spcAft>
                          <a:spcPts val="0"/>
                        </a:spcAft>
                        <a:tabLst>
                          <a:tab pos="5328920" algn="r"/>
                        </a:tabLst>
                      </a:pPr>
                      <a:r>
                        <a:rPr lang="zh-CN" sz="1200" dirty="0">
                          <a:effectLst/>
                          <a:latin typeface="黑体" panose="02010609060101010101" pitchFamily="49" charset="-122"/>
                          <a:ea typeface="黑体" panose="02010609060101010101" pitchFamily="49" charset="-122"/>
                          <a:cs typeface="宋体" panose="02010600030101010101" pitchFamily="2" charset="-122"/>
                        </a:rPr>
                        <a:t>医生编号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dirty="0">
                          <a:effectLst/>
                          <a:latin typeface="黑体" panose="02010609060101010101" pitchFamily="49" charset="-122"/>
                          <a:ea typeface="黑体" panose="02010609060101010101" pitchFamily="49" charset="-122"/>
                          <a:cs typeface="宋体" panose="02010600030101010101" pitchFamily="2" charset="-122"/>
                        </a:rPr>
                        <a:t>姓名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科室编号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a:effectLst/>
                          <a:latin typeface="黑体" panose="02010609060101010101" pitchFamily="49" charset="-122"/>
                          <a:ea typeface="黑体" panose="02010609060101010101" pitchFamily="49" charset="-122"/>
                          <a:cs typeface="宋体" panose="02010600030101010101" pitchFamily="2" charset="-122"/>
                        </a:rPr>
                        <a:t>职称</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727306"/>
                  </a:ext>
                </a:extLst>
              </a:tr>
              <a:tr h="236420">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001</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冯如意</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109</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医师</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840535"/>
                  </a:ext>
                </a:extLst>
              </a:tr>
              <a:tr h="236420">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002</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李伟</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NULL</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副主任医师</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469259"/>
                  </a:ext>
                </a:extLst>
              </a:tr>
              <a:tr h="236420">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003</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a:effectLst/>
                          <a:latin typeface="黑体" panose="02010609060101010101" pitchFamily="49" charset="-122"/>
                          <a:ea typeface="黑体" panose="02010609060101010101" pitchFamily="49" charset="-122"/>
                        </a:rPr>
                        <a:t>黄海兴</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200" kern="0">
                          <a:effectLst/>
                          <a:latin typeface="黑体" panose="02010609060101010101" pitchFamily="49" charset="-122"/>
                          <a:ea typeface="黑体" panose="02010609060101010101" pitchFamily="49" charset="-122"/>
                        </a:rPr>
                        <a:t>103</a:t>
                      </a:r>
                      <a:endParaRPr lang="zh-CN" sz="12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200" kern="0" dirty="0">
                          <a:effectLst/>
                          <a:latin typeface="黑体" panose="02010609060101010101" pitchFamily="49" charset="-122"/>
                          <a:ea typeface="黑体" panose="02010609060101010101" pitchFamily="49" charset="-122"/>
                        </a:rPr>
                        <a:t>副主任医师</a:t>
                      </a:r>
                      <a:endParaRPr lang="zh-CN" sz="12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440145"/>
                  </a:ext>
                </a:extLst>
              </a:tr>
            </a:tbl>
          </a:graphicData>
        </a:graphic>
      </p:graphicFrame>
      <p:sp>
        <p:nvSpPr>
          <p:cNvPr id="12" name="Rectangle 3">
            <a:extLst>
              <a:ext uri="{FF2B5EF4-FFF2-40B4-BE49-F238E27FC236}">
                <a16:creationId xmlns:a16="http://schemas.microsoft.com/office/drawing/2014/main" id="{B4BE00B1-5181-43D1-89BC-513A87B1C393}"/>
              </a:ext>
            </a:extLst>
          </p:cNvPr>
          <p:cNvSpPr>
            <a:spLocks noChangeArrowheads="1"/>
          </p:cNvSpPr>
          <p:nvPr/>
        </p:nvSpPr>
        <p:spPr bwMode="auto">
          <a:xfrm>
            <a:off x="6751950" y="1472098"/>
            <a:ext cx="2327172" cy="46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anchor="ctr" anchorCtr="0" compatLnSpc="1">
            <a:prstTxWarp prst="textNoShape">
              <a:avLst/>
            </a:prstTxWarp>
            <a:spAutoFit/>
          </a:bodyPr>
          <a:lstStyle/>
          <a:p>
            <a:pPr defTabSz="914081" eaLnBrk="0" fontAlgn="base" hangingPunct="0">
              <a:spcBef>
                <a:spcPct val="0"/>
              </a:spcBef>
              <a:spcAft>
                <a:spcPct val="0"/>
              </a:spcAft>
            </a:pPr>
            <a:r>
              <a:rPr lang="en-US" altLang="zh-CN" sz="1199" b="1" dirty="0">
                <a:solidFill>
                  <a:prstClr val="black"/>
                </a:solidFill>
                <a:latin typeface="黑体" panose="02010609060101010101" pitchFamily="49" charset="-122"/>
                <a:ea typeface="黑体" panose="02010609060101010101" pitchFamily="49" charset="-122"/>
                <a:cs typeface="Arial" panose="020B0604020202020204" pitchFamily="34" charset="0"/>
              </a:rPr>
              <a:t>‘</a:t>
            </a:r>
            <a:r>
              <a:rPr lang="zh-CN" altLang="en-US" sz="1199" b="1" dirty="0">
                <a:solidFill>
                  <a:prstClr val="black"/>
                </a:solidFill>
                <a:latin typeface="黑体" panose="02010609060101010101" pitchFamily="49" charset="-122"/>
                <a:ea typeface="黑体" panose="02010609060101010101" pitchFamily="49" charset="-122"/>
                <a:cs typeface="Arial" panose="020B0604020202020204" pitchFamily="34" charset="0"/>
              </a:rPr>
              <a:t>医生信息表</a:t>
            </a:r>
            <a:r>
              <a:rPr lang="en-US" altLang="zh-CN" sz="1199" b="1" dirty="0">
                <a:solidFill>
                  <a:prstClr val="black"/>
                </a:solidFill>
                <a:latin typeface="黑体" panose="02010609060101010101" pitchFamily="49" charset="-122"/>
                <a:ea typeface="黑体" panose="02010609060101010101" pitchFamily="49" charset="-122"/>
                <a:cs typeface="Arial" panose="020B0604020202020204" pitchFamily="34" charset="0"/>
              </a:rPr>
              <a:t>’</a:t>
            </a:r>
            <a:r>
              <a:rPr lang="zh-CN" altLang="en-US" sz="1199" b="1" dirty="0">
                <a:solidFill>
                  <a:prstClr val="black"/>
                </a:solidFill>
                <a:latin typeface="黑体" panose="02010609060101010101" pitchFamily="49" charset="-122"/>
                <a:ea typeface="黑体" panose="02010609060101010101" pitchFamily="49" charset="-122"/>
                <a:cs typeface="Arial" panose="020B0604020202020204" pitchFamily="34" charset="0"/>
              </a:rPr>
              <a:t>添加的三条记录</a:t>
            </a:r>
            <a:endParaRPr lang="zh-CN" altLang="en-US" sz="1199" b="1" dirty="0">
              <a:solidFill>
                <a:prstClr val="black"/>
              </a:solidFill>
              <a:latin typeface="黑体" panose="02010609060101010101" pitchFamily="49" charset="-122"/>
              <a:ea typeface="黑体" panose="02010609060101010101" pitchFamily="49" charset="-122"/>
            </a:endParaRPr>
          </a:p>
          <a:p>
            <a:pPr defTabSz="914081" eaLnBrk="0" fontAlgn="base" hangingPunct="0">
              <a:spcBef>
                <a:spcPct val="0"/>
              </a:spcBef>
              <a:spcAft>
                <a:spcPct val="0"/>
              </a:spcAft>
            </a:pPr>
            <a:endParaRPr lang="zh-CN" altLang="en-US" sz="1199" dirty="0">
              <a:solidFill>
                <a:prstClr val="black"/>
              </a:solidFill>
              <a:latin typeface="黑体" panose="02010609060101010101" pitchFamily="49" charset="-122"/>
              <a:ea typeface="黑体" panose="02010609060101010101" pitchFamily="49" charset="-122"/>
            </a:endParaRPr>
          </a:p>
        </p:txBody>
      </p:sp>
      <p:sp>
        <p:nvSpPr>
          <p:cNvPr id="13" name="Rectangle 4">
            <a:extLst>
              <a:ext uri="{FF2B5EF4-FFF2-40B4-BE49-F238E27FC236}">
                <a16:creationId xmlns:a16="http://schemas.microsoft.com/office/drawing/2014/main" id="{4FD61FDD-ED1A-480E-9ED4-E3C201DD532C}"/>
              </a:ext>
            </a:extLst>
          </p:cNvPr>
          <p:cNvSpPr>
            <a:spLocks noChangeArrowheads="1"/>
          </p:cNvSpPr>
          <p:nvPr/>
        </p:nvSpPr>
        <p:spPr bwMode="auto">
          <a:xfrm>
            <a:off x="3885682" y="3065066"/>
            <a:ext cx="184674" cy="3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2" tIns="45706" rIns="91412" bIns="45706" numCol="1" anchor="ctr" anchorCtr="0" compatLnSpc="1">
            <a:prstTxWarp prst="textNoShape">
              <a:avLst/>
            </a:prstTxWarp>
            <a:spAutoFit/>
          </a:bodyPr>
          <a:lstStyle/>
          <a:p>
            <a:pPr defTabSz="914081"/>
            <a:endParaRPr lang="zh-CN" altLang="en-US" sz="1799">
              <a:solidFill>
                <a:prstClr val="black"/>
              </a:solidFill>
              <a:latin typeface="FZZhengHeiS-R-GB"/>
            </a:endParaRPr>
          </a:p>
        </p:txBody>
      </p:sp>
      <p:sp>
        <p:nvSpPr>
          <p:cNvPr id="14" name="对话气泡: 圆角矩形 13">
            <a:extLst>
              <a:ext uri="{FF2B5EF4-FFF2-40B4-BE49-F238E27FC236}">
                <a16:creationId xmlns:a16="http://schemas.microsoft.com/office/drawing/2014/main" id="{A3B8C9D3-84B5-4A68-A062-E7660D7087BF}"/>
              </a:ext>
            </a:extLst>
          </p:cNvPr>
          <p:cNvSpPr/>
          <p:nvPr/>
        </p:nvSpPr>
        <p:spPr>
          <a:xfrm>
            <a:off x="3929412" y="1206515"/>
            <a:ext cx="971808" cy="417371"/>
          </a:xfrm>
          <a:prstGeom prst="wedgeRoundRectCallout">
            <a:avLst>
              <a:gd name="adj1" fmla="val 79217"/>
              <a:gd name="adj2" fmla="val 183956"/>
              <a:gd name="adj3" fmla="val 1666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r>
              <a:rPr lang="zh-CN" altLang="en-US" sz="1799" dirty="0">
                <a:solidFill>
                  <a:prstClr val="white"/>
                </a:solidFill>
                <a:latin typeface="黑体" panose="02010609060101010101" pitchFamily="49" charset="-122"/>
                <a:ea typeface="黑体" panose="02010609060101010101" pitchFamily="49" charset="-122"/>
              </a:rPr>
              <a:t>不可</a:t>
            </a:r>
          </a:p>
        </p:txBody>
      </p:sp>
      <p:sp>
        <p:nvSpPr>
          <p:cNvPr id="18" name="对话气泡: 圆角矩形 17">
            <a:extLst>
              <a:ext uri="{FF2B5EF4-FFF2-40B4-BE49-F238E27FC236}">
                <a16:creationId xmlns:a16="http://schemas.microsoft.com/office/drawing/2014/main" id="{B3A2B784-2DF1-41C4-8803-59FC04FC9BBD}"/>
              </a:ext>
            </a:extLst>
          </p:cNvPr>
          <p:cNvSpPr/>
          <p:nvPr/>
        </p:nvSpPr>
        <p:spPr>
          <a:xfrm>
            <a:off x="6539692" y="3132850"/>
            <a:ext cx="971808" cy="421926"/>
          </a:xfrm>
          <a:prstGeom prst="wedgeRoundRectCallout">
            <a:avLst>
              <a:gd name="adj1" fmla="val -126459"/>
              <a:gd name="adj2" fmla="val -225314"/>
              <a:gd name="adj3" fmla="val 166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r>
              <a:rPr lang="zh-CN" altLang="en-US" sz="1799" dirty="0">
                <a:solidFill>
                  <a:prstClr val="white"/>
                </a:solidFill>
                <a:latin typeface="黑体" panose="02010609060101010101" pitchFamily="49" charset="-122"/>
                <a:ea typeface="黑体" panose="02010609060101010101" pitchFamily="49" charset="-122"/>
              </a:rPr>
              <a:t>可以</a:t>
            </a:r>
          </a:p>
        </p:txBody>
      </p:sp>
      <p:sp>
        <p:nvSpPr>
          <p:cNvPr id="19" name="对话气泡: 圆角矩形 18">
            <a:extLst>
              <a:ext uri="{FF2B5EF4-FFF2-40B4-BE49-F238E27FC236}">
                <a16:creationId xmlns:a16="http://schemas.microsoft.com/office/drawing/2014/main" id="{669E29EA-263B-4EEE-B72A-2D50B5453C9A}"/>
              </a:ext>
            </a:extLst>
          </p:cNvPr>
          <p:cNvSpPr/>
          <p:nvPr/>
        </p:nvSpPr>
        <p:spPr>
          <a:xfrm>
            <a:off x="5960579" y="3768657"/>
            <a:ext cx="971808" cy="499839"/>
          </a:xfrm>
          <a:prstGeom prst="wedgeRoundRectCallout">
            <a:avLst>
              <a:gd name="adj1" fmla="val -130913"/>
              <a:gd name="adj2" fmla="val -279325"/>
              <a:gd name="adj3" fmla="val 166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81"/>
            <a:r>
              <a:rPr lang="zh-CN" altLang="en-US" sz="1799" dirty="0">
                <a:solidFill>
                  <a:prstClr val="white"/>
                </a:solidFill>
                <a:latin typeface="黑体" panose="02010609060101010101" pitchFamily="49" charset="-122"/>
                <a:ea typeface="黑体" panose="02010609060101010101" pitchFamily="49" charset="-122"/>
              </a:rPr>
              <a:t>可以</a:t>
            </a:r>
          </a:p>
        </p:txBody>
      </p:sp>
      <p:sp>
        <p:nvSpPr>
          <p:cNvPr id="24" name="对话气泡: 圆角矩形 23">
            <a:extLst>
              <a:ext uri="{FF2B5EF4-FFF2-40B4-BE49-F238E27FC236}">
                <a16:creationId xmlns:a16="http://schemas.microsoft.com/office/drawing/2014/main" id="{F9A0423F-84BC-4B9F-835E-E6B58F031578}"/>
              </a:ext>
            </a:extLst>
          </p:cNvPr>
          <p:cNvSpPr/>
          <p:nvPr/>
        </p:nvSpPr>
        <p:spPr>
          <a:xfrm>
            <a:off x="3780108" y="629512"/>
            <a:ext cx="5207102" cy="417371"/>
          </a:xfrm>
          <a:prstGeom prst="wedgeRoundRectCallout">
            <a:avLst>
              <a:gd name="adj1" fmla="val -1940"/>
              <a:gd name="adj2" fmla="val 162054"/>
              <a:gd name="adj3" fmla="val 16667"/>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81"/>
            <a:r>
              <a:rPr lang="zh-CN" altLang="en-US" sz="1400" dirty="0">
                <a:solidFill>
                  <a:prstClr val="white"/>
                </a:solidFill>
                <a:latin typeface="黑体" panose="02010609060101010101" pitchFamily="49" charset="-122"/>
                <a:ea typeface="黑体" panose="02010609060101010101" pitchFamily="49" charset="-122"/>
              </a:rPr>
              <a:t>请问哪些数据可以成功添加到医生信息表中</a:t>
            </a:r>
            <a:r>
              <a:rPr lang="zh-CN" altLang="en-US" sz="1799" dirty="0">
                <a:solidFill>
                  <a:prstClr val="white"/>
                </a:solidFill>
                <a:latin typeface="黑体" panose="02010609060101010101" pitchFamily="49" charset="-122"/>
                <a:ea typeface="黑体" panose="02010609060101010101" pitchFamily="49" charset="-122"/>
              </a:rPr>
              <a:t>？</a:t>
            </a:r>
          </a:p>
        </p:txBody>
      </p:sp>
      <p:sp>
        <p:nvSpPr>
          <p:cNvPr id="22" name="Rectangle 4"/>
          <p:cNvSpPr txBox="1">
            <a:spLocks noChangeArrowheads="1"/>
          </p:cNvSpPr>
          <p:nvPr/>
        </p:nvSpPr>
        <p:spPr bwMode="auto">
          <a:xfrm>
            <a:off x="1413" y="63107"/>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4.</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关系的完整性</a:t>
            </a:r>
          </a:p>
        </p:txBody>
      </p:sp>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t>28</a:t>
            </a:fld>
            <a:endParaRPr lang="zh-CN" altLang="en-US"/>
          </a:p>
        </p:txBody>
      </p:sp>
    </p:spTree>
    <p:extLst>
      <p:ext uri="{BB962C8B-B14F-4D97-AF65-F5344CB8AC3E}">
        <p14:creationId xmlns:p14="http://schemas.microsoft.com/office/powerpoint/2010/main" val="6791689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randombar(horizont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4" grpId="0" animBg="1"/>
      <p:bldP spid="18" grpId="0" animBg="1"/>
      <p:bldP spid="19"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5993197" y="202484"/>
            <a:ext cx="1691666"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用户定义完整性</a:t>
            </a:r>
          </a:p>
        </p:txBody>
      </p:sp>
      <p:sp>
        <p:nvSpPr>
          <p:cNvPr id="2" name="矩形 1">
            <a:extLst>
              <a:ext uri="{FF2B5EF4-FFF2-40B4-BE49-F238E27FC236}">
                <a16:creationId xmlns:a16="http://schemas.microsoft.com/office/drawing/2014/main" id="{36D8CFBA-6F2E-482A-9E8F-46AE83B7432C}"/>
              </a:ext>
            </a:extLst>
          </p:cNvPr>
          <p:cNvSpPr/>
          <p:nvPr/>
        </p:nvSpPr>
        <p:spPr>
          <a:xfrm>
            <a:off x="906488" y="850927"/>
            <a:ext cx="7490837" cy="3231654"/>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用户定义完整性</a:t>
            </a:r>
            <a:endParaRPr lang="en-US" altLang="zh-CN" sz="2000" dirty="0">
              <a:solidFill>
                <a:srgbClr val="123E61"/>
              </a:solidFill>
              <a:latin typeface="黑体" panose="02010609060101010101" pitchFamily="49" charset="-122"/>
              <a:ea typeface="黑体" panose="02010609060101010101" pitchFamily="49" charset="-122"/>
            </a:endParaRPr>
          </a:p>
          <a:p>
            <a:pPr defTabSz="914081"/>
            <a:endParaRPr lang="en-US" altLang="zh-CN" sz="2000" b="1"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zh-CN" altLang="zh-CN" sz="1600" dirty="0">
                <a:solidFill>
                  <a:prstClr val="black"/>
                </a:solidFill>
                <a:latin typeface="黑体" panose="02010609060101010101" pitchFamily="49" charset="-122"/>
                <a:ea typeface="黑体" panose="02010609060101010101" pitchFamily="49" charset="-122"/>
              </a:rPr>
              <a:t>用户定义完整性则是根据应用环境的要求和实际的需要，对某一具体应用所涉及的数据提出约束性条件。</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zh-CN" sz="1600" dirty="0">
                <a:solidFill>
                  <a:prstClr val="black"/>
                </a:solidFill>
                <a:latin typeface="黑体" panose="02010609060101010101" pitchFamily="49" charset="-122"/>
                <a:ea typeface="黑体" panose="02010609060101010101" pitchFamily="49" charset="-122"/>
              </a:rPr>
              <a:t>例如</a:t>
            </a:r>
            <a:r>
              <a:rPr lang="zh-CN" altLang="en-US" sz="1600" dirty="0">
                <a:solidFill>
                  <a:prstClr val="black"/>
                </a:solidFill>
                <a:latin typeface="黑体" panose="02010609060101010101" pitchFamily="49" charset="-122"/>
                <a:ea typeface="黑体" panose="02010609060101010101" pitchFamily="49" charset="-122"/>
              </a:rPr>
              <a:t>：</a:t>
            </a:r>
            <a:r>
              <a:rPr lang="zh-CN" altLang="zh-CN" sz="1600" dirty="0">
                <a:solidFill>
                  <a:prstClr val="black"/>
                </a:solidFill>
                <a:latin typeface="黑体" panose="02010609060101010101" pitchFamily="49" charset="-122"/>
                <a:ea typeface="黑体" panose="02010609060101010101" pitchFamily="49" charset="-122"/>
              </a:rPr>
              <a:t>某个属性必须取唯一值，规定某个属性的取值范围等</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pPr>
            <a:r>
              <a:rPr lang="zh-CN" altLang="en-US" sz="1600" b="1" dirty="0">
                <a:solidFill>
                  <a:srgbClr val="FF0000"/>
                </a:solidFill>
                <a:latin typeface="黑体" panose="02010609060101010101" pitchFamily="49" charset="-122"/>
                <a:ea typeface="黑体" panose="02010609060101010101" pitchFamily="49" charset="-122"/>
              </a:rPr>
              <a:t>性别 </a:t>
            </a:r>
            <a:r>
              <a:rPr lang="zh-CN" altLang="en-US" sz="1600" b="1" dirty="0">
                <a:solidFill>
                  <a:srgbClr val="123E61"/>
                </a:solidFill>
                <a:latin typeface="黑体" panose="02010609060101010101" pitchFamily="49" charset="-122"/>
                <a:ea typeface="黑体" panose="02010609060101010101" pitchFamily="49" charset="-122"/>
              </a:rPr>
              <a:t>属性：       男</a:t>
            </a:r>
            <a:r>
              <a:rPr lang="en-US" altLang="zh-CN" sz="1600" b="1" dirty="0">
                <a:solidFill>
                  <a:srgbClr val="123E61"/>
                </a:solidFill>
                <a:latin typeface="黑体" panose="02010609060101010101" pitchFamily="49" charset="-122"/>
                <a:ea typeface="黑体" panose="02010609060101010101" pitchFamily="49" charset="-122"/>
              </a:rPr>
              <a:t>/</a:t>
            </a:r>
            <a:r>
              <a:rPr lang="zh-CN" altLang="en-US" sz="1600" b="1" dirty="0">
                <a:solidFill>
                  <a:srgbClr val="123E61"/>
                </a:solidFill>
                <a:latin typeface="黑体" panose="02010609060101010101" pitchFamily="49" charset="-122"/>
                <a:ea typeface="黑体" panose="02010609060101010101" pitchFamily="49" charset="-122"/>
              </a:rPr>
              <a:t>女，  </a:t>
            </a:r>
            <a:endParaRPr lang="en-US" altLang="zh-CN" sz="1600" b="1"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en-US" altLang="zh-CN" sz="1600" b="1" dirty="0">
                <a:solidFill>
                  <a:srgbClr val="123E61"/>
                </a:solidFill>
                <a:latin typeface="黑体" panose="02010609060101010101" pitchFamily="49" charset="-122"/>
                <a:ea typeface="黑体" panose="02010609060101010101" pitchFamily="49" charset="-122"/>
              </a:rPr>
              <a:t>(</a:t>
            </a:r>
            <a:r>
              <a:rPr lang="zh-CN" altLang="en-US" sz="1600" b="1" dirty="0">
                <a:solidFill>
                  <a:srgbClr val="123E61"/>
                </a:solidFill>
                <a:latin typeface="黑体" panose="02010609060101010101" pitchFamily="49" charset="-122"/>
                <a:ea typeface="黑体" panose="02010609060101010101" pitchFamily="49" charset="-122"/>
              </a:rPr>
              <a:t>百分制</a:t>
            </a:r>
            <a:r>
              <a:rPr lang="en-US" altLang="zh-CN" sz="1600" b="1" dirty="0">
                <a:solidFill>
                  <a:srgbClr val="123E61"/>
                </a:solidFill>
                <a:latin typeface="黑体" panose="02010609060101010101" pitchFamily="49" charset="-122"/>
                <a:ea typeface="黑体" panose="02010609060101010101" pitchFamily="49" charset="-122"/>
              </a:rPr>
              <a:t>)</a:t>
            </a:r>
            <a:r>
              <a:rPr lang="zh-CN" altLang="en-US" sz="1600" b="1" dirty="0">
                <a:solidFill>
                  <a:srgbClr val="FF0000"/>
                </a:solidFill>
                <a:latin typeface="黑体" panose="02010609060101010101" pitchFamily="49" charset="-122"/>
                <a:ea typeface="黑体" panose="02010609060101010101" pitchFamily="49" charset="-122"/>
              </a:rPr>
              <a:t>成绩</a:t>
            </a:r>
            <a:r>
              <a:rPr lang="zh-CN" altLang="en-US" sz="1600" b="1" dirty="0">
                <a:solidFill>
                  <a:srgbClr val="123E61"/>
                </a:solidFill>
                <a:latin typeface="黑体" panose="02010609060101010101" pitchFamily="49" charset="-122"/>
                <a:ea typeface="黑体" panose="02010609060101010101" pitchFamily="49" charset="-122"/>
              </a:rPr>
              <a:t>属性：</a:t>
            </a:r>
            <a:r>
              <a:rPr lang="en-US" altLang="zh-CN" sz="1600" b="1" dirty="0">
                <a:solidFill>
                  <a:srgbClr val="123E61"/>
                </a:solidFill>
                <a:latin typeface="黑体" panose="02010609060101010101" pitchFamily="49" charset="-122"/>
                <a:ea typeface="黑体" panose="02010609060101010101" pitchFamily="49" charset="-122"/>
              </a:rPr>
              <a:t>0</a:t>
            </a:r>
            <a:r>
              <a:rPr lang="zh-CN" altLang="en-US" sz="1600" b="1" dirty="0">
                <a:solidFill>
                  <a:srgbClr val="123E61"/>
                </a:solidFill>
                <a:latin typeface="黑体" panose="02010609060101010101" pitchFamily="49" charset="-122"/>
                <a:ea typeface="黑体" panose="02010609060101010101" pitchFamily="49" charset="-122"/>
              </a:rPr>
              <a:t>和</a:t>
            </a:r>
            <a:r>
              <a:rPr lang="en-US" altLang="zh-CN" sz="1600" b="1" dirty="0">
                <a:solidFill>
                  <a:srgbClr val="123E61"/>
                </a:solidFill>
                <a:latin typeface="黑体" panose="02010609060101010101" pitchFamily="49" charset="-122"/>
                <a:ea typeface="黑体" panose="02010609060101010101" pitchFamily="49" charset="-122"/>
              </a:rPr>
              <a:t>100</a:t>
            </a:r>
            <a:r>
              <a:rPr lang="zh-CN" altLang="en-US" sz="1600" b="1" dirty="0">
                <a:solidFill>
                  <a:srgbClr val="123E61"/>
                </a:solidFill>
                <a:latin typeface="黑体" panose="02010609060101010101" pitchFamily="49" charset="-122"/>
                <a:ea typeface="黑体" panose="02010609060101010101" pitchFamily="49" charset="-122"/>
              </a:rPr>
              <a:t>分之间，</a:t>
            </a:r>
            <a:endParaRPr lang="en-US" altLang="zh-CN" sz="1600" b="1" dirty="0">
              <a:solidFill>
                <a:srgbClr val="123E61"/>
              </a:solidFill>
              <a:latin typeface="黑体" panose="02010609060101010101" pitchFamily="49" charset="-122"/>
              <a:ea typeface="黑体" panose="02010609060101010101" pitchFamily="49" charset="-122"/>
            </a:endParaRPr>
          </a:p>
          <a:p>
            <a:pPr defTabSz="914081">
              <a:lnSpc>
                <a:spcPct val="150000"/>
              </a:lnSpc>
            </a:pPr>
            <a:r>
              <a:rPr lang="zh-CN" altLang="en-US" sz="1600" b="1" dirty="0">
                <a:solidFill>
                  <a:srgbClr val="FF0000"/>
                </a:solidFill>
                <a:latin typeface="黑体" panose="02010609060101010101" pitchFamily="49" charset="-122"/>
                <a:ea typeface="黑体" panose="02010609060101010101" pitchFamily="49" charset="-122"/>
              </a:rPr>
              <a:t>婚姻状态</a:t>
            </a:r>
            <a:r>
              <a:rPr lang="zh-CN" altLang="en-US" sz="1600" b="1" dirty="0">
                <a:solidFill>
                  <a:srgbClr val="123E61"/>
                </a:solidFill>
                <a:latin typeface="黑体" panose="02010609060101010101" pitchFamily="49" charset="-122"/>
                <a:ea typeface="黑体" panose="02010609060101010101" pitchFamily="49" charset="-122"/>
              </a:rPr>
              <a:t>属性：    未婚</a:t>
            </a:r>
            <a:r>
              <a:rPr lang="en-US" altLang="zh-CN" sz="1600" b="1" dirty="0">
                <a:solidFill>
                  <a:srgbClr val="123E61"/>
                </a:solidFill>
                <a:latin typeface="黑体" panose="02010609060101010101" pitchFamily="49" charset="-122"/>
                <a:ea typeface="黑体" panose="02010609060101010101" pitchFamily="49" charset="-122"/>
              </a:rPr>
              <a:t>/</a:t>
            </a:r>
            <a:r>
              <a:rPr lang="zh-CN" altLang="en-US" sz="1600" b="1" dirty="0">
                <a:solidFill>
                  <a:srgbClr val="123E61"/>
                </a:solidFill>
                <a:latin typeface="黑体" panose="02010609060101010101" pitchFamily="49" charset="-122"/>
                <a:ea typeface="黑体" panose="02010609060101010101" pitchFamily="49" charset="-122"/>
              </a:rPr>
              <a:t>已婚</a:t>
            </a:r>
            <a:r>
              <a:rPr lang="en-US" altLang="zh-CN" sz="1600" b="1" dirty="0">
                <a:solidFill>
                  <a:srgbClr val="123E61"/>
                </a:solidFill>
                <a:latin typeface="黑体" panose="02010609060101010101" pitchFamily="49" charset="-122"/>
                <a:ea typeface="黑体" panose="02010609060101010101" pitchFamily="49" charset="-122"/>
              </a:rPr>
              <a:t>/</a:t>
            </a:r>
            <a:r>
              <a:rPr lang="zh-CN" altLang="en-US" sz="1600" b="1" dirty="0">
                <a:solidFill>
                  <a:srgbClr val="123E61"/>
                </a:solidFill>
                <a:latin typeface="黑体" panose="02010609060101010101" pitchFamily="49" charset="-122"/>
                <a:ea typeface="黑体" panose="02010609060101010101" pitchFamily="49" charset="-122"/>
              </a:rPr>
              <a:t>离婚</a:t>
            </a:r>
            <a:r>
              <a:rPr lang="en-US" altLang="zh-CN" sz="1600" b="1" dirty="0">
                <a:solidFill>
                  <a:srgbClr val="123E61"/>
                </a:solidFill>
                <a:latin typeface="黑体" panose="02010609060101010101" pitchFamily="49" charset="-122"/>
                <a:ea typeface="黑体" panose="02010609060101010101" pitchFamily="49" charset="-122"/>
              </a:rPr>
              <a:t>,</a:t>
            </a:r>
          </a:p>
          <a:p>
            <a:pPr defTabSz="914081"/>
            <a:endParaRPr lang="en-US" altLang="zh-CN" sz="2000" b="1" dirty="0">
              <a:solidFill>
                <a:srgbClr val="123E61"/>
              </a:solidFill>
              <a:latin typeface="黑体" panose="02010609060101010101" pitchFamily="49" charset="-122"/>
              <a:ea typeface="黑体" panose="02010609060101010101" pitchFamily="49" charset="-122"/>
            </a:endParaRPr>
          </a:p>
        </p:txBody>
      </p:sp>
      <p:sp>
        <p:nvSpPr>
          <p:cNvPr id="13" name="Rectangle 4">
            <a:extLst>
              <a:ext uri="{FF2B5EF4-FFF2-40B4-BE49-F238E27FC236}">
                <a16:creationId xmlns:a16="http://schemas.microsoft.com/office/drawing/2014/main" id="{4FD61FDD-ED1A-480E-9ED4-E3C201DD532C}"/>
              </a:ext>
            </a:extLst>
          </p:cNvPr>
          <p:cNvSpPr>
            <a:spLocks noChangeArrowheads="1"/>
          </p:cNvSpPr>
          <p:nvPr/>
        </p:nvSpPr>
        <p:spPr bwMode="auto">
          <a:xfrm>
            <a:off x="3885682" y="3065066"/>
            <a:ext cx="184674" cy="3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2" tIns="45706" rIns="91412" bIns="45706" numCol="1" anchor="ctr" anchorCtr="0" compatLnSpc="1">
            <a:prstTxWarp prst="textNoShape">
              <a:avLst/>
            </a:prstTxWarp>
            <a:spAutoFit/>
          </a:bodyPr>
          <a:lstStyle/>
          <a:p>
            <a:pPr defTabSz="914081"/>
            <a:endParaRPr lang="zh-CN" altLang="en-US" sz="1799">
              <a:solidFill>
                <a:prstClr val="black"/>
              </a:solidFill>
              <a:latin typeface="FZZhengHeiS-R-GB"/>
            </a:endParaRPr>
          </a:p>
        </p:txBody>
      </p:sp>
      <p:sp>
        <p:nvSpPr>
          <p:cNvPr id="9" name="Rectangle 4"/>
          <p:cNvSpPr txBox="1">
            <a:spLocks noChangeArrowheads="1"/>
          </p:cNvSpPr>
          <p:nvPr/>
        </p:nvSpPr>
        <p:spPr bwMode="auto">
          <a:xfrm>
            <a:off x="1413" y="63107"/>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4.</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关系的完整性</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29</a:t>
            </a:fld>
            <a:endParaRPr lang="zh-CN" altLang="en-US"/>
          </a:p>
        </p:txBody>
      </p:sp>
    </p:spTree>
    <p:extLst>
      <p:ext uri="{BB962C8B-B14F-4D97-AF65-F5344CB8AC3E}">
        <p14:creationId xmlns:p14="http://schemas.microsoft.com/office/powerpoint/2010/main" val="384249931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16"/>
          <p:cNvSpPr>
            <a:spLocks noChangeArrowheads="1"/>
          </p:cNvSpPr>
          <p:nvPr/>
        </p:nvSpPr>
        <p:spPr bwMode="auto">
          <a:xfrm>
            <a:off x="847514" y="1113758"/>
            <a:ext cx="41793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50000"/>
              </a:lnSpc>
              <a:spcBef>
                <a:spcPct val="0"/>
              </a:spcBef>
              <a:buNone/>
              <a:defRPr/>
            </a:pPr>
            <a:r>
              <a:rPr lang="zh-CN" altLang="en-US" sz="1600" kern="0" dirty="0" smtClean="0">
                <a:solidFill>
                  <a:prstClr val="black"/>
                </a:solidFill>
                <a:latin typeface="黑体" panose="02010609060101010101" pitchFamily="49" charset="-122"/>
                <a:ea typeface="黑体" panose="02010609060101010101" pitchFamily="49" charset="-122"/>
              </a:rPr>
              <a:t>（</a:t>
            </a:r>
            <a:r>
              <a:rPr lang="en-US" altLang="zh-CN" sz="1600" kern="0" dirty="0">
                <a:solidFill>
                  <a:prstClr val="black"/>
                </a:solidFill>
                <a:latin typeface="黑体" panose="02010609060101010101" pitchFamily="49" charset="-122"/>
                <a:ea typeface="黑体" panose="02010609060101010101" pitchFamily="49" charset="-122"/>
              </a:rPr>
              <a:t>1</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b="1" kern="0" dirty="0">
                <a:solidFill>
                  <a:srgbClr val="FF0000"/>
                </a:solidFill>
                <a:latin typeface="黑体" panose="02010609060101010101" pitchFamily="49" charset="-122"/>
                <a:ea typeface="黑体" panose="02010609060101010101" pitchFamily="49" charset="-122"/>
              </a:rPr>
              <a:t>关系名</a:t>
            </a:r>
            <a:r>
              <a:rPr lang="zh-CN" altLang="en-US" sz="1600" kern="0" dirty="0">
                <a:solidFill>
                  <a:prstClr val="black"/>
                </a:solidFill>
                <a:latin typeface="黑体" panose="02010609060101010101" pitchFamily="49" charset="-122"/>
                <a:ea typeface="黑体" panose="02010609060101010101" pitchFamily="49" charset="-122"/>
              </a:rPr>
              <a:t>，关系名在数据库中必须唯一</a:t>
            </a:r>
            <a:endParaRPr lang="en-US" altLang="zh-CN" sz="1600" kern="0" dirty="0">
              <a:solidFill>
                <a:prstClr val="black"/>
              </a:solidFill>
              <a:latin typeface="黑体" panose="02010609060101010101" pitchFamily="49" charset="-122"/>
              <a:ea typeface="黑体" panose="02010609060101010101" pitchFamily="49" charset="-122"/>
            </a:endParaRPr>
          </a:p>
          <a:p>
            <a:pPr defTabSz="914081">
              <a:lnSpc>
                <a:spcPct val="150000"/>
              </a:lnSpc>
              <a:spcBef>
                <a:spcPct val="0"/>
              </a:spcBef>
              <a:buNone/>
              <a:defRPr/>
            </a:pPr>
            <a:r>
              <a:rPr lang="zh-CN" altLang="en-US" sz="1600" kern="0" dirty="0" smtClean="0">
                <a:solidFill>
                  <a:prstClr val="black"/>
                </a:solidFill>
                <a:latin typeface="黑体" panose="02010609060101010101" pitchFamily="49" charset="-122"/>
                <a:ea typeface="黑体" panose="02010609060101010101" pitchFamily="49" charset="-122"/>
              </a:rPr>
              <a:t>（</a:t>
            </a:r>
            <a:r>
              <a:rPr lang="en-US" altLang="zh-CN" sz="1600" kern="0" dirty="0">
                <a:solidFill>
                  <a:prstClr val="black"/>
                </a:solidFill>
                <a:latin typeface="黑体" panose="02010609060101010101" pitchFamily="49" charset="-122"/>
                <a:ea typeface="黑体" panose="02010609060101010101" pitchFamily="49" charset="-122"/>
              </a:rPr>
              <a:t>2</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kern="0" dirty="0">
                <a:latin typeface="黑体" panose="02010609060101010101" pitchFamily="49" charset="-122"/>
                <a:ea typeface="黑体" panose="02010609060101010101" pitchFamily="49" charset="-122"/>
              </a:rPr>
              <a:t>关系中的</a:t>
            </a:r>
            <a:r>
              <a:rPr lang="zh-CN" altLang="en-US" sz="1600" b="1" kern="0" dirty="0">
                <a:solidFill>
                  <a:srgbClr val="FF0000"/>
                </a:solidFill>
                <a:latin typeface="黑体" panose="02010609060101010101" pitchFamily="49" charset="-122"/>
                <a:ea typeface="黑体" panose="02010609060101010101" pitchFamily="49" charset="-122"/>
              </a:rPr>
              <a:t>属性名</a:t>
            </a:r>
            <a:r>
              <a:rPr lang="zh-CN" altLang="en-US" sz="1600" kern="0" dirty="0">
                <a:latin typeface="黑体" panose="02010609060101010101" pitchFamily="49" charset="-122"/>
                <a:ea typeface="黑体" panose="02010609060101010101" pitchFamily="49" charset="-122"/>
              </a:rPr>
              <a:t>以及相关联的</a:t>
            </a:r>
            <a:r>
              <a:rPr lang="zh-CN" altLang="en-US" sz="1600" b="1" kern="0" dirty="0">
                <a:solidFill>
                  <a:srgbClr val="FF0000"/>
                </a:solidFill>
                <a:latin typeface="黑体" panose="02010609060101010101" pitchFamily="49" charset="-122"/>
                <a:ea typeface="黑体" panose="02010609060101010101" pitchFamily="49" charset="-122"/>
              </a:rPr>
              <a:t>域名</a:t>
            </a:r>
            <a:endParaRPr lang="en-US" altLang="zh-CN" sz="1600" b="1" kern="0" dirty="0">
              <a:solidFill>
                <a:srgbClr val="FF0000"/>
              </a:solidFill>
              <a:latin typeface="黑体" panose="02010609060101010101" pitchFamily="49" charset="-122"/>
              <a:ea typeface="黑体" panose="02010609060101010101" pitchFamily="49" charset="-122"/>
            </a:endParaRPr>
          </a:p>
          <a:p>
            <a:pPr defTabSz="914081">
              <a:lnSpc>
                <a:spcPct val="150000"/>
              </a:lnSpc>
              <a:spcBef>
                <a:spcPct val="0"/>
              </a:spcBef>
              <a:buNone/>
              <a:defRPr/>
            </a:pPr>
            <a:r>
              <a:rPr lang="zh-CN" altLang="en-US" sz="1600" kern="0" dirty="0" smtClean="0">
                <a:solidFill>
                  <a:prstClr val="black"/>
                </a:solidFill>
                <a:latin typeface="黑体" panose="02010609060101010101" pitchFamily="49" charset="-122"/>
                <a:ea typeface="黑体" panose="02010609060101010101" pitchFamily="49" charset="-122"/>
              </a:rPr>
              <a:t>（</a:t>
            </a:r>
            <a:r>
              <a:rPr lang="en-US" altLang="zh-CN" sz="1600" kern="0" dirty="0">
                <a:solidFill>
                  <a:prstClr val="black"/>
                </a:solidFill>
                <a:latin typeface="黑体" panose="02010609060101010101" pitchFamily="49" charset="-122"/>
                <a:ea typeface="黑体" panose="02010609060101010101" pitchFamily="49" charset="-122"/>
              </a:rPr>
              <a:t>3</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b="1" kern="0" dirty="0">
                <a:solidFill>
                  <a:srgbClr val="FF0000"/>
                </a:solidFill>
                <a:latin typeface="黑体" panose="02010609060101010101" pitchFamily="49" charset="-122"/>
                <a:ea typeface="黑体" panose="02010609060101010101" pitchFamily="49" charset="-122"/>
              </a:rPr>
              <a:t>完整性约束</a:t>
            </a:r>
            <a:r>
              <a:rPr lang="zh-CN" altLang="en-US" sz="1600" kern="0" dirty="0">
                <a:latin typeface="黑体" panose="02010609060101010101" pitchFamily="49" charset="-122"/>
                <a:ea typeface="黑体" panose="02010609060101010101" pitchFamily="49" charset="-122"/>
              </a:rPr>
              <a:t>，数据的相关形式规则</a:t>
            </a:r>
          </a:p>
        </p:txBody>
      </p:sp>
      <p:sp>
        <p:nvSpPr>
          <p:cNvPr id="15" name="矩形 14">
            <a:extLst>
              <a:ext uri="{FF2B5EF4-FFF2-40B4-BE49-F238E27FC236}">
                <a16:creationId xmlns:a16="http://schemas.microsoft.com/office/drawing/2014/main" id="{AFB9EDDF-63DB-47E3-B384-4627579D20E9}"/>
              </a:ext>
            </a:extLst>
          </p:cNvPr>
          <p:cNvSpPr/>
          <p:nvPr/>
        </p:nvSpPr>
        <p:spPr>
          <a:xfrm>
            <a:off x="6479791" y="185039"/>
            <a:ext cx="902811" cy="307777"/>
          </a:xfrm>
          <a:prstGeom prst="rect">
            <a:avLst/>
          </a:prstGeom>
        </p:spPr>
        <p:txBody>
          <a:bodyPr wrap="none">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基本概念</a:t>
            </a:r>
          </a:p>
        </p:txBody>
      </p:sp>
      <p:sp>
        <p:nvSpPr>
          <p:cNvPr id="2" name="矩形 1">
            <a:extLst>
              <a:ext uri="{FF2B5EF4-FFF2-40B4-BE49-F238E27FC236}">
                <a16:creationId xmlns:a16="http://schemas.microsoft.com/office/drawing/2014/main" id="{688D5A52-6C5C-49E2-9FA3-5A76E71B19AA}"/>
              </a:ext>
            </a:extLst>
          </p:cNvPr>
          <p:cNvSpPr/>
          <p:nvPr/>
        </p:nvSpPr>
        <p:spPr>
          <a:xfrm>
            <a:off x="992004" y="2832963"/>
            <a:ext cx="3599062" cy="830997"/>
          </a:xfrm>
          <a:prstGeom prst="rect">
            <a:avLst/>
          </a:prstGeom>
        </p:spPr>
        <p:txBody>
          <a:bodyPr wrap="none">
            <a:spAutoFit/>
          </a:bodyPr>
          <a:lstStyle/>
          <a:p>
            <a:pPr defTabSz="914081">
              <a:defRPr/>
            </a:pPr>
            <a:r>
              <a:rPr lang="zh-CN" altLang="en-US" sz="1600" dirty="0">
                <a:latin typeface="黑体" panose="02010609060101010101" pitchFamily="49" charset="-122"/>
                <a:ea typeface="黑体" panose="02010609060101010101" pitchFamily="49" charset="-122"/>
              </a:rPr>
              <a:t>一般表示为：</a:t>
            </a:r>
            <a:endParaRPr lang="en-US" altLang="zh-CN" sz="1600" dirty="0">
              <a:latin typeface="黑体" panose="02010609060101010101" pitchFamily="49" charset="-122"/>
              <a:ea typeface="黑体" panose="02010609060101010101" pitchFamily="49" charset="-122"/>
            </a:endParaRPr>
          </a:p>
          <a:p>
            <a:pPr defTabSz="914081">
              <a:defRPr/>
            </a:pPr>
            <a:endParaRPr lang="en-US" altLang="zh-CN" sz="1600" dirty="0">
              <a:latin typeface="黑体" panose="02010609060101010101" pitchFamily="49" charset="-122"/>
              <a:ea typeface="黑体" panose="02010609060101010101" pitchFamily="49" charset="-122"/>
            </a:endParaRPr>
          </a:p>
          <a:p>
            <a:pPr defTabSz="914081">
              <a:defRPr/>
            </a:pPr>
            <a:r>
              <a:rPr lang="zh-CN" altLang="en-US" sz="1600" b="1" dirty="0">
                <a:solidFill>
                  <a:srgbClr val="FF0000"/>
                </a:solidFill>
                <a:latin typeface="黑体" panose="02010609060101010101" pitchFamily="49" charset="-122"/>
                <a:ea typeface="黑体" panose="02010609060101010101" pitchFamily="49" charset="-122"/>
              </a:rPr>
              <a:t>关系名（属性</a:t>
            </a:r>
            <a:r>
              <a:rPr lang="en-US" altLang="zh-CN" sz="1600" b="1" dirty="0">
                <a:solidFill>
                  <a:srgbClr val="FF0000"/>
                </a:solidFill>
                <a:latin typeface="黑体" panose="02010609060101010101" pitchFamily="49" charset="-122"/>
                <a:ea typeface="黑体" panose="02010609060101010101" pitchFamily="49" charset="-122"/>
              </a:rPr>
              <a:t>1</a:t>
            </a:r>
            <a:r>
              <a:rPr lang="zh-CN" altLang="en-US" sz="1600" b="1" dirty="0">
                <a:solidFill>
                  <a:srgbClr val="FF0000"/>
                </a:solidFill>
                <a:latin typeface="黑体" panose="02010609060101010101" pitchFamily="49" charset="-122"/>
                <a:ea typeface="黑体" panose="02010609060101010101" pitchFamily="49" charset="-122"/>
              </a:rPr>
              <a:t>，属性</a:t>
            </a:r>
            <a:r>
              <a:rPr lang="en-US" altLang="zh-CN" sz="1600" b="1" dirty="0">
                <a:solidFill>
                  <a:srgbClr val="FF0000"/>
                </a:solidFill>
                <a:latin typeface="黑体" panose="02010609060101010101" pitchFamily="49" charset="-122"/>
                <a:ea typeface="黑体" panose="02010609060101010101" pitchFamily="49" charset="-122"/>
              </a:rPr>
              <a:t>2</a:t>
            </a:r>
            <a:r>
              <a:rPr lang="zh-CN" altLang="en-US" sz="1600" b="1" dirty="0">
                <a:solidFill>
                  <a:srgbClr val="FF0000"/>
                </a:solidFill>
                <a:latin typeface="黑体" panose="02010609060101010101" pitchFamily="49" charset="-122"/>
                <a:ea typeface="黑体" panose="02010609060101010101" pitchFamily="49" charset="-122"/>
              </a:rPr>
              <a:t>，</a:t>
            </a:r>
            <a:r>
              <a:rPr lang="en-US" altLang="zh-CN" sz="1600" b="1" dirty="0">
                <a:solidFill>
                  <a:srgbClr val="FF0000"/>
                </a:solidFill>
                <a:latin typeface="黑体" panose="02010609060101010101" pitchFamily="49" charset="-122"/>
                <a:ea typeface="黑体" panose="02010609060101010101" pitchFamily="49" charset="-122"/>
              </a:rPr>
              <a:t>…</a:t>
            </a:r>
            <a:r>
              <a:rPr lang="zh-CN" altLang="en-US" sz="1600" b="1" dirty="0">
                <a:solidFill>
                  <a:srgbClr val="FF0000"/>
                </a:solidFill>
                <a:latin typeface="黑体" panose="02010609060101010101" pitchFamily="49" charset="-122"/>
                <a:ea typeface="黑体" panose="02010609060101010101" pitchFamily="49" charset="-122"/>
              </a:rPr>
              <a:t>，属性</a:t>
            </a:r>
            <a:r>
              <a:rPr lang="en-US" altLang="zh-CN" sz="1600" b="1" dirty="0">
                <a:solidFill>
                  <a:srgbClr val="FF0000"/>
                </a:solidFill>
                <a:latin typeface="黑体" panose="02010609060101010101" pitchFamily="49" charset="-122"/>
                <a:ea typeface="黑体" panose="02010609060101010101" pitchFamily="49" charset="-122"/>
              </a:rPr>
              <a:t>n</a:t>
            </a:r>
            <a:r>
              <a:rPr lang="zh-CN" altLang="en-US" sz="1600" b="1" dirty="0">
                <a:solidFill>
                  <a:srgbClr val="FF0000"/>
                </a:solidFill>
                <a:latin typeface="黑体" panose="02010609060101010101" pitchFamily="49" charset="-122"/>
                <a:ea typeface="黑体" panose="02010609060101010101" pitchFamily="49" charset="-122"/>
              </a:rPr>
              <a:t>）</a:t>
            </a:r>
          </a:p>
        </p:txBody>
      </p:sp>
      <p:graphicFrame>
        <p:nvGraphicFramePr>
          <p:cNvPr id="11" name="表格 10"/>
          <p:cNvGraphicFramePr>
            <a:graphicFrameLocks noGrp="1"/>
          </p:cNvGraphicFramePr>
          <p:nvPr>
            <p:extLst>
              <p:ext uri="{D42A27DB-BD31-4B8C-83A1-F6EECF244321}">
                <p14:modId xmlns:p14="http://schemas.microsoft.com/office/powerpoint/2010/main" val="3990857777"/>
              </p:ext>
            </p:extLst>
          </p:nvPr>
        </p:nvGraphicFramePr>
        <p:xfrm>
          <a:off x="4579859" y="2457587"/>
          <a:ext cx="4376985" cy="1792272"/>
        </p:xfrm>
        <a:graphic>
          <a:graphicData uri="http://schemas.openxmlformats.org/drawingml/2006/table">
            <a:tbl>
              <a:tblPr firstRow="1" firstCol="1" lastRow="1" lastCol="1" bandRow="1" bandCol="1"/>
              <a:tblGrid>
                <a:gridCol w="541090">
                  <a:extLst>
                    <a:ext uri="{9D8B030D-6E8A-4147-A177-3AD203B41FA5}">
                      <a16:colId xmlns:a16="http://schemas.microsoft.com/office/drawing/2014/main" val="3281216427"/>
                    </a:ext>
                  </a:extLst>
                </a:gridCol>
                <a:gridCol w="632542">
                  <a:extLst>
                    <a:ext uri="{9D8B030D-6E8A-4147-A177-3AD203B41FA5}">
                      <a16:colId xmlns:a16="http://schemas.microsoft.com/office/drawing/2014/main" val="1158032242"/>
                    </a:ext>
                  </a:extLst>
                </a:gridCol>
                <a:gridCol w="449638">
                  <a:extLst>
                    <a:ext uri="{9D8B030D-6E8A-4147-A177-3AD203B41FA5}">
                      <a16:colId xmlns:a16="http://schemas.microsoft.com/office/drawing/2014/main" val="1190115069"/>
                    </a:ext>
                  </a:extLst>
                </a:gridCol>
                <a:gridCol w="539396">
                  <a:extLst>
                    <a:ext uri="{9D8B030D-6E8A-4147-A177-3AD203B41FA5}">
                      <a16:colId xmlns:a16="http://schemas.microsoft.com/office/drawing/2014/main" val="2262672077"/>
                    </a:ext>
                  </a:extLst>
                </a:gridCol>
                <a:gridCol w="662180">
                  <a:extLst>
                    <a:ext uri="{9D8B030D-6E8A-4147-A177-3AD203B41FA5}">
                      <a16:colId xmlns:a16="http://schemas.microsoft.com/office/drawing/2014/main" val="2384725224"/>
                    </a:ext>
                  </a:extLst>
                </a:gridCol>
                <a:gridCol w="824898">
                  <a:extLst>
                    <a:ext uri="{9D8B030D-6E8A-4147-A177-3AD203B41FA5}">
                      <a16:colId xmlns:a16="http://schemas.microsoft.com/office/drawing/2014/main" val="3655521376"/>
                    </a:ext>
                  </a:extLst>
                </a:gridCol>
                <a:gridCol w="727241">
                  <a:extLst>
                    <a:ext uri="{9D8B030D-6E8A-4147-A177-3AD203B41FA5}">
                      <a16:colId xmlns:a16="http://schemas.microsoft.com/office/drawing/2014/main" val="3815747134"/>
                    </a:ext>
                  </a:extLst>
                </a:gridCol>
              </a:tblGrid>
              <a:tr h="497852">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Dno</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Dname</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Dsex</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Dage</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Ddeptno</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Ttype</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b="1" kern="1050" dirty="0" err="1">
                          <a:effectLst/>
                          <a:latin typeface="Arial" panose="020B0604020202020204" pitchFamily="34" charset="0"/>
                          <a:ea typeface="宋体" panose="02010600030101010101" pitchFamily="2" charset="-122"/>
                        </a:rPr>
                        <a:t>Snumber</a:t>
                      </a:r>
                      <a:endParaRPr lang="zh-CN" sz="900" b="1"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578604"/>
                  </a:ext>
                </a:extLst>
              </a:tr>
              <a:tr h="258884">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140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郝亦柯</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a:effectLst/>
                          <a:latin typeface="Times New Roman" panose="02020603050405020304" pitchFamily="18" charset="0"/>
                          <a:ea typeface="宋体" panose="02010600030101010101" pitchFamily="2" charset="-122"/>
                        </a:rPr>
                        <a:t>28</a:t>
                      </a:r>
                      <a:endParaRPr lang="zh-CN" sz="9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a:effectLst/>
                          <a:latin typeface="Times New Roman" panose="02020603050405020304" pitchFamily="18" charset="0"/>
                          <a:ea typeface="宋体" panose="02010600030101010101" pitchFamily="2" charset="-122"/>
                        </a:rPr>
                        <a:t>102</a:t>
                      </a:r>
                      <a:endParaRPr lang="zh-CN" sz="9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1800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142694"/>
                  </a:ext>
                </a:extLst>
              </a:tr>
              <a:tr h="258884">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21</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刘伟</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a:effectLst/>
                          <a:latin typeface="Times New Roman" panose="02020603050405020304" pitchFamily="18" charset="0"/>
                          <a:ea typeface="宋体" panose="02010600030101010101" pitchFamily="2" charset="-122"/>
                        </a:rPr>
                        <a:t>43</a:t>
                      </a:r>
                      <a:endParaRPr lang="zh-CN" sz="9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a:effectLst/>
                          <a:latin typeface="Times New Roman" panose="02020603050405020304" pitchFamily="18" charset="0"/>
                          <a:ea typeface="宋体" panose="02010600030101010101" pitchFamily="2" charset="-122"/>
                        </a:rPr>
                        <a:t>103</a:t>
                      </a:r>
                      <a:endParaRPr lang="zh-CN" sz="9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2800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026556"/>
                  </a:ext>
                </a:extLst>
              </a:tr>
              <a:tr h="258884">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368</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罗晓</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27</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a:effectLst/>
                          <a:latin typeface="Times New Roman" panose="02020603050405020304" pitchFamily="18" charset="0"/>
                          <a:ea typeface="宋体" panose="02010600030101010101" pitchFamily="2" charset="-122"/>
                        </a:rPr>
                        <a:t>102</a:t>
                      </a:r>
                      <a:endParaRPr lang="zh-CN" sz="9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主治医师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2000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417850"/>
                  </a:ext>
                </a:extLst>
              </a:tr>
              <a:tr h="258884">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73</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邓英超</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43</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201</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3200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119695"/>
                  </a:ext>
                </a:extLst>
              </a:tr>
              <a:tr h="258884">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82</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杨勋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36</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101</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900" kern="1050" dirty="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900" kern="1050" dirty="0">
                          <a:effectLst/>
                          <a:latin typeface="Times New Roman" panose="02020603050405020304" pitchFamily="18" charset="0"/>
                          <a:ea typeface="宋体" panose="02010600030101010101" pitchFamily="2" charset="-122"/>
                        </a:rPr>
                        <a:t>2800</a:t>
                      </a:r>
                      <a:endParaRPr lang="zh-CN" sz="9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181980"/>
                  </a:ext>
                </a:extLst>
              </a:tr>
            </a:tbl>
          </a:graphicData>
        </a:graphic>
      </p:graphicFrame>
      <p:sp>
        <p:nvSpPr>
          <p:cNvPr id="13" name="文本框 12"/>
          <p:cNvSpPr txBox="1"/>
          <p:nvPr/>
        </p:nvSpPr>
        <p:spPr>
          <a:xfrm>
            <a:off x="4562499" y="2039393"/>
            <a:ext cx="932585" cy="369204"/>
          </a:xfrm>
          <a:prstGeom prst="rect">
            <a:avLst/>
          </a:prstGeom>
          <a:noFill/>
        </p:spPr>
        <p:txBody>
          <a:bodyPr wrap="square" rtlCol="0">
            <a:spAutoFit/>
          </a:bodyPr>
          <a:lstStyle/>
          <a:p>
            <a:pPr defTabSz="914081"/>
            <a:r>
              <a:rPr lang="en-US" altLang="zh-CN" sz="1799" b="1" dirty="0">
                <a:solidFill>
                  <a:prstClr val="black"/>
                </a:solidFill>
                <a:latin typeface="FZZhengHeiS-R-GB"/>
              </a:rPr>
              <a:t>Doctor</a:t>
            </a:r>
            <a:endParaRPr lang="zh-CN" altLang="en-US" sz="1799" b="1" dirty="0">
              <a:solidFill>
                <a:prstClr val="black"/>
              </a:solidFill>
              <a:latin typeface="FZZhengHeiS-R-GB"/>
            </a:endParaRPr>
          </a:p>
        </p:txBody>
      </p:sp>
      <p:sp>
        <p:nvSpPr>
          <p:cNvPr id="14" name="AutoShape 23">
            <a:extLst>
              <a:ext uri="{FF2B5EF4-FFF2-40B4-BE49-F238E27FC236}">
                <a16:creationId xmlns:a16="http://schemas.microsoft.com/office/drawing/2014/main" id="{7F1798FA-7A63-4F47-8C6F-6D9092C69448}"/>
              </a:ext>
            </a:extLst>
          </p:cNvPr>
          <p:cNvSpPr>
            <a:spLocks noChangeArrowheads="1"/>
          </p:cNvSpPr>
          <p:nvPr/>
        </p:nvSpPr>
        <p:spPr bwMode="auto">
          <a:xfrm>
            <a:off x="7033262" y="1612878"/>
            <a:ext cx="1457780" cy="370282"/>
          </a:xfrm>
          <a:prstGeom prst="wedgeRoundRectCallout">
            <a:avLst>
              <a:gd name="adj1" fmla="val 73623"/>
              <a:gd name="adj2" fmla="val 171016"/>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r>
              <a:rPr lang="zh-CN" altLang="en-US" sz="1350" b="0" dirty="0">
                <a:solidFill>
                  <a:prstClr val="black"/>
                </a:solidFill>
                <a:latin typeface="微软雅黑" panose="020B0503020204020204" pitchFamily="34" charset="-122"/>
                <a:ea typeface="微软雅黑" panose="020B0503020204020204" pitchFamily="34" charset="-122"/>
              </a:rPr>
              <a:t>属性和对应域</a:t>
            </a:r>
          </a:p>
        </p:txBody>
      </p:sp>
      <p:sp>
        <p:nvSpPr>
          <p:cNvPr id="16" name="Rectangle 21">
            <a:extLst>
              <a:ext uri="{FF2B5EF4-FFF2-40B4-BE49-F238E27FC236}">
                <a16:creationId xmlns:a16="http://schemas.microsoft.com/office/drawing/2014/main" id="{444055B0-9041-4CBE-A8AA-81784CB7FA9A}"/>
              </a:ext>
            </a:extLst>
          </p:cNvPr>
          <p:cNvSpPr>
            <a:spLocks noChangeArrowheads="1"/>
          </p:cNvSpPr>
          <p:nvPr/>
        </p:nvSpPr>
        <p:spPr bwMode="auto">
          <a:xfrm>
            <a:off x="4562499" y="2434493"/>
            <a:ext cx="4421485" cy="537270"/>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17" name="Rectangle 21">
            <a:extLst>
              <a:ext uri="{FF2B5EF4-FFF2-40B4-BE49-F238E27FC236}">
                <a16:creationId xmlns:a16="http://schemas.microsoft.com/office/drawing/2014/main" id="{A55F0CFF-D9A2-406F-AE63-6AE7F8E47892}"/>
              </a:ext>
            </a:extLst>
          </p:cNvPr>
          <p:cNvSpPr>
            <a:spLocks noChangeArrowheads="1"/>
          </p:cNvSpPr>
          <p:nvPr/>
        </p:nvSpPr>
        <p:spPr bwMode="auto">
          <a:xfrm>
            <a:off x="4579860" y="2039394"/>
            <a:ext cx="788432" cy="360245"/>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20" name="AutoShape 23">
            <a:extLst>
              <a:ext uri="{FF2B5EF4-FFF2-40B4-BE49-F238E27FC236}">
                <a16:creationId xmlns:a16="http://schemas.microsoft.com/office/drawing/2014/main" id="{96813643-85C0-4376-8967-22131728495B}"/>
              </a:ext>
            </a:extLst>
          </p:cNvPr>
          <p:cNvSpPr>
            <a:spLocks noChangeArrowheads="1"/>
          </p:cNvSpPr>
          <p:nvPr/>
        </p:nvSpPr>
        <p:spPr bwMode="auto">
          <a:xfrm>
            <a:off x="5368292" y="1288666"/>
            <a:ext cx="899038" cy="278349"/>
          </a:xfrm>
          <a:prstGeom prst="wedgeRoundRectCallout">
            <a:avLst>
              <a:gd name="adj1" fmla="val -49472"/>
              <a:gd name="adj2" fmla="val 208048"/>
              <a:gd name="adj3" fmla="val 16667"/>
            </a:avLst>
          </a:prstGeom>
          <a:solidFill>
            <a:srgbClr val="C00000"/>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r>
              <a:rPr lang="zh-CN" altLang="en-US" sz="1350" b="0" dirty="0">
                <a:solidFill>
                  <a:prstClr val="black"/>
                </a:solidFill>
                <a:latin typeface="微软雅黑" panose="020B0503020204020204" pitchFamily="34" charset="-122"/>
                <a:ea typeface="微软雅黑" panose="020B0503020204020204" pitchFamily="34" charset="-122"/>
              </a:rPr>
              <a:t>关系名</a:t>
            </a:r>
          </a:p>
        </p:txBody>
      </p:sp>
      <p:sp>
        <p:nvSpPr>
          <p:cNvPr id="21" name="矩形 20"/>
          <p:cNvSpPr>
            <a:spLocks noChangeArrowheads="1"/>
          </p:cNvSpPr>
          <p:nvPr/>
        </p:nvSpPr>
        <p:spPr bwMode="auto">
          <a:xfrm>
            <a:off x="992004" y="700600"/>
            <a:ext cx="2979002" cy="400110"/>
          </a:xfrm>
          <a:prstGeom prst="rect">
            <a:avLst/>
          </a:prstGeom>
          <a:noFill/>
          <a:ln w="9525">
            <a:noFill/>
            <a:miter lim="800000"/>
            <a:headEnd/>
            <a:tailEnd/>
          </a:ln>
        </p:spPr>
        <p:txBody>
          <a:bodyPr wrap="square">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关系模式</a:t>
            </a:r>
          </a:p>
        </p:txBody>
      </p:sp>
      <p:sp>
        <p:nvSpPr>
          <p:cNvPr id="22"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ECB62A96-75BD-4D1B-A9DE-49026C62D5F2}" type="slidenum">
              <a:rPr lang="zh-CN" altLang="en-US" smtClean="0"/>
              <a:t>3</a:t>
            </a:fld>
            <a:endParaRPr lang="zh-CN" altLang="en-US"/>
          </a:p>
        </p:txBody>
      </p:sp>
    </p:spTree>
    <p:extLst>
      <p:ext uri="{BB962C8B-B14F-4D97-AF65-F5344CB8AC3E}">
        <p14:creationId xmlns:p14="http://schemas.microsoft.com/office/powerpoint/2010/main" val="22335577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 grpId="0"/>
      <p:bldP spid="13" grpId="0"/>
      <p:bldP spid="14" grpId="0" animBg="1"/>
      <p:bldP spid="16" grpId="0" animBg="1"/>
      <p:bldP spid="17"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
          <p:cNvSpPr txBox="1">
            <a:spLocks noChangeArrowheads="1"/>
          </p:cNvSpPr>
          <p:nvPr/>
        </p:nvSpPr>
        <p:spPr bwMode="auto">
          <a:xfrm>
            <a:off x="462988" y="85692"/>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5.</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关系数据模型的优缺点</a:t>
            </a:r>
          </a:p>
        </p:txBody>
      </p:sp>
      <p:sp>
        <p:nvSpPr>
          <p:cNvPr id="43" name="文本框 42">
            <a:extLst>
              <a:ext uri="{FF2B5EF4-FFF2-40B4-BE49-F238E27FC236}">
                <a16:creationId xmlns:a16="http://schemas.microsoft.com/office/drawing/2014/main" id="{76729B07-B91B-40F4-8A76-97168FE590F2}"/>
              </a:ext>
            </a:extLst>
          </p:cNvPr>
          <p:cNvSpPr txBox="1"/>
          <p:nvPr/>
        </p:nvSpPr>
        <p:spPr>
          <a:xfrm>
            <a:off x="6575108" y="199142"/>
            <a:ext cx="1436901"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优点</a:t>
            </a:r>
          </a:p>
        </p:txBody>
      </p:sp>
      <p:sp>
        <p:nvSpPr>
          <p:cNvPr id="7" name="矩形 6">
            <a:extLst>
              <a:ext uri="{FF2B5EF4-FFF2-40B4-BE49-F238E27FC236}">
                <a16:creationId xmlns:a16="http://schemas.microsoft.com/office/drawing/2014/main" id="{36D8CFBA-6F2E-482A-9E8F-46AE83B7432C}"/>
              </a:ext>
            </a:extLst>
          </p:cNvPr>
          <p:cNvSpPr/>
          <p:nvPr/>
        </p:nvSpPr>
        <p:spPr>
          <a:xfrm>
            <a:off x="992502" y="752957"/>
            <a:ext cx="7269756" cy="3662541"/>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关系数据模型的优点</a:t>
            </a:r>
            <a:endParaRPr lang="en-US" altLang="zh-CN" sz="2000" dirty="0">
              <a:solidFill>
                <a:srgbClr val="123E61"/>
              </a:solidFill>
              <a:latin typeface="黑体" panose="02010609060101010101" pitchFamily="49" charset="-122"/>
              <a:ea typeface="黑体" panose="02010609060101010101" pitchFamily="49" charset="-122"/>
            </a:endParaRP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1</a:t>
            </a:r>
            <a:r>
              <a:rPr lang="zh-CN" altLang="en-US" sz="1600" dirty="0">
                <a:solidFill>
                  <a:prstClr val="black"/>
                </a:solidFill>
                <a:latin typeface="黑体" panose="02010609060101010101" pitchFamily="49" charset="-122"/>
                <a:ea typeface="黑体" panose="02010609060101010101" pitchFamily="49" charset="-122"/>
              </a:rPr>
              <a:t>）关系数据模型与非关系数据模型不同，它是建立在严格的数学概念基础上的。</a:t>
            </a: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2</a:t>
            </a:r>
            <a:r>
              <a:rPr lang="zh-CN" altLang="en-US" sz="1600" dirty="0">
                <a:solidFill>
                  <a:prstClr val="black"/>
                </a:solidFill>
                <a:latin typeface="黑体" panose="02010609060101010101" pitchFamily="49" charset="-122"/>
                <a:ea typeface="黑体" panose="02010609060101010101" pitchFamily="49" charset="-122"/>
              </a:rPr>
              <a:t>）无论实体还是实体之间的联系都用关系来表示。对数据的检索结果也是关系（即表），概念单一，其数据结构简单、清晰。</a:t>
            </a: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3</a:t>
            </a:r>
            <a:r>
              <a:rPr lang="zh-CN" altLang="en-US" sz="1600" dirty="0">
                <a:solidFill>
                  <a:prstClr val="black"/>
                </a:solidFill>
                <a:latin typeface="黑体" panose="02010609060101010101" pitchFamily="49" charset="-122"/>
                <a:ea typeface="黑体" panose="02010609060101010101" pitchFamily="49" charset="-122"/>
              </a:rPr>
              <a:t>）关系数据模型的存取路径对用户透明，从而具有更高的数据独立性，更好的安全保密性，简化了程序员的工作和数据库开发建立的工作。</a:t>
            </a: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4</a:t>
            </a:r>
            <a:r>
              <a:rPr lang="zh-CN" altLang="en-US" sz="1600" dirty="0">
                <a:solidFill>
                  <a:prstClr val="black"/>
                </a:solidFill>
                <a:latin typeface="黑体" panose="02010609060101010101" pitchFamily="49" charset="-122"/>
                <a:ea typeface="黑体" panose="02010609060101010101" pitchFamily="49" charset="-122"/>
              </a:rPr>
              <a:t>）关系数据模型具有丰富的完整性，如实体完整性、参照完整性和用户定义的完整性，大大降低了数据的冗余和数据不一致的概率。</a:t>
            </a:r>
          </a:p>
          <a:p>
            <a:pPr defTabSz="914081"/>
            <a:endParaRPr lang="en-US" altLang="zh-CN" sz="20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30</a:t>
            </a:fld>
            <a:endParaRPr lang="zh-CN" altLang="en-US"/>
          </a:p>
        </p:txBody>
      </p:sp>
    </p:spTree>
    <p:extLst>
      <p:ext uri="{BB962C8B-B14F-4D97-AF65-F5344CB8AC3E}">
        <p14:creationId xmlns:p14="http://schemas.microsoft.com/office/powerpoint/2010/main" val="21108162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
          <p:cNvSpPr txBox="1">
            <a:spLocks noChangeArrowheads="1"/>
          </p:cNvSpPr>
          <p:nvPr/>
        </p:nvSpPr>
        <p:spPr bwMode="auto">
          <a:xfrm>
            <a:off x="462988" y="85692"/>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5.</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关系数据模型的优缺点</a:t>
            </a:r>
          </a:p>
        </p:txBody>
      </p:sp>
      <p:sp>
        <p:nvSpPr>
          <p:cNvPr id="43" name="文本框 42">
            <a:extLst>
              <a:ext uri="{FF2B5EF4-FFF2-40B4-BE49-F238E27FC236}">
                <a16:creationId xmlns:a16="http://schemas.microsoft.com/office/drawing/2014/main" id="{76729B07-B91B-40F4-8A76-97168FE590F2}"/>
              </a:ext>
            </a:extLst>
          </p:cNvPr>
          <p:cNvSpPr txBox="1"/>
          <p:nvPr/>
        </p:nvSpPr>
        <p:spPr>
          <a:xfrm>
            <a:off x="6575108" y="199142"/>
            <a:ext cx="1436901"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缺点</a:t>
            </a:r>
          </a:p>
        </p:txBody>
      </p:sp>
      <p:sp>
        <p:nvSpPr>
          <p:cNvPr id="7" name="矩形 6">
            <a:extLst>
              <a:ext uri="{FF2B5EF4-FFF2-40B4-BE49-F238E27FC236}">
                <a16:creationId xmlns:a16="http://schemas.microsoft.com/office/drawing/2014/main" id="{36D8CFBA-6F2E-482A-9E8F-46AE83B7432C}"/>
              </a:ext>
            </a:extLst>
          </p:cNvPr>
          <p:cNvSpPr/>
          <p:nvPr/>
        </p:nvSpPr>
        <p:spPr>
          <a:xfrm>
            <a:off x="906488" y="796498"/>
            <a:ext cx="7399315" cy="2616101"/>
          </a:xfrm>
          <a:prstGeom prst="rect">
            <a:avLst/>
          </a:prstGeom>
        </p:spPr>
        <p:txBody>
          <a:bodyPr wrap="square">
            <a:spAutoFit/>
          </a:bodyPr>
          <a:lstStyle/>
          <a:p>
            <a:pPr marL="342779" indent="-342779" defTabSz="914081">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关系数据模型的缺点</a:t>
            </a:r>
            <a:endParaRPr lang="en-US" altLang="zh-CN" sz="2000" dirty="0">
              <a:solidFill>
                <a:srgbClr val="123E61"/>
              </a:solidFill>
              <a:latin typeface="黑体" panose="02010609060101010101" pitchFamily="49" charset="-122"/>
              <a:ea typeface="黑体" panose="02010609060101010101" pitchFamily="49" charset="-122"/>
            </a:endParaRP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1</a:t>
            </a:r>
            <a:r>
              <a:rPr lang="zh-CN" altLang="en-US" sz="1600" dirty="0">
                <a:solidFill>
                  <a:prstClr val="black"/>
                </a:solidFill>
                <a:latin typeface="黑体" panose="02010609060101010101" pitchFamily="49" charset="-122"/>
                <a:ea typeface="黑体" panose="02010609060101010101" pitchFamily="49" charset="-122"/>
              </a:rPr>
              <a:t>）对“现实世界”实体的表达能力弱。</a:t>
            </a:r>
            <a:endParaRPr lang="en-US" altLang="zh-CN" sz="1600" dirty="0">
              <a:solidFill>
                <a:prstClr val="black"/>
              </a:solidFill>
              <a:latin typeface="黑体" panose="02010609060101010101" pitchFamily="49" charset="-122"/>
              <a:ea typeface="黑体" panose="02010609060101010101" pitchFamily="49" charset="-122"/>
            </a:endParaRP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2</a:t>
            </a:r>
            <a:r>
              <a:rPr lang="zh-CN" altLang="en-US" sz="1600" dirty="0">
                <a:solidFill>
                  <a:prstClr val="black"/>
                </a:solidFill>
                <a:latin typeface="黑体" panose="02010609060101010101" pitchFamily="49" charset="-122"/>
                <a:ea typeface="黑体" panose="02010609060101010101" pitchFamily="49" charset="-122"/>
              </a:rPr>
              <a:t>）由于存取路径对用户透明，查询效率往往不如非关系数据模型。</a:t>
            </a: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3</a:t>
            </a:r>
            <a:r>
              <a:rPr lang="zh-CN" altLang="en-US" sz="1600" dirty="0">
                <a:solidFill>
                  <a:prstClr val="black"/>
                </a:solidFill>
                <a:latin typeface="黑体" panose="02010609060101010101" pitchFamily="49" charset="-122"/>
                <a:ea typeface="黑体" panose="02010609060101010101" pitchFamily="49" charset="-122"/>
              </a:rPr>
              <a:t>）关系数据模型只有一些固定的操作集，如面向集合和记录的操作，操作是在</a:t>
            </a:r>
            <a:r>
              <a:rPr lang="en-US" altLang="zh-CN" sz="1600" dirty="0">
                <a:solidFill>
                  <a:prstClr val="black"/>
                </a:solidFill>
                <a:latin typeface="黑体" panose="02010609060101010101" pitchFamily="49" charset="-122"/>
                <a:ea typeface="黑体" panose="02010609060101010101" pitchFamily="49" charset="-122"/>
              </a:rPr>
              <a:t>SQL</a:t>
            </a:r>
            <a:r>
              <a:rPr lang="zh-CN" altLang="en-US" sz="1600" dirty="0">
                <a:solidFill>
                  <a:prstClr val="black"/>
                </a:solidFill>
                <a:latin typeface="黑体" panose="02010609060101010101" pitchFamily="49" charset="-122"/>
                <a:ea typeface="黑体" panose="02010609060101010101" pitchFamily="49" charset="-122"/>
              </a:rPr>
              <a:t>规格说明中提供的。</a:t>
            </a:r>
          </a:p>
          <a:p>
            <a:pPr algn="just" defTabSz="914081">
              <a:lnSpc>
                <a:spcPct val="150000"/>
              </a:lnSpc>
            </a:pPr>
            <a:r>
              <a:rPr lang="zh-CN" altLang="en-US" sz="1600" dirty="0">
                <a:solidFill>
                  <a:prstClr val="black"/>
                </a:solidFill>
                <a:latin typeface="黑体" panose="02010609060101010101" pitchFamily="49" charset="-122"/>
                <a:ea typeface="黑体" panose="02010609060101010101" pitchFamily="49" charset="-122"/>
              </a:rPr>
              <a:t>（</a:t>
            </a:r>
            <a:r>
              <a:rPr lang="en-US" altLang="zh-CN" sz="1600" dirty="0">
                <a:solidFill>
                  <a:prstClr val="black"/>
                </a:solidFill>
                <a:latin typeface="黑体" panose="02010609060101010101" pitchFamily="49" charset="-122"/>
                <a:ea typeface="黑体" panose="02010609060101010101" pitchFamily="49" charset="-122"/>
              </a:rPr>
              <a:t>4</a:t>
            </a:r>
            <a:r>
              <a:rPr lang="zh-CN" altLang="en-US" sz="1600" dirty="0">
                <a:solidFill>
                  <a:prstClr val="black"/>
                </a:solidFill>
                <a:latin typeface="黑体" panose="02010609060101010101" pitchFamily="49" charset="-122"/>
                <a:ea typeface="黑体" panose="02010609060101010101" pitchFamily="49" charset="-122"/>
              </a:rPr>
              <a:t>）能很好地支持业务规则，很多商业化系统不能完全支持实体和参照完整性、域等业务规则，所以需要将它们内置到应用程序中。</a:t>
            </a:r>
            <a:endParaRPr lang="en-US" altLang="zh-CN" sz="16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31</a:t>
            </a:fld>
            <a:endParaRPr lang="zh-CN" altLang="en-US"/>
          </a:p>
        </p:txBody>
      </p:sp>
    </p:spTree>
    <p:extLst>
      <p:ext uri="{BB962C8B-B14F-4D97-AF65-F5344CB8AC3E}">
        <p14:creationId xmlns:p14="http://schemas.microsoft.com/office/powerpoint/2010/main" val="375634599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623596" y="147047"/>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概述</a:t>
            </a:r>
          </a:p>
        </p:txBody>
      </p:sp>
      <p:sp>
        <p:nvSpPr>
          <p:cNvPr id="2" name="矩形 1">
            <a:extLst>
              <a:ext uri="{FF2B5EF4-FFF2-40B4-BE49-F238E27FC236}">
                <a16:creationId xmlns:a16="http://schemas.microsoft.com/office/drawing/2014/main" id="{36D8CFBA-6F2E-482A-9E8F-46AE83B7432C}"/>
              </a:ext>
            </a:extLst>
          </p:cNvPr>
          <p:cNvSpPr/>
          <p:nvPr/>
        </p:nvSpPr>
        <p:spPr>
          <a:xfrm>
            <a:off x="950610" y="789580"/>
            <a:ext cx="6623200" cy="2677656"/>
          </a:xfrm>
          <a:prstGeom prst="rect">
            <a:avLst/>
          </a:prstGeom>
        </p:spPr>
        <p:txBody>
          <a:bodyPr wrap="square">
            <a:spAutoFit/>
          </a:bodyPr>
          <a:lstStyle/>
          <a:p>
            <a:pPr marL="342779" indent="-342779">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关系代数概述</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a:p>
            <a:r>
              <a:rPr lang="zh-CN" altLang="zh-CN" sz="1600" dirty="0">
                <a:latin typeface="黑体" panose="02010609060101010101" pitchFamily="49" charset="-122"/>
                <a:ea typeface="黑体" panose="02010609060101010101" pitchFamily="49" charset="-122"/>
              </a:rPr>
              <a:t>关系代数是一个由各种运算组成的系统，</a:t>
            </a:r>
            <a:endParaRPr lang="en-US" altLang="zh-CN" sz="1600" dirty="0">
              <a:latin typeface="黑体" panose="02010609060101010101" pitchFamily="49" charset="-122"/>
              <a:ea typeface="黑体" panose="02010609060101010101" pitchFamily="49" charset="-122"/>
            </a:endParaRPr>
          </a:p>
          <a:p>
            <a:endParaRPr lang="en-US" altLang="zh-CN" sz="1600" b="1" dirty="0">
              <a:solidFill>
                <a:srgbClr val="FF0000"/>
              </a:solidFill>
              <a:latin typeface="黑体" panose="02010609060101010101" pitchFamily="49" charset="-122"/>
              <a:ea typeface="黑体" panose="02010609060101010101" pitchFamily="49" charset="-122"/>
            </a:endParaRPr>
          </a:p>
          <a:p>
            <a:r>
              <a:rPr lang="zh-CN" altLang="zh-CN" sz="1600" b="1" dirty="0">
                <a:solidFill>
                  <a:srgbClr val="FF0000"/>
                </a:solidFill>
                <a:latin typeface="黑体" panose="02010609060101010101" pitchFamily="49" charset="-122"/>
                <a:ea typeface="黑体" panose="02010609060101010101" pitchFamily="49" charset="-122"/>
              </a:rPr>
              <a:t>运算对象、运算符、运算结果</a:t>
            </a:r>
            <a:r>
              <a:rPr lang="zh-CN" altLang="zh-CN" sz="1600" dirty="0">
                <a:latin typeface="黑体" panose="02010609060101010101" pitchFamily="49" charset="-122"/>
                <a:ea typeface="黑体" panose="02010609060101010101" pitchFamily="49" charset="-122"/>
              </a:rPr>
              <a:t>是运算的三大要素。</a:t>
            </a:r>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zh-CN" altLang="zh-CN" sz="1600" dirty="0">
                <a:latin typeface="黑体" panose="02010609060101010101" pitchFamily="49" charset="-122"/>
                <a:ea typeface="黑体" panose="02010609060101010101" pitchFamily="49" charset="-122"/>
              </a:rPr>
              <a:t>关系代数用到的运算符包括四类：</a:t>
            </a:r>
            <a:endParaRPr lang="en-US" altLang="zh-CN" sz="1600" dirty="0">
              <a:latin typeface="黑体" panose="02010609060101010101" pitchFamily="49" charset="-122"/>
              <a:ea typeface="黑体" panose="02010609060101010101" pitchFamily="49" charset="-122"/>
            </a:endParaRPr>
          </a:p>
          <a:p>
            <a:endParaRPr lang="en-US" altLang="zh-CN" sz="1600" b="1" dirty="0">
              <a:solidFill>
                <a:srgbClr val="FF0000"/>
              </a:solidFill>
              <a:latin typeface="黑体" panose="02010609060101010101" pitchFamily="49" charset="-122"/>
              <a:ea typeface="黑体" panose="02010609060101010101" pitchFamily="49" charset="-122"/>
            </a:endParaRPr>
          </a:p>
          <a:p>
            <a:r>
              <a:rPr lang="zh-CN" altLang="zh-CN" sz="1600" b="1" dirty="0">
                <a:solidFill>
                  <a:srgbClr val="FF0000"/>
                </a:solidFill>
                <a:latin typeface="黑体" panose="02010609060101010101" pitchFamily="49" charset="-122"/>
                <a:ea typeface="黑体" panose="02010609060101010101" pitchFamily="49" charset="-122"/>
              </a:rPr>
              <a:t>集合运算符、专门的关系运算符、比较运算符和逻辑运算符</a:t>
            </a:r>
            <a:r>
              <a:rPr lang="zh-CN" altLang="en-US" sz="1600" b="1" dirty="0">
                <a:solidFill>
                  <a:srgbClr val="FF0000"/>
                </a:solidFill>
                <a:latin typeface="黑体" panose="02010609060101010101" pitchFamily="49" charset="-122"/>
                <a:ea typeface="黑体" panose="02010609060101010101" pitchFamily="49" charset="-122"/>
              </a:rPr>
              <a:t>。</a:t>
            </a:r>
            <a:endParaRPr lang="zh-CN" altLang="zh-CN" sz="1600"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a:extLst>
              <a:ext uri="{FF2B5EF4-FFF2-40B4-BE49-F238E27FC236}">
                <a16:creationId xmlns:a16="http://schemas.microsoft.com/office/drawing/2014/main" id="{1443C158-4488-4D91-8B70-AC22D052A3E6}"/>
              </a:ext>
            </a:extLst>
          </p:cNvPr>
          <p:cNvSpPr>
            <a:spLocks noGrp="1"/>
          </p:cNvSpPr>
          <p:nvPr>
            <p:ph type="sldNum" sz="quarter" idx="12"/>
          </p:nvPr>
        </p:nvSpPr>
        <p:spPr>
          <a:xfrm>
            <a:off x="8603206" y="4898065"/>
            <a:ext cx="410726" cy="235368"/>
          </a:xfrm>
        </p:spPr>
        <p:txBody>
          <a:bodyPr/>
          <a:lstStyle/>
          <a:p>
            <a:fld id="{ECB62A96-75BD-4D1B-A9DE-49026C62D5F2}" type="slidenum">
              <a:rPr lang="zh-CN" altLang="en-US" smtClean="0">
                <a:solidFill>
                  <a:srgbClr val="123E61"/>
                </a:solidFill>
              </a:rPr>
              <a:t>32</a:t>
            </a:fld>
            <a:endParaRPr lang="zh-CN" altLang="en-US" dirty="0">
              <a:solidFill>
                <a:srgbClr val="123E61"/>
              </a:solidFill>
            </a:endParaRPr>
          </a:p>
        </p:txBody>
      </p:sp>
      <p:sp>
        <p:nvSpPr>
          <p:cNvPr id="8"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8364926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625477" y="140894"/>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概述</a:t>
            </a:r>
          </a:p>
        </p:txBody>
      </p:sp>
      <p:graphicFrame>
        <p:nvGraphicFramePr>
          <p:cNvPr id="5" name="表格 4">
            <a:extLst>
              <a:ext uri="{FF2B5EF4-FFF2-40B4-BE49-F238E27FC236}">
                <a16:creationId xmlns:a16="http://schemas.microsoft.com/office/drawing/2014/main" id="{457265AB-460A-462A-8BCD-368908A031A6}"/>
              </a:ext>
            </a:extLst>
          </p:cNvPr>
          <p:cNvGraphicFramePr>
            <a:graphicFrameLocks noGrp="1"/>
          </p:cNvGraphicFramePr>
          <p:nvPr>
            <p:extLst>
              <p:ext uri="{D42A27DB-BD31-4B8C-83A1-F6EECF244321}">
                <p14:modId xmlns:p14="http://schemas.microsoft.com/office/powerpoint/2010/main" val="843655846"/>
              </p:ext>
            </p:extLst>
          </p:nvPr>
        </p:nvGraphicFramePr>
        <p:xfrm>
          <a:off x="749026" y="1280866"/>
          <a:ext cx="7568119" cy="3331714"/>
        </p:xfrm>
        <a:graphic>
          <a:graphicData uri="http://schemas.openxmlformats.org/drawingml/2006/table">
            <a:tbl>
              <a:tblPr firstRow="1" firstCol="1" lastRow="1" lastCol="1" bandRow="1" bandCol="1"/>
              <a:tblGrid>
                <a:gridCol w="1260605">
                  <a:extLst>
                    <a:ext uri="{9D8B030D-6E8A-4147-A177-3AD203B41FA5}">
                      <a16:colId xmlns:a16="http://schemas.microsoft.com/office/drawing/2014/main" val="4227394016"/>
                    </a:ext>
                  </a:extLst>
                </a:gridCol>
                <a:gridCol w="1255217">
                  <a:extLst>
                    <a:ext uri="{9D8B030D-6E8A-4147-A177-3AD203B41FA5}">
                      <a16:colId xmlns:a16="http://schemas.microsoft.com/office/drawing/2014/main" val="190163913"/>
                    </a:ext>
                  </a:extLst>
                </a:gridCol>
                <a:gridCol w="1257013">
                  <a:extLst>
                    <a:ext uri="{9D8B030D-6E8A-4147-A177-3AD203B41FA5}">
                      <a16:colId xmlns:a16="http://schemas.microsoft.com/office/drawing/2014/main" val="3908160364"/>
                    </a:ext>
                  </a:extLst>
                </a:gridCol>
                <a:gridCol w="1269584">
                  <a:extLst>
                    <a:ext uri="{9D8B030D-6E8A-4147-A177-3AD203B41FA5}">
                      <a16:colId xmlns:a16="http://schemas.microsoft.com/office/drawing/2014/main" val="2125107225"/>
                    </a:ext>
                  </a:extLst>
                </a:gridCol>
                <a:gridCol w="1260605">
                  <a:extLst>
                    <a:ext uri="{9D8B030D-6E8A-4147-A177-3AD203B41FA5}">
                      <a16:colId xmlns:a16="http://schemas.microsoft.com/office/drawing/2014/main" val="2408635107"/>
                    </a:ext>
                  </a:extLst>
                </a:gridCol>
                <a:gridCol w="1265095">
                  <a:extLst>
                    <a:ext uri="{9D8B030D-6E8A-4147-A177-3AD203B41FA5}">
                      <a16:colId xmlns:a16="http://schemas.microsoft.com/office/drawing/2014/main" val="1903571781"/>
                    </a:ext>
                  </a:extLst>
                </a:gridCol>
              </a:tblGrid>
              <a:tr h="604378">
                <a:tc gridSpan="2">
                  <a:txBody>
                    <a:bodyPr/>
                    <a:lstStyle/>
                    <a:p>
                      <a:pPr algn="ctr">
                        <a:lnSpc>
                          <a:spcPct val="100000"/>
                        </a:lnSpc>
                        <a:spcAft>
                          <a:spcPts val="0"/>
                        </a:spcAft>
                        <a:tabLst>
                          <a:tab pos="5328920" algn="r"/>
                        </a:tabLst>
                      </a:pPr>
                      <a:r>
                        <a:rPr lang="zh-CN" sz="1800" dirty="0">
                          <a:effectLst/>
                          <a:latin typeface="Arial" panose="020B0604020202020204" pitchFamily="34" charset="0"/>
                          <a:ea typeface="黑体" panose="02010609060101010101" pitchFamily="49" charset="-122"/>
                          <a:cs typeface="宋体" panose="02010600030101010101" pitchFamily="2" charset="-122"/>
                        </a:rPr>
                        <a:t>运</a:t>
                      </a:r>
                      <a:r>
                        <a:rPr lang="en-US" sz="1800" dirty="0">
                          <a:effectLst/>
                          <a:latin typeface="Arial" panose="020B0604020202020204" pitchFamily="34" charset="0"/>
                          <a:ea typeface="黑体" panose="02010609060101010101" pitchFamily="49" charset="-122"/>
                          <a:cs typeface="宋体" panose="02010600030101010101" pitchFamily="2" charset="-122"/>
                        </a:rPr>
                        <a:t>  </a:t>
                      </a:r>
                      <a:r>
                        <a:rPr lang="zh-CN" sz="1800" dirty="0">
                          <a:effectLst/>
                          <a:latin typeface="Arial" panose="020B0604020202020204" pitchFamily="34" charset="0"/>
                          <a:ea typeface="黑体" panose="02010609060101010101" pitchFamily="49" charset="-122"/>
                          <a:cs typeface="宋体" panose="02010600030101010101" pitchFamily="2" charset="-122"/>
                        </a:rPr>
                        <a:t>算</a:t>
                      </a:r>
                      <a:r>
                        <a:rPr lang="en-US" sz="1800" dirty="0">
                          <a:effectLst/>
                          <a:latin typeface="Arial" panose="020B0604020202020204" pitchFamily="34" charset="0"/>
                          <a:ea typeface="黑体" panose="02010609060101010101" pitchFamily="49" charset="-122"/>
                          <a:cs typeface="宋体" panose="02010600030101010101" pitchFamily="2" charset="-122"/>
                        </a:rPr>
                        <a:t>  </a:t>
                      </a:r>
                      <a:r>
                        <a:rPr lang="zh-CN" sz="1800" dirty="0">
                          <a:effectLst/>
                          <a:latin typeface="Arial" panose="020B0604020202020204" pitchFamily="34" charset="0"/>
                          <a:ea typeface="黑体" panose="02010609060101010101" pitchFamily="49" charset="-122"/>
                          <a:cs typeface="宋体" panose="02010600030101010101" pitchFamily="2" charset="-122"/>
                        </a:rPr>
                        <a:t>符</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00000"/>
                        </a:lnSpc>
                        <a:spcAft>
                          <a:spcPts val="0"/>
                        </a:spcAft>
                        <a:tabLst>
                          <a:tab pos="5328920" algn="r"/>
                        </a:tabLst>
                      </a:pPr>
                      <a:r>
                        <a:rPr lang="zh-CN" sz="1800" dirty="0">
                          <a:effectLst/>
                          <a:latin typeface="Arial" panose="020B0604020202020204" pitchFamily="34" charset="0"/>
                          <a:ea typeface="黑体" panose="02010609060101010101" pitchFamily="49" charset="-122"/>
                          <a:cs typeface="宋体" panose="02010600030101010101" pitchFamily="2" charset="-122"/>
                        </a:rPr>
                        <a:t>含</a:t>
                      </a:r>
                      <a:r>
                        <a:rPr lang="en-US" sz="1800" dirty="0">
                          <a:effectLst/>
                          <a:latin typeface="Arial" panose="020B0604020202020204" pitchFamily="34" charset="0"/>
                          <a:ea typeface="黑体" panose="02010609060101010101" pitchFamily="49" charset="-122"/>
                          <a:cs typeface="宋体" panose="02010600030101010101" pitchFamily="2" charset="-122"/>
                        </a:rPr>
                        <a:t>    </a:t>
                      </a:r>
                      <a:r>
                        <a:rPr lang="zh-CN" sz="1800" dirty="0">
                          <a:effectLst/>
                          <a:latin typeface="Arial" panose="020B0604020202020204" pitchFamily="34" charset="0"/>
                          <a:ea typeface="黑体" panose="02010609060101010101" pitchFamily="49" charset="-122"/>
                          <a:cs typeface="宋体" panose="02010600030101010101" pitchFamily="2" charset="-122"/>
                        </a:rPr>
                        <a:t>义</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0000"/>
                        </a:lnSpc>
                        <a:spcAft>
                          <a:spcPts val="0"/>
                        </a:spcAft>
                        <a:tabLst>
                          <a:tab pos="5328920" algn="r"/>
                        </a:tabLst>
                      </a:pPr>
                      <a:r>
                        <a:rPr lang="zh-CN" sz="1800">
                          <a:effectLst/>
                          <a:latin typeface="Arial" panose="020B0604020202020204" pitchFamily="34" charset="0"/>
                          <a:ea typeface="黑体" panose="02010609060101010101" pitchFamily="49" charset="-122"/>
                          <a:cs typeface="宋体" panose="02010600030101010101" pitchFamily="2" charset="-122"/>
                        </a:rPr>
                        <a:t>运</a:t>
                      </a:r>
                      <a:r>
                        <a:rPr lang="en-US" sz="1800">
                          <a:effectLst/>
                          <a:latin typeface="Arial" panose="020B0604020202020204" pitchFamily="34" charset="0"/>
                          <a:ea typeface="黑体" panose="02010609060101010101" pitchFamily="49" charset="-122"/>
                          <a:cs typeface="宋体" panose="02010600030101010101" pitchFamily="2" charset="-122"/>
                        </a:rPr>
                        <a:t>  </a:t>
                      </a:r>
                      <a:r>
                        <a:rPr lang="zh-CN" sz="1800">
                          <a:effectLst/>
                          <a:latin typeface="Arial" panose="020B0604020202020204" pitchFamily="34" charset="0"/>
                          <a:ea typeface="黑体" panose="02010609060101010101" pitchFamily="49" charset="-122"/>
                          <a:cs typeface="宋体" panose="02010600030101010101" pitchFamily="2" charset="-122"/>
                        </a:rPr>
                        <a:t>算</a:t>
                      </a:r>
                      <a:r>
                        <a:rPr lang="en-US" sz="1800">
                          <a:effectLst/>
                          <a:latin typeface="Arial" panose="020B0604020202020204" pitchFamily="34" charset="0"/>
                          <a:ea typeface="黑体" panose="02010609060101010101" pitchFamily="49" charset="-122"/>
                          <a:cs typeface="宋体" panose="02010600030101010101" pitchFamily="2" charset="-122"/>
                        </a:rPr>
                        <a:t>  </a:t>
                      </a:r>
                      <a:r>
                        <a:rPr lang="zh-CN" sz="1800">
                          <a:effectLst/>
                          <a:latin typeface="Arial" panose="020B0604020202020204" pitchFamily="34" charset="0"/>
                          <a:ea typeface="黑体" panose="02010609060101010101" pitchFamily="49" charset="-122"/>
                          <a:cs typeface="宋体" panose="02010600030101010101" pitchFamily="2" charset="-122"/>
                        </a:rPr>
                        <a:t>符</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00000"/>
                        </a:lnSpc>
                        <a:spcAft>
                          <a:spcPts val="0"/>
                        </a:spcAft>
                        <a:tabLst>
                          <a:tab pos="5328920" algn="r"/>
                        </a:tabLst>
                      </a:pPr>
                      <a:r>
                        <a:rPr lang="zh-CN" sz="1800" dirty="0">
                          <a:effectLst/>
                          <a:latin typeface="Arial" panose="020B0604020202020204" pitchFamily="34" charset="0"/>
                          <a:ea typeface="黑体" panose="02010609060101010101" pitchFamily="49" charset="-122"/>
                          <a:cs typeface="宋体" panose="02010600030101010101" pitchFamily="2" charset="-122"/>
                        </a:rPr>
                        <a:t>含</a:t>
                      </a:r>
                      <a:r>
                        <a:rPr lang="en-US" sz="1800" dirty="0">
                          <a:effectLst/>
                          <a:latin typeface="Arial" panose="020B0604020202020204" pitchFamily="34" charset="0"/>
                          <a:ea typeface="黑体" panose="02010609060101010101" pitchFamily="49" charset="-122"/>
                          <a:cs typeface="宋体" panose="02010600030101010101" pitchFamily="2" charset="-122"/>
                        </a:rPr>
                        <a:t>    </a:t>
                      </a:r>
                      <a:r>
                        <a:rPr lang="zh-CN" sz="1800" dirty="0">
                          <a:effectLst/>
                          <a:latin typeface="Arial" panose="020B0604020202020204" pitchFamily="34" charset="0"/>
                          <a:ea typeface="黑体" panose="02010609060101010101" pitchFamily="49" charset="-122"/>
                          <a:cs typeface="宋体" panose="02010600030101010101" pitchFamily="2" charset="-122"/>
                        </a:rPr>
                        <a:t>义</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598474"/>
                  </a:ext>
                </a:extLst>
              </a:tr>
              <a:tr h="1367486">
                <a:tc>
                  <a:txBody>
                    <a:bodyPr/>
                    <a:lstStyle/>
                    <a:p>
                      <a:pPr algn="ctr">
                        <a:lnSpc>
                          <a:spcPct val="100000"/>
                        </a:lnSpc>
                        <a:spcAft>
                          <a:spcPts val="0"/>
                        </a:spcAft>
                        <a:tabLst>
                          <a:tab pos="5328920" algn="r"/>
                        </a:tabLst>
                      </a:pPr>
                      <a:r>
                        <a:rPr lang="zh-CN" sz="1400" kern="0" dirty="0">
                          <a:effectLst/>
                          <a:latin typeface="Times New Roman" panose="02020603050405020304" pitchFamily="18" charset="0"/>
                          <a:ea typeface="宋体" panose="02010600030101010101" pitchFamily="2" charset="-122"/>
                        </a:rPr>
                        <a:t>集合运算符</a:t>
                      </a:r>
                      <a:endParaRPr lang="zh-CN" sz="1400" kern="1050" dirty="0">
                        <a:effectLst/>
                        <a:latin typeface="Times New Roman" panose="02020603050405020304" pitchFamily="18" charset="0"/>
                        <a:ea typeface="宋体" panose="02010600030101010101" pitchFamily="2" charset="-122"/>
                      </a:endParaRPr>
                    </a:p>
                  </a:txBody>
                  <a:tcPr marL="68559" marR="68559"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altLang="en-US" sz="1400" kern="0" dirty="0">
                          <a:solidFill>
                            <a:schemeClr val="tx1"/>
                          </a:solidFill>
                          <a:effectLst/>
                          <a:latin typeface="Times New Roman" panose="02020603050405020304" pitchFamily="18" charset="0"/>
                          <a:ea typeface="宋体" panose="02010600030101010101" pitchFamily="2" charset="-122"/>
                          <a:cs typeface="+mn-cs"/>
                        </a:rPr>
                        <a:t>∪</a:t>
                      </a:r>
                    </a:p>
                    <a:p>
                      <a:pPr algn="just">
                        <a:lnSpc>
                          <a:spcPct val="100000"/>
                        </a:lnSpc>
                        <a:spcAft>
                          <a:spcPts val="0"/>
                        </a:spcAft>
                        <a:tabLst>
                          <a:tab pos="5328920" algn="r"/>
                        </a:tabLst>
                      </a:pPr>
                      <a:r>
                        <a:rPr lang="en-US" sz="1400" kern="0" dirty="0">
                          <a:solidFill>
                            <a:schemeClr val="tx1"/>
                          </a:solidFill>
                          <a:effectLst/>
                          <a:latin typeface="Times New Roman" panose="02020603050405020304" pitchFamily="18" charset="0"/>
                          <a:ea typeface="宋体" panose="02010600030101010101" pitchFamily="2" charset="-122"/>
                          <a:cs typeface="+mn-cs"/>
                        </a:rPr>
                        <a:t>     </a:t>
                      </a:r>
                      <a:r>
                        <a:rPr lang="en-US" altLang="zh-CN" sz="1400" kern="0" dirty="0">
                          <a:solidFill>
                            <a:schemeClr val="tx1"/>
                          </a:solidFill>
                          <a:effectLst/>
                          <a:latin typeface="Times New Roman" panose="02020603050405020304" pitchFamily="18" charset="0"/>
                          <a:ea typeface="宋体" panose="02010600030101010101" pitchFamily="2" charset="-122"/>
                          <a:cs typeface="+mn-cs"/>
                        </a:rPr>
                        <a:t>-</a:t>
                      </a:r>
                      <a:endParaRPr lang="zh-CN" altLang="en-US" sz="1400" kern="0" dirty="0">
                        <a:solidFill>
                          <a:schemeClr val="tx1"/>
                        </a:solidFill>
                        <a:effectLst/>
                        <a:latin typeface="Times New Roman" panose="02020603050405020304" pitchFamily="18" charset="0"/>
                        <a:ea typeface="宋体" panose="02010600030101010101" pitchFamily="2" charset="-122"/>
                        <a:cs typeface="+mn-cs"/>
                      </a:endParaRPr>
                    </a:p>
                    <a:p>
                      <a:pPr algn="just">
                        <a:lnSpc>
                          <a:spcPct val="100000"/>
                        </a:lnSpc>
                        <a:spcAft>
                          <a:spcPts val="0"/>
                        </a:spcAft>
                        <a:tabLst>
                          <a:tab pos="5328920" algn="r"/>
                        </a:tabLst>
                      </a:pPr>
                      <a:r>
                        <a:rPr lang="en-US" altLang="zh-CN" sz="1400" kern="0" dirty="0">
                          <a:solidFill>
                            <a:schemeClr val="tx1"/>
                          </a:solidFill>
                          <a:effectLst/>
                          <a:latin typeface="Times New Roman" panose="02020603050405020304" pitchFamily="18" charset="0"/>
                          <a:ea typeface="宋体" panose="02010600030101010101" pitchFamily="2" charset="-122"/>
                          <a:cs typeface="+mn-cs"/>
                        </a:rPr>
                        <a:t>    </a:t>
                      </a:r>
                      <a:r>
                        <a:rPr lang="zh-CN" altLang="en-US" sz="1400" kern="0" dirty="0">
                          <a:solidFill>
                            <a:schemeClr val="tx1"/>
                          </a:solidFill>
                          <a:effectLst/>
                          <a:latin typeface="Times New Roman" panose="02020603050405020304" pitchFamily="18" charset="0"/>
                          <a:ea typeface="宋体" panose="02010600030101010101" pitchFamily="2" charset="-122"/>
                          <a:cs typeface="+mn-cs"/>
                        </a:rPr>
                        <a:t>∩</a:t>
                      </a:r>
                    </a:p>
                    <a:p>
                      <a:pPr algn="just">
                        <a:lnSpc>
                          <a:spcPct val="100000"/>
                        </a:lnSpc>
                        <a:spcAft>
                          <a:spcPts val="0"/>
                        </a:spcAft>
                        <a:tabLst>
                          <a:tab pos="5328920" algn="r"/>
                        </a:tabLst>
                      </a:pPr>
                      <a:r>
                        <a:rPr lang="en-US" sz="1400" kern="0" dirty="0">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    </a:t>
                      </a:r>
                      <a:endParaRPr lang="zh-CN" altLang="en-US" sz="1400" kern="0" dirty="0">
                        <a:solidFill>
                          <a:schemeClr val="tx1"/>
                        </a:solidFill>
                        <a:effectLst/>
                        <a:latin typeface="Times New Roman" panose="02020603050405020304" pitchFamily="18" charset="0"/>
                        <a:ea typeface="宋体" panose="02010600030101010101" pitchFamily="2" charset="-122"/>
                        <a:cs typeface="+mn-cs"/>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并</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差</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交</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笛卡尔积</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400" kern="0" dirty="0">
                          <a:effectLst/>
                          <a:latin typeface="Times New Roman" panose="02020603050405020304" pitchFamily="18" charset="0"/>
                          <a:ea typeface="宋体" panose="02010600030101010101" pitchFamily="2" charset="-122"/>
                        </a:rPr>
                        <a:t>比较运算符</a:t>
                      </a:r>
                      <a:endParaRPr lang="zh-CN" sz="1400" kern="1050" dirty="0">
                        <a:effectLst/>
                        <a:latin typeface="Times New Roman" panose="02020603050405020304" pitchFamily="18" charset="0"/>
                        <a:ea typeface="宋体" panose="02010600030101010101" pitchFamily="2" charset="-122"/>
                      </a:endParaRPr>
                    </a:p>
                  </a:txBody>
                  <a:tcPr marL="68559" marR="68559"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rPr>
                        <a:t>    &gt;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rPr>
                        <a:t>    &lt;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rPr>
                        <a: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大于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大于等于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小于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小于等于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等于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不等于</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1472699"/>
                  </a:ext>
                </a:extLst>
              </a:tr>
              <a:tr h="1359850">
                <a:tc>
                  <a:txBody>
                    <a:bodyPr/>
                    <a:lstStyle/>
                    <a:p>
                      <a:pPr algn="ctr">
                        <a:lnSpc>
                          <a:spcPct val="100000"/>
                        </a:lnSpc>
                        <a:spcAft>
                          <a:spcPts val="0"/>
                        </a:spcAft>
                        <a:tabLst>
                          <a:tab pos="5328920" algn="r"/>
                        </a:tabLst>
                      </a:pPr>
                      <a:r>
                        <a:rPr lang="zh-CN" sz="1400" kern="0" dirty="0">
                          <a:effectLst/>
                          <a:latin typeface="Times New Roman" panose="02020603050405020304" pitchFamily="18" charset="0"/>
                          <a:ea typeface="宋体" panose="02010600030101010101" pitchFamily="2" charset="-122"/>
                        </a:rPr>
                        <a:t>关系运算符</a:t>
                      </a:r>
                      <a:endParaRPr lang="en-US" altLang="zh-CN" sz="1400" kern="0" dirty="0">
                        <a:effectLst/>
                        <a:latin typeface="Times New Roman" panose="02020603050405020304" pitchFamily="18" charset="0"/>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tab pos="5328920" algn="r"/>
                        </a:tabLst>
                        <a:defRPr/>
                      </a:pPr>
                      <a:r>
                        <a:rPr lang="zh-CN" altLang="zh-CN" sz="1400" kern="0" dirty="0">
                          <a:effectLst/>
                          <a:latin typeface="Times New Roman" panose="02020603050405020304" pitchFamily="18" charset="0"/>
                          <a:ea typeface="宋体" panose="02010600030101010101" pitchFamily="2" charset="-122"/>
                        </a:rPr>
                        <a:t>专门</a:t>
                      </a:r>
                      <a:r>
                        <a:rPr lang="zh-CN" altLang="en-US" sz="1400" kern="0" dirty="0">
                          <a:effectLst/>
                          <a:latin typeface="Times New Roman" panose="02020603050405020304" pitchFamily="18" charset="0"/>
                          <a:ea typeface="宋体" panose="02010600030101010101" pitchFamily="2" charset="-122"/>
                        </a:rPr>
                        <a:t>的</a:t>
                      </a:r>
                      <a:endParaRPr lang="zh-CN" sz="1400" kern="1050" dirty="0">
                        <a:effectLst/>
                        <a:latin typeface="Times New Roman" panose="02020603050405020304" pitchFamily="18" charset="0"/>
                        <a:ea typeface="宋体" panose="02010600030101010101" pitchFamily="2" charset="-122"/>
                      </a:endParaRPr>
                    </a:p>
                  </a:txBody>
                  <a:tcPr marL="68559" marR="68559"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endParaRPr lang="zh-CN" sz="1400" kern="1050" dirty="0">
                        <a:effectLst/>
                        <a:latin typeface="Times New Roman" panose="02020603050405020304" pitchFamily="18" charset="0"/>
                        <a:ea typeface="宋体" panose="02010600030101010101" pitchFamily="2" charset="-122"/>
                      </a:endParaRPr>
                    </a:p>
                    <a:p>
                      <a:pPr marL="0" algn="just" defTabSz="914400" rtl="0" eaLnBrk="1" latinLnBrk="0" hangingPunct="1">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r>
                        <a:rPr lang="zh-CN" altLang="en-US" sz="1400" kern="0" dirty="0">
                          <a:solidFill>
                            <a:schemeClr val="tx1"/>
                          </a:solidFill>
                          <a:effectLst/>
                          <a:latin typeface="Times New Roman" panose="02020603050405020304" pitchFamily="18" charset="0"/>
                          <a:ea typeface="宋体" panose="02010600030101010101" pitchFamily="2" charset="-122"/>
                          <a:cs typeface="+mn-cs"/>
                        </a:rPr>
                        <a:t>⋈</a:t>
                      </a:r>
                    </a:p>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选</a:t>
                      </a:r>
                      <a:r>
                        <a:rPr lang="en-US"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择</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投</a:t>
                      </a:r>
                      <a:r>
                        <a:rPr lang="en-US"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影</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连</a:t>
                      </a:r>
                      <a:r>
                        <a:rPr lang="en-US"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接</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除</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更</a:t>
                      </a:r>
                      <a:r>
                        <a:rPr lang="en-US"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名</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400" kern="0" dirty="0">
                          <a:effectLst/>
                          <a:latin typeface="Times New Roman" panose="02020603050405020304" pitchFamily="18" charset="0"/>
                          <a:ea typeface="宋体" panose="02010600030101010101" pitchFamily="2" charset="-122"/>
                        </a:rPr>
                        <a:t>逻辑运算符</a:t>
                      </a:r>
                      <a:endParaRPr lang="zh-CN" sz="1400" kern="1050" dirty="0">
                        <a:effectLst/>
                        <a:latin typeface="Times New Roman" panose="02020603050405020304" pitchFamily="18" charset="0"/>
                        <a:ea typeface="宋体" panose="02010600030101010101" pitchFamily="2" charset="-122"/>
                      </a:endParaRPr>
                    </a:p>
                  </a:txBody>
                  <a:tcPr marL="68559" marR="68559" marT="0" marB="0" vert="ea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sym typeface="Symbol" panose="05050102010706020507" pitchFamily="18" charset="2"/>
                        </a:rPr>
                        <a:t>    </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非</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与</a:t>
                      </a:r>
                      <a:endParaRPr lang="zh-CN" sz="1400" kern="1050" dirty="0">
                        <a:effectLst/>
                        <a:latin typeface="Times New Roman" panose="02020603050405020304" pitchFamily="18" charset="0"/>
                        <a:ea typeface="宋体" panose="02010600030101010101" pitchFamily="2" charset="-122"/>
                      </a:endParaRPr>
                    </a:p>
                    <a:p>
                      <a:pPr algn="just">
                        <a:lnSpc>
                          <a:spcPct val="100000"/>
                        </a:lnSpc>
                        <a:spcAft>
                          <a:spcPts val="0"/>
                        </a:spcAft>
                        <a:tabLst>
                          <a:tab pos="5328920" algn="r"/>
                        </a:tabLst>
                      </a:pPr>
                      <a:r>
                        <a:rPr lang="en-US" altLang="zh-CN" sz="1400" kern="0" dirty="0">
                          <a:effectLst/>
                          <a:latin typeface="Times New Roman" panose="02020603050405020304" pitchFamily="18" charset="0"/>
                          <a:ea typeface="宋体" panose="02010600030101010101" pitchFamily="2" charset="-122"/>
                        </a:rPr>
                        <a:t>    </a:t>
                      </a:r>
                      <a:r>
                        <a:rPr lang="zh-CN" sz="1400" kern="0" dirty="0">
                          <a:effectLst/>
                          <a:latin typeface="Times New Roman" panose="02020603050405020304" pitchFamily="18" charset="0"/>
                          <a:ea typeface="宋体" panose="02010600030101010101" pitchFamily="2" charset="-122"/>
                        </a:rPr>
                        <a:t>或</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736554"/>
                  </a:ext>
                </a:extLst>
              </a:tr>
            </a:tbl>
          </a:graphicData>
        </a:graphic>
      </p:graphicFrame>
      <p:sp>
        <p:nvSpPr>
          <p:cNvPr id="6" name="Rectangle 2">
            <a:extLst>
              <a:ext uri="{FF2B5EF4-FFF2-40B4-BE49-F238E27FC236}">
                <a16:creationId xmlns:a16="http://schemas.microsoft.com/office/drawing/2014/main" id="{19BDF62E-4392-4521-BA6F-6782FAE9D949}"/>
              </a:ext>
            </a:extLst>
          </p:cNvPr>
          <p:cNvSpPr>
            <a:spLocks noChangeArrowheads="1"/>
          </p:cNvSpPr>
          <p:nvPr/>
        </p:nvSpPr>
        <p:spPr bwMode="auto">
          <a:xfrm>
            <a:off x="684768" y="880835"/>
            <a:ext cx="5940710" cy="40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anchor="ctr" anchorCtr="0" compatLnSpc="1">
            <a:prstTxWarp prst="textNoShape">
              <a:avLst/>
            </a:prstTxWarp>
            <a:spAutoFit/>
          </a:bodyPr>
          <a:lstStyle/>
          <a:p>
            <a:pPr defTabSz="914081" eaLnBrk="0" fontAlgn="base" hangingPunct="0">
              <a:spcBef>
                <a:spcPct val="0"/>
              </a:spcBef>
              <a:spcAft>
                <a:spcPct val="0"/>
              </a:spcAft>
            </a:pPr>
            <a:r>
              <a:rPr lang="zh-CN" altLang="en-US" sz="2000" b="1" dirty="0">
                <a:latin typeface="黑体" panose="02010609060101010101" pitchFamily="49" charset="-122"/>
                <a:ea typeface="黑体" panose="02010609060101010101" pitchFamily="49" charset="-122"/>
                <a:cs typeface="Arial" panose="020B0604020202020204" pitchFamily="34" charset="0"/>
              </a:rPr>
              <a:t>关系代数运算符</a:t>
            </a:r>
            <a:endParaRPr lang="zh-CN" altLang="en-US" sz="2000" b="1" dirty="0">
              <a:latin typeface="Arial" panose="020B0604020202020204" pitchFamily="34" charset="0"/>
            </a:endParaRPr>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a:extLst>
              <a:ext uri="{FF2B5EF4-FFF2-40B4-BE49-F238E27FC236}">
                <a16:creationId xmlns:a16="http://schemas.microsoft.com/office/drawing/2014/main" id="{1443C158-4488-4D91-8B70-AC22D052A3E6}"/>
              </a:ext>
            </a:extLst>
          </p:cNvPr>
          <p:cNvSpPr>
            <a:spLocks noGrp="1"/>
          </p:cNvSpPr>
          <p:nvPr>
            <p:ph type="sldNum" sz="quarter" idx="12"/>
          </p:nvPr>
        </p:nvSpPr>
        <p:spPr>
          <a:xfrm>
            <a:off x="8603206" y="4898065"/>
            <a:ext cx="410726" cy="235368"/>
          </a:xfrm>
        </p:spPr>
        <p:txBody>
          <a:bodyPr/>
          <a:lstStyle/>
          <a:p>
            <a:fld id="{ECB62A96-75BD-4D1B-A9DE-49026C62D5F2}" type="slidenum">
              <a:rPr lang="zh-CN" altLang="en-US" smtClean="0">
                <a:solidFill>
                  <a:srgbClr val="123E61"/>
                </a:solidFill>
              </a:rPr>
              <a:t>33</a:t>
            </a:fld>
            <a:endParaRPr lang="zh-CN" altLang="en-US" dirty="0">
              <a:solidFill>
                <a:srgbClr val="123E61"/>
              </a:solidFill>
            </a:endParaRPr>
          </a:p>
        </p:txBody>
      </p:sp>
      <p:sp>
        <p:nvSpPr>
          <p:cNvPr id="8"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51652812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623596" y="119106"/>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概述</a:t>
            </a:r>
          </a:p>
        </p:txBody>
      </p:sp>
      <p:sp>
        <p:nvSpPr>
          <p:cNvPr id="2" name="矩形 1">
            <a:extLst>
              <a:ext uri="{FF2B5EF4-FFF2-40B4-BE49-F238E27FC236}">
                <a16:creationId xmlns:a16="http://schemas.microsoft.com/office/drawing/2014/main" id="{36D8CFBA-6F2E-482A-9E8F-46AE83B7432C}"/>
              </a:ext>
            </a:extLst>
          </p:cNvPr>
          <p:cNvSpPr/>
          <p:nvPr/>
        </p:nvSpPr>
        <p:spPr>
          <a:xfrm>
            <a:off x="962005" y="808896"/>
            <a:ext cx="7918436" cy="2800767"/>
          </a:xfrm>
          <a:prstGeom prst="rect">
            <a:avLst/>
          </a:prstGeom>
        </p:spPr>
        <p:txBody>
          <a:bodyPr wrap="square">
            <a:spAutoFit/>
          </a:bodyPr>
          <a:lstStyle/>
          <a:p>
            <a:pPr marL="342779" indent="-342779">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关系代数概述</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a:p>
            <a:r>
              <a:rPr lang="zh-CN" altLang="zh-CN" sz="1600" dirty="0">
                <a:latin typeface="黑体" panose="02010609060101010101" pitchFamily="49" charset="-122"/>
                <a:ea typeface="黑体" panose="02010609060101010101" pitchFamily="49" charset="-122"/>
              </a:rPr>
              <a:t>关系代数中的操作可分为三类。</a:t>
            </a:r>
            <a:endParaRPr lang="en-US" altLang="zh-CN" sz="1600" dirty="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pPr lvl="1"/>
            <a:r>
              <a:rPr lang="en-US" altLang="zh-CN" sz="1600" dirty="0">
                <a:latin typeface="黑体" panose="02010609060101010101" pitchFamily="49" charset="-122"/>
                <a:ea typeface="黑体" panose="02010609060101010101" pitchFamily="49" charset="-122"/>
                <a:sym typeface="Wingdings" panose="05000000000000000000" pitchFamily="2" charset="2"/>
              </a:rPr>
              <a:t></a:t>
            </a:r>
            <a:r>
              <a:rPr lang="en-US" altLang="zh-CN" sz="1600" baseline="-250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传统的集合运算：并、差、交、笛卡尔积；</a:t>
            </a:r>
          </a:p>
          <a:p>
            <a:pPr lvl="1"/>
            <a:endParaRPr lang="en-US" altLang="zh-CN" sz="1600" dirty="0">
              <a:latin typeface="黑体" panose="02010609060101010101" pitchFamily="49" charset="-122"/>
              <a:ea typeface="黑体" panose="02010609060101010101" pitchFamily="49" charset="-122"/>
              <a:sym typeface="Wingdings" panose="05000000000000000000" pitchFamily="2" charset="2"/>
            </a:endParaRPr>
          </a:p>
          <a:p>
            <a:pPr lvl="1"/>
            <a:r>
              <a:rPr lang="en-US" altLang="zh-CN" sz="1600" dirty="0">
                <a:latin typeface="黑体" panose="02010609060101010101" pitchFamily="49" charset="-122"/>
                <a:ea typeface="黑体" panose="02010609060101010101" pitchFamily="49" charset="-122"/>
                <a:sym typeface="Wingdings" panose="05000000000000000000" pitchFamily="2" charset="2"/>
              </a:rPr>
              <a:t></a:t>
            </a: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专门的关系运算：投影、选择、连接、除；</a:t>
            </a:r>
          </a:p>
          <a:p>
            <a:pPr lvl="1"/>
            <a:endParaRPr lang="en-US" altLang="zh-CN" sz="1600" dirty="0">
              <a:latin typeface="黑体" panose="02010609060101010101" pitchFamily="49" charset="-122"/>
              <a:ea typeface="黑体" panose="02010609060101010101" pitchFamily="49" charset="-122"/>
              <a:sym typeface="Wingdings" panose="05000000000000000000" pitchFamily="2" charset="2"/>
            </a:endParaRPr>
          </a:p>
          <a:p>
            <a:pPr lvl="1"/>
            <a:r>
              <a:rPr lang="en-US" altLang="zh-CN" sz="1600" dirty="0">
                <a:latin typeface="黑体" panose="02010609060101010101" pitchFamily="49" charset="-122"/>
                <a:ea typeface="黑体" panose="02010609060101010101" pitchFamily="49" charset="-122"/>
                <a:sym typeface="Wingdings" panose="05000000000000000000" pitchFamily="2" charset="2"/>
              </a:rPr>
              <a:t></a:t>
            </a: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扩展的关系运算：广义投影、聚集函数和分组、递归闭包。</a:t>
            </a:r>
          </a:p>
          <a:p>
            <a:endParaRPr lang="en-US" altLang="zh-CN" sz="2000" b="1" dirty="0">
              <a:solidFill>
                <a:schemeClr val="tx2"/>
              </a:solidFill>
              <a:latin typeface="黑体" panose="02010609060101010101" pitchFamily="49" charset="-122"/>
              <a:ea typeface="黑体" panose="02010609060101010101" pitchFamily="49" charset="-122"/>
            </a:endParaRP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a:extLst>
              <a:ext uri="{FF2B5EF4-FFF2-40B4-BE49-F238E27FC236}">
                <a16:creationId xmlns:a16="http://schemas.microsoft.com/office/drawing/2014/main" id="{3776AEA1-C9FA-4A5A-AF3C-C01B8B805780}"/>
              </a:ext>
            </a:extLst>
          </p:cNvPr>
          <p:cNvSpPr>
            <a:spLocks noGrp="1"/>
          </p:cNvSpPr>
          <p:nvPr>
            <p:ph type="sldNum" sz="quarter" idx="12"/>
          </p:nvPr>
        </p:nvSpPr>
        <p:spPr/>
        <p:txBody>
          <a:bodyPr/>
          <a:lstStyle/>
          <a:p>
            <a:fld id="{ECB62A96-75BD-4D1B-A9DE-49026C62D5F2}" type="slidenum">
              <a:rPr lang="zh-CN" altLang="en-US" smtClean="0"/>
              <a:t>34</a:t>
            </a:fld>
            <a:endParaRPr lang="zh-CN" altLang="en-US"/>
          </a:p>
        </p:txBody>
      </p:sp>
      <p:sp>
        <p:nvSpPr>
          <p:cNvPr id="8"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34813050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5849374" y="152067"/>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传统集合运算</a:t>
            </a:r>
          </a:p>
        </p:txBody>
      </p:sp>
      <p:sp>
        <p:nvSpPr>
          <p:cNvPr id="2" name="矩形 1">
            <a:extLst>
              <a:ext uri="{FF2B5EF4-FFF2-40B4-BE49-F238E27FC236}">
                <a16:creationId xmlns:a16="http://schemas.microsoft.com/office/drawing/2014/main" id="{36D8CFBA-6F2E-482A-9E8F-46AE83B7432C}"/>
              </a:ext>
            </a:extLst>
          </p:cNvPr>
          <p:cNvSpPr/>
          <p:nvPr/>
        </p:nvSpPr>
        <p:spPr>
          <a:xfrm>
            <a:off x="896665" y="705409"/>
            <a:ext cx="7385978" cy="1661993"/>
          </a:xfrm>
          <a:prstGeom prst="rect">
            <a:avLst/>
          </a:prstGeom>
        </p:spPr>
        <p:txBody>
          <a:bodyPr wrap="square">
            <a:spAutoFit/>
          </a:bodyPr>
          <a:lstStyle/>
          <a:p>
            <a:pPr marL="342779" indent="-342779">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传统集合运算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并 交 </a:t>
            </a:r>
            <a:r>
              <a:rPr lang="zh-CN" altLang="en-US" sz="2000" dirty="0" smtClean="0">
                <a:solidFill>
                  <a:schemeClr val="tx2"/>
                </a:solidFill>
                <a:latin typeface="黑体" panose="02010609060101010101" pitchFamily="49" charset="-122"/>
                <a:ea typeface="黑体" panose="02010609060101010101" pitchFamily="49" charset="-122"/>
              </a:rPr>
              <a:t>差</a:t>
            </a:r>
            <a:endParaRPr lang="en-US" altLang="zh-CN" sz="2000"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rPr>
              <a:t>设关系</a:t>
            </a:r>
            <a:r>
              <a:rPr lang="en-US" altLang="zh-CN" sz="1600" dirty="0">
                <a:latin typeface="黑体" panose="02010609060101010101" pitchFamily="49" charset="-122"/>
                <a:ea typeface="黑体" panose="02010609060101010101" pitchFamily="49" charset="-122"/>
              </a:rPr>
              <a:t>R</a:t>
            </a:r>
            <a:r>
              <a:rPr lang="zh-CN" altLang="zh-CN"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S</a:t>
            </a:r>
            <a:r>
              <a:rPr lang="zh-CN" altLang="zh-CN" sz="1600" dirty="0">
                <a:latin typeface="黑体" panose="02010609060101010101" pitchFamily="49" charset="-122"/>
                <a:ea typeface="黑体" panose="02010609060101010101" pitchFamily="49" charset="-122"/>
              </a:rPr>
              <a:t>具有相同的关系模式，</a:t>
            </a:r>
            <a:r>
              <a:rPr lang="en-US" altLang="zh-CN" sz="1600" dirty="0">
                <a:latin typeface="黑体" panose="02010609060101010101" pitchFamily="49" charset="-122"/>
                <a:ea typeface="黑体" panose="02010609060101010101" pitchFamily="49" charset="-122"/>
              </a:rPr>
              <a:t>t</a:t>
            </a:r>
            <a:r>
              <a:rPr lang="zh-CN" altLang="zh-CN" sz="1600" dirty="0">
                <a:latin typeface="黑体" panose="02010609060101010101" pitchFamily="49" charset="-122"/>
                <a:ea typeface="黑体" panose="02010609060101010101" pitchFamily="49" charset="-122"/>
              </a:rPr>
              <a:t>是元组变量，</a:t>
            </a:r>
            <a:r>
              <a:rPr lang="en-US" altLang="zh-CN" sz="1600" dirty="0" err="1">
                <a:latin typeface="黑体" panose="02010609060101010101" pitchFamily="49" charset="-122"/>
                <a:ea typeface="黑体" panose="02010609060101010101" pitchFamily="49" charset="-122"/>
              </a:rPr>
              <a:t>t</a:t>
            </a:r>
            <a:r>
              <a:rPr lang="en-US" altLang="zh-CN" sz="1600" dirty="0" err="1">
                <a:latin typeface="黑体" panose="02010609060101010101" pitchFamily="49" charset="-122"/>
                <a:ea typeface="黑体" panose="02010609060101010101" pitchFamily="49" charset="-122"/>
                <a:sym typeface="Symbol" panose="05050102010706020507" pitchFamily="18" charset="2"/>
              </a:rPr>
              <a:t></a:t>
            </a:r>
            <a:r>
              <a:rPr lang="en-US" altLang="zh-CN" sz="1600" dirty="0" err="1">
                <a:latin typeface="黑体" panose="02010609060101010101" pitchFamily="49" charset="-122"/>
                <a:ea typeface="黑体" panose="02010609060101010101" pitchFamily="49" charset="-122"/>
              </a:rPr>
              <a:t>R</a:t>
            </a:r>
            <a:r>
              <a:rPr lang="zh-CN" altLang="zh-CN" sz="1600" dirty="0">
                <a:latin typeface="黑体" panose="02010609060101010101" pitchFamily="49" charset="-122"/>
                <a:ea typeface="黑体" panose="02010609060101010101" pitchFamily="49" charset="-122"/>
              </a:rPr>
              <a:t>表示</a:t>
            </a:r>
            <a:r>
              <a:rPr lang="en-US" altLang="zh-CN" sz="1600" dirty="0">
                <a:latin typeface="黑体" panose="02010609060101010101" pitchFamily="49" charset="-122"/>
                <a:ea typeface="黑体" panose="02010609060101010101" pitchFamily="49" charset="-122"/>
              </a:rPr>
              <a:t>t</a:t>
            </a:r>
            <a:r>
              <a:rPr lang="zh-CN" altLang="zh-CN"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R</a:t>
            </a:r>
            <a:r>
              <a:rPr lang="zh-CN" altLang="zh-CN" sz="1600" dirty="0">
                <a:latin typeface="黑体" panose="02010609060101010101" pitchFamily="49" charset="-122"/>
                <a:ea typeface="黑体" panose="02010609060101010101" pitchFamily="49" charset="-122"/>
              </a:rPr>
              <a:t>的一个元组。则并、差、交运算定义如下：</a:t>
            </a: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451E0F3-1BD9-4D71-BBF0-301F60104136}"/>
              </a:ext>
            </a:extLst>
          </p:cNvPr>
          <p:cNvSpPr/>
          <p:nvPr/>
        </p:nvSpPr>
        <p:spPr>
          <a:xfrm>
            <a:off x="540930" y="2019742"/>
            <a:ext cx="6154277" cy="669414"/>
          </a:xfrm>
          <a:prstGeom prst="rect">
            <a:avLst/>
          </a:prstGeom>
        </p:spPr>
        <p:txBody>
          <a:bodyPr wrap="square">
            <a:spAutoFit/>
          </a:bodyPr>
          <a:lstStyle/>
          <a:p>
            <a:pPr indent="255815" algn="just">
              <a:lnSpc>
                <a:spcPts val="1505"/>
              </a:lnSpc>
            </a:pPr>
            <a:r>
              <a:rPr lang="zh-CN" altLang="en-US" sz="1600" kern="1000" dirty="0">
                <a:latin typeface="黑体" panose="02010609060101010101" pitchFamily="49" charset="-122"/>
                <a:ea typeface="黑体" panose="02010609060101010101" pitchFamily="49" charset="-122"/>
              </a:rPr>
              <a:t>（</a:t>
            </a:r>
            <a:r>
              <a:rPr lang="en-US" altLang="zh-CN" sz="1600" kern="1000" dirty="0">
                <a:latin typeface="黑体" panose="02010609060101010101" pitchFamily="49" charset="-122"/>
                <a:ea typeface="黑体" panose="02010609060101010101" pitchFamily="49" charset="-122"/>
              </a:rPr>
              <a:t>1</a:t>
            </a:r>
            <a:r>
              <a:rPr lang="zh-CN" altLang="en-US" sz="1600" kern="1000" dirty="0">
                <a:latin typeface="黑体" panose="02010609060101010101" pitchFamily="49" charset="-122"/>
                <a:ea typeface="黑体" panose="02010609060101010101" pitchFamily="49" charset="-122"/>
              </a:rPr>
              <a:t>）</a:t>
            </a:r>
            <a:r>
              <a:rPr lang="zh-CN" altLang="zh-CN" sz="1600" kern="1000" dirty="0">
                <a:latin typeface="黑体" panose="02010609060101010101" pitchFamily="49" charset="-122"/>
                <a:ea typeface="黑体" panose="02010609060101010101" pitchFamily="49" charset="-122"/>
              </a:rPr>
              <a:t>并运算</a:t>
            </a:r>
            <a:endParaRPr lang="en-US" altLang="zh-CN" sz="1600" kern="1000" dirty="0">
              <a:latin typeface="黑体" panose="02010609060101010101" pitchFamily="49" charset="-122"/>
              <a:ea typeface="黑体" panose="02010609060101010101" pitchFamily="49" charset="-122"/>
            </a:endParaRPr>
          </a:p>
          <a:p>
            <a:pPr indent="255815" algn="just">
              <a:lnSpc>
                <a:spcPts val="1505"/>
              </a:lnSpc>
            </a:pPr>
            <a:endParaRPr lang="zh-CN" altLang="zh-CN" sz="1600" kern="1000" dirty="0">
              <a:latin typeface="黑体" panose="02010609060101010101" pitchFamily="49" charset="-122"/>
              <a:ea typeface="黑体" panose="02010609060101010101" pitchFamily="49" charset="-122"/>
            </a:endParaRPr>
          </a:p>
          <a:p>
            <a:pPr indent="255815" algn="just">
              <a:lnSpc>
                <a:spcPts val="1505"/>
              </a:lnSpc>
            </a:pPr>
            <a:r>
              <a:rPr lang="en-US" altLang="zh-CN" sz="1600" kern="1000" dirty="0">
                <a:latin typeface="黑体" panose="02010609060101010101" pitchFamily="49" charset="-122"/>
                <a:ea typeface="黑体" panose="02010609060101010101" pitchFamily="49" charset="-122"/>
              </a:rPr>
              <a:t> R</a:t>
            </a:r>
            <a:r>
              <a:rPr lang="zh-CN" altLang="zh-CN" sz="1600" kern="1000" dirty="0">
                <a:latin typeface="黑体" panose="02010609060101010101" pitchFamily="49" charset="-122"/>
                <a:ea typeface="黑体" panose="02010609060101010101" pitchFamily="49" charset="-122"/>
              </a:rPr>
              <a:t>和</a:t>
            </a:r>
            <a:r>
              <a:rPr lang="en-US" altLang="zh-CN" sz="1600" kern="1000" dirty="0">
                <a:latin typeface="黑体" panose="02010609060101010101" pitchFamily="49" charset="-122"/>
                <a:ea typeface="黑体" panose="02010609060101010101" pitchFamily="49" charset="-122"/>
              </a:rPr>
              <a:t>S</a:t>
            </a:r>
            <a:r>
              <a:rPr lang="zh-CN" altLang="zh-CN" sz="1600" kern="1000" dirty="0">
                <a:latin typeface="黑体" panose="02010609060101010101" pitchFamily="49" charset="-122"/>
                <a:ea typeface="黑体" panose="02010609060101010101" pitchFamily="49" charset="-122"/>
              </a:rPr>
              <a:t>的并是由属于</a:t>
            </a:r>
            <a:r>
              <a:rPr lang="en-US" altLang="zh-CN" sz="1600" kern="1000" dirty="0">
                <a:latin typeface="黑体" panose="02010609060101010101" pitchFamily="49" charset="-122"/>
                <a:ea typeface="黑体" panose="02010609060101010101" pitchFamily="49" charset="-122"/>
              </a:rPr>
              <a:t>R</a:t>
            </a:r>
            <a:r>
              <a:rPr lang="zh-CN" altLang="zh-CN" sz="1600" kern="1000" dirty="0">
                <a:latin typeface="黑体" panose="02010609060101010101" pitchFamily="49" charset="-122"/>
                <a:ea typeface="黑体" panose="02010609060101010101" pitchFamily="49" charset="-122"/>
              </a:rPr>
              <a:t>或属于</a:t>
            </a:r>
            <a:r>
              <a:rPr lang="en-US" altLang="zh-CN" sz="1600" kern="1000" dirty="0">
                <a:latin typeface="黑体" panose="02010609060101010101" pitchFamily="49" charset="-122"/>
                <a:ea typeface="黑体" panose="02010609060101010101" pitchFamily="49" charset="-122"/>
              </a:rPr>
              <a:t>S</a:t>
            </a:r>
            <a:r>
              <a:rPr lang="zh-CN" altLang="zh-CN" sz="1600" kern="1000" dirty="0">
                <a:latin typeface="黑体" panose="02010609060101010101" pitchFamily="49" charset="-122"/>
                <a:ea typeface="黑体" panose="02010609060101010101" pitchFamily="49" charset="-122"/>
              </a:rPr>
              <a:t>的元组构成的集合，记为：</a:t>
            </a:r>
          </a:p>
        </p:txBody>
      </p:sp>
      <p:graphicFrame>
        <p:nvGraphicFramePr>
          <p:cNvPr id="5" name="对象 4">
            <a:extLst>
              <a:ext uri="{FF2B5EF4-FFF2-40B4-BE49-F238E27FC236}">
                <a16:creationId xmlns:a16="http://schemas.microsoft.com/office/drawing/2014/main" id="{C88AB852-A2CC-4213-865F-5B0ECFEBE307}"/>
              </a:ext>
            </a:extLst>
          </p:cNvPr>
          <p:cNvGraphicFramePr>
            <a:graphicFrameLocks noChangeAspect="1"/>
          </p:cNvGraphicFramePr>
          <p:nvPr>
            <p:extLst>
              <p:ext uri="{D42A27DB-BD31-4B8C-83A1-F6EECF244321}">
                <p14:modId xmlns:p14="http://schemas.microsoft.com/office/powerpoint/2010/main" val="775448163"/>
              </p:ext>
            </p:extLst>
          </p:nvPr>
        </p:nvGraphicFramePr>
        <p:xfrm>
          <a:off x="5849374" y="2313797"/>
          <a:ext cx="2457346" cy="375359"/>
        </p:xfrm>
        <a:graphic>
          <a:graphicData uri="http://schemas.openxmlformats.org/presentationml/2006/ole">
            <mc:AlternateContent xmlns:mc="http://schemas.openxmlformats.org/markup-compatibility/2006">
              <mc:Choice xmlns:v="urn:schemas-microsoft-com:vml" Requires="v">
                <p:oleObj spid="_x0000_s1110" r:id="rId4" imgW="1282700" imgH="215900" progId="Equation.DSMT4">
                  <p:embed/>
                </p:oleObj>
              </mc:Choice>
              <mc:Fallback>
                <p:oleObj r:id="rId4" imgW="1282700" imgH="215900" progId="Equation.DSMT4">
                  <p:embed/>
                  <p:pic>
                    <p:nvPicPr>
                      <p:cNvPr id="5" name="对象 4">
                        <a:extLst>
                          <a:ext uri="{FF2B5EF4-FFF2-40B4-BE49-F238E27FC236}">
                            <a16:creationId xmlns:a16="http://schemas.microsoft.com/office/drawing/2014/main" id="{C88AB852-A2CC-4213-865F-5B0ECFEBE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9374" y="2313797"/>
                        <a:ext cx="2457346" cy="375359"/>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6FED21C3-96F8-4D44-A089-9EB631F69547}"/>
              </a:ext>
            </a:extLst>
          </p:cNvPr>
          <p:cNvSpPr>
            <a:spLocks noChangeArrowheads="1"/>
          </p:cNvSpPr>
          <p:nvPr/>
        </p:nvSpPr>
        <p:spPr bwMode="auto">
          <a:xfrm>
            <a:off x="540930" y="2717842"/>
            <a:ext cx="6268940" cy="107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2" tIns="45706" rIns="91412" bIns="45706" numCol="1" anchor="ctr" anchorCtr="0" compatLnSpc="1">
            <a:prstTxWarp prst="textNoShape">
              <a:avLst/>
            </a:prstTxWarp>
            <a:spAutoFit/>
          </a:bodyPr>
          <a:lstStyle>
            <a:lvl1pPr indent="255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55499" defTabSz="914081"/>
            <a:r>
              <a:rPr lang="zh-CN" altLang="zh-CN" sz="16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dirty="0">
                <a:latin typeface="黑体" panose="02010609060101010101" pitchFamily="49" charset="-122"/>
                <a:ea typeface="黑体" panose="02010609060101010101" pitchFamily="49" charset="-122"/>
                <a:cs typeface="Times New Roman" panose="02020603050405020304" pitchFamily="18" charset="0"/>
              </a:rPr>
              <a:t>2</a:t>
            </a:r>
            <a:r>
              <a:rPr lang="zh-CN" altLang="en-US" sz="1600" dirty="0">
                <a:latin typeface="黑体" panose="02010609060101010101" pitchFamily="49" charset="-122"/>
                <a:ea typeface="黑体" panose="02010609060101010101" pitchFamily="49" charset="-122"/>
                <a:cs typeface="Times New Roman" panose="02020603050405020304" pitchFamily="18" charset="0"/>
              </a:rPr>
              <a:t>）差运算</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defTabSz="914081"/>
            <a:endParaRPr lang="zh-CN" altLang="en-US" sz="1600" dirty="0">
              <a:latin typeface="黑体" panose="02010609060101010101" pitchFamily="49" charset="-122"/>
              <a:ea typeface="黑体" panose="02010609060101010101" pitchFamily="49" charset="-122"/>
            </a:endParaRPr>
          </a:p>
          <a:p>
            <a:pPr indent="255499" defTabSz="914081"/>
            <a:r>
              <a:rPr lang="en-US" altLang="zh-CN" sz="1600" dirty="0">
                <a:latin typeface="黑体" panose="02010609060101010101" pitchFamily="49" charset="-122"/>
                <a:ea typeface="黑体" panose="02010609060101010101" pitchFamily="49" charset="-122"/>
                <a:cs typeface="Times New Roman" panose="02020603050405020304" pitchFamily="18" charset="0"/>
              </a:rPr>
              <a:t> R</a:t>
            </a:r>
            <a:r>
              <a:rPr lang="zh-CN" altLang="en-US" sz="16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600" dirty="0">
                <a:latin typeface="黑体" panose="02010609060101010101" pitchFamily="49" charset="-122"/>
                <a:ea typeface="黑体" panose="02010609060101010101" pitchFamily="49" charset="-122"/>
                <a:cs typeface="Times New Roman" panose="02020603050405020304" pitchFamily="18" charset="0"/>
              </a:rPr>
              <a:t>S</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的差是由属于</a:t>
            </a:r>
            <a:r>
              <a:rPr lang="en-US" altLang="zh-CN" sz="1600" dirty="0">
                <a:latin typeface="黑体" panose="02010609060101010101" pitchFamily="49" charset="-122"/>
                <a:ea typeface="黑体" panose="02010609060101010101" pitchFamily="49" charset="-122"/>
                <a:cs typeface="Times New Roman" panose="02020603050405020304" pitchFamily="18" charset="0"/>
              </a:rPr>
              <a:t>R</a:t>
            </a:r>
            <a:r>
              <a:rPr lang="zh-CN" altLang="en-US" sz="1600" dirty="0">
                <a:latin typeface="黑体" panose="02010609060101010101" pitchFamily="49" charset="-122"/>
                <a:ea typeface="黑体" panose="02010609060101010101" pitchFamily="49" charset="-122"/>
                <a:cs typeface="Times New Roman" panose="02020603050405020304" pitchFamily="18" charset="0"/>
              </a:rPr>
              <a:t>但不属于</a:t>
            </a:r>
            <a:r>
              <a:rPr lang="en-US" altLang="zh-CN" sz="1600" dirty="0">
                <a:latin typeface="黑体" panose="02010609060101010101" pitchFamily="49" charset="-122"/>
                <a:ea typeface="黑体" panose="02010609060101010101" pitchFamily="49" charset="-122"/>
                <a:cs typeface="Times New Roman" panose="02020603050405020304" pitchFamily="18" charset="0"/>
              </a:rPr>
              <a:t>S</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的元组构成的集合，记为：</a:t>
            </a:r>
            <a:endParaRPr lang="zh-CN" altLang="en-US" sz="1600" dirty="0">
              <a:latin typeface="黑体" panose="02010609060101010101" pitchFamily="49" charset="-122"/>
              <a:ea typeface="黑体" panose="02010609060101010101" pitchFamily="49" charset="-122"/>
            </a:endParaRPr>
          </a:p>
          <a:p>
            <a:pPr indent="255499" defTabSz="914081"/>
            <a:endParaRPr lang="zh-CN" altLang="en-US" sz="1600" dirty="0"/>
          </a:p>
        </p:txBody>
      </p:sp>
      <p:graphicFrame>
        <p:nvGraphicFramePr>
          <p:cNvPr id="7" name="对象 6">
            <a:extLst>
              <a:ext uri="{FF2B5EF4-FFF2-40B4-BE49-F238E27FC236}">
                <a16:creationId xmlns:a16="http://schemas.microsoft.com/office/drawing/2014/main" id="{2207B344-36D8-445E-9660-9EA2F7B20572}"/>
              </a:ext>
            </a:extLst>
          </p:cNvPr>
          <p:cNvGraphicFramePr>
            <a:graphicFrameLocks noChangeAspect="1"/>
          </p:cNvGraphicFramePr>
          <p:nvPr>
            <p:extLst>
              <p:ext uri="{D42A27DB-BD31-4B8C-83A1-F6EECF244321}">
                <p14:modId xmlns:p14="http://schemas.microsoft.com/office/powerpoint/2010/main" val="1113192375"/>
              </p:ext>
            </p:extLst>
          </p:nvPr>
        </p:nvGraphicFramePr>
        <p:xfrm>
          <a:off x="6001111" y="3156902"/>
          <a:ext cx="2436962" cy="368405"/>
        </p:xfrm>
        <a:graphic>
          <a:graphicData uri="http://schemas.openxmlformats.org/presentationml/2006/ole">
            <mc:AlternateContent xmlns:mc="http://schemas.openxmlformats.org/markup-compatibility/2006">
              <mc:Choice xmlns:v="urn:schemas-microsoft-com:vml" Requires="v">
                <p:oleObj spid="_x0000_s1111" r:id="rId6" imgW="1269449" imgH="215806" progId="Equation.DSMT4">
                  <p:embed/>
                </p:oleObj>
              </mc:Choice>
              <mc:Fallback>
                <p:oleObj r:id="rId6" imgW="1269449" imgH="215806" progId="Equation.DSMT4">
                  <p:embed/>
                  <p:pic>
                    <p:nvPicPr>
                      <p:cNvPr id="7" name="对象 6">
                        <a:extLst>
                          <a:ext uri="{FF2B5EF4-FFF2-40B4-BE49-F238E27FC236}">
                            <a16:creationId xmlns:a16="http://schemas.microsoft.com/office/drawing/2014/main" id="{2207B344-36D8-445E-9660-9EA2F7B205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1111" y="3156902"/>
                        <a:ext cx="2436962" cy="368405"/>
                      </a:xfrm>
                      <a:prstGeom prst="rect">
                        <a:avLst/>
                      </a:prstGeom>
                      <a:noFill/>
                    </p:spPr>
                  </p:pic>
                </p:oleObj>
              </mc:Fallback>
            </mc:AlternateContent>
          </a:graphicData>
        </a:graphic>
      </p:graphicFrame>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2" name="灯片编号占位符 11">
            <a:extLst>
              <a:ext uri="{FF2B5EF4-FFF2-40B4-BE49-F238E27FC236}">
                <a16:creationId xmlns:a16="http://schemas.microsoft.com/office/drawing/2014/main" id="{2CE7D9B4-325B-4A09-B94A-F648F07B0894}"/>
              </a:ext>
            </a:extLst>
          </p:cNvPr>
          <p:cNvSpPr>
            <a:spLocks noGrp="1"/>
          </p:cNvSpPr>
          <p:nvPr>
            <p:ph type="sldNum" sz="quarter" idx="12"/>
          </p:nvPr>
        </p:nvSpPr>
        <p:spPr/>
        <p:txBody>
          <a:bodyPr/>
          <a:lstStyle/>
          <a:p>
            <a:fld id="{ECB62A96-75BD-4D1B-A9DE-49026C62D5F2}" type="slidenum">
              <a:rPr lang="zh-CN" altLang="en-US" smtClean="0"/>
              <a:t>35</a:t>
            </a:fld>
            <a:endParaRPr lang="zh-CN" altLang="en-US"/>
          </a:p>
        </p:txBody>
      </p:sp>
      <p:sp>
        <p:nvSpPr>
          <p:cNvPr id="13"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24913950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5752615" y="141431"/>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传统集合运算</a:t>
            </a:r>
          </a:p>
        </p:txBody>
      </p:sp>
      <p:sp>
        <p:nvSpPr>
          <p:cNvPr id="2" name="矩形 1">
            <a:extLst>
              <a:ext uri="{FF2B5EF4-FFF2-40B4-BE49-F238E27FC236}">
                <a16:creationId xmlns:a16="http://schemas.microsoft.com/office/drawing/2014/main" id="{36D8CFBA-6F2E-482A-9E8F-46AE83B7432C}"/>
              </a:ext>
            </a:extLst>
          </p:cNvPr>
          <p:cNvSpPr/>
          <p:nvPr/>
        </p:nvSpPr>
        <p:spPr>
          <a:xfrm>
            <a:off x="992580" y="745696"/>
            <a:ext cx="8638294" cy="1015663"/>
          </a:xfrm>
          <a:prstGeom prst="rect">
            <a:avLst/>
          </a:prstGeom>
        </p:spPr>
        <p:txBody>
          <a:bodyPr wrap="square">
            <a:spAutoFit/>
          </a:bodyPr>
          <a:lstStyle/>
          <a:p>
            <a:pPr marL="342779" indent="-342779">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传统集合运算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并 交 差</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Rectangle 8">
                <a:extLst>
                  <a:ext uri="{FF2B5EF4-FFF2-40B4-BE49-F238E27FC236}">
                    <a16:creationId xmlns:a16="http://schemas.microsoft.com/office/drawing/2014/main" id="{5E4664B2-F2AB-4120-B197-B94089192401}"/>
                  </a:ext>
                </a:extLst>
              </p:cNvPr>
              <p:cNvSpPr>
                <a:spLocks noChangeArrowheads="1"/>
              </p:cNvSpPr>
              <p:nvPr/>
            </p:nvSpPr>
            <p:spPr bwMode="auto">
              <a:xfrm>
                <a:off x="732601" y="1173700"/>
                <a:ext cx="8967131" cy="15696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12" tIns="45706" rIns="91412" bIns="45706" numCol="1" anchor="ctr" anchorCtr="0" compatLnSpc="1">
                <a:prstTxWarp prst="textNoShape">
                  <a:avLst/>
                </a:prstTxWarp>
                <a:spAutoFit/>
              </a:bodyPr>
              <a:lstStyle>
                <a:lvl1pPr indent="255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16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dirty="0">
                    <a:latin typeface="黑体" panose="02010609060101010101" pitchFamily="49" charset="-122"/>
                    <a:ea typeface="黑体" panose="02010609060101010101" pitchFamily="49" charset="-122"/>
                    <a:cs typeface="Times New Roman" panose="02020603050405020304" pitchFamily="18" charset="0"/>
                  </a:rPr>
                  <a:t>3</a:t>
                </a:r>
                <a:r>
                  <a:rPr lang="zh-CN" altLang="en-US" sz="1600" dirty="0">
                    <a:latin typeface="黑体" panose="02010609060101010101" pitchFamily="49" charset="-122"/>
                    <a:ea typeface="黑体" panose="02010609060101010101" pitchFamily="49" charset="-122"/>
                    <a:cs typeface="Times New Roman" panose="02020603050405020304" pitchFamily="18" charset="0"/>
                  </a:rPr>
                  <a:t>）交运算</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defTabSz="914081"/>
                <a:endParaRPr lang="zh-CN" altLang="en-US" sz="1600" dirty="0"/>
              </a:p>
              <a:p>
                <a:pPr indent="255499" defTabSz="91408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黑体" panose="02010609060101010101" pitchFamily="49" charset="-122"/>
                    <a:ea typeface="黑体" panose="02010609060101010101" pitchFamily="49" charset="-122"/>
                    <a:cs typeface="Times New Roman" panose="02020603050405020304" pitchFamily="18" charset="0"/>
                  </a:rPr>
                  <a:t>R</a:t>
                </a:r>
                <a:r>
                  <a:rPr lang="zh-CN" altLang="en-US" sz="16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600" dirty="0">
                    <a:latin typeface="黑体" panose="02010609060101010101" pitchFamily="49" charset="-122"/>
                    <a:ea typeface="黑体" panose="02010609060101010101" pitchFamily="49" charset="-122"/>
                    <a:cs typeface="Times New Roman" panose="02020603050405020304" pitchFamily="18" charset="0"/>
                  </a:rPr>
                  <a:t>S</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的交是由既属于</a:t>
                </a:r>
                <a:r>
                  <a:rPr lang="en-US" altLang="zh-CN" sz="1600" dirty="0">
                    <a:latin typeface="黑体" panose="02010609060101010101" pitchFamily="49" charset="-122"/>
                    <a:ea typeface="黑体" panose="02010609060101010101" pitchFamily="49" charset="-122"/>
                    <a:cs typeface="Times New Roman" panose="02020603050405020304" pitchFamily="18" charset="0"/>
                  </a:rPr>
                  <a:t>R</a:t>
                </a:r>
                <a:r>
                  <a:rPr lang="zh-CN" altLang="en-US" sz="1600" dirty="0">
                    <a:latin typeface="黑体" panose="02010609060101010101" pitchFamily="49" charset="-122"/>
                    <a:ea typeface="黑体" panose="02010609060101010101" pitchFamily="49" charset="-122"/>
                    <a:cs typeface="Times New Roman" panose="02020603050405020304" pitchFamily="18" charset="0"/>
                  </a:rPr>
                  <a:t>又属于</a:t>
                </a:r>
                <a:r>
                  <a:rPr lang="en-US" altLang="zh-CN" sz="1600" dirty="0">
                    <a:latin typeface="黑体" panose="02010609060101010101" pitchFamily="49" charset="-122"/>
                    <a:ea typeface="黑体" panose="02010609060101010101" pitchFamily="49" charset="-122"/>
                    <a:cs typeface="Times New Roman" panose="02020603050405020304" pitchFamily="18" charset="0"/>
                  </a:rPr>
                  <a:t>S</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的元组构成的集合，其结果关系仍为</a:t>
                </a:r>
                <a:r>
                  <a:rPr lang="en-US" altLang="zh-CN" sz="1600" dirty="0">
                    <a:latin typeface="黑体" panose="02010609060101010101" pitchFamily="49" charset="-122"/>
                    <a:ea typeface="黑体" panose="02010609060101010101" pitchFamily="49" charset="-122"/>
                    <a:cs typeface="Times New Roman" panose="02020603050405020304" pitchFamily="18" charset="0"/>
                  </a:rPr>
                  <a:t>n</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目关系，记为：</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defTabSz="914081"/>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defTabSz="914081"/>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ea typeface="黑体" panose="02010609060101010101" pitchFamily="49" charset="-122"/>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𝑡</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𝑡</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𝑡</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r>
                        <a:rPr lang="en-US" altLang="zh-CN" sz="1600" i="1">
                          <a:latin typeface="Cambria Math" panose="02040503050406030204" pitchFamily="18" charset="0"/>
                          <a:ea typeface="Cambria Math" panose="02040503050406030204" pitchFamily="18" charset="0"/>
                        </a:rPr>
                        <m:t>}</m:t>
                      </m:r>
                    </m:oMath>
                  </m:oMathPara>
                </a14:m>
                <a:endParaRPr lang="zh-CN" altLang="en-US" sz="1600" dirty="0">
                  <a:latin typeface="黑体" panose="02010609060101010101" pitchFamily="49" charset="-122"/>
                  <a:ea typeface="黑体" panose="02010609060101010101" pitchFamily="49" charset="-122"/>
                </a:endParaRPr>
              </a:p>
              <a:p>
                <a:pPr indent="255499" defTabSz="914081"/>
                <a:r>
                  <a:rPr lang="zh-CN" altLang="en-US" sz="1600" dirty="0"/>
                  <a:t>  </a:t>
                </a:r>
              </a:p>
            </p:txBody>
          </p:sp>
        </mc:Choice>
        <mc:Fallback xmlns="">
          <p:sp>
            <p:nvSpPr>
              <p:cNvPr id="11" name="Rectangle 8">
                <a:extLst>
                  <a:ext uri="{FF2B5EF4-FFF2-40B4-BE49-F238E27FC236}">
                    <a16:creationId xmlns:a16="http://schemas.microsoft.com/office/drawing/2014/main" id="{5E4664B2-F2AB-4120-B197-B94089192401}"/>
                  </a:ext>
                </a:extLst>
              </p:cNvPr>
              <p:cNvSpPr>
                <a:spLocks noRot="1" noChangeAspect="1" noMove="1" noResize="1" noEditPoints="1" noAdjustHandles="1" noChangeArrowheads="1" noChangeShapeType="1" noTextEdit="1"/>
              </p:cNvSpPr>
              <p:nvPr/>
            </p:nvSpPr>
            <p:spPr bwMode="auto">
              <a:xfrm>
                <a:off x="732601" y="1173700"/>
                <a:ext cx="8967131" cy="1569632"/>
              </a:xfrm>
              <a:prstGeom prst="rect">
                <a:avLst/>
              </a:prstGeom>
              <a:blipFill>
                <a:blip r:embed="rId3"/>
                <a:stretch>
                  <a:fillRect t="-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a:extLst>
              <a:ext uri="{FF2B5EF4-FFF2-40B4-BE49-F238E27FC236}">
                <a16:creationId xmlns:a16="http://schemas.microsoft.com/office/drawing/2014/main" id="{AD98BD70-C97D-4DD1-9078-A923CD7F52F2}"/>
              </a:ext>
            </a:extLst>
          </p:cNvPr>
          <p:cNvSpPr>
            <a:spLocks noGrp="1"/>
          </p:cNvSpPr>
          <p:nvPr>
            <p:ph type="sldNum" sz="quarter" idx="12"/>
          </p:nvPr>
        </p:nvSpPr>
        <p:spPr/>
        <p:txBody>
          <a:bodyPr/>
          <a:lstStyle/>
          <a:p>
            <a:fld id="{ECB62A96-75BD-4D1B-A9DE-49026C62D5F2}" type="slidenum">
              <a:rPr lang="zh-CN" altLang="en-US" smtClean="0"/>
              <a:t>36</a:t>
            </a:fld>
            <a:endParaRPr lang="zh-CN" altLang="en-US"/>
          </a:p>
        </p:txBody>
      </p:sp>
      <p:sp>
        <p:nvSpPr>
          <p:cNvPr id="13"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mc:AlternateContent xmlns:mc="http://schemas.openxmlformats.org/markup-compatibility/2006" xmlns:a14="http://schemas.microsoft.com/office/drawing/2010/main">
        <mc:Choice Requires="a14">
          <p:sp>
            <p:nvSpPr>
              <p:cNvPr id="3" name="矩形 2"/>
              <p:cNvSpPr/>
              <p:nvPr/>
            </p:nvSpPr>
            <p:spPr>
              <a:xfrm>
                <a:off x="902662" y="2847952"/>
                <a:ext cx="8578525" cy="830997"/>
              </a:xfrm>
              <a:prstGeom prst="rect">
                <a:avLst/>
              </a:prstGeom>
            </p:spPr>
            <p:txBody>
              <a:bodyPr wrap="square">
                <a:spAutoFit/>
              </a:bodyPr>
              <a:lstStyle/>
              <a:p>
                <a:pPr indent="255499" eaLnBrk="0" fontAlgn="base" hangingPunct="0">
                  <a:spcBef>
                    <a:spcPct val="0"/>
                  </a:spcBef>
                  <a:spcAft>
                    <a:spcPct val="0"/>
                  </a:spcAft>
                </a:pPr>
                <a:r>
                  <a:rPr lang="zh-CN" altLang="zh-CN" sz="1600" dirty="0">
                    <a:latin typeface="黑体" panose="02010609060101010101" pitchFamily="49" charset="-122"/>
                    <a:ea typeface="黑体" panose="02010609060101010101" pitchFamily="49" charset="-122"/>
                    <a:cs typeface="Times New Roman" panose="02020603050405020304" pitchFamily="18" charset="0"/>
                  </a:rPr>
                  <a:t>式中，</a:t>
                </a:r>
                <a:r>
                  <a:rPr lang="en-US" altLang="zh-CN" sz="1600" b="1"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latin typeface="黑体" panose="02010609060101010101" pitchFamily="49" charset="-122"/>
                    <a:ea typeface="黑体" panose="02010609060101010101" pitchFamily="49" charset="-122"/>
                    <a:cs typeface="Times New Roman" panose="02020603050405020304" pitchFamily="18" charset="0"/>
                  </a:rPr>
                  <a:t>为交运算符。关系的交可以用差来表示，即：</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eaLnBrk="0" fontAlgn="base" hangingPunct="0">
                  <a:spcBef>
                    <a:spcPct val="0"/>
                  </a:spcBef>
                  <a:spcAft>
                    <a:spcPct val="0"/>
                  </a:spcAft>
                </a:pP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ea typeface="黑体" panose="02010609060101010101" pitchFamily="49" charset="-122"/>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𝑅</m:t>
                      </m:r>
                      <m:r>
                        <a:rPr lang="en-US" altLang="zh-CN" sz="1600" i="1">
                          <a:latin typeface="Cambria Math" panose="02040503050406030204" pitchFamily="18" charset="0"/>
                          <a:ea typeface="Cambria Math" panose="02040503050406030204" pitchFamily="18" charset="0"/>
                        </a:rPr>
                        <m:t>−</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𝑅</m:t>
                      </m:r>
                      <m:r>
                        <a:rPr lang="en-US" altLang="zh-CN" sz="1600" i="1">
                          <a:latin typeface="Cambria Math" panose="02040503050406030204" pitchFamily="18" charset="0"/>
                          <a:ea typeface="Cambria Math" panose="02040503050406030204" pitchFamily="18" charset="0"/>
                        </a:rPr>
                        <m:t>)</m:t>
                      </m:r>
                    </m:oMath>
                  </m:oMathPara>
                </a14:m>
                <a:endParaRPr lang="zh-CN" altLang="en-US" sz="1600" dirty="0">
                  <a:latin typeface="黑体" panose="02010609060101010101" pitchFamily="49" charset="-122"/>
                  <a:ea typeface="黑体" panose="02010609060101010101" pitchFamily="49"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902662" y="2847952"/>
                <a:ext cx="8578525" cy="830997"/>
              </a:xfrm>
              <a:prstGeom prst="rect">
                <a:avLst/>
              </a:prstGeom>
              <a:blipFill>
                <a:blip r:embed="rId4"/>
                <a:stretch>
                  <a:fillRect t="-2920" b="-4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80082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32818" y="613570"/>
            <a:ext cx="9609594" cy="369204"/>
          </a:xfrm>
          <a:prstGeom prst="rect">
            <a:avLst/>
          </a:prstGeom>
        </p:spPr>
        <p:txBody>
          <a:bodyPr wrap="square">
            <a:spAutoFit/>
          </a:bodyPr>
          <a:lstStyle/>
          <a:p>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例</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给定以下三个关系 </a:t>
            </a:r>
            <a:r>
              <a:rPr lang="en-US" altLang="zh-CN" sz="1799" dirty="0">
                <a:latin typeface="黑体" panose="02010609060101010101" pitchFamily="49" charset="-122"/>
                <a:ea typeface="黑体" panose="02010609060101010101" pitchFamily="49" charset="-122"/>
              </a:rPr>
              <a:t>R1</a:t>
            </a:r>
            <a:r>
              <a:rPr lang="zh-CN" altLang="en-US" sz="1799" dirty="0">
                <a:latin typeface="黑体" panose="02010609060101010101" pitchFamily="49" charset="-122"/>
                <a:ea typeface="黑体" panose="02010609060101010101" pitchFamily="49" charset="-122"/>
              </a:rPr>
              <a:t>和 </a:t>
            </a:r>
            <a:r>
              <a:rPr lang="en-US" altLang="zh-CN" sz="1799" dirty="0">
                <a:latin typeface="黑体" panose="02010609060101010101" pitchFamily="49" charset="-122"/>
                <a:ea typeface="黑体" panose="02010609060101010101" pitchFamily="49" charset="-122"/>
              </a:rPr>
              <a:t>R2</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R3</a:t>
            </a:r>
            <a:r>
              <a:rPr lang="zh-CN" altLang="en-US" sz="1799" dirty="0">
                <a:latin typeface="黑体" panose="02010609060101010101" pitchFamily="49" charset="-122"/>
                <a:ea typeface="黑体" panose="02010609060101010101" pitchFamily="49" charset="-122"/>
              </a:rPr>
              <a:t>，求（</a:t>
            </a:r>
            <a:r>
              <a:rPr lang="en-US" altLang="zh-CN" sz="1799" dirty="0">
                <a:latin typeface="黑体" panose="02010609060101010101" pitchFamily="49" charset="-122"/>
                <a:ea typeface="黑体" panose="02010609060101010101" pitchFamily="49" charset="-122"/>
              </a:rPr>
              <a:t>1</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R1∪R2</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2</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R1</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R2</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3</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R1∩R2</a:t>
            </a:r>
            <a:endParaRPr lang="zh-CN" altLang="en-US" sz="1799" dirty="0">
              <a:latin typeface="黑体" panose="02010609060101010101" pitchFamily="49" charset="-122"/>
              <a:ea typeface="黑体" panose="02010609060101010101" pitchFamily="49" charset="-122"/>
            </a:endParaRPr>
          </a:p>
        </p:txBody>
      </p:sp>
      <p:graphicFrame>
        <p:nvGraphicFramePr>
          <p:cNvPr id="57" name="表格 56"/>
          <p:cNvGraphicFramePr>
            <a:graphicFrameLocks noGrp="1"/>
          </p:cNvGraphicFramePr>
          <p:nvPr>
            <p:extLst>
              <p:ext uri="{D42A27DB-BD31-4B8C-83A1-F6EECF244321}">
                <p14:modId xmlns:p14="http://schemas.microsoft.com/office/powerpoint/2010/main" val="655419520"/>
              </p:ext>
            </p:extLst>
          </p:nvPr>
        </p:nvGraphicFramePr>
        <p:xfrm>
          <a:off x="771218" y="1218262"/>
          <a:ext cx="7472055" cy="1011584"/>
        </p:xfrm>
        <a:graphic>
          <a:graphicData uri="http://schemas.openxmlformats.org/drawingml/2006/table">
            <a:tbl>
              <a:tblPr firstRow="1" firstCol="1" lastRow="1" lastCol="1" bandRow="1" bandCol="1"/>
              <a:tblGrid>
                <a:gridCol w="1493880">
                  <a:extLst>
                    <a:ext uri="{9D8B030D-6E8A-4147-A177-3AD203B41FA5}">
                      <a16:colId xmlns:a16="http://schemas.microsoft.com/office/drawing/2014/main" val="1796675505"/>
                    </a:ext>
                  </a:extLst>
                </a:gridCol>
                <a:gridCol w="1494765">
                  <a:extLst>
                    <a:ext uri="{9D8B030D-6E8A-4147-A177-3AD203B41FA5}">
                      <a16:colId xmlns:a16="http://schemas.microsoft.com/office/drawing/2014/main" val="2749253683"/>
                    </a:ext>
                  </a:extLst>
                </a:gridCol>
                <a:gridCol w="1493880">
                  <a:extLst>
                    <a:ext uri="{9D8B030D-6E8A-4147-A177-3AD203B41FA5}">
                      <a16:colId xmlns:a16="http://schemas.microsoft.com/office/drawing/2014/main" val="17222402"/>
                    </a:ext>
                  </a:extLst>
                </a:gridCol>
                <a:gridCol w="1494765">
                  <a:extLst>
                    <a:ext uri="{9D8B030D-6E8A-4147-A177-3AD203B41FA5}">
                      <a16:colId xmlns:a16="http://schemas.microsoft.com/office/drawing/2014/main" val="3783971714"/>
                    </a:ext>
                  </a:extLst>
                </a:gridCol>
                <a:gridCol w="1494765">
                  <a:extLst>
                    <a:ext uri="{9D8B030D-6E8A-4147-A177-3AD203B41FA5}">
                      <a16:colId xmlns:a16="http://schemas.microsoft.com/office/drawing/2014/main" val="1869034559"/>
                    </a:ext>
                  </a:extLst>
                </a:gridCol>
              </a:tblGrid>
              <a:tr h="252896">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326359"/>
                  </a:ext>
                </a:extLst>
              </a:tr>
              <a:tr h="252896">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金荣</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24</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500230241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569051"/>
                  </a:ext>
                </a:extLst>
              </a:tr>
              <a:tr h="252896">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21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301236542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880876"/>
                  </a:ext>
                </a:extLst>
              </a:tr>
              <a:tr h="252896">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206003</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女</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159302"/>
                  </a:ext>
                </a:extLst>
              </a:tr>
            </a:tbl>
          </a:graphicData>
        </a:graphic>
      </p:graphicFrame>
      <p:sp>
        <p:nvSpPr>
          <p:cNvPr id="58" name="文本框 57"/>
          <p:cNvSpPr txBox="1"/>
          <p:nvPr/>
        </p:nvSpPr>
        <p:spPr>
          <a:xfrm>
            <a:off x="684762" y="893005"/>
            <a:ext cx="1952485"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a:t>
            </a:r>
            <a:endParaRPr lang="zh-CN" altLang="en-US" sz="1799" dirty="0">
              <a:latin typeface="黑体" panose="02010609060101010101" pitchFamily="49" charset="-122"/>
              <a:ea typeface="黑体" panose="02010609060101010101" pitchFamily="49" charset="-122"/>
            </a:endParaRPr>
          </a:p>
        </p:txBody>
      </p:sp>
      <p:graphicFrame>
        <p:nvGraphicFramePr>
          <p:cNvPr id="59" name="表格 58"/>
          <p:cNvGraphicFramePr>
            <a:graphicFrameLocks noGrp="1"/>
          </p:cNvGraphicFramePr>
          <p:nvPr>
            <p:extLst>
              <p:ext uri="{D42A27DB-BD31-4B8C-83A1-F6EECF244321}">
                <p14:modId xmlns:p14="http://schemas.microsoft.com/office/powerpoint/2010/main" val="355745389"/>
              </p:ext>
            </p:extLst>
          </p:nvPr>
        </p:nvGraphicFramePr>
        <p:xfrm>
          <a:off x="771221" y="2488386"/>
          <a:ext cx="7472055" cy="907314"/>
        </p:xfrm>
        <a:graphic>
          <a:graphicData uri="http://schemas.openxmlformats.org/drawingml/2006/table">
            <a:tbl>
              <a:tblPr firstRow="1" firstCol="1" lastRow="1" lastCol="1" bandRow="1" bandCol="1"/>
              <a:tblGrid>
                <a:gridCol w="1493880">
                  <a:extLst>
                    <a:ext uri="{9D8B030D-6E8A-4147-A177-3AD203B41FA5}">
                      <a16:colId xmlns:a16="http://schemas.microsoft.com/office/drawing/2014/main" val="1228087109"/>
                    </a:ext>
                  </a:extLst>
                </a:gridCol>
                <a:gridCol w="1494765">
                  <a:extLst>
                    <a:ext uri="{9D8B030D-6E8A-4147-A177-3AD203B41FA5}">
                      <a16:colId xmlns:a16="http://schemas.microsoft.com/office/drawing/2014/main" val="59311939"/>
                    </a:ext>
                  </a:extLst>
                </a:gridCol>
                <a:gridCol w="1493880">
                  <a:extLst>
                    <a:ext uri="{9D8B030D-6E8A-4147-A177-3AD203B41FA5}">
                      <a16:colId xmlns:a16="http://schemas.microsoft.com/office/drawing/2014/main" val="418662611"/>
                    </a:ext>
                  </a:extLst>
                </a:gridCol>
                <a:gridCol w="1494765">
                  <a:extLst>
                    <a:ext uri="{9D8B030D-6E8A-4147-A177-3AD203B41FA5}">
                      <a16:colId xmlns:a16="http://schemas.microsoft.com/office/drawing/2014/main" val="611703991"/>
                    </a:ext>
                  </a:extLst>
                </a:gridCol>
                <a:gridCol w="1494765">
                  <a:extLst>
                    <a:ext uri="{9D8B030D-6E8A-4147-A177-3AD203B41FA5}">
                      <a16:colId xmlns:a16="http://schemas.microsoft.com/office/drawing/2014/main" val="3537342570"/>
                    </a:ext>
                  </a:extLst>
                </a:gridCol>
              </a:tblGrid>
              <a:tr h="302438">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414842"/>
                  </a:ext>
                </a:extLst>
              </a:tr>
              <a:tr h="302438">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206004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李华林</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65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111425255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906958"/>
                  </a:ext>
                </a:extLst>
              </a:tr>
              <a:tr h="302438">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50</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094501"/>
                  </a:ext>
                </a:extLst>
              </a:tr>
            </a:tbl>
          </a:graphicData>
        </a:graphic>
      </p:graphicFrame>
      <p:sp>
        <p:nvSpPr>
          <p:cNvPr id="60" name="文本框 59"/>
          <p:cNvSpPr txBox="1"/>
          <p:nvPr/>
        </p:nvSpPr>
        <p:spPr>
          <a:xfrm>
            <a:off x="684762" y="2173381"/>
            <a:ext cx="2209858"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R2</a:t>
            </a:r>
            <a:endParaRPr lang="zh-CN" altLang="en-US" sz="1799" dirty="0">
              <a:latin typeface="黑体" panose="02010609060101010101" pitchFamily="49" charset="-122"/>
              <a:ea typeface="黑体" panose="02010609060101010101" pitchFamily="49" charset="-122"/>
            </a:endParaRPr>
          </a:p>
        </p:txBody>
      </p:sp>
      <p:sp>
        <p:nvSpPr>
          <p:cNvPr id="49" name="文本框 48">
            <a:extLst>
              <a:ext uri="{FF2B5EF4-FFF2-40B4-BE49-F238E27FC236}">
                <a16:creationId xmlns:a16="http://schemas.microsoft.com/office/drawing/2014/main" id="{473D2ED8-E611-42DF-BE5F-850D0D6AE874}"/>
              </a:ext>
            </a:extLst>
          </p:cNvPr>
          <p:cNvSpPr txBox="1"/>
          <p:nvPr/>
        </p:nvSpPr>
        <p:spPr>
          <a:xfrm>
            <a:off x="5795758" y="106377"/>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传统集合运算</a:t>
            </a:r>
          </a:p>
        </p:txBody>
      </p:sp>
      <p:graphicFrame>
        <p:nvGraphicFramePr>
          <p:cNvPr id="50" name="表格 49">
            <a:extLst>
              <a:ext uri="{FF2B5EF4-FFF2-40B4-BE49-F238E27FC236}">
                <a16:creationId xmlns:a16="http://schemas.microsoft.com/office/drawing/2014/main" id="{D35B134E-6E0F-44D7-873E-20EBFCE9EAA9}"/>
              </a:ext>
            </a:extLst>
          </p:cNvPr>
          <p:cNvGraphicFramePr>
            <a:graphicFrameLocks noGrp="1"/>
          </p:cNvGraphicFramePr>
          <p:nvPr>
            <p:extLst>
              <p:ext uri="{D42A27DB-BD31-4B8C-83A1-F6EECF244321}">
                <p14:modId xmlns:p14="http://schemas.microsoft.com/office/powerpoint/2010/main" val="3448938267"/>
              </p:ext>
            </p:extLst>
          </p:nvPr>
        </p:nvGraphicFramePr>
        <p:xfrm>
          <a:off x="771221" y="3694692"/>
          <a:ext cx="7472052" cy="907023"/>
        </p:xfrm>
        <a:graphic>
          <a:graphicData uri="http://schemas.openxmlformats.org/drawingml/2006/table">
            <a:tbl>
              <a:tblPr firstRow="1" firstCol="1" lastRow="1" lastCol="1" bandRow="1" bandCol="1"/>
              <a:tblGrid>
                <a:gridCol w="2490684">
                  <a:extLst>
                    <a:ext uri="{9D8B030D-6E8A-4147-A177-3AD203B41FA5}">
                      <a16:colId xmlns:a16="http://schemas.microsoft.com/office/drawing/2014/main" val="3819676669"/>
                    </a:ext>
                  </a:extLst>
                </a:gridCol>
                <a:gridCol w="2490684">
                  <a:extLst>
                    <a:ext uri="{9D8B030D-6E8A-4147-A177-3AD203B41FA5}">
                      <a16:colId xmlns:a16="http://schemas.microsoft.com/office/drawing/2014/main" val="2032644829"/>
                    </a:ext>
                  </a:extLst>
                </a:gridCol>
                <a:gridCol w="2490684">
                  <a:extLst>
                    <a:ext uri="{9D8B030D-6E8A-4147-A177-3AD203B41FA5}">
                      <a16:colId xmlns:a16="http://schemas.microsoft.com/office/drawing/2014/main" val="13566370"/>
                    </a:ext>
                  </a:extLst>
                </a:gridCol>
              </a:tblGrid>
              <a:tr h="302341">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电 话 类 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电 话 号 码</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070442"/>
                  </a:ext>
                </a:extLst>
              </a:tr>
              <a:tr h="302341">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家庭电话</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85639456</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377300"/>
                  </a:ext>
                </a:extLst>
              </a:tr>
              <a:tr h="302341">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手机</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1301525xxxx</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641549"/>
                  </a:ext>
                </a:extLst>
              </a:tr>
            </a:tbl>
          </a:graphicData>
        </a:graphic>
      </p:graphicFrame>
      <p:sp>
        <p:nvSpPr>
          <p:cNvPr id="51" name="文本框 50">
            <a:extLst>
              <a:ext uri="{FF2B5EF4-FFF2-40B4-BE49-F238E27FC236}">
                <a16:creationId xmlns:a16="http://schemas.microsoft.com/office/drawing/2014/main" id="{58BA0558-6EB8-4462-9B05-095AA37D2F59}"/>
              </a:ext>
            </a:extLst>
          </p:cNvPr>
          <p:cNvSpPr txBox="1"/>
          <p:nvPr/>
        </p:nvSpPr>
        <p:spPr>
          <a:xfrm>
            <a:off x="684762" y="3350536"/>
            <a:ext cx="2209858"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R3</a:t>
            </a:r>
            <a:endParaRPr lang="zh-CN" altLang="en-US" sz="1799"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a:xfrm>
            <a:off x="3124199" y="4696297"/>
            <a:ext cx="3106615" cy="273845"/>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a:extLst>
              <a:ext uri="{FF2B5EF4-FFF2-40B4-BE49-F238E27FC236}">
                <a16:creationId xmlns:a16="http://schemas.microsoft.com/office/drawing/2014/main" id="{790E7154-FD2C-4868-B466-AC9642A85C6D}"/>
              </a:ext>
            </a:extLst>
          </p:cNvPr>
          <p:cNvSpPr>
            <a:spLocks noGrp="1"/>
          </p:cNvSpPr>
          <p:nvPr>
            <p:ph type="sldNum" sz="quarter" idx="12"/>
          </p:nvPr>
        </p:nvSpPr>
        <p:spPr>
          <a:xfrm>
            <a:off x="8586119" y="4715660"/>
            <a:ext cx="410853" cy="273845"/>
          </a:xfrm>
        </p:spPr>
        <p:txBody>
          <a:bodyPr/>
          <a:lstStyle/>
          <a:p>
            <a:fld id="{ECB62A96-75BD-4D1B-A9DE-49026C62D5F2}" type="slidenum">
              <a:rPr lang="zh-CN" altLang="en-US" smtClean="0"/>
              <a:t>37</a:t>
            </a:fld>
            <a:endParaRPr lang="zh-CN" altLang="en-US"/>
          </a:p>
        </p:txBody>
      </p:sp>
      <p:sp>
        <p:nvSpPr>
          <p:cNvPr id="14"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9240853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8" grpId="0"/>
      <p:bldP spid="6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60"/>
          <p:cNvGrpSpPr/>
          <p:nvPr/>
        </p:nvGrpSpPr>
        <p:grpSpPr>
          <a:xfrm>
            <a:off x="118520" y="4737786"/>
            <a:ext cx="158361" cy="158389"/>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081">
                <a:defRPr/>
              </a:pPr>
              <a:endParaRPr lang="zh-CN" altLang="en-US" sz="1199"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4081">
                <a:defRPr/>
              </a:pPr>
              <a:endParaRPr lang="zh-CN" altLang="en-US" sz="1199"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sp>
        <p:nvSpPr>
          <p:cNvPr id="49" name="文本框 48">
            <a:extLst>
              <a:ext uri="{FF2B5EF4-FFF2-40B4-BE49-F238E27FC236}">
                <a16:creationId xmlns:a16="http://schemas.microsoft.com/office/drawing/2014/main" id="{473D2ED8-E611-42DF-BE5F-850D0D6AE874}"/>
              </a:ext>
            </a:extLst>
          </p:cNvPr>
          <p:cNvSpPr txBox="1"/>
          <p:nvPr/>
        </p:nvSpPr>
        <p:spPr>
          <a:xfrm>
            <a:off x="5743714" y="145793"/>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传统集合运算</a:t>
            </a:r>
          </a:p>
        </p:txBody>
      </p:sp>
      <p:graphicFrame>
        <p:nvGraphicFramePr>
          <p:cNvPr id="15" name="表格 14">
            <a:extLst>
              <a:ext uri="{FF2B5EF4-FFF2-40B4-BE49-F238E27FC236}">
                <a16:creationId xmlns:a16="http://schemas.microsoft.com/office/drawing/2014/main" id="{45DB8E9B-F739-498F-9133-667DE2A60A47}"/>
              </a:ext>
            </a:extLst>
          </p:cNvPr>
          <p:cNvGraphicFramePr>
            <a:graphicFrameLocks noGrp="1"/>
          </p:cNvGraphicFramePr>
          <p:nvPr>
            <p:extLst/>
          </p:nvPr>
        </p:nvGraphicFramePr>
        <p:xfrm>
          <a:off x="936719" y="1440513"/>
          <a:ext cx="6946627" cy="2598880"/>
        </p:xfrm>
        <a:graphic>
          <a:graphicData uri="http://schemas.openxmlformats.org/drawingml/2006/table">
            <a:tbl>
              <a:tblPr firstRow="1" firstCol="1" lastRow="1" lastCol="1" bandRow="1" bandCol="1"/>
              <a:tblGrid>
                <a:gridCol w="1388831">
                  <a:extLst>
                    <a:ext uri="{9D8B030D-6E8A-4147-A177-3AD203B41FA5}">
                      <a16:colId xmlns:a16="http://schemas.microsoft.com/office/drawing/2014/main" val="3306671379"/>
                    </a:ext>
                  </a:extLst>
                </a:gridCol>
                <a:gridCol w="1389655">
                  <a:extLst>
                    <a:ext uri="{9D8B030D-6E8A-4147-A177-3AD203B41FA5}">
                      <a16:colId xmlns:a16="http://schemas.microsoft.com/office/drawing/2014/main" val="2541381281"/>
                    </a:ext>
                  </a:extLst>
                </a:gridCol>
                <a:gridCol w="1388831">
                  <a:extLst>
                    <a:ext uri="{9D8B030D-6E8A-4147-A177-3AD203B41FA5}">
                      <a16:colId xmlns:a16="http://schemas.microsoft.com/office/drawing/2014/main" val="4208038249"/>
                    </a:ext>
                  </a:extLst>
                </a:gridCol>
                <a:gridCol w="1389655">
                  <a:extLst>
                    <a:ext uri="{9D8B030D-6E8A-4147-A177-3AD203B41FA5}">
                      <a16:colId xmlns:a16="http://schemas.microsoft.com/office/drawing/2014/main" val="906419592"/>
                    </a:ext>
                  </a:extLst>
                </a:gridCol>
                <a:gridCol w="1389655">
                  <a:extLst>
                    <a:ext uri="{9D8B030D-6E8A-4147-A177-3AD203B41FA5}">
                      <a16:colId xmlns:a16="http://schemas.microsoft.com/office/drawing/2014/main" val="197069211"/>
                    </a:ext>
                  </a:extLst>
                </a:gridCol>
              </a:tblGrid>
              <a:tr h="519776">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155616"/>
                  </a:ext>
                </a:extLst>
              </a:tr>
              <a:tr h="519776">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金荣</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500230241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944045"/>
                  </a:ext>
                </a:extLst>
              </a:tr>
              <a:tr h="519776">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301236542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089181"/>
                  </a:ext>
                </a:extLst>
              </a:tr>
              <a:tr h="519776">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201471"/>
                  </a:ext>
                </a:extLst>
              </a:tr>
              <a:tr h="519776">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李华林</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65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111425255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859709"/>
                  </a:ext>
                </a:extLst>
              </a:tr>
            </a:tbl>
          </a:graphicData>
        </a:graphic>
      </p:graphicFrame>
      <p:sp>
        <p:nvSpPr>
          <p:cNvPr id="2" name="矩形 1">
            <a:extLst>
              <a:ext uri="{FF2B5EF4-FFF2-40B4-BE49-F238E27FC236}">
                <a16:creationId xmlns:a16="http://schemas.microsoft.com/office/drawing/2014/main" id="{68AA24E4-9211-4A7F-BE9E-4E7F41AF8C6F}"/>
              </a:ext>
            </a:extLst>
          </p:cNvPr>
          <p:cNvSpPr/>
          <p:nvPr/>
        </p:nvSpPr>
        <p:spPr>
          <a:xfrm>
            <a:off x="828739" y="1055998"/>
            <a:ext cx="2292284" cy="369204"/>
          </a:xfrm>
          <a:prstGeom prst="rect">
            <a:avLst/>
          </a:prstGeom>
        </p:spPr>
        <p:txBody>
          <a:bodyPr wrap="square">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 U R2</a:t>
            </a:r>
            <a:endParaRPr lang="zh-CN" altLang="en-US" sz="1799" dirty="0">
              <a:latin typeface="黑体" panose="02010609060101010101" pitchFamily="49" charset="-122"/>
              <a:ea typeface="黑体" panose="02010609060101010101" pitchFamily="49" charset="-122"/>
            </a:endParaRP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a:extLst>
              <a:ext uri="{FF2B5EF4-FFF2-40B4-BE49-F238E27FC236}">
                <a16:creationId xmlns:a16="http://schemas.microsoft.com/office/drawing/2014/main" id="{8243DD63-726F-4BE1-BD9D-FD4146D3FEC9}"/>
              </a:ext>
            </a:extLst>
          </p:cNvPr>
          <p:cNvSpPr>
            <a:spLocks noGrp="1"/>
          </p:cNvSpPr>
          <p:nvPr>
            <p:ph type="sldNum" sz="quarter" idx="12"/>
          </p:nvPr>
        </p:nvSpPr>
        <p:spPr>
          <a:xfrm>
            <a:off x="8639199" y="4914448"/>
            <a:ext cx="410726" cy="273845"/>
          </a:xfrm>
        </p:spPr>
        <p:txBody>
          <a:bodyPr/>
          <a:lstStyle/>
          <a:p>
            <a:fld id="{ECB62A96-75BD-4D1B-A9DE-49026C62D5F2}" type="slidenum">
              <a:rPr lang="zh-CN" altLang="en-US" smtClean="0"/>
              <a:t>38</a:t>
            </a:fld>
            <a:endParaRPr lang="zh-CN" altLang="en-US"/>
          </a:p>
        </p:txBody>
      </p:sp>
      <p:sp>
        <p:nvSpPr>
          <p:cNvPr id="11"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02669637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格 46"/>
          <p:cNvGraphicFramePr>
            <a:graphicFrameLocks noGrp="1"/>
          </p:cNvGraphicFramePr>
          <p:nvPr>
            <p:extLst/>
          </p:nvPr>
        </p:nvGraphicFramePr>
        <p:xfrm>
          <a:off x="864734" y="1177181"/>
          <a:ext cx="7522515" cy="1432725"/>
        </p:xfrm>
        <a:graphic>
          <a:graphicData uri="http://schemas.openxmlformats.org/drawingml/2006/table">
            <a:tbl>
              <a:tblPr firstRow="1" firstCol="1" lastRow="1" lastCol="1" bandRow="1" bandCol="1"/>
              <a:tblGrid>
                <a:gridCol w="1503969">
                  <a:extLst>
                    <a:ext uri="{9D8B030D-6E8A-4147-A177-3AD203B41FA5}">
                      <a16:colId xmlns:a16="http://schemas.microsoft.com/office/drawing/2014/main" val="4167879525"/>
                    </a:ext>
                  </a:extLst>
                </a:gridCol>
                <a:gridCol w="1504859">
                  <a:extLst>
                    <a:ext uri="{9D8B030D-6E8A-4147-A177-3AD203B41FA5}">
                      <a16:colId xmlns:a16="http://schemas.microsoft.com/office/drawing/2014/main" val="2385954079"/>
                    </a:ext>
                  </a:extLst>
                </a:gridCol>
                <a:gridCol w="1503969">
                  <a:extLst>
                    <a:ext uri="{9D8B030D-6E8A-4147-A177-3AD203B41FA5}">
                      <a16:colId xmlns:a16="http://schemas.microsoft.com/office/drawing/2014/main" val="3509449992"/>
                    </a:ext>
                  </a:extLst>
                </a:gridCol>
                <a:gridCol w="1504859">
                  <a:extLst>
                    <a:ext uri="{9D8B030D-6E8A-4147-A177-3AD203B41FA5}">
                      <a16:colId xmlns:a16="http://schemas.microsoft.com/office/drawing/2014/main" val="580797854"/>
                    </a:ext>
                  </a:extLst>
                </a:gridCol>
                <a:gridCol w="1504859">
                  <a:extLst>
                    <a:ext uri="{9D8B030D-6E8A-4147-A177-3AD203B41FA5}">
                      <a16:colId xmlns:a16="http://schemas.microsoft.com/office/drawing/2014/main" val="2337174473"/>
                    </a:ext>
                  </a:extLst>
                </a:gridCol>
              </a:tblGrid>
              <a:tr h="477575">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5821"/>
                  </a:ext>
                </a:extLst>
              </a:tr>
              <a:tr h="477575">
                <a:tc>
                  <a:txBody>
                    <a:bodyPr/>
                    <a:lstStyle/>
                    <a:p>
                      <a:pPr algn="ctr">
                        <a:lnSpc>
                          <a:spcPts val="1505"/>
                        </a:lnSpc>
                        <a:spcAft>
                          <a:spcPts val="0"/>
                        </a:spcAft>
                        <a:tabLst>
                          <a:tab pos="5328920" algn="r"/>
                        </a:tabLst>
                      </a:pPr>
                      <a:r>
                        <a:rPr lang="en-US" sz="1800" kern="0">
                          <a:effectLst/>
                          <a:latin typeface="黑体" panose="02010609060101010101" pitchFamily="49" charset="-122"/>
                          <a:ea typeface="黑体" panose="02010609060101010101" pitchFamily="49" charset="-122"/>
                        </a:rPr>
                        <a:t>206001</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a:effectLst/>
                          <a:latin typeface="黑体" panose="02010609060101010101" pitchFamily="49" charset="-122"/>
                          <a:ea typeface="黑体" panose="02010609060101010101" pitchFamily="49" charset="-122"/>
                        </a:rPr>
                        <a:t>金荣</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a:effectLst/>
                          <a:latin typeface="黑体" panose="02010609060101010101" pitchFamily="49" charset="-122"/>
                          <a:ea typeface="黑体" panose="02010609060101010101" pitchFamily="49" charset="-122"/>
                        </a:rPr>
                        <a:t>男</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dirty="0">
                          <a:effectLst/>
                          <a:latin typeface="黑体" panose="02010609060101010101" pitchFamily="49" charset="-122"/>
                          <a:ea typeface="黑体" panose="02010609060101010101" pitchFamily="49" charset="-122"/>
                        </a:rPr>
                        <a:t>24</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dirty="0">
                          <a:effectLst/>
                          <a:latin typeface="黑体" panose="02010609060101010101" pitchFamily="49" charset="-122"/>
                          <a:ea typeface="黑体" panose="02010609060101010101" pitchFamily="49" charset="-122"/>
                        </a:rPr>
                        <a:t>500230241</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511473"/>
                  </a:ext>
                </a:extLst>
              </a:tr>
              <a:tr h="477575">
                <a:tc>
                  <a:txBody>
                    <a:bodyPr/>
                    <a:lstStyle/>
                    <a:p>
                      <a:pPr algn="ctr">
                        <a:lnSpc>
                          <a:spcPts val="1505"/>
                        </a:lnSpc>
                        <a:spcAft>
                          <a:spcPts val="0"/>
                        </a:spcAft>
                        <a:tabLst>
                          <a:tab pos="5328920" algn="r"/>
                        </a:tabLst>
                      </a:pPr>
                      <a:r>
                        <a:rPr lang="en-US" sz="1800" kern="0">
                          <a:effectLst/>
                          <a:latin typeface="黑体" panose="02010609060101010101" pitchFamily="49" charset="-122"/>
                          <a:ea typeface="黑体" panose="02010609060101010101" pitchFamily="49" charset="-122"/>
                        </a:rPr>
                        <a:t>206002</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dirty="0">
                          <a:effectLst/>
                          <a:latin typeface="黑体" panose="02010609060101010101" pitchFamily="49" charset="-122"/>
                          <a:ea typeface="黑体" panose="02010609060101010101" pitchFamily="49" charset="-122"/>
                        </a:rPr>
                        <a:t>丁冬</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dirty="0">
                          <a:effectLst/>
                          <a:latin typeface="黑体" panose="02010609060101010101" pitchFamily="49" charset="-122"/>
                          <a:ea typeface="黑体" panose="02010609060101010101" pitchFamily="49" charset="-122"/>
                        </a:rPr>
                        <a:t>男</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a:effectLst/>
                          <a:latin typeface="黑体" panose="02010609060101010101" pitchFamily="49" charset="-122"/>
                          <a:ea typeface="黑体" panose="02010609060101010101" pitchFamily="49" charset="-122"/>
                        </a:rPr>
                        <a:t>21</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dirty="0">
                          <a:effectLst/>
                          <a:latin typeface="黑体" panose="02010609060101010101" pitchFamily="49" charset="-122"/>
                          <a:ea typeface="黑体" panose="02010609060101010101" pitchFamily="49" charset="-122"/>
                        </a:rPr>
                        <a:t>301236542</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391640"/>
                  </a:ext>
                </a:extLst>
              </a:tr>
            </a:tbl>
          </a:graphicData>
        </a:graphic>
      </p:graphicFrame>
      <p:sp>
        <p:nvSpPr>
          <p:cNvPr id="48" name="文本框 47"/>
          <p:cNvSpPr txBox="1"/>
          <p:nvPr/>
        </p:nvSpPr>
        <p:spPr>
          <a:xfrm>
            <a:off x="773520" y="807963"/>
            <a:ext cx="1952485"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R1-R2</a:t>
            </a:r>
            <a:endParaRPr lang="zh-CN" altLang="en-US" sz="1799" dirty="0">
              <a:latin typeface="黑体" panose="02010609060101010101" pitchFamily="49" charset="-122"/>
              <a:ea typeface="黑体" panose="02010609060101010101" pitchFamily="49" charset="-122"/>
            </a:endParaRPr>
          </a:p>
        </p:txBody>
      </p:sp>
      <p:graphicFrame>
        <p:nvGraphicFramePr>
          <p:cNvPr id="53" name="表格 52"/>
          <p:cNvGraphicFramePr>
            <a:graphicFrameLocks noGrp="1"/>
          </p:cNvGraphicFramePr>
          <p:nvPr>
            <p:extLst/>
          </p:nvPr>
        </p:nvGraphicFramePr>
        <p:xfrm>
          <a:off x="864734" y="3244574"/>
          <a:ext cx="7522515" cy="1451554"/>
        </p:xfrm>
        <a:graphic>
          <a:graphicData uri="http://schemas.openxmlformats.org/drawingml/2006/table">
            <a:tbl>
              <a:tblPr firstRow="1" firstCol="1" lastRow="1" lastCol="1" bandRow="1" bandCol="1"/>
              <a:tblGrid>
                <a:gridCol w="1503969">
                  <a:extLst>
                    <a:ext uri="{9D8B030D-6E8A-4147-A177-3AD203B41FA5}">
                      <a16:colId xmlns:a16="http://schemas.microsoft.com/office/drawing/2014/main" val="2428403138"/>
                    </a:ext>
                  </a:extLst>
                </a:gridCol>
                <a:gridCol w="1504859">
                  <a:extLst>
                    <a:ext uri="{9D8B030D-6E8A-4147-A177-3AD203B41FA5}">
                      <a16:colId xmlns:a16="http://schemas.microsoft.com/office/drawing/2014/main" val="3366150512"/>
                    </a:ext>
                  </a:extLst>
                </a:gridCol>
                <a:gridCol w="1503969">
                  <a:extLst>
                    <a:ext uri="{9D8B030D-6E8A-4147-A177-3AD203B41FA5}">
                      <a16:colId xmlns:a16="http://schemas.microsoft.com/office/drawing/2014/main" val="3370726730"/>
                    </a:ext>
                  </a:extLst>
                </a:gridCol>
                <a:gridCol w="1504859">
                  <a:extLst>
                    <a:ext uri="{9D8B030D-6E8A-4147-A177-3AD203B41FA5}">
                      <a16:colId xmlns:a16="http://schemas.microsoft.com/office/drawing/2014/main" val="3833985900"/>
                    </a:ext>
                  </a:extLst>
                </a:gridCol>
                <a:gridCol w="1504859">
                  <a:extLst>
                    <a:ext uri="{9D8B030D-6E8A-4147-A177-3AD203B41FA5}">
                      <a16:colId xmlns:a16="http://schemas.microsoft.com/office/drawing/2014/main" val="2540581602"/>
                    </a:ext>
                  </a:extLst>
                </a:gridCol>
              </a:tblGrid>
              <a:tr h="725777">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63511"/>
                  </a:ext>
                </a:extLst>
              </a:tr>
              <a:tr h="725777">
                <a:tc>
                  <a:txBody>
                    <a:bodyPr/>
                    <a:lstStyle/>
                    <a:p>
                      <a:pPr algn="ctr">
                        <a:lnSpc>
                          <a:spcPts val="1505"/>
                        </a:lnSpc>
                        <a:spcAft>
                          <a:spcPts val="0"/>
                        </a:spcAft>
                        <a:tabLst>
                          <a:tab pos="5328920" algn="r"/>
                        </a:tabLst>
                      </a:pPr>
                      <a:r>
                        <a:rPr lang="en-US" sz="1800" kern="0">
                          <a:effectLst/>
                          <a:latin typeface="黑体" panose="02010609060101010101" pitchFamily="49" charset="-122"/>
                          <a:ea typeface="黑体" panose="02010609060101010101" pitchFamily="49" charset="-122"/>
                        </a:rPr>
                        <a:t>206003</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a:effectLst/>
                          <a:latin typeface="黑体" panose="02010609060101010101" pitchFamily="49" charset="-122"/>
                          <a:ea typeface="黑体" panose="02010609060101010101" pitchFamily="49" charset="-122"/>
                        </a:rPr>
                        <a:t>唐雯</a:t>
                      </a:r>
                      <a:endParaRPr lang="zh-CN" sz="18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800" kern="0" dirty="0">
                          <a:effectLst/>
                          <a:latin typeface="黑体" panose="02010609060101010101" pitchFamily="49" charset="-122"/>
                          <a:ea typeface="黑体" panose="02010609060101010101" pitchFamily="49" charset="-122"/>
                        </a:rPr>
                        <a:t>女</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dirty="0">
                          <a:effectLst/>
                          <a:latin typeface="黑体" panose="02010609060101010101" pitchFamily="49" charset="-122"/>
                          <a:ea typeface="黑体" panose="02010609060101010101" pitchFamily="49" charset="-122"/>
                        </a:rPr>
                        <a:t>50</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800" kern="0" dirty="0">
                          <a:effectLst/>
                          <a:latin typeface="黑体" panose="02010609060101010101" pitchFamily="49" charset="-122"/>
                          <a:ea typeface="黑体" panose="02010609060101010101" pitchFamily="49" charset="-122"/>
                        </a:rPr>
                        <a:t>250413692</a:t>
                      </a:r>
                      <a:endParaRPr lang="zh-CN" sz="18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22643"/>
                  </a:ext>
                </a:extLst>
              </a:tr>
            </a:tbl>
          </a:graphicData>
        </a:graphic>
      </p:graphicFrame>
      <p:sp>
        <p:nvSpPr>
          <p:cNvPr id="54" name="文本框 53"/>
          <p:cNvSpPr txBox="1"/>
          <p:nvPr/>
        </p:nvSpPr>
        <p:spPr>
          <a:xfrm>
            <a:off x="775483" y="2834062"/>
            <a:ext cx="1952485" cy="369204"/>
          </a:xfrm>
          <a:prstGeom prst="rect">
            <a:avLst/>
          </a:prstGeom>
          <a:noFill/>
        </p:spPr>
        <p:txBody>
          <a:bodyPr wrap="square" rtlCol="0">
            <a:spAutoFit/>
          </a:bodyPr>
          <a:lstStyle/>
          <a:p>
            <a:r>
              <a:rPr lang="zh-CN" altLang="zh-CN" sz="1799" dirty="0">
                <a:latin typeface="黑体" panose="02010609060101010101" pitchFamily="49" charset="-122"/>
                <a:ea typeface="黑体" panose="02010609060101010101" pitchFamily="49" charset="-122"/>
              </a:rPr>
              <a:t>表</a:t>
            </a:r>
            <a:r>
              <a:rPr lang="en-US" altLang="zh-CN" sz="1799" dirty="0">
                <a:latin typeface="黑体" panose="02010609060101010101" pitchFamily="49" charset="-122"/>
                <a:ea typeface="黑体" panose="02010609060101010101" pitchFamily="49" charset="-122"/>
              </a:rPr>
              <a:t> R1</a:t>
            </a:r>
            <a:r>
              <a:rPr lang="zh-CN" altLang="zh-CN"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R2</a:t>
            </a:r>
            <a:endParaRPr lang="zh-CN" altLang="zh-CN" sz="1799"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A307A17C-20DC-4029-8617-762E1915E216}"/>
              </a:ext>
            </a:extLst>
          </p:cNvPr>
          <p:cNvSpPr txBox="1"/>
          <p:nvPr/>
        </p:nvSpPr>
        <p:spPr>
          <a:xfrm>
            <a:off x="5795758" y="147245"/>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传统集合运算</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795F0BB3-F5AA-43A5-9653-F03B86C0533C}"/>
              </a:ext>
            </a:extLst>
          </p:cNvPr>
          <p:cNvSpPr>
            <a:spLocks noGrp="1"/>
          </p:cNvSpPr>
          <p:nvPr>
            <p:ph type="sldNum" sz="quarter" idx="12"/>
          </p:nvPr>
        </p:nvSpPr>
        <p:spPr/>
        <p:txBody>
          <a:bodyPr/>
          <a:lstStyle/>
          <a:p>
            <a:fld id="{ECB62A96-75BD-4D1B-A9DE-49026C62D5F2}" type="slidenum">
              <a:rPr lang="zh-CN" altLang="en-US" smtClean="0"/>
              <a:t>39</a:t>
            </a:fld>
            <a:endParaRPr lang="zh-CN" altLang="en-US"/>
          </a:p>
        </p:txBody>
      </p:sp>
      <p:sp>
        <p:nvSpPr>
          <p:cNvPr id="10"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94286753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a:spLocks noChangeArrowheads="1"/>
          </p:cNvSpPr>
          <p:nvPr/>
        </p:nvSpPr>
        <p:spPr bwMode="auto">
          <a:xfrm>
            <a:off x="987447" y="723175"/>
            <a:ext cx="5560114" cy="400110"/>
          </a:xfrm>
          <a:prstGeom prst="rect">
            <a:avLst/>
          </a:prstGeom>
          <a:noFill/>
          <a:ln w="9525">
            <a:noFill/>
            <a:miter lim="800000"/>
            <a:headEnd/>
            <a:tailEnd/>
          </a:ln>
        </p:spPr>
        <p:txBody>
          <a:bodyPr wrap="square">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关系数据库</a:t>
            </a:r>
          </a:p>
        </p:txBody>
      </p:sp>
      <p:sp>
        <p:nvSpPr>
          <p:cNvPr id="11" name="矩形 16"/>
          <p:cNvSpPr>
            <a:spLocks noChangeArrowheads="1"/>
          </p:cNvSpPr>
          <p:nvPr/>
        </p:nvSpPr>
        <p:spPr bwMode="auto">
          <a:xfrm>
            <a:off x="987448" y="1193490"/>
            <a:ext cx="46894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00000"/>
              </a:lnSpc>
              <a:spcBef>
                <a:spcPct val="0"/>
              </a:spcBef>
              <a:buNone/>
              <a:defRPr/>
            </a:pPr>
            <a:r>
              <a:rPr lang="zh-CN" altLang="en-US" sz="1600" kern="0" dirty="0">
                <a:solidFill>
                  <a:prstClr val="black"/>
                </a:solidFill>
                <a:latin typeface="黑体" panose="02010609060101010101" pitchFamily="49" charset="-122"/>
                <a:ea typeface="黑体" panose="02010609060101010101" pitchFamily="49" charset="-122"/>
              </a:rPr>
              <a:t>关系数据库 </a:t>
            </a:r>
            <a:r>
              <a:rPr lang="en-US" altLang="zh-CN" sz="1600" kern="0" dirty="0">
                <a:solidFill>
                  <a:prstClr val="black"/>
                </a:solidFill>
                <a:latin typeface="黑体" panose="02010609060101010101" pitchFamily="49" charset="-122"/>
                <a:ea typeface="黑体" panose="02010609060101010101" pitchFamily="49" charset="-122"/>
              </a:rPr>
              <a:t>= </a:t>
            </a:r>
            <a:r>
              <a:rPr lang="zh-CN" altLang="en-US" sz="1600" kern="0" dirty="0">
                <a:solidFill>
                  <a:prstClr val="black"/>
                </a:solidFill>
                <a:latin typeface="黑体" panose="02010609060101010101" pitchFamily="49" charset="-122"/>
                <a:ea typeface="黑体" panose="02010609060101010101" pitchFamily="49" charset="-122"/>
              </a:rPr>
              <a:t>关系实例的集合 </a:t>
            </a:r>
            <a:r>
              <a:rPr lang="en-US" altLang="zh-CN"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srgbClr val="FF0000"/>
                </a:solidFill>
                <a:latin typeface="黑体" panose="02010609060101010101" pitchFamily="49" charset="-122"/>
                <a:ea typeface="黑体" panose="02010609060101010101" pitchFamily="49" charset="-122"/>
              </a:rPr>
              <a:t>关系实例</a:t>
            </a:r>
            <a:r>
              <a:rPr lang="en-US" altLang="zh-CN" sz="1600" i="1" kern="0" dirty="0">
                <a:solidFill>
                  <a:prstClr val="black"/>
                </a:solidFill>
                <a:latin typeface="黑体" panose="02010609060101010101" pitchFamily="49" charset="-122"/>
                <a:ea typeface="黑体" panose="02010609060101010101" pitchFamily="49" charset="-122"/>
              </a:rPr>
              <a:t>s</a:t>
            </a:r>
            <a:r>
              <a:rPr lang="zh-CN" altLang="en-US" sz="1600" kern="0" dirty="0">
                <a:solidFill>
                  <a:prstClr val="black"/>
                </a:solidFill>
                <a:latin typeface="黑体" panose="02010609060101010101" pitchFamily="49" charset="-122"/>
                <a:ea typeface="黑体" panose="02010609060101010101" pitchFamily="49" charset="-122"/>
              </a:rPr>
              <a:t>”</a:t>
            </a:r>
            <a:endParaRPr lang="en-US" altLang="zh-CN" sz="1600" i="1" kern="0" dirty="0">
              <a:solidFill>
                <a:prstClr val="black"/>
              </a:solidFill>
              <a:latin typeface="黑体" panose="02010609060101010101" pitchFamily="49" charset="-122"/>
              <a:ea typeface="黑体" panose="02010609060101010101" pitchFamily="49" charset="-122"/>
            </a:endParaRPr>
          </a:p>
          <a:p>
            <a:pPr defTabSz="914081">
              <a:lnSpc>
                <a:spcPct val="100000"/>
              </a:lnSpc>
              <a:spcBef>
                <a:spcPct val="0"/>
              </a:spcBef>
              <a:buNone/>
              <a:defRPr/>
            </a:pPr>
            <a:endParaRPr lang="en-US" altLang="zh-CN" sz="1600" kern="0" dirty="0">
              <a:solidFill>
                <a:prstClr val="black"/>
              </a:solidFill>
              <a:latin typeface="黑体" panose="02010609060101010101" pitchFamily="49" charset="-122"/>
              <a:ea typeface="黑体" panose="02010609060101010101" pitchFamily="49" charset="-122"/>
            </a:endParaRPr>
          </a:p>
          <a:p>
            <a:pPr defTabSz="914081">
              <a:lnSpc>
                <a:spcPct val="100000"/>
              </a:lnSpc>
              <a:spcBef>
                <a:spcPct val="0"/>
              </a:spcBef>
              <a:buNone/>
              <a:defRPr/>
            </a:pPr>
            <a:r>
              <a:rPr lang="zh-CN" altLang="en-US" sz="1600" kern="0" dirty="0">
                <a:solidFill>
                  <a:prstClr val="black"/>
                </a:solidFill>
                <a:latin typeface="黑体" panose="02010609060101010101" pitchFamily="49" charset="-122"/>
                <a:ea typeface="黑体" panose="02010609060101010101" pitchFamily="49" charset="-122"/>
              </a:rPr>
              <a:t>关系数据库 </a:t>
            </a:r>
            <a:r>
              <a:rPr lang="en-US" altLang="zh-CN" sz="1600" kern="0" dirty="0">
                <a:solidFill>
                  <a:prstClr val="black"/>
                </a:solidFill>
                <a:latin typeface="黑体" panose="02010609060101010101" pitchFamily="49" charset="-122"/>
                <a:ea typeface="黑体" panose="02010609060101010101" pitchFamily="49" charset="-122"/>
              </a:rPr>
              <a:t>= </a:t>
            </a:r>
            <a:r>
              <a:rPr lang="zh-CN" altLang="en-US" sz="1600" kern="0" dirty="0">
                <a:solidFill>
                  <a:prstClr val="black"/>
                </a:solidFill>
                <a:latin typeface="黑体" panose="02010609060101010101" pitchFamily="49" charset="-122"/>
                <a:ea typeface="黑体" panose="02010609060101010101" pitchFamily="49" charset="-122"/>
              </a:rPr>
              <a:t>关系模式的集合 </a:t>
            </a:r>
            <a:r>
              <a:rPr lang="en-US" altLang="zh-CN"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srgbClr val="FF0000"/>
                </a:solidFill>
                <a:latin typeface="黑体" panose="02010609060101010101" pitchFamily="49" charset="-122"/>
                <a:ea typeface="黑体" panose="02010609060101010101" pitchFamily="49" charset="-122"/>
              </a:rPr>
              <a:t>关系模式</a:t>
            </a:r>
            <a:r>
              <a:rPr lang="en-US" altLang="zh-CN" sz="1600" b="1" i="1" kern="0" dirty="0">
                <a:solidFill>
                  <a:prstClr val="black"/>
                </a:solidFill>
                <a:latin typeface="黑体" panose="02010609060101010101" pitchFamily="49" charset="-122"/>
                <a:ea typeface="黑体" panose="02010609060101010101" pitchFamily="49" charset="-122"/>
              </a:rPr>
              <a:t>s</a:t>
            </a:r>
            <a:r>
              <a:rPr lang="zh-CN" altLang="en-US" sz="1600" kern="0" dirty="0">
                <a:solidFill>
                  <a:prstClr val="black"/>
                </a:solidFill>
                <a:latin typeface="黑体" panose="02010609060101010101" pitchFamily="49" charset="-122"/>
                <a:ea typeface="黑体" panose="02010609060101010101" pitchFamily="49" charset="-122"/>
              </a:rPr>
              <a:t>”</a:t>
            </a:r>
            <a:endParaRPr lang="en-US" altLang="zh-CN" sz="1600" kern="0" dirty="0">
              <a:solidFill>
                <a:prstClr val="black"/>
              </a:solidFill>
              <a:latin typeface="黑体" panose="02010609060101010101" pitchFamily="49" charset="-122"/>
              <a:ea typeface="黑体" panose="02010609060101010101" pitchFamily="49" charset="-122"/>
            </a:endParaRPr>
          </a:p>
          <a:p>
            <a:pPr defTabSz="914081">
              <a:lnSpc>
                <a:spcPct val="100000"/>
              </a:lnSpc>
              <a:spcBef>
                <a:spcPct val="0"/>
              </a:spcBef>
              <a:buNone/>
              <a:defRPr/>
            </a:pPr>
            <a:endParaRPr lang="en-US" altLang="zh-CN" sz="1600" kern="0" dirty="0">
              <a:solidFill>
                <a:prstClr val="black"/>
              </a:solidFill>
              <a:latin typeface="黑体" panose="02010609060101010101" pitchFamily="49" charset="-122"/>
              <a:ea typeface="黑体" panose="02010609060101010101" pitchFamily="49" charset="-122"/>
            </a:endParaRPr>
          </a:p>
          <a:p>
            <a:pPr defTabSz="914081">
              <a:lnSpc>
                <a:spcPct val="100000"/>
              </a:lnSpc>
              <a:spcBef>
                <a:spcPct val="0"/>
              </a:spcBef>
              <a:buNone/>
              <a:defRPr/>
            </a:pPr>
            <a:r>
              <a:rPr lang="zh-CN" altLang="en-US" sz="1600" kern="0" dirty="0">
                <a:solidFill>
                  <a:prstClr val="black"/>
                </a:solidFill>
                <a:latin typeface="黑体" panose="02010609060101010101" pitchFamily="49" charset="-122"/>
                <a:ea typeface="黑体" panose="02010609060101010101" pitchFamily="49" charset="-122"/>
              </a:rPr>
              <a:t>关系数据库 </a:t>
            </a:r>
            <a:r>
              <a:rPr lang="en-US" altLang="zh-CN"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prstClr val="black"/>
                </a:solidFill>
                <a:latin typeface="黑体" panose="02010609060101010101" pitchFamily="49" charset="-122"/>
                <a:ea typeface="黑体" panose="02010609060101010101" pitchFamily="49" charset="-122"/>
              </a:rPr>
              <a:t>“</a:t>
            </a:r>
            <a:r>
              <a:rPr lang="zh-CN" altLang="en-US" sz="1600" kern="0" dirty="0">
                <a:solidFill>
                  <a:srgbClr val="FF0000"/>
                </a:solidFill>
                <a:latin typeface="黑体" panose="02010609060101010101" pitchFamily="49" charset="-122"/>
                <a:ea typeface="黑体" panose="02010609060101010101" pitchFamily="49" charset="-122"/>
              </a:rPr>
              <a:t>实体</a:t>
            </a:r>
            <a:r>
              <a:rPr lang="en-US" altLang="zh-CN" sz="1600" kern="0" dirty="0">
                <a:solidFill>
                  <a:srgbClr val="FF0000"/>
                </a:solidFill>
                <a:latin typeface="黑体" panose="02010609060101010101" pitchFamily="49" charset="-122"/>
                <a:ea typeface="黑体" panose="02010609060101010101" pitchFamily="49" charset="-122"/>
              </a:rPr>
              <a:t>+</a:t>
            </a:r>
            <a:r>
              <a:rPr lang="zh-CN" altLang="en-US" sz="1600" kern="0" dirty="0">
                <a:solidFill>
                  <a:srgbClr val="FF0000"/>
                </a:solidFill>
                <a:latin typeface="黑体" panose="02010609060101010101" pitchFamily="49" charset="-122"/>
                <a:ea typeface="黑体" panose="02010609060101010101" pitchFamily="49" charset="-122"/>
              </a:rPr>
              <a:t>联系</a:t>
            </a:r>
            <a:r>
              <a:rPr lang="en-US" altLang="zh-CN" sz="1600" b="1" i="1" kern="0" dirty="0">
                <a:solidFill>
                  <a:prstClr val="black"/>
                </a:solidFill>
                <a:latin typeface="黑体" panose="02010609060101010101" pitchFamily="49" charset="-122"/>
                <a:ea typeface="黑体" panose="02010609060101010101" pitchFamily="49" charset="-122"/>
              </a:rPr>
              <a:t>s</a:t>
            </a:r>
            <a:r>
              <a:rPr lang="zh-CN" altLang="en-US" sz="1600" kern="0" dirty="0">
                <a:solidFill>
                  <a:prstClr val="black"/>
                </a:solidFill>
                <a:latin typeface="黑体" panose="02010609060101010101" pitchFamily="49" charset="-122"/>
                <a:ea typeface="黑体" panose="02010609060101010101" pitchFamily="49" charset="-122"/>
              </a:rPr>
              <a:t>”</a:t>
            </a:r>
          </a:p>
        </p:txBody>
      </p:sp>
      <p:grpSp>
        <p:nvGrpSpPr>
          <p:cNvPr id="3" name="组合 2"/>
          <p:cNvGrpSpPr/>
          <p:nvPr/>
        </p:nvGrpSpPr>
        <p:grpSpPr>
          <a:xfrm>
            <a:off x="4167575" y="2023591"/>
            <a:ext cx="4252525" cy="2420031"/>
            <a:chOff x="5556765" y="2697062"/>
            <a:chExt cx="5670033" cy="3226705"/>
          </a:xfrm>
        </p:grpSpPr>
        <p:sp>
          <p:nvSpPr>
            <p:cNvPr id="12" name="矩形 16"/>
            <p:cNvSpPr>
              <a:spLocks noChangeArrowheads="1"/>
            </p:cNvSpPr>
            <p:nvPr/>
          </p:nvSpPr>
          <p:spPr bwMode="auto">
            <a:xfrm>
              <a:off x="5776881" y="3172267"/>
              <a:ext cx="5064571" cy="553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00000"/>
                </a:lnSpc>
                <a:spcBef>
                  <a:spcPct val="0"/>
                </a:spcBef>
                <a:buNone/>
                <a:defRPr/>
              </a:pPr>
              <a:r>
                <a:rPr lang="zh-CN" altLang="en-US" sz="2100" b="1" kern="0" dirty="0">
                  <a:solidFill>
                    <a:prstClr val="black"/>
                  </a:solidFill>
                  <a:latin typeface="黑体" panose="02010609060101010101" pitchFamily="49" charset="-122"/>
                  <a:ea typeface="黑体" panose="02010609060101010101" pitchFamily="49" charset="-122"/>
                </a:rPr>
                <a:t>关系模式</a:t>
              </a:r>
              <a:r>
                <a:rPr lang="zh-CN" altLang="en-US" sz="2100" kern="0" dirty="0">
                  <a:solidFill>
                    <a:prstClr val="black"/>
                  </a:solidFill>
                  <a:latin typeface="黑体" panose="02010609060101010101" pitchFamily="49" charset="-122"/>
                  <a:ea typeface="黑体" panose="02010609060101010101" pitchFamily="49" charset="-122"/>
                </a:rPr>
                <a:t> </a:t>
              </a:r>
              <a:r>
                <a:rPr lang="en-US" altLang="zh-CN" sz="1350" kern="0" dirty="0">
                  <a:solidFill>
                    <a:prstClr val="black"/>
                  </a:solidFill>
                  <a:latin typeface="黑体" panose="02010609060101010101" pitchFamily="49" charset="-122"/>
                  <a:ea typeface="黑体" panose="02010609060101010101" pitchFamily="49" charset="-122"/>
                  <a:sym typeface="Wingdings" panose="05000000000000000000" pitchFamily="2" charset="2"/>
                </a:rPr>
                <a:t> </a:t>
              </a:r>
              <a:r>
                <a:rPr lang="zh-CN" altLang="en-US" sz="1350" i="1" kern="0" dirty="0">
                  <a:solidFill>
                    <a:prstClr val="black"/>
                  </a:solidFill>
                  <a:latin typeface="黑体" panose="02010609060101010101" pitchFamily="49" charset="-122"/>
                  <a:ea typeface="黑体" panose="02010609060101010101" pitchFamily="49" charset="-122"/>
                  <a:sym typeface="Wingdings" panose="05000000000000000000" pitchFamily="2" charset="2"/>
                </a:rPr>
                <a:t>虚实关系</a:t>
              </a:r>
              <a:r>
                <a:rPr lang="en-US" altLang="zh-CN" sz="1350" kern="0" dirty="0">
                  <a:solidFill>
                    <a:prstClr val="black"/>
                  </a:solidFill>
                  <a:latin typeface="黑体" panose="02010609060101010101" pitchFamily="49" charset="-122"/>
                  <a:ea typeface="黑体" panose="02010609060101010101" pitchFamily="49" charset="-122"/>
                  <a:sym typeface="Wingdings" panose="05000000000000000000" pitchFamily="2" charset="2"/>
                </a:rPr>
                <a:t>  </a:t>
              </a:r>
              <a:r>
                <a:rPr lang="zh-CN" altLang="en-US" sz="2100" b="1" kern="0" dirty="0">
                  <a:solidFill>
                    <a:prstClr val="black"/>
                  </a:solidFill>
                  <a:latin typeface="黑体" panose="02010609060101010101" pitchFamily="49" charset="-122"/>
                  <a:ea typeface="黑体" panose="02010609060101010101" pitchFamily="49" charset="-122"/>
                </a:rPr>
                <a:t>关系实例</a:t>
              </a:r>
              <a:endParaRPr lang="en-US" altLang="zh-CN" sz="2100" b="1" kern="0" dirty="0">
                <a:solidFill>
                  <a:prstClr val="black"/>
                </a:solidFill>
                <a:latin typeface="黑体" panose="02010609060101010101" pitchFamily="49" charset="-122"/>
                <a:ea typeface="黑体" panose="02010609060101010101" pitchFamily="49" charset="-122"/>
              </a:endParaRPr>
            </a:p>
          </p:txBody>
        </p:sp>
        <p:sp>
          <p:nvSpPr>
            <p:cNvPr id="13" name="矩形 16"/>
            <p:cNvSpPr>
              <a:spLocks noChangeArrowheads="1"/>
            </p:cNvSpPr>
            <p:nvPr/>
          </p:nvSpPr>
          <p:spPr bwMode="auto">
            <a:xfrm>
              <a:off x="5556765" y="4826593"/>
              <a:ext cx="5670033" cy="553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00000"/>
                </a:lnSpc>
                <a:spcBef>
                  <a:spcPct val="0"/>
                </a:spcBef>
                <a:buNone/>
                <a:defRPr/>
              </a:pPr>
              <a:r>
                <a:rPr lang="zh-CN" altLang="en-US" sz="2100" kern="0" dirty="0">
                  <a:solidFill>
                    <a:prstClr val="black"/>
                  </a:solidFill>
                  <a:latin typeface="黑体" panose="02010609060101010101" pitchFamily="49" charset="-122"/>
                  <a:ea typeface="黑体" panose="02010609060101010101" pitchFamily="49" charset="-122"/>
                </a:rPr>
                <a:t>数据库模式</a:t>
              </a:r>
              <a:r>
                <a:rPr lang="zh-CN" altLang="en-US" sz="1800" kern="0" dirty="0">
                  <a:solidFill>
                    <a:prstClr val="black"/>
                  </a:solidFill>
                  <a:latin typeface="黑体" panose="02010609060101010101" pitchFamily="49" charset="-122"/>
                  <a:ea typeface="黑体" panose="02010609060101010101" pitchFamily="49" charset="-122"/>
                </a:rPr>
                <a:t> </a:t>
              </a:r>
              <a:r>
                <a:rPr lang="en-US" altLang="zh-CN" sz="1350" kern="0" dirty="0">
                  <a:solidFill>
                    <a:prstClr val="black"/>
                  </a:solidFill>
                  <a:latin typeface="黑体" panose="02010609060101010101" pitchFamily="49" charset="-122"/>
                  <a:ea typeface="黑体" panose="02010609060101010101" pitchFamily="49" charset="-122"/>
                  <a:sym typeface="Wingdings" panose="05000000000000000000" pitchFamily="2" charset="2"/>
                </a:rPr>
                <a:t> </a:t>
              </a:r>
              <a:r>
                <a:rPr lang="zh-CN" altLang="en-US" sz="1350" i="1" kern="0" dirty="0">
                  <a:solidFill>
                    <a:prstClr val="black"/>
                  </a:solidFill>
                  <a:latin typeface="黑体" panose="02010609060101010101" pitchFamily="49" charset="-122"/>
                  <a:ea typeface="黑体" panose="02010609060101010101" pitchFamily="49" charset="-122"/>
                  <a:sym typeface="Wingdings" panose="05000000000000000000" pitchFamily="2" charset="2"/>
                </a:rPr>
                <a:t>虚实关系</a:t>
              </a:r>
              <a:r>
                <a:rPr lang="en-US" altLang="zh-CN" sz="1350" kern="0" dirty="0">
                  <a:solidFill>
                    <a:prstClr val="black"/>
                  </a:solidFill>
                  <a:latin typeface="黑体" panose="02010609060101010101" pitchFamily="49" charset="-122"/>
                  <a:ea typeface="黑体" panose="02010609060101010101" pitchFamily="49" charset="-122"/>
                  <a:sym typeface="Wingdings" panose="05000000000000000000" pitchFamily="2" charset="2"/>
                </a:rPr>
                <a:t>  </a:t>
              </a:r>
              <a:r>
                <a:rPr lang="zh-CN" altLang="en-US" sz="2100" kern="0" dirty="0">
                  <a:solidFill>
                    <a:prstClr val="black"/>
                  </a:solidFill>
                  <a:latin typeface="黑体" panose="02010609060101010101" pitchFamily="49" charset="-122"/>
                  <a:ea typeface="黑体" panose="02010609060101010101" pitchFamily="49" charset="-122"/>
                  <a:sym typeface="Wingdings" panose="05000000000000000000" pitchFamily="2" charset="2"/>
                </a:rPr>
                <a:t>数据库</a:t>
              </a:r>
              <a:r>
                <a:rPr lang="zh-CN" altLang="en-US" sz="2100" kern="0" dirty="0">
                  <a:solidFill>
                    <a:prstClr val="black"/>
                  </a:solidFill>
                  <a:latin typeface="黑体" panose="02010609060101010101" pitchFamily="49" charset="-122"/>
                  <a:ea typeface="黑体" panose="02010609060101010101" pitchFamily="49" charset="-122"/>
                </a:rPr>
                <a:t>实例</a:t>
              </a:r>
              <a:endParaRPr lang="en-US" altLang="zh-CN" sz="2100" kern="0" dirty="0">
                <a:solidFill>
                  <a:prstClr val="black"/>
                </a:solidFill>
                <a:latin typeface="黑体" panose="02010609060101010101" pitchFamily="49" charset="-122"/>
                <a:ea typeface="黑体" panose="02010609060101010101" pitchFamily="49" charset="-122"/>
              </a:endParaRPr>
            </a:p>
          </p:txBody>
        </p:sp>
        <p:sp>
          <p:nvSpPr>
            <p:cNvPr id="2" name="下箭头 1"/>
            <p:cNvSpPr/>
            <p:nvPr/>
          </p:nvSpPr>
          <p:spPr>
            <a:xfrm>
              <a:off x="6547607" y="3882349"/>
              <a:ext cx="144824" cy="757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矩形 16"/>
            <p:cNvSpPr>
              <a:spLocks noChangeArrowheads="1"/>
            </p:cNvSpPr>
            <p:nvPr/>
          </p:nvSpPr>
          <p:spPr bwMode="auto">
            <a:xfrm>
              <a:off x="7394893" y="3934784"/>
              <a:ext cx="1899139" cy="677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914081">
                <a:lnSpc>
                  <a:spcPct val="100000"/>
                </a:lnSpc>
                <a:spcBef>
                  <a:spcPct val="0"/>
                </a:spcBef>
                <a:buNone/>
                <a:defRPr/>
              </a:pPr>
              <a:r>
                <a:rPr lang="zh-CN" altLang="en-US" sz="1350" i="1" kern="0" dirty="0">
                  <a:solidFill>
                    <a:prstClr val="black"/>
                  </a:solidFill>
                  <a:latin typeface="黑体" panose="02010609060101010101" pitchFamily="49" charset="-122"/>
                  <a:ea typeface="黑体" panose="02010609060101010101" pitchFamily="49" charset="-122"/>
                </a:rPr>
                <a:t>个体</a:t>
              </a:r>
              <a:r>
                <a:rPr lang="en-US" altLang="zh-CN" sz="1350" i="1" kern="0" dirty="0">
                  <a:solidFill>
                    <a:prstClr val="black"/>
                  </a:solidFill>
                  <a:latin typeface="黑体" panose="02010609060101010101" pitchFamily="49" charset="-122"/>
                  <a:ea typeface="黑体" panose="02010609060101010101" pitchFamily="49" charset="-122"/>
                </a:rPr>
                <a:t>-</a:t>
              </a:r>
              <a:r>
                <a:rPr lang="zh-CN" altLang="en-US" sz="1350" i="1" kern="0" dirty="0">
                  <a:solidFill>
                    <a:prstClr val="black"/>
                  </a:solidFill>
                  <a:latin typeface="黑体" panose="02010609060101010101" pitchFamily="49" charset="-122"/>
                  <a:ea typeface="黑体" panose="02010609060101010101" pitchFamily="49" charset="-122"/>
                </a:rPr>
                <a:t>集合关系</a:t>
              </a:r>
              <a:endParaRPr lang="en-US" altLang="zh-CN" sz="1350" i="1" kern="0" dirty="0">
                <a:solidFill>
                  <a:prstClr val="black"/>
                </a:solidFill>
                <a:latin typeface="黑体" panose="02010609060101010101" pitchFamily="49" charset="-122"/>
                <a:ea typeface="黑体" panose="02010609060101010101" pitchFamily="49" charset="-122"/>
              </a:endParaRPr>
            </a:p>
            <a:p>
              <a:pPr algn="ctr" defTabSz="914081">
                <a:lnSpc>
                  <a:spcPct val="100000"/>
                </a:lnSpc>
                <a:spcBef>
                  <a:spcPct val="0"/>
                </a:spcBef>
                <a:buNone/>
                <a:defRPr/>
              </a:pPr>
              <a:r>
                <a:rPr lang="zh-CN" altLang="en-US" sz="1350" i="1" kern="0" dirty="0">
                  <a:solidFill>
                    <a:prstClr val="black"/>
                  </a:solidFill>
                  <a:latin typeface="黑体" panose="02010609060101010101" pitchFamily="49" charset="-122"/>
                  <a:ea typeface="黑体" panose="02010609060101010101" pitchFamily="49" charset="-122"/>
                </a:rPr>
                <a:t>单数</a:t>
              </a:r>
              <a:r>
                <a:rPr lang="en-US" altLang="zh-CN" sz="1350" i="1" kern="0" dirty="0">
                  <a:solidFill>
                    <a:prstClr val="black"/>
                  </a:solidFill>
                  <a:latin typeface="黑体" panose="02010609060101010101" pitchFamily="49" charset="-122"/>
                  <a:ea typeface="黑体" panose="02010609060101010101" pitchFamily="49" charset="-122"/>
                </a:rPr>
                <a:t>-</a:t>
              </a:r>
              <a:r>
                <a:rPr lang="zh-CN" altLang="en-US" sz="1350" i="1" kern="0" dirty="0">
                  <a:solidFill>
                    <a:prstClr val="black"/>
                  </a:solidFill>
                  <a:latin typeface="黑体" panose="02010609060101010101" pitchFamily="49" charset="-122"/>
                  <a:ea typeface="黑体" panose="02010609060101010101" pitchFamily="49" charset="-122"/>
                </a:rPr>
                <a:t>复数关系</a:t>
              </a:r>
            </a:p>
          </p:txBody>
        </p:sp>
        <p:sp>
          <p:nvSpPr>
            <p:cNvPr id="16" name="下箭头 15"/>
            <p:cNvSpPr/>
            <p:nvPr/>
          </p:nvSpPr>
          <p:spPr>
            <a:xfrm>
              <a:off x="9996495" y="3882349"/>
              <a:ext cx="144824" cy="757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矩形 16"/>
            <p:cNvSpPr>
              <a:spLocks noChangeArrowheads="1"/>
            </p:cNvSpPr>
            <p:nvPr/>
          </p:nvSpPr>
          <p:spPr bwMode="auto">
            <a:xfrm>
              <a:off x="5647272" y="5369770"/>
              <a:ext cx="5435600" cy="553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00000"/>
                </a:lnSpc>
                <a:spcBef>
                  <a:spcPct val="0"/>
                </a:spcBef>
                <a:buNone/>
                <a:defRPr/>
              </a:pPr>
              <a:r>
                <a:rPr lang="zh-CN" altLang="en-US" sz="2100" kern="0" dirty="0">
                  <a:solidFill>
                    <a:prstClr val="black"/>
                  </a:solidFill>
                  <a:latin typeface="黑体" panose="02010609060101010101" pitchFamily="49" charset="-122"/>
                  <a:ea typeface="黑体" panose="02010609060101010101" pitchFamily="49" charset="-122"/>
                </a:rPr>
                <a:t>   </a:t>
              </a:r>
              <a:r>
                <a:rPr lang="zh-CN" altLang="en-US" sz="2100" i="1" kern="0" dirty="0">
                  <a:solidFill>
                    <a:prstClr val="black"/>
                  </a:solidFill>
                  <a:latin typeface="黑体" panose="02010609060101010101" pitchFamily="49" charset="-122"/>
                  <a:ea typeface="黑体" panose="02010609060101010101" pitchFamily="49" charset="-122"/>
                </a:rPr>
                <a:t>型</a:t>
              </a:r>
              <a:r>
                <a:rPr lang="zh-CN" altLang="en-US" sz="2100" kern="0" dirty="0">
                  <a:solidFill>
                    <a:prstClr val="black"/>
                  </a:solidFill>
                  <a:latin typeface="黑体" panose="02010609060101010101" pitchFamily="49" charset="-122"/>
                  <a:ea typeface="黑体" panose="02010609060101010101" pitchFamily="49" charset="-122"/>
                </a:rPr>
                <a:t>     </a:t>
              </a:r>
              <a:r>
                <a:rPr lang="zh-CN" altLang="en-US" sz="2100" b="1" kern="0" dirty="0">
                  <a:solidFill>
                    <a:srgbClr val="FF0000"/>
                  </a:solidFill>
                  <a:latin typeface="黑体" panose="02010609060101010101" pitchFamily="49" charset="-122"/>
                  <a:ea typeface="黑体" panose="02010609060101010101" pitchFamily="49" charset="-122"/>
                </a:rPr>
                <a:t>关系数据库</a:t>
              </a:r>
              <a:r>
                <a:rPr lang="zh-CN" altLang="en-US" sz="2100" kern="0" dirty="0">
                  <a:solidFill>
                    <a:prstClr val="black"/>
                  </a:solidFill>
                  <a:latin typeface="黑体" panose="02010609060101010101" pitchFamily="49" charset="-122"/>
                  <a:ea typeface="黑体" panose="02010609060101010101" pitchFamily="49" charset="-122"/>
                </a:rPr>
                <a:t>    </a:t>
              </a:r>
              <a:r>
                <a:rPr lang="zh-CN" altLang="en-US" sz="2100" i="1" kern="0" dirty="0">
                  <a:solidFill>
                    <a:prstClr val="black"/>
                  </a:solidFill>
                  <a:latin typeface="黑体" panose="02010609060101010101" pitchFamily="49" charset="-122"/>
                  <a:ea typeface="黑体" panose="02010609060101010101" pitchFamily="49" charset="-122"/>
                </a:rPr>
                <a:t>值</a:t>
              </a:r>
              <a:endParaRPr lang="en-US" altLang="zh-CN" sz="2100" i="1" kern="0" dirty="0">
                <a:solidFill>
                  <a:prstClr val="black"/>
                </a:solidFill>
                <a:latin typeface="黑体" panose="02010609060101010101" pitchFamily="49" charset="-122"/>
                <a:ea typeface="黑体" panose="02010609060101010101" pitchFamily="49" charset="-122"/>
              </a:endParaRPr>
            </a:p>
          </p:txBody>
        </p:sp>
        <p:sp>
          <p:nvSpPr>
            <p:cNvPr id="18" name="矩形 17"/>
            <p:cNvSpPr>
              <a:spLocks noChangeArrowheads="1"/>
            </p:cNvSpPr>
            <p:nvPr/>
          </p:nvSpPr>
          <p:spPr bwMode="auto">
            <a:xfrm>
              <a:off x="5969002" y="2697062"/>
              <a:ext cx="4631267" cy="4924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defTabSz="914081">
                <a:lnSpc>
                  <a:spcPct val="100000"/>
                </a:lnSpc>
                <a:spcBef>
                  <a:spcPct val="0"/>
                </a:spcBef>
                <a:buNone/>
                <a:defRPr/>
              </a:pPr>
              <a:r>
                <a:rPr lang="zh-CN" altLang="en-US" sz="1800" i="1" kern="0" dirty="0">
                  <a:solidFill>
                    <a:prstClr val="black"/>
                  </a:solidFill>
                  <a:latin typeface="黑体" panose="02010609060101010101" pitchFamily="49" charset="-122"/>
                  <a:ea typeface="黑体" panose="02010609060101010101" pitchFamily="49" charset="-122"/>
                </a:rPr>
                <a:t>  型         </a:t>
              </a:r>
              <a:r>
                <a:rPr lang="zh-CN" altLang="en-US" sz="1800" kern="0" dirty="0">
                  <a:solidFill>
                    <a:srgbClr val="FF0000"/>
                  </a:solidFill>
                  <a:latin typeface="黑体" panose="02010609060101010101" pitchFamily="49" charset="-122"/>
                  <a:ea typeface="黑体" panose="02010609060101010101" pitchFamily="49" charset="-122"/>
                </a:rPr>
                <a:t>关系</a:t>
              </a:r>
              <a:r>
                <a:rPr lang="zh-CN" altLang="en-US" sz="1800" i="1" kern="0" dirty="0">
                  <a:solidFill>
                    <a:prstClr val="black"/>
                  </a:solidFill>
                  <a:latin typeface="黑体" panose="02010609060101010101" pitchFamily="49" charset="-122"/>
                  <a:ea typeface="黑体" panose="02010609060101010101" pitchFamily="49" charset="-122"/>
                </a:rPr>
                <a:t>       值</a:t>
              </a:r>
              <a:endParaRPr lang="en-US" altLang="zh-CN" sz="1800" i="1" kern="0" dirty="0">
                <a:solidFill>
                  <a:prstClr val="black"/>
                </a:solidFill>
                <a:latin typeface="黑体" panose="02010609060101010101" pitchFamily="49" charset="-122"/>
                <a:ea typeface="黑体" panose="02010609060101010101" pitchFamily="49" charset="-122"/>
              </a:endParaRPr>
            </a:p>
          </p:txBody>
        </p:sp>
      </p:grpSp>
      <p:sp>
        <p:nvSpPr>
          <p:cNvPr id="19"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20" name="文本框 19">
            <a:extLst>
              <a:ext uri="{FF2B5EF4-FFF2-40B4-BE49-F238E27FC236}">
                <a16:creationId xmlns:a16="http://schemas.microsoft.com/office/drawing/2014/main" id="{785B9F98-AC86-42A6-871C-12811E0FE56C}"/>
              </a:ext>
            </a:extLst>
          </p:cNvPr>
          <p:cNvSpPr txBox="1"/>
          <p:nvPr/>
        </p:nvSpPr>
        <p:spPr>
          <a:xfrm>
            <a:off x="6434635" y="18720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基本概念</a:t>
            </a: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t>4</a:t>
            </a:fld>
            <a:endParaRPr lang="zh-CN" altLang="en-US"/>
          </a:p>
        </p:txBody>
      </p:sp>
    </p:spTree>
    <p:extLst>
      <p:ext uri="{BB962C8B-B14F-4D97-AF65-F5344CB8AC3E}">
        <p14:creationId xmlns:p14="http://schemas.microsoft.com/office/powerpoint/2010/main" val="12427399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822CC8C-9483-4753-AB64-7FD3EFCC7ECA}"/>
              </a:ext>
            </a:extLst>
          </p:cNvPr>
          <p:cNvSpPr txBox="1"/>
          <p:nvPr/>
        </p:nvSpPr>
        <p:spPr>
          <a:xfrm>
            <a:off x="6263667" y="126392"/>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笛卡尔积</a:t>
            </a:r>
          </a:p>
        </p:txBody>
      </p:sp>
      <p:sp>
        <p:nvSpPr>
          <p:cNvPr id="2" name="矩形 1">
            <a:extLst>
              <a:ext uri="{FF2B5EF4-FFF2-40B4-BE49-F238E27FC236}">
                <a16:creationId xmlns:a16="http://schemas.microsoft.com/office/drawing/2014/main" id="{36D8CFBA-6F2E-482A-9E8F-46AE83B7432C}"/>
              </a:ext>
            </a:extLst>
          </p:cNvPr>
          <p:cNvSpPr/>
          <p:nvPr/>
        </p:nvSpPr>
        <p:spPr>
          <a:xfrm>
            <a:off x="772452" y="800648"/>
            <a:ext cx="7629676" cy="2833533"/>
          </a:xfrm>
          <a:prstGeom prst="rect">
            <a:avLst/>
          </a:prstGeom>
        </p:spPr>
        <p:txBody>
          <a:bodyPr wrap="square">
            <a:spAutoFit/>
          </a:bodyPr>
          <a:lstStyle/>
          <a:p>
            <a:pPr marL="342779" indent="-342779">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传统集合运算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笛卡尔积</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1013"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两个分别为</a:t>
            </a:r>
            <a:r>
              <a:rPr lang="en-US" altLang="zh-CN" sz="1600" dirty="0">
                <a:latin typeface="黑体" panose="02010609060101010101" pitchFamily="49" charset="-122"/>
                <a:ea typeface="黑体" panose="02010609060101010101" pitchFamily="49" charset="-122"/>
              </a:rPr>
              <a:t>n</a:t>
            </a:r>
            <a:r>
              <a:rPr lang="zh-CN" altLang="en-US" sz="1600" dirty="0">
                <a:latin typeface="黑体" panose="02010609060101010101" pitchFamily="49" charset="-122"/>
                <a:ea typeface="黑体" panose="02010609060101010101" pitchFamily="49" charset="-122"/>
              </a:rPr>
              <a:t>目和</a:t>
            </a:r>
            <a:r>
              <a:rPr lang="en-US" altLang="zh-CN" sz="1600" dirty="0">
                <a:latin typeface="黑体" panose="02010609060101010101" pitchFamily="49" charset="-122"/>
                <a:ea typeface="黑体" panose="02010609060101010101" pitchFamily="49" charset="-122"/>
              </a:rPr>
              <a:t>m</a:t>
            </a:r>
            <a:r>
              <a:rPr lang="zh-CN" altLang="en-US" sz="1600" dirty="0">
                <a:latin typeface="黑体" panose="02010609060101010101" pitchFamily="49" charset="-122"/>
                <a:ea typeface="黑体" panose="02010609060101010101" pitchFamily="49" charset="-122"/>
              </a:rPr>
              <a:t>目的关系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的笛卡尔积是一个（</a:t>
            </a:r>
            <a:r>
              <a:rPr lang="en-US" altLang="zh-CN" sz="1600" dirty="0">
                <a:latin typeface="黑体" panose="02010609060101010101" pitchFamily="49" charset="-122"/>
                <a:ea typeface="黑体" panose="02010609060101010101" pitchFamily="49" charset="-122"/>
              </a:rPr>
              <a:t>n + m</a:t>
            </a:r>
            <a:r>
              <a:rPr lang="zh-CN" altLang="en-US" sz="1600" dirty="0">
                <a:latin typeface="黑体" panose="02010609060101010101" pitchFamily="49" charset="-122"/>
                <a:ea typeface="黑体" panose="02010609060101010101" pitchFamily="49" charset="-122"/>
              </a:rPr>
              <a:t>）列的元组的集合。元组的前</a:t>
            </a:r>
            <a:r>
              <a:rPr lang="en-US" altLang="zh-CN" sz="1600" dirty="0">
                <a:latin typeface="黑体" panose="02010609060101010101" pitchFamily="49" charset="-122"/>
                <a:ea typeface="黑体" panose="02010609060101010101" pitchFamily="49" charset="-122"/>
              </a:rPr>
              <a:t>n</a:t>
            </a:r>
            <a:r>
              <a:rPr lang="zh-CN" altLang="en-US" sz="1600" dirty="0">
                <a:latin typeface="黑体" panose="02010609060101010101" pitchFamily="49" charset="-122"/>
                <a:ea typeface="黑体" panose="02010609060101010101" pitchFamily="49" charset="-122"/>
              </a:rPr>
              <a:t>列是关系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的一个元组，后</a:t>
            </a:r>
            <a:r>
              <a:rPr lang="en-US" altLang="zh-CN" sz="1600" dirty="0">
                <a:latin typeface="黑体" panose="02010609060101010101" pitchFamily="49" charset="-122"/>
                <a:ea typeface="黑体" panose="02010609060101010101" pitchFamily="49" charset="-122"/>
              </a:rPr>
              <a:t>m</a:t>
            </a:r>
            <a:r>
              <a:rPr lang="zh-CN" altLang="en-US" sz="1600" dirty="0">
                <a:latin typeface="黑体" panose="02010609060101010101" pitchFamily="49" charset="-122"/>
                <a:ea typeface="黑体" panose="02010609060101010101" pitchFamily="49" charset="-122"/>
              </a:rPr>
              <a:t>列是关系</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的一个元组。若</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有</a:t>
            </a:r>
            <a:r>
              <a:rPr lang="en-US" altLang="zh-CN" sz="1600" dirty="0">
                <a:latin typeface="黑体" panose="02010609060101010101" pitchFamily="49" charset="-122"/>
                <a:ea typeface="黑体" panose="02010609060101010101" pitchFamily="49" charset="-122"/>
              </a:rPr>
              <a:t>k1</a:t>
            </a:r>
            <a:r>
              <a:rPr lang="zh-CN" altLang="en-US" sz="1600" dirty="0">
                <a:latin typeface="黑体" panose="02010609060101010101" pitchFamily="49" charset="-122"/>
                <a:ea typeface="黑体" panose="02010609060101010101" pitchFamily="49" charset="-122"/>
              </a:rPr>
              <a:t>个元组，</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有</a:t>
            </a:r>
            <a:r>
              <a:rPr lang="en-US" altLang="zh-CN" sz="1600" dirty="0">
                <a:latin typeface="黑体" panose="02010609060101010101" pitchFamily="49" charset="-122"/>
                <a:ea typeface="黑体" panose="02010609060101010101" pitchFamily="49" charset="-122"/>
              </a:rPr>
              <a:t>k2</a:t>
            </a:r>
            <a:r>
              <a:rPr lang="zh-CN" altLang="en-US" sz="1600" dirty="0">
                <a:latin typeface="黑体" panose="02010609060101010101" pitchFamily="49" charset="-122"/>
                <a:ea typeface="黑体" panose="02010609060101010101" pitchFamily="49" charset="-122"/>
              </a:rPr>
              <a:t>个元组，则关系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和关系</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的笛卡尔积有</a:t>
            </a:r>
            <a:r>
              <a:rPr lang="en-US" altLang="zh-CN" sz="1600" dirty="0">
                <a:latin typeface="黑体" panose="02010609060101010101" pitchFamily="49" charset="-122"/>
                <a:ea typeface="黑体" panose="02010609060101010101" pitchFamily="49" charset="-122"/>
              </a:rPr>
              <a:t>k1xk2</a:t>
            </a:r>
            <a:r>
              <a:rPr lang="zh-CN" altLang="en-US" sz="1600" dirty="0">
                <a:latin typeface="黑体" panose="02010609060101010101" pitchFamily="49" charset="-122"/>
                <a:ea typeface="黑体" panose="02010609060101010101" pitchFamily="49" charset="-122"/>
              </a:rPr>
              <a:t>个元组。</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记作：</a:t>
            </a:r>
            <a:endParaRPr lang="en-US" altLang="zh-CN" sz="1600" b="1"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p:txBody>
      </p:sp>
      <p:sp>
        <p:nvSpPr>
          <p:cNvPr id="9" name="Rectangle 5">
            <a:extLst>
              <a:ext uri="{FF2B5EF4-FFF2-40B4-BE49-F238E27FC236}">
                <a16:creationId xmlns:a16="http://schemas.microsoft.com/office/drawing/2014/main" id="{02F42056-D90F-4814-9182-07E8B652E495}"/>
              </a:ext>
            </a:extLst>
          </p:cNvPr>
          <p:cNvSpPr>
            <a:spLocks noChangeArrowheads="1"/>
          </p:cNvSpPr>
          <p:nvPr/>
        </p:nvSpPr>
        <p:spPr bwMode="auto">
          <a:xfrm>
            <a:off x="1413" y="616061"/>
            <a:ext cx="184674" cy="3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2" tIns="45706" rIns="91412" bIns="45706" numCol="1" anchor="ctr" anchorCtr="0" compatLnSpc="1">
            <a:prstTxWarp prst="textNoShape">
              <a:avLst/>
            </a:prstTxWarp>
            <a:spAutoFit/>
          </a:bodyPr>
          <a:lstStyle/>
          <a:p>
            <a:endParaRPr lang="zh-CN" altLang="en-US" sz="1799"/>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a:extLst>
              <a:ext uri="{FF2B5EF4-FFF2-40B4-BE49-F238E27FC236}">
                <a16:creationId xmlns:a16="http://schemas.microsoft.com/office/drawing/2014/main" id="{F0CD8062-1594-492F-9E50-811F1A88BBE8}"/>
              </a:ext>
            </a:extLst>
          </p:cNvPr>
          <p:cNvSpPr>
            <a:spLocks noGrp="1"/>
          </p:cNvSpPr>
          <p:nvPr>
            <p:ph type="sldNum" sz="quarter" idx="12"/>
          </p:nvPr>
        </p:nvSpPr>
        <p:spPr/>
        <p:txBody>
          <a:bodyPr/>
          <a:lstStyle/>
          <a:p>
            <a:fld id="{ECB62A96-75BD-4D1B-A9DE-49026C62D5F2}" type="slidenum">
              <a:rPr lang="zh-CN" altLang="en-US" smtClean="0"/>
              <a:t>40</a:t>
            </a:fld>
            <a:endParaRPr lang="zh-CN" altLang="en-US"/>
          </a:p>
        </p:txBody>
      </p:sp>
      <mc:AlternateContent xmlns:mc="http://schemas.openxmlformats.org/markup-compatibility/2006" xmlns:a14="http://schemas.microsoft.com/office/drawing/2010/main">
        <mc:Choice Requires="a14">
          <p:sp>
            <p:nvSpPr>
              <p:cNvPr id="6" name="矩形 5"/>
              <p:cNvSpPr/>
              <p:nvPr/>
            </p:nvSpPr>
            <p:spPr>
              <a:xfrm>
                <a:off x="1445454" y="2871028"/>
                <a:ext cx="4748868" cy="43031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𝑅</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𝑆</m:t>
                      </m:r>
                      <m:r>
                        <a:rPr lang="zh-CN" altLang="en-US" sz="2000" i="1">
                          <a:solidFill>
                            <a:srgbClr val="000000"/>
                          </a:solidFill>
                          <a:latin typeface="Cambria Math" panose="02040503050406030204" pitchFamily="18" charset="0"/>
                        </a:rPr>
                        <m:t>={</m:t>
                      </m:r>
                      <m:groupChr>
                        <m:groupChrPr>
                          <m:chr m:val="⏜"/>
                          <m:pos m:val="top"/>
                          <m:vertJc m:val="bot"/>
                          <m:ctrlPr>
                            <a:rPr lang="zh-CN" altLang="en-US" sz="2000" i="1">
                              <a:solidFill>
                                <a:srgbClr val="000000"/>
                              </a:solidFill>
                              <a:latin typeface="Cambria Math" panose="02040503050406030204" pitchFamily="18" charset="0"/>
                            </a:rPr>
                          </m:ctrlPr>
                        </m:groupChr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𝑟</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𝑠</m:t>
                              </m:r>
                            </m:sub>
                          </m:sSub>
                        </m:e>
                      </m:groupCh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𝑟</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𝑅</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𝑠</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𝑆</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445454" y="2871028"/>
                <a:ext cx="4748868" cy="430311"/>
              </a:xfrm>
              <a:prstGeom prst="rect">
                <a:avLst/>
              </a:prstGeom>
              <a:blipFill>
                <a:blip r:embed="rId3"/>
                <a:stretch>
                  <a:fillRect t="-22535" b="-15493"/>
                </a:stretch>
              </a:blipFill>
            </p:spPr>
            <p:txBody>
              <a:bodyPr/>
              <a:lstStyle/>
              <a:p>
                <a:r>
                  <a:rPr lang="zh-CN" altLang="en-US">
                    <a:noFill/>
                  </a:rPr>
                  <a:t> </a:t>
                </a:r>
              </a:p>
            </p:txBody>
          </p:sp>
        </mc:Fallback>
      </mc:AlternateContent>
      <p:sp>
        <p:nvSpPr>
          <p:cNvPr id="11"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42389227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4805" y="660277"/>
            <a:ext cx="5955122" cy="369204"/>
          </a:xfrm>
          <a:prstGeom prst="rect">
            <a:avLst/>
          </a:prstGeom>
        </p:spPr>
        <p:txBody>
          <a:bodyPr wrap="square">
            <a:spAutoFit/>
          </a:bodyPr>
          <a:lstStyle/>
          <a:p>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例</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给定以下两个关系 </a:t>
            </a:r>
            <a:r>
              <a:rPr lang="en-US" altLang="zh-CN" sz="1799" dirty="0">
                <a:latin typeface="黑体" panose="02010609060101010101" pitchFamily="49" charset="-122"/>
                <a:ea typeface="黑体" panose="02010609060101010101" pitchFamily="49" charset="-122"/>
              </a:rPr>
              <a:t>R1</a:t>
            </a: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R3</a:t>
            </a:r>
            <a:r>
              <a:rPr lang="zh-CN" altLang="en-US" sz="1799" dirty="0">
                <a:latin typeface="黑体" panose="02010609060101010101" pitchFamily="49" charset="-122"/>
                <a:ea typeface="黑体" panose="02010609060101010101" pitchFamily="49" charset="-122"/>
              </a:rPr>
              <a:t>，求</a:t>
            </a:r>
            <a:r>
              <a:rPr lang="en-US" altLang="zh-CN" sz="1799" dirty="0">
                <a:latin typeface="黑体" panose="02010609060101010101" pitchFamily="49" charset="-122"/>
                <a:ea typeface="黑体" panose="02010609060101010101" pitchFamily="49" charset="-122"/>
              </a:rPr>
              <a:t> </a:t>
            </a:r>
            <a:r>
              <a:rPr lang="en-US" altLang="zh-CN" sz="1799" dirty="0"/>
              <a:t>R1×R3</a:t>
            </a:r>
            <a:endParaRPr lang="zh-CN" altLang="en-US" sz="1799" dirty="0">
              <a:latin typeface="黑体" panose="02010609060101010101" pitchFamily="49" charset="-122"/>
              <a:ea typeface="黑体" panose="02010609060101010101" pitchFamily="49" charset="-122"/>
            </a:endParaRPr>
          </a:p>
        </p:txBody>
      </p:sp>
      <p:graphicFrame>
        <p:nvGraphicFramePr>
          <p:cNvPr id="57" name="表格 56"/>
          <p:cNvGraphicFramePr>
            <a:graphicFrameLocks noGrp="1"/>
          </p:cNvGraphicFramePr>
          <p:nvPr>
            <p:extLst/>
          </p:nvPr>
        </p:nvGraphicFramePr>
        <p:xfrm>
          <a:off x="711746" y="1503013"/>
          <a:ext cx="7705006" cy="1061996"/>
        </p:xfrm>
        <a:graphic>
          <a:graphicData uri="http://schemas.openxmlformats.org/drawingml/2006/table">
            <a:tbl>
              <a:tblPr firstRow="1" firstCol="1" lastRow="1" lastCol="1" bandRow="1" bandCol="1"/>
              <a:tblGrid>
                <a:gridCol w="1540454">
                  <a:extLst>
                    <a:ext uri="{9D8B030D-6E8A-4147-A177-3AD203B41FA5}">
                      <a16:colId xmlns:a16="http://schemas.microsoft.com/office/drawing/2014/main" val="1796675505"/>
                    </a:ext>
                  </a:extLst>
                </a:gridCol>
                <a:gridCol w="1541366">
                  <a:extLst>
                    <a:ext uri="{9D8B030D-6E8A-4147-A177-3AD203B41FA5}">
                      <a16:colId xmlns:a16="http://schemas.microsoft.com/office/drawing/2014/main" val="2749253683"/>
                    </a:ext>
                  </a:extLst>
                </a:gridCol>
                <a:gridCol w="1540454">
                  <a:extLst>
                    <a:ext uri="{9D8B030D-6E8A-4147-A177-3AD203B41FA5}">
                      <a16:colId xmlns:a16="http://schemas.microsoft.com/office/drawing/2014/main" val="17222402"/>
                    </a:ext>
                  </a:extLst>
                </a:gridCol>
                <a:gridCol w="1541366">
                  <a:extLst>
                    <a:ext uri="{9D8B030D-6E8A-4147-A177-3AD203B41FA5}">
                      <a16:colId xmlns:a16="http://schemas.microsoft.com/office/drawing/2014/main" val="3783971714"/>
                    </a:ext>
                  </a:extLst>
                </a:gridCol>
                <a:gridCol w="1541366">
                  <a:extLst>
                    <a:ext uri="{9D8B030D-6E8A-4147-A177-3AD203B41FA5}">
                      <a16:colId xmlns:a16="http://schemas.microsoft.com/office/drawing/2014/main" val="1869034559"/>
                    </a:ext>
                  </a:extLst>
                </a:gridCol>
              </a:tblGrid>
              <a:tr h="265499">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326359"/>
                  </a:ext>
                </a:extLst>
              </a:tr>
              <a:tr h="26549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金荣</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500230241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569051"/>
                  </a:ext>
                </a:extLst>
              </a:tr>
              <a:tr h="26549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301236542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880876"/>
                  </a:ext>
                </a:extLst>
              </a:tr>
              <a:tr h="265499">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206003</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唐雯</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50</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159302"/>
                  </a:ext>
                </a:extLst>
              </a:tr>
            </a:tbl>
          </a:graphicData>
        </a:graphic>
      </p:graphicFrame>
      <p:sp>
        <p:nvSpPr>
          <p:cNvPr id="58" name="文本框 57"/>
          <p:cNvSpPr txBox="1"/>
          <p:nvPr/>
        </p:nvSpPr>
        <p:spPr>
          <a:xfrm>
            <a:off x="612784" y="1133794"/>
            <a:ext cx="1952485"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a:t>
            </a:r>
            <a:endParaRPr lang="zh-CN" altLang="en-US" sz="1799" dirty="0">
              <a:latin typeface="黑体" panose="02010609060101010101" pitchFamily="49" charset="-122"/>
              <a:ea typeface="黑体" panose="02010609060101010101" pitchFamily="49" charset="-122"/>
            </a:endParaRPr>
          </a:p>
        </p:txBody>
      </p:sp>
      <p:sp>
        <p:nvSpPr>
          <p:cNvPr id="49" name="文本框 48">
            <a:extLst>
              <a:ext uri="{FF2B5EF4-FFF2-40B4-BE49-F238E27FC236}">
                <a16:creationId xmlns:a16="http://schemas.microsoft.com/office/drawing/2014/main" id="{473D2ED8-E611-42DF-BE5F-850D0D6AE874}"/>
              </a:ext>
            </a:extLst>
          </p:cNvPr>
          <p:cNvSpPr txBox="1"/>
          <p:nvPr/>
        </p:nvSpPr>
        <p:spPr>
          <a:xfrm>
            <a:off x="6183885" y="155600"/>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笛卡尔积</a:t>
            </a:r>
          </a:p>
        </p:txBody>
      </p:sp>
      <p:graphicFrame>
        <p:nvGraphicFramePr>
          <p:cNvPr id="50" name="表格 49">
            <a:extLst>
              <a:ext uri="{FF2B5EF4-FFF2-40B4-BE49-F238E27FC236}">
                <a16:creationId xmlns:a16="http://schemas.microsoft.com/office/drawing/2014/main" id="{D35B134E-6E0F-44D7-873E-20EBFCE9EAA9}"/>
              </a:ext>
            </a:extLst>
          </p:cNvPr>
          <p:cNvGraphicFramePr>
            <a:graphicFrameLocks noGrp="1"/>
          </p:cNvGraphicFramePr>
          <p:nvPr>
            <p:extLst/>
          </p:nvPr>
        </p:nvGraphicFramePr>
        <p:xfrm>
          <a:off x="711745" y="3190140"/>
          <a:ext cx="7747488" cy="1110066"/>
        </p:xfrm>
        <a:graphic>
          <a:graphicData uri="http://schemas.openxmlformats.org/drawingml/2006/table">
            <a:tbl>
              <a:tblPr firstRow="1" firstCol="1" lastRow="1" lastCol="1" bandRow="1" bandCol="1"/>
              <a:tblGrid>
                <a:gridCol w="2582496">
                  <a:extLst>
                    <a:ext uri="{9D8B030D-6E8A-4147-A177-3AD203B41FA5}">
                      <a16:colId xmlns:a16="http://schemas.microsoft.com/office/drawing/2014/main" val="3819676669"/>
                    </a:ext>
                  </a:extLst>
                </a:gridCol>
                <a:gridCol w="2582496">
                  <a:extLst>
                    <a:ext uri="{9D8B030D-6E8A-4147-A177-3AD203B41FA5}">
                      <a16:colId xmlns:a16="http://schemas.microsoft.com/office/drawing/2014/main" val="2032644829"/>
                    </a:ext>
                  </a:extLst>
                </a:gridCol>
                <a:gridCol w="2582496">
                  <a:extLst>
                    <a:ext uri="{9D8B030D-6E8A-4147-A177-3AD203B41FA5}">
                      <a16:colId xmlns:a16="http://schemas.microsoft.com/office/drawing/2014/main" val="13566370"/>
                    </a:ext>
                  </a:extLst>
                </a:gridCol>
              </a:tblGrid>
              <a:tr h="370022">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电 话 类 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电 话 号 码</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070442"/>
                  </a:ext>
                </a:extLst>
              </a:tr>
              <a:tr h="370022">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家庭电话</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85639456</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377300"/>
                  </a:ext>
                </a:extLst>
              </a:tr>
              <a:tr h="370022">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手机</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1301525xxxx</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641549"/>
                  </a:ext>
                </a:extLst>
              </a:tr>
            </a:tbl>
          </a:graphicData>
        </a:graphic>
      </p:graphicFrame>
      <p:sp>
        <p:nvSpPr>
          <p:cNvPr id="51" name="文本框 50">
            <a:extLst>
              <a:ext uri="{FF2B5EF4-FFF2-40B4-BE49-F238E27FC236}">
                <a16:creationId xmlns:a16="http://schemas.microsoft.com/office/drawing/2014/main" id="{58BA0558-6EB8-4462-9B05-095AA37D2F59}"/>
              </a:ext>
            </a:extLst>
          </p:cNvPr>
          <p:cNvSpPr txBox="1"/>
          <p:nvPr/>
        </p:nvSpPr>
        <p:spPr>
          <a:xfrm>
            <a:off x="612783" y="2749618"/>
            <a:ext cx="2209858"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R3</a:t>
            </a:r>
            <a:endParaRPr lang="zh-CN" altLang="en-US" sz="1799"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9F8C19A1-BF26-4F0B-ADE9-44FD42A533FA}"/>
              </a:ext>
            </a:extLst>
          </p:cNvPr>
          <p:cNvSpPr>
            <a:spLocks noGrp="1"/>
          </p:cNvSpPr>
          <p:nvPr>
            <p:ph type="sldNum" sz="quarter" idx="12"/>
          </p:nvPr>
        </p:nvSpPr>
        <p:spPr/>
        <p:txBody>
          <a:bodyPr/>
          <a:lstStyle/>
          <a:p>
            <a:fld id="{ECB62A96-75BD-4D1B-A9DE-49026C62D5F2}" type="slidenum">
              <a:rPr lang="zh-CN" altLang="en-US" smtClean="0"/>
              <a:t>41</a:t>
            </a:fld>
            <a:endParaRPr lang="zh-CN" altLang="en-US"/>
          </a:p>
        </p:txBody>
      </p:sp>
      <p:sp>
        <p:nvSpPr>
          <p:cNvPr id="11"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41108212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8" grpId="0"/>
      <p:bldP spid="5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6299659" y="145001"/>
            <a:ext cx="1691666"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笛卡尔积</a:t>
            </a:r>
          </a:p>
        </p:txBody>
      </p:sp>
      <p:sp>
        <p:nvSpPr>
          <p:cNvPr id="12" name="文本框 11">
            <a:extLst>
              <a:ext uri="{FF2B5EF4-FFF2-40B4-BE49-F238E27FC236}">
                <a16:creationId xmlns:a16="http://schemas.microsoft.com/office/drawing/2014/main" id="{D3B51A7B-850B-4976-B302-2FDA256DDE53}"/>
              </a:ext>
            </a:extLst>
          </p:cNvPr>
          <p:cNvSpPr txBox="1"/>
          <p:nvPr/>
        </p:nvSpPr>
        <p:spPr>
          <a:xfrm>
            <a:off x="746588" y="808894"/>
            <a:ext cx="2051595"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R1XR3</a:t>
            </a:r>
            <a:endParaRPr lang="zh-CN" altLang="en-US" sz="1799" dirty="0">
              <a:latin typeface="黑体" panose="02010609060101010101" pitchFamily="49" charset="-122"/>
              <a:ea typeface="黑体" panose="02010609060101010101" pitchFamily="49" charset="-122"/>
            </a:endParaRPr>
          </a:p>
        </p:txBody>
      </p:sp>
      <p:graphicFrame>
        <p:nvGraphicFramePr>
          <p:cNvPr id="13" name="表格 12">
            <a:extLst>
              <a:ext uri="{FF2B5EF4-FFF2-40B4-BE49-F238E27FC236}">
                <a16:creationId xmlns:a16="http://schemas.microsoft.com/office/drawing/2014/main" id="{D5DE159C-15D9-414B-A55D-992C9676DF14}"/>
              </a:ext>
            </a:extLst>
          </p:cNvPr>
          <p:cNvGraphicFramePr>
            <a:graphicFrameLocks noGrp="1"/>
          </p:cNvGraphicFramePr>
          <p:nvPr>
            <p:extLst>
              <p:ext uri="{D42A27DB-BD31-4B8C-83A1-F6EECF244321}">
                <p14:modId xmlns:p14="http://schemas.microsoft.com/office/powerpoint/2010/main" val="3564926596"/>
              </p:ext>
            </p:extLst>
          </p:nvPr>
        </p:nvGraphicFramePr>
        <p:xfrm>
          <a:off x="746590" y="1240810"/>
          <a:ext cx="7928603" cy="3322718"/>
        </p:xfrm>
        <a:graphic>
          <a:graphicData uri="http://schemas.openxmlformats.org/drawingml/2006/table">
            <a:tbl>
              <a:tblPr firstRow="1" firstCol="1" lastRow="1" lastCol="1" bandRow="1" bandCol="1"/>
              <a:tblGrid>
                <a:gridCol w="933111">
                  <a:extLst>
                    <a:ext uri="{9D8B030D-6E8A-4147-A177-3AD203B41FA5}">
                      <a16:colId xmlns:a16="http://schemas.microsoft.com/office/drawing/2014/main" val="2097428"/>
                    </a:ext>
                  </a:extLst>
                </a:gridCol>
                <a:gridCol w="999356">
                  <a:extLst>
                    <a:ext uri="{9D8B030D-6E8A-4147-A177-3AD203B41FA5}">
                      <a16:colId xmlns:a16="http://schemas.microsoft.com/office/drawing/2014/main" val="3087093168"/>
                    </a:ext>
                  </a:extLst>
                </a:gridCol>
                <a:gridCol w="904373">
                  <a:extLst>
                    <a:ext uri="{9D8B030D-6E8A-4147-A177-3AD203B41FA5}">
                      <a16:colId xmlns:a16="http://schemas.microsoft.com/office/drawing/2014/main" val="467105772"/>
                    </a:ext>
                  </a:extLst>
                </a:gridCol>
                <a:gridCol w="978612">
                  <a:extLst>
                    <a:ext uri="{9D8B030D-6E8A-4147-A177-3AD203B41FA5}">
                      <a16:colId xmlns:a16="http://schemas.microsoft.com/office/drawing/2014/main" val="352700883"/>
                    </a:ext>
                  </a:extLst>
                </a:gridCol>
                <a:gridCol w="1167203">
                  <a:extLst>
                    <a:ext uri="{9D8B030D-6E8A-4147-A177-3AD203B41FA5}">
                      <a16:colId xmlns:a16="http://schemas.microsoft.com/office/drawing/2014/main" val="2373033690"/>
                    </a:ext>
                  </a:extLst>
                </a:gridCol>
                <a:gridCol w="947235">
                  <a:extLst>
                    <a:ext uri="{9D8B030D-6E8A-4147-A177-3AD203B41FA5}">
                      <a16:colId xmlns:a16="http://schemas.microsoft.com/office/drawing/2014/main" val="3474655660"/>
                    </a:ext>
                  </a:extLst>
                </a:gridCol>
                <a:gridCol w="865920">
                  <a:extLst>
                    <a:ext uri="{9D8B030D-6E8A-4147-A177-3AD203B41FA5}">
                      <a16:colId xmlns:a16="http://schemas.microsoft.com/office/drawing/2014/main" val="1780976471"/>
                    </a:ext>
                  </a:extLst>
                </a:gridCol>
                <a:gridCol w="1132793">
                  <a:extLst>
                    <a:ext uri="{9D8B030D-6E8A-4147-A177-3AD203B41FA5}">
                      <a16:colId xmlns:a16="http://schemas.microsoft.com/office/drawing/2014/main" val="3876379353"/>
                    </a:ext>
                  </a:extLst>
                </a:gridCol>
              </a:tblGrid>
              <a:tr h="474674">
                <a:tc>
                  <a:txBody>
                    <a:bodyPr/>
                    <a:lstStyle/>
                    <a:p>
                      <a:pPr algn="ctr">
                        <a:lnSpc>
                          <a:spcPts val="1505"/>
                        </a:lnSpc>
                        <a:spcAft>
                          <a:spcPts val="0"/>
                        </a:spcAft>
                        <a:tabLst>
                          <a:tab pos="5328920" algn="r"/>
                        </a:tabLst>
                      </a:pPr>
                      <a:r>
                        <a:rPr lang="zh-CN" sz="1400" dirty="0">
                          <a:effectLst/>
                          <a:latin typeface="黑体" panose="02010609060101010101" pitchFamily="49" charset="-122"/>
                          <a:ea typeface="黑体" panose="02010609060101010101" pitchFamily="49" charset="-122"/>
                          <a:cs typeface="宋体" panose="02010600030101010101" pitchFamily="2" charset="-122"/>
                        </a:rPr>
                        <a:t>患者编号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dirty="0">
                          <a:effectLst/>
                          <a:latin typeface="黑体" panose="02010609060101010101" pitchFamily="49" charset="-122"/>
                          <a:ea typeface="黑体" panose="02010609060101010101" pitchFamily="49" charset="-122"/>
                          <a:cs typeface="宋体" panose="02010600030101010101" pitchFamily="2" charset="-122"/>
                        </a:rPr>
                        <a:t>患者姓名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a:effectLst/>
                          <a:latin typeface="黑体" panose="02010609060101010101" pitchFamily="49" charset="-122"/>
                          <a:ea typeface="黑体" panose="02010609060101010101" pitchFamily="49" charset="-122"/>
                          <a:cs typeface="宋体" panose="02010600030101010101" pitchFamily="2" charset="-122"/>
                        </a:rPr>
                        <a:t>患者性别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a:effectLst/>
                          <a:latin typeface="黑体" panose="02010609060101010101" pitchFamily="49" charset="-122"/>
                          <a:ea typeface="黑体" panose="02010609060101010101" pitchFamily="49" charset="-122"/>
                          <a:cs typeface="宋体" panose="02010600030101010101" pitchFamily="2" charset="-122"/>
                        </a:rPr>
                        <a:t>患者年龄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dirty="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a:effectLst/>
                          <a:latin typeface="黑体" panose="02010609060101010101" pitchFamily="49" charset="-122"/>
                          <a:ea typeface="黑体" panose="02010609060101010101" pitchFamily="49" charset="-122"/>
                          <a:cs typeface="宋体" panose="02010600030101010101" pitchFamily="2" charset="-122"/>
                        </a:rPr>
                        <a:t>患者编号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a:effectLst/>
                          <a:latin typeface="黑体" panose="02010609060101010101" pitchFamily="49" charset="-122"/>
                          <a:ea typeface="黑体" panose="02010609060101010101" pitchFamily="49" charset="-122"/>
                          <a:cs typeface="宋体" panose="02010600030101010101" pitchFamily="2" charset="-122"/>
                        </a:rPr>
                        <a:t>电话类型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a:effectLst/>
                          <a:latin typeface="黑体" panose="02010609060101010101" pitchFamily="49" charset="-122"/>
                          <a:ea typeface="黑体" panose="02010609060101010101" pitchFamily="49" charset="-122"/>
                          <a:cs typeface="宋体" panose="02010600030101010101" pitchFamily="2" charset="-122"/>
                        </a:rPr>
                        <a:t>电话号码</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121342"/>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206001</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金荣</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dirty="0">
                          <a:effectLst/>
                          <a:latin typeface="黑体" panose="02010609060101010101" pitchFamily="49" charset="-122"/>
                          <a:ea typeface="黑体" panose="02010609060101010101" pitchFamily="49" charset="-122"/>
                        </a:rPr>
                        <a:t>男</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24</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500230241</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206001</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家庭电话</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85639456</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1724"/>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206001</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金荣</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男</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24</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500230241</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206003</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手机</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1301525xxxx</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49968"/>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丁冬</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男</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21</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301236542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206001</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dirty="0">
                          <a:effectLst/>
                          <a:latin typeface="黑体" panose="02010609060101010101" pitchFamily="49" charset="-122"/>
                          <a:ea typeface="黑体" panose="02010609060101010101" pitchFamily="49" charset="-122"/>
                        </a:rPr>
                        <a:t>家庭电话</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85639456</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863633"/>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丁冬</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男</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21</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301236542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206003</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dirty="0">
                          <a:effectLst/>
                          <a:latin typeface="黑体" panose="02010609060101010101" pitchFamily="49" charset="-122"/>
                          <a:ea typeface="黑体" panose="02010609060101010101" pitchFamily="49" charset="-122"/>
                        </a:rPr>
                        <a:t>手机</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1301525xxxx</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856471"/>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206003</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唐雯</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女</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50</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250413692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206001</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家庭电话</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85639456</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7741350"/>
                  </a:ext>
                </a:extLst>
              </a:tr>
              <a:tr h="474674">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206003</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唐雯</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dirty="0">
                          <a:effectLst/>
                          <a:latin typeface="黑体" panose="02010609060101010101" pitchFamily="49" charset="-122"/>
                          <a:ea typeface="黑体" panose="02010609060101010101" pitchFamily="49" charset="-122"/>
                        </a:rPr>
                        <a:t>女</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50</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250413692</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a:effectLst/>
                          <a:latin typeface="黑体" panose="02010609060101010101" pitchFamily="49" charset="-122"/>
                          <a:ea typeface="黑体" panose="02010609060101010101" pitchFamily="49" charset="-122"/>
                        </a:rPr>
                        <a:t>206003</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0">
                          <a:effectLst/>
                          <a:latin typeface="黑体" panose="02010609060101010101" pitchFamily="49" charset="-122"/>
                          <a:ea typeface="黑体" panose="02010609060101010101" pitchFamily="49" charset="-122"/>
                        </a:rPr>
                        <a:t>手机</a:t>
                      </a:r>
                      <a:endParaRPr lang="zh-CN" sz="14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0" dirty="0">
                          <a:effectLst/>
                          <a:latin typeface="黑体" panose="02010609060101010101" pitchFamily="49" charset="-122"/>
                          <a:ea typeface="黑体" panose="02010609060101010101" pitchFamily="49" charset="-122"/>
                        </a:rPr>
                        <a:t>1301525xxxx</a:t>
                      </a:r>
                      <a:endParaRPr lang="zh-CN" sz="14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044607"/>
                  </a:ext>
                </a:extLst>
              </a:tr>
            </a:tbl>
          </a:graphicData>
        </a:graphic>
      </p:graphicFrame>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0BF01325-9F9E-45E4-B892-34052D7EEC62}"/>
              </a:ext>
            </a:extLst>
          </p:cNvPr>
          <p:cNvSpPr>
            <a:spLocks noGrp="1"/>
          </p:cNvSpPr>
          <p:nvPr>
            <p:ph type="sldNum" sz="quarter" idx="12"/>
          </p:nvPr>
        </p:nvSpPr>
        <p:spPr/>
        <p:txBody>
          <a:bodyPr/>
          <a:lstStyle/>
          <a:p>
            <a:fld id="{ECB62A96-75BD-4D1B-A9DE-49026C62D5F2}" type="slidenum">
              <a:rPr lang="zh-CN" altLang="en-US" smtClean="0"/>
              <a:t>42</a:t>
            </a:fld>
            <a:endParaRPr lang="zh-CN" altLang="en-US"/>
          </a:p>
        </p:txBody>
      </p:sp>
      <p:sp>
        <p:nvSpPr>
          <p:cNvPr id="8"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9387551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255867" y="126596"/>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选择</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D202F97-3D72-47FD-A50E-795BF4259355}"/>
                  </a:ext>
                </a:extLst>
              </p:cNvPr>
              <p:cNvSpPr/>
              <p:nvPr/>
            </p:nvSpPr>
            <p:spPr>
              <a:xfrm>
                <a:off x="1003366" y="759770"/>
                <a:ext cx="8261111" cy="2031325"/>
              </a:xfrm>
              <a:prstGeom prst="rect">
                <a:avLst/>
              </a:prstGeom>
            </p:spPr>
            <p:txBody>
              <a:bodyPr wrap="square">
                <a:spAutoFit/>
              </a:bodyPr>
              <a:lstStyle/>
              <a:p>
                <a:pPr marL="342779" indent="-342779">
                  <a:lnSpc>
                    <a:spcPct val="150000"/>
                  </a:lnSpc>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smtClean="0">
                    <a:solidFill>
                      <a:schemeClr val="tx2"/>
                    </a:solidFill>
                    <a:latin typeface="黑体" panose="02010609060101010101" pitchFamily="49" charset="-122"/>
                    <a:ea typeface="黑体" panose="02010609060101010101" pitchFamily="49" charset="-122"/>
                  </a:rPr>
                  <a:t>选择</a:t>
                </a: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选择即从关系中找出满足给定条件的所有元组</a:t>
                </a:r>
                <a:r>
                  <a:rPr lang="zh-CN" altLang="en-US"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cs typeface="Times New Roman" panose="02020603050405020304" pitchFamily="18" charset="0"/>
                  </a:rPr>
                  <a:t>使用“选择”运算符，可以提取关系水平方向的切片。选择运算符用</a:t>
                </a:r>
                <a:r>
                  <a:rPr lang="zh-CN" altLang="en-US" sz="1600"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𝜎</m:t>
                        </m:r>
                      </m:e>
                      <m:sub>
                        <m:r>
                          <a:rPr lang="zh-CN" altLang="en-US" sz="1600" i="1">
                            <a:solidFill>
                              <a:srgbClr val="000000"/>
                            </a:solidFill>
                            <a:latin typeface="Cambria Math" panose="02040503050406030204" pitchFamily="18" charset="0"/>
                          </a:rPr>
                          <m:t>𝑏</m:t>
                        </m:r>
                      </m:sub>
                    </m:sSub>
                  </m:oMath>
                </a14:m>
                <a:r>
                  <a:rPr lang="zh-CN" altLang="en-US" sz="1600" dirty="0">
                    <a:latin typeface="黑体" panose="02010609060101010101" pitchFamily="49" charset="-122"/>
                    <a:ea typeface="黑体" panose="02010609060101010101" pitchFamily="49" charset="-122"/>
                  </a:rPr>
                  <a:t>”表示</a:t>
                </a:r>
                <a:endParaRPr lang="zh-CN" altLang="zh-CN" sz="1600" dirty="0">
                  <a:latin typeface="黑体" panose="02010609060101010101" pitchFamily="49" charset="-122"/>
                  <a:ea typeface="黑体" panose="02010609060101010101" pitchFamily="49" charset="-122"/>
                </a:endParaRPr>
              </a:p>
              <a:p>
                <a:pPr>
                  <a:lnSpc>
                    <a:spcPct val="150000"/>
                  </a:lnSpc>
                </a:pPr>
                <a:endParaRPr lang="zh-CN" altLang="en-US" sz="1600" dirty="0">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mc:Choice>
        <mc:Fallback xmlns="">
          <p:sp>
            <p:nvSpPr>
              <p:cNvPr id="9" name="矩形 8">
                <a:extLst>
                  <a:ext uri="{FF2B5EF4-FFF2-40B4-BE49-F238E27FC236}">
                    <a16:creationId xmlns:a16="http://schemas.microsoft.com/office/drawing/2014/main" id="{BD202F97-3D72-47FD-A50E-795BF4259355}"/>
                  </a:ext>
                </a:extLst>
              </p:cNvPr>
              <p:cNvSpPr>
                <a:spLocks noRot="1" noChangeAspect="1" noMove="1" noResize="1" noEditPoints="1" noAdjustHandles="1" noChangeArrowheads="1" noChangeShapeType="1" noTextEdit="1"/>
              </p:cNvSpPr>
              <p:nvPr/>
            </p:nvSpPr>
            <p:spPr>
              <a:xfrm>
                <a:off x="1003366" y="759770"/>
                <a:ext cx="8261111" cy="2031325"/>
              </a:xfrm>
              <a:prstGeom prst="rect">
                <a:avLst/>
              </a:prstGeom>
              <a:blipFill>
                <a:blip r:embed="rId3"/>
                <a:stretch>
                  <a:fillRect l="-664"/>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3526F0E1-316D-4B3C-9157-87CC005F075C}"/>
              </a:ext>
            </a:extLst>
          </p:cNvPr>
          <p:cNvSpPr/>
          <p:nvPr/>
        </p:nvSpPr>
        <p:spPr>
          <a:xfrm>
            <a:off x="730939" y="2210190"/>
            <a:ext cx="5650376" cy="338554"/>
          </a:xfrm>
          <a:prstGeom prst="rect">
            <a:avLst/>
          </a:prstGeom>
        </p:spPr>
        <p:txBody>
          <a:bodyPr wrap="square">
            <a:spAutoFit/>
          </a:bodyPr>
          <a:lstStyle/>
          <a:p>
            <a:pPr indent="255499" eaLnBrk="0" fontAlgn="base" hangingPunct="0">
              <a:spcBef>
                <a:spcPct val="0"/>
              </a:spcBef>
              <a:spcAft>
                <a:spcPct val="0"/>
              </a:spcAft>
            </a:pPr>
            <a:r>
              <a:rPr lang="zh-CN" altLang="zh-CN" sz="1600" dirty="0">
                <a:latin typeface="黑体" panose="02010609060101010101" pitchFamily="49" charset="-122"/>
                <a:ea typeface="黑体" panose="02010609060101010101" pitchFamily="49" charset="-122"/>
                <a:cs typeface="Times New Roman" panose="02020603050405020304" pitchFamily="18" charset="0"/>
              </a:rPr>
              <a:t>这里</a:t>
            </a:r>
            <a:r>
              <a:rPr lang="en-US" altLang="zh-CN" sz="1600" dirty="0">
                <a:latin typeface="黑体" panose="02010609060101010101" pitchFamily="49" charset="-122"/>
                <a:ea typeface="黑体" panose="02010609060101010101" pitchFamily="49" charset="-122"/>
                <a:cs typeface="Times New Roman" panose="02020603050405020304" pitchFamily="18" charset="0"/>
              </a:rPr>
              <a:t>b</a:t>
            </a:r>
            <a:r>
              <a:rPr lang="zh-CN" altLang="en-US" sz="1600" dirty="0">
                <a:latin typeface="黑体" panose="02010609060101010101" pitchFamily="49" charset="-122"/>
                <a:ea typeface="黑体" panose="02010609060101010101" pitchFamily="49" charset="-122"/>
                <a:cs typeface="Times New Roman" panose="02020603050405020304" pitchFamily="18" charset="0"/>
              </a:rPr>
              <a:t>给出了用来提取关系水平切片的布尔谓词。</a:t>
            </a:r>
            <a:endParaRPr lang="zh-CN" altLang="en-US" sz="1600"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E2B35658-C84A-40D6-9886-AF92EF5A3810}"/>
              </a:ext>
            </a:extLst>
          </p:cNvPr>
          <p:cNvSpPr>
            <a:spLocks noGrp="1"/>
          </p:cNvSpPr>
          <p:nvPr>
            <p:ph type="sldNum" sz="quarter" idx="12"/>
          </p:nvPr>
        </p:nvSpPr>
        <p:spPr/>
        <p:txBody>
          <a:bodyPr/>
          <a:lstStyle/>
          <a:p>
            <a:fld id="{ECB62A96-75BD-4D1B-A9DE-49026C62D5F2}" type="slidenum">
              <a:rPr lang="zh-CN" altLang="en-US" smtClean="0"/>
              <a:t>43</a:t>
            </a:fld>
            <a:endParaRPr lang="zh-CN" altLang="en-US"/>
          </a:p>
        </p:txBody>
      </p:sp>
      <p:sp>
        <p:nvSpPr>
          <p:cNvPr id="10" name="矩形 9">
            <a:extLst>
              <a:ext uri="{FF2B5EF4-FFF2-40B4-BE49-F238E27FC236}">
                <a16:creationId xmlns:a16="http://schemas.microsoft.com/office/drawing/2014/main" id="{73A463E1-81CC-4E7E-8795-9C73065021DB}"/>
              </a:ext>
            </a:extLst>
          </p:cNvPr>
          <p:cNvSpPr/>
          <p:nvPr/>
        </p:nvSpPr>
        <p:spPr>
          <a:xfrm>
            <a:off x="730941" y="2827122"/>
            <a:ext cx="8354503" cy="2677656"/>
          </a:xfrm>
          <a:prstGeom prst="rect">
            <a:avLst/>
          </a:prstGeom>
        </p:spPr>
        <p:txBody>
          <a:bodyPr wrap="square">
            <a:spAutoFit/>
          </a:bodyPr>
          <a:lstStyle/>
          <a:p>
            <a:pPr indent="255499" eaLnBrk="0" fontAlgn="base" hangingPunct="0">
              <a:lnSpc>
                <a:spcPct val="150000"/>
              </a:lnSpc>
              <a:spcBef>
                <a:spcPct val="0"/>
              </a:spcBef>
              <a:spcAft>
                <a:spcPct val="0"/>
              </a:spcAft>
            </a:pPr>
            <a:r>
              <a:rPr lang="zh-CN" altLang="en-US" sz="1600" dirty="0">
                <a:latin typeface="黑体" panose="02010609060101010101" pitchFamily="49" charset="-122"/>
                <a:ea typeface="黑体" panose="02010609060101010101" pitchFamily="49" charset="-122"/>
                <a:cs typeface="Times New Roman" panose="02020603050405020304" pitchFamily="18" charset="0"/>
              </a:rPr>
              <a:t>选择运算记为：</a:t>
            </a:r>
            <a:endParaRPr lang="en-US" altLang="zh-CN" sz="1600" dirty="0">
              <a:latin typeface="黑体" panose="02010609060101010101" pitchFamily="49" charset="-122"/>
              <a:ea typeface="黑体" panose="02010609060101010101" pitchFamily="49" charset="-122"/>
            </a:endParaRPr>
          </a:p>
          <a:p>
            <a:pPr indent="255499" eaLnBrk="0" fontAlgn="base" hangingPunct="0">
              <a:lnSpc>
                <a:spcPct val="150000"/>
              </a:lnSpc>
              <a:spcBef>
                <a:spcPct val="0"/>
              </a:spcBef>
              <a:spcAft>
                <a:spcPct val="0"/>
              </a:spcAft>
            </a:pPr>
            <a:r>
              <a:rPr lang="en-US" altLang="zh-CN" sz="1600" dirty="0">
                <a:latin typeface="黑体" panose="02010609060101010101" pitchFamily="49" charset="-122"/>
                <a:ea typeface="黑体" panose="02010609060101010101" pitchFamily="49" charset="-122"/>
              </a:rPr>
              <a:t>  </a:t>
            </a:r>
          </a:p>
          <a:p>
            <a:pPr>
              <a:lnSpc>
                <a:spcPct val="150000"/>
              </a:lnSpc>
            </a:pPr>
            <a:r>
              <a:rPr lang="en-US" altLang="zh-CN" sz="1600" dirty="0">
                <a:latin typeface="黑体" panose="02010609060101010101" pitchFamily="49" charset="-122"/>
                <a:ea typeface="黑体" panose="02010609060101010101" pitchFamily="49" charset="-122"/>
              </a:rPr>
              <a:t>       F</a:t>
            </a:r>
            <a:r>
              <a:rPr lang="zh-CN" altLang="en-US" sz="1600" dirty="0">
                <a:latin typeface="黑体" panose="02010609060101010101" pitchFamily="49" charset="-122"/>
                <a:ea typeface="黑体" panose="02010609060101010101" pitchFamily="49" charset="-122"/>
              </a:rPr>
              <a:t>：</a:t>
            </a:r>
            <a:r>
              <a:rPr lang="zh-CN" altLang="zh-CN" sz="1600" dirty="0">
                <a:latin typeface="黑体" panose="02010609060101010101" pitchFamily="49" charset="-122"/>
                <a:ea typeface="黑体" panose="02010609060101010101" pitchFamily="49" charset="-122"/>
              </a:rPr>
              <a:t>是一个条件，</a:t>
            </a:r>
            <a:r>
              <a:rPr lang="zh-CN" altLang="en-US" sz="1600" dirty="0">
                <a:latin typeface="黑体" panose="02010609060101010101" pitchFamily="49" charset="-122"/>
                <a:ea typeface="黑体" panose="02010609060101010101" pitchFamily="49" charset="-122"/>
              </a:rPr>
              <a:t>由</a:t>
            </a:r>
            <a:r>
              <a:rPr lang="zh-CN" altLang="zh-CN" sz="1600" dirty="0">
                <a:latin typeface="黑体" panose="02010609060101010101" pitchFamily="49" charset="-122"/>
                <a:ea typeface="黑体" panose="02010609060101010101" pitchFamily="49" charset="-122"/>
              </a:rPr>
              <a:t>以下三部分组成：运算对象、算术比较符、逻辑运算符。</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       t</a:t>
            </a:r>
            <a:r>
              <a:rPr lang="zh-CN" altLang="en-US" sz="1600" dirty="0">
                <a:latin typeface="黑体" panose="02010609060101010101" pitchFamily="49" charset="-122"/>
                <a:ea typeface="黑体" panose="02010609060101010101" pitchFamily="49" charset="-122"/>
              </a:rPr>
              <a:t>：</a:t>
            </a:r>
            <a:r>
              <a:rPr lang="zh-CN" altLang="zh-CN" sz="1600" dirty="0">
                <a:latin typeface="黑体" panose="02010609060101010101" pitchFamily="49" charset="-122"/>
                <a:ea typeface="黑体" panose="02010609060101010101" pitchFamily="49" charset="-122"/>
              </a:rPr>
              <a:t>满足给定条件的元组。</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       R:  </a:t>
            </a:r>
            <a:r>
              <a:rPr lang="zh-CN" altLang="en-US" sz="1600" dirty="0">
                <a:latin typeface="黑体" panose="02010609060101010101" pitchFamily="49" charset="-122"/>
                <a:ea typeface="黑体" panose="02010609060101010101" pitchFamily="49" charset="-122"/>
              </a:rPr>
              <a:t>操作对象</a:t>
            </a:r>
            <a:endParaRPr lang="zh-CN" altLang="zh-CN" sz="1600" dirty="0">
              <a:latin typeface="黑体" panose="02010609060101010101" pitchFamily="49" charset="-122"/>
              <a:ea typeface="黑体" panose="02010609060101010101" pitchFamily="49" charset="-122"/>
            </a:endParaRPr>
          </a:p>
          <a:p>
            <a:pPr indent="255499" eaLnBrk="0" fontAlgn="base" hangingPunct="0">
              <a:lnSpc>
                <a:spcPct val="150000"/>
              </a:lnSpc>
              <a:spcBef>
                <a:spcPct val="0"/>
              </a:spcBef>
              <a:spcAft>
                <a:spcPct val="0"/>
              </a:spcAft>
            </a:pP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eaLnBrk="0" fontAlgn="base" hangingPunct="0">
              <a:lnSpc>
                <a:spcPct val="150000"/>
              </a:lnSpc>
              <a:spcBef>
                <a:spcPct val="0"/>
              </a:spcBef>
              <a:spcAft>
                <a:spcPct val="0"/>
              </a:spcAft>
            </a:pPr>
            <a:endParaRPr lang="zh-CN" altLang="en-US" sz="16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AFE0278-BD67-4282-86D6-A41CD6AFBBD5}"/>
                  </a:ext>
                </a:extLst>
              </p:cNvPr>
              <p:cNvSpPr/>
              <p:nvPr/>
            </p:nvSpPr>
            <p:spPr>
              <a:xfrm>
                <a:off x="2427495" y="2791095"/>
                <a:ext cx="3368936" cy="461665"/>
              </a:xfrm>
              <a:prstGeom prst="rect">
                <a:avLst/>
              </a:prstGeom>
            </p:spPr>
            <p:txBody>
              <a:bodyPr wrap="none">
                <a:spAutoFit/>
              </a:bodyPr>
              <a:lstStyle/>
              <a:p>
                <a:pPr>
                  <a:lnSpc>
                    <a:spcPct val="150000"/>
                  </a:lnSpc>
                </a:pPr>
                <a14:m>
                  <m:oMath xmlns:m="http://schemas.openxmlformats.org/officeDocument/2006/math">
                    <m:r>
                      <a:rPr lang="en-US" altLang="zh-CN" sz="1600" i="1">
                        <a:latin typeface="Cambria Math" panose="02040503050406030204" pitchFamily="18" charset="0"/>
                      </a:rPr>
                      <m:t>𝜎</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 </m:t>
                        </m:r>
                      </m:e>
                      <m:sub>
                        <m:r>
                          <m:rPr>
                            <m:sty m:val="p"/>
                          </m:rPr>
                          <a:rPr lang="en-US" altLang="zh-CN" sz="1600" i="1">
                            <a:latin typeface="Cambria Math" panose="02040503050406030204" pitchFamily="18" charset="0"/>
                          </a:rPr>
                          <m:t>F</m:t>
                        </m:r>
                      </m:sub>
                    </m:sSub>
                    <m:r>
                      <a:rPr lang="en-US" altLang="zh-CN" sz="1600" i="1">
                        <a:latin typeface="Cambria Math" panose="02040503050406030204" pitchFamily="18" charset="0"/>
                      </a:rPr>
                      <m:t>(</m:t>
                    </m:r>
                    <m:r>
                      <m:rPr>
                        <m:sty m:val="p"/>
                      </m:rPr>
                      <a:rPr lang="en-US" altLang="zh-CN" sz="1600" i="1">
                        <a:latin typeface="Cambria Math" panose="02040503050406030204" pitchFamily="18" charset="0"/>
                      </a:rPr>
                      <m:t>R</m:t>
                    </m:r>
                    <m:r>
                      <a:rPr lang="en-US" altLang="zh-CN" sz="1600" i="1">
                        <a:latin typeface="Cambria Math" panose="02040503050406030204" pitchFamily="18" charset="0"/>
                      </a:rPr>
                      <m:t>)</m:t>
                    </m:r>
                  </m:oMath>
                </a14:m>
                <a:r>
                  <a:rPr lang="en-US" altLang="zh-CN" sz="1600" dirty="0"/>
                  <a:t>={</a:t>
                </a:r>
                <a:r>
                  <a:rPr lang="en-US" altLang="zh-CN" sz="1600" dirty="0" err="1"/>
                  <a:t>t|t</a:t>
                </a:r>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𝑅</m:t>
                    </m:r>
                    <m:r>
                      <a:rPr lang="zh-CN" altLang="en-US" sz="1600" i="1">
                        <a:solidFill>
                          <a:srgbClr val="000000"/>
                        </a:solidFill>
                        <a:latin typeface="Cambria Math" panose="02040503050406030204" pitchFamily="18" charset="0"/>
                      </a:rPr>
                      <m:t>∧</m:t>
                    </m:r>
                    <m:r>
                      <a:rPr lang="en-US" altLang="zh-CN" sz="1600" i="1">
                        <a:solidFill>
                          <a:srgbClr val="000000"/>
                        </a:solidFill>
                        <a:latin typeface="Cambria Math" panose="02040503050406030204" pitchFamily="18" charset="0"/>
                      </a:rPr>
                      <m:t>𝐹</m:t>
                    </m:r>
                    <m:d>
                      <m:dPr>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𝑡</m:t>
                        </m:r>
                      </m:e>
                    </m:d>
                    <m:r>
                      <a:rPr lang="en-US" altLang="zh-CN" sz="1600" i="1">
                        <a:solidFill>
                          <a:srgbClr val="000000"/>
                        </a:solidFill>
                        <a:latin typeface="Cambria Math" panose="02040503050406030204" pitchFamily="18" charset="0"/>
                      </a:rPr>
                      <m:t>=</m:t>
                    </m:r>
                    <m:sSup>
                      <m:sSupPr>
                        <m:ctrlPr>
                          <a:rPr lang="en-US" altLang="zh-CN" sz="1600" i="1">
                            <a:solidFill>
                              <a:srgbClr val="000000"/>
                            </a:solidFill>
                            <a:latin typeface="Cambria Math" panose="02040503050406030204" pitchFamily="18" charset="0"/>
                          </a:rPr>
                        </m:ctrlPr>
                      </m:sSupPr>
                      <m:e>
                        <m:r>
                          <a:rPr lang="en-US" altLang="zh-CN" sz="1600" i="1">
                            <a:solidFill>
                              <a:srgbClr val="000000"/>
                            </a:solidFill>
                            <a:latin typeface="Cambria Math" panose="02040503050406030204" pitchFamily="18" charset="0"/>
                          </a:rPr>
                          <m:t>=</m:t>
                        </m:r>
                      </m:e>
                      <m:sup>
                        <m:r>
                          <a:rPr lang="en-US" altLang="zh-CN" sz="1600" i="1">
                            <a:solidFill>
                              <a:srgbClr val="000000"/>
                            </a:solidFill>
                            <a:latin typeface="Cambria Math" panose="02040503050406030204" pitchFamily="18" charset="0"/>
                          </a:rPr>
                          <m:t>′</m:t>
                        </m:r>
                      </m:sup>
                    </m:sSup>
                    <m:r>
                      <a:rPr lang="en-US" altLang="zh-CN" sz="1600" i="1">
                        <a:solidFill>
                          <a:srgbClr val="000000"/>
                        </a:solidFill>
                        <a:latin typeface="Cambria Math" panose="02040503050406030204" pitchFamily="18" charset="0"/>
                      </a:rPr>
                      <m:t>𝑇𝑟𝑢𝑒</m:t>
                    </m:r>
                    <m:r>
                      <a:rPr lang="en-US" altLang="zh-CN" sz="1600" i="1">
                        <a:solidFill>
                          <a:srgbClr val="000000"/>
                        </a:solidFill>
                        <a:latin typeface="Cambria Math" panose="02040503050406030204" pitchFamily="18" charset="0"/>
                      </a:rPr>
                      <m:t>′</m:t>
                    </m:r>
                  </m:oMath>
                </a14:m>
                <a:r>
                  <a:rPr lang="en-US" altLang="zh-CN" sz="1600" dirty="0"/>
                  <a:t>}</a:t>
                </a:r>
                <a:endParaRPr lang="zh-CN" altLang="en-US" sz="1600" dirty="0"/>
              </a:p>
            </p:txBody>
          </p:sp>
        </mc:Choice>
        <mc:Fallback xmlns="">
          <p:sp>
            <p:nvSpPr>
              <p:cNvPr id="14" name="矩形 13">
                <a:extLst>
                  <a:ext uri="{FF2B5EF4-FFF2-40B4-BE49-F238E27FC236}">
                    <a16:creationId xmlns:a16="http://schemas.microsoft.com/office/drawing/2014/main" id="{9AFE0278-BD67-4282-86D6-A41CD6AFBBD5}"/>
                  </a:ext>
                </a:extLst>
              </p:cNvPr>
              <p:cNvSpPr>
                <a:spLocks noRot="1" noChangeAspect="1" noMove="1" noResize="1" noEditPoints="1" noAdjustHandles="1" noChangeArrowheads="1" noChangeShapeType="1" noTextEdit="1"/>
              </p:cNvSpPr>
              <p:nvPr/>
            </p:nvSpPr>
            <p:spPr>
              <a:xfrm>
                <a:off x="2427495" y="2791095"/>
                <a:ext cx="3368936" cy="461665"/>
              </a:xfrm>
              <a:prstGeom prst="rect">
                <a:avLst/>
              </a:prstGeom>
              <a:blipFill>
                <a:blip r:embed="rId4"/>
                <a:stretch>
                  <a:fillRect r="-181" b="-3947"/>
                </a:stretch>
              </a:blipFill>
            </p:spPr>
            <p:txBody>
              <a:bodyPr/>
              <a:lstStyle/>
              <a:p>
                <a:r>
                  <a:rPr lang="zh-CN" altLang="en-US">
                    <a:noFill/>
                  </a:rPr>
                  <a:t> </a:t>
                </a:r>
              </a:p>
            </p:txBody>
          </p:sp>
        </mc:Fallback>
      </mc:AlternateContent>
      <p:sp>
        <p:nvSpPr>
          <p:cNvPr id="12"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4856783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500"/>
                                        <p:tgtEl>
                                          <p:spTgt spid="10">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Effect transition="in" filter="fade">
                                      <p:cBhvr>
                                        <p:cTn id="31" dur="500"/>
                                        <p:tgtEl>
                                          <p:spTgt spid="10">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500"/>
                                        <p:tgtEl>
                                          <p:spTgt spid="10">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234915" y="151733"/>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选择</a:t>
            </a:r>
          </a:p>
        </p:txBody>
      </p:sp>
      <p:sp>
        <p:nvSpPr>
          <p:cNvPr id="2" name="矩形 1">
            <a:extLst>
              <a:ext uri="{FF2B5EF4-FFF2-40B4-BE49-F238E27FC236}">
                <a16:creationId xmlns:a16="http://schemas.microsoft.com/office/drawing/2014/main" id="{373C21A4-F769-47A8-88DF-736AAFA98E1B}"/>
              </a:ext>
            </a:extLst>
          </p:cNvPr>
          <p:cNvSpPr/>
          <p:nvPr/>
        </p:nvSpPr>
        <p:spPr>
          <a:xfrm>
            <a:off x="1412" y="842159"/>
            <a:ext cx="8601792" cy="284693"/>
          </a:xfrm>
          <a:prstGeom prst="rect">
            <a:avLst/>
          </a:prstGeom>
        </p:spPr>
        <p:txBody>
          <a:bodyPr wrap="square">
            <a:spAutoFit/>
          </a:bodyPr>
          <a:lstStyle/>
          <a:p>
            <a:pPr indent="255815" algn="just">
              <a:lnSpc>
                <a:spcPts val="1505"/>
              </a:lnSpc>
            </a:pPr>
            <a:r>
              <a:rPr lang="zh-CN" altLang="zh-CN" sz="1799" kern="1000" dirty="0">
                <a:latin typeface="黑体" panose="02010609060101010101" pitchFamily="49" charset="-122"/>
                <a:ea typeface="黑体" panose="02010609060101010101" pitchFamily="49" charset="-122"/>
                <a:cs typeface="Times New Roman" panose="02020603050405020304" pitchFamily="18" charset="0"/>
              </a:rPr>
              <a:t>【例】</a:t>
            </a:r>
            <a:r>
              <a:rPr lang="zh-CN" altLang="zh-CN" sz="1799" kern="1000" dirty="0">
                <a:latin typeface="黑体" panose="02010609060101010101" pitchFamily="49" charset="-122"/>
                <a:ea typeface="黑体" panose="02010609060101010101" pitchFamily="49" charset="-122"/>
              </a:rPr>
              <a:t>在</a:t>
            </a:r>
            <a:r>
              <a:rPr lang="zh-CN" altLang="en-US" sz="1799" kern="1000" dirty="0">
                <a:latin typeface="黑体" panose="02010609060101010101" pitchFamily="49" charset="-122"/>
                <a:ea typeface="黑体" panose="02010609060101010101" pitchFamily="49" charset="-122"/>
              </a:rPr>
              <a:t>下面所示</a:t>
            </a:r>
            <a:r>
              <a:rPr lang="zh-CN" altLang="zh-CN" sz="1799" kern="1000" dirty="0">
                <a:latin typeface="黑体" panose="02010609060101010101" pitchFamily="49" charset="-122"/>
                <a:ea typeface="黑体" panose="02010609060101010101" pitchFamily="49" charset="-122"/>
              </a:rPr>
              <a:t>患者信息表</a:t>
            </a:r>
            <a:r>
              <a:rPr lang="en-US" altLang="zh-CN" sz="1799" kern="1000" dirty="0">
                <a:latin typeface="黑体" panose="02010609060101010101" pitchFamily="49" charset="-122"/>
                <a:ea typeface="黑体" panose="02010609060101010101" pitchFamily="49" charset="-122"/>
              </a:rPr>
              <a:t>R</a:t>
            </a:r>
            <a:r>
              <a:rPr lang="zh-CN" altLang="zh-CN" sz="1799" kern="1000" dirty="0">
                <a:latin typeface="黑体" panose="02010609060101010101" pitchFamily="49" charset="-122"/>
                <a:ea typeface="黑体" panose="02010609060101010101" pitchFamily="49" charset="-122"/>
              </a:rPr>
              <a:t>中，利用选择运算把</a:t>
            </a:r>
            <a:r>
              <a:rPr lang="en-US" altLang="zh-CN" sz="1799" kern="1000" dirty="0">
                <a:latin typeface="黑体" panose="02010609060101010101" pitchFamily="49" charset="-122"/>
                <a:ea typeface="黑体" panose="02010609060101010101" pitchFamily="49" charset="-122"/>
              </a:rPr>
              <a:t>30</a:t>
            </a:r>
            <a:r>
              <a:rPr lang="zh-CN" altLang="zh-CN" sz="1799" kern="1000" dirty="0">
                <a:latin typeface="黑体" panose="02010609060101010101" pitchFamily="49" charset="-122"/>
                <a:ea typeface="黑体" panose="02010609060101010101" pitchFamily="49" charset="-122"/>
              </a:rPr>
              <a:t>岁以下男患者找出来。</a:t>
            </a:r>
          </a:p>
        </p:txBody>
      </p:sp>
      <p:sp>
        <p:nvSpPr>
          <p:cNvPr id="12" name="文本框 11">
            <a:extLst>
              <a:ext uri="{FF2B5EF4-FFF2-40B4-BE49-F238E27FC236}">
                <a16:creationId xmlns:a16="http://schemas.microsoft.com/office/drawing/2014/main" id="{686ECE15-133E-4401-8EB0-5F0D7BBDAD45}"/>
              </a:ext>
            </a:extLst>
          </p:cNvPr>
          <p:cNvSpPr txBox="1"/>
          <p:nvPr/>
        </p:nvSpPr>
        <p:spPr>
          <a:xfrm>
            <a:off x="468812" y="1642465"/>
            <a:ext cx="2405107"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a:t>
            </a:r>
            <a:r>
              <a:rPr lang="en-US" altLang="zh-CN" sz="1799" dirty="0">
                <a:latin typeface="黑体" panose="02010609060101010101" pitchFamily="49" charset="-122"/>
                <a:ea typeface="黑体" panose="02010609060101010101" pitchFamily="49" charset="-122"/>
              </a:rPr>
              <a:t> </a:t>
            </a:r>
            <a:r>
              <a:rPr lang="zh-CN" altLang="en-US" sz="1799" dirty="0">
                <a:latin typeface="黑体" panose="02010609060101010101" pitchFamily="49" charset="-122"/>
                <a:ea typeface="黑体" panose="02010609060101010101" pitchFamily="49" charset="-122"/>
              </a:rPr>
              <a:t>患者信息表</a:t>
            </a:r>
            <a:r>
              <a:rPr lang="en-US" altLang="zh-CN" sz="1799" dirty="0">
                <a:latin typeface="黑体" panose="02010609060101010101" pitchFamily="49" charset="-122"/>
                <a:ea typeface="黑体" panose="02010609060101010101" pitchFamily="49" charset="-122"/>
              </a:rPr>
              <a:t>R</a:t>
            </a:r>
            <a:endParaRPr lang="zh-CN" altLang="en-US" sz="1799" dirty="0">
              <a:latin typeface="黑体" panose="02010609060101010101" pitchFamily="49" charset="-122"/>
              <a:ea typeface="黑体" panose="02010609060101010101" pitchFamily="49" charset="-122"/>
            </a:endParaRPr>
          </a:p>
        </p:txBody>
      </p:sp>
      <p:graphicFrame>
        <p:nvGraphicFramePr>
          <p:cNvPr id="15" name="表格 14">
            <a:extLst>
              <a:ext uri="{FF2B5EF4-FFF2-40B4-BE49-F238E27FC236}">
                <a16:creationId xmlns:a16="http://schemas.microsoft.com/office/drawing/2014/main" id="{7B4760E7-0596-4249-90C4-E561C4C78BCD}"/>
              </a:ext>
            </a:extLst>
          </p:cNvPr>
          <p:cNvGraphicFramePr>
            <a:graphicFrameLocks noGrp="1"/>
          </p:cNvGraphicFramePr>
          <p:nvPr>
            <p:extLst/>
          </p:nvPr>
        </p:nvGraphicFramePr>
        <p:xfrm>
          <a:off x="586066" y="2060579"/>
          <a:ext cx="7432483" cy="2240934"/>
        </p:xfrm>
        <a:graphic>
          <a:graphicData uri="http://schemas.openxmlformats.org/drawingml/2006/table">
            <a:tbl>
              <a:tblPr firstRow="1" firstCol="1" lastRow="1" lastCol="1" bandRow="1" bandCol="1"/>
              <a:tblGrid>
                <a:gridCol w="1485968">
                  <a:extLst>
                    <a:ext uri="{9D8B030D-6E8A-4147-A177-3AD203B41FA5}">
                      <a16:colId xmlns:a16="http://schemas.microsoft.com/office/drawing/2014/main" val="3781207674"/>
                    </a:ext>
                  </a:extLst>
                </a:gridCol>
                <a:gridCol w="1486849">
                  <a:extLst>
                    <a:ext uri="{9D8B030D-6E8A-4147-A177-3AD203B41FA5}">
                      <a16:colId xmlns:a16="http://schemas.microsoft.com/office/drawing/2014/main" val="1314268892"/>
                    </a:ext>
                  </a:extLst>
                </a:gridCol>
                <a:gridCol w="1485968">
                  <a:extLst>
                    <a:ext uri="{9D8B030D-6E8A-4147-A177-3AD203B41FA5}">
                      <a16:colId xmlns:a16="http://schemas.microsoft.com/office/drawing/2014/main" val="3852642729"/>
                    </a:ext>
                  </a:extLst>
                </a:gridCol>
                <a:gridCol w="1486849">
                  <a:extLst>
                    <a:ext uri="{9D8B030D-6E8A-4147-A177-3AD203B41FA5}">
                      <a16:colId xmlns:a16="http://schemas.microsoft.com/office/drawing/2014/main" val="1316891678"/>
                    </a:ext>
                  </a:extLst>
                </a:gridCol>
                <a:gridCol w="1486849">
                  <a:extLst>
                    <a:ext uri="{9D8B030D-6E8A-4147-A177-3AD203B41FA5}">
                      <a16:colId xmlns:a16="http://schemas.microsoft.com/office/drawing/2014/main" val="2450061178"/>
                    </a:ext>
                  </a:extLst>
                </a:gridCol>
              </a:tblGrid>
              <a:tr h="373489">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741117"/>
                  </a:ext>
                </a:extLst>
              </a:tr>
              <a:tr h="37348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金荣</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500230241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634282"/>
                  </a:ext>
                </a:extLst>
              </a:tr>
              <a:tr h="37348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301236542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558427"/>
                  </a:ext>
                </a:extLst>
              </a:tr>
              <a:tr h="37348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250413692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409038"/>
                  </a:ext>
                </a:extLst>
              </a:tr>
              <a:tr h="37348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李华林</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65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111425255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74476"/>
                  </a:ext>
                </a:extLst>
              </a:tr>
              <a:tr h="373489">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文娟</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45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789256342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573256"/>
                  </a:ext>
                </a:extLst>
              </a:tr>
            </a:tbl>
          </a:graphicData>
        </a:graphic>
      </p:graphicFrame>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a:extLst>
              <a:ext uri="{FF2B5EF4-FFF2-40B4-BE49-F238E27FC236}">
                <a16:creationId xmlns:a16="http://schemas.microsoft.com/office/drawing/2014/main" id="{6667493B-CA12-45C9-9D08-6E9737056134}"/>
              </a:ext>
            </a:extLst>
          </p:cNvPr>
          <p:cNvSpPr>
            <a:spLocks noGrp="1"/>
          </p:cNvSpPr>
          <p:nvPr>
            <p:ph type="sldNum" sz="quarter" idx="12"/>
          </p:nvPr>
        </p:nvSpPr>
        <p:spPr/>
        <p:txBody>
          <a:bodyPr/>
          <a:lstStyle/>
          <a:p>
            <a:fld id="{ECB62A96-75BD-4D1B-A9DE-49026C62D5F2}" type="slidenum">
              <a:rPr lang="zh-CN" altLang="en-US" smtClean="0"/>
              <a:t>44</a:t>
            </a:fld>
            <a:endParaRPr lang="zh-CN" altLang="en-US"/>
          </a:p>
        </p:txBody>
      </p:sp>
      <p:sp>
        <p:nvSpPr>
          <p:cNvPr id="9" name="AutoShape 23">
            <a:extLst>
              <a:ext uri="{FF2B5EF4-FFF2-40B4-BE49-F238E27FC236}">
                <a16:creationId xmlns:a16="http://schemas.microsoft.com/office/drawing/2014/main" id="{F4154AD9-56A7-4C50-9720-41F50D967B5A}"/>
              </a:ext>
            </a:extLst>
          </p:cNvPr>
          <p:cNvSpPr>
            <a:spLocks noChangeArrowheads="1"/>
          </p:cNvSpPr>
          <p:nvPr/>
        </p:nvSpPr>
        <p:spPr bwMode="auto">
          <a:xfrm>
            <a:off x="7055510" y="1482654"/>
            <a:ext cx="1457457" cy="401595"/>
          </a:xfrm>
          <a:prstGeom prst="wedgeRoundRectCallout">
            <a:avLst>
              <a:gd name="adj1" fmla="val -62736"/>
              <a:gd name="adj2" fmla="val -135690"/>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1218377">
              <a:spcBef>
                <a:spcPct val="0"/>
              </a:spcBef>
              <a:buClrTx/>
              <a:buNone/>
            </a:pPr>
            <a:r>
              <a:rPr lang="zh-CN" altLang="en-US" sz="1799" b="0" dirty="0">
                <a:solidFill>
                  <a:prstClr val="black"/>
                </a:solidFill>
                <a:latin typeface="微软雅黑" panose="020B0503020204020204" pitchFamily="34" charset="-122"/>
                <a:ea typeface="微软雅黑" panose="020B0503020204020204" pitchFamily="34" charset="-122"/>
              </a:rPr>
              <a:t>条件</a:t>
            </a:r>
          </a:p>
        </p:txBody>
      </p:sp>
      <p:sp>
        <p:nvSpPr>
          <p:cNvPr id="11" name="AutoShape 23">
            <a:extLst>
              <a:ext uri="{FF2B5EF4-FFF2-40B4-BE49-F238E27FC236}">
                <a16:creationId xmlns:a16="http://schemas.microsoft.com/office/drawing/2014/main" id="{21886BD7-49FE-419F-A31E-91DA7D1B51F3}"/>
              </a:ext>
            </a:extLst>
          </p:cNvPr>
          <p:cNvSpPr>
            <a:spLocks noChangeArrowheads="1"/>
          </p:cNvSpPr>
          <p:nvPr/>
        </p:nvSpPr>
        <p:spPr bwMode="auto">
          <a:xfrm>
            <a:off x="2668006" y="1210148"/>
            <a:ext cx="1161262" cy="407168"/>
          </a:xfrm>
          <a:prstGeom prst="wedgeRoundRectCallout">
            <a:avLst>
              <a:gd name="adj1" fmla="val -86719"/>
              <a:gd name="adj2" fmla="val 54375"/>
              <a:gd name="adj3" fmla="val 16667"/>
            </a:avLst>
          </a:prstGeom>
          <a:solidFill>
            <a:schemeClr val="accent3">
              <a:lumMod val="60000"/>
              <a:lumOff val="4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1218377">
              <a:spcBef>
                <a:spcPct val="0"/>
              </a:spcBef>
              <a:buClrTx/>
              <a:buNone/>
            </a:pPr>
            <a:r>
              <a:rPr lang="zh-CN" altLang="en-US" sz="1799" b="0" dirty="0">
                <a:solidFill>
                  <a:prstClr val="black"/>
                </a:solidFill>
                <a:latin typeface="微软雅黑" panose="020B0503020204020204" pitchFamily="34" charset="-122"/>
                <a:ea typeface="微软雅黑" panose="020B0503020204020204" pitchFamily="34" charset="-122"/>
              </a:rPr>
              <a:t>操作对象</a:t>
            </a:r>
          </a:p>
        </p:txBody>
      </p:sp>
      <p:sp>
        <p:nvSpPr>
          <p:cNvPr id="13" name="Rectangle 21">
            <a:extLst>
              <a:ext uri="{FF2B5EF4-FFF2-40B4-BE49-F238E27FC236}">
                <a16:creationId xmlns:a16="http://schemas.microsoft.com/office/drawing/2014/main" id="{DC4B813F-E1C2-478A-9307-8B8C9BFF2C19}"/>
              </a:ext>
            </a:extLst>
          </p:cNvPr>
          <p:cNvSpPr>
            <a:spLocks noChangeArrowheads="1"/>
          </p:cNvSpPr>
          <p:nvPr/>
        </p:nvSpPr>
        <p:spPr bwMode="auto">
          <a:xfrm>
            <a:off x="5471826" y="757546"/>
            <a:ext cx="1583687" cy="369219"/>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1218377">
              <a:spcBef>
                <a:spcPct val="0"/>
              </a:spcBef>
              <a:buClrTx/>
              <a:buNone/>
            </a:pPr>
            <a:endParaRPr kumimoji="0" lang="zh-CN" altLang="en-US" sz="2399" b="0">
              <a:solidFill>
                <a:prstClr val="black"/>
              </a:solidFill>
              <a:latin typeface="Arial" panose="020B0604020202020204" pitchFamily="34" charset="0"/>
              <a:ea typeface="宋体" panose="02010600030101010101" pitchFamily="2" charset="-122"/>
            </a:endParaRPr>
          </a:p>
        </p:txBody>
      </p:sp>
      <p:sp>
        <p:nvSpPr>
          <p:cNvPr id="14" name="Rectangle 21">
            <a:extLst>
              <a:ext uri="{FF2B5EF4-FFF2-40B4-BE49-F238E27FC236}">
                <a16:creationId xmlns:a16="http://schemas.microsoft.com/office/drawing/2014/main" id="{C29B1DF0-3192-4DFB-B638-431518D5527B}"/>
              </a:ext>
            </a:extLst>
          </p:cNvPr>
          <p:cNvSpPr>
            <a:spLocks noChangeArrowheads="1"/>
          </p:cNvSpPr>
          <p:nvPr/>
        </p:nvSpPr>
        <p:spPr bwMode="auto">
          <a:xfrm>
            <a:off x="864732" y="1577746"/>
            <a:ext cx="1367730" cy="480179"/>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1218377">
              <a:spcBef>
                <a:spcPct val="0"/>
              </a:spcBef>
              <a:buClrTx/>
              <a:buNone/>
            </a:pPr>
            <a:endParaRPr kumimoji="0" lang="zh-CN" altLang="en-US" sz="2399" b="0">
              <a:solidFill>
                <a:prstClr val="black"/>
              </a:solidFill>
              <a:latin typeface="Arial" panose="020B0604020202020204" pitchFamily="34" charset="0"/>
              <a:ea typeface="宋体" panose="02010600030101010101" pitchFamily="2" charset="-122"/>
            </a:endParaRPr>
          </a:p>
        </p:txBody>
      </p:sp>
      <p:sp>
        <p:nvSpPr>
          <p:cNvPr id="16"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3672925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9" grpId="0" animBg="1"/>
      <p:bldP spid="11"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219874" y="12502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选择</a:t>
            </a:r>
          </a:p>
        </p:txBody>
      </p:sp>
      <p:graphicFrame>
        <p:nvGraphicFramePr>
          <p:cNvPr id="4" name="表格 3">
            <a:extLst>
              <a:ext uri="{FF2B5EF4-FFF2-40B4-BE49-F238E27FC236}">
                <a16:creationId xmlns:a16="http://schemas.microsoft.com/office/drawing/2014/main" id="{D2AF7F5B-CE96-4F71-BF6F-5E65DC0720A2}"/>
              </a:ext>
            </a:extLst>
          </p:cNvPr>
          <p:cNvGraphicFramePr>
            <a:graphicFrameLocks noGrp="1"/>
          </p:cNvGraphicFramePr>
          <p:nvPr>
            <p:extLst/>
          </p:nvPr>
        </p:nvGraphicFramePr>
        <p:xfrm>
          <a:off x="1008705" y="2706784"/>
          <a:ext cx="6582048" cy="1630037"/>
        </p:xfrm>
        <a:graphic>
          <a:graphicData uri="http://schemas.openxmlformats.org/drawingml/2006/table">
            <a:tbl>
              <a:tblPr firstRow="1" firstCol="1" lastRow="1" lastCol="1" bandRow="1" bandCol="1"/>
              <a:tblGrid>
                <a:gridCol w="1315941">
                  <a:extLst>
                    <a:ext uri="{9D8B030D-6E8A-4147-A177-3AD203B41FA5}">
                      <a16:colId xmlns:a16="http://schemas.microsoft.com/office/drawing/2014/main" val="3290132325"/>
                    </a:ext>
                  </a:extLst>
                </a:gridCol>
                <a:gridCol w="1316722">
                  <a:extLst>
                    <a:ext uri="{9D8B030D-6E8A-4147-A177-3AD203B41FA5}">
                      <a16:colId xmlns:a16="http://schemas.microsoft.com/office/drawing/2014/main" val="1232872067"/>
                    </a:ext>
                  </a:extLst>
                </a:gridCol>
                <a:gridCol w="1315941">
                  <a:extLst>
                    <a:ext uri="{9D8B030D-6E8A-4147-A177-3AD203B41FA5}">
                      <a16:colId xmlns:a16="http://schemas.microsoft.com/office/drawing/2014/main" val="1416991993"/>
                    </a:ext>
                  </a:extLst>
                </a:gridCol>
                <a:gridCol w="1316722">
                  <a:extLst>
                    <a:ext uri="{9D8B030D-6E8A-4147-A177-3AD203B41FA5}">
                      <a16:colId xmlns:a16="http://schemas.microsoft.com/office/drawing/2014/main" val="2758196207"/>
                    </a:ext>
                  </a:extLst>
                </a:gridCol>
                <a:gridCol w="1316722">
                  <a:extLst>
                    <a:ext uri="{9D8B030D-6E8A-4147-A177-3AD203B41FA5}">
                      <a16:colId xmlns:a16="http://schemas.microsoft.com/office/drawing/2014/main" val="4288484172"/>
                    </a:ext>
                  </a:extLst>
                </a:gridCol>
              </a:tblGrid>
              <a:tr h="667427">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892080"/>
                  </a:ext>
                </a:extLst>
              </a:tr>
              <a:tr h="508515">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206001</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金荣</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24</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500230241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698574"/>
                  </a:ext>
                </a:extLst>
              </a:tr>
              <a:tr h="454095">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301236542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921294"/>
                  </a:ext>
                </a:extLst>
              </a:tr>
            </a:tbl>
          </a:graphicData>
        </a:graphic>
      </p:graphicFrame>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a:extLst>
              <a:ext uri="{FF2B5EF4-FFF2-40B4-BE49-F238E27FC236}">
                <a16:creationId xmlns:a16="http://schemas.microsoft.com/office/drawing/2014/main" id="{8293D4CD-6BE5-4A3D-9AAB-583BD64A4D23}"/>
              </a:ext>
            </a:extLst>
          </p:cNvPr>
          <p:cNvSpPr>
            <a:spLocks noGrp="1"/>
          </p:cNvSpPr>
          <p:nvPr>
            <p:ph type="sldNum" sz="quarter" idx="12"/>
          </p:nvPr>
        </p:nvSpPr>
        <p:spPr/>
        <p:txBody>
          <a:bodyPr/>
          <a:lstStyle/>
          <a:p>
            <a:fld id="{ECB62A96-75BD-4D1B-A9DE-49026C62D5F2}" type="slidenum">
              <a:rPr lang="zh-CN" altLang="en-US" smtClean="0"/>
              <a:t>45</a:t>
            </a:fld>
            <a:endParaRPr lang="zh-CN" altLang="en-US"/>
          </a:p>
        </p:txBody>
      </p:sp>
      <p:sp>
        <p:nvSpPr>
          <p:cNvPr id="2" name="文本框 1"/>
          <p:cNvSpPr txBox="1"/>
          <p:nvPr/>
        </p:nvSpPr>
        <p:spPr>
          <a:xfrm>
            <a:off x="2808349" y="1733484"/>
            <a:ext cx="575886" cy="276871"/>
          </a:xfrm>
          <a:prstGeom prst="rect">
            <a:avLst/>
          </a:prstGeom>
          <a:solidFill>
            <a:schemeClr val="bg1">
              <a:lumMod val="95000"/>
            </a:schemeClr>
          </a:solidFill>
        </p:spPr>
        <p:txBody>
          <a:bodyPr wrap="square" lIns="0" tIns="0" rIns="0" bIns="0" rtlCol="0">
            <a:spAutoFit/>
          </a:bodyPr>
          <a:lstStyle/>
          <a:p>
            <a:r>
              <a:rPr lang="zh-CN" altLang="en-US" sz="1799" dirty="0">
                <a:latin typeface="Arial Narrow" panose="020B0606020202030204" pitchFamily="34" charset="0"/>
              </a:rPr>
              <a:t> </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BF5224F-0764-4B10-A334-2F0EBD6C913F}"/>
                  </a:ext>
                </a:extLst>
              </p:cNvPr>
              <p:cNvSpPr/>
              <p:nvPr/>
            </p:nvSpPr>
            <p:spPr>
              <a:xfrm>
                <a:off x="908200" y="2310286"/>
                <a:ext cx="1475708" cy="369204"/>
              </a:xfrm>
              <a:prstGeom prst="rect">
                <a:avLst/>
              </a:prstGeom>
            </p:spPr>
            <p:txBody>
              <a:bodyPr wrap="square">
                <a:spAutoFit/>
              </a:bodyPr>
              <a:lstStyle/>
              <a:p>
                <a:r>
                  <a:rPr lang="zh-CN" altLang="en-US" sz="1799" dirty="0"/>
                  <a:t>表</a:t>
                </a:r>
                <a:r>
                  <a:rPr lang="en-US" altLang="zh-CN" sz="1799" dirty="0"/>
                  <a:t> </a:t>
                </a:r>
                <a14:m>
                  <m:oMath xmlns:m="http://schemas.openxmlformats.org/officeDocument/2006/math">
                    <m:sSub>
                      <m:sSubPr>
                        <m:ctrlPr>
                          <a:rPr lang="en-US" altLang="zh-CN" sz="1799" i="1">
                            <a:latin typeface="Cambria Math" panose="02040503050406030204" pitchFamily="18" charset="0"/>
                          </a:rPr>
                        </m:ctrlPr>
                      </m:sSubPr>
                      <m:e>
                        <m:r>
                          <a:rPr lang="zh-CN" altLang="en-US" sz="1799" i="1">
                            <a:latin typeface="Cambria Math" panose="02040503050406030204" pitchFamily="18" charset="0"/>
                          </a:rPr>
                          <m:t>𝜎</m:t>
                        </m:r>
                      </m:e>
                      <m:sub>
                        <m:r>
                          <a:rPr lang="en-US" altLang="zh-CN" sz="1799" i="1">
                            <a:latin typeface="Cambria Math" panose="02040503050406030204" pitchFamily="18" charset="0"/>
                          </a:rPr>
                          <m:t>𝐹</m:t>
                        </m:r>
                      </m:sub>
                    </m:sSub>
                    <m:r>
                      <a:rPr lang="en-US" altLang="zh-CN" sz="1799" i="1">
                        <a:latin typeface="Cambria Math" panose="02040503050406030204" pitchFamily="18" charset="0"/>
                      </a:rPr>
                      <m:t>(</m:t>
                    </m:r>
                    <m:r>
                      <a:rPr lang="en-US" altLang="zh-CN" sz="1799" i="1">
                        <a:latin typeface="Cambria Math" panose="02040503050406030204" pitchFamily="18" charset="0"/>
                      </a:rPr>
                      <m:t>𝑅</m:t>
                    </m:r>
                    <m:r>
                      <a:rPr lang="en-US" altLang="zh-CN" sz="1799" i="1">
                        <a:latin typeface="Cambria Math" panose="02040503050406030204" pitchFamily="18" charset="0"/>
                      </a:rPr>
                      <m:t>)</m:t>
                    </m:r>
                  </m:oMath>
                </a14:m>
                <a:endParaRPr lang="zh-CN" altLang="en-US" sz="1799" dirty="0"/>
              </a:p>
            </p:txBody>
          </p:sp>
        </mc:Choice>
        <mc:Fallback xmlns="">
          <p:sp>
            <p:nvSpPr>
              <p:cNvPr id="6" name="矩形 5">
                <a:extLst>
                  <a:ext uri="{FF2B5EF4-FFF2-40B4-BE49-F238E27FC236}">
                    <a16:creationId xmlns:a16="http://schemas.microsoft.com/office/drawing/2014/main" id="{EBF5224F-0764-4B10-A334-2F0EBD6C913F}"/>
                  </a:ext>
                </a:extLst>
              </p:cNvPr>
              <p:cNvSpPr>
                <a:spLocks noRot="1" noChangeAspect="1" noMove="1" noResize="1" noEditPoints="1" noAdjustHandles="1" noChangeArrowheads="1" noChangeShapeType="1" noTextEdit="1"/>
              </p:cNvSpPr>
              <p:nvPr/>
            </p:nvSpPr>
            <p:spPr>
              <a:xfrm>
                <a:off x="908200" y="2310286"/>
                <a:ext cx="1475708" cy="369204"/>
              </a:xfrm>
              <a:prstGeom prst="rect">
                <a:avLst/>
              </a:prstGeom>
              <a:blipFill>
                <a:blip r:embed="rId3"/>
                <a:stretch>
                  <a:fillRect l="-3306" t="-8197"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352DA90-CE8C-417B-9FAE-DA3E4A55647D}"/>
                  </a:ext>
                </a:extLst>
              </p:cNvPr>
              <p:cNvSpPr/>
              <p:nvPr/>
            </p:nvSpPr>
            <p:spPr>
              <a:xfrm>
                <a:off x="908201" y="832724"/>
                <a:ext cx="4656211" cy="4396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799" i="1">
                          <a:latin typeface="Cambria Math" panose="02040503050406030204" pitchFamily="18" charset="0"/>
                        </a:rPr>
                        <m:t>𝜎</m:t>
                      </m:r>
                      <m:sSub>
                        <m:sSubPr>
                          <m:ctrlPr>
                            <a:rPr lang="en-US" altLang="zh-CN" sz="1799" i="1">
                              <a:latin typeface="Cambria Math" panose="02040503050406030204" pitchFamily="18" charset="0"/>
                            </a:rPr>
                          </m:ctrlPr>
                        </m:sSubPr>
                        <m:e>
                          <m:r>
                            <a:rPr lang="en-US" altLang="zh-CN" sz="1799" i="1">
                              <a:latin typeface="Cambria Math" panose="02040503050406030204" pitchFamily="18" charset="0"/>
                            </a:rPr>
                            <m:t> </m:t>
                          </m:r>
                        </m:e>
                        <m:sub>
                          <m:r>
                            <a:rPr lang="zh-CN" altLang="en-US" sz="1799" i="1">
                              <a:latin typeface="Cambria Math" panose="02040503050406030204" pitchFamily="18" charset="0"/>
                            </a:rPr>
                            <m:t>（患者性别</m:t>
                          </m:r>
                          <m:r>
                            <a:rPr lang="en-US" altLang="zh-CN" sz="1799" i="1">
                              <a:latin typeface="Cambria Math" panose="02040503050406030204" pitchFamily="18" charset="0"/>
                            </a:rPr>
                            <m:t>=</m:t>
                          </m:r>
                          <m:r>
                            <a:rPr lang="zh-CN" altLang="en-US" sz="1799" i="1">
                              <a:latin typeface="Cambria Math" panose="02040503050406030204" pitchFamily="18" charset="0"/>
                            </a:rPr>
                            <m:t>’</m:t>
                          </m:r>
                          <m:r>
                            <a:rPr lang="zh-CN" altLang="en-US" sz="1799" i="1">
                              <a:latin typeface="Cambria Math" panose="02040503050406030204" pitchFamily="18" charset="0"/>
                            </a:rPr>
                            <m:t>男</m:t>
                          </m:r>
                          <m:r>
                            <a:rPr lang="zh-CN" altLang="en-US" sz="1799" i="1">
                              <a:latin typeface="Cambria Math" panose="02040503050406030204" pitchFamily="18" charset="0"/>
                            </a:rPr>
                            <m:t>‘</m:t>
                          </m:r>
                          <m:r>
                            <a:rPr lang="zh-CN" altLang="en-US" sz="1799" i="1">
                              <a:latin typeface="Cambria Math" panose="02040503050406030204" pitchFamily="18" charset="0"/>
                            </a:rPr>
                            <m:t>）</m:t>
                          </m:r>
                          <m:r>
                            <m:rPr>
                              <m:nor/>
                            </m:rPr>
                            <a:rPr lang="zh-CN" altLang="en-US" sz="1799" kern="0" dirty="0">
                              <a:latin typeface="Times New Roman" panose="02020603050405020304" pitchFamily="18" charset="0"/>
                              <a:ea typeface="宋体" panose="02010600030101010101" pitchFamily="2" charset="-122"/>
                            </a:rPr>
                            <m:t>∧</m:t>
                          </m:r>
                          <m:r>
                            <a:rPr lang="zh-CN" altLang="en-US" sz="1799" i="1">
                              <a:latin typeface="Cambria Math" panose="02040503050406030204" pitchFamily="18" charset="0"/>
                            </a:rPr>
                            <m:t>（患者年龄</m:t>
                          </m:r>
                          <m:r>
                            <a:rPr lang="en-US" altLang="zh-CN" sz="1799" i="1">
                              <a:latin typeface="Cambria Math" panose="02040503050406030204" pitchFamily="18" charset="0"/>
                            </a:rPr>
                            <m:t>&lt;</m:t>
                          </m:r>
                          <m:r>
                            <a:rPr lang="zh-CN" altLang="en-US" sz="1799" i="1">
                              <a:latin typeface="Cambria Math" panose="02040503050406030204" pitchFamily="18" charset="0"/>
                            </a:rPr>
                            <m:t>’</m:t>
                          </m:r>
                          <m:r>
                            <a:rPr lang="en-US" altLang="zh-CN" sz="1799" i="1">
                              <a:latin typeface="Cambria Math" panose="02040503050406030204" pitchFamily="18" charset="0"/>
                            </a:rPr>
                            <m:t>30</m:t>
                          </m:r>
                          <m:r>
                            <a:rPr lang="zh-CN" altLang="en-US" sz="1799" i="1">
                              <a:latin typeface="Cambria Math" panose="02040503050406030204" pitchFamily="18" charset="0"/>
                            </a:rPr>
                            <m:t>‘</m:t>
                          </m:r>
                          <m:r>
                            <a:rPr lang="zh-CN" altLang="en-US" sz="1799" i="1">
                              <a:latin typeface="Cambria Math" panose="02040503050406030204" pitchFamily="18" charset="0"/>
                            </a:rPr>
                            <m:t>）</m:t>
                          </m:r>
                        </m:sub>
                      </m:sSub>
                      <m:r>
                        <a:rPr lang="en-US" altLang="zh-CN" sz="1799" i="1">
                          <a:latin typeface="Cambria Math" panose="02040503050406030204" pitchFamily="18" charset="0"/>
                        </a:rPr>
                        <m:t>(</m:t>
                      </m:r>
                      <m:r>
                        <m:rPr>
                          <m:sty m:val="p"/>
                        </m:rPr>
                        <a:rPr lang="en-US" altLang="zh-CN" sz="1799" i="1">
                          <a:latin typeface="Cambria Math" panose="02040503050406030204" pitchFamily="18" charset="0"/>
                        </a:rPr>
                        <m:t>R</m:t>
                      </m:r>
                      <m:r>
                        <a:rPr lang="en-US" altLang="zh-CN" sz="1799" i="1">
                          <a:latin typeface="Cambria Math" panose="02040503050406030204" pitchFamily="18" charset="0"/>
                        </a:rPr>
                        <m:t>)</m:t>
                      </m:r>
                    </m:oMath>
                  </m:oMathPara>
                </a14:m>
                <a:endParaRPr lang="zh-CN" altLang="en-US" sz="1799" dirty="0"/>
              </a:p>
            </p:txBody>
          </p:sp>
        </mc:Choice>
        <mc:Fallback xmlns="">
          <p:sp>
            <p:nvSpPr>
              <p:cNvPr id="8" name="矩形 7">
                <a:extLst>
                  <a:ext uri="{FF2B5EF4-FFF2-40B4-BE49-F238E27FC236}">
                    <a16:creationId xmlns:a16="http://schemas.microsoft.com/office/drawing/2014/main" id="{8352DA90-CE8C-417B-9FAE-DA3E4A55647D}"/>
                  </a:ext>
                </a:extLst>
              </p:cNvPr>
              <p:cNvSpPr>
                <a:spLocks noRot="1" noChangeAspect="1" noMove="1" noResize="1" noEditPoints="1" noAdjustHandles="1" noChangeArrowheads="1" noChangeShapeType="1" noTextEdit="1"/>
              </p:cNvSpPr>
              <p:nvPr/>
            </p:nvSpPr>
            <p:spPr>
              <a:xfrm>
                <a:off x="908201" y="832724"/>
                <a:ext cx="4656211" cy="439608"/>
              </a:xfrm>
              <a:prstGeom prst="rect">
                <a:avLst/>
              </a:prstGeom>
              <a:blipFill>
                <a:blip r:embed="rId4"/>
                <a:stretch>
                  <a:fillRect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C6AA090-FC92-4F44-94E7-FA69E663E2E1}"/>
                  </a:ext>
                </a:extLst>
              </p:cNvPr>
              <p:cNvSpPr/>
              <p:nvPr/>
            </p:nvSpPr>
            <p:spPr>
              <a:xfrm>
                <a:off x="908200" y="1318112"/>
                <a:ext cx="5519460" cy="830997"/>
              </a:xfrm>
              <a:prstGeom prst="rect">
                <a:avLst/>
              </a:prstGeom>
            </p:spPr>
            <p:txBody>
              <a:bodyPr wrap="none">
                <a:spAutoFit/>
              </a:bodyPr>
              <a:lstStyle/>
              <a:p>
                <a:r>
                  <a:rPr lang="en-US" altLang="zh-CN" sz="1600" kern="1000" dirty="0">
                    <a:latin typeface="黑体" panose="02010609060101010101" pitchFamily="49" charset="-122"/>
                    <a:ea typeface="黑体" panose="02010609060101010101" pitchFamily="49" charset="-122"/>
                  </a:rPr>
                  <a:t>R</a:t>
                </a:r>
                <a:r>
                  <a:rPr lang="zh-CN" altLang="en-US" sz="1600" kern="1000" dirty="0">
                    <a:latin typeface="黑体" panose="02010609060101010101" pitchFamily="49" charset="-122"/>
                    <a:ea typeface="黑体" panose="02010609060101010101" pitchFamily="49" charset="-122"/>
                  </a:rPr>
                  <a:t>：代表操作对象：患者信息表</a:t>
                </a:r>
                <a:r>
                  <a:rPr lang="en-US" altLang="zh-CN" sz="1600" kern="1000" dirty="0">
                    <a:latin typeface="黑体" panose="02010609060101010101" pitchFamily="49" charset="-122"/>
                    <a:ea typeface="黑体" panose="02010609060101010101" pitchFamily="49" charset="-122"/>
                  </a:rPr>
                  <a:t>R</a:t>
                </a:r>
              </a:p>
              <a:p>
                <a:r>
                  <a:rPr lang="en-US" altLang="zh-CN" sz="1600" kern="1000" dirty="0">
                    <a:latin typeface="黑体" panose="02010609060101010101" pitchFamily="49" charset="-122"/>
                    <a:ea typeface="黑体" panose="02010609060101010101" pitchFamily="49" charset="-122"/>
                  </a:rPr>
                  <a:t>F</a:t>
                </a:r>
                <a:r>
                  <a:rPr lang="zh-CN" altLang="en-US" sz="1600" kern="1000" dirty="0">
                    <a:latin typeface="黑体" panose="02010609060101010101" pitchFamily="49" charset="-122"/>
                    <a:ea typeface="黑体" panose="02010609060101010101" pitchFamily="49" charset="-122"/>
                  </a:rPr>
                  <a:t>：代表条件：</a:t>
                </a:r>
                <a:r>
                  <a:rPr lang="en-US" altLang="zh-CN" sz="1600" kern="1000" dirty="0">
                    <a:latin typeface="黑体" panose="02010609060101010101" pitchFamily="49" charset="-122"/>
                    <a:ea typeface="黑体" panose="02010609060101010101" pitchFamily="49" charset="-122"/>
                  </a:rPr>
                  <a:t>(</a:t>
                </a:r>
                <a:r>
                  <a:rPr lang="zh-CN" altLang="en-US" sz="1600" kern="1000" dirty="0">
                    <a:latin typeface="黑体" panose="02010609060101010101" pitchFamily="49" charset="-122"/>
                    <a:ea typeface="黑体" panose="02010609060101010101" pitchFamily="49" charset="-122"/>
                  </a:rPr>
                  <a:t>患者性别</a:t>
                </a:r>
                <a:r>
                  <a:rPr lang="en-US" altLang="zh-CN" sz="1600" kern="1000" dirty="0">
                    <a:latin typeface="黑体" panose="02010609060101010101" pitchFamily="49" charset="-122"/>
                    <a:ea typeface="黑体" panose="02010609060101010101" pitchFamily="49" charset="-122"/>
                  </a:rPr>
                  <a:t>=</a:t>
                </a:r>
                <a:r>
                  <a:rPr lang="zh-CN" altLang="en-US" sz="1600" kern="1000" dirty="0">
                    <a:latin typeface="黑体" panose="02010609060101010101" pitchFamily="49" charset="-122"/>
                    <a:ea typeface="黑体" panose="02010609060101010101" pitchFamily="49" charset="-122"/>
                  </a:rPr>
                  <a:t>‘男’</a:t>
                </a:r>
                <a:r>
                  <a:rPr lang="en-US" altLang="zh-CN" sz="1600" kern="1000" dirty="0">
                    <a:latin typeface="黑体" panose="02010609060101010101" pitchFamily="49" charset="-122"/>
                    <a:ea typeface="黑体" panose="02010609060101010101" pitchFamily="49" charset="-122"/>
                  </a:rPr>
                  <a:t>)</a:t>
                </a:r>
                <a:r>
                  <a:rPr lang="zh-CN" altLang="en-US" sz="1600" kern="0" dirty="0">
                    <a:latin typeface="黑体" panose="02010609060101010101" pitchFamily="49" charset="-122"/>
                    <a:ea typeface="黑体" panose="02010609060101010101" pitchFamily="49" charset="-122"/>
                  </a:rPr>
                  <a:t> </a:t>
                </a:r>
                <a14:m>
                  <m:oMath xmlns:m="http://schemas.openxmlformats.org/officeDocument/2006/math">
                    <m:r>
                      <m:rPr>
                        <m:nor/>
                      </m:rPr>
                      <a:rPr lang="zh-CN" altLang="en-US" sz="1600" kern="0" dirty="0">
                        <a:latin typeface="黑体" panose="02010609060101010101" pitchFamily="49" charset="-122"/>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（患者年龄</a:t>
                </a:r>
                <a:r>
                  <a:rPr lang="en-US" altLang="zh-CN" sz="1600" dirty="0">
                    <a:latin typeface="黑体" panose="02010609060101010101" pitchFamily="49" charset="-122"/>
                    <a:ea typeface="黑体" panose="02010609060101010101" pitchFamily="49" charset="-122"/>
                  </a:rPr>
                  <a:t>&lt;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30</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结果如下图</a:t>
                </a:r>
              </a:p>
            </p:txBody>
          </p:sp>
        </mc:Choice>
        <mc:Fallback xmlns="">
          <p:sp>
            <p:nvSpPr>
              <p:cNvPr id="9" name="矩形 8">
                <a:extLst>
                  <a:ext uri="{FF2B5EF4-FFF2-40B4-BE49-F238E27FC236}">
                    <a16:creationId xmlns:a16="http://schemas.microsoft.com/office/drawing/2014/main" id="{5C6AA090-FC92-4F44-94E7-FA69E663E2E1}"/>
                  </a:ext>
                </a:extLst>
              </p:cNvPr>
              <p:cNvSpPr>
                <a:spLocks noRot="1" noChangeAspect="1" noMove="1" noResize="1" noEditPoints="1" noAdjustHandles="1" noChangeArrowheads="1" noChangeShapeType="1" noTextEdit="1"/>
              </p:cNvSpPr>
              <p:nvPr/>
            </p:nvSpPr>
            <p:spPr>
              <a:xfrm>
                <a:off x="908200" y="1318112"/>
                <a:ext cx="5519460" cy="830997"/>
              </a:xfrm>
              <a:prstGeom prst="rect">
                <a:avLst/>
              </a:prstGeom>
              <a:blipFill>
                <a:blip r:embed="rId5"/>
                <a:stretch>
                  <a:fillRect l="-663" t="-2190" b="-8029"/>
                </a:stretch>
              </a:blipFill>
            </p:spPr>
            <p:txBody>
              <a:bodyPr/>
              <a:lstStyle/>
              <a:p>
                <a:r>
                  <a:rPr lang="zh-CN" altLang="en-US">
                    <a:noFill/>
                  </a:rPr>
                  <a:t> </a:t>
                </a:r>
              </a:p>
            </p:txBody>
          </p:sp>
        </mc:Fallback>
      </mc:AlternateContent>
      <p:sp>
        <p:nvSpPr>
          <p:cNvPr id="11"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31517450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D202F97-3D72-47FD-A50E-795BF4259355}"/>
                  </a:ext>
                </a:extLst>
              </p:cNvPr>
              <p:cNvSpPr/>
              <p:nvPr/>
            </p:nvSpPr>
            <p:spPr>
              <a:xfrm>
                <a:off x="935663" y="653241"/>
                <a:ext cx="7432484" cy="1356205"/>
              </a:xfrm>
              <a:prstGeom prst="rect">
                <a:avLst/>
              </a:prstGeom>
            </p:spPr>
            <p:txBody>
              <a:bodyPr wrap="square">
                <a:spAutoFit/>
              </a:bodyPr>
              <a:lstStyle/>
              <a:p>
                <a:pPr marL="342779" indent="-342779">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投影</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1013" b="1" dirty="0">
                  <a:solidFill>
                    <a:schemeClr val="tx2"/>
                  </a:solidFill>
                  <a:latin typeface="黑体" panose="02010609060101010101" pitchFamily="49" charset="-122"/>
                  <a:ea typeface="黑体" panose="02010609060101010101" pitchFamily="49" charset="-122"/>
                </a:endParaRPr>
              </a:p>
              <a:p>
                <a:r>
                  <a:rPr lang="zh-CN" altLang="zh-CN" sz="1600" dirty="0">
                    <a:latin typeface="黑体" panose="02010609060101010101" pitchFamily="49" charset="-122"/>
                    <a:ea typeface="黑体" panose="02010609060101010101" pitchFamily="49" charset="-122"/>
                  </a:rPr>
                  <a:t>关系</a:t>
                </a:r>
                <a:r>
                  <a:rPr lang="en-US" altLang="zh-CN" sz="1600" dirty="0">
                    <a:latin typeface="黑体" panose="02010609060101010101" pitchFamily="49" charset="-122"/>
                    <a:ea typeface="黑体" panose="02010609060101010101" pitchFamily="49" charset="-122"/>
                  </a:rPr>
                  <a:t>R</a:t>
                </a:r>
                <a:r>
                  <a:rPr lang="zh-CN" altLang="zh-CN" sz="1600" dirty="0">
                    <a:latin typeface="黑体" panose="02010609060101010101" pitchFamily="49" charset="-122"/>
                    <a:ea typeface="黑体" panose="02010609060101010101" pitchFamily="49" charset="-122"/>
                  </a:rPr>
                  <a:t>上的投影是从</a:t>
                </a:r>
                <a:r>
                  <a:rPr lang="en-US" altLang="zh-CN" sz="1600" dirty="0">
                    <a:latin typeface="黑体" panose="02010609060101010101" pitchFamily="49" charset="-122"/>
                    <a:ea typeface="黑体" panose="02010609060101010101" pitchFamily="49" charset="-122"/>
                  </a:rPr>
                  <a:t>R</a:t>
                </a:r>
                <a:r>
                  <a:rPr lang="zh-CN" altLang="zh-CN" sz="1600" dirty="0">
                    <a:latin typeface="黑体" panose="02010609060101010101" pitchFamily="49" charset="-122"/>
                    <a:ea typeface="黑体" panose="02010609060101010101" pitchFamily="49" charset="-122"/>
                  </a:rPr>
                  <a:t>中选择出若干属性列组成新的关系。记作：</a:t>
                </a:r>
                <a:r>
                  <a:rPr lang="zh-CN" altLang="en-US" sz="1600" dirty="0"/>
                  <a:t> </a:t>
                </a:r>
                <a14:m>
                  <m:oMath xmlns:m="http://schemas.openxmlformats.org/officeDocument/2006/math">
                    <m:nary>
                      <m:naryPr>
                        <m:chr m:val="∏"/>
                        <m:limLoc m:val="subSup"/>
                        <m:supHide m:val="on"/>
                        <m:ctrlPr>
                          <a:rPr lang="zh-CN" altLang="en-US" sz="1600" i="1">
                            <a:latin typeface="Cambria Math" panose="02040503050406030204" pitchFamily="18" charset="0"/>
                          </a:rPr>
                        </m:ctrlPr>
                      </m:naryPr>
                      <m:sub>
                        <m:r>
                          <m:rPr>
                            <m:brk m:alnAt="9"/>
                          </m:rPr>
                          <a:rPr lang="en-US" altLang="zh-CN" sz="1600" i="1">
                            <a:latin typeface="Cambria Math" panose="02040503050406030204" pitchFamily="18" charset="0"/>
                          </a:rPr>
                          <m:t>𝐴</m:t>
                        </m:r>
                      </m:sub>
                      <m:sup/>
                      <m:e>
                        <m:r>
                          <a:rPr lang="en-US" altLang="zh-CN" sz="1600" i="1">
                            <a:latin typeface="Cambria Math" panose="02040503050406030204" pitchFamily="18" charset="0"/>
                          </a:rPr>
                          <m:t>(</m:t>
                        </m:r>
                        <m:r>
                          <a:rPr lang="en-US" altLang="zh-CN" sz="1600" i="1">
                            <a:latin typeface="Cambria Math" panose="02040503050406030204" pitchFamily="18" charset="0"/>
                          </a:rPr>
                          <m:t>𝑅</m:t>
                        </m:r>
                        <m:r>
                          <a:rPr lang="en-US" altLang="zh-CN" sz="1600" i="1">
                            <a:latin typeface="Cambria Math" panose="02040503050406030204" pitchFamily="18" charset="0"/>
                          </a:rPr>
                          <m:t>)</m:t>
                        </m:r>
                      </m:e>
                    </m:nary>
                    <m:r>
                      <a:rPr lang="en-US" altLang="zh-CN" sz="1600" i="1">
                        <a:latin typeface="Cambria Math" panose="02040503050406030204" pitchFamily="18" charset="0"/>
                      </a:rPr>
                      <m:t> </m:t>
                    </m:r>
                  </m:oMath>
                </a14:m>
                <a:r>
                  <a:rPr lang="en-US" altLang="zh-CN" sz="1600" dirty="0">
                    <a:latin typeface="黑体" panose="02010609060101010101" pitchFamily="49" charset="-122"/>
                    <a:ea typeface="黑体" panose="02010609060101010101" pitchFamily="49" charset="-122"/>
                  </a:rPr>
                  <a:t> </a:t>
                </a:r>
                <a:endParaRPr lang="zh-CN" altLang="zh-CN"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                                                          </a:t>
                </a:r>
              </a:p>
              <a:p>
                <a:r>
                  <a:rPr lang="en-US" altLang="zh-CN" sz="1600" dirty="0">
                    <a:latin typeface="黑体" panose="02010609060101010101" pitchFamily="49" charset="-122"/>
                    <a:ea typeface="黑体" panose="02010609060101010101" pitchFamily="49" charset="-122"/>
                  </a:rPr>
                  <a:t>A</a:t>
                </a:r>
                <a:r>
                  <a:rPr lang="zh-CN" altLang="zh-CN" sz="1600" dirty="0">
                    <a:latin typeface="黑体" panose="02010609060101010101" pitchFamily="49" charset="-122"/>
                    <a:ea typeface="黑体" panose="02010609060101010101" pitchFamily="49" charset="-122"/>
                  </a:rPr>
                  <a:t>为Ｒ中的属性列。</a:t>
                </a: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投影操作是从列的角度进行的运算。</a:t>
                </a:r>
              </a:p>
              <a:p>
                <a:endParaRPr lang="en-US" altLang="zh-CN" sz="400" dirty="0">
                  <a:latin typeface="黑体" panose="02010609060101010101" pitchFamily="49" charset="-122"/>
                  <a:ea typeface="黑体" panose="02010609060101010101" pitchFamily="49" charset="-122"/>
                </a:endParaRPr>
              </a:p>
            </p:txBody>
          </p:sp>
        </mc:Choice>
        <mc:Fallback xmlns="">
          <p:sp>
            <p:nvSpPr>
              <p:cNvPr id="9" name="矩形 8">
                <a:extLst>
                  <a:ext uri="{FF2B5EF4-FFF2-40B4-BE49-F238E27FC236}">
                    <a16:creationId xmlns:a16="http://schemas.microsoft.com/office/drawing/2014/main" id="{BD202F97-3D72-47FD-A50E-795BF4259355}"/>
                  </a:ext>
                </a:extLst>
              </p:cNvPr>
              <p:cNvSpPr>
                <a:spLocks noRot="1" noChangeAspect="1" noMove="1" noResize="1" noEditPoints="1" noAdjustHandles="1" noChangeArrowheads="1" noChangeShapeType="1" noTextEdit="1"/>
              </p:cNvSpPr>
              <p:nvPr/>
            </p:nvSpPr>
            <p:spPr>
              <a:xfrm>
                <a:off x="935663" y="653241"/>
                <a:ext cx="7432484" cy="1356205"/>
              </a:xfrm>
              <a:prstGeom prst="rect">
                <a:avLst/>
              </a:prstGeom>
              <a:blipFill>
                <a:blip r:embed="rId3"/>
                <a:stretch>
                  <a:fillRect l="-738" t="-2242" b="-1345"/>
                </a:stretch>
              </a:blipFill>
            </p:spPr>
            <p:txBody>
              <a:bodyPr/>
              <a:lstStyle/>
              <a:p>
                <a:r>
                  <a:rPr lang="zh-CN" altLang="en-US">
                    <a:noFill/>
                  </a:rPr>
                  <a:t> </a:t>
                </a:r>
              </a:p>
            </p:txBody>
          </p:sp>
        </mc:Fallback>
      </mc:AlternateContent>
      <p:graphicFrame>
        <p:nvGraphicFramePr>
          <p:cNvPr id="10" name="表格 9">
            <a:extLst>
              <a:ext uri="{FF2B5EF4-FFF2-40B4-BE49-F238E27FC236}">
                <a16:creationId xmlns:a16="http://schemas.microsoft.com/office/drawing/2014/main" id="{3F6E4368-B516-4020-90AE-F8D1A9FF1DBB}"/>
              </a:ext>
            </a:extLst>
          </p:cNvPr>
          <p:cNvGraphicFramePr>
            <a:graphicFrameLocks noGrp="1"/>
          </p:cNvGraphicFramePr>
          <p:nvPr>
            <p:extLst>
              <p:ext uri="{D42A27DB-BD31-4B8C-83A1-F6EECF244321}">
                <p14:modId xmlns:p14="http://schemas.microsoft.com/office/powerpoint/2010/main" val="2232299257"/>
              </p:ext>
            </p:extLst>
          </p:nvPr>
        </p:nvGraphicFramePr>
        <p:xfrm>
          <a:off x="648776" y="2420794"/>
          <a:ext cx="7558505" cy="2258202"/>
        </p:xfrm>
        <a:graphic>
          <a:graphicData uri="http://schemas.openxmlformats.org/drawingml/2006/table">
            <a:tbl>
              <a:tblPr firstRow="1" firstCol="1" lastRow="1" lastCol="1" bandRow="1" bandCol="1"/>
              <a:tblGrid>
                <a:gridCol w="1511164">
                  <a:extLst>
                    <a:ext uri="{9D8B030D-6E8A-4147-A177-3AD203B41FA5}">
                      <a16:colId xmlns:a16="http://schemas.microsoft.com/office/drawing/2014/main" val="3781207674"/>
                    </a:ext>
                  </a:extLst>
                </a:gridCol>
                <a:gridCol w="1512059">
                  <a:extLst>
                    <a:ext uri="{9D8B030D-6E8A-4147-A177-3AD203B41FA5}">
                      <a16:colId xmlns:a16="http://schemas.microsoft.com/office/drawing/2014/main" val="1314268892"/>
                    </a:ext>
                  </a:extLst>
                </a:gridCol>
                <a:gridCol w="1511164">
                  <a:extLst>
                    <a:ext uri="{9D8B030D-6E8A-4147-A177-3AD203B41FA5}">
                      <a16:colId xmlns:a16="http://schemas.microsoft.com/office/drawing/2014/main" val="3852642729"/>
                    </a:ext>
                  </a:extLst>
                </a:gridCol>
                <a:gridCol w="1512059">
                  <a:extLst>
                    <a:ext uri="{9D8B030D-6E8A-4147-A177-3AD203B41FA5}">
                      <a16:colId xmlns:a16="http://schemas.microsoft.com/office/drawing/2014/main" val="1316891678"/>
                    </a:ext>
                  </a:extLst>
                </a:gridCol>
                <a:gridCol w="1512059">
                  <a:extLst>
                    <a:ext uri="{9D8B030D-6E8A-4147-A177-3AD203B41FA5}">
                      <a16:colId xmlns:a16="http://schemas.microsoft.com/office/drawing/2014/main" val="2450061178"/>
                    </a:ext>
                  </a:extLst>
                </a:gridCol>
              </a:tblGrid>
              <a:tr h="376367">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编 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姓 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患 者 性 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患 者 年 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社会保险号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741117"/>
                  </a:ext>
                </a:extLst>
              </a:tr>
              <a:tr h="376367">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206001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金荣</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24</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500230241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634282"/>
                  </a:ext>
                </a:extLst>
              </a:tr>
              <a:tr h="376367">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206002</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丁冬</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301236542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558427"/>
                  </a:ext>
                </a:extLst>
              </a:tr>
              <a:tr h="376367">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206003</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409038"/>
                  </a:ext>
                </a:extLst>
              </a:tr>
              <a:tr h="376367">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206004</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李华林</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65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111425255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74476"/>
                  </a:ext>
                </a:extLst>
              </a:tr>
              <a:tr h="376367">
                <a:tc>
                  <a:txBody>
                    <a:bodyPr/>
                    <a:lstStyle/>
                    <a:p>
                      <a:pPr algn="ctr">
                        <a:lnSpc>
                          <a:spcPts val="1505"/>
                        </a:lnSpc>
                        <a:spcAft>
                          <a:spcPts val="0"/>
                        </a:spcAft>
                        <a:tabLst>
                          <a:tab pos="5328920" algn="r"/>
                        </a:tabLst>
                      </a:pPr>
                      <a:r>
                        <a:rPr lang="en-US" sz="1600" kern="0">
                          <a:effectLst/>
                          <a:latin typeface="黑体" panose="02010609060101010101" pitchFamily="49" charset="-122"/>
                          <a:ea typeface="黑体" panose="02010609060101010101" pitchFamily="49" charset="-122"/>
                        </a:rPr>
                        <a:t>206005</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文娟</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45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789256342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573256"/>
                  </a:ext>
                </a:extLst>
              </a:tr>
            </a:tbl>
          </a:graphicData>
        </a:graphic>
      </p:graphicFrame>
      <p:sp>
        <p:nvSpPr>
          <p:cNvPr id="11" name="文本框 10">
            <a:extLst>
              <a:ext uri="{FF2B5EF4-FFF2-40B4-BE49-F238E27FC236}">
                <a16:creationId xmlns:a16="http://schemas.microsoft.com/office/drawing/2014/main" id="{1687141D-DCD8-4B4A-83FA-0B872E16A542}"/>
              </a:ext>
            </a:extLst>
          </p:cNvPr>
          <p:cNvSpPr txBox="1"/>
          <p:nvPr/>
        </p:nvSpPr>
        <p:spPr>
          <a:xfrm>
            <a:off x="522799" y="2074641"/>
            <a:ext cx="2348171"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a:t>
            </a:r>
            <a:r>
              <a:rPr lang="en-US" altLang="zh-CN" sz="1799" dirty="0">
                <a:latin typeface="黑体" panose="02010609060101010101" pitchFamily="49" charset="-122"/>
                <a:ea typeface="黑体" panose="02010609060101010101" pitchFamily="49" charset="-122"/>
              </a:rPr>
              <a:t> </a:t>
            </a:r>
            <a:r>
              <a:rPr lang="zh-CN" altLang="en-US" sz="1799" dirty="0">
                <a:latin typeface="黑体" panose="02010609060101010101" pitchFamily="49" charset="-122"/>
                <a:ea typeface="黑体" panose="02010609060101010101" pitchFamily="49" charset="-122"/>
              </a:rPr>
              <a:t>患者信息表</a:t>
            </a:r>
            <a:r>
              <a:rPr lang="en-US" altLang="zh-CN" sz="1799" dirty="0">
                <a:latin typeface="黑体" panose="02010609060101010101" pitchFamily="49" charset="-122"/>
                <a:ea typeface="黑体" panose="02010609060101010101" pitchFamily="49" charset="-122"/>
              </a:rPr>
              <a:t>R</a:t>
            </a:r>
            <a:endParaRPr lang="zh-CN" altLang="en-US" sz="1799"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B8295597-39B3-451F-9DA1-08EAA78E2186}"/>
              </a:ext>
            </a:extLst>
          </p:cNvPr>
          <p:cNvSpPr>
            <a:spLocks noGrp="1"/>
          </p:cNvSpPr>
          <p:nvPr>
            <p:ph type="sldNum" sz="quarter" idx="12"/>
          </p:nvPr>
        </p:nvSpPr>
        <p:spPr/>
        <p:txBody>
          <a:bodyPr/>
          <a:lstStyle/>
          <a:p>
            <a:fld id="{ECB62A96-75BD-4D1B-A9DE-49026C62D5F2}" type="slidenum">
              <a:rPr lang="zh-CN" altLang="en-US" smtClean="0"/>
              <a:t>46</a:t>
            </a:fld>
            <a:endParaRPr lang="zh-CN" altLang="en-US"/>
          </a:p>
        </p:txBody>
      </p:sp>
      <p:sp>
        <p:nvSpPr>
          <p:cNvPr id="13" name="文本框 12">
            <a:extLst>
              <a:ext uri="{FF2B5EF4-FFF2-40B4-BE49-F238E27FC236}">
                <a16:creationId xmlns:a16="http://schemas.microsoft.com/office/drawing/2014/main" id="{473D2ED8-E611-42DF-BE5F-850D0D6AE874}"/>
              </a:ext>
            </a:extLst>
          </p:cNvPr>
          <p:cNvSpPr txBox="1"/>
          <p:nvPr/>
        </p:nvSpPr>
        <p:spPr>
          <a:xfrm>
            <a:off x="5039909" y="125027"/>
            <a:ext cx="2303545"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 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投影</a:t>
            </a:r>
          </a:p>
        </p:txBody>
      </p:sp>
      <p:sp>
        <p:nvSpPr>
          <p:cNvPr id="14"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3214247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039909" y="125027"/>
            <a:ext cx="2303545"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 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投影</a:t>
            </a:r>
          </a:p>
        </p:txBody>
      </p:sp>
      <p:sp>
        <p:nvSpPr>
          <p:cNvPr id="11" name="文本框 10">
            <a:extLst>
              <a:ext uri="{FF2B5EF4-FFF2-40B4-BE49-F238E27FC236}">
                <a16:creationId xmlns:a16="http://schemas.microsoft.com/office/drawing/2014/main" id="{1687141D-DCD8-4B4A-83FA-0B872E16A542}"/>
              </a:ext>
            </a:extLst>
          </p:cNvPr>
          <p:cNvSpPr txBox="1"/>
          <p:nvPr/>
        </p:nvSpPr>
        <p:spPr>
          <a:xfrm>
            <a:off x="1044698" y="2032651"/>
            <a:ext cx="5938827"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a:t>
            </a:r>
            <a:r>
              <a:rPr lang="en-US" altLang="zh-CN" sz="1799" dirty="0">
                <a:latin typeface="黑体" panose="02010609060101010101" pitchFamily="49" charset="-122"/>
                <a:ea typeface="黑体" panose="02010609060101010101" pitchFamily="49" charset="-122"/>
              </a:rPr>
              <a:t> </a:t>
            </a:r>
            <a:r>
              <a:rPr lang="zh-CN" altLang="zh-CN" sz="1799" dirty="0">
                <a:latin typeface="黑体" panose="02010609060101010101" pitchFamily="49" charset="-122"/>
                <a:ea typeface="黑体" panose="02010609060101010101" pitchFamily="49" charset="-122"/>
              </a:rPr>
              <a:t>将</a:t>
            </a:r>
            <a:r>
              <a:rPr lang="en-US" altLang="zh-CN" sz="1799" dirty="0">
                <a:latin typeface="黑体" panose="02010609060101010101" pitchFamily="49" charset="-122"/>
                <a:ea typeface="黑体" panose="02010609060101010101" pitchFamily="49" charset="-122"/>
              </a:rPr>
              <a:t>R</a:t>
            </a:r>
            <a:r>
              <a:rPr lang="zh-CN" altLang="zh-CN" sz="1799" dirty="0">
                <a:latin typeface="黑体" panose="02010609060101010101" pitchFamily="49" charset="-122"/>
                <a:ea typeface="黑体" panose="02010609060101010101" pitchFamily="49" charset="-122"/>
              </a:rPr>
              <a:t>关系在患者姓名和社会保险号属性上投影</a:t>
            </a:r>
          </a:p>
        </p:txBody>
      </p:sp>
      <p:sp>
        <p:nvSpPr>
          <p:cNvPr id="2" name="矩形 1">
            <a:extLst>
              <a:ext uri="{FF2B5EF4-FFF2-40B4-BE49-F238E27FC236}">
                <a16:creationId xmlns:a16="http://schemas.microsoft.com/office/drawing/2014/main" id="{81320762-55A5-4DAC-B48E-D1B7D3E5F61F}"/>
              </a:ext>
            </a:extLst>
          </p:cNvPr>
          <p:cNvSpPr/>
          <p:nvPr/>
        </p:nvSpPr>
        <p:spPr>
          <a:xfrm>
            <a:off x="296021" y="710246"/>
            <a:ext cx="8551963" cy="646074"/>
          </a:xfrm>
          <a:prstGeom prst="rect">
            <a:avLst/>
          </a:prstGeom>
        </p:spPr>
        <p:txBody>
          <a:bodyPr wrap="square">
            <a:spAutoFit/>
          </a:bodyPr>
          <a:lstStyle/>
          <a:p>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例</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在患者信息表</a:t>
            </a:r>
            <a:r>
              <a:rPr lang="en-US" altLang="zh-CN" sz="1799" dirty="0">
                <a:latin typeface="黑体" panose="02010609060101010101" pitchFamily="49" charset="-122"/>
                <a:ea typeface="黑体" panose="02010609060101010101" pitchFamily="49" charset="-122"/>
              </a:rPr>
              <a:t>R</a:t>
            </a:r>
            <a:r>
              <a:rPr lang="zh-CN" altLang="en-US" sz="1799" dirty="0">
                <a:latin typeface="黑体" panose="02010609060101010101" pitchFamily="49" charset="-122"/>
                <a:ea typeface="黑体" panose="02010609060101010101" pitchFamily="49" charset="-122"/>
              </a:rPr>
              <a:t>中，利用投影运算得到患者的姓名和社会保险号，</a:t>
            </a:r>
            <a:endParaRPr lang="en-US" altLang="zh-CN" sz="1799" dirty="0">
              <a:latin typeface="黑体" panose="02010609060101010101" pitchFamily="49" charset="-122"/>
              <a:ea typeface="黑体" panose="02010609060101010101" pitchFamily="49" charset="-122"/>
            </a:endParaRPr>
          </a:p>
          <a:p>
            <a:r>
              <a:rPr lang="en-US" altLang="zh-CN" sz="1799" dirty="0">
                <a:latin typeface="黑体" panose="02010609060101010101" pitchFamily="49" charset="-122"/>
                <a:ea typeface="黑体" panose="02010609060101010101" pitchFamily="49" charset="-122"/>
              </a:rPr>
              <a:t>      </a:t>
            </a:r>
            <a:r>
              <a:rPr lang="zh-CN" altLang="en-US" sz="1799" dirty="0">
                <a:latin typeface="黑体" panose="02010609060101010101" pitchFamily="49" charset="-122"/>
                <a:ea typeface="黑体" panose="02010609060101010101" pitchFamily="49" charset="-122"/>
              </a:rPr>
              <a:t>投影结果如下表所示。</a:t>
            </a:r>
          </a:p>
        </p:txBody>
      </p:sp>
      <p:graphicFrame>
        <p:nvGraphicFramePr>
          <p:cNvPr id="4" name="表格 3">
            <a:extLst>
              <a:ext uri="{FF2B5EF4-FFF2-40B4-BE49-F238E27FC236}">
                <a16:creationId xmlns:a16="http://schemas.microsoft.com/office/drawing/2014/main" id="{796DFADE-D6D0-4B88-8428-4EDA375B4A00}"/>
              </a:ext>
            </a:extLst>
          </p:cNvPr>
          <p:cNvGraphicFramePr>
            <a:graphicFrameLocks noGrp="1"/>
          </p:cNvGraphicFramePr>
          <p:nvPr>
            <p:extLst>
              <p:ext uri="{D42A27DB-BD31-4B8C-83A1-F6EECF244321}">
                <p14:modId xmlns:p14="http://schemas.microsoft.com/office/powerpoint/2010/main" val="1591154594"/>
              </p:ext>
            </p:extLst>
          </p:nvPr>
        </p:nvGraphicFramePr>
        <p:xfrm>
          <a:off x="1141790" y="2439088"/>
          <a:ext cx="6082798" cy="2268684"/>
        </p:xfrm>
        <a:graphic>
          <a:graphicData uri="http://schemas.openxmlformats.org/drawingml/2006/table">
            <a:tbl>
              <a:tblPr firstRow="1" firstCol="1" lastRow="1" lastCol="1" bandRow="1" bandCol="1"/>
              <a:tblGrid>
                <a:gridCol w="2876150">
                  <a:extLst>
                    <a:ext uri="{9D8B030D-6E8A-4147-A177-3AD203B41FA5}">
                      <a16:colId xmlns:a16="http://schemas.microsoft.com/office/drawing/2014/main" val="430046858"/>
                    </a:ext>
                  </a:extLst>
                </a:gridCol>
                <a:gridCol w="3206648">
                  <a:extLst>
                    <a:ext uri="{9D8B030D-6E8A-4147-A177-3AD203B41FA5}">
                      <a16:colId xmlns:a16="http://schemas.microsoft.com/office/drawing/2014/main" val="3096260309"/>
                    </a:ext>
                  </a:extLst>
                </a:gridCol>
              </a:tblGrid>
              <a:tr h="378114">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患 者 姓 名</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社会保险号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33474"/>
                  </a:ext>
                </a:extLst>
              </a:tr>
              <a:tr h="378114">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金荣</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500230241</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334214"/>
                  </a:ext>
                </a:extLst>
              </a:tr>
              <a:tr h="378114">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丁冬</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301236542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708596"/>
                  </a:ext>
                </a:extLst>
              </a:tr>
              <a:tr h="378114">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唐雯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250413692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9614906"/>
                  </a:ext>
                </a:extLst>
              </a:tr>
              <a:tr h="378114">
                <a:tc>
                  <a:txBody>
                    <a:bodyPr/>
                    <a:lstStyle/>
                    <a:p>
                      <a:pPr algn="ctr">
                        <a:lnSpc>
                          <a:spcPts val="1505"/>
                        </a:lnSpc>
                        <a:spcAft>
                          <a:spcPts val="0"/>
                        </a:spcAft>
                        <a:tabLst>
                          <a:tab pos="5328920" algn="r"/>
                        </a:tabLst>
                      </a:pPr>
                      <a:r>
                        <a:rPr lang="zh-CN" sz="1600" kern="0">
                          <a:effectLst/>
                          <a:latin typeface="黑体" panose="02010609060101010101" pitchFamily="49" charset="-122"/>
                          <a:ea typeface="黑体" panose="02010609060101010101" pitchFamily="49" charset="-122"/>
                        </a:rPr>
                        <a:t>李华林</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111425255</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648848"/>
                  </a:ext>
                </a:extLst>
              </a:tr>
              <a:tr h="378114">
                <a:tc>
                  <a:txBody>
                    <a:bodyPr/>
                    <a:lstStyle/>
                    <a:p>
                      <a:pPr algn="ctr">
                        <a:lnSpc>
                          <a:spcPts val="1505"/>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文娟</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789256342</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956715"/>
                  </a:ext>
                </a:extLst>
              </a:tr>
            </a:tbl>
          </a:graphicData>
        </a:graphic>
      </p:graphicFrame>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a:extLst>
              <a:ext uri="{FF2B5EF4-FFF2-40B4-BE49-F238E27FC236}">
                <a16:creationId xmlns:a16="http://schemas.microsoft.com/office/drawing/2014/main" id="{21FD6304-A618-4718-B4A9-BDF68EDDC9C9}"/>
              </a:ext>
            </a:extLst>
          </p:cNvPr>
          <p:cNvSpPr>
            <a:spLocks noGrp="1"/>
          </p:cNvSpPr>
          <p:nvPr>
            <p:ph type="sldNum" sz="quarter" idx="12"/>
          </p:nvPr>
        </p:nvSpPr>
        <p:spPr/>
        <p:txBody>
          <a:bodyPr/>
          <a:lstStyle/>
          <a:p>
            <a:fld id="{ECB62A96-75BD-4D1B-A9DE-49026C62D5F2}" type="slidenum">
              <a:rPr lang="zh-CN" altLang="en-US" smtClean="0"/>
              <a:t>47</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FB3775E-F2CC-4AB3-801F-CF1395244837}"/>
                  </a:ext>
                </a:extLst>
              </p:cNvPr>
              <p:cNvSpPr txBox="1"/>
              <p:nvPr/>
            </p:nvSpPr>
            <p:spPr>
              <a:xfrm>
                <a:off x="3073279" y="1334466"/>
                <a:ext cx="3527303" cy="4754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zh-CN" altLang="en-US" sz="1600" i="1">
                              <a:latin typeface="Cambria Math" panose="02040503050406030204" pitchFamily="18" charset="0"/>
                            </a:rPr>
                          </m:ctrlPr>
                        </m:naryPr>
                        <m:sub>
                          <m:r>
                            <m:rPr>
                              <m:brk m:alnAt="1"/>
                            </m:rPr>
                            <a:rPr lang="zh-CN" altLang="en-US" sz="1600" i="1">
                              <a:latin typeface="Cambria Math" panose="02040503050406030204" pitchFamily="18" charset="0"/>
                            </a:rPr>
                            <m:t>‘</m:t>
                          </m:r>
                          <m:r>
                            <m:rPr>
                              <m:brk m:alnAt="1"/>
                            </m:rPr>
                            <a:rPr lang="zh-CN" altLang="en-US" sz="1600" i="1">
                              <a:latin typeface="Cambria Math" panose="02040503050406030204" pitchFamily="18" charset="0"/>
                            </a:rPr>
                            <m:t>患</m:t>
                          </m:r>
                          <m:r>
                            <a:rPr lang="zh-CN" altLang="en-US" sz="1600" i="1">
                              <a:latin typeface="Cambria Math" panose="02040503050406030204" pitchFamily="18" charset="0"/>
                            </a:rPr>
                            <m:t>者姓名</m:t>
                          </m:r>
                          <m:r>
                            <m:rPr>
                              <m:brk m:alnAt="1"/>
                            </m:rPr>
                            <a:rPr lang="zh-CN" altLang="en-US" sz="1600" i="1">
                              <a:latin typeface="Cambria Math" panose="02040503050406030204" pitchFamily="18" charset="0"/>
                            </a:rPr>
                            <m:t>’</m:t>
                          </m:r>
                          <m:r>
                            <m:rPr>
                              <m:brk m:alnAt="9"/>
                            </m:rPr>
                            <a:rPr lang="zh-CN" altLang="en-US" sz="1600" i="1">
                              <a:latin typeface="Cambria Math" panose="02040503050406030204" pitchFamily="18" charset="0"/>
                            </a:rPr>
                            <m:t>，</m:t>
                          </m:r>
                          <m:r>
                            <m:rPr>
                              <m:brk m:alnAt="9"/>
                            </m:rPr>
                            <a:rPr lang="zh-CN" altLang="en-US" sz="1600" i="1">
                              <a:latin typeface="Cambria Math" panose="02040503050406030204" pitchFamily="18" charset="0"/>
                            </a:rPr>
                            <m:t>‘</m:t>
                          </m:r>
                          <m:r>
                            <m:rPr>
                              <m:brk m:alnAt="9"/>
                            </m:rPr>
                            <a:rPr lang="zh-CN" altLang="en-US" sz="1600" i="1">
                              <a:latin typeface="Cambria Math" panose="02040503050406030204" pitchFamily="18" charset="0"/>
                            </a:rPr>
                            <m:t>社</m:t>
                          </m:r>
                          <m:r>
                            <a:rPr lang="zh-CN" altLang="en-US" sz="1600" i="1">
                              <a:latin typeface="Cambria Math" panose="02040503050406030204" pitchFamily="18" charset="0"/>
                            </a:rPr>
                            <m:t>会保险号</m:t>
                          </m:r>
                          <m:r>
                            <m:rPr>
                              <m:brk m:alnAt="9"/>
                            </m:rPr>
                            <a:rPr lang="zh-CN" altLang="en-US" sz="1600" i="1">
                              <a:latin typeface="Cambria Math" panose="02040503050406030204" pitchFamily="18" charset="0"/>
                            </a:rPr>
                            <m:t>’</m:t>
                          </m:r>
                        </m:sub>
                        <m:sup/>
                        <m:e>
                          <m:r>
                            <a:rPr lang="en-US" altLang="zh-CN" sz="1600" i="1">
                              <a:latin typeface="Cambria Math" panose="02040503050406030204" pitchFamily="18" charset="0"/>
                            </a:rPr>
                            <m:t>(</m:t>
                          </m:r>
                          <m:r>
                            <m:rPr>
                              <m:sty m:val="p"/>
                            </m:rPr>
                            <a:rPr lang="en-US" altLang="zh-CN" sz="1600" i="1">
                              <a:latin typeface="Cambria Math" panose="02040503050406030204" pitchFamily="18" charset="0"/>
                            </a:rPr>
                            <m:t>R</m:t>
                          </m:r>
                          <m:r>
                            <a:rPr lang="en-US" altLang="zh-CN" sz="1600" i="1">
                              <a:latin typeface="Cambria Math" panose="02040503050406030204" pitchFamily="18" charset="0"/>
                            </a:rPr>
                            <m:t>)</m:t>
                          </m:r>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1FB3775E-F2CC-4AB3-801F-CF1395244837}"/>
                  </a:ext>
                </a:extLst>
              </p:cNvPr>
              <p:cNvSpPr txBox="1">
                <a:spLocks noRot="1" noChangeAspect="1" noMove="1" noResize="1" noEditPoints="1" noAdjustHandles="1" noChangeArrowheads="1" noChangeShapeType="1" noTextEdit="1"/>
              </p:cNvSpPr>
              <p:nvPr/>
            </p:nvSpPr>
            <p:spPr>
              <a:xfrm>
                <a:off x="3073279" y="1334466"/>
                <a:ext cx="3527303" cy="475451"/>
              </a:xfrm>
              <a:prstGeom prst="rect">
                <a:avLst/>
              </a:prstGeom>
              <a:blipFill>
                <a:blip r:embed="rId3"/>
                <a:stretch>
                  <a:fillRect l="-11054" t="-194872" b="-271795"/>
                </a:stretch>
              </a:blipFill>
            </p:spPr>
            <p:txBody>
              <a:bodyPr/>
              <a:lstStyle/>
              <a:p>
                <a:r>
                  <a:rPr lang="zh-CN" altLang="en-US">
                    <a:noFill/>
                  </a:rPr>
                  <a:t> </a:t>
                </a:r>
              </a:p>
            </p:txBody>
          </p:sp>
        </mc:Fallback>
      </mc:AlternateContent>
      <p:sp>
        <p:nvSpPr>
          <p:cNvPr id="13"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42863734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147888" y="12502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连接</a:t>
            </a:r>
          </a:p>
        </p:txBody>
      </p:sp>
      <p:sp>
        <p:nvSpPr>
          <p:cNvPr id="2" name="矩形 1">
            <a:extLst>
              <a:ext uri="{FF2B5EF4-FFF2-40B4-BE49-F238E27FC236}">
                <a16:creationId xmlns:a16="http://schemas.microsoft.com/office/drawing/2014/main" id="{8CECB85B-B382-40B5-8E47-9C3E77091163}"/>
              </a:ext>
            </a:extLst>
          </p:cNvPr>
          <p:cNvSpPr/>
          <p:nvPr/>
        </p:nvSpPr>
        <p:spPr>
          <a:xfrm>
            <a:off x="911697" y="608137"/>
            <a:ext cx="7674422" cy="2031325"/>
          </a:xfrm>
          <a:prstGeom prst="rect">
            <a:avLst/>
          </a:prstGeom>
        </p:spPr>
        <p:txBody>
          <a:bodyPr wrap="square">
            <a:spAutoFit/>
          </a:bodyPr>
          <a:lstStyle/>
          <a:p>
            <a:pPr marL="285650" indent="-2856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smtClean="0">
                <a:solidFill>
                  <a:schemeClr val="tx2"/>
                </a:solidFill>
                <a:latin typeface="黑体" panose="02010609060101010101" pitchFamily="49" charset="-122"/>
                <a:ea typeface="黑体" panose="02010609060101010101" pitchFamily="49" charset="-122"/>
              </a:rPr>
              <a:t>连接</a:t>
            </a:r>
            <a:endParaRPr lang="en-US" altLang="zh-CN" sz="2000"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连接也称为</a:t>
            </a:r>
            <a:r>
              <a:rPr lang="en-US" altLang="zh-CN" sz="1600" dirty="0">
                <a:latin typeface="黑体" panose="02010609060101010101" pitchFamily="49" charset="-122"/>
                <a:ea typeface="黑体" panose="02010609060101010101" pitchFamily="49" charset="-122"/>
              </a:rPr>
              <a:t>Ɵ</a:t>
            </a:r>
            <a:r>
              <a:rPr lang="zh-CN" altLang="en-US" sz="1600" dirty="0">
                <a:latin typeface="黑体" panose="02010609060101010101" pitchFamily="49" charset="-122"/>
                <a:ea typeface="黑体" panose="02010609060101010101" pitchFamily="49" charset="-122"/>
              </a:rPr>
              <a:t>连接。连接运算从</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的笛卡尔积</a:t>
            </a:r>
            <a:r>
              <a:rPr lang="en-US" altLang="zh-CN" sz="1600" dirty="0">
                <a:latin typeface="黑体" panose="02010609060101010101" pitchFamily="49" charset="-122"/>
                <a:ea typeface="黑体" panose="02010609060101010101" pitchFamily="49" charset="-122"/>
              </a:rPr>
              <a:t>RXS</a:t>
            </a:r>
            <a:r>
              <a:rPr lang="zh-CN" altLang="en-US" sz="1600" dirty="0">
                <a:latin typeface="黑体" panose="02010609060101010101" pitchFamily="49" charset="-122"/>
                <a:ea typeface="黑体" panose="02010609060101010101" pitchFamily="49" charset="-122"/>
              </a:rPr>
              <a:t>中选取（</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关系）在</a:t>
            </a:r>
            <a:r>
              <a:rPr lang="en-US" altLang="zh-CN" sz="1600" dirty="0">
                <a:latin typeface="黑体" panose="02010609060101010101" pitchFamily="49" charset="-122"/>
                <a:ea typeface="黑体" panose="02010609060101010101" pitchFamily="49" charset="-122"/>
              </a:rPr>
              <a:t>A</a:t>
            </a:r>
            <a:r>
              <a:rPr lang="zh-CN" altLang="en-US" sz="1600" dirty="0">
                <a:latin typeface="黑体" panose="02010609060101010101" pitchFamily="49" charset="-122"/>
                <a:ea typeface="黑体" panose="02010609060101010101" pitchFamily="49" charset="-122"/>
              </a:rPr>
              <a:t>属性组上的值与（</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关系）在</a:t>
            </a:r>
            <a:r>
              <a:rPr lang="en-US" altLang="zh-CN" sz="1600" dirty="0">
                <a:latin typeface="黑体" panose="02010609060101010101" pitchFamily="49" charset="-122"/>
                <a:ea typeface="黑体" panose="02010609060101010101" pitchFamily="49" charset="-122"/>
              </a:rPr>
              <a:t>B</a:t>
            </a:r>
            <a:r>
              <a:rPr lang="zh-CN" altLang="en-US" sz="1600" dirty="0">
                <a:latin typeface="黑体" panose="02010609060101010101" pitchFamily="49" charset="-122"/>
                <a:ea typeface="黑体" panose="02010609060101010101" pitchFamily="49" charset="-122"/>
              </a:rPr>
              <a:t>属性组上值满足比较关系的元组。</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连接运算中有两种最为重要也最为常见的连接，一种是自然连接，另一种是条件连接</a:t>
            </a:r>
            <a:r>
              <a:rPr lang="zh-CN" altLang="en-US" sz="1600" dirty="0" smtClean="0">
                <a:latin typeface="黑体" panose="02010609060101010101" pitchFamily="49" charset="-122"/>
                <a:ea typeface="黑体" panose="02010609060101010101" pitchFamily="49" charset="-122"/>
              </a:rPr>
              <a:t>。</a:t>
            </a:r>
            <a:endParaRPr lang="en-US" altLang="zh-CN" sz="1600" b="1" dirty="0">
              <a:solidFill>
                <a:schemeClr val="tx2"/>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9417A7C1-1572-43D1-B17D-C8F1236A8D83}"/>
              </a:ext>
            </a:extLst>
          </p:cNvPr>
          <p:cNvSpPr/>
          <p:nvPr/>
        </p:nvSpPr>
        <p:spPr>
          <a:xfrm>
            <a:off x="911698" y="2862677"/>
            <a:ext cx="7587419" cy="1661993"/>
          </a:xfrm>
          <a:prstGeom prst="rect">
            <a:avLst/>
          </a:prstGeom>
        </p:spPr>
        <p:txBody>
          <a:bodyPr wrap="square">
            <a:spAutoFit/>
          </a:bodyPr>
          <a:lstStyle/>
          <a:p>
            <a:pPr marL="285650" indent="-285650">
              <a:lnSpc>
                <a:spcPct val="150000"/>
              </a:lnSpc>
              <a:buFont typeface="Wingdings" panose="05000000000000000000" pitchFamily="2" charset="2"/>
              <a:buChar char="l"/>
            </a:pPr>
            <a:r>
              <a:rPr lang="zh-CN" altLang="zh-CN" sz="2000" dirty="0">
                <a:solidFill>
                  <a:schemeClr val="tx2"/>
                </a:solidFill>
                <a:latin typeface="黑体" panose="02010609060101010101" pitchFamily="49" charset="-122"/>
                <a:ea typeface="黑体" panose="02010609060101010101" pitchFamily="49" charset="-122"/>
              </a:rPr>
              <a:t>自然</a:t>
            </a:r>
            <a:r>
              <a:rPr lang="zh-CN" altLang="zh-CN" sz="2000" dirty="0" smtClean="0">
                <a:solidFill>
                  <a:schemeClr val="tx2"/>
                </a:solidFill>
                <a:latin typeface="黑体" panose="02010609060101010101" pitchFamily="49" charset="-122"/>
                <a:ea typeface="黑体" panose="02010609060101010101" pitchFamily="49" charset="-122"/>
              </a:rPr>
              <a:t>连接</a:t>
            </a:r>
            <a:endParaRPr lang="en-US" altLang="zh-CN" sz="2000" kern="1000"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kern="1000" dirty="0" smtClean="0">
                <a:latin typeface="黑体" panose="02010609060101010101" pitchFamily="49" charset="-122"/>
                <a:ea typeface="黑体" panose="02010609060101010101" pitchFamily="49" charset="-122"/>
              </a:rPr>
              <a:t>自然</a:t>
            </a:r>
            <a:r>
              <a:rPr lang="zh-CN" altLang="en-US" sz="1600" kern="1000" dirty="0">
                <a:latin typeface="黑体" panose="02010609060101010101" pitchFamily="49" charset="-122"/>
                <a:ea typeface="黑体" panose="02010609060101010101" pitchFamily="49" charset="-122"/>
              </a:rPr>
              <a:t>连接</a:t>
            </a:r>
            <a:r>
              <a:rPr lang="zh-CN" altLang="zh-CN" sz="1600" kern="1000" dirty="0">
                <a:latin typeface="黑体" panose="02010609060101010101" pitchFamily="49" charset="-122"/>
                <a:ea typeface="黑体" panose="02010609060101010101" pitchFamily="49" charset="-122"/>
              </a:rPr>
              <a:t>要求两个关系中进行比较的分量必须是相同的属性组，并且要在结果中将重复的属性去掉。它的形式定义为：</a:t>
            </a:r>
            <a:endParaRPr lang="en-US" altLang="zh-CN" sz="1600" kern="1000" dirty="0">
              <a:latin typeface="黑体" panose="02010609060101010101" pitchFamily="49" charset="-122"/>
              <a:ea typeface="黑体" panose="02010609060101010101" pitchFamily="49" charset="-122"/>
            </a:endParaRPr>
          </a:p>
          <a:p>
            <a:pPr indent="255815" algn="just">
              <a:lnSpc>
                <a:spcPct val="150000"/>
              </a:lnSpc>
            </a:pPr>
            <a:endParaRPr lang="zh-CN" altLang="zh-CN" sz="1600" kern="10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对象 4">
                <a:extLst>
                  <a:ext uri="{FF2B5EF4-FFF2-40B4-BE49-F238E27FC236}">
                    <a16:creationId xmlns:a16="http://schemas.microsoft.com/office/drawing/2014/main" id="{D2ECDD2A-BED2-4D93-B2CA-F846BF06133E}"/>
                  </a:ext>
                </a:extLst>
              </p:cNvPr>
              <p:cNvSpPr txBox="1"/>
              <p:nvPr/>
            </p:nvSpPr>
            <p:spPr bwMode="auto">
              <a:xfrm>
                <a:off x="2275243" y="4062683"/>
                <a:ext cx="6004026" cy="58402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000" b="1" i="1">
                          <a:solidFill>
                            <a:srgbClr val="000000"/>
                          </a:solidFill>
                          <a:latin typeface="Cambria Math" panose="02040503050406030204" pitchFamily="18" charset="0"/>
                        </a:rPr>
                        <m:t>𝑹</m:t>
                      </m:r>
                      <m:r>
                        <m:rPr>
                          <m:nor/>
                        </m:rPr>
                        <a:rPr lang="zh-CN" altLang="en-US" sz="2000" b="1" kern="0" dirty="0">
                          <a:latin typeface="Times New Roman" panose="02020603050405020304" pitchFamily="18" charset="0"/>
                          <a:ea typeface="宋体" panose="02010600030101010101" pitchFamily="2" charset="-122"/>
                        </a:rPr>
                        <m:t>⋈</m:t>
                      </m:r>
                      <m:r>
                        <a:rPr lang="zh-CN" altLang="en-US" sz="2000" b="1" i="1">
                          <a:solidFill>
                            <a:srgbClr val="000000"/>
                          </a:solidFill>
                          <a:latin typeface="Cambria Math" panose="02040503050406030204" pitchFamily="18" charset="0"/>
                        </a:rPr>
                        <m:t>𝑺</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𝒕</m:t>
                      </m:r>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groupChr>
                            <m:groupChrPr>
                              <m:chr m:val="⏜"/>
                              <m:pos m:val="top"/>
                              <m:vertJc m:val="bot"/>
                              <m:ctrlPr>
                                <a:rPr lang="zh-CN" altLang="en-US" sz="2000" i="1">
                                  <a:solidFill>
                                    <a:srgbClr val="000000"/>
                                  </a:solidFill>
                                  <a:latin typeface="Cambria Math" panose="02040503050406030204" pitchFamily="18" charset="0"/>
                                </a:rPr>
                              </m:ctrlPr>
                            </m:groupChr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𝑟</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𝑠</m:t>
                                  </m:r>
                                </m:sub>
                              </m:sSub>
                            </m:e>
                          </m:groupChr>
                          <m:r>
                            <a:rPr lang="zh-CN" altLang="en-US" sz="2000"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𝒕</m:t>
                          </m:r>
                        </m:e>
                        <m:sub>
                          <m:r>
                            <a:rPr lang="zh-CN" altLang="en-US" sz="2000" b="1" i="1">
                              <a:solidFill>
                                <a:srgbClr val="000000"/>
                              </a:solidFill>
                              <a:latin typeface="Cambria Math" panose="02040503050406030204" pitchFamily="18" charset="0"/>
                            </a:rPr>
                            <m:t>𝒓</m:t>
                          </m:r>
                        </m:sub>
                      </m:sSub>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𝑹</m:t>
                      </m:r>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𝒕</m:t>
                          </m:r>
                        </m:e>
                        <m:sub>
                          <m:r>
                            <a:rPr lang="zh-CN" altLang="en-US" sz="2000" b="1" i="1">
                              <a:solidFill>
                                <a:srgbClr val="000000"/>
                              </a:solidFill>
                              <a:latin typeface="Cambria Math" panose="02040503050406030204" pitchFamily="18" charset="0"/>
                            </a:rPr>
                            <m:t>𝒔</m:t>
                          </m:r>
                        </m:sub>
                      </m:sSub>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𝑺</m:t>
                      </m:r>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𝒕</m:t>
                          </m:r>
                        </m:e>
                        <m:sub>
                          <m:r>
                            <a:rPr lang="zh-CN" altLang="en-US" sz="2000" b="1" i="1">
                              <a:solidFill>
                                <a:srgbClr val="000000"/>
                              </a:solidFill>
                              <a:latin typeface="Cambria Math" panose="02040503050406030204" pitchFamily="18" charset="0"/>
                            </a:rPr>
                            <m:t>𝒓</m:t>
                          </m:r>
                        </m:sub>
                      </m:sSub>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𝑩</m:t>
                      </m:r>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𝒕</m:t>
                          </m:r>
                        </m:e>
                        <m:sub>
                          <m:r>
                            <a:rPr lang="zh-CN" altLang="en-US" sz="2000" b="1" i="1">
                              <a:solidFill>
                                <a:srgbClr val="000000"/>
                              </a:solidFill>
                              <a:latin typeface="Cambria Math" panose="02040503050406030204" pitchFamily="18" charset="0"/>
                            </a:rPr>
                            <m:t>𝒔</m:t>
                          </m:r>
                        </m:sub>
                      </m:sSub>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𝒃</m:t>
                      </m:r>
                      <m:r>
                        <a:rPr lang="zh-CN" altLang="en-US" sz="2000" b="1" i="1">
                          <a:solidFill>
                            <a:srgbClr val="000000"/>
                          </a:solidFill>
                          <a:latin typeface="Cambria Math" panose="02040503050406030204" pitchFamily="18" charset="0"/>
                        </a:rPr>
                        <m:t>]}</m:t>
                      </m:r>
                    </m:oMath>
                  </m:oMathPara>
                </a14:m>
                <a:endParaRPr lang="zh-CN" altLang="en-US" sz="2000" b="1" dirty="0"/>
              </a:p>
            </p:txBody>
          </p:sp>
        </mc:Choice>
        <mc:Fallback>
          <p:sp>
            <p:nvSpPr>
              <p:cNvPr id="5" name="对象 4">
                <a:extLst>
                  <a:ext uri="{FF2B5EF4-FFF2-40B4-BE49-F238E27FC236}">
                    <a16:creationId xmlns:a16="http://schemas.microsoft.com/office/drawing/2014/main" id="{D2ECDD2A-BED2-4D93-B2CA-F846BF06133E}"/>
                  </a:ext>
                </a:extLst>
              </p:cNvPr>
              <p:cNvSpPr txBox="1">
                <a:spLocks noRot="1" noChangeAspect="1" noMove="1" noResize="1" noEditPoints="1" noAdjustHandles="1" noChangeArrowheads="1" noChangeShapeType="1" noTextEdit="1"/>
              </p:cNvSpPr>
              <p:nvPr/>
            </p:nvSpPr>
            <p:spPr bwMode="auto">
              <a:xfrm>
                <a:off x="2275243" y="4062683"/>
                <a:ext cx="6004026" cy="584020"/>
              </a:xfrm>
              <a:prstGeom prst="rect">
                <a:avLst/>
              </a:prstGeom>
              <a:blipFill>
                <a:blip r:embed="rId3"/>
                <a:stretch>
                  <a:fillRect t="-16667"/>
                </a:stretch>
              </a:blipFill>
            </p:spPr>
            <p:txBody>
              <a:bodyPr/>
              <a:lstStyle/>
              <a:p>
                <a:r>
                  <a:rPr lang="zh-CN" altLang="en-US">
                    <a:noFill/>
                  </a:rPr>
                  <a:t> </a:t>
                </a:r>
              </a:p>
            </p:txBody>
          </p:sp>
        </mc:Fallback>
      </mc:AlternateContent>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a:extLst>
              <a:ext uri="{FF2B5EF4-FFF2-40B4-BE49-F238E27FC236}">
                <a16:creationId xmlns:a16="http://schemas.microsoft.com/office/drawing/2014/main" id="{65C76644-F569-4FF3-BE4E-2224EBF424D2}"/>
              </a:ext>
            </a:extLst>
          </p:cNvPr>
          <p:cNvSpPr>
            <a:spLocks noGrp="1"/>
          </p:cNvSpPr>
          <p:nvPr>
            <p:ph type="sldNum" sz="quarter" idx="12"/>
          </p:nvPr>
        </p:nvSpPr>
        <p:spPr/>
        <p:txBody>
          <a:bodyPr/>
          <a:lstStyle/>
          <a:p>
            <a:fld id="{ECB62A96-75BD-4D1B-A9DE-49026C62D5F2}" type="slidenum">
              <a:rPr lang="zh-CN" altLang="en-US" smtClean="0"/>
              <a:t>48</a:t>
            </a:fld>
            <a:endParaRPr lang="zh-CN" altLang="en-US"/>
          </a:p>
        </p:txBody>
      </p:sp>
      <p:sp>
        <p:nvSpPr>
          <p:cNvPr id="10"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04586370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9">
                <a:extLst>
                  <a:ext uri="{FF2B5EF4-FFF2-40B4-BE49-F238E27FC236}">
                    <a16:creationId xmlns:a16="http://schemas.microsoft.com/office/drawing/2014/main" id="{A5E52936-FA8D-4F2D-A920-F7D71D6EDB6C}"/>
                  </a:ext>
                </a:extLst>
              </p:cNvPr>
              <p:cNvSpPr>
                <a:spLocks noChangeArrowheads="1"/>
              </p:cNvSpPr>
              <p:nvPr/>
            </p:nvSpPr>
            <p:spPr bwMode="auto">
              <a:xfrm>
                <a:off x="540797" y="1214413"/>
                <a:ext cx="4186987" cy="15219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12" tIns="45706" rIns="91412" bIns="45706" numCol="1" anchor="ctr" anchorCtr="0" compatLnSpc="1">
                <a:prstTxWarp prst="textNoShape">
                  <a:avLst/>
                </a:prstTxWarp>
                <a:spAutoFit/>
              </a:bodyPr>
              <a:lstStyle/>
              <a:p>
                <a:pPr indent="255499" defTabSz="914081" eaLnBrk="0" fontAlgn="base" hangingPunct="0">
                  <a:spcBef>
                    <a:spcPct val="0"/>
                  </a:spcBef>
                  <a:spcAft>
                    <a:spcPct val="0"/>
                  </a:spcAft>
                </a:pPr>
                <a:r>
                  <a:rPr lang="zh-CN" altLang="en-US" sz="1600" dirty="0">
                    <a:latin typeface="黑体" panose="02010609060101010101" pitchFamily="49" charset="-122"/>
                    <a:ea typeface="黑体" panose="02010609060101010101" pitchFamily="49" charset="-122"/>
                    <a:cs typeface="Times New Roman" panose="02020603050405020304" pitchFamily="18" charset="0"/>
                  </a:rPr>
                  <a:t>自然连接步骤：</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defTabSz="914081" eaLnBrk="0" fontAlgn="base" hangingPunct="0">
                  <a:spcBef>
                    <a:spcPct val="0"/>
                  </a:spcBef>
                  <a:spcAft>
                    <a:spcPct val="0"/>
                  </a:spcAft>
                </a:pP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indent="255499" eaLnBrk="0" fontAlgn="base" hangingPunct="0">
                  <a:spcBef>
                    <a:spcPct val="0"/>
                  </a:spcBef>
                  <a:spcAft>
                    <a:spcPct val="0"/>
                  </a:spcAft>
                </a:pP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 </a:t>
                </a:r>
                <a:r>
                  <a:rPr lang="zh-CN" altLang="en-US" sz="1600" dirty="0">
                    <a:latin typeface="黑体" panose="02010609060101010101" pitchFamily="49" charset="-122"/>
                    <a:ea typeface="黑体" panose="02010609060101010101" pitchFamily="49" charset="-122"/>
                    <a:cs typeface="Times New Roman" panose="02020603050405020304" pitchFamily="18" charset="0"/>
                  </a:rPr>
                  <a:t>计算</a:t>
                </a:r>
                <a:r>
                  <a:rPr lang="en-US" altLang="zh-CN" sz="1600" dirty="0">
                    <a:latin typeface="黑体" panose="02010609060101010101" pitchFamily="49" charset="-122"/>
                    <a:ea typeface="黑体" panose="02010609060101010101" pitchFamily="49" charset="-122"/>
                    <a:cs typeface="Times New Roman" panose="02020603050405020304" pitchFamily="18" charset="0"/>
                  </a:rPr>
                  <a:t>R </a:t>
                </a:r>
                <a14:m>
                  <m:oMath xmlns:m="http://schemas.openxmlformats.org/officeDocument/2006/math">
                    <m:r>
                      <m:rPr>
                        <m:nor/>
                      </m:rPr>
                      <a:rPr lang="zh-CN" altLang="en-US" sz="1600" b="1" kern="0" dirty="0">
                        <a:latin typeface="Times New Roman" panose="02020603050405020304" pitchFamily="18" charset="0"/>
                        <a:ea typeface="宋体" panose="02010600030101010101" pitchFamily="2" charset="-122"/>
                      </a:rPr>
                      <m:t>⋈</m:t>
                    </m:r>
                  </m:oMath>
                </a14:m>
                <a:r>
                  <a:rPr lang="en-US" altLang="zh-CN" sz="1600" dirty="0">
                    <a:latin typeface="黑体" panose="02010609060101010101" pitchFamily="49" charset="-122"/>
                    <a:ea typeface="黑体" panose="02010609060101010101" pitchFamily="49" charset="-122"/>
                    <a:cs typeface="Times New Roman" panose="02020603050405020304" pitchFamily="18" charset="0"/>
                  </a:rPr>
                  <a:t> S</a:t>
                </a:r>
                <a:r>
                  <a:rPr lang="zh-CN" altLang="en-US" sz="16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1600" dirty="0">
                  <a:latin typeface="黑体" panose="02010609060101010101" pitchFamily="49" charset="-122"/>
                  <a:ea typeface="黑体" panose="02010609060101010101" pitchFamily="49" charset="-122"/>
                </a:endParaRPr>
              </a:p>
              <a:p>
                <a:pPr indent="255499" defTabSz="914081" eaLnBrk="0" fontAlgn="base" hangingPunct="0">
                  <a:lnSpc>
                    <a:spcPct val="150000"/>
                  </a:lnSpc>
                  <a:spcBef>
                    <a:spcPct val="0"/>
                  </a:spcBef>
                  <a:spcAft>
                    <a:spcPct val="0"/>
                  </a:spcAft>
                </a:pP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a:t>
                </a:r>
                <a:r>
                  <a:rPr lang="zh-CN" altLang="en-US" sz="1600" dirty="0">
                    <a:latin typeface="黑体" panose="02010609060101010101" pitchFamily="49" charset="-122"/>
                    <a:ea typeface="黑体" panose="02010609060101010101" pitchFamily="49" charset="-122"/>
                    <a:cs typeface="Times New Roman" panose="02020603050405020304" pitchFamily="18" charset="0"/>
                  </a:rPr>
                  <a:t> </a:t>
                </a: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选择同时出现在</a:t>
                </a:r>
                <a:r>
                  <a:rPr lang="en-US" altLang="zh-CN"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R</a:t>
                </a: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和</a:t>
                </a:r>
                <a:r>
                  <a:rPr lang="en-US" altLang="zh-CN"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S</a:t>
                </a: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中属性相等元组；</a:t>
                </a:r>
                <a:endParaRPr lang="zh-CN" altLang="en-US" sz="1600" dirty="0">
                  <a:latin typeface="黑体" panose="02010609060101010101" pitchFamily="49" charset="-122"/>
                  <a:ea typeface="黑体" panose="02010609060101010101" pitchFamily="49" charset="-122"/>
                  <a:sym typeface="Wingdings" panose="05000000000000000000" pitchFamily="2" charset="2"/>
                </a:endParaRPr>
              </a:p>
              <a:p>
                <a:pPr indent="255499" defTabSz="914081" eaLnBrk="0" fontAlgn="base" hangingPunct="0">
                  <a:lnSpc>
                    <a:spcPct val="150000"/>
                  </a:lnSpc>
                  <a:spcBef>
                    <a:spcPct val="0"/>
                  </a:spcBef>
                  <a:spcAft>
                    <a:spcPct val="0"/>
                  </a:spcAft>
                </a:pP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a:t>
                </a:r>
                <a:r>
                  <a:rPr lang="zh-CN" altLang="en-US" sz="1600" dirty="0">
                    <a:latin typeface="黑体" panose="02010609060101010101" pitchFamily="49" charset="-122"/>
                    <a:ea typeface="黑体" panose="02010609060101010101" pitchFamily="49" charset="-122"/>
                    <a:cs typeface="Times New Roman" panose="02020603050405020304" pitchFamily="18" charset="0"/>
                  </a:rPr>
                  <a:t> </a:t>
                </a:r>
                <a:r>
                  <a:rPr lang="zh-CN" altLang="en-US" sz="1600"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去掉重复属性。</a:t>
                </a:r>
              </a:p>
            </p:txBody>
          </p:sp>
        </mc:Choice>
        <mc:Fallback xmlns="">
          <p:sp>
            <p:nvSpPr>
              <p:cNvPr id="12" name="Rectangle 9">
                <a:extLst>
                  <a:ext uri="{FF2B5EF4-FFF2-40B4-BE49-F238E27FC236}">
                    <a16:creationId xmlns:a16="http://schemas.microsoft.com/office/drawing/2014/main" id="{A5E52936-FA8D-4F2D-A920-F7D71D6EDB6C}"/>
                  </a:ext>
                </a:extLst>
              </p:cNvPr>
              <p:cNvSpPr>
                <a:spLocks noRot="1" noChangeAspect="1" noMove="1" noResize="1" noEditPoints="1" noAdjustHandles="1" noChangeArrowheads="1" noChangeShapeType="1" noTextEdit="1"/>
              </p:cNvSpPr>
              <p:nvPr/>
            </p:nvSpPr>
            <p:spPr bwMode="auto">
              <a:xfrm>
                <a:off x="540797" y="1214413"/>
                <a:ext cx="4186987" cy="1521927"/>
              </a:xfrm>
              <a:prstGeom prst="rect">
                <a:avLst/>
              </a:prstGeom>
              <a:blipFill>
                <a:blip r:embed="rId3"/>
                <a:stretch>
                  <a:fillRect t="-2000" r="-146" b="-36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473D2ED8-E611-42DF-BE5F-850D0D6AE874}"/>
              </a:ext>
            </a:extLst>
          </p:cNvPr>
          <p:cNvSpPr txBox="1"/>
          <p:nvPr/>
        </p:nvSpPr>
        <p:spPr>
          <a:xfrm>
            <a:off x="5219874" y="151733"/>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连接</a:t>
            </a:r>
          </a:p>
        </p:txBody>
      </p:sp>
      <p:sp>
        <p:nvSpPr>
          <p:cNvPr id="2" name="矩形 1">
            <a:extLst>
              <a:ext uri="{FF2B5EF4-FFF2-40B4-BE49-F238E27FC236}">
                <a16:creationId xmlns:a16="http://schemas.microsoft.com/office/drawing/2014/main" id="{8CECB85B-B382-40B5-8E47-9C3E77091163}"/>
              </a:ext>
            </a:extLst>
          </p:cNvPr>
          <p:cNvSpPr/>
          <p:nvPr/>
        </p:nvSpPr>
        <p:spPr>
          <a:xfrm>
            <a:off x="815276" y="631175"/>
            <a:ext cx="6370742" cy="1169551"/>
          </a:xfrm>
          <a:prstGeom prst="rect">
            <a:avLst/>
          </a:prstGeom>
        </p:spPr>
        <p:txBody>
          <a:bodyPr wrap="square">
            <a:spAutoFit/>
          </a:bodyPr>
          <a:lstStyle/>
          <a:p>
            <a:pPr marL="285650" indent="-2856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自然连接</a:t>
            </a:r>
            <a:endParaRPr lang="en-US" altLang="zh-CN" sz="2000"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2000" b="1"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p:txBody>
      </p:sp>
      <p:sp>
        <p:nvSpPr>
          <p:cNvPr id="16" name="矩形 15">
            <a:extLst>
              <a:ext uri="{FF2B5EF4-FFF2-40B4-BE49-F238E27FC236}">
                <a16:creationId xmlns:a16="http://schemas.microsoft.com/office/drawing/2014/main" id="{1BC24CC4-FA74-40BF-9115-02DAB64AA408}"/>
              </a:ext>
            </a:extLst>
          </p:cNvPr>
          <p:cNvSpPr/>
          <p:nvPr/>
        </p:nvSpPr>
        <p:spPr>
          <a:xfrm>
            <a:off x="815276" y="2878103"/>
            <a:ext cx="8018173" cy="773289"/>
          </a:xfrm>
          <a:prstGeom prst="rect">
            <a:avLst/>
          </a:prstGeom>
        </p:spPr>
        <p:txBody>
          <a:bodyPr wrap="square">
            <a:spAutoFit/>
          </a:bodyPr>
          <a:lstStyle/>
          <a:p>
            <a:pPr>
              <a:lnSpc>
                <a:spcPct val="150000"/>
              </a:lnSpc>
              <a:defRPr/>
            </a:pPr>
            <a:r>
              <a:rPr lang="zh-CN" altLang="zh-CN" sz="1600" dirty="0">
                <a:latin typeface="黑体" panose="02010609060101010101" pitchFamily="49" charset="-122"/>
                <a:ea typeface="黑体" panose="02010609060101010101" pitchFamily="49" charset="-122"/>
              </a:rPr>
              <a:t>连接运算一般是从行的角度进行的操作，但自然连接是同时从行和列的角度进行的操作。</a:t>
            </a:r>
          </a:p>
          <a:p>
            <a:pPr lvl="0">
              <a:lnSpc>
                <a:spcPct val="150000"/>
              </a:lnSpc>
              <a:defRPr/>
            </a:pPr>
            <a:r>
              <a:rPr lang="zh-CN" altLang="zh-CN" sz="1600" dirty="0">
                <a:latin typeface="黑体" panose="02010609060101010101" pitchFamily="49" charset="-122"/>
                <a:ea typeface="黑体" panose="02010609060101010101" pitchFamily="49" charset="-122"/>
              </a:rPr>
              <a:t>如果两个关系没有公共属性，自然连接就是笛卡尔积。</a:t>
            </a: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a:extLst>
              <a:ext uri="{FF2B5EF4-FFF2-40B4-BE49-F238E27FC236}">
                <a16:creationId xmlns:a16="http://schemas.microsoft.com/office/drawing/2014/main" id="{5865323F-6434-4FF0-BBE9-CEFE6CE8DF46}"/>
              </a:ext>
            </a:extLst>
          </p:cNvPr>
          <p:cNvSpPr>
            <a:spLocks noGrp="1"/>
          </p:cNvSpPr>
          <p:nvPr>
            <p:ph type="sldNum" sz="quarter" idx="12"/>
          </p:nvPr>
        </p:nvSpPr>
        <p:spPr/>
        <p:txBody>
          <a:bodyPr/>
          <a:lstStyle/>
          <a:p>
            <a:fld id="{ECB62A96-75BD-4D1B-A9DE-49026C62D5F2}" type="slidenum">
              <a:rPr lang="zh-CN" altLang="en-US" smtClean="0"/>
              <a:t>49</a:t>
            </a:fld>
            <a:endParaRPr lang="zh-CN" altLang="en-US"/>
          </a:p>
        </p:txBody>
      </p:sp>
      <p:sp>
        <p:nvSpPr>
          <p:cNvPr id="9"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46447315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60291" y="613525"/>
            <a:ext cx="7625828" cy="1877437"/>
          </a:xfrm>
          <a:prstGeom prst="rect">
            <a:avLst/>
          </a:prstGeom>
        </p:spPr>
        <p:txBody>
          <a:bodyPr wrap="square">
            <a:spAutoFit/>
          </a:bodyPr>
          <a:lstStyle/>
          <a:p>
            <a:pPr marL="342779" indent="-342779" defTabSz="914081" fontAlgn="base">
              <a:spcBef>
                <a:spcPct val="0"/>
              </a:spcBef>
              <a:spcAft>
                <a:spcPct val="0"/>
              </a:spcAft>
              <a:buFont typeface="Wingdings" panose="05000000000000000000" pitchFamily="2" charset="2"/>
              <a:buChar char="l"/>
              <a:defRPr/>
            </a:pPr>
            <a:r>
              <a:rPr lang="zh-CN" altLang="en-US" sz="2000" kern="0" dirty="0" smtClean="0">
                <a:solidFill>
                  <a:srgbClr val="123E61"/>
                </a:solidFill>
                <a:latin typeface="黑体" panose="02010609060101010101" pitchFamily="49" charset="-122"/>
                <a:ea typeface="黑体" panose="02010609060101010101" pitchFamily="49" charset="-122"/>
              </a:rPr>
              <a:t>关系</a:t>
            </a:r>
            <a:endParaRPr lang="zh-CN" altLang="en-US" sz="1799" dirty="0">
              <a:solidFill>
                <a:srgbClr val="333333"/>
              </a:solidFill>
              <a:latin typeface="微软雅黑" pitchFamily="34" charset="-122"/>
              <a:ea typeface="微软雅黑" pitchFamily="34" charset="-122"/>
            </a:endParaRPr>
          </a:p>
          <a:p>
            <a:pPr defTabSz="914081" fontAlgn="base">
              <a:lnSpc>
                <a:spcPct val="150000"/>
              </a:lnSpc>
              <a:spcBef>
                <a:spcPct val="0"/>
              </a:spcBef>
              <a:spcAft>
                <a:spcPct val="0"/>
              </a:spcAft>
            </a:pPr>
            <a:r>
              <a:rPr lang="zh-CN" altLang="en-US" sz="1600" dirty="0">
                <a:solidFill>
                  <a:prstClr val="black"/>
                </a:solidFill>
                <a:latin typeface="黑体" panose="02010609060101010101" pitchFamily="49" charset="-122"/>
                <a:ea typeface="黑体" panose="02010609060101010101" pitchFamily="49" charset="-122"/>
              </a:rPr>
              <a:t>关系是一种规范化的二维表，应满足如下</a:t>
            </a:r>
            <a:r>
              <a:rPr lang="en-US" altLang="zh-CN" sz="1600" dirty="0">
                <a:solidFill>
                  <a:prstClr val="black"/>
                </a:solidFill>
                <a:latin typeface="黑体" panose="02010609060101010101" pitchFamily="49" charset="-122"/>
                <a:ea typeface="黑体" panose="02010609060101010101" pitchFamily="49" charset="-122"/>
              </a:rPr>
              <a:t>3</a:t>
            </a:r>
            <a:r>
              <a:rPr lang="zh-CN" altLang="en-US" sz="1600" dirty="0">
                <a:solidFill>
                  <a:prstClr val="black"/>
                </a:solidFill>
                <a:latin typeface="黑体" panose="02010609060101010101" pitchFamily="49" charset="-122"/>
                <a:ea typeface="黑体" panose="02010609060101010101" pitchFamily="49" charset="-122"/>
              </a:rPr>
              <a:t>个条件：</a:t>
            </a:r>
            <a:endParaRPr lang="en-US" altLang="zh-CN" sz="1600" dirty="0">
              <a:solidFill>
                <a:prstClr val="black"/>
              </a:solidFill>
              <a:latin typeface="黑体" panose="02010609060101010101" pitchFamily="49" charset="-122"/>
              <a:ea typeface="黑体" panose="02010609060101010101" pitchFamily="49" charset="-122"/>
            </a:endParaRPr>
          </a:p>
          <a:p>
            <a:pPr marL="214308" indent="-214308" defTabSz="914081" fontAlgn="base">
              <a:lnSpc>
                <a:spcPct val="150000"/>
              </a:lnSpc>
              <a:spcBef>
                <a:spcPct val="0"/>
              </a:spcBef>
              <a:spcAft>
                <a:spcPct val="0"/>
              </a:spcAft>
              <a:buFont typeface="Wingdings" panose="05000000000000000000" pitchFamily="2" charset="2"/>
              <a:buChar char="l"/>
            </a:pPr>
            <a:r>
              <a:rPr lang="zh-CN" altLang="zh-CN" sz="1600" dirty="0" smtClean="0">
                <a:solidFill>
                  <a:srgbClr val="FF0000"/>
                </a:solidFill>
                <a:latin typeface="黑体" panose="02010609060101010101" pitchFamily="49" charset="-122"/>
                <a:ea typeface="黑体" panose="02010609060101010101" pitchFamily="49" charset="-122"/>
              </a:rPr>
              <a:t>每个</a:t>
            </a:r>
            <a:r>
              <a:rPr lang="zh-CN" altLang="zh-CN" sz="1600" dirty="0">
                <a:solidFill>
                  <a:srgbClr val="FF0000"/>
                </a:solidFill>
                <a:latin typeface="黑体" panose="02010609060101010101" pitchFamily="49" charset="-122"/>
                <a:ea typeface="黑体" panose="02010609060101010101" pitchFamily="49" charset="-122"/>
              </a:rPr>
              <a:t>关系都有一个</a:t>
            </a:r>
            <a:r>
              <a:rPr lang="zh-CN" altLang="en-US" sz="1600" dirty="0">
                <a:solidFill>
                  <a:srgbClr val="FF0000"/>
                </a:solidFill>
                <a:latin typeface="黑体" panose="02010609060101010101" pitchFamily="49" charset="-122"/>
                <a:ea typeface="黑体" panose="02010609060101010101" pitchFamily="49" charset="-122"/>
              </a:rPr>
              <a:t>唯一的</a:t>
            </a:r>
            <a:r>
              <a:rPr lang="zh-CN" altLang="zh-CN" sz="1600" dirty="0">
                <a:solidFill>
                  <a:srgbClr val="FF0000"/>
                </a:solidFill>
                <a:latin typeface="黑体" panose="02010609060101010101" pitchFamily="49" charset="-122"/>
                <a:ea typeface="黑体" panose="02010609060101010101" pitchFamily="49" charset="-122"/>
              </a:rPr>
              <a:t>关系名</a:t>
            </a:r>
            <a:r>
              <a:rPr lang="zh-CN" altLang="en-US" sz="1600" dirty="0">
                <a:solidFill>
                  <a:srgbClr val="FF0000"/>
                </a:solidFill>
                <a:latin typeface="黑体" panose="02010609060101010101" pitchFamily="49" charset="-122"/>
                <a:ea typeface="黑体" panose="02010609060101010101" pitchFamily="49" charset="-122"/>
              </a:rPr>
              <a:t>；</a:t>
            </a:r>
          </a:p>
          <a:p>
            <a:pPr marL="214308" indent="-214308" defTabSz="914081" fontAlgn="base">
              <a:lnSpc>
                <a:spcPct val="150000"/>
              </a:lnSpc>
              <a:spcBef>
                <a:spcPct val="0"/>
              </a:spcBef>
              <a:spcAft>
                <a:spcPct val="0"/>
              </a:spcAft>
              <a:buFont typeface="Wingdings" panose="05000000000000000000" pitchFamily="2" charset="2"/>
              <a:buChar char="l"/>
            </a:pPr>
            <a:r>
              <a:rPr lang="zh-CN" altLang="en-US" sz="1600" dirty="0">
                <a:solidFill>
                  <a:srgbClr val="FF0000"/>
                </a:solidFill>
                <a:latin typeface="黑体" panose="02010609060101010101" pitchFamily="49" charset="-122"/>
                <a:ea typeface="黑体" panose="02010609060101010101" pitchFamily="49" charset="-122"/>
              </a:rPr>
              <a:t>关系表中的每一列都是不可再分的基本属性，各属性不能重名；</a:t>
            </a:r>
            <a:endParaRPr lang="en-US" altLang="zh-CN" sz="1600" dirty="0">
              <a:solidFill>
                <a:srgbClr val="FF0000"/>
              </a:solidFill>
              <a:latin typeface="黑体" panose="02010609060101010101" pitchFamily="49" charset="-122"/>
              <a:ea typeface="黑体" panose="02010609060101010101" pitchFamily="49" charset="-122"/>
            </a:endParaRPr>
          </a:p>
          <a:p>
            <a:pPr marL="214308" indent="-214308" defTabSz="914081" fontAlgn="base">
              <a:lnSpc>
                <a:spcPct val="150000"/>
              </a:lnSpc>
              <a:spcBef>
                <a:spcPct val="0"/>
              </a:spcBef>
              <a:spcAft>
                <a:spcPct val="0"/>
              </a:spcAft>
              <a:buFont typeface="Wingdings" panose="05000000000000000000" pitchFamily="2" charset="2"/>
              <a:buChar char="l"/>
            </a:pPr>
            <a:r>
              <a:rPr lang="zh-CN" altLang="zh-CN" sz="1600" dirty="0">
                <a:solidFill>
                  <a:srgbClr val="FF0000"/>
                </a:solidFill>
                <a:latin typeface="黑体" panose="02010609060101010101" pitchFamily="49" charset="-122"/>
                <a:ea typeface="黑体" panose="02010609060101010101" pitchFamily="49" charset="-122"/>
              </a:rPr>
              <a:t>表中的行列次序不重要，可以交换行</a:t>
            </a:r>
            <a:r>
              <a:rPr lang="zh-CN" altLang="en-US" sz="1600" dirty="0">
                <a:solidFill>
                  <a:srgbClr val="FF0000"/>
                </a:solidFill>
                <a:latin typeface="黑体" panose="02010609060101010101" pitchFamily="49" charset="-122"/>
                <a:ea typeface="黑体" panose="02010609060101010101" pitchFamily="49" charset="-122"/>
              </a:rPr>
              <a:t>、</a:t>
            </a:r>
            <a:r>
              <a:rPr lang="zh-CN" altLang="zh-CN" sz="1600" dirty="0">
                <a:solidFill>
                  <a:srgbClr val="FF0000"/>
                </a:solidFill>
                <a:latin typeface="黑体" panose="02010609060101010101" pitchFamily="49" charset="-122"/>
                <a:ea typeface="黑体" panose="02010609060101010101" pitchFamily="49" charset="-122"/>
              </a:rPr>
              <a:t>列的前后顺序</a:t>
            </a:r>
            <a:r>
              <a:rPr lang="zh-CN" altLang="en-US" sz="1600" dirty="0">
                <a:solidFill>
                  <a:srgbClr val="FF0000"/>
                </a:solidFill>
                <a:latin typeface="黑体" panose="02010609060101010101" pitchFamily="49" charset="-122"/>
                <a:ea typeface="黑体" panose="02010609060101010101" pitchFamily="49"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3956812646"/>
              </p:ext>
            </p:extLst>
          </p:nvPr>
        </p:nvGraphicFramePr>
        <p:xfrm>
          <a:off x="2174182" y="2652636"/>
          <a:ext cx="5713941" cy="2059074"/>
        </p:xfrm>
        <a:graphic>
          <a:graphicData uri="http://schemas.openxmlformats.org/drawingml/2006/table">
            <a:tbl>
              <a:tblPr firstRow="1" firstCol="1" lastRow="1" lastCol="1" bandRow="1" bandCol="1"/>
              <a:tblGrid>
                <a:gridCol w="706366">
                  <a:extLst>
                    <a:ext uri="{9D8B030D-6E8A-4147-A177-3AD203B41FA5}">
                      <a16:colId xmlns:a16="http://schemas.microsoft.com/office/drawing/2014/main" val="3281216427"/>
                    </a:ext>
                  </a:extLst>
                </a:gridCol>
                <a:gridCol w="825752">
                  <a:extLst>
                    <a:ext uri="{9D8B030D-6E8A-4147-A177-3AD203B41FA5}">
                      <a16:colId xmlns:a16="http://schemas.microsoft.com/office/drawing/2014/main" val="1158032242"/>
                    </a:ext>
                  </a:extLst>
                </a:gridCol>
                <a:gridCol w="586981">
                  <a:extLst>
                    <a:ext uri="{9D8B030D-6E8A-4147-A177-3AD203B41FA5}">
                      <a16:colId xmlns:a16="http://schemas.microsoft.com/office/drawing/2014/main" val="1190115069"/>
                    </a:ext>
                  </a:extLst>
                </a:gridCol>
                <a:gridCol w="704156">
                  <a:extLst>
                    <a:ext uri="{9D8B030D-6E8A-4147-A177-3AD203B41FA5}">
                      <a16:colId xmlns:a16="http://schemas.microsoft.com/office/drawing/2014/main" val="2262672077"/>
                    </a:ext>
                  </a:extLst>
                </a:gridCol>
                <a:gridCol w="835553">
                  <a:extLst>
                    <a:ext uri="{9D8B030D-6E8A-4147-A177-3AD203B41FA5}">
                      <a16:colId xmlns:a16="http://schemas.microsoft.com/office/drawing/2014/main" val="2384725224"/>
                    </a:ext>
                  </a:extLst>
                </a:gridCol>
                <a:gridCol w="1128252">
                  <a:extLst>
                    <a:ext uri="{9D8B030D-6E8A-4147-A177-3AD203B41FA5}">
                      <a16:colId xmlns:a16="http://schemas.microsoft.com/office/drawing/2014/main" val="3655521376"/>
                    </a:ext>
                  </a:extLst>
                </a:gridCol>
                <a:gridCol w="926881">
                  <a:extLst>
                    <a:ext uri="{9D8B030D-6E8A-4147-A177-3AD203B41FA5}">
                      <a16:colId xmlns:a16="http://schemas.microsoft.com/office/drawing/2014/main" val="3815747134"/>
                    </a:ext>
                  </a:extLst>
                </a:gridCol>
              </a:tblGrid>
              <a:tr h="571964">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Dno</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Dname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Dsex</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Dage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Ddeptno</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Ttype</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err="1">
                          <a:effectLst/>
                          <a:latin typeface="Arial" panose="020B0604020202020204" pitchFamily="34" charset="0"/>
                          <a:ea typeface="宋体" panose="02010600030101010101" pitchFamily="2" charset="-122"/>
                        </a:rPr>
                        <a:t>Snumber</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578604"/>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140</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郝亦柯</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28</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1800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142694"/>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刘伟</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43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026556"/>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368</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罗晓</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dirty="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27</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主治医师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2000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417850"/>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73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邓英超</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43</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201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3200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119695"/>
                  </a:ext>
                </a:extLst>
              </a:tr>
              <a:tr h="297422">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82</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杨勋</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36</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pitchFamily="18" charset="0"/>
                          <a:ea typeface="宋体" panose="02010600030101010101" pitchFamily="2" charset="-122"/>
                        </a:rPr>
                        <a:t>101</a:t>
                      </a:r>
                      <a:endParaRPr lang="zh-CN" sz="1400" kern="105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pitchFamily="18" charset="0"/>
                          <a:ea typeface="宋体" panose="02010600030101010101" pitchFamily="2"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pitchFamily="18" charset="0"/>
                          <a:ea typeface="宋体" panose="02010600030101010101" pitchFamily="2" charset="-122"/>
                        </a:rPr>
                        <a:t>2800</a:t>
                      </a:r>
                      <a:endParaRPr lang="zh-CN" sz="1400" kern="1050" dirty="0">
                        <a:effectLst/>
                        <a:latin typeface="Times New Roman" panose="02020603050405020304" pitchFamily="18" charset="0"/>
                        <a:ea typeface="宋体" panose="02010600030101010101" pitchFamily="2"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181980"/>
                  </a:ext>
                </a:extLst>
              </a:tr>
            </a:tbl>
          </a:graphicData>
        </a:graphic>
      </p:graphicFrame>
      <p:sp>
        <p:nvSpPr>
          <p:cNvPr id="9" name="文本框 8"/>
          <p:cNvSpPr txBox="1"/>
          <p:nvPr/>
        </p:nvSpPr>
        <p:spPr>
          <a:xfrm>
            <a:off x="2174184" y="2303395"/>
            <a:ext cx="1173313" cy="369204"/>
          </a:xfrm>
          <a:prstGeom prst="rect">
            <a:avLst/>
          </a:prstGeom>
          <a:noFill/>
        </p:spPr>
        <p:txBody>
          <a:bodyPr wrap="square" rtlCol="0">
            <a:spAutoFit/>
          </a:bodyPr>
          <a:lstStyle/>
          <a:p>
            <a:pPr defTabSz="914081"/>
            <a:r>
              <a:rPr lang="en-US" altLang="zh-CN" sz="1799" b="1" dirty="0">
                <a:solidFill>
                  <a:prstClr val="black"/>
                </a:solidFill>
                <a:latin typeface="FZZhengHeiS-R-GB"/>
              </a:rPr>
              <a:t>DOCTOR</a:t>
            </a:r>
            <a:endParaRPr lang="zh-CN" altLang="en-US" sz="1799" b="1" dirty="0">
              <a:solidFill>
                <a:prstClr val="black"/>
              </a:solidFill>
              <a:latin typeface="FZZhengHeiS-R-GB"/>
            </a:endParaRPr>
          </a:p>
        </p:txBody>
      </p:sp>
      <p:sp>
        <p:nvSpPr>
          <p:cNvPr id="10" name="文本框 9"/>
          <p:cNvSpPr txBox="1"/>
          <p:nvPr/>
        </p:nvSpPr>
        <p:spPr>
          <a:xfrm>
            <a:off x="6643221" y="2095962"/>
            <a:ext cx="2316632" cy="369204"/>
          </a:xfrm>
          <a:prstGeom prst="rect">
            <a:avLst/>
          </a:prstGeom>
          <a:noFill/>
        </p:spPr>
        <p:txBody>
          <a:bodyPr wrap="square" rtlCol="0">
            <a:spAutoFit/>
          </a:bodyPr>
          <a:lstStyle/>
          <a:p>
            <a:pPr defTabSz="914081"/>
            <a:r>
              <a:rPr lang="zh-CN" altLang="en-US" sz="1799" b="1" dirty="0">
                <a:solidFill>
                  <a:prstClr val="black"/>
                </a:solidFill>
                <a:latin typeface="FZZhengHeiS-R-GB"/>
              </a:rPr>
              <a:t>“医生”关系的示例</a:t>
            </a:r>
          </a:p>
        </p:txBody>
      </p:sp>
      <p:sp>
        <p:nvSpPr>
          <p:cNvPr id="12"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13" name="文本框 12">
            <a:extLst>
              <a:ext uri="{FF2B5EF4-FFF2-40B4-BE49-F238E27FC236}">
                <a16:creationId xmlns:a16="http://schemas.microsoft.com/office/drawing/2014/main" id="{785B9F98-AC86-42A6-871C-12811E0FE56C}"/>
              </a:ext>
            </a:extLst>
          </p:cNvPr>
          <p:cNvSpPr txBox="1"/>
          <p:nvPr/>
        </p:nvSpPr>
        <p:spPr>
          <a:xfrm>
            <a:off x="6434635" y="18720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数据结构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2" name="灯片编号占位符 1"/>
          <p:cNvSpPr>
            <a:spLocks noGrp="1"/>
          </p:cNvSpPr>
          <p:nvPr>
            <p:ph type="sldNum" sz="quarter" idx="12"/>
          </p:nvPr>
        </p:nvSpPr>
        <p:spPr/>
        <p:txBody>
          <a:bodyPr/>
          <a:lstStyle/>
          <a:p>
            <a:fld id="{ECB62A96-75BD-4D1B-A9DE-49026C62D5F2}" type="slidenum">
              <a:rPr lang="zh-CN" altLang="en-US" smtClean="0"/>
              <a:t>5</a:t>
            </a:fld>
            <a:endParaRPr lang="zh-CN" altLang="en-US"/>
          </a:p>
        </p:txBody>
      </p:sp>
    </p:spTree>
    <p:extLst>
      <p:ext uri="{BB962C8B-B14F-4D97-AF65-F5344CB8AC3E}">
        <p14:creationId xmlns:p14="http://schemas.microsoft.com/office/powerpoint/2010/main" val="39857717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E931DBB-A4EA-49F3-AF4D-5C4A712C1DC9}"/>
                  </a:ext>
                </a:extLst>
              </p:cNvPr>
              <p:cNvSpPr txBox="1"/>
              <p:nvPr/>
            </p:nvSpPr>
            <p:spPr>
              <a:xfrm>
                <a:off x="439211" y="981063"/>
                <a:ext cx="7047904" cy="369204"/>
              </a:xfrm>
              <a:prstGeom prst="rect">
                <a:avLst/>
              </a:prstGeom>
              <a:noFill/>
            </p:spPr>
            <p:txBody>
              <a:bodyPr wrap="square" rtlCol="0">
                <a:spAutoFit/>
              </a:bodyPr>
              <a:lstStyle/>
              <a:p>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例</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定义以下两个关系</a:t>
                </a:r>
                <a:r>
                  <a:rPr lang="en-US" altLang="zh-CN" sz="1799" dirty="0">
                    <a:latin typeface="黑体" panose="02010609060101010101" pitchFamily="49" charset="-122"/>
                    <a:ea typeface="黑体" panose="02010609060101010101" pitchFamily="49" charset="-122"/>
                  </a:rPr>
                  <a:t>R1</a:t>
                </a:r>
                <a:r>
                  <a:rPr lang="zh-CN" altLang="en-US" sz="1799" dirty="0">
                    <a:latin typeface="黑体" panose="02010609060101010101" pitchFamily="49" charset="-122"/>
                    <a:ea typeface="黑体" panose="02010609060101010101" pitchFamily="49" charset="-122"/>
                  </a:rPr>
                  <a:t>和</a:t>
                </a:r>
                <a:r>
                  <a:rPr lang="en-US" altLang="zh-CN" sz="1799" dirty="0">
                    <a:latin typeface="黑体" panose="02010609060101010101" pitchFamily="49" charset="-122"/>
                    <a:ea typeface="黑体" panose="02010609060101010101" pitchFamily="49" charset="-122"/>
                  </a:rPr>
                  <a:t>R2</a:t>
                </a:r>
                <a:r>
                  <a:rPr lang="zh-CN" altLang="en-US" sz="1799" dirty="0">
                    <a:latin typeface="黑体" panose="02010609060101010101" pitchFamily="49" charset="-122"/>
                    <a:ea typeface="黑体" panose="02010609060101010101" pitchFamily="49" charset="-122"/>
                  </a:rPr>
                  <a:t>，求 </a:t>
                </a:r>
                <a:r>
                  <a:rPr lang="en-US" altLang="zh-CN" sz="1799" dirty="0">
                    <a:latin typeface="黑体" panose="02010609060101010101" pitchFamily="49" charset="-122"/>
                    <a:ea typeface="黑体" panose="02010609060101010101" pitchFamily="49" charset="-122"/>
                  </a:rPr>
                  <a:t>R1</a:t>
                </a:r>
                <a14:m>
                  <m:oMath xmlns:m="http://schemas.openxmlformats.org/officeDocument/2006/math">
                    <m:r>
                      <m:rPr>
                        <m:nor/>
                      </m:rPr>
                      <a:rPr lang="zh-CN" altLang="en-US" sz="1799" kern="0" dirty="0">
                        <a:latin typeface="Times New Roman" panose="02020603050405020304" pitchFamily="18" charset="0"/>
                        <a:ea typeface="宋体" panose="02010600030101010101" pitchFamily="2" charset="-122"/>
                      </a:rPr>
                      <m:t>⋈</m:t>
                    </m:r>
                  </m:oMath>
                </a14:m>
                <a:r>
                  <a:rPr lang="en-US" altLang="zh-CN" sz="1799" dirty="0">
                    <a:latin typeface="黑体" panose="02010609060101010101" pitchFamily="49" charset="-122"/>
                    <a:ea typeface="黑体" panose="02010609060101010101" pitchFamily="49" charset="-122"/>
                  </a:rPr>
                  <a:t>R2</a:t>
                </a:r>
                <a:endParaRPr lang="zh-CN" altLang="en-US" sz="1799" dirty="0">
                  <a:latin typeface="黑体" panose="02010609060101010101" pitchFamily="49" charset="-122"/>
                  <a:ea typeface="黑体" panose="02010609060101010101" pitchFamily="49" charset="-122"/>
                </a:endParaRPr>
              </a:p>
            </p:txBody>
          </p:sp>
        </mc:Choice>
        <mc:Fallback xmlns="">
          <p:sp>
            <p:nvSpPr>
              <p:cNvPr id="13" name="文本框 12">
                <a:extLst>
                  <a:ext uri="{FF2B5EF4-FFF2-40B4-BE49-F238E27FC236}">
                    <a16:creationId xmlns:a16="http://schemas.microsoft.com/office/drawing/2014/main" id="{7E931DBB-A4EA-49F3-AF4D-5C4A712C1DC9}"/>
                  </a:ext>
                </a:extLst>
              </p:cNvPr>
              <p:cNvSpPr txBox="1">
                <a:spLocks noRot="1" noChangeAspect="1" noMove="1" noResize="1" noEditPoints="1" noAdjustHandles="1" noChangeArrowheads="1" noChangeShapeType="1" noTextEdit="1"/>
              </p:cNvSpPr>
              <p:nvPr/>
            </p:nvSpPr>
            <p:spPr>
              <a:xfrm>
                <a:off x="439211" y="981063"/>
                <a:ext cx="7047904" cy="369204"/>
              </a:xfrm>
              <a:prstGeom prst="rect">
                <a:avLst/>
              </a:prstGeom>
              <a:blipFill>
                <a:blip r:embed="rId3"/>
                <a:stretch>
                  <a:fillRect l="-606" t="-8197" b="-19672"/>
                </a:stretch>
              </a:blipFill>
            </p:spPr>
            <p:txBody>
              <a:bodyPr/>
              <a:lstStyle/>
              <a:p>
                <a:r>
                  <a:rPr lang="zh-CN" altLang="en-US">
                    <a:noFill/>
                  </a:rPr>
                  <a:t> </a:t>
                </a:r>
              </a:p>
            </p:txBody>
          </p:sp>
        </mc:Fallback>
      </mc:AlternateContent>
      <p:sp>
        <p:nvSpPr>
          <p:cNvPr id="162" name="同心圆 161"/>
          <p:cNvSpPr/>
          <p:nvPr/>
        </p:nvSpPr>
        <p:spPr>
          <a:xfrm>
            <a:off x="118520" y="4737786"/>
            <a:ext cx="158361" cy="15838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081">
              <a:defRPr/>
            </a:pPr>
            <a:endParaRPr lang="zh-CN" altLang="en-US" sz="1199"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473D2ED8-E611-42DF-BE5F-850D0D6AE874}"/>
              </a:ext>
            </a:extLst>
          </p:cNvPr>
          <p:cNvSpPr txBox="1"/>
          <p:nvPr/>
        </p:nvSpPr>
        <p:spPr>
          <a:xfrm>
            <a:off x="5139214" y="16281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连接</a:t>
            </a:r>
          </a:p>
        </p:txBody>
      </p:sp>
      <p:sp>
        <p:nvSpPr>
          <p:cNvPr id="2" name="矩形 1">
            <a:extLst>
              <a:ext uri="{FF2B5EF4-FFF2-40B4-BE49-F238E27FC236}">
                <a16:creationId xmlns:a16="http://schemas.microsoft.com/office/drawing/2014/main" id="{8CECB85B-B382-40B5-8E47-9C3E77091163}"/>
              </a:ext>
            </a:extLst>
          </p:cNvPr>
          <p:cNvSpPr/>
          <p:nvPr/>
        </p:nvSpPr>
        <p:spPr>
          <a:xfrm>
            <a:off x="990709" y="634814"/>
            <a:ext cx="6370742" cy="400110"/>
          </a:xfrm>
          <a:prstGeom prst="rect">
            <a:avLst/>
          </a:prstGeom>
        </p:spPr>
        <p:txBody>
          <a:bodyPr wrap="square">
            <a:spAutoFit/>
          </a:bodyPr>
          <a:lstStyle/>
          <a:p>
            <a:pPr marL="285650" indent="-2856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自然连接</a:t>
            </a:r>
            <a:endParaRPr lang="en-US" altLang="zh-CN" sz="2000" dirty="0">
              <a:solidFill>
                <a:schemeClr val="tx2"/>
              </a:solidFill>
              <a:latin typeface="黑体" panose="02010609060101010101" pitchFamily="49" charset="-122"/>
              <a:ea typeface="黑体" panose="02010609060101010101" pitchFamily="49" charset="-122"/>
            </a:endParaRPr>
          </a:p>
        </p:txBody>
      </p:sp>
      <p:graphicFrame>
        <p:nvGraphicFramePr>
          <p:cNvPr id="15" name="表格 14">
            <a:extLst>
              <a:ext uri="{FF2B5EF4-FFF2-40B4-BE49-F238E27FC236}">
                <a16:creationId xmlns:a16="http://schemas.microsoft.com/office/drawing/2014/main" id="{E6B0EE48-5CA5-483D-A3E5-AAB87969A943}"/>
              </a:ext>
            </a:extLst>
          </p:cNvPr>
          <p:cNvGraphicFramePr>
            <a:graphicFrameLocks noGrp="1"/>
          </p:cNvGraphicFramePr>
          <p:nvPr>
            <p:extLst>
              <p:ext uri="{D42A27DB-BD31-4B8C-83A1-F6EECF244321}">
                <p14:modId xmlns:p14="http://schemas.microsoft.com/office/powerpoint/2010/main" val="3681268853"/>
              </p:ext>
            </p:extLst>
          </p:nvPr>
        </p:nvGraphicFramePr>
        <p:xfrm>
          <a:off x="871127" y="1542522"/>
          <a:ext cx="6766662" cy="1335297"/>
        </p:xfrm>
        <a:graphic>
          <a:graphicData uri="http://schemas.openxmlformats.org/drawingml/2006/table">
            <a:tbl>
              <a:tblPr firstRow="1" firstCol="1" lastRow="1" lastCol="1" bandRow="1" bandCol="1"/>
              <a:tblGrid>
                <a:gridCol w="1127777">
                  <a:extLst>
                    <a:ext uri="{9D8B030D-6E8A-4147-A177-3AD203B41FA5}">
                      <a16:colId xmlns:a16="http://schemas.microsoft.com/office/drawing/2014/main" val="2375077685"/>
                    </a:ext>
                  </a:extLst>
                </a:gridCol>
                <a:gridCol w="1127777">
                  <a:extLst>
                    <a:ext uri="{9D8B030D-6E8A-4147-A177-3AD203B41FA5}">
                      <a16:colId xmlns:a16="http://schemas.microsoft.com/office/drawing/2014/main" val="2660146152"/>
                    </a:ext>
                  </a:extLst>
                </a:gridCol>
                <a:gridCol w="1127777">
                  <a:extLst>
                    <a:ext uri="{9D8B030D-6E8A-4147-A177-3AD203B41FA5}">
                      <a16:colId xmlns:a16="http://schemas.microsoft.com/office/drawing/2014/main" val="4169678700"/>
                    </a:ext>
                  </a:extLst>
                </a:gridCol>
                <a:gridCol w="971809">
                  <a:extLst>
                    <a:ext uri="{9D8B030D-6E8A-4147-A177-3AD203B41FA5}">
                      <a16:colId xmlns:a16="http://schemas.microsoft.com/office/drawing/2014/main" val="2078318226"/>
                    </a:ext>
                  </a:extLst>
                </a:gridCol>
                <a:gridCol w="1283745">
                  <a:extLst>
                    <a:ext uri="{9D8B030D-6E8A-4147-A177-3AD203B41FA5}">
                      <a16:colId xmlns:a16="http://schemas.microsoft.com/office/drawing/2014/main" val="1714760401"/>
                    </a:ext>
                  </a:extLst>
                </a:gridCol>
                <a:gridCol w="1127777">
                  <a:extLst>
                    <a:ext uri="{9D8B030D-6E8A-4147-A177-3AD203B41FA5}">
                      <a16:colId xmlns:a16="http://schemas.microsoft.com/office/drawing/2014/main" val="3983304210"/>
                    </a:ext>
                  </a:extLst>
                </a:gridCol>
              </a:tblGrid>
              <a:tr h="509816">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A</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医生姓名</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B</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医生性别</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C</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工资</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200" kern="1050" dirty="0">
                          <a:effectLst/>
                          <a:latin typeface="黑体" panose="02010609060101010101" pitchFamily="49" charset="-122"/>
                          <a:ea typeface="黑体" panose="02010609060101010101" pitchFamily="49" charset="-122"/>
                        </a:rPr>
                        <a:t> </a:t>
                      </a:r>
                      <a:endParaRPr lang="zh-CN" sz="12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D</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职称</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a:effectLst/>
                          <a:latin typeface="黑体" panose="02010609060101010101" pitchFamily="49" charset="-122"/>
                          <a:ea typeface="黑体" panose="02010609060101010101" pitchFamily="49" charset="-122"/>
                        </a:rPr>
                        <a:t>E</a:t>
                      </a:r>
                      <a:endParaRPr lang="zh-CN" sz="1600" kern="105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cs typeface="Arial" panose="020B0604020202020204" pitchFamily="34" charset="0"/>
                        </a:rPr>
                        <a:t>工资</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44537"/>
                  </a:ext>
                </a:extLst>
              </a:tr>
              <a:tr h="295273">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郝亦柯</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a:effectLst/>
                          <a:latin typeface="黑体" panose="02010609060101010101" pitchFamily="49" charset="-122"/>
                          <a:ea typeface="黑体" panose="02010609060101010101" pitchFamily="49" charset="-122"/>
                        </a:rPr>
                        <a:t>2500</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200" kern="1050" dirty="0">
                          <a:effectLst/>
                          <a:latin typeface="黑体" panose="02010609060101010101" pitchFamily="49" charset="-122"/>
                          <a:ea typeface="黑体" panose="02010609060101010101" pitchFamily="49" charset="-122"/>
                        </a:rPr>
                        <a:t> </a:t>
                      </a:r>
                      <a:endParaRPr lang="zh-CN" sz="12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33258"/>
                  </a:ext>
                </a:extLst>
              </a:tr>
              <a:tr h="265104">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刘伟</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200" kern="1050" dirty="0">
                          <a:effectLst/>
                          <a:latin typeface="黑体" panose="02010609060101010101" pitchFamily="49" charset="-122"/>
                          <a:ea typeface="黑体" panose="02010609060101010101" pitchFamily="49" charset="-122"/>
                        </a:rPr>
                        <a:t> </a:t>
                      </a:r>
                      <a:endParaRPr lang="zh-CN" sz="12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033765"/>
                  </a:ext>
                </a:extLst>
              </a:tr>
              <a:tr h="265104">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邓英超</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200" kern="1050">
                          <a:effectLst/>
                          <a:latin typeface="黑体" panose="02010609060101010101" pitchFamily="49" charset="-122"/>
                          <a:ea typeface="黑体" panose="02010609060101010101" pitchFamily="49" charset="-122"/>
                        </a:rPr>
                        <a:t> </a:t>
                      </a:r>
                      <a:endParaRPr lang="zh-CN" sz="1200" kern="105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220601"/>
                  </a:ext>
                </a:extLst>
              </a:tr>
            </a:tbl>
          </a:graphicData>
        </a:graphic>
      </p:graphicFrame>
      <p:sp>
        <p:nvSpPr>
          <p:cNvPr id="5" name="文本框 4">
            <a:extLst>
              <a:ext uri="{FF2B5EF4-FFF2-40B4-BE49-F238E27FC236}">
                <a16:creationId xmlns:a16="http://schemas.microsoft.com/office/drawing/2014/main" id="{EDF08866-4960-4A17-90AB-D99803F3DC0B}"/>
              </a:ext>
            </a:extLst>
          </p:cNvPr>
          <p:cNvSpPr txBox="1"/>
          <p:nvPr/>
        </p:nvSpPr>
        <p:spPr>
          <a:xfrm>
            <a:off x="583181" y="1238232"/>
            <a:ext cx="6226770"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  表</a:t>
            </a:r>
            <a:r>
              <a:rPr lang="en-US" altLang="zh-CN" sz="1400" dirty="0">
                <a:latin typeface="黑体" panose="02010609060101010101" pitchFamily="49" charset="-122"/>
                <a:ea typeface="黑体" panose="02010609060101010101" pitchFamily="49" charset="-122"/>
              </a:rPr>
              <a:t> R1                                            </a:t>
            </a:r>
            <a:r>
              <a:rPr lang="zh-CN" altLang="en-US" sz="1400" dirty="0">
                <a:latin typeface="黑体" panose="02010609060101010101" pitchFamily="49" charset="-122"/>
                <a:ea typeface="黑体" panose="02010609060101010101" pitchFamily="49" charset="-122"/>
              </a:rPr>
              <a:t>表</a:t>
            </a:r>
            <a:r>
              <a:rPr lang="en-US" altLang="zh-CN" sz="1400" dirty="0">
                <a:latin typeface="黑体" panose="02010609060101010101" pitchFamily="49" charset="-122"/>
                <a:ea typeface="黑体" panose="02010609060101010101" pitchFamily="49" charset="-122"/>
              </a:rPr>
              <a:t> R2</a:t>
            </a:r>
            <a:endParaRPr lang="zh-CN" altLang="en-US" sz="1400" dirty="0">
              <a:latin typeface="黑体" panose="02010609060101010101" pitchFamily="49" charset="-122"/>
              <a:ea typeface="黑体" panose="02010609060101010101" pitchFamily="49" charset="-122"/>
            </a:endParaRPr>
          </a:p>
        </p:txBody>
      </p:sp>
      <p:graphicFrame>
        <p:nvGraphicFramePr>
          <p:cNvPr id="7" name="表格 6">
            <a:extLst>
              <a:ext uri="{FF2B5EF4-FFF2-40B4-BE49-F238E27FC236}">
                <a16:creationId xmlns:a16="http://schemas.microsoft.com/office/drawing/2014/main" id="{272E8AC8-4680-4A1F-8FCF-F28A35084E35}"/>
              </a:ext>
            </a:extLst>
          </p:cNvPr>
          <p:cNvGraphicFramePr>
            <a:graphicFrameLocks noGrp="1"/>
          </p:cNvGraphicFramePr>
          <p:nvPr>
            <p:extLst>
              <p:ext uri="{D42A27DB-BD31-4B8C-83A1-F6EECF244321}">
                <p14:modId xmlns:p14="http://schemas.microsoft.com/office/powerpoint/2010/main" val="3152361421"/>
              </p:ext>
            </p:extLst>
          </p:nvPr>
        </p:nvGraphicFramePr>
        <p:xfrm>
          <a:off x="1267046" y="3211448"/>
          <a:ext cx="6766664" cy="1346004"/>
        </p:xfrm>
        <a:graphic>
          <a:graphicData uri="http://schemas.openxmlformats.org/drawingml/2006/table">
            <a:tbl>
              <a:tblPr firstRow="1" firstCol="1" lastRow="1" lastCol="1" bandRow="1" bandCol="1"/>
              <a:tblGrid>
                <a:gridCol w="1691666">
                  <a:extLst>
                    <a:ext uri="{9D8B030D-6E8A-4147-A177-3AD203B41FA5}">
                      <a16:colId xmlns:a16="http://schemas.microsoft.com/office/drawing/2014/main" val="674857135"/>
                    </a:ext>
                  </a:extLst>
                </a:gridCol>
                <a:gridCol w="1691666">
                  <a:extLst>
                    <a:ext uri="{9D8B030D-6E8A-4147-A177-3AD203B41FA5}">
                      <a16:colId xmlns:a16="http://schemas.microsoft.com/office/drawing/2014/main" val="2457456188"/>
                    </a:ext>
                  </a:extLst>
                </a:gridCol>
                <a:gridCol w="1691666">
                  <a:extLst>
                    <a:ext uri="{9D8B030D-6E8A-4147-A177-3AD203B41FA5}">
                      <a16:colId xmlns:a16="http://schemas.microsoft.com/office/drawing/2014/main" val="4282085091"/>
                    </a:ext>
                  </a:extLst>
                </a:gridCol>
                <a:gridCol w="1691666">
                  <a:extLst>
                    <a:ext uri="{9D8B030D-6E8A-4147-A177-3AD203B41FA5}">
                      <a16:colId xmlns:a16="http://schemas.microsoft.com/office/drawing/2014/main" val="3707373191"/>
                    </a:ext>
                  </a:extLst>
                </a:gridCol>
              </a:tblGrid>
              <a:tr h="487680">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A</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医生姓名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a:effectLst/>
                          <a:latin typeface="黑体" panose="02010609060101010101" pitchFamily="49" charset="-122"/>
                          <a:ea typeface="黑体" panose="02010609060101010101" pitchFamily="49" charset="-122"/>
                          <a:cs typeface="宋体" panose="02010600030101010101" pitchFamily="2" charset="-122"/>
                        </a:rPr>
                        <a:t>B</a:t>
                      </a:r>
                      <a:endParaRPr lang="zh-CN" sz="160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医生性别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C</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工资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D</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职称</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633224"/>
                  </a:ext>
                </a:extLst>
              </a:tr>
              <a:tr h="286108">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郝亦柯</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医师</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699432"/>
                  </a:ext>
                </a:extLst>
              </a:tr>
              <a:tr h="286108">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刘伟</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男</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副主任医师</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088151"/>
                  </a:ext>
                </a:extLst>
              </a:tr>
              <a:tr h="286108">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邓英超</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a:effectLst/>
                          <a:latin typeface="黑体" panose="02010609060101010101" pitchFamily="49" charset="-122"/>
                          <a:ea typeface="黑体" panose="02010609060101010101" pitchFamily="49" charset="-122"/>
                        </a:rPr>
                        <a:t>3000</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主任医师</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135250"/>
                  </a:ext>
                </a:extLst>
              </a:tr>
            </a:tbl>
          </a:graphicData>
        </a:graphic>
      </p:graphicFrame>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a:extLst>
              <a:ext uri="{FF2B5EF4-FFF2-40B4-BE49-F238E27FC236}">
                <a16:creationId xmlns:a16="http://schemas.microsoft.com/office/drawing/2014/main" id="{A538AE9F-7515-4F3C-B950-B2E195D0C8DA}"/>
              </a:ext>
            </a:extLst>
          </p:cNvPr>
          <p:cNvSpPr>
            <a:spLocks noGrp="1"/>
          </p:cNvSpPr>
          <p:nvPr>
            <p:ph type="sldNum" sz="quarter" idx="12"/>
          </p:nvPr>
        </p:nvSpPr>
        <p:spPr/>
        <p:txBody>
          <a:bodyPr/>
          <a:lstStyle/>
          <a:p>
            <a:fld id="{ECB62A96-75BD-4D1B-A9DE-49026C62D5F2}" type="slidenum">
              <a:rPr lang="zh-CN" altLang="en-US" smtClean="0"/>
              <a:t>50</a:t>
            </a:fld>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8CCC11A-BBE3-47A3-A6F9-48914252225D}"/>
                  </a:ext>
                </a:extLst>
              </p:cNvPr>
              <p:cNvSpPr/>
              <p:nvPr/>
            </p:nvSpPr>
            <p:spPr>
              <a:xfrm>
                <a:off x="1137295" y="2907418"/>
                <a:ext cx="1175322" cy="338554"/>
              </a:xfrm>
              <a:prstGeom prst="rect">
                <a:avLst/>
              </a:prstGeom>
            </p:spPr>
            <p:txBody>
              <a:bodyPr wrap="none">
                <a:spAutoFit/>
              </a:bodyPr>
              <a:lstStyle/>
              <a:p>
                <a:r>
                  <a:rPr lang="zh-CN" altLang="en-US" sz="1600" dirty="0">
                    <a:latin typeface="黑体" panose="02010609060101010101" pitchFamily="49" charset="-122"/>
                    <a:ea typeface="黑体" panose="02010609060101010101" pitchFamily="49" charset="-122"/>
                  </a:rPr>
                  <a:t>表 </a:t>
                </a:r>
                <a:r>
                  <a:rPr lang="en-US" altLang="zh-CN" sz="1600" dirty="0">
                    <a:latin typeface="黑体" panose="02010609060101010101" pitchFamily="49" charset="-122"/>
                    <a:ea typeface="黑体" panose="02010609060101010101" pitchFamily="49" charset="-122"/>
                  </a:rPr>
                  <a:t>R1</a:t>
                </a:r>
                <a14:m>
                  <m:oMath xmlns:m="http://schemas.openxmlformats.org/officeDocument/2006/math">
                    <m:r>
                      <m:rPr>
                        <m:nor/>
                      </m:rPr>
                      <a:rPr lang="zh-CN" altLang="en-US" sz="1600" kern="0" dirty="0">
                        <a:latin typeface="Times New Roman" panose="02020603050405020304" pitchFamily="18" charset="0"/>
                        <a:ea typeface="宋体" panose="02010600030101010101" pitchFamily="2" charset="-122"/>
                      </a:rPr>
                      <m:t>⋈</m:t>
                    </m:r>
                  </m:oMath>
                </a14:m>
                <a:r>
                  <a:rPr lang="en-US" altLang="zh-CN" sz="1600" dirty="0">
                    <a:latin typeface="黑体" panose="02010609060101010101" pitchFamily="49" charset="-122"/>
                    <a:ea typeface="黑体" panose="02010609060101010101" pitchFamily="49" charset="-122"/>
                  </a:rPr>
                  <a:t>R2 </a:t>
                </a:r>
                <a:endParaRPr lang="zh-CN" altLang="en-US" sz="1600" dirty="0"/>
              </a:p>
            </p:txBody>
          </p:sp>
        </mc:Choice>
        <mc:Fallback xmlns="">
          <p:sp>
            <p:nvSpPr>
              <p:cNvPr id="8" name="矩形 7">
                <a:extLst>
                  <a:ext uri="{FF2B5EF4-FFF2-40B4-BE49-F238E27FC236}">
                    <a16:creationId xmlns:a16="http://schemas.microsoft.com/office/drawing/2014/main" id="{18CCC11A-BBE3-47A3-A6F9-48914252225D}"/>
                  </a:ext>
                </a:extLst>
              </p:cNvPr>
              <p:cNvSpPr>
                <a:spLocks noRot="1" noChangeAspect="1" noMove="1" noResize="1" noEditPoints="1" noAdjustHandles="1" noChangeArrowheads="1" noChangeShapeType="1" noTextEdit="1"/>
              </p:cNvSpPr>
              <p:nvPr/>
            </p:nvSpPr>
            <p:spPr>
              <a:xfrm>
                <a:off x="1137295" y="2907418"/>
                <a:ext cx="1175322" cy="338554"/>
              </a:xfrm>
              <a:prstGeom prst="rect">
                <a:avLst/>
              </a:prstGeom>
              <a:blipFill>
                <a:blip r:embed="rId4"/>
                <a:stretch>
                  <a:fillRect l="-3125" t="-7273" r="-2083" b="-21818"/>
                </a:stretch>
              </a:blipFill>
            </p:spPr>
            <p:txBody>
              <a:bodyPr/>
              <a:lstStyle/>
              <a:p>
                <a:r>
                  <a:rPr lang="zh-CN" altLang="en-US">
                    <a:noFill/>
                  </a:rPr>
                  <a:t> </a:t>
                </a:r>
              </a:p>
            </p:txBody>
          </p:sp>
        </mc:Fallback>
      </mc:AlternateContent>
      <p:sp>
        <p:nvSpPr>
          <p:cNvPr id="14"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5066034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同心圆 161"/>
          <p:cNvSpPr/>
          <p:nvPr/>
        </p:nvSpPr>
        <p:spPr>
          <a:xfrm>
            <a:off x="118520" y="4737786"/>
            <a:ext cx="158361" cy="15838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081">
              <a:defRPr/>
            </a:pPr>
            <a:endParaRPr lang="zh-CN" altLang="en-US" sz="1199"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473D2ED8-E611-42DF-BE5F-850D0D6AE874}"/>
              </a:ext>
            </a:extLst>
          </p:cNvPr>
          <p:cNvSpPr txBox="1"/>
          <p:nvPr/>
        </p:nvSpPr>
        <p:spPr>
          <a:xfrm>
            <a:off x="5237870" y="161895"/>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连接</a:t>
            </a:r>
          </a:p>
        </p:txBody>
      </p:sp>
      <p:sp>
        <p:nvSpPr>
          <p:cNvPr id="2" name="矩形 1">
            <a:extLst>
              <a:ext uri="{FF2B5EF4-FFF2-40B4-BE49-F238E27FC236}">
                <a16:creationId xmlns:a16="http://schemas.microsoft.com/office/drawing/2014/main" id="{8CECB85B-B382-40B5-8E47-9C3E77091163}"/>
              </a:ext>
            </a:extLst>
          </p:cNvPr>
          <p:cNvSpPr/>
          <p:nvPr/>
        </p:nvSpPr>
        <p:spPr>
          <a:xfrm>
            <a:off x="1014255" y="723459"/>
            <a:ext cx="2015602" cy="400110"/>
          </a:xfrm>
          <a:prstGeom prst="rect">
            <a:avLst/>
          </a:prstGeom>
        </p:spPr>
        <p:txBody>
          <a:bodyPr wrap="square">
            <a:spAutoFit/>
          </a:bodyPr>
          <a:lstStyle/>
          <a:p>
            <a:pPr marL="285650" indent="-2856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条件连接</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FFFA5C0D-9981-48B7-AACE-3AE0CEC3D67B}"/>
              </a:ext>
            </a:extLst>
          </p:cNvPr>
          <p:cNvSpPr/>
          <p:nvPr/>
        </p:nvSpPr>
        <p:spPr>
          <a:xfrm>
            <a:off x="1014256" y="1330466"/>
            <a:ext cx="7571865" cy="584775"/>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rPr>
              <a:t>假定</a:t>
            </a:r>
            <a:r>
              <a:rPr lang="en-US" altLang="zh-CN" sz="1600" dirty="0">
                <a:latin typeface="黑体" panose="02010609060101010101" pitchFamily="49" charset="-122"/>
                <a:ea typeface="黑体" panose="02010609060101010101" pitchFamily="49" charset="-122"/>
              </a:rPr>
              <a:t>ϴ</a:t>
            </a:r>
            <a:r>
              <a:rPr lang="zh-CN" altLang="en-US" sz="1600" dirty="0">
                <a:latin typeface="黑体" panose="02010609060101010101" pitchFamily="49" charset="-122"/>
                <a:ea typeface="黑体" panose="02010609060101010101" pitchFamily="49" charset="-122"/>
              </a:rPr>
              <a:t>为算术运算符。则关系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的第</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个属性（第</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列）和关系</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的第</a:t>
            </a:r>
            <a:r>
              <a:rPr lang="en-US" altLang="zh-CN" sz="1600" dirty="0">
                <a:latin typeface="黑体" panose="02010609060101010101" pitchFamily="49" charset="-122"/>
                <a:ea typeface="黑体" panose="02010609060101010101" pitchFamily="49" charset="-122"/>
              </a:rPr>
              <a:t>j</a:t>
            </a:r>
            <a:r>
              <a:rPr lang="zh-CN" altLang="en-US" sz="1600" dirty="0">
                <a:latin typeface="黑体" panose="02010609060101010101" pitchFamily="49" charset="-122"/>
                <a:ea typeface="黑体" panose="02010609060101010101" pitchFamily="49" charset="-122"/>
              </a:rPr>
              <a:t>个属性（第</a:t>
            </a:r>
            <a:r>
              <a:rPr lang="en-US" altLang="zh-CN" sz="1600" dirty="0">
                <a:latin typeface="黑体" panose="02010609060101010101" pitchFamily="49" charset="-122"/>
                <a:ea typeface="黑体" panose="02010609060101010101" pitchFamily="49" charset="-122"/>
              </a:rPr>
              <a:t>j</a:t>
            </a:r>
            <a:r>
              <a:rPr lang="zh-CN" altLang="en-US" sz="1600" dirty="0">
                <a:latin typeface="黑体" panose="02010609060101010101" pitchFamily="49" charset="-122"/>
                <a:ea typeface="黑体" panose="02010609060101010101" pitchFamily="49" charset="-122"/>
              </a:rPr>
              <a:t>列）的连接定义为：</a:t>
            </a:r>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91516ED5-5C35-427E-9052-98CF6FC41435}"/>
                  </a:ext>
                </a:extLst>
              </p:cNvPr>
              <p:cNvSpPr txBox="1"/>
              <p:nvPr/>
            </p:nvSpPr>
            <p:spPr bwMode="auto">
              <a:xfrm>
                <a:off x="3098929" y="1717162"/>
                <a:ext cx="3773249" cy="61893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sz="1799" i="1">
                              <a:solidFill>
                                <a:srgbClr val="000000"/>
                              </a:solidFill>
                              <a:latin typeface="Cambria Math" panose="02040503050406030204" pitchFamily="18" charset="0"/>
                            </a:rPr>
                          </m:ctrlPr>
                        </m:limLowPr>
                        <m:e>
                          <m:r>
                            <a:rPr lang="zh-CN" altLang="en-US" sz="1799" i="1">
                              <a:solidFill>
                                <a:srgbClr val="000000"/>
                              </a:solidFill>
                              <a:latin typeface="Cambria Math" panose="02040503050406030204" pitchFamily="18" charset="0"/>
                            </a:rPr>
                            <m:t>𝑅</m:t>
                          </m:r>
                          <m:r>
                            <a:rPr lang="en-US" altLang="zh-CN" sz="1799" i="1">
                              <a:solidFill>
                                <a:srgbClr val="000000"/>
                              </a:solidFill>
                              <a:latin typeface="Cambria Math" panose="02040503050406030204" pitchFamily="18" charset="0"/>
                            </a:rPr>
                            <m:t>   </m:t>
                          </m:r>
                          <m:r>
                            <m:rPr>
                              <m:nor/>
                            </m:rPr>
                            <a:rPr lang="zh-CN" altLang="en-US" sz="1799" kern="0" dirty="0">
                              <a:latin typeface="Times New Roman" panose="02020603050405020304" pitchFamily="18" charset="0"/>
                              <a:ea typeface="宋体" panose="02010600030101010101" pitchFamily="2" charset="-122"/>
                            </a:rPr>
                            <m:t>⋈</m:t>
                          </m:r>
                          <m:r>
                            <m:rPr>
                              <m:nor/>
                            </m:rPr>
                            <a:rPr lang="en-US" altLang="zh-CN" sz="1799" kern="0" dirty="0">
                              <a:latin typeface="Times New Roman" panose="02020603050405020304" pitchFamily="18" charset="0"/>
                              <a:ea typeface="宋体" panose="02010600030101010101" pitchFamily="2" charset="-122"/>
                            </a:rPr>
                            <m:t>   </m:t>
                          </m:r>
                        </m:e>
                        <m:lim>
                          <m:r>
                            <a:rPr lang="en-US" altLang="zh-CN" sz="1799" i="1">
                              <a:solidFill>
                                <a:srgbClr val="000000"/>
                              </a:solidFill>
                              <a:latin typeface="Cambria Math" panose="02040503050406030204" pitchFamily="18" charset="0"/>
                            </a:rPr>
                            <m:t>    </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𝜃</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𝑗</m:t>
                          </m:r>
                          <m:r>
                            <a:rPr lang="zh-CN" altLang="en-US" sz="1799" i="1">
                              <a:solidFill>
                                <a:srgbClr val="000000"/>
                              </a:solidFill>
                              <a:latin typeface="Cambria Math" panose="02040503050406030204" pitchFamily="18" charset="0"/>
                            </a:rPr>
                            <m:t>]</m:t>
                          </m:r>
                        </m:lim>
                      </m:limLow>
                      <m:r>
                        <a:rPr lang="zh-CN" altLang="en-US" sz="1799" i="1">
                          <a:solidFill>
                            <a:srgbClr val="000000"/>
                          </a:solidFill>
                          <a:latin typeface="Cambria Math" panose="02040503050406030204" pitchFamily="18" charset="0"/>
                        </a:rPr>
                        <m:t>𝑆</m:t>
                      </m:r>
                      <m:r>
                        <a:rPr lang="zh-CN" altLang="en-US" sz="1799" i="1">
                          <a:solidFill>
                            <a:srgbClr val="000000"/>
                          </a:solidFill>
                          <a:latin typeface="Cambria Math" panose="02040503050406030204" pitchFamily="18" charset="0"/>
                        </a:rPr>
                        <m:t>=</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𝜎</m:t>
                          </m:r>
                        </m:e>
                        <m:sub>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𝜃</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𝑗</m:t>
                          </m:r>
                          <m:r>
                            <a:rPr lang="zh-CN" altLang="en-US" sz="1799" i="1">
                              <a:solidFill>
                                <a:srgbClr val="000000"/>
                              </a:solidFill>
                              <a:latin typeface="Cambria Math" panose="02040503050406030204" pitchFamily="18" charset="0"/>
                            </a:rPr>
                            <m:t>]</m:t>
                          </m:r>
                        </m:sub>
                      </m:sSub>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𝑆</m:t>
                      </m:r>
                      <m:r>
                        <a:rPr lang="zh-CN" altLang="en-US" sz="1799" i="1">
                          <a:solidFill>
                            <a:srgbClr val="000000"/>
                          </a:solidFill>
                          <a:latin typeface="Cambria Math" panose="02040503050406030204" pitchFamily="18" charset="0"/>
                        </a:rPr>
                        <m:t>)</m:t>
                      </m:r>
                    </m:oMath>
                  </m:oMathPara>
                </a14:m>
                <a:endParaRPr lang="zh-CN" altLang="en-US" sz="1799" dirty="0"/>
              </a:p>
            </p:txBody>
          </p:sp>
        </mc:Choice>
        <mc:Fallback xmlns="">
          <p:sp>
            <p:nvSpPr>
              <p:cNvPr id="9" name="对象 8">
                <a:extLst>
                  <a:ext uri="{FF2B5EF4-FFF2-40B4-BE49-F238E27FC236}">
                    <a16:creationId xmlns:a16="http://schemas.microsoft.com/office/drawing/2014/main" id="{91516ED5-5C35-427E-9052-98CF6FC41435}"/>
                  </a:ext>
                </a:extLst>
              </p:cNvPr>
              <p:cNvSpPr txBox="1">
                <a:spLocks noRot="1" noChangeAspect="1" noMove="1" noResize="1" noEditPoints="1" noAdjustHandles="1" noChangeArrowheads="1" noChangeShapeType="1" noTextEdit="1"/>
              </p:cNvSpPr>
              <p:nvPr/>
            </p:nvSpPr>
            <p:spPr bwMode="auto">
              <a:xfrm>
                <a:off x="3098929" y="1717162"/>
                <a:ext cx="3773249" cy="618934"/>
              </a:xfrm>
              <a:prstGeom prst="rect">
                <a:avLst/>
              </a:prstGeom>
              <a:blipFill>
                <a:blip r:embed="rId3"/>
                <a:stretch>
                  <a:fillRect/>
                </a:stretch>
              </a:blipFill>
            </p:spPr>
            <p:txBody>
              <a:bodyPr/>
              <a:lstStyle/>
              <a:p>
                <a:r>
                  <a:rPr lang="zh-CN" altLang="en-US">
                    <a:noFill/>
                  </a:rPr>
                  <a:t> </a:t>
                </a:r>
              </a:p>
            </p:txBody>
          </p:sp>
        </mc:Fallback>
      </mc:AlternateContent>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a:extLst>
              <a:ext uri="{FF2B5EF4-FFF2-40B4-BE49-F238E27FC236}">
                <a16:creationId xmlns:a16="http://schemas.microsoft.com/office/drawing/2014/main" id="{DA53FE2A-4358-4730-A9B8-B45C9D26E10B}"/>
              </a:ext>
            </a:extLst>
          </p:cNvPr>
          <p:cNvSpPr>
            <a:spLocks noGrp="1"/>
          </p:cNvSpPr>
          <p:nvPr>
            <p:ph type="sldNum" sz="quarter" idx="12"/>
          </p:nvPr>
        </p:nvSpPr>
        <p:spPr/>
        <p:txBody>
          <a:bodyPr/>
          <a:lstStyle/>
          <a:p>
            <a:fld id="{ECB62A96-75BD-4D1B-A9DE-49026C62D5F2}" type="slidenum">
              <a:rPr lang="zh-CN" altLang="en-US" smtClean="0"/>
              <a:t>51</a:t>
            </a:fld>
            <a:endParaRPr lang="zh-CN" altLang="en-US"/>
          </a:p>
        </p:txBody>
      </p:sp>
      <p:sp>
        <p:nvSpPr>
          <p:cNvPr id="12"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
        <p:nvSpPr>
          <p:cNvPr id="4" name="矩形 3"/>
          <p:cNvSpPr/>
          <p:nvPr/>
        </p:nvSpPr>
        <p:spPr>
          <a:xfrm>
            <a:off x="1014254" y="2439416"/>
            <a:ext cx="3472425" cy="338554"/>
          </a:xfrm>
          <a:prstGeom prst="rect">
            <a:avLst/>
          </a:prstGeom>
        </p:spPr>
        <p:txBody>
          <a:bodyPr wrap="none">
            <a:spAutoFit/>
          </a:bodyPr>
          <a:lstStyle/>
          <a:p>
            <a:pPr lvl="0">
              <a:defRPr/>
            </a:pPr>
            <a:r>
              <a:rPr lang="zh-CN" altLang="zh-CN" sz="1600" dirty="0">
                <a:latin typeface="黑体" panose="02010609060101010101" pitchFamily="49" charset="-122"/>
                <a:ea typeface="黑体" panose="02010609060101010101" pitchFamily="49" charset="-122"/>
              </a:rPr>
              <a:t>当</a:t>
            </a:r>
            <a:r>
              <a:rPr lang="en-US" altLang="zh-CN" sz="1600" dirty="0">
                <a:latin typeface="黑体" panose="02010609060101010101" pitchFamily="49" charset="-122"/>
                <a:ea typeface="黑体" panose="02010609060101010101" pitchFamily="49" charset="-122"/>
                <a:sym typeface="Symbol" panose="05050102010706020507" pitchFamily="18" charset="2"/>
              </a:rPr>
              <a:t></a:t>
            </a:r>
            <a:r>
              <a:rPr lang="zh-CN" altLang="zh-CN" sz="1600" dirty="0">
                <a:latin typeface="黑体" panose="02010609060101010101" pitchFamily="49" charset="-122"/>
                <a:ea typeface="黑体" panose="02010609060101010101" pitchFamily="49" charset="-122"/>
              </a:rPr>
              <a:t>为“</a:t>
            </a:r>
            <a:r>
              <a:rPr lang="en-US" altLang="zh-CN" sz="1600" dirty="0">
                <a:latin typeface="黑体" panose="02010609060101010101" pitchFamily="49" charset="-122"/>
                <a:ea typeface="黑体" panose="02010609060101010101" pitchFamily="49" charset="-122"/>
              </a:rPr>
              <a:t>=</a:t>
            </a:r>
            <a:r>
              <a:rPr lang="zh-CN" altLang="zh-CN" sz="1600" dirty="0">
                <a:latin typeface="黑体" panose="02010609060101010101" pitchFamily="49" charset="-122"/>
                <a:ea typeface="黑体" panose="02010609060101010101" pitchFamily="49" charset="-122"/>
              </a:rPr>
              <a:t>”时的连接称为等值连接</a:t>
            </a:r>
            <a:r>
              <a:rPr lang="zh-CN" altLang="zh-CN" sz="1600" dirty="0"/>
              <a:t>。</a:t>
            </a:r>
          </a:p>
        </p:txBody>
      </p:sp>
    </p:spTree>
    <p:extLst>
      <p:ext uri="{BB962C8B-B14F-4D97-AF65-F5344CB8AC3E}">
        <p14:creationId xmlns:p14="http://schemas.microsoft.com/office/powerpoint/2010/main" val="306248514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同心圆 161"/>
          <p:cNvSpPr/>
          <p:nvPr/>
        </p:nvSpPr>
        <p:spPr>
          <a:xfrm>
            <a:off x="118520" y="4737786"/>
            <a:ext cx="158361" cy="15838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4081">
              <a:defRPr/>
            </a:pPr>
            <a:endParaRPr lang="zh-CN" altLang="en-US" sz="1199"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473D2ED8-E611-42DF-BE5F-850D0D6AE874}"/>
              </a:ext>
            </a:extLst>
          </p:cNvPr>
          <p:cNvSpPr txBox="1"/>
          <p:nvPr/>
        </p:nvSpPr>
        <p:spPr>
          <a:xfrm>
            <a:off x="5203737" y="16359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连接</a:t>
            </a:r>
          </a:p>
        </p:txBody>
      </p:sp>
      <p:sp>
        <p:nvSpPr>
          <p:cNvPr id="2" name="矩形 1">
            <a:extLst>
              <a:ext uri="{FF2B5EF4-FFF2-40B4-BE49-F238E27FC236}">
                <a16:creationId xmlns:a16="http://schemas.microsoft.com/office/drawing/2014/main" id="{8CECB85B-B382-40B5-8E47-9C3E77091163}"/>
              </a:ext>
            </a:extLst>
          </p:cNvPr>
          <p:cNvSpPr/>
          <p:nvPr/>
        </p:nvSpPr>
        <p:spPr>
          <a:xfrm>
            <a:off x="1045063" y="614820"/>
            <a:ext cx="6370742" cy="1015663"/>
          </a:xfrm>
          <a:prstGeom prst="rect">
            <a:avLst/>
          </a:prstGeom>
        </p:spPr>
        <p:txBody>
          <a:bodyPr wrap="square">
            <a:spAutoFit/>
          </a:bodyPr>
          <a:lstStyle/>
          <a:p>
            <a:pPr marL="285650" indent="-285650">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 条件连接</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a:p>
            <a:endParaRPr lang="en-US" altLang="zh-CN" sz="2000" b="1" dirty="0">
              <a:solidFill>
                <a:schemeClr val="tx2"/>
              </a:solidFill>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D83AAFB4-0718-45A4-BB18-46FF9F8121A1}"/>
              </a:ext>
            </a:extLst>
          </p:cNvPr>
          <p:cNvSpPr>
            <a:spLocks noChangeArrowheads="1"/>
          </p:cNvSpPr>
          <p:nvPr/>
        </p:nvSpPr>
        <p:spPr bwMode="auto">
          <a:xfrm>
            <a:off x="197699" y="948769"/>
            <a:ext cx="3904859" cy="3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2" tIns="45706" rIns="91412" bIns="45706" numCol="1" anchor="ctr" anchorCtr="0" compatLnSpc="1">
            <a:prstTxWarp prst="textNoShape">
              <a:avLst/>
            </a:prstTxWarp>
            <a:spAutoFit/>
          </a:bodyPr>
          <a:lstStyle/>
          <a:p>
            <a:pPr indent="255499" defTabSz="914081" eaLnBrk="0" fontAlgn="base" hangingPunct="0">
              <a:spcBef>
                <a:spcPct val="0"/>
              </a:spcBef>
              <a:spcAft>
                <a:spcPct val="0"/>
              </a:spcAft>
            </a:pPr>
            <a:r>
              <a:rPr lang="zh-CN" altLang="zh-CN" sz="1799" dirty="0">
                <a:latin typeface="黑体" panose="02010609060101010101" pitchFamily="49" charset="-122"/>
                <a:ea typeface="黑体" panose="02010609060101010101" pitchFamily="49" charset="-122"/>
                <a:cs typeface="Times New Roman" panose="02020603050405020304" pitchFamily="18" charset="0"/>
              </a:rPr>
              <a:t>【例</a:t>
            </a:r>
            <a:r>
              <a:rPr lang="en-US" altLang="zh-CN" sz="1799" dirty="0">
                <a:latin typeface="黑体" panose="02010609060101010101" pitchFamily="49" charset="-122"/>
                <a:ea typeface="黑体" panose="02010609060101010101" pitchFamily="49" charset="-122"/>
                <a:cs typeface="Times New Roman" panose="02020603050405020304" pitchFamily="18" charset="0"/>
              </a:rPr>
              <a:t>】</a:t>
            </a:r>
            <a:r>
              <a:rPr lang="zh-CN" altLang="en-US" sz="1799" dirty="0">
                <a:latin typeface="黑体" panose="02010609060101010101" pitchFamily="49" charset="-122"/>
                <a:ea typeface="黑体" panose="02010609060101010101" pitchFamily="49" charset="-122"/>
                <a:cs typeface="Times New Roman" panose="02020603050405020304" pitchFamily="18" charset="0"/>
              </a:rPr>
              <a:t>如图所示的关系</a:t>
            </a:r>
            <a:r>
              <a:rPr lang="en-US" altLang="zh-CN" sz="1799" dirty="0">
                <a:latin typeface="黑体" panose="02010609060101010101" pitchFamily="49" charset="-122"/>
                <a:ea typeface="黑体" panose="02010609060101010101" pitchFamily="49" charset="-122"/>
                <a:cs typeface="Times New Roman" panose="02020603050405020304" pitchFamily="18" charset="0"/>
              </a:rPr>
              <a:t>R1</a:t>
            </a:r>
            <a:r>
              <a:rPr lang="zh-CN" altLang="en-US" sz="1799" dirty="0">
                <a:latin typeface="黑体" panose="02010609060101010101" pitchFamily="49" charset="-122"/>
                <a:ea typeface="黑体" panose="02010609060101010101" pitchFamily="49" charset="-122"/>
                <a:cs typeface="Times New Roman" panose="02020603050405020304" pitchFamily="18" charset="0"/>
              </a:rPr>
              <a:t>和</a:t>
            </a:r>
            <a:r>
              <a:rPr lang="en-US" altLang="zh-CN" sz="1799" dirty="0">
                <a:latin typeface="黑体" panose="02010609060101010101" pitchFamily="49" charset="-122"/>
                <a:ea typeface="黑体" panose="02010609060101010101" pitchFamily="49" charset="-122"/>
                <a:cs typeface="Times New Roman" panose="02020603050405020304" pitchFamily="18" charset="0"/>
              </a:rPr>
              <a:t>R2</a:t>
            </a:r>
            <a:r>
              <a:rPr lang="zh-CN" altLang="en-US" sz="1799" dirty="0">
                <a:latin typeface="黑体" panose="02010609060101010101" pitchFamily="49" charset="-122"/>
                <a:ea typeface="黑体" panose="02010609060101010101" pitchFamily="49" charset="-122"/>
                <a:cs typeface="Times New Roman" panose="02020603050405020304" pitchFamily="18" charset="0"/>
              </a:rPr>
              <a:t>，求</a:t>
            </a:r>
            <a:endParaRPr lang="zh-CN" altLang="en-US" sz="1799"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4CC7B725-5784-49F4-9C76-8B9C3D069269}"/>
                  </a:ext>
                </a:extLst>
              </p:cNvPr>
              <p:cNvSpPr txBox="1"/>
              <p:nvPr/>
            </p:nvSpPr>
            <p:spPr bwMode="auto">
              <a:xfrm>
                <a:off x="4027600" y="956908"/>
                <a:ext cx="1739363" cy="50784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sz="1799" i="1">
                              <a:solidFill>
                                <a:srgbClr val="000000"/>
                              </a:solidFill>
                              <a:latin typeface="Cambria Math" panose="02040503050406030204" pitchFamily="18" charset="0"/>
                            </a:rPr>
                          </m:ctrlPr>
                        </m:limLowPr>
                        <m:e>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1</m:t>
                          </m:r>
                          <m:r>
                            <m:rPr>
                              <m:nor/>
                            </m:rPr>
                            <a:rPr lang="zh-CN" altLang="en-US" sz="1799" kern="0" dirty="0">
                              <a:latin typeface="Times New Roman" panose="02020603050405020304" pitchFamily="18" charset="0"/>
                              <a:ea typeface="宋体" panose="02010600030101010101" pitchFamily="2" charset="-122"/>
                            </a:rPr>
                            <m:t>⋈</m:t>
                          </m:r>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2</m:t>
                          </m:r>
                        </m:e>
                        <m:lim>
                          <m:r>
                            <a:rPr lang="zh-CN" altLang="en-US" sz="1799" i="1">
                              <a:solidFill>
                                <a:srgbClr val="000000"/>
                              </a:solidFill>
                              <a:latin typeface="Cambria Math" panose="02040503050406030204" pitchFamily="18" charset="0"/>
                            </a:rPr>
                            <m:t>𝐶</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𝐸</m:t>
                          </m:r>
                        </m:lim>
                      </m:limLow>
                    </m:oMath>
                  </m:oMathPara>
                </a14:m>
                <a:endParaRPr lang="zh-CN" altLang="en-US" sz="1799" dirty="0"/>
              </a:p>
            </p:txBody>
          </p:sp>
        </mc:Choice>
        <mc:Fallback xmlns="">
          <p:sp>
            <p:nvSpPr>
              <p:cNvPr id="5" name="对象 4">
                <a:extLst>
                  <a:ext uri="{FF2B5EF4-FFF2-40B4-BE49-F238E27FC236}">
                    <a16:creationId xmlns:a16="http://schemas.microsoft.com/office/drawing/2014/main" id="{4CC7B725-5784-49F4-9C76-8B9C3D069269}"/>
                  </a:ext>
                </a:extLst>
              </p:cNvPr>
              <p:cNvSpPr txBox="1">
                <a:spLocks noRot="1" noChangeAspect="1" noMove="1" noResize="1" noEditPoints="1" noAdjustHandles="1" noChangeArrowheads="1" noChangeShapeType="1" noTextEdit="1"/>
              </p:cNvSpPr>
              <p:nvPr/>
            </p:nvSpPr>
            <p:spPr bwMode="auto">
              <a:xfrm>
                <a:off x="4027600" y="956908"/>
                <a:ext cx="1739363" cy="507843"/>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A022B801-CC00-4378-8D5F-A3993F86255B}"/>
              </a:ext>
            </a:extLst>
          </p:cNvPr>
          <p:cNvGraphicFramePr>
            <a:graphicFrameLocks noGrp="1"/>
          </p:cNvGraphicFramePr>
          <p:nvPr>
            <p:extLst>
              <p:ext uri="{D42A27DB-BD31-4B8C-83A1-F6EECF244321}">
                <p14:modId xmlns:p14="http://schemas.microsoft.com/office/powerpoint/2010/main" val="2058117834"/>
              </p:ext>
            </p:extLst>
          </p:nvPr>
        </p:nvGraphicFramePr>
        <p:xfrm>
          <a:off x="2037796" y="3139525"/>
          <a:ext cx="5718970" cy="1447576"/>
        </p:xfrm>
        <a:graphic>
          <a:graphicData uri="http://schemas.openxmlformats.org/drawingml/2006/table">
            <a:tbl>
              <a:tblPr firstRow="1" firstCol="1" lastRow="1" lastCol="1" bandRow="1" bandCol="1"/>
              <a:tblGrid>
                <a:gridCol w="1143794">
                  <a:extLst>
                    <a:ext uri="{9D8B030D-6E8A-4147-A177-3AD203B41FA5}">
                      <a16:colId xmlns:a16="http://schemas.microsoft.com/office/drawing/2014/main" val="2442129066"/>
                    </a:ext>
                  </a:extLst>
                </a:gridCol>
                <a:gridCol w="1143794">
                  <a:extLst>
                    <a:ext uri="{9D8B030D-6E8A-4147-A177-3AD203B41FA5}">
                      <a16:colId xmlns:a16="http://schemas.microsoft.com/office/drawing/2014/main" val="185846346"/>
                    </a:ext>
                  </a:extLst>
                </a:gridCol>
                <a:gridCol w="1023758">
                  <a:extLst>
                    <a:ext uri="{9D8B030D-6E8A-4147-A177-3AD203B41FA5}">
                      <a16:colId xmlns:a16="http://schemas.microsoft.com/office/drawing/2014/main" val="2061695720"/>
                    </a:ext>
                  </a:extLst>
                </a:gridCol>
                <a:gridCol w="1263830">
                  <a:extLst>
                    <a:ext uri="{9D8B030D-6E8A-4147-A177-3AD203B41FA5}">
                      <a16:colId xmlns:a16="http://schemas.microsoft.com/office/drawing/2014/main" val="1129061216"/>
                    </a:ext>
                  </a:extLst>
                </a:gridCol>
                <a:gridCol w="1143794">
                  <a:extLst>
                    <a:ext uri="{9D8B030D-6E8A-4147-A177-3AD203B41FA5}">
                      <a16:colId xmlns:a16="http://schemas.microsoft.com/office/drawing/2014/main" val="138461798"/>
                    </a:ext>
                  </a:extLst>
                </a:gridCol>
              </a:tblGrid>
              <a:tr h="499664">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A</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医生姓名</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B</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医生性别</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C</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工资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dirty="0">
                          <a:effectLst/>
                          <a:latin typeface="黑体" panose="02010609060101010101" pitchFamily="49" charset="-122"/>
                          <a:ea typeface="黑体" panose="02010609060101010101" pitchFamily="49" charset="-122"/>
                          <a:cs typeface="宋体" panose="02010600030101010101" pitchFamily="2" charset="-122"/>
                        </a:rPr>
                        <a:t>D</a:t>
                      </a:r>
                      <a:endParaRPr lang="zh-CN" sz="1600" dirty="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dirty="0">
                          <a:effectLst/>
                          <a:latin typeface="黑体" panose="02010609060101010101" pitchFamily="49" charset="-122"/>
                          <a:ea typeface="黑体" panose="02010609060101010101" pitchFamily="49" charset="-122"/>
                          <a:cs typeface="宋体" panose="02010600030101010101" pitchFamily="2" charset="-122"/>
                        </a:rPr>
                        <a:t>职称</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a:effectLst/>
                          <a:latin typeface="黑体" panose="02010609060101010101" pitchFamily="49" charset="-122"/>
                          <a:ea typeface="黑体" panose="02010609060101010101" pitchFamily="49" charset="-122"/>
                          <a:cs typeface="宋体" panose="02010600030101010101" pitchFamily="2" charset="-122"/>
                        </a:rPr>
                        <a:t>E</a:t>
                      </a:r>
                      <a:endParaRPr lang="zh-CN" sz="1600">
                        <a:effectLst/>
                        <a:latin typeface="黑体" panose="02010609060101010101" pitchFamily="49" charset="-122"/>
                        <a:ea typeface="黑体" panose="02010609060101010101" pitchFamily="49" charset="-122"/>
                        <a:cs typeface="宋体" panose="02010600030101010101" pitchFamily="2" charset="-122"/>
                      </a:endParaRPr>
                    </a:p>
                    <a:p>
                      <a:pPr algn="ctr">
                        <a:lnSpc>
                          <a:spcPct val="100000"/>
                        </a:lnSpc>
                        <a:spcAft>
                          <a:spcPts val="0"/>
                        </a:spcAft>
                        <a:tabLst>
                          <a:tab pos="5328920" algn="r"/>
                        </a:tabLst>
                      </a:pPr>
                      <a:r>
                        <a:rPr lang="zh-CN" sz="1600">
                          <a:effectLst/>
                          <a:latin typeface="黑体" panose="02010609060101010101" pitchFamily="49" charset="-122"/>
                          <a:ea typeface="黑体" panose="02010609060101010101" pitchFamily="49" charset="-122"/>
                          <a:cs typeface="宋体" panose="02010600030101010101" pitchFamily="2" charset="-122"/>
                        </a:rPr>
                        <a:t>工资</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713327"/>
                  </a:ext>
                </a:extLst>
              </a:tr>
              <a:tr h="341008">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郝亦柯</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医师</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381170"/>
                  </a:ext>
                </a:extLst>
              </a:tr>
              <a:tr h="363064">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刘伟</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男</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副主任医师</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616219"/>
                  </a:ext>
                </a:extLst>
              </a:tr>
              <a:tr h="243840">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邓英超</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a:effectLst/>
                          <a:latin typeface="黑体" panose="02010609060101010101" pitchFamily="49" charset="-122"/>
                          <a:ea typeface="黑体" panose="02010609060101010101" pitchFamily="49" charset="-122"/>
                        </a:rPr>
                        <a:t>女</a:t>
                      </a:r>
                      <a:endParaRPr lang="zh-CN" sz="1600" kern="105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0" dirty="0">
                          <a:effectLst/>
                          <a:latin typeface="黑体" panose="02010609060101010101" pitchFamily="49" charset="-122"/>
                          <a:ea typeface="黑体" panose="02010609060101010101" pitchFamily="49" charset="-122"/>
                        </a:rPr>
                        <a:t>主任医师</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259085"/>
                  </a:ext>
                </a:extLst>
              </a:tr>
            </a:tbl>
          </a:graphicData>
        </a:graphic>
      </p:graphicFrame>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0" name="灯片编号占位符 9">
            <a:extLst>
              <a:ext uri="{FF2B5EF4-FFF2-40B4-BE49-F238E27FC236}">
                <a16:creationId xmlns:a16="http://schemas.microsoft.com/office/drawing/2014/main" id="{819408B7-6F54-4024-8838-ED48E6C5B94E}"/>
              </a:ext>
            </a:extLst>
          </p:cNvPr>
          <p:cNvSpPr>
            <a:spLocks noGrp="1"/>
          </p:cNvSpPr>
          <p:nvPr>
            <p:ph type="sldNum" sz="quarter" idx="12"/>
          </p:nvPr>
        </p:nvSpPr>
        <p:spPr/>
        <p:txBody>
          <a:bodyPr/>
          <a:lstStyle/>
          <a:p>
            <a:fld id="{ECB62A96-75BD-4D1B-A9DE-49026C62D5F2}" type="slidenum">
              <a:rPr lang="zh-CN" altLang="en-US" smtClean="0"/>
              <a:t>52</a:t>
            </a:fld>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F2251EC-56E5-4D98-BE37-0295C609F74C}"/>
                  </a:ext>
                </a:extLst>
              </p:cNvPr>
              <p:cNvSpPr/>
              <p:nvPr/>
            </p:nvSpPr>
            <p:spPr>
              <a:xfrm>
                <a:off x="546212" y="3498849"/>
                <a:ext cx="1388522" cy="453266"/>
              </a:xfrm>
              <a:prstGeom prst="rect">
                <a:avLst/>
              </a:prstGeom>
            </p:spPr>
            <p:txBody>
              <a:bodyPr wrap="none">
                <a:spAutoFit/>
              </a:bodyPr>
              <a:lstStyle/>
              <a:p>
                <a:r>
                  <a:rPr lang="zh-CN" altLang="en-US" sz="1799" dirty="0">
                    <a:latin typeface="黑体" panose="02010609060101010101" pitchFamily="49" charset="-122"/>
                    <a:ea typeface="黑体" panose="02010609060101010101" pitchFamily="49" charset="-122"/>
                  </a:rPr>
                  <a:t>表 </a:t>
                </a:r>
                <a14:m>
                  <m:oMath xmlns:m="http://schemas.openxmlformats.org/officeDocument/2006/math">
                    <m:limLow>
                      <m:limLowPr>
                        <m:ctrlPr>
                          <a:rPr lang="zh-CN" altLang="en-US" sz="1799" i="1">
                            <a:solidFill>
                              <a:srgbClr val="000000"/>
                            </a:solidFill>
                            <a:latin typeface="Cambria Math" panose="02040503050406030204" pitchFamily="18" charset="0"/>
                          </a:rPr>
                        </m:ctrlPr>
                      </m:limLowPr>
                      <m:e>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1</m:t>
                        </m:r>
                        <m:r>
                          <m:rPr>
                            <m:nor/>
                          </m:rPr>
                          <a:rPr lang="zh-CN" altLang="en-US" sz="1799" kern="0" dirty="0">
                            <a:latin typeface="Times New Roman" panose="02020603050405020304" pitchFamily="18" charset="0"/>
                            <a:ea typeface="宋体" panose="02010600030101010101" pitchFamily="2" charset="-122"/>
                          </a:rPr>
                          <m:t>⋈</m:t>
                        </m:r>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2</m:t>
                        </m:r>
                      </m:e>
                      <m:lim>
                        <m:r>
                          <a:rPr lang="zh-CN" altLang="en-US" sz="1799" i="1">
                            <a:solidFill>
                              <a:srgbClr val="000000"/>
                            </a:solidFill>
                            <a:latin typeface="Cambria Math" panose="02040503050406030204" pitchFamily="18" charset="0"/>
                          </a:rPr>
                          <m:t>𝐶</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𝐸</m:t>
                        </m:r>
                      </m:lim>
                    </m:limLow>
                  </m:oMath>
                </a14:m>
                <a:r>
                  <a:rPr lang="zh-CN" altLang="en-US" sz="1799" dirty="0"/>
                  <a:t> </a:t>
                </a:r>
              </a:p>
            </p:txBody>
          </p:sp>
        </mc:Choice>
        <mc:Fallback xmlns="">
          <p:sp>
            <p:nvSpPr>
              <p:cNvPr id="3" name="矩形 2">
                <a:extLst>
                  <a:ext uri="{FF2B5EF4-FFF2-40B4-BE49-F238E27FC236}">
                    <a16:creationId xmlns:a16="http://schemas.microsoft.com/office/drawing/2014/main" id="{CF2251EC-56E5-4D98-BE37-0295C609F74C}"/>
                  </a:ext>
                </a:extLst>
              </p:cNvPr>
              <p:cNvSpPr>
                <a:spLocks noRot="1" noChangeAspect="1" noMove="1" noResize="1" noEditPoints="1" noAdjustHandles="1" noChangeArrowheads="1" noChangeShapeType="1" noTextEdit="1"/>
              </p:cNvSpPr>
              <p:nvPr/>
            </p:nvSpPr>
            <p:spPr>
              <a:xfrm>
                <a:off x="546212" y="3498849"/>
                <a:ext cx="1388522" cy="453266"/>
              </a:xfrm>
              <a:prstGeom prst="rect">
                <a:avLst/>
              </a:prstGeom>
              <a:blipFill>
                <a:blip r:embed="rId4"/>
                <a:stretch>
                  <a:fillRect l="-3524" t="-6757" b="-2703"/>
                </a:stretch>
              </a:blipFill>
            </p:spPr>
            <p:txBody>
              <a:bodyPr/>
              <a:lstStyle/>
              <a:p>
                <a:r>
                  <a:rPr lang="zh-CN" altLang="en-US">
                    <a:noFill/>
                  </a:rPr>
                  <a:t> </a:t>
                </a:r>
              </a:p>
            </p:txBody>
          </p:sp>
        </mc:Fallback>
      </mc:AlternateContent>
      <p:graphicFrame>
        <p:nvGraphicFramePr>
          <p:cNvPr id="13" name="表格 12">
            <a:extLst>
              <a:ext uri="{FF2B5EF4-FFF2-40B4-BE49-F238E27FC236}">
                <a16:creationId xmlns:a16="http://schemas.microsoft.com/office/drawing/2014/main" id="{E1148DCE-373E-4F1D-A546-F1DBAE29EAC5}"/>
              </a:ext>
            </a:extLst>
          </p:cNvPr>
          <p:cNvGraphicFramePr>
            <a:graphicFrameLocks noGrp="1"/>
          </p:cNvGraphicFramePr>
          <p:nvPr>
            <p:extLst>
              <p:ext uri="{D42A27DB-BD31-4B8C-83A1-F6EECF244321}">
                <p14:modId xmlns:p14="http://schemas.microsoft.com/office/powerpoint/2010/main" val="2302119761"/>
              </p:ext>
            </p:extLst>
          </p:nvPr>
        </p:nvGraphicFramePr>
        <p:xfrm>
          <a:off x="659454" y="1734892"/>
          <a:ext cx="7882101" cy="1269013"/>
        </p:xfrm>
        <a:graphic>
          <a:graphicData uri="http://schemas.openxmlformats.org/drawingml/2006/table">
            <a:tbl>
              <a:tblPr firstRow="1" firstCol="1" lastRow="1" lastCol="1" bandRow="1" bandCol="1"/>
              <a:tblGrid>
                <a:gridCol w="1313684">
                  <a:extLst>
                    <a:ext uri="{9D8B030D-6E8A-4147-A177-3AD203B41FA5}">
                      <a16:colId xmlns:a16="http://schemas.microsoft.com/office/drawing/2014/main" val="2375077685"/>
                    </a:ext>
                  </a:extLst>
                </a:gridCol>
                <a:gridCol w="1313684">
                  <a:extLst>
                    <a:ext uri="{9D8B030D-6E8A-4147-A177-3AD203B41FA5}">
                      <a16:colId xmlns:a16="http://schemas.microsoft.com/office/drawing/2014/main" val="2660146152"/>
                    </a:ext>
                  </a:extLst>
                </a:gridCol>
                <a:gridCol w="1313684">
                  <a:extLst>
                    <a:ext uri="{9D8B030D-6E8A-4147-A177-3AD203B41FA5}">
                      <a16:colId xmlns:a16="http://schemas.microsoft.com/office/drawing/2014/main" val="4169678700"/>
                    </a:ext>
                  </a:extLst>
                </a:gridCol>
                <a:gridCol w="1132004">
                  <a:extLst>
                    <a:ext uri="{9D8B030D-6E8A-4147-A177-3AD203B41FA5}">
                      <a16:colId xmlns:a16="http://schemas.microsoft.com/office/drawing/2014/main" val="2078318226"/>
                    </a:ext>
                  </a:extLst>
                </a:gridCol>
                <a:gridCol w="1495361">
                  <a:extLst>
                    <a:ext uri="{9D8B030D-6E8A-4147-A177-3AD203B41FA5}">
                      <a16:colId xmlns:a16="http://schemas.microsoft.com/office/drawing/2014/main" val="1714760401"/>
                    </a:ext>
                  </a:extLst>
                </a:gridCol>
                <a:gridCol w="1313684">
                  <a:extLst>
                    <a:ext uri="{9D8B030D-6E8A-4147-A177-3AD203B41FA5}">
                      <a16:colId xmlns:a16="http://schemas.microsoft.com/office/drawing/2014/main" val="3983304210"/>
                    </a:ext>
                  </a:extLst>
                </a:gridCol>
              </a:tblGrid>
              <a:tr h="487680">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A</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医生姓名</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B</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医生性别</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C</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工资</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 </a:t>
                      </a:r>
                      <a:endParaRPr lang="zh-CN" sz="16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D</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职称</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E</a:t>
                      </a:r>
                      <a:endParaRPr lang="zh-CN" sz="1600" kern="1050" dirty="0">
                        <a:effectLst/>
                        <a:latin typeface="黑体" panose="02010609060101010101" pitchFamily="49" charset="-122"/>
                        <a:ea typeface="黑体" panose="02010609060101010101" pitchFamily="49" charset="-122"/>
                      </a:endParaRPr>
                    </a:p>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cs typeface="Arial" panose="020B0604020202020204" pitchFamily="34" charset="0"/>
                        </a:rPr>
                        <a:t>工资</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44537"/>
                  </a:ext>
                </a:extLst>
              </a:tr>
              <a:tr h="268307">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郝亦柯</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 </a:t>
                      </a:r>
                      <a:endParaRPr lang="zh-CN" sz="16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2500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33258"/>
                  </a:ext>
                </a:extLst>
              </a:tr>
              <a:tr h="262555">
                <a:tc>
                  <a:txBody>
                    <a:bodyPr/>
                    <a:lstStyle/>
                    <a:p>
                      <a:pPr algn="ctr">
                        <a:lnSpc>
                          <a:spcPct val="100000"/>
                        </a:lnSpc>
                        <a:spcAft>
                          <a:spcPts val="0"/>
                        </a:spcAft>
                        <a:tabLst>
                          <a:tab pos="5328920" algn="r"/>
                        </a:tabLst>
                      </a:pPr>
                      <a:r>
                        <a:rPr lang="zh-CN" sz="1600" kern="1050">
                          <a:effectLst/>
                          <a:latin typeface="黑体" panose="02010609060101010101" pitchFamily="49" charset="-122"/>
                          <a:ea typeface="黑体" panose="02010609060101010101" pitchFamily="49" charset="-122"/>
                        </a:rPr>
                        <a:t>刘伟</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男</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 </a:t>
                      </a:r>
                      <a:endParaRPr lang="zh-CN" sz="16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副主任医师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2850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033765"/>
                  </a:ext>
                </a:extLst>
              </a:tr>
              <a:tr h="250471">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邓英超</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女</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 </a:t>
                      </a:r>
                      <a:endParaRPr lang="zh-CN" sz="16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tabLst>
                          <a:tab pos="5328920" algn="r"/>
                        </a:tabLst>
                      </a:pPr>
                      <a:r>
                        <a:rPr lang="zh-CN" sz="1600" kern="1050" dirty="0">
                          <a:effectLst/>
                          <a:latin typeface="黑体" panose="02010609060101010101" pitchFamily="49" charset="-122"/>
                          <a:ea typeface="黑体" panose="02010609060101010101" pitchFamily="49" charset="-122"/>
                        </a:rPr>
                        <a:t>主任医师</a:t>
                      </a: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328920" algn="r"/>
                        </a:tabLst>
                      </a:pPr>
                      <a:r>
                        <a:rPr lang="en-US" sz="1600" kern="1050" dirty="0">
                          <a:effectLst/>
                          <a:latin typeface="黑体" panose="02010609060101010101" pitchFamily="49" charset="-122"/>
                          <a:ea typeface="黑体" panose="02010609060101010101" pitchFamily="49" charset="-122"/>
                        </a:rPr>
                        <a:t>3000</a:t>
                      </a:r>
                      <a:endParaRPr lang="zh-CN" sz="1600" kern="1050" dirty="0">
                        <a:effectLst/>
                        <a:latin typeface="黑体" panose="02010609060101010101" pitchFamily="49" charset="-122"/>
                        <a:ea typeface="黑体" panose="02010609060101010101" pitchFamily="49" charset="-122"/>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220601"/>
                  </a:ext>
                </a:extLst>
              </a:tr>
            </a:tbl>
          </a:graphicData>
        </a:graphic>
      </p:graphicFrame>
      <p:sp>
        <p:nvSpPr>
          <p:cNvPr id="14" name="文本框 13">
            <a:extLst>
              <a:ext uri="{FF2B5EF4-FFF2-40B4-BE49-F238E27FC236}">
                <a16:creationId xmlns:a16="http://schemas.microsoft.com/office/drawing/2014/main" id="{3899C501-4ABE-469F-A895-73CF8706EB39}"/>
              </a:ext>
            </a:extLst>
          </p:cNvPr>
          <p:cNvSpPr txBox="1"/>
          <p:nvPr/>
        </p:nvSpPr>
        <p:spPr>
          <a:xfrm>
            <a:off x="262700" y="1341820"/>
            <a:ext cx="8527665" cy="369204"/>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  </a:t>
            </a:r>
            <a:r>
              <a:rPr lang="en-US" altLang="zh-CN" sz="1400" dirty="0">
                <a:latin typeface="黑体" panose="02010609060101010101" pitchFamily="49" charset="-122"/>
                <a:ea typeface="黑体" panose="02010609060101010101" pitchFamily="49" charset="-122"/>
              </a:rPr>
              <a:t> </a:t>
            </a:r>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                                        </a:t>
            </a:r>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R2</a:t>
            </a:r>
            <a:endParaRPr lang="zh-CN" altLang="en-US" sz="1799" dirty="0">
              <a:latin typeface="黑体" panose="02010609060101010101" pitchFamily="49" charset="-122"/>
              <a:ea typeface="黑体" panose="02010609060101010101" pitchFamily="49" charset="-122"/>
            </a:endParaRPr>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4825366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399838" y="151733"/>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除</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CECB85B-B382-40B5-8E47-9C3E77091163}"/>
                  </a:ext>
                </a:extLst>
              </p:cNvPr>
              <p:cNvSpPr/>
              <p:nvPr/>
            </p:nvSpPr>
            <p:spPr>
              <a:xfrm>
                <a:off x="1017648" y="655946"/>
                <a:ext cx="7349112" cy="3108543"/>
              </a:xfrm>
              <a:prstGeom prst="rect">
                <a:avLst/>
              </a:prstGeom>
            </p:spPr>
            <p:txBody>
              <a:bodyPr wrap="squar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除</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设关系模式为</a:t>
                </a:r>
                <a:r>
                  <a:rPr lang="en-US" altLang="zh-CN" sz="1600" dirty="0">
                    <a:latin typeface="黑体" panose="02010609060101010101" pitchFamily="49" charset="-122"/>
                    <a:ea typeface="黑体" panose="02010609060101010101" pitchFamily="49" charset="-122"/>
                  </a:rPr>
                  <a:t>R(</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en-US" altLang="zh-CN" sz="1600" i="1">
                            <a:latin typeface="Cambria Math" panose="02040503050406030204" pitchFamily="18" charset="0"/>
                          </a:rPr>
                          <m:t>1</m:t>
                        </m:r>
                      </m:sub>
                    </m:sSub>
                  </m:oMath>
                </a14:m>
                <a:r>
                  <a:rPr lang="zh-CN" altLang="en-US" sz="1600" dirty="0">
                    <a:latin typeface="黑体" panose="02010609060101010101" pitchFamily="49" charset="-122"/>
                    <a:ea typeface="黑体" panose="02010609060101010101" pitchFamily="49" charset="-122"/>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 </m:t>
                    </m:r>
                  </m:oMath>
                </a14:m>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m:rPr>
                            <m:sty m:val="p"/>
                          </m:rPr>
                          <a:rPr lang="en-US" altLang="zh-CN" sz="1600" i="1">
                            <a:latin typeface="Cambria Math" panose="02040503050406030204" pitchFamily="18" charset="0"/>
                          </a:rPr>
                          <m:t>n</m:t>
                        </m:r>
                      </m:sub>
                    </m:sSub>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。它的一个关系设为</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t[</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m:rPr>
                            <m:sty m:val="p"/>
                          </m:rPr>
                          <a:rPr lang="en-US" altLang="zh-CN" sz="1600" i="1">
                            <a:latin typeface="Cambria Math" panose="02040503050406030204" pitchFamily="18" charset="0"/>
                          </a:rPr>
                          <m:t>i</m:t>
                        </m:r>
                      </m:sub>
                    </m:sSub>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则表示元组</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中相应于属性</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en-US" altLang="zh-CN" sz="1600" i="1">
                            <a:latin typeface="Cambria Math" panose="02040503050406030204" pitchFamily="18" charset="0"/>
                          </a:rPr>
                          <m:t>𝑖</m:t>
                        </m:r>
                      </m:sub>
                    </m:sSub>
                  </m:oMath>
                </a14:m>
                <a:r>
                  <a:rPr lang="zh-CN" altLang="en-US" sz="1600" dirty="0">
                    <a:latin typeface="黑体" panose="02010609060101010101" pitchFamily="49" charset="-122"/>
                    <a:ea typeface="黑体" panose="02010609060101010101" pitchFamily="49" charset="-122"/>
                  </a:rPr>
                  <a:t>的一个</a:t>
                </a:r>
                <a:r>
                  <a:rPr lang="zh-CN" altLang="en-US" sz="1600" b="1" dirty="0">
                    <a:solidFill>
                      <a:srgbClr val="FF0000"/>
                    </a:solidFill>
                    <a:latin typeface="黑体" panose="02010609060101010101" pitchFamily="49" charset="-122"/>
                    <a:ea typeface="黑体" panose="02010609060101010101" pitchFamily="49" charset="-122"/>
                  </a:rPr>
                  <a:t>分量</a:t>
                </a:r>
                <a:r>
                  <a:rPr lang="zh-CN" altLang="en-US" sz="1600" dirty="0">
                    <a:latin typeface="黑体" panose="02010609060101010101" pitchFamily="49" charset="-122"/>
                    <a:ea typeface="黑体" panose="02010609060101010101" pitchFamily="49" charset="-122"/>
                  </a:rPr>
                  <a:t>。</a:t>
                </a:r>
              </a:p>
              <a:p>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给定一个关系</a:t>
                </a:r>
                <a:r>
                  <a:rPr lang="en-US" altLang="zh-CN" sz="1600" dirty="0">
                    <a:latin typeface="黑体" panose="02010609060101010101" pitchFamily="49" charset="-122"/>
                    <a:ea typeface="黑体" panose="02010609060101010101" pitchFamily="49" charset="-122"/>
                  </a:rPr>
                  <a:t>R(X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Z)</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Z</a:t>
                </a:r>
                <a:r>
                  <a:rPr lang="zh-CN" altLang="en-US" sz="1600" dirty="0">
                    <a:latin typeface="黑体" panose="02010609060101010101" pitchFamily="49" charset="-122"/>
                    <a:ea typeface="黑体" panose="02010609060101010101" pitchFamily="49" charset="-122"/>
                  </a:rPr>
                  <a:t>为属性组。当</a:t>
                </a:r>
                <a:r>
                  <a:rPr lang="en-US" altLang="zh-CN" sz="1600" dirty="0">
                    <a:latin typeface="黑体" panose="02010609060101010101" pitchFamily="49" charset="-122"/>
                    <a:ea typeface="黑体" panose="02010609060101010101" pitchFamily="49" charset="-122"/>
                  </a:rPr>
                  <a:t>t[X] = x</a:t>
                </a:r>
                <a:r>
                  <a:rPr lang="zh-CN" altLang="en-US" sz="1600" dirty="0">
                    <a:latin typeface="黑体" panose="02010609060101010101" pitchFamily="49" charset="-122"/>
                    <a:ea typeface="黑体" panose="02010609060101010101" pitchFamily="49" charset="-122"/>
                  </a:rPr>
                  <a:t>时，</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在</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中的</a:t>
                </a:r>
                <a:r>
                  <a:rPr lang="zh-CN" altLang="en-US" sz="1600" b="1" dirty="0">
                    <a:solidFill>
                      <a:srgbClr val="FF0000"/>
                    </a:solidFill>
                    <a:latin typeface="黑体" panose="02010609060101010101" pitchFamily="49" charset="-122"/>
                    <a:ea typeface="黑体" panose="02010609060101010101" pitchFamily="49" charset="-122"/>
                  </a:rPr>
                  <a:t>象集</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Images Set</a:t>
                </a:r>
                <a:r>
                  <a:rPr lang="zh-CN" altLang="en-US" sz="1600" dirty="0">
                    <a:latin typeface="黑体" panose="02010609060101010101" pitchFamily="49" charset="-122"/>
                    <a:ea typeface="黑体" panose="02010609060101010101" pitchFamily="49" charset="-122"/>
                  </a:rPr>
                  <a:t>）为：</a:t>
                </a:r>
              </a:p>
              <a:p>
                <a:endParaRPr lang="en-US" altLang="zh-CN" sz="1600" b="1" dirty="0">
                  <a:solidFill>
                    <a:schemeClr val="tx2"/>
                  </a:solidFill>
                  <a:latin typeface="黑体" panose="02010609060101010101" pitchFamily="49" charset="-122"/>
                  <a:ea typeface="黑体" panose="02010609060101010101" pitchFamily="49" charset="-122"/>
                </a:endParaRPr>
              </a:p>
              <a:p>
                <a:endParaRPr lang="en-US" altLang="zh-CN" sz="1600" b="1" dirty="0">
                  <a:solidFill>
                    <a:schemeClr val="tx2"/>
                  </a:solidFill>
                  <a:latin typeface="黑体" panose="02010609060101010101" pitchFamily="49" charset="-122"/>
                  <a:ea typeface="黑体" panose="02010609060101010101" pitchFamily="49" charset="-122"/>
                </a:endParaRPr>
              </a:p>
              <a:p>
                <a:endParaRPr lang="en-US" altLang="zh-CN" sz="1600" b="1" dirty="0">
                  <a:solidFill>
                    <a:schemeClr val="tx2"/>
                  </a:solidFill>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1017648" y="655946"/>
                <a:ext cx="7349112" cy="3108543"/>
              </a:xfrm>
              <a:prstGeom prst="rect">
                <a:avLst/>
              </a:prstGeom>
              <a:blipFill>
                <a:blip r:embed="rId4"/>
                <a:stretch>
                  <a:fillRect l="-746" t="-1176"/>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94EE5172-F1F2-4A5D-9CD6-8A097F2686E2}"/>
              </a:ext>
            </a:extLst>
          </p:cNvPr>
          <p:cNvGraphicFramePr>
            <a:graphicFrameLocks noChangeAspect="1"/>
          </p:cNvGraphicFramePr>
          <p:nvPr>
            <p:extLst>
              <p:ext uri="{D42A27DB-BD31-4B8C-83A1-F6EECF244321}">
                <p14:modId xmlns:p14="http://schemas.microsoft.com/office/powerpoint/2010/main" val="2554876204"/>
              </p:ext>
            </p:extLst>
          </p:nvPr>
        </p:nvGraphicFramePr>
        <p:xfrm>
          <a:off x="2547102" y="2754191"/>
          <a:ext cx="3743261" cy="359929"/>
        </p:xfrm>
        <a:graphic>
          <a:graphicData uri="http://schemas.openxmlformats.org/presentationml/2006/ole">
            <mc:AlternateContent xmlns:mc="http://schemas.openxmlformats.org/markup-compatibility/2006">
              <mc:Choice xmlns:v="urn:schemas-microsoft-com:vml" Requires="v">
                <p:oleObj spid="_x0000_s3116" r:id="rId5" imgW="1422400" imgH="190500" progId="Equation.DSMT4">
                  <p:embed/>
                </p:oleObj>
              </mc:Choice>
              <mc:Fallback>
                <p:oleObj r:id="rId5" imgW="1422400" imgH="190500" progId="Equation.DSMT4">
                  <p:embed/>
                  <p:pic>
                    <p:nvPicPr>
                      <p:cNvPr id="5" name="对象 4">
                        <a:extLst>
                          <a:ext uri="{FF2B5EF4-FFF2-40B4-BE49-F238E27FC236}">
                            <a16:creationId xmlns:a16="http://schemas.microsoft.com/office/drawing/2014/main" id="{94EE5172-F1F2-4A5D-9CD6-8A097F268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102" y="2754191"/>
                        <a:ext cx="3743261" cy="359929"/>
                      </a:xfrm>
                      <a:prstGeom prst="rect">
                        <a:avLst/>
                      </a:prstGeom>
                      <a:noFill/>
                    </p:spPr>
                  </p:pic>
                </p:oleObj>
              </mc:Fallback>
            </mc:AlternateContent>
          </a:graphicData>
        </a:graphic>
      </p:graphicFrame>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3" name="灯片编号占位符 12">
            <a:extLst>
              <a:ext uri="{FF2B5EF4-FFF2-40B4-BE49-F238E27FC236}">
                <a16:creationId xmlns:a16="http://schemas.microsoft.com/office/drawing/2014/main" id="{05B24377-5F86-41EA-B26C-9E68F912131A}"/>
              </a:ext>
            </a:extLst>
          </p:cNvPr>
          <p:cNvSpPr>
            <a:spLocks noGrp="1"/>
          </p:cNvSpPr>
          <p:nvPr>
            <p:ph type="sldNum" sz="quarter" idx="12"/>
          </p:nvPr>
        </p:nvSpPr>
        <p:spPr/>
        <p:txBody>
          <a:bodyPr/>
          <a:lstStyle/>
          <a:p>
            <a:fld id="{ECB62A96-75BD-4D1B-A9DE-49026C62D5F2}" type="slidenum">
              <a:rPr lang="zh-CN" altLang="en-US" smtClean="0"/>
              <a:t>53</a:t>
            </a:fld>
            <a:endParaRPr lang="zh-CN" altLang="en-US"/>
          </a:p>
        </p:txBody>
      </p:sp>
      <p:sp>
        <p:nvSpPr>
          <p:cNvPr id="8"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5466536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399838" y="12502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除</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1C18F3C-0AC5-42EE-90BE-2CB9069BA312}"/>
                  </a:ext>
                </a:extLst>
              </p:cNvPr>
              <p:cNvSpPr/>
              <p:nvPr/>
            </p:nvSpPr>
            <p:spPr>
              <a:xfrm>
                <a:off x="1011412" y="1233431"/>
                <a:ext cx="7349991" cy="1520994"/>
              </a:xfrm>
              <a:prstGeom prst="rect">
                <a:avLst/>
              </a:prstGeom>
            </p:spPr>
            <p:txBody>
              <a:bodyPr wrap="square">
                <a:spAutoFit/>
              </a:bodyPr>
              <a:lstStyle/>
              <a:p>
                <a:pPr>
                  <a:lnSpc>
                    <a:spcPct val="150000"/>
                  </a:lnSpc>
                </a:pP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给定关系</a:t>
                </a:r>
                <a:r>
                  <a:rPr lang="en-US" altLang="zh-CN" sz="1600" kern="1000" dirty="0">
                    <a:latin typeface="黑体" panose="02010609060101010101" pitchFamily="49" charset="-122"/>
                    <a:ea typeface="黑体" panose="02010609060101010101" pitchFamily="49" charset="-122"/>
                  </a:rPr>
                  <a:t>R(X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latin typeface="黑体" panose="02010609060101010101" pitchFamily="49" charset="-122"/>
                    <a:ea typeface="黑体" panose="02010609060101010101" pitchFamily="49" charset="-122"/>
                  </a:rPr>
                  <a:t>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600" kern="1000" dirty="0">
                    <a:latin typeface="黑体" panose="02010609060101010101" pitchFamily="49" charset="-122"/>
                    <a:ea typeface="黑体" panose="02010609060101010101" pitchFamily="49" charset="-122"/>
                  </a:rPr>
                  <a:t>S(Y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latin typeface="黑体" panose="02010609060101010101" pitchFamily="49" charset="-122"/>
                    <a:ea typeface="黑体" panose="02010609060101010101" pitchFamily="49" charset="-122"/>
                  </a:rPr>
                  <a:t>Z)</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sz="1600" kern="1000" dirty="0">
                    <a:latin typeface="黑体" panose="02010609060101010101" pitchFamily="49" charset="-122"/>
                    <a:ea typeface="黑体" panose="02010609060101010101" pitchFamily="49" charset="-122"/>
                  </a:rPr>
                  <a:t>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latin typeface="黑体" panose="02010609060101010101" pitchFamily="49" charset="-122"/>
                    <a:ea typeface="黑体" panose="02010609060101010101" pitchFamily="49" charset="-122"/>
                  </a:rPr>
                  <a:t>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latin typeface="黑体" panose="02010609060101010101" pitchFamily="49" charset="-122"/>
                    <a:ea typeface="黑体" panose="02010609060101010101" pitchFamily="49" charset="-122"/>
                  </a:rPr>
                  <a:t>Z</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为属性组。</a:t>
                </a:r>
                <a:r>
                  <a:rPr lang="en-US" altLang="zh-CN" sz="1600" kern="1000" dirty="0">
                    <a:latin typeface="黑体" panose="02010609060101010101" pitchFamily="49" charset="-122"/>
                    <a:ea typeface="黑体" panose="02010609060101010101" pitchFamily="49" charset="-122"/>
                  </a:rPr>
                  <a:t>R</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600" kern="1000" dirty="0">
                    <a:latin typeface="黑体" panose="02010609060101010101" pitchFamily="49" charset="-122"/>
                    <a:ea typeface="黑体" panose="02010609060101010101" pitchFamily="49" charset="-122"/>
                  </a:rPr>
                  <a:t>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600" kern="1000" dirty="0">
                    <a:latin typeface="黑体" panose="02010609060101010101" pitchFamily="49" charset="-122"/>
                    <a:ea typeface="黑体" panose="02010609060101010101" pitchFamily="49" charset="-122"/>
                  </a:rPr>
                  <a:t>S</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中的</a:t>
                </a:r>
                <a:r>
                  <a:rPr lang="en-US" altLang="zh-CN" sz="1600" kern="1000" dirty="0">
                    <a:latin typeface="黑体" panose="02010609060101010101" pitchFamily="49" charset="-122"/>
                    <a:ea typeface="黑体" panose="02010609060101010101" pitchFamily="49" charset="-122"/>
                  </a:rPr>
                  <a:t>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可以有不同的属性名，但必须出自相同的域集，</a:t>
                </a:r>
                <a:r>
                  <a:rPr lang="en-US" altLang="zh-CN" sz="1600" kern="1000" dirty="0">
                    <a:latin typeface="黑体" panose="02010609060101010101" pitchFamily="49" charset="-122"/>
                    <a:ea typeface="黑体" panose="02010609060101010101" pitchFamily="49" charset="-122"/>
                  </a:rPr>
                  <a:t>Z</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可以为空。</a:t>
                </a:r>
                <a:r>
                  <a:rPr lang="en-US" altLang="zh-CN" sz="1600" kern="1000" dirty="0">
                    <a:latin typeface="黑体" panose="02010609060101010101" pitchFamily="49" charset="-122"/>
                    <a:ea typeface="黑体" panose="02010609060101010101" pitchFamily="49" charset="-122"/>
                  </a:rPr>
                  <a:t>R</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1600" kern="1000" dirty="0">
                    <a:latin typeface="黑体" panose="02010609060101010101" pitchFamily="49" charset="-122"/>
                    <a:ea typeface="黑体" panose="02010609060101010101" pitchFamily="49" charset="-122"/>
                  </a:rPr>
                  <a:t>S</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的除运算得到一个新的关系</a:t>
                </a:r>
                <a:r>
                  <a:rPr lang="en-US" altLang="zh-CN" sz="1600" kern="1000" dirty="0">
                    <a:latin typeface="黑体" panose="02010609060101010101" pitchFamily="49" charset="-122"/>
                    <a:ea typeface="黑体" panose="02010609060101010101" pitchFamily="49" charset="-122"/>
                  </a:rPr>
                  <a:t>P(X)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a:t>
                </a:r>
                <a:r>
                  <a:rPr lang="en-US" altLang="zh-CN" sz="1600" kern="1000" dirty="0">
                    <a:latin typeface="黑体" panose="02010609060101010101" pitchFamily="49" charset="-122"/>
                    <a:ea typeface="黑体" panose="02010609060101010101" pitchFamily="49" charset="-122"/>
                  </a:rPr>
                  <a:t>P</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是</a:t>
                </a:r>
                <a:r>
                  <a:rPr lang="en-US" altLang="zh-CN" sz="1600" kern="1000" dirty="0">
                    <a:latin typeface="黑体" panose="02010609060101010101" pitchFamily="49" charset="-122"/>
                    <a:ea typeface="黑体" panose="02010609060101010101" pitchFamily="49" charset="-122"/>
                  </a:rPr>
                  <a:t>R</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中满足下列条件的元组在</a:t>
                </a:r>
                <a:r>
                  <a:rPr lang="en-US" altLang="zh-CN" sz="1600" kern="1000" dirty="0">
                    <a:latin typeface="黑体" panose="02010609060101010101" pitchFamily="49" charset="-122"/>
                    <a:ea typeface="黑体" panose="02010609060101010101" pitchFamily="49" charset="-122"/>
                  </a:rPr>
                  <a:t>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属性列上的投影：元组在</a:t>
                </a:r>
                <a:r>
                  <a:rPr lang="en-US" altLang="zh-CN" sz="1600" kern="1000" dirty="0">
                    <a:latin typeface="黑体" panose="02010609060101010101" pitchFamily="49" charset="-122"/>
                    <a:ea typeface="黑体" panose="02010609060101010101" pitchFamily="49" charset="-122"/>
                  </a:rPr>
                  <a:t>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上分量值</a:t>
                </a:r>
                <a:r>
                  <a:rPr lang="en-US" altLang="zh-CN" sz="1600" kern="1000" dirty="0">
                    <a:latin typeface="黑体" panose="02010609060101010101" pitchFamily="49" charset="-122"/>
                    <a:ea typeface="黑体" panose="02010609060101010101" pitchFamily="49" charset="-122"/>
                  </a:rPr>
                  <a:t>x</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的象集</a:t>
                </a:r>
                <a14:m>
                  <m:oMath xmlns:m="http://schemas.openxmlformats.org/officeDocument/2006/math">
                    <m:sSub>
                      <m:sSubPr>
                        <m:ctrlPr>
                          <a:rPr lang="zh-CN" altLang="zh-CN" sz="1600" i="1" kern="1000">
                            <a:latin typeface="Cambria Math" panose="02040503050406030204" pitchFamily="18" charset="0"/>
                          </a:rPr>
                        </m:ctrlPr>
                      </m:sSubPr>
                      <m:e>
                        <m:r>
                          <a:rPr lang="zh-CN" altLang="zh-CN" sz="1600" i="1" kern="1000">
                            <a:latin typeface="Cambria Math" panose="02040503050406030204" pitchFamily="18" charset="0"/>
                          </a:rPr>
                          <m:t>𝑌</m:t>
                        </m:r>
                      </m:e>
                      <m:sub>
                        <m:r>
                          <a:rPr lang="zh-CN" altLang="zh-CN" sz="1600" i="1" kern="1000">
                            <a:latin typeface="Cambria Math" panose="02040503050406030204" pitchFamily="18" charset="0"/>
                          </a:rPr>
                          <m:t>𝑋</m:t>
                        </m:r>
                      </m:sub>
                    </m:sSub>
                  </m:oMath>
                </a14:m>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包含</a:t>
                </a:r>
                <a:r>
                  <a:rPr lang="en-US" altLang="zh-CN" sz="1600" kern="1000" dirty="0">
                    <a:latin typeface="黑体" panose="02010609060101010101" pitchFamily="49" charset="-122"/>
                    <a:ea typeface="黑体" panose="02010609060101010101" pitchFamily="49" charset="-122"/>
                  </a:rPr>
                  <a:t>S</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1600" kern="1000" dirty="0">
                    <a:latin typeface="黑体" panose="02010609060101010101" pitchFamily="49" charset="-122"/>
                    <a:ea typeface="黑体" panose="02010609060101010101" pitchFamily="49" charset="-122"/>
                  </a:rPr>
                  <a:t>Y</a:t>
                </a:r>
                <a:r>
                  <a:rPr lang="zh-CN" altLang="zh-CN" sz="1600" kern="1000" dirty="0">
                    <a:latin typeface="黑体" panose="02010609060101010101" pitchFamily="49" charset="-122"/>
                    <a:ea typeface="黑体" panose="02010609060101010101" pitchFamily="49" charset="-122"/>
                    <a:cs typeface="Times New Roman" panose="02020603050405020304" pitchFamily="18" charset="0"/>
                  </a:rPr>
                  <a:t>上投影的集合。记</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为：</a:t>
                </a:r>
                <a:endParaRPr lang="zh-CN" altLang="en-US" sz="1600" dirty="0">
                  <a:latin typeface="黑体" panose="02010609060101010101" pitchFamily="49" charset="-122"/>
                  <a:ea typeface="黑体" panose="02010609060101010101" pitchFamily="49" charset="-122"/>
                </a:endParaRPr>
              </a:p>
            </p:txBody>
          </p:sp>
        </mc:Choice>
        <mc:Fallback xmlns="">
          <p:sp>
            <p:nvSpPr>
              <p:cNvPr id="6" name="矩形 5">
                <a:extLst>
                  <a:ext uri="{FF2B5EF4-FFF2-40B4-BE49-F238E27FC236}">
                    <a16:creationId xmlns:a16="http://schemas.microsoft.com/office/drawing/2014/main" id="{D1C18F3C-0AC5-42EE-90BE-2CB9069BA312}"/>
                  </a:ext>
                </a:extLst>
              </p:cNvPr>
              <p:cNvSpPr>
                <a:spLocks noRot="1" noChangeAspect="1" noMove="1" noResize="1" noEditPoints="1" noAdjustHandles="1" noChangeArrowheads="1" noChangeShapeType="1" noTextEdit="1"/>
              </p:cNvSpPr>
              <p:nvPr/>
            </p:nvSpPr>
            <p:spPr>
              <a:xfrm>
                <a:off x="1011412" y="1233431"/>
                <a:ext cx="7349991" cy="1520994"/>
              </a:xfrm>
              <a:prstGeom prst="rect">
                <a:avLst/>
              </a:prstGeom>
              <a:blipFill>
                <a:blip r:embed="rId4"/>
                <a:stretch>
                  <a:fillRect l="-498" b="-3600"/>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94475F5F-FEAC-4FC5-9076-C05F34C91681}"/>
              </a:ext>
            </a:extLst>
          </p:cNvPr>
          <p:cNvGraphicFramePr>
            <a:graphicFrameLocks noChangeAspect="1"/>
          </p:cNvGraphicFramePr>
          <p:nvPr>
            <p:extLst>
              <p:ext uri="{D42A27DB-BD31-4B8C-83A1-F6EECF244321}">
                <p14:modId xmlns:p14="http://schemas.microsoft.com/office/powerpoint/2010/main" val="3603307724"/>
              </p:ext>
            </p:extLst>
          </p:nvPr>
        </p:nvGraphicFramePr>
        <p:xfrm>
          <a:off x="2695576" y="2917046"/>
          <a:ext cx="3563297" cy="392525"/>
        </p:xfrm>
        <a:graphic>
          <a:graphicData uri="http://schemas.openxmlformats.org/presentationml/2006/ole">
            <mc:AlternateContent xmlns:mc="http://schemas.openxmlformats.org/markup-compatibility/2006">
              <mc:Choice xmlns:v="urn:schemas-microsoft-com:vml" Requires="v">
                <p:oleObj spid="_x0000_s4141" r:id="rId5" imgW="1866900" imgH="190500" progId="Equation.DSMT4">
                  <p:embed/>
                </p:oleObj>
              </mc:Choice>
              <mc:Fallback>
                <p:oleObj r:id="rId5" imgW="1866900" imgH="190500" progId="Equation.DSMT4">
                  <p:embed/>
                  <p:pic>
                    <p:nvPicPr>
                      <p:cNvPr id="8" name="对象 7">
                        <a:extLst>
                          <a:ext uri="{FF2B5EF4-FFF2-40B4-BE49-F238E27FC236}">
                            <a16:creationId xmlns:a16="http://schemas.microsoft.com/office/drawing/2014/main" id="{94475F5F-FEAC-4FC5-9076-C05F34C916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5576" y="2917046"/>
                        <a:ext cx="3563297" cy="39252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B93C3D0-CF10-4F14-AEDE-3FC2D2A4A703}"/>
                  </a:ext>
                </a:extLst>
              </p:cNvPr>
              <p:cNvSpPr/>
              <p:nvPr/>
            </p:nvSpPr>
            <p:spPr>
              <a:xfrm>
                <a:off x="805950" y="3480012"/>
                <a:ext cx="3671275" cy="284693"/>
              </a:xfrm>
              <a:prstGeom prst="rect">
                <a:avLst/>
              </a:prstGeom>
            </p:spPr>
            <p:txBody>
              <a:bodyPr wrap="square">
                <a:spAutoFit/>
              </a:bodyPr>
              <a:lstStyle/>
              <a:p>
                <a:pPr indent="255815" algn="just">
                  <a:lnSpc>
                    <a:spcPts val="1505"/>
                  </a:lnSpc>
                </a:pPr>
                <a14:m>
                  <m:oMath xmlns:m="http://schemas.openxmlformats.org/officeDocument/2006/math">
                    <m:sSub>
                      <m:sSubPr>
                        <m:ctrlPr>
                          <a:rPr lang="zh-CN" altLang="zh-CN" sz="1600" i="1" kern="1000">
                            <a:latin typeface="Cambria Math" panose="02040503050406030204" pitchFamily="18" charset="0"/>
                          </a:rPr>
                        </m:ctrlPr>
                      </m:sSubPr>
                      <m:e>
                        <m:r>
                          <a:rPr lang="zh-CN" altLang="zh-CN" sz="1600" i="1" kern="1000">
                            <a:latin typeface="Cambria Math" panose="02040503050406030204" pitchFamily="18" charset="0"/>
                          </a:rPr>
                          <m:t>𝑌</m:t>
                        </m:r>
                      </m:e>
                      <m:sub>
                        <m:r>
                          <a:rPr lang="zh-CN" altLang="zh-CN" sz="1600" i="1" kern="1000">
                            <a:latin typeface="Cambria Math" panose="02040503050406030204" pitchFamily="18" charset="0"/>
                          </a:rPr>
                          <m:t>𝑋</m:t>
                        </m:r>
                      </m:sub>
                    </m:sSub>
                  </m:oMath>
                </a14:m>
                <a:r>
                  <a:rPr lang="zh-CN" altLang="zh-CN" sz="1600" kern="1000" dirty="0">
                    <a:latin typeface="黑体" panose="02010609060101010101" pitchFamily="49" charset="-122"/>
                    <a:ea typeface="黑体" panose="02010609060101010101" pitchFamily="49" charset="-122"/>
                  </a:rPr>
                  <a:t>是</a:t>
                </a:r>
                <a:r>
                  <a:rPr lang="en-US" altLang="zh-CN" sz="1600" kern="1000" dirty="0">
                    <a:latin typeface="黑体" panose="02010609060101010101" pitchFamily="49" charset="-122"/>
                    <a:ea typeface="黑体" panose="02010609060101010101" pitchFamily="49" charset="-122"/>
                  </a:rPr>
                  <a:t>x</a:t>
                </a:r>
                <a:r>
                  <a:rPr lang="zh-CN" altLang="zh-CN" sz="1600" kern="1000" dirty="0">
                    <a:latin typeface="黑体" panose="02010609060101010101" pitchFamily="49" charset="-122"/>
                    <a:ea typeface="黑体" panose="02010609060101010101" pitchFamily="49" charset="-122"/>
                  </a:rPr>
                  <a:t>在</a:t>
                </a:r>
                <a:r>
                  <a:rPr lang="en-US" altLang="zh-CN" sz="1600" kern="1000" dirty="0">
                    <a:latin typeface="黑体" panose="02010609060101010101" pitchFamily="49" charset="-122"/>
                    <a:ea typeface="黑体" panose="02010609060101010101" pitchFamily="49" charset="-122"/>
                  </a:rPr>
                  <a:t>R</a:t>
                </a:r>
                <a:r>
                  <a:rPr lang="zh-CN" altLang="zh-CN" sz="1600" kern="1000" dirty="0">
                    <a:latin typeface="黑体" panose="02010609060101010101" pitchFamily="49" charset="-122"/>
                    <a:ea typeface="黑体" panose="02010609060101010101" pitchFamily="49" charset="-122"/>
                  </a:rPr>
                  <a:t>中的象集，</a:t>
                </a:r>
                <a:r>
                  <a:rPr lang="en-US" altLang="zh-CN" sz="1600" kern="1000" dirty="0">
                    <a:latin typeface="黑体" panose="02010609060101010101" pitchFamily="49" charset="-122"/>
                    <a:ea typeface="黑体" panose="02010609060101010101" pitchFamily="49" charset="-122"/>
                  </a:rPr>
                  <a:t>x = </a:t>
                </a:r>
                <a14:m>
                  <m:oMath xmlns:m="http://schemas.openxmlformats.org/officeDocument/2006/math">
                    <m:sSub>
                      <m:sSubPr>
                        <m:ctrlPr>
                          <a:rPr lang="en-US" altLang="zh-CN" sz="1600" i="1" kern="1000">
                            <a:latin typeface="Cambria Math" panose="02040503050406030204" pitchFamily="18" charset="0"/>
                            <a:ea typeface="黑体" panose="02010609060101010101" pitchFamily="49" charset="-122"/>
                          </a:rPr>
                        </m:ctrlPr>
                      </m:sSubPr>
                      <m:e>
                        <m:r>
                          <a:rPr lang="en-US" altLang="zh-CN" sz="1600" i="1" kern="1000">
                            <a:latin typeface="Cambria Math" panose="02040503050406030204" pitchFamily="18" charset="0"/>
                            <a:ea typeface="黑体" panose="02010609060101010101" pitchFamily="49" charset="-122"/>
                          </a:rPr>
                          <m:t>𝑡</m:t>
                        </m:r>
                      </m:e>
                      <m:sub>
                        <m:r>
                          <a:rPr lang="en-US" altLang="zh-CN" sz="1600" i="1" kern="1000">
                            <a:latin typeface="Cambria Math" panose="02040503050406030204" pitchFamily="18" charset="0"/>
                            <a:ea typeface="黑体" panose="02010609060101010101" pitchFamily="49" charset="-122"/>
                          </a:rPr>
                          <m:t>𝑟</m:t>
                        </m:r>
                      </m:sub>
                    </m:sSub>
                    <m:r>
                      <a:rPr lang="en-US" altLang="zh-CN" sz="1600" i="1" kern="1000">
                        <a:latin typeface="Cambria Math" panose="02040503050406030204" pitchFamily="18" charset="0"/>
                        <a:ea typeface="黑体" panose="02010609060101010101" pitchFamily="49" charset="-122"/>
                      </a:rPr>
                      <m:t>[</m:t>
                    </m:r>
                    <m:r>
                      <a:rPr lang="en-US" altLang="zh-CN" sz="1600" i="1" kern="1000">
                        <a:latin typeface="Cambria Math" panose="02040503050406030204" pitchFamily="18" charset="0"/>
                        <a:ea typeface="黑体" panose="02010609060101010101" pitchFamily="49" charset="-122"/>
                      </a:rPr>
                      <m:t>𝑋</m:t>
                    </m:r>
                    <m:r>
                      <a:rPr lang="en-US" altLang="zh-CN" sz="1600" i="1" kern="1000">
                        <a:latin typeface="Cambria Math" panose="02040503050406030204" pitchFamily="18" charset="0"/>
                        <a:ea typeface="黑体" panose="02010609060101010101" pitchFamily="49" charset="-122"/>
                      </a:rPr>
                      <m:t>]</m:t>
                    </m:r>
                  </m:oMath>
                </a14:m>
                <a:endParaRPr lang="zh-CN" altLang="zh-CN" sz="1600" kern="1000" dirty="0">
                  <a:latin typeface="黑体" panose="02010609060101010101" pitchFamily="49" charset="-122"/>
                  <a:ea typeface="黑体" panose="02010609060101010101" pitchFamily="49" charset="-122"/>
                </a:endParaRPr>
              </a:p>
            </p:txBody>
          </p:sp>
        </mc:Choice>
        <mc:Fallback xmlns="">
          <p:sp>
            <p:nvSpPr>
              <p:cNvPr id="9" name="矩形 8">
                <a:extLst>
                  <a:ext uri="{FF2B5EF4-FFF2-40B4-BE49-F238E27FC236}">
                    <a16:creationId xmlns:a16="http://schemas.microsoft.com/office/drawing/2014/main" id="{CB93C3D0-CF10-4F14-AEDE-3FC2D2A4A703}"/>
                  </a:ext>
                </a:extLst>
              </p:cNvPr>
              <p:cNvSpPr>
                <a:spLocks noRot="1" noChangeAspect="1" noMove="1" noResize="1" noEditPoints="1" noAdjustHandles="1" noChangeArrowheads="1" noChangeShapeType="1" noTextEdit="1"/>
              </p:cNvSpPr>
              <p:nvPr/>
            </p:nvSpPr>
            <p:spPr>
              <a:xfrm>
                <a:off x="805950" y="3480012"/>
                <a:ext cx="3671275" cy="284693"/>
              </a:xfrm>
              <a:prstGeom prst="rect">
                <a:avLst/>
              </a:prstGeom>
              <a:blipFill>
                <a:blip r:embed="rId7"/>
                <a:stretch>
                  <a:fillRect t="-27660" b="-234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3" name="灯片编号占位符 12">
            <a:extLst>
              <a:ext uri="{FF2B5EF4-FFF2-40B4-BE49-F238E27FC236}">
                <a16:creationId xmlns:a16="http://schemas.microsoft.com/office/drawing/2014/main" id="{05B24377-5F86-41EA-B26C-9E68F912131A}"/>
              </a:ext>
            </a:extLst>
          </p:cNvPr>
          <p:cNvSpPr>
            <a:spLocks noGrp="1"/>
          </p:cNvSpPr>
          <p:nvPr>
            <p:ph type="sldNum" sz="quarter" idx="12"/>
          </p:nvPr>
        </p:nvSpPr>
        <p:spPr/>
        <p:txBody>
          <a:bodyPr/>
          <a:lstStyle/>
          <a:p>
            <a:fld id="{ECB62A96-75BD-4D1B-A9DE-49026C62D5F2}" type="slidenum">
              <a:rPr lang="zh-CN" altLang="en-US" smtClean="0"/>
              <a:t>54</a:t>
            </a:fld>
            <a:endParaRPr lang="zh-CN" altLang="en-US"/>
          </a:p>
        </p:txBody>
      </p:sp>
      <p:sp>
        <p:nvSpPr>
          <p:cNvPr id="2" name="矩形 1">
            <a:extLst>
              <a:ext uri="{FF2B5EF4-FFF2-40B4-BE49-F238E27FC236}">
                <a16:creationId xmlns:a16="http://schemas.microsoft.com/office/drawing/2014/main" id="{840F3A28-8643-4B68-B816-0B53CAEC2835}"/>
              </a:ext>
            </a:extLst>
          </p:cNvPr>
          <p:cNvSpPr/>
          <p:nvPr/>
        </p:nvSpPr>
        <p:spPr>
          <a:xfrm>
            <a:off x="1011411" y="670700"/>
            <a:ext cx="2909771" cy="400110"/>
          </a:xfrm>
          <a:prstGeom prst="rect">
            <a:avLst/>
          </a:prstGeom>
        </p:spPr>
        <p:txBody>
          <a:bodyPr wrap="non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除</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0"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09859466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471824" y="130676"/>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除</a:t>
            </a:r>
          </a:p>
        </p:txBody>
      </p:sp>
      <p:sp>
        <p:nvSpPr>
          <p:cNvPr id="2" name="矩形 1">
            <a:extLst>
              <a:ext uri="{FF2B5EF4-FFF2-40B4-BE49-F238E27FC236}">
                <a16:creationId xmlns:a16="http://schemas.microsoft.com/office/drawing/2014/main" id="{8CECB85B-B382-40B5-8E47-9C3E77091163}"/>
              </a:ext>
            </a:extLst>
          </p:cNvPr>
          <p:cNvSpPr/>
          <p:nvPr/>
        </p:nvSpPr>
        <p:spPr>
          <a:xfrm>
            <a:off x="911697" y="592025"/>
            <a:ext cx="7879848" cy="1415259"/>
          </a:xfrm>
          <a:prstGeom prst="rect">
            <a:avLst/>
          </a:prstGeom>
        </p:spPr>
        <p:txBody>
          <a:bodyPr wrap="square">
            <a:spAutoFit/>
          </a:bodyPr>
          <a:lstStyle/>
          <a:p>
            <a:pPr marL="285650" indent="-285650">
              <a:buFont typeface="Wingdings" panose="05000000000000000000" pitchFamily="2" charset="2"/>
              <a:buChar char="l"/>
            </a:pPr>
            <a:r>
              <a:rPr lang="en-US" altLang="zh-CN" sz="18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除</a:t>
            </a:r>
            <a:endParaRPr lang="en-US" altLang="zh-CN" sz="2000" dirty="0">
              <a:latin typeface="黑体" panose="02010609060101010101" pitchFamily="49" charset="-122"/>
              <a:ea typeface="黑体" panose="02010609060101010101" pitchFamily="49" charset="-122"/>
            </a:endParaRPr>
          </a:p>
          <a:p>
            <a:r>
              <a:rPr lang="zh-CN" altLang="zh-CN" sz="1799" dirty="0">
                <a:latin typeface="黑体" panose="02010609060101010101" pitchFamily="49" charset="-122"/>
                <a:ea typeface="黑体" panose="02010609060101010101" pitchFamily="49" charset="-122"/>
              </a:rPr>
              <a:t>【例】给定两个关系</a:t>
            </a:r>
            <a:r>
              <a:rPr lang="en-US" altLang="zh-CN" sz="1799" dirty="0">
                <a:latin typeface="黑体" panose="02010609060101010101" pitchFamily="49" charset="-122"/>
                <a:ea typeface="黑体" panose="02010609060101010101" pitchFamily="49" charset="-122"/>
              </a:rPr>
              <a:t>R1</a:t>
            </a:r>
            <a:r>
              <a:rPr lang="zh-CN" altLang="zh-CN"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R2</a:t>
            </a:r>
            <a:r>
              <a:rPr lang="zh-CN" altLang="zh-CN" sz="1799" dirty="0">
                <a:latin typeface="黑体" panose="02010609060101010101" pitchFamily="49" charset="-122"/>
                <a:ea typeface="黑体" panose="02010609060101010101" pitchFamily="49" charset="-122"/>
              </a:rPr>
              <a:t>，求</a:t>
            </a:r>
            <a:r>
              <a:rPr lang="en-US" altLang="zh-CN" sz="1799" dirty="0">
                <a:latin typeface="黑体" panose="02010609060101010101" pitchFamily="49" charset="-122"/>
                <a:ea typeface="黑体" panose="02010609060101010101" pitchFamily="49" charset="-122"/>
              </a:rPr>
              <a:t>R1 ÷ R2</a:t>
            </a:r>
            <a:r>
              <a:rPr lang="zh-CN" altLang="zh-CN" sz="1799" dirty="0">
                <a:latin typeface="黑体" panose="02010609060101010101" pitchFamily="49" charset="-122"/>
                <a:ea typeface="黑体" panose="02010609060101010101" pitchFamily="49" charset="-122"/>
              </a:rPr>
              <a:t>。</a:t>
            </a:r>
          </a:p>
          <a:p>
            <a:endParaRPr lang="en-US" altLang="zh-CN" sz="1199" b="1" dirty="0">
              <a:solidFill>
                <a:schemeClr val="tx2"/>
              </a:solidFill>
              <a:latin typeface="黑体" panose="02010609060101010101" pitchFamily="49" charset="-122"/>
              <a:ea typeface="黑体" panose="02010609060101010101" pitchFamily="49" charset="-122"/>
            </a:endParaRPr>
          </a:p>
          <a:p>
            <a:endParaRPr lang="en-US" altLang="zh-CN" sz="1799" b="1" dirty="0">
              <a:solidFill>
                <a:schemeClr val="tx2"/>
              </a:solidFill>
              <a:latin typeface="黑体" panose="02010609060101010101" pitchFamily="49" charset="-122"/>
              <a:ea typeface="黑体" panose="02010609060101010101" pitchFamily="49" charset="-122"/>
            </a:endParaRPr>
          </a:p>
          <a:p>
            <a:endParaRPr lang="en-US" altLang="zh-CN" sz="1799" b="1" dirty="0">
              <a:solidFill>
                <a:schemeClr val="tx2"/>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EF9CBE1C-F543-4D5E-B998-5B6532F7B54F}"/>
              </a:ext>
            </a:extLst>
          </p:cNvPr>
          <p:cNvSpPr txBox="1"/>
          <p:nvPr/>
        </p:nvSpPr>
        <p:spPr>
          <a:xfrm>
            <a:off x="648777" y="1298098"/>
            <a:ext cx="987986"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a:t>
            </a:r>
            <a:endParaRPr lang="zh-CN" altLang="en-US" sz="1799" dirty="0">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F111A2FE-5243-402F-8C8F-75E76943F8EB}"/>
              </a:ext>
            </a:extLst>
          </p:cNvPr>
          <p:cNvSpPr txBox="1"/>
          <p:nvPr/>
        </p:nvSpPr>
        <p:spPr>
          <a:xfrm>
            <a:off x="5923555" y="1322235"/>
            <a:ext cx="987986" cy="369204"/>
          </a:xfrm>
          <a:prstGeom prst="rect">
            <a:avLst/>
          </a:prstGeom>
          <a:noFill/>
        </p:spPr>
        <p:txBody>
          <a:bodyPr wrap="square" rtlCol="0">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R2</a:t>
            </a:r>
            <a:endParaRPr lang="zh-CN" altLang="en-US" sz="1799" dirty="0">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a:extLst>
              <a:ext uri="{FF2B5EF4-FFF2-40B4-BE49-F238E27FC236}">
                <a16:creationId xmlns:a16="http://schemas.microsoft.com/office/drawing/2014/main" id="{F70C1F50-51B4-409A-BE2E-FCB3FA26B0C6}"/>
              </a:ext>
            </a:extLst>
          </p:cNvPr>
          <p:cNvSpPr>
            <a:spLocks noGrp="1"/>
          </p:cNvSpPr>
          <p:nvPr>
            <p:ph type="sldNum" sz="quarter" idx="12"/>
          </p:nvPr>
        </p:nvSpPr>
        <p:spPr/>
        <p:txBody>
          <a:bodyPr/>
          <a:lstStyle/>
          <a:p>
            <a:fld id="{ECB62A96-75BD-4D1B-A9DE-49026C62D5F2}" type="slidenum">
              <a:rPr lang="zh-CN" altLang="en-US" smtClean="0"/>
              <a:t>55</a:t>
            </a:fld>
            <a:endParaRPr lang="zh-CN" altLang="en-US"/>
          </a:p>
        </p:txBody>
      </p:sp>
      <p:graphicFrame>
        <p:nvGraphicFramePr>
          <p:cNvPr id="4" name="表格 6">
            <a:extLst>
              <a:ext uri="{FF2B5EF4-FFF2-40B4-BE49-F238E27FC236}">
                <a16:creationId xmlns:a16="http://schemas.microsoft.com/office/drawing/2014/main" id="{E4C72111-4EE5-4F07-AAD6-E9BD9A48EFA1}"/>
              </a:ext>
            </a:extLst>
          </p:cNvPr>
          <p:cNvGraphicFramePr>
            <a:graphicFrameLocks noGrp="1"/>
          </p:cNvGraphicFramePr>
          <p:nvPr>
            <p:extLst>
              <p:ext uri="{D42A27DB-BD31-4B8C-83A1-F6EECF244321}">
                <p14:modId xmlns:p14="http://schemas.microsoft.com/office/powerpoint/2010/main" val="4158919076"/>
              </p:ext>
            </p:extLst>
          </p:nvPr>
        </p:nvGraphicFramePr>
        <p:xfrm>
          <a:off x="720762" y="1705989"/>
          <a:ext cx="3758105" cy="2595082"/>
        </p:xfrm>
        <a:graphic>
          <a:graphicData uri="http://schemas.openxmlformats.org/drawingml/2006/table">
            <a:tbl>
              <a:tblPr firstRow="1" bandRow="1">
                <a:tableStyleId>{5940675A-B579-460E-94D1-54222C63F5DA}</a:tableStyleId>
              </a:tblPr>
              <a:tblGrid>
                <a:gridCol w="1865484">
                  <a:extLst>
                    <a:ext uri="{9D8B030D-6E8A-4147-A177-3AD203B41FA5}">
                      <a16:colId xmlns:a16="http://schemas.microsoft.com/office/drawing/2014/main" val="803511050"/>
                    </a:ext>
                  </a:extLst>
                </a:gridCol>
                <a:gridCol w="1892621">
                  <a:extLst>
                    <a:ext uri="{9D8B030D-6E8A-4147-A177-3AD203B41FA5}">
                      <a16:colId xmlns:a16="http://schemas.microsoft.com/office/drawing/2014/main" val="3443592123"/>
                    </a:ext>
                  </a:extLst>
                </a:gridCol>
              </a:tblGrid>
              <a:tr h="370726">
                <a:tc>
                  <a:txBody>
                    <a:bodyPr/>
                    <a:lstStyle/>
                    <a:p>
                      <a:pPr algn="ctr"/>
                      <a:r>
                        <a:rPr lang="en-US" altLang="zh-CN" sz="1600" dirty="0" err="1">
                          <a:latin typeface="黑体" panose="02010609060101010101" pitchFamily="49" charset="-122"/>
                          <a:ea typeface="黑体" panose="02010609060101010101" pitchFamily="49" charset="-122"/>
                        </a:rPr>
                        <a:t>pid</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did</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263316524"/>
                  </a:ext>
                </a:extLst>
              </a:tr>
              <a:tr h="370726">
                <a:tc>
                  <a:txBody>
                    <a:bodyPr/>
                    <a:lstStyle/>
                    <a:p>
                      <a:pPr algn="ctr"/>
                      <a:r>
                        <a:rPr lang="en-US" altLang="zh-CN" sz="1600" dirty="0">
                          <a:latin typeface="黑体" panose="02010609060101010101" pitchFamily="49" charset="-122"/>
                          <a:ea typeface="黑体" panose="02010609060101010101" pitchFamily="49" charset="-122"/>
                        </a:rPr>
                        <a:t>206001</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3501</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2424225121"/>
                  </a:ext>
                </a:extLst>
              </a:tr>
              <a:tr h="370726">
                <a:tc>
                  <a:txBody>
                    <a:bodyPr/>
                    <a:lstStyle/>
                    <a:p>
                      <a:pPr algn="ctr"/>
                      <a:r>
                        <a:rPr lang="en-US" altLang="zh-CN" sz="1600" dirty="0">
                          <a:latin typeface="黑体" panose="02010609060101010101" pitchFamily="49" charset="-122"/>
                          <a:ea typeface="黑体" panose="02010609060101010101" pitchFamily="49" charset="-122"/>
                        </a:rPr>
                        <a:t>206002</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3501</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2499113529"/>
                  </a:ext>
                </a:extLst>
              </a:tr>
              <a:tr h="370726">
                <a:tc>
                  <a:txBody>
                    <a:bodyPr/>
                    <a:lstStyle/>
                    <a:p>
                      <a:pPr algn="ctr"/>
                      <a:r>
                        <a:rPr lang="en-US" altLang="zh-CN" sz="1600" dirty="0">
                          <a:latin typeface="黑体" panose="02010609060101010101" pitchFamily="49" charset="-122"/>
                          <a:ea typeface="黑体" panose="02010609060101010101" pitchFamily="49" charset="-122"/>
                        </a:rPr>
                        <a:t>206003</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3502</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3034851887"/>
                  </a:ext>
                </a:extLst>
              </a:tr>
              <a:tr h="370726">
                <a:tc>
                  <a:txBody>
                    <a:bodyPr/>
                    <a:lstStyle/>
                    <a:p>
                      <a:pPr algn="ctr"/>
                      <a:r>
                        <a:rPr lang="en-US" altLang="zh-CN" sz="1600" dirty="0">
                          <a:latin typeface="黑体" panose="02010609060101010101" pitchFamily="49" charset="-122"/>
                          <a:ea typeface="黑体" panose="02010609060101010101" pitchFamily="49" charset="-122"/>
                        </a:rPr>
                        <a:t>206001</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3502</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1083294946"/>
                  </a:ext>
                </a:extLst>
              </a:tr>
              <a:tr h="370726">
                <a:tc>
                  <a:txBody>
                    <a:bodyPr/>
                    <a:lstStyle/>
                    <a:p>
                      <a:pPr algn="ctr"/>
                      <a:r>
                        <a:rPr lang="en-US" altLang="zh-CN" sz="1600" dirty="0">
                          <a:latin typeface="黑体" panose="02010609060101010101" pitchFamily="49" charset="-122"/>
                          <a:ea typeface="黑体" panose="02010609060101010101" pitchFamily="49" charset="-122"/>
                        </a:rPr>
                        <a:t>206002</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3502</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3642400877"/>
                  </a:ext>
                </a:extLst>
              </a:tr>
              <a:tr h="370726">
                <a:tc>
                  <a:txBody>
                    <a:bodyPr/>
                    <a:lstStyle/>
                    <a:p>
                      <a:pPr algn="ctr"/>
                      <a:r>
                        <a:rPr lang="en-US" altLang="zh-CN" sz="1600" dirty="0">
                          <a:latin typeface="黑体" panose="02010609060101010101" pitchFamily="49" charset="-122"/>
                          <a:ea typeface="黑体" panose="02010609060101010101" pitchFamily="49" charset="-122"/>
                        </a:rPr>
                        <a:t>206001</a:t>
                      </a:r>
                      <a:endParaRPr lang="zh-CN" altLang="en-US" sz="1600" dirty="0">
                        <a:latin typeface="黑体" panose="02010609060101010101" pitchFamily="49" charset="-122"/>
                        <a:ea typeface="黑体" panose="02010609060101010101" pitchFamily="49" charset="-122"/>
                      </a:endParaRPr>
                    </a:p>
                  </a:txBody>
                  <a:tcPr marL="91412" marR="91412" marT="45706" marB="45706"/>
                </a:tc>
                <a:tc>
                  <a:txBody>
                    <a:bodyPr/>
                    <a:lstStyle/>
                    <a:p>
                      <a:pPr algn="ctr"/>
                      <a:r>
                        <a:rPr lang="en-US" altLang="zh-CN" sz="1600" dirty="0">
                          <a:latin typeface="黑体" panose="02010609060101010101" pitchFamily="49" charset="-122"/>
                          <a:ea typeface="黑体" panose="02010609060101010101" pitchFamily="49" charset="-122"/>
                        </a:rPr>
                        <a:t>3503</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261003898"/>
                  </a:ext>
                </a:extLst>
              </a:tr>
            </a:tbl>
          </a:graphicData>
        </a:graphic>
      </p:graphicFrame>
      <p:graphicFrame>
        <p:nvGraphicFramePr>
          <p:cNvPr id="22" name="表格 21">
            <a:extLst>
              <a:ext uri="{FF2B5EF4-FFF2-40B4-BE49-F238E27FC236}">
                <a16:creationId xmlns:a16="http://schemas.microsoft.com/office/drawing/2014/main" id="{2282E3A9-9C76-443D-BB8A-AFEC7FCCE4B6}"/>
              </a:ext>
            </a:extLst>
          </p:cNvPr>
          <p:cNvGraphicFramePr>
            <a:graphicFrameLocks noGrp="1"/>
          </p:cNvGraphicFramePr>
          <p:nvPr>
            <p:extLst>
              <p:ext uri="{D42A27DB-BD31-4B8C-83A1-F6EECF244321}">
                <p14:modId xmlns:p14="http://schemas.microsoft.com/office/powerpoint/2010/main" val="2540927180"/>
              </p:ext>
            </p:extLst>
          </p:nvPr>
        </p:nvGraphicFramePr>
        <p:xfrm>
          <a:off x="6000923" y="1720503"/>
          <a:ext cx="2073180" cy="1112178"/>
        </p:xfrm>
        <a:graphic>
          <a:graphicData uri="http://schemas.openxmlformats.org/drawingml/2006/table">
            <a:tbl>
              <a:tblPr firstRow="1" bandRow="1">
                <a:tableStyleId>{5940675A-B579-460E-94D1-54222C63F5DA}</a:tableStyleId>
              </a:tblPr>
              <a:tblGrid>
                <a:gridCol w="2073180">
                  <a:extLst>
                    <a:ext uri="{9D8B030D-6E8A-4147-A177-3AD203B41FA5}">
                      <a16:colId xmlns:a16="http://schemas.microsoft.com/office/drawing/2014/main" val="3684813170"/>
                    </a:ext>
                  </a:extLst>
                </a:gridCol>
              </a:tblGrid>
              <a:tr h="370726">
                <a:tc>
                  <a:txBody>
                    <a:bodyPr/>
                    <a:lstStyle/>
                    <a:p>
                      <a:pPr algn="ctr"/>
                      <a:r>
                        <a:rPr lang="en-US" altLang="zh-CN" sz="1600" dirty="0">
                          <a:latin typeface="黑体" panose="02010609060101010101" pitchFamily="49" charset="-122"/>
                          <a:ea typeface="黑体" panose="02010609060101010101" pitchFamily="49" charset="-122"/>
                        </a:rPr>
                        <a:t>did</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2178442507"/>
                  </a:ext>
                </a:extLst>
              </a:tr>
              <a:tr h="370726">
                <a:tc>
                  <a:txBody>
                    <a:bodyPr/>
                    <a:lstStyle/>
                    <a:p>
                      <a:pPr algn="ctr"/>
                      <a:r>
                        <a:rPr lang="en-US" altLang="zh-CN" sz="1600" dirty="0">
                          <a:latin typeface="黑体" panose="02010609060101010101" pitchFamily="49" charset="-122"/>
                          <a:ea typeface="黑体" panose="02010609060101010101" pitchFamily="49" charset="-122"/>
                        </a:rPr>
                        <a:t>3501</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321861155"/>
                  </a:ext>
                </a:extLst>
              </a:tr>
              <a:tr h="370726">
                <a:tc>
                  <a:txBody>
                    <a:bodyPr/>
                    <a:lstStyle/>
                    <a:p>
                      <a:pPr algn="ctr"/>
                      <a:r>
                        <a:rPr lang="en-US" altLang="zh-CN" sz="1600" dirty="0" smtClean="0">
                          <a:latin typeface="黑体" panose="02010609060101010101" pitchFamily="49" charset="-122"/>
                          <a:ea typeface="黑体" panose="02010609060101010101" pitchFamily="49" charset="-122"/>
                        </a:rPr>
                        <a:t>3502</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1691201099"/>
                  </a:ext>
                </a:extLst>
              </a:tr>
            </a:tbl>
          </a:graphicData>
        </a:graphic>
      </p:graphicFrame>
      <p:graphicFrame>
        <p:nvGraphicFramePr>
          <p:cNvPr id="184" name="表格 183">
            <a:extLst>
              <a:ext uri="{FF2B5EF4-FFF2-40B4-BE49-F238E27FC236}">
                <a16:creationId xmlns:a16="http://schemas.microsoft.com/office/drawing/2014/main" id="{93911766-68A1-4DC8-90F1-8D99BFAD081A}"/>
              </a:ext>
            </a:extLst>
          </p:cNvPr>
          <p:cNvGraphicFramePr>
            <a:graphicFrameLocks noGrp="1"/>
          </p:cNvGraphicFramePr>
          <p:nvPr>
            <p:extLst>
              <p:ext uri="{D42A27DB-BD31-4B8C-83A1-F6EECF244321}">
                <p14:modId xmlns:p14="http://schemas.microsoft.com/office/powerpoint/2010/main" val="3148294414"/>
              </p:ext>
            </p:extLst>
          </p:nvPr>
        </p:nvGraphicFramePr>
        <p:xfrm>
          <a:off x="5986531" y="3337016"/>
          <a:ext cx="2073179" cy="1112178"/>
        </p:xfrm>
        <a:graphic>
          <a:graphicData uri="http://schemas.openxmlformats.org/drawingml/2006/table">
            <a:tbl>
              <a:tblPr firstRow="1" bandRow="1">
                <a:tableStyleId>{5940675A-B579-460E-94D1-54222C63F5DA}</a:tableStyleId>
              </a:tblPr>
              <a:tblGrid>
                <a:gridCol w="2073179">
                  <a:extLst>
                    <a:ext uri="{9D8B030D-6E8A-4147-A177-3AD203B41FA5}">
                      <a16:colId xmlns:a16="http://schemas.microsoft.com/office/drawing/2014/main" val="400145630"/>
                    </a:ext>
                  </a:extLst>
                </a:gridCol>
              </a:tblGrid>
              <a:tr h="370726">
                <a:tc>
                  <a:txBody>
                    <a:bodyPr/>
                    <a:lstStyle/>
                    <a:p>
                      <a:pPr algn="ctr"/>
                      <a:r>
                        <a:rPr lang="en-US" altLang="zh-CN" sz="1600" dirty="0" err="1">
                          <a:latin typeface="黑体" panose="02010609060101010101" pitchFamily="49" charset="-122"/>
                          <a:ea typeface="黑体" panose="02010609060101010101" pitchFamily="49" charset="-122"/>
                        </a:rPr>
                        <a:t>pid</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4255655772"/>
                  </a:ext>
                </a:extLst>
              </a:tr>
              <a:tr h="370726">
                <a:tc>
                  <a:txBody>
                    <a:bodyPr/>
                    <a:lstStyle/>
                    <a:p>
                      <a:pPr algn="ctr"/>
                      <a:r>
                        <a:rPr lang="en-US" altLang="zh-CN" sz="1600" dirty="0">
                          <a:latin typeface="黑体" panose="02010609060101010101" pitchFamily="49" charset="-122"/>
                          <a:ea typeface="黑体" panose="02010609060101010101" pitchFamily="49" charset="-122"/>
                        </a:rPr>
                        <a:t>206001</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6790846"/>
                  </a:ext>
                </a:extLst>
              </a:tr>
              <a:tr h="370726">
                <a:tc>
                  <a:txBody>
                    <a:bodyPr/>
                    <a:lstStyle/>
                    <a:p>
                      <a:pPr algn="ctr"/>
                      <a:r>
                        <a:rPr lang="en-US" altLang="zh-CN" sz="1600" dirty="0">
                          <a:latin typeface="黑体" panose="02010609060101010101" pitchFamily="49" charset="-122"/>
                          <a:ea typeface="黑体" panose="02010609060101010101" pitchFamily="49" charset="-122"/>
                        </a:rPr>
                        <a:t>206002</a:t>
                      </a:r>
                      <a:endParaRPr lang="zh-CN" altLang="en-US" sz="1600" dirty="0">
                        <a:latin typeface="黑体" panose="02010609060101010101" pitchFamily="49" charset="-122"/>
                        <a:ea typeface="黑体" panose="02010609060101010101" pitchFamily="49" charset="-122"/>
                      </a:endParaRPr>
                    </a:p>
                  </a:txBody>
                  <a:tcPr marL="91412" marR="91412" marT="45706" marB="45706"/>
                </a:tc>
                <a:extLst>
                  <a:ext uri="{0D108BD9-81ED-4DB2-BD59-A6C34878D82A}">
                    <a16:rowId xmlns:a16="http://schemas.microsoft.com/office/drawing/2014/main" val="4260571194"/>
                  </a:ext>
                </a:extLst>
              </a:tr>
            </a:tbl>
          </a:graphicData>
        </a:graphic>
      </p:graphicFrame>
      <p:sp>
        <p:nvSpPr>
          <p:cNvPr id="185" name="矩形 184">
            <a:extLst>
              <a:ext uri="{FF2B5EF4-FFF2-40B4-BE49-F238E27FC236}">
                <a16:creationId xmlns:a16="http://schemas.microsoft.com/office/drawing/2014/main" id="{ECA62989-9996-47B0-BFA1-BCA0037CAAB2}"/>
              </a:ext>
            </a:extLst>
          </p:cNvPr>
          <p:cNvSpPr/>
          <p:nvPr/>
        </p:nvSpPr>
        <p:spPr>
          <a:xfrm>
            <a:off x="5903741" y="2953670"/>
            <a:ext cx="1454244" cy="369204"/>
          </a:xfrm>
          <a:prstGeom prst="rect">
            <a:avLst/>
          </a:prstGeom>
        </p:spPr>
        <p:txBody>
          <a:bodyPr wrap="none">
            <a:spAutoFit/>
          </a:bodyPr>
          <a:lstStyle/>
          <a:p>
            <a:r>
              <a:rPr lang="zh-CN" altLang="en-US" sz="1799" dirty="0">
                <a:latin typeface="黑体" panose="02010609060101010101" pitchFamily="49" charset="-122"/>
                <a:ea typeface="黑体" panose="02010609060101010101" pitchFamily="49" charset="-122"/>
              </a:rPr>
              <a:t>表 </a:t>
            </a:r>
            <a:r>
              <a:rPr lang="en-US" altLang="zh-CN" sz="1799" dirty="0">
                <a:latin typeface="黑体" panose="02010609060101010101" pitchFamily="49" charset="-122"/>
                <a:ea typeface="黑体" panose="02010609060101010101" pitchFamily="49" charset="-122"/>
              </a:rPr>
              <a:t>R1 ÷ R2</a:t>
            </a:r>
            <a:endParaRPr lang="zh-CN" altLang="zh-CN" sz="1799" dirty="0">
              <a:latin typeface="黑体" panose="02010609060101010101" pitchFamily="49" charset="-122"/>
              <a:ea typeface="黑体" panose="02010609060101010101" pitchFamily="49" charset="-122"/>
            </a:endParaRPr>
          </a:p>
        </p:txBody>
      </p:sp>
      <p:sp>
        <p:nvSpPr>
          <p:cNvPr id="13"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11255912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5"/>
                                        </p:tgtEl>
                                        <p:attrNameLst>
                                          <p:attrName>style.visibility</p:attrName>
                                        </p:attrNameLst>
                                      </p:cBhvr>
                                      <p:to>
                                        <p:strVal val="visible"/>
                                      </p:to>
                                    </p:set>
                                    <p:animEffect transition="in" filter="fade">
                                      <p:cBhvr>
                                        <p:cTn id="26" dur="500"/>
                                        <p:tgtEl>
                                          <p:spTgt spid="185"/>
                                        </p:tgtEl>
                                      </p:cBhvr>
                                    </p:animEffect>
                                  </p:childTnLst>
                                </p:cTn>
                              </p:par>
                              <p:par>
                                <p:cTn id="27" presetID="10" presetClass="entr" presetSubtype="0" fill="hold" nodeType="with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4" grpId="0"/>
      <p:bldP spid="18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471824" y="130676"/>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除</a:t>
            </a:r>
          </a:p>
        </p:txBody>
      </p:sp>
      <p:sp>
        <p:nvSpPr>
          <p:cNvPr id="2" name="矩形 1">
            <a:extLst>
              <a:ext uri="{FF2B5EF4-FFF2-40B4-BE49-F238E27FC236}">
                <a16:creationId xmlns:a16="http://schemas.microsoft.com/office/drawing/2014/main" id="{8CECB85B-B382-40B5-8E47-9C3E77091163}"/>
              </a:ext>
            </a:extLst>
          </p:cNvPr>
          <p:cNvSpPr/>
          <p:nvPr/>
        </p:nvSpPr>
        <p:spPr>
          <a:xfrm>
            <a:off x="997856" y="589884"/>
            <a:ext cx="7879848" cy="1631216"/>
          </a:xfrm>
          <a:prstGeom prst="rect">
            <a:avLst/>
          </a:prstGeom>
        </p:spPr>
        <p:txBody>
          <a:bodyPr wrap="squar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除</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a:extLst>
              <a:ext uri="{FF2B5EF4-FFF2-40B4-BE49-F238E27FC236}">
                <a16:creationId xmlns:a16="http://schemas.microsoft.com/office/drawing/2014/main" id="{F70C1F50-51B4-409A-BE2E-FCB3FA26B0C6}"/>
              </a:ext>
            </a:extLst>
          </p:cNvPr>
          <p:cNvSpPr>
            <a:spLocks noGrp="1"/>
          </p:cNvSpPr>
          <p:nvPr>
            <p:ph type="sldNum" sz="quarter" idx="12"/>
          </p:nvPr>
        </p:nvSpPr>
        <p:spPr/>
        <p:txBody>
          <a:bodyPr/>
          <a:lstStyle/>
          <a:p>
            <a:fld id="{ECB62A96-75BD-4D1B-A9DE-49026C62D5F2}" type="slidenum">
              <a:rPr lang="zh-CN" altLang="en-US" smtClean="0"/>
              <a:t>56</a:t>
            </a:fld>
            <a:endParaRPr lang="zh-CN" altLang="en-US"/>
          </a:p>
        </p:txBody>
      </p:sp>
      <p:sp>
        <p:nvSpPr>
          <p:cNvPr id="3" name="矩形 2">
            <a:extLst>
              <a:ext uri="{FF2B5EF4-FFF2-40B4-BE49-F238E27FC236}">
                <a16:creationId xmlns:a16="http://schemas.microsoft.com/office/drawing/2014/main" id="{F0F5C305-9945-4178-8906-086D8E299609}"/>
              </a:ext>
            </a:extLst>
          </p:cNvPr>
          <p:cNvSpPr/>
          <p:nvPr/>
        </p:nvSpPr>
        <p:spPr>
          <a:xfrm>
            <a:off x="997859" y="1212986"/>
            <a:ext cx="7322753" cy="3416320"/>
          </a:xfrm>
          <a:prstGeom prst="rect">
            <a:avLst/>
          </a:prstGeom>
        </p:spPr>
        <p:txBody>
          <a:bodyPr wrap="square">
            <a:spAutoFit/>
          </a:bodyPr>
          <a:lstStyle/>
          <a:p>
            <a:pPr>
              <a:lnSpc>
                <a:spcPct val="150000"/>
              </a:lnSpc>
            </a:pPr>
            <a:r>
              <a:rPr lang="zh-CN" altLang="en-US" sz="1600" dirty="0">
                <a:latin typeface="黑体" panose="02010609060101010101" pitchFamily="49" charset="-122"/>
                <a:ea typeface="黑体" panose="02010609060101010101" pitchFamily="49" charset="-122"/>
              </a:rPr>
              <a:t>解析</a:t>
            </a:r>
            <a:r>
              <a:rPr lang="zh-CN" altLang="en-US"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rPr>
              <a:t>在关系</a:t>
            </a:r>
            <a:r>
              <a:rPr lang="en-US" altLang="zh-CN" sz="1600" dirty="0">
                <a:latin typeface="黑体" panose="02010609060101010101" pitchFamily="49" charset="-122"/>
                <a:ea typeface="黑体" panose="02010609060101010101" pitchFamily="49" charset="-122"/>
              </a:rPr>
              <a:t>R1</a:t>
            </a:r>
            <a:r>
              <a:rPr lang="zh-CN" altLang="zh-CN" sz="1600" dirty="0">
                <a:latin typeface="黑体" panose="02010609060101010101" pitchFamily="49" charset="-122"/>
                <a:ea typeface="黑体" panose="02010609060101010101" pitchFamily="49" charset="-122"/>
              </a:rPr>
              <a:t>中，</a:t>
            </a:r>
            <a:r>
              <a:rPr lang="en-US" altLang="zh-CN" sz="1600" dirty="0" err="1">
                <a:latin typeface="黑体" panose="02010609060101010101" pitchFamily="49" charset="-122"/>
                <a:ea typeface="黑体" panose="02010609060101010101" pitchFamily="49" charset="-122"/>
              </a:rPr>
              <a:t>Pid</a:t>
            </a:r>
            <a:r>
              <a:rPr lang="zh-CN" altLang="zh-CN" sz="1600" dirty="0">
                <a:latin typeface="黑体" panose="02010609060101010101" pitchFamily="49" charset="-122"/>
                <a:ea typeface="黑体" panose="02010609060101010101" pitchFamily="49" charset="-122"/>
              </a:rPr>
              <a:t>可以取</a:t>
            </a:r>
            <a:r>
              <a:rPr lang="en-US" altLang="zh-CN" sz="1600" dirty="0">
                <a:latin typeface="黑体" panose="02010609060101010101" pitchFamily="49" charset="-122"/>
                <a:ea typeface="黑体" panose="02010609060101010101" pitchFamily="49" charset="-122"/>
              </a:rPr>
              <a:t>3</a:t>
            </a:r>
            <a:r>
              <a:rPr lang="zh-CN" altLang="zh-CN" sz="1600" dirty="0">
                <a:latin typeface="黑体" panose="02010609060101010101" pitchFamily="49" charset="-122"/>
                <a:ea typeface="黑体" panose="02010609060101010101" pitchFamily="49" charset="-122"/>
              </a:rPr>
              <a:t>个值</a:t>
            </a:r>
            <a:r>
              <a:rPr lang="en-US" altLang="zh-CN" sz="1600" dirty="0">
                <a:latin typeface="黑体" panose="02010609060101010101" pitchFamily="49" charset="-122"/>
                <a:ea typeface="黑体" panose="02010609060101010101" pitchFamily="49" charset="-122"/>
              </a:rPr>
              <a:t>{206001</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206002</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206003}</a:t>
            </a:r>
            <a:r>
              <a:rPr lang="zh-CN" altLang="zh-CN" sz="1600" dirty="0">
                <a:latin typeface="黑体" panose="02010609060101010101" pitchFamily="49" charset="-122"/>
                <a:ea typeface="黑体" panose="02010609060101010101" pitchFamily="49" charset="-122"/>
              </a:rPr>
              <a:t>。其中</a:t>
            </a:r>
            <a:r>
              <a:rPr lang="zh-CN" altLang="zh-CN" sz="1600" dirty="0" smtClean="0">
                <a:latin typeface="黑体" panose="02010609060101010101" pitchFamily="49" charset="-122"/>
                <a:ea typeface="黑体" panose="02010609060101010101" pitchFamily="49" charset="-122"/>
              </a:rPr>
              <a:t>：</a:t>
            </a:r>
            <a:endParaRPr lang="zh-CN"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206001</a:t>
            </a:r>
            <a:r>
              <a:rPr lang="zh-CN" altLang="zh-CN" sz="1600" dirty="0">
                <a:latin typeface="黑体" panose="02010609060101010101" pitchFamily="49" charset="-122"/>
                <a:ea typeface="黑体" panose="02010609060101010101" pitchFamily="49" charset="-122"/>
              </a:rPr>
              <a:t>的象集为</a:t>
            </a:r>
            <a:r>
              <a:rPr lang="en-US" altLang="zh-CN" sz="1600" dirty="0">
                <a:latin typeface="黑体" panose="02010609060101010101" pitchFamily="49" charset="-122"/>
                <a:ea typeface="黑体" panose="02010609060101010101" pitchFamily="49" charset="-122"/>
              </a:rPr>
              <a:t>{3501,3502,3503}</a:t>
            </a:r>
            <a:endParaRPr lang="zh-CN"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206002</a:t>
            </a:r>
            <a:r>
              <a:rPr lang="zh-CN" altLang="zh-CN" sz="1600" dirty="0">
                <a:latin typeface="黑体" panose="02010609060101010101" pitchFamily="49" charset="-122"/>
                <a:ea typeface="黑体" panose="02010609060101010101" pitchFamily="49" charset="-122"/>
              </a:rPr>
              <a:t>的象集为</a:t>
            </a:r>
            <a:r>
              <a:rPr lang="en-US" altLang="zh-CN" sz="1600" dirty="0">
                <a:latin typeface="黑体" panose="02010609060101010101" pitchFamily="49" charset="-122"/>
                <a:ea typeface="黑体" panose="02010609060101010101" pitchFamily="49" charset="-122"/>
              </a:rPr>
              <a:t>{3501,3502}</a:t>
            </a:r>
            <a:endParaRPr lang="zh-CN"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206003</a:t>
            </a:r>
            <a:r>
              <a:rPr lang="zh-CN" altLang="zh-CN" sz="1600" dirty="0">
                <a:latin typeface="黑体" panose="02010609060101010101" pitchFamily="49" charset="-122"/>
                <a:ea typeface="黑体" panose="02010609060101010101" pitchFamily="49" charset="-122"/>
              </a:rPr>
              <a:t>的象集为</a:t>
            </a:r>
            <a:r>
              <a:rPr lang="en-US" altLang="zh-CN" sz="1600" dirty="0">
                <a:latin typeface="黑体" panose="02010609060101010101" pitchFamily="49" charset="-122"/>
                <a:ea typeface="黑体" panose="02010609060101010101" pitchFamily="49" charset="-122"/>
              </a:rPr>
              <a:t>{3502</a:t>
            </a:r>
            <a:r>
              <a:rPr lang="en-US" altLang="zh-CN"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R2</a:t>
            </a:r>
            <a:r>
              <a:rPr lang="zh-CN" altLang="zh-CN" sz="1600" dirty="0">
                <a:latin typeface="黑体" panose="02010609060101010101" pitchFamily="49" charset="-122"/>
                <a:ea typeface="黑体" panose="02010609060101010101" pitchFamily="49" charset="-122"/>
              </a:rPr>
              <a:t>在</a:t>
            </a:r>
            <a:r>
              <a:rPr lang="en-US" altLang="zh-CN" sz="1600" dirty="0">
                <a:latin typeface="黑体" panose="02010609060101010101" pitchFamily="49" charset="-122"/>
                <a:ea typeface="黑体" panose="02010609060101010101" pitchFamily="49" charset="-122"/>
              </a:rPr>
              <a:t>Did</a:t>
            </a:r>
            <a:r>
              <a:rPr lang="zh-CN" altLang="zh-CN" sz="1600" dirty="0">
                <a:latin typeface="黑体" panose="02010609060101010101" pitchFamily="49" charset="-122"/>
                <a:ea typeface="黑体" panose="02010609060101010101" pitchFamily="49" charset="-122"/>
              </a:rPr>
              <a:t>上的投影为</a:t>
            </a:r>
            <a:r>
              <a:rPr lang="en-US" altLang="zh-CN" sz="1600" dirty="0">
                <a:latin typeface="黑体" panose="02010609060101010101" pitchFamily="49" charset="-122"/>
                <a:ea typeface="黑体" panose="02010609060101010101" pitchFamily="49" charset="-122"/>
              </a:rPr>
              <a:t>{3501,3502}</a:t>
            </a:r>
            <a:endParaRPr lang="zh-CN" altLang="zh-CN" sz="1600" dirty="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 </a:t>
            </a:r>
            <a:endParaRPr lang="zh-CN" altLang="zh-CN" sz="1600" dirty="0">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rPr>
              <a:t>于是可以得出：</a:t>
            </a:r>
            <a:r>
              <a:rPr lang="en-US" altLang="zh-CN" sz="1600" dirty="0">
                <a:latin typeface="黑体" panose="02010609060101010101" pitchFamily="49" charset="-122"/>
                <a:ea typeface="黑体" panose="02010609060101010101" pitchFamily="49" charset="-122"/>
              </a:rPr>
              <a:t>206001</a:t>
            </a:r>
            <a:r>
              <a:rPr lang="zh-CN" altLang="zh-CN"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206002</a:t>
            </a:r>
            <a:r>
              <a:rPr lang="zh-CN" altLang="zh-CN" sz="1600" dirty="0">
                <a:latin typeface="黑体" panose="02010609060101010101" pitchFamily="49" charset="-122"/>
                <a:ea typeface="黑体" panose="02010609060101010101" pitchFamily="49" charset="-122"/>
              </a:rPr>
              <a:t>的象集包含了</a:t>
            </a:r>
            <a:r>
              <a:rPr lang="en-US" altLang="zh-CN" sz="1600" dirty="0">
                <a:latin typeface="黑体" panose="02010609060101010101" pitchFamily="49" charset="-122"/>
                <a:ea typeface="黑体" panose="02010609060101010101" pitchFamily="49" charset="-122"/>
              </a:rPr>
              <a:t>R2</a:t>
            </a:r>
            <a:r>
              <a:rPr lang="zh-CN" altLang="zh-CN" sz="1600" dirty="0">
                <a:latin typeface="黑体" panose="02010609060101010101" pitchFamily="49" charset="-122"/>
                <a:ea typeface="黑体" panose="02010609060101010101" pitchFamily="49" charset="-122"/>
              </a:rPr>
              <a:t>在</a:t>
            </a:r>
            <a:r>
              <a:rPr lang="en-US" altLang="zh-CN" sz="1600" dirty="0">
                <a:latin typeface="黑体" panose="02010609060101010101" pitchFamily="49" charset="-122"/>
                <a:ea typeface="黑体" panose="02010609060101010101" pitchFamily="49" charset="-122"/>
              </a:rPr>
              <a:t>did</a:t>
            </a:r>
            <a:r>
              <a:rPr lang="zh-CN" altLang="zh-CN" sz="1600" dirty="0">
                <a:latin typeface="黑体" panose="02010609060101010101" pitchFamily="49" charset="-122"/>
                <a:ea typeface="黑体" panose="02010609060101010101" pitchFamily="49" charset="-122"/>
              </a:rPr>
              <a:t>上的投影，即</a:t>
            </a:r>
          </a:p>
          <a:p>
            <a:pPr>
              <a:lnSpc>
                <a:spcPct val="150000"/>
              </a:lnSpc>
            </a:pPr>
            <a:r>
              <a:rPr lang="en-US" altLang="zh-CN" sz="1600" dirty="0">
                <a:latin typeface="黑体" panose="02010609060101010101" pitchFamily="49" charset="-122"/>
                <a:ea typeface="黑体" panose="02010609060101010101" pitchFamily="49" charset="-122"/>
              </a:rPr>
              <a:t> R1 ÷ R2 = {206001</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206002}</a:t>
            </a:r>
            <a:endParaRPr lang="zh-CN" altLang="zh-CN" sz="1600" dirty="0">
              <a:latin typeface="黑体" panose="02010609060101010101" pitchFamily="49" charset="-122"/>
              <a:ea typeface="黑体" panose="02010609060101010101" pitchFamily="49" charset="-122"/>
            </a:endParaRPr>
          </a:p>
        </p:txBody>
      </p:sp>
      <p:sp>
        <p:nvSpPr>
          <p:cNvPr id="9"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341409847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230022" y="128312"/>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专门关系运算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更名</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1C18F3C-0AC5-42EE-90BE-2CB9069BA312}"/>
                  </a:ext>
                </a:extLst>
              </p:cNvPr>
              <p:cNvSpPr/>
              <p:nvPr/>
            </p:nvSpPr>
            <p:spPr>
              <a:xfrm>
                <a:off x="1021211" y="1159418"/>
                <a:ext cx="7257377" cy="1890326"/>
              </a:xfrm>
              <a:prstGeom prst="rect">
                <a:avLst/>
              </a:prstGeom>
            </p:spPr>
            <p:txBody>
              <a:bodyPr wrap="square">
                <a:spAutoFit/>
              </a:bodyPr>
              <a:lstStyle/>
              <a:p>
                <a:pPr>
                  <a:lnSpc>
                    <a:spcPct val="150000"/>
                  </a:lnSpc>
                </a:pP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对给定关系代数表达式</a:t>
                </a:r>
                <a14:m>
                  <m:oMath xmlns:m="http://schemas.openxmlformats.org/officeDocument/2006/math">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𝐸</m:t>
                    </m:r>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，表达式</a:t>
                </a:r>
                <a14:m>
                  <m:oMath xmlns:m="http://schemas.openxmlformats.org/officeDocument/2006/math">
                    <m:sSub>
                      <m:sSubPr>
                        <m:ctrlP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sz="1600" i="1" kern="1000">
                            <a:latin typeface="Cambria Math" panose="02040503050406030204" pitchFamily="18" charset="0"/>
                            <a:ea typeface="黑体" panose="02010609060101010101" pitchFamily="49" charset="-122"/>
                            <a:cs typeface="Times New Roman" panose="02020603050405020304" pitchFamily="18" charset="0"/>
                          </a:rPr>
                          <m:t>𝜎</m:t>
                        </m:r>
                      </m:e>
                      <m: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𝑥</m:t>
                        </m:r>
                      </m:sub>
                    </m:sSub>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𝐸</m:t>
                    </m:r>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 ，返回表达式</a:t>
                </a:r>
                <a14:m>
                  <m:oMath xmlns:m="http://schemas.openxmlformats.org/officeDocument/2006/math">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𝐸</m:t>
                    </m:r>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的结果，并把名字</a:t>
                </a:r>
                <a14:m>
                  <m:oMath xmlns:m="http://schemas.openxmlformats.org/officeDocument/2006/math">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𝑥</m:t>
                    </m:r>
                  </m:oMath>
                </a14:m>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赋给了它。</a:t>
                </a:r>
                <a:endParaRPr lang="en-US" altLang="zh-CN" sz="1600" kern="10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altLang="en-US" sz="1600" dirty="0">
                    <a:latin typeface="黑体" panose="02010609060101010101" pitchFamily="49" charset="-122"/>
                    <a:ea typeface="黑体" panose="02010609060101010101" pitchFamily="49" charset="-122"/>
                  </a:rPr>
                  <a:t>更名运算的另一形式如下。假设关系代数表达式</a:t>
                </a:r>
                <a:r>
                  <a:rPr lang="en-US" altLang="zh-CN" sz="1600" dirty="0">
                    <a:latin typeface="黑体" panose="02010609060101010101" pitchFamily="49" charset="-122"/>
                    <a:ea typeface="黑体" panose="02010609060101010101" pitchFamily="49" charset="-122"/>
                  </a:rPr>
                  <a:t>E</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n</a:t>
                </a:r>
                <a:r>
                  <a:rPr lang="zh-CN" altLang="en-US" sz="1600" dirty="0">
                    <a:latin typeface="黑体" panose="02010609060101010101" pitchFamily="49" charset="-122"/>
                    <a:ea typeface="黑体" panose="02010609060101010101" pitchFamily="49" charset="-122"/>
                  </a:rPr>
                  <a:t>元的，则表达式</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a:rPr lang="zh-CN" altLang="en-US" sz="1600" i="1">
                              <a:latin typeface="Cambria Math" panose="02040503050406030204" pitchFamily="18" charset="0"/>
                              <a:ea typeface="黑体" panose="02010609060101010101" pitchFamily="49" charset="-122"/>
                            </a:rPr>
                            <m:t>𝜌</m:t>
                          </m:r>
                        </m:e>
                        <m:sub>
                          <m:r>
                            <a:rPr lang="en-US" altLang="zh-CN" sz="1600" i="1">
                              <a:latin typeface="Cambria Math" panose="02040503050406030204" pitchFamily="18" charset="0"/>
                              <a:ea typeface="黑体" panose="02010609060101010101" pitchFamily="49" charset="-122"/>
                            </a:rPr>
                            <m:t>𝑥</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1</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2</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𝑛</m:t>
                          </m:r>
                        </m:sub>
                      </m:sSub>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𝐸</m:t>
                      </m:r>
                      <m:r>
                        <a:rPr lang="en-US" altLang="zh-CN" sz="1600" i="1">
                          <a:latin typeface="Cambria Math" panose="02040503050406030204" pitchFamily="18" charset="0"/>
                          <a:ea typeface="黑体" panose="02010609060101010101" pitchFamily="49" charset="-122"/>
                        </a:rPr>
                        <m:t>)</m:t>
                      </m:r>
                    </m:oMath>
                  </m:oMathPara>
                </a14:m>
                <a:endParaRPr lang="zh-CN" altLang="en-US"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返回表达式</a:t>
                </a:r>
                <a14:m>
                  <m:oMath xmlns:m="http://schemas.openxmlformats.org/officeDocument/2006/math">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𝐸</m:t>
                    </m:r>
                  </m:oMath>
                </a14:m>
                <a:r>
                  <a:rPr lang="zh-CN" altLang="en-US" sz="1600" dirty="0">
                    <a:latin typeface="黑体" panose="02010609060101010101" pitchFamily="49" charset="-122"/>
                    <a:ea typeface="黑体" panose="02010609060101010101" pitchFamily="49" charset="-122"/>
                  </a:rPr>
                  <a:t>的结果，并赋给它名字</a:t>
                </a:r>
                <a14:m>
                  <m:oMath xmlns:m="http://schemas.openxmlformats.org/officeDocument/2006/math">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𝑥</m:t>
                    </m:r>
                    <m:r>
                      <a:rPr lang="en-US" altLang="zh-CN" sz="1600" i="1" kern="1000">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1600" dirty="0">
                    <a:latin typeface="黑体" panose="02010609060101010101" pitchFamily="49" charset="-122"/>
                    <a:ea typeface="黑体" panose="02010609060101010101" pitchFamily="49" charset="-122"/>
                  </a:rPr>
                  <a:t>，同时将各属性更名为</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1</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2</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𝐴</m:t>
                        </m:r>
                      </m:e>
                      <m:sub>
                        <m:r>
                          <a:rPr lang="en-US" altLang="zh-CN" sz="1600" i="1">
                            <a:latin typeface="Cambria Math" panose="02040503050406030204" pitchFamily="18" charset="0"/>
                            <a:ea typeface="黑体" panose="02010609060101010101" pitchFamily="49" charset="-122"/>
                          </a:rPr>
                          <m:t>𝑛</m:t>
                        </m:r>
                      </m:sub>
                    </m:sSub>
                  </m:oMath>
                </a14:m>
                <a:r>
                  <a:rPr lang="zh-CN" altLang="en-US" sz="1600" dirty="0">
                    <a:latin typeface="黑体" panose="02010609060101010101" pitchFamily="49" charset="-122"/>
                    <a:ea typeface="黑体" panose="02010609060101010101" pitchFamily="49" charset="-122"/>
                  </a:rPr>
                  <a:t>。</a:t>
                </a:r>
              </a:p>
            </p:txBody>
          </p:sp>
        </mc:Choice>
        <mc:Fallback xmlns="">
          <p:sp>
            <p:nvSpPr>
              <p:cNvPr id="6" name="矩形 5">
                <a:extLst>
                  <a:ext uri="{FF2B5EF4-FFF2-40B4-BE49-F238E27FC236}">
                    <a16:creationId xmlns:a16="http://schemas.microsoft.com/office/drawing/2014/main" id="{D1C18F3C-0AC5-42EE-90BE-2CB9069BA312}"/>
                  </a:ext>
                </a:extLst>
              </p:cNvPr>
              <p:cNvSpPr>
                <a:spLocks noRot="1" noChangeAspect="1" noMove="1" noResize="1" noEditPoints="1" noAdjustHandles="1" noChangeArrowheads="1" noChangeShapeType="1" noTextEdit="1"/>
              </p:cNvSpPr>
              <p:nvPr/>
            </p:nvSpPr>
            <p:spPr>
              <a:xfrm>
                <a:off x="1021211" y="1159418"/>
                <a:ext cx="7257377" cy="1890326"/>
              </a:xfrm>
              <a:prstGeom prst="rect">
                <a:avLst/>
              </a:prstGeom>
              <a:blipFill>
                <a:blip r:embed="rId3"/>
                <a:stretch>
                  <a:fillRect l="-504" b="-290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3" name="灯片编号占位符 12">
            <a:extLst>
              <a:ext uri="{FF2B5EF4-FFF2-40B4-BE49-F238E27FC236}">
                <a16:creationId xmlns:a16="http://schemas.microsoft.com/office/drawing/2014/main" id="{05B24377-5F86-41EA-B26C-9E68F912131A}"/>
              </a:ext>
            </a:extLst>
          </p:cNvPr>
          <p:cNvSpPr>
            <a:spLocks noGrp="1"/>
          </p:cNvSpPr>
          <p:nvPr>
            <p:ph type="sldNum" sz="quarter" idx="12"/>
          </p:nvPr>
        </p:nvSpPr>
        <p:spPr/>
        <p:txBody>
          <a:bodyPr/>
          <a:lstStyle/>
          <a:p>
            <a:fld id="{ECB62A96-75BD-4D1B-A9DE-49026C62D5F2}" type="slidenum">
              <a:rPr lang="zh-CN" altLang="en-US" smtClean="0"/>
              <a:t>57</a:t>
            </a:fld>
            <a:endParaRPr lang="zh-CN" altLang="en-US"/>
          </a:p>
        </p:txBody>
      </p:sp>
      <p:sp>
        <p:nvSpPr>
          <p:cNvPr id="2" name="矩形 1">
            <a:extLst>
              <a:ext uri="{FF2B5EF4-FFF2-40B4-BE49-F238E27FC236}">
                <a16:creationId xmlns:a16="http://schemas.microsoft.com/office/drawing/2014/main" id="{840F3A28-8643-4B68-B816-0B53CAEC2835}"/>
              </a:ext>
            </a:extLst>
          </p:cNvPr>
          <p:cNvSpPr/>
          <p:nvPr/>
        </p:nvSpPr>
        <p:spPr>
          <a:xfrm>
            <a:off x="1021210" y="661537"/>
            <a:ext cx="3166251" cy="400110"/>
          </a:xfrm>
          <a:prstGeom prst="rect">
            <a:avLst/>
          </a:prstGeom>
        </p:spPr>
        <p:txBody>
          <a:bodyPr wrap="non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专门关系运算 </a:t>
            </a: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更名</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0"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
        <p:nvSpPr>
          <p:cNvPr id="14" name="矩形 13">
            <a:extLst>
              <a:ext uri="{FF2B5EF4-FFF2-40B4-BE49-F238E27FC236}">
                <a16:creationId xmlns:a16="http://schemas.microsoft.com/office/drawing/2014/main" id="{D1C18F3C-0AC5-42EE-90BE-2CB9069BA312}"/>
              </a:ext>
            </a:extLst>
          </p:cNvPr>
          <p:cNvSpPr/>
          <p:nvPr/>
        </p:nvSpPr>
        <p:spPr>
          <a:xfrm>
            <a:off x="1021211" y="3051039"/>
            <a:ext cx="7340192" cy="1200329"/>
          </a:xfrm>
          <a:prstGeom prst="rect">
            <a:avLst/>
          </a:prstGeom>
        </p:spPr>
        <p:txBody>
          <a:bodyPr wrap="square">
            <a:spAutoFit/>
          </a:bodyPr>
          <a:lstStyle/>
          <a:p>
            <a:pPr>
              <a:lnSpc>
                <a:spcPct val="150000"/>
              </a:lnSpc>
            </a:pPr>
            <a:r>
              <a:rPr lang="zh-CN" altLang="en-US" sz="1600" b="1" kern="1000" dirty="0">
                <a:latin typeface="黑体" panose="02010609060101010101" pitchFamily="49" charset="-122"/>
                <a:ea typeface="黑体" panose="02010609060101010101" pitchFamily="49" charset="-122"/>
                <a:cs typeface="Times New Roman" panose="02020603050405020304" pitchFamily="18" charset="0"/>
              </a:rPr>
              <a:t>更名运算一般运用于以下情况</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：给</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重新命名；给</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表达式结果</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重新命名；关系的</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自身连接</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（即单个关系与自己进行连接）中，将一个</a:t>
            </a:r>
            <a:r>
              <a:rPr lang="zh-CN" altLang="en-US" sz="16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关系命名</a:t>
            </a:r>
            <a:r>
              <a:rPr lang="zh-CN" altLang="en-US" sz="1600" kern="1000" dirty="0">
                <a:latin typeface="黑体" panose="02010609060101010101" pitchFamily="49" charset="-122"/>
                <a:ea typeface="黑体" panose="02010609060101010101" pitchFamily="49" charset="-122"/>
                <a:cs typeface="Times New Roman" panose="02020603050405020304" pitchFamily="18" charset="0"/>
              </a:rPr>
              <a:t>为多个名称便于区分等。</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81356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4751966" y="12897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扩展关系运算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广义投影</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CECB85B-B382-40B5-8E47-9C3E77091163}"/>
                  </a:ext>
                </a:extLst>
              </p:cNvPr>
              <p:cNvSpPr/>
              <p:nvPr/>
            </p:nvSpPr>
            <p:spPr>
              <a:xfrm>
                <a:off x="1033445" y="646312"/>
                <a:ext cx="7879848" cy="2033314"/>
              </a:xfrm>
              <a:prstGeom prst="rect">
                <a:avLst/>
              </a:prstGeom>
            </p:spPr>
            <p:txBody>
              <a:bodyPr wrap="square">
                <a:spAutoFit/>
              </a:bodyPr>
              <a:lstStyle/>
              <a:p>
                <a:pPr marL="285650" indent="-285650">
                  <a:buFont typeface="Wingdings" panose="05000000000000000000" pitchFamily="2" charset="2"/>
                  <a:buChar char="l"/>
                </a:pPr>
                <a:r>
                  <a:rPr lang="en-US" altLang="zh-CN" sz="2000" b="1"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扩展关系运算</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广义投影</a:t>
                </a:r>
                <a:endParaRPr lang="en-US" altLang="zh-CN" sz="2000"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广义投影运算通过允许在投影列表中使用算术函数来对投影进行扩展。广义投影运算形式为： </a:t>
                </a:r>
              </a:p>
              <a:p>
                <a:pPr>
                  <a:lnSpc>
                    <a:spcPct val="150000"/>
                  </a:lnSpc>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ea typeface="黑体" panose="02010609060101010101" pitchFamily="49" charset="-122"/>
                        </a:rPr>
                        <m:t>𝜋</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1</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2</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𝑛</m:t>
                          </m:r>
                        </m:sub>
                      </m:sSub>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𝑅</m:t>
                      </m:r>
                      <m:r>
                        <a:rPr lang="en-US" altLang="zh-CN" sz="1600" i="1">
                          <a:latin typeface="Cambria Math" panose="02040503050406030204" pitchFamily="18" charset="0"/>
                          <a:ea typeface="黑体" panose="02010609060101010101" pitchFamily="49" charset="-122"/>
                        </a:rPr>
                        <m:t>)</m:t>
                      </m:r>
                    </m:oMath>
                  </m:oMathPara>
                </a14:m>
                <a:endParaRPr lang="zh-CN" altLang="en-US"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这里</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1</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2</m:t>
                        </m:r>
                      </m:sub>
                    </m:sSub>
                    <m:r>
                      <a:rPr lang="en-US" altLang="zh-CN" sz="1600" i="1">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𝐹</m:t>
                        </m:r>
                      </m:e>
                      <m:sub>
                        <m:r>
                          <a:rPr lang="en-US" altLang="zh-CN" sz="1600" i="1">
                            <a:latin typeface="Cambria Math" panose="02040503050406030204" pitchFamily="18" charset="0"/>
                            <a:ea typeface="黑体" panose="02010609060101010101" pitchFamily="49" charset="-122"/>
                          </a:rPr>
                          <m:t>𝑛</m:t>
                        </m:r>
                      </m:sub>
                    </m:sSub>
                  </m:oMath>
                </a14:m>
                <a:r>
                  <a:rPr lang="zh-CN" altLang="en-US" sz="1600" dirty="0">
                    <a:latin typeface="黑体" panose="02010609060101010101" pitchFamily="49" charset="-122"/>
                    <a:ea typeface="黑体" panose="02010609060101010101" pitchFamily="49" charset="-122"/>
                  </a:rPr>
                  <a:t>是关系</a:t>
                </a:r>
                <a14:m>
                  <m:oMath xmlns:m="http://schemas.openxmlformats.org/officeDocument/2006/math">
                    <m:r>
                      <a:rPr lang="en-US" altLang="zh-CN" sz="1600" i="1">
                        <a:latin typeface="Cambria Math" panose="02040503050406030204" pitchFamily="18" charset="0"/>
                        <a:ea typeface="黑体" panose="02010609060101010101" pitchFamily="49" charset="-122"/>
                      </a:rPr>
                      <m:t>𝑅</m:t>
                    </m:r>
                  </m:oMath>
                </a14:m>
                <a:r>
                  <a:rPr lang="zh-CN" altLang="en-US" sz="1600" dirty="0">
                    <a:latin typeface="黑体" panose="02010609060101010101" pitchFamily="49" charset="-122"/>
                    <a:ea typeface="黑体" panose="02010609060101010101" pitchFamily="49" charset="-122"/>
                  </a:rPr>
                  <a:t>属性上的函数，并可能含有常量。</a:t>
                </a:r>
              </a:p>
              <a:p>
                <a:endParaRPr lang="en-US" altLang="zh-CN" sz="1013" b="1" dirty="0">
                  <a:solidFill>
                    <a:schemeClr val="tx2"/>
                  </a:solidFill>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1033445" y="646312"/>
                <a:ext cx="7879848" cy="2033314"/>
              </a:xfrm>
              <a:prstGeom prst="rect">
                <a:avLst/>
              </a:prstGeom>
              <a:blipFill>
                <a:blip r:embed="rId4"/>
                <a:stretch>
                  <a:fillRect l="-697" t="-1497"/>
                </a:stretch>
              </a:blipFill>
            </p:spPr>
            <p:txBody>
              <a:bodyPr/>
              <a:lstStyle/>
              <a:p>
                <a:r>
                  <a:rPr lang="zh-CN" altLang="en-US">
                    <a:noFill/>
                  </a:rPr>
                  <a:t> </a:t>
                </a:r>
              </a:p>
            </p:txBody>
          </p:sp>
        </mc:Fallback>
      </mc:AlternateContent>
      <p:sp>
        <p:nvSpPr>
          <p:cNvPr id="13" name="页脚占位符 1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58</a:t>
            </a:fld>
            <a:endParaRPr lang="zh-CN" altLang="en-US"/>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
        <p:nvSpPr>
          <p:cNvPr id="3" name="矩形 2"/>
          <p:cNvSpPr/>
          <p:nvPr/>
        </p:nvSpPr>
        <p:spPr>
          <a:xfrm>
            <a:off x="1033445" y="2889183"/>
            <a:ext cx="7211251" cy="923330"/>
          </a:xfrm>
          <a:prstGeom prst="rect">
            <a:avLst/>
          </a:prstGeom>
        </p:spPr>
        <p:txBody>
          <a:bodyPr wrap="square">
            <a:spAutoFit/>
          </a:bodyPr>
          <a:lstStyle/>
          <a:p>
            <a:pPr fontAlgn="ctr"/>
            <a:r>
              <a:rPr lang="zh-CN" altLang="zh-CN" sz="1800" dirty="0">
                <a:latin typeface="黑体" panose="02010609060101010101" pitchFamily="49" charset="-122"/>
                <a:ea typeface="黑体" panose="02010609060101010101" pitchFamily="49" charset="-122"/>
              </a:rPr>
              <a:t>【例】</a:t>
            </a:r>
            <a:r>
              <a:rPr lang="zh-CN" altLang="en-US" sz="1800" dirty="0">
                <a:latin typeface="黑体" panose="02010609060101010101" pitchFamily="49" charset="-122"/>
                <a:ea typeface="黑体" panose="02010609060101010101" pitchFamily="49" charset="-122"/>
              </a:rPr>
              <a:t>在关系药品</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药品编号</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药品名称</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价格</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包装单位</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药品类型</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中，药品类型为西药的药品的价格增加</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，则可用下式表示</a:t>
            </a:r>
            <a:r>
              <a:rPr lang="zh-CN" altLang="zh-CN" sz="1800" dirty="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fontAlgn="ctr"/>
            <a:endParaRPr lang="en-US" altLang="zh-CN" sz="1800" dirty="0">
              <a:latin typeface="黑体" panose="02010609060101010101" pitchFamily="49" charset="-122"/>
              <a:ea typeface="黑体" panose="02010609060101010101" pitchFamily="49" charset="-122"/>
            </a:endParaRPr>
          </a:p>
        </p:txBody>
      </p:sp>
      <p:sp>
        <p:nvSpPr>
          <p:cNvPr id="4" name="Rectangle 7"/>
          <p:cNvSpPr>
            <a:spLocks noChangeArrowheads="1"/>
          </p:cNvSpPr>
          <p:nvPr/>
        </p:nvSpPr>
        <p:spPr bwMode="auto">
          <a:xfrm>
            <a:off x="1286996" y="831208"/>
            <a:ext cx="138564" cy="22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013"/>
          </a:p>
        </p:txBody>
      </p:sp>
      <p:graphicFrame>
        <p:nvGraphicFramePr>
          <p:cNvPr id="6" name="对象 5"/>
          <p:cNvGraphicFramePr>
            <a:graphicFrameLocks noChangeAspect="1"/>
          </p:cNvGraphicFramePr>
          <p:nvPr>
            <p:extLst>
              <p:ext uri="{D42A27DB-BD31-4B8C-83A1-F6EECF244321}">
                <p14:modId xmlns:p14="http://schemas.microsoft.com/office/powerpoint/2010/main" val="1291884209"/>
              </p:ext>
            </p:extLst>
          </p:nvPr>
        </p:nvGraphicFramePr>
        <p:xfrm>
          <a:off x="1356278" y="3513006"/>
          <a:ext cx="6401507" cy="469405"/>
        </p:xfrm>
        <a:graphic>
          <a:graphicData uri="http://schemas.openxmlformats.org/presentationml/2006/ole">
            <mc:AlternateContent xmlns:mc="http://schemas.openxmlformats.org/markup-compatibility/2006">
              <mc:Choice xmlns:v="urn:schemas-microsoft-com:vml" Requires="v">
                <p:oleObj spid="_x0000_s8235" r:id="rId5" imgW="3035300" imgH="228600" progId="Equation.DSMT4">
                  <p:embed/>
                </p:oleObj>
              </mc:Choice>
              <mc:Fallback>
                <p:oleObj r:id="rId5" imgW="30353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278" y="3513006"/>
                        <a:ext cx="6401507" cy="469405"/>
                      </a:xfrm>
                      <a:prstGeom prst="rect">
                        <a:avLst/>
                      </a:prstGeom>
                      <a:noFill/>
                    </p:spPr>
                  </p:pic>
                </p:oleObj>
              </mc:Fallback>
            </mc:AlternateContent>
          </a:graphicData>
        </a:graphic>
      </p:graphicFrame>
    </p:spTree>
    <p:extLst>
      <p:ext uri="{BB962C8B-B14F-4D97-AF65-F5344CB8AC3E}">
        <p14:creationId xmlns:p14="http://schemas.microsoft.com/office/powerpoint/2010/main" val="34014486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3996115" y="157406"/>
            <a:ext cx="4067197"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扩展关系运算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聚集函数和分组</a:t>
            </a:r>
          </a:p>
        </p:txBody>
      </p:sp>
      <p:sp>
        <p:nvSpPr>
          <p:cNvPr id="2" name="矩形 1">
            <a:extLst>
              <a:ext uri="{FF2B5EF4-FFF2-40B4-BE49-F238E27FC236}">
                <a16:creationId xmlns:a16="http://schemas.microsoft.com/office/drawing/2014/main" id="{8CECB85B-B382-40B5-8E47-9C3E77091163}"/>
              </a:ext>
            </a:extLst>
          </p:cNvPr>
          <p:cNvSpPr/>
          <p:nvPr/>
        </p:nvSpPr>
        <p:spPr>
          <a:xfrm>
            <a:off x="1030655" y="658531"/>
            <a:ext cx="7267526" cy="3697294"/>
          </a:xfrm>
          <a:prstGeom prst="rect">
            <a:avLst/>
          </a:prstGeom>
        </p:spPr>
        <p:txBody>
          <a:bodyPr wrap="squar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扩展关系运算</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聚集函数和分组</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1013" b="1" dirty="0">
              <a:solidFill>
                <a:schemeClr val="tx2"/>
              </a:solidFill>
              <a:latin typeface="黑体" panose="02010609060101010101" pitchFamily="49" charset="-122"/>
              <a:ea typeface="黑体" panose="02010609060101010101" pitchFamily="49" charset="-122"/>
            </a:endParaRPr>
          </a:p>
          <a:p>
            <a:r>
              <a:rPr lang="zh-CN" altLang="en-US" sz="1600" b="1" dirty="0">
                <a:solidFill>
                  <a:srgbClr val="FF0000"/>
                </a:solidFill>
                <a:latin typeface="黑体" panose="02010609060101010101" pitchFamily="49" charset="-122"/>
                <a:ea typeface="黑体" panose="02010609060101010101" pitchFamily="49" charset="-122"/>
              </a:rPr>
              <a:t>聚集函数输入值的一个集合，将单一值作为结果返回</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常用的聚集函数：最大值</a:t>
            </a:r>
            <a:r>
              <a:rPr lang="en-US" altLang="zh-CN" sz="1600" dirty="0">
                <a:latin typeface="黑体" panose="02010609060101010101" pitchFamily="49" charset="-122"/>
                <a:ea typeface="黑体" panose="02010609060101010101" pitchFamily="49" charset="-122"/>
              </a:rPr>
              <a:t>max</a:t>
            </a:r>
            <a:r>
              <a:rPr lang="zh-CN" altLang="en-US" sz="1600" dirty="0">
                <a:latin typeface="黑体" panose="02010609060101010101" pitchFamily="49" charset="-122"/>
                <a:ea typeface="黑体" panose="02010609060101010101" pitchFamily="49" charset="-122"/>
              </a:rPr>
              <a:t>，最小值</a:t>
            </a:r>
            <a:r>
              <a:rPr lang="en-US" altLang="zh-CN" sz="1600" dirty="0">
                <a:latin typeface="黑体" panose="02010609060101010101" pitchFamily="49" charset="-122"/>
                <a:ea typeface="黑体" panose="02010609060101010101" pitchFamily="49" charset="-122"/>
              </a:rPr>
              <a:t>min</a:t>
            </a:r>
            <a:r>
              <a:rPr lang="zh-CN" altLang="en-US" sz="1600" dirty="0">
                <a:latin typeface="黑体" panose="02010609060101010101" pitchFamily="49" charset="-122"/>
                <a:ea typeface="黑体" panose="02010609060101010101" pitchFamily="49" charset="-122"/>
              </a:rPr>
              <a:t>，平均值</a:t>
            </a:r>
            <a:r>
              <a:rPr lang="en-US" altLang="zh-CN" sz="1600" dirty="0">
                <a:latin typeface="黑体" panose="02010609060101010101" pitchFamily="49" charset="-122"/>
                <a:ea typeface="黑体" panose="02010609060101010101" pitchFamily="49" charset="-122"/>
              </a:rPr>
              <a:t>avg</a:t>
            </a:r>
            <a:r>
              <a:rPr lang="zh-CN" altLang="en-US" sz="1600" dirty="0">
                <a:latin typeface="黑体" panose="02010609060101010101" pitchFamily="49" charset="-122"/>
                <a:ea typeface="黑体" panose="02010609060101010101" pitchFamily="49" charset="-122"/>
              </a:rPr>
              <a:t>，总和值</a:t>
            </a:r>
            <a:r>
              <a:rPr lang="en-US" altLang="zh-CN" sz="1600" dirty="0">
                <a:latin typeface="黑体" panose="02010609060101010101" pitchFamily="49" charset="-122"/>
                <a:ea typeface="黑体" panose="02010609060101010101" pitchFamily="49" charset="-122"/>
              </a:rPr>
              <a:t>sum</a:t>
            </a:r>
            <a:r>
              <a:rPr lang="zh-CN" altLang="en-US" sz="1600" dirty="0">
                <a:latin typeface="黑体" panose="02010609060101010101" pitchFamily="49" charset="-122"/>
                <a:ea typeface="黑体" panose="02010609060101010101" pitchFamily="49" charset="-122"/>
              </a:rPr>
              <a:t>，计数值</a:t>
            </a:r>
            <a:r>
              <a:rPr lang="en-US" altLang="zh-CN" sz="1600" dirty="0">
                <a:latin typeface="黑体" panose="02010609060101010101" pitchFamily="49" charset="-122"/>
                <a:ea typeface="黑体" panose="02010609060101010101" pitchFamily="49" charset="-122"/>
              </a:rPr>
              <a:t>count</a:t>
            </a:r>
            <a:r>
              <a:rPr lang="zh-CN" altLang="en-US" sz="1600" dirty="0">
                <a:latin typeface="黑体" panose="02010609060101010101" pitchFamily="49" charset="-122"/>
                <a:ea typeface="黑体" panose="02010609060101010101" pitchFamily="49" charset="-122"/>
              </a:rPr>
              <a:t>等。</a:t>
            </a:r>
          </a:p>
          <a:p>
            <a:endParaRPr lang="zh-CN" altLang="en-US"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使用聚集函数的集合中，一个值可以出现多次，值出现的顺序是无关紧要的，这样的集合称为</a:t>
            </a:r>
            <a:r>
              <a:rPr lang="zh-CN" altLang="en-US" sz="1600" b="1" dirty="0">
                <a:solidFill>
                  <a:srgbClr val="FF0000"/>
                </a:solidFill>
                <a:latin typeface="黑体" panose="02010609060101010101" pitchFamily="49" charset="-122"/>
                <a:ea typeface="黑体" panose="02010609060101010101" pitchFamily="49" charset="-122"/>
              </a:rPr>
              <a:t>多重集</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集合是多重集的特例，其中每个值都只出现一次。有时，我们只想对重复的值计算一次，可以使用</a:t>
            </a:r>
            <a:r>
              <a:rPr lang="en-US" altLang="zh-CN" sz="1600" dirty="0">
                <a:latin typeface="黑体" panose="02010609060101010101" pitchFamily="49" charset="-122"/>
                <a:ea typeface="黑体" panose="02010609060101010101" pitchFamily="49" charset="-122"/>
              </a:rPr>
              <a:t>distinct</a:t>
            </a:r>
            <a:r>
              <a:rPr lang="zh-CN" altLang="en-US" sz="1600" dirty="0">
                <a:latin typeface="黑体" panose="02010609060101010101" pitchFamily="49" charset="-122"/>
                <a:ea typeface="黑体" panose="02010609060101010101" pitchFamily="49" charset="-122"/>
              </a:rPr>
              <a:t>去除重复值。</a:t>
            </a:r>
          </a:p>
          <a:p>
            <a:endParaRPr lang="en-US" altLang="zh-CN" sz="900" b="1" dirty="0">
              <a:solidFill>
                <a:schemeClr val="tx2"/>
              </a:solidFill>
              <a:latin typeface="黑体" panose="02010609060101010101" pitchFamily="49" charset="-122"/>
              <a:ea typeface="黑体" panose="02010609060101010101" pitchFamily="49" charset="-122"/>
            </a:endParaRPr>
          </a:p>
          <a:p>
            <a:endParaRPr lang="en-US" altLang="zh-CN" sz="900" b="1" dirty="0">
              <a:solidFill>
                <a:schemeClr val="tx2"/>
              </a:solidFill>
              <a:latin typeface="黑体" panose="02010609060101010101" pitchFamily="49" charset="-122"/>
              <a:ea typeface="黑体" panose="02010609060101010101" pitchFamily="49" charset="-122"/>
            </a:endParaRPr>
          </a:p>
          <a:p>
            <a:endParaRPr lang="en-US" altLang="zh-CN" sz="1013" b="1" dirty="0">
              <a:solidFill>
                <a:schemeClr val="tx2"/>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a:extLst>
              <a:ext uri="{FF2B5EF4-FFF2-40B4-BE49-F238E27FC236}">
                <a16:creationId xmlns:a16="http://schemas.microsoft.com/office/drawing/2014/main" id="{6787E6E7-D136-4E01-8D84-7431F474260B}"/>
              </a:ext>
            </a:extLst>
          </p:cNvPr>
          <p:cNvSpPr>
            <a:spLocks noGrp="1"/>
          </p:cNvSpPr>
          <p:nvPr>
            <p:ph type="sldNum" sz="quarter" idx="12"/>
          </p:nvPr>
        </p:nvSpPr>
        <p:spPr/>
        <p:txBody>
          <a:bodyPr/>
          <a:lstStyle/>
          <a:p>
            <a:fld id="{ECB62A96-75BD-4D1B-A9DE-49026C62D5F2}" type="slidenum">
              <a:rPr lang="zh-CN" altLang="en-US" smtClean="0"/>
              <a:t>59</a:t>
            </a:fld>
            <a:endParaRPr lang="zh-CN" altLang="en-US"/>
          </a:p>
        </p:txBody>
      </p:sp>
      <p:sp>
        <p:nvSpPr>
          <p:cNvPr id="10"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8672158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19185" y="722311"/>
            <a:ext cx="2053314" cy="707886"/>
          </a:xfrm>
          <a:prstGeom prst="rect">
            <a:avLst/>
          </a:prstGeom>
          <a:noFill/>
        </p:spPr>
        <p:txBody>
          <a:bodyPr wrap="square" rtlCol="0">
            <a:spAutoFit/>
          </a:bodyPr>
          <a:lstStyle/>
          <a:p>
            <a:pPr defTabSz="914081"/>
            <a:r>
              <a:rPr lang="zh-CN" altLang="en-US" sz="2000" dirty="0">
                <a:solidFill>
                  <a:schemeClr val="tx2"/>
                </a:solidFill>
                <a:latin typeface="黑体" panose="02010609060101010101" pitchFamily="49" charset="-122"/>
                <a:ea typeface="黑体" panose="02010609060101010101" pitchFamily="49" charset="-122"/>
              </a:rPr>
              <a:t>患者与医生关系的实例</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基本表</a:t>
            </a:r>
            <a:r>
              <a:rPr lang="en-US" altLang="zh-CN"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5888020" y="2967783"/>
            <a:ext cx="2681807" cy="1703514"/>
          </a:xfrm>
          <a:prstGeom prst="rect">
            <a:avLst/>
          </a:prstGeom>
        </p:spPr>
      </p:pic>
      <p:pic>
        <p:nvPicPr>
          <p:cNvPr id="6" name="图片 5"/>
          <p:cNvPicPr>
            <a:picLocks noChangeAspect="1"/>
          </p:cNvPicPr>
          <p:nvPr/>
        </p:nvPicPr>
        <p:blipFill>
          <a:blip r:embed="rId4"/>
          <a:stretch>
            <a:fillRect/>
          </a:stretch>
        </p:blipFill>
        <p:spPr>
          <a:xfrm>
            <a:off x="515374" y="2692050"/>
            <a:ext cx="5229821" cy="2047439"/>
          </a:xfrm>
          <a:prstGeom prst="rect">
            <a:avLst/>
          </a:prstGeom>
        </p:spPr>
      </p:pic>
      <p:pic>
        <p:nvPicPr>
          <p:cNvPr id="10" name="图片 9"/>
          <p:cNvPicPr>
            <a:picLocks noChangeAspect="1"/>
          </p:cNvPicPr>
          <p:nvPr/>
        </p:nvPicPr>
        <p:blipFill>
          <a:blip r:embed="rId5"/>
          <a:stretch>
            <a:fillRect/>
          </a:stretch>
        </p:blipFill>
        <p:spPr>
          <a:xfrm>
            <a:off x="3603886" y="722312"/>
            <a:ext cx="4965941" cy="2065645"/>
          </a:xfrm>
          <a:prstGeom prst="rect">
            <a:avLst/>
          </a:prstGeom>
        </p:spPr>
      </p:pic>
      <p:sp>
        <p:nvSpPr>
          <p:cNvPr id="11"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12" name="文本框 11">
            <a:extLst>
              <a:ext uri="{FF2B5EF4-FFF2-40B4-BE49-F238E27FC236}">
                <a16:creationId xmlns:a16="http://schemas.microsoft.com/office/drawing/2014/main" id="{785B9F98-AC86-42A6-871C-12811E0FE56C}"/>
              </a:ext>
            </a:extLst>
          </p:cNvPr>
          <p:cNvSpPr txBox="1"/>
          <p:nvPr/>
        </p:nvSpPr>
        <p:spPr>
          <a:xfrm>
            <a:off x="6434635" y="187202"/>
            <a:ext cx="1115780" cy="307777"/>
          </a:xfrm>
          <a:prstGeom prst="rect">
            <a:avLst/>
          </a:prstGeom>
          <a:noFill/>
        </p:spPr>
        <p:txBody>
          <a:bodyPr wrap="square" rtlCol="0">
            <a:spAutoFit/>
          </a:bodyPr>
          <a:lstStyle/>
          <a:p>
            <a:pPr defTabSz="914081"/>
            <a:r>
              <a:rPr lang="zh-CN" altLang="en-US" sz="1400" b="1" dirty="0">
                <a:solidFill>
                  <a:srgbClr val="123E61"/>
                </a:solidFill>
                <a:latin typeface="黑体" panose="02010609060101010101" pitchFamily="49" charset="-122"/>
                <a:ea typeface="黑体" panose="02010609060101010101" pitchFamily="49" charset="-122"/>
              </a:rPr>
              <a:t>数据结构</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6</a:t>
            </a:fld>
            <a:endParaRPr lang="zh-CN" altLang="en-US"/>
          </a:p>
        </p:txBody>
      </p:sp>
    </p:spTree>
    <p:extLst>
      <p:ext uri="{BB962C8B-B14F-4D97-AF65-F5344CB8AC3E}">
        <p14:creationId xmlns:p14="http://schemas.microsoft.com/office/powerpoint/2010/main" val="289447339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4068101" y="160053"/>
            <a:ext cx="3779254"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扩展关系运算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聚集函数和分组</a:t>
            </a:r>
          </a:p>
        </p:txBody>
      </p:sp>
      <p:sp>
        <p:nvSpPr>
          <p:cNvPr id="2" name="矩形 1">
            <a:extLst>
              <a:ext uri="{FF2B5EF4-FFF2-40B4-BE49-F238E27FC236}">
                <a16:creationId xmlns:a16="http://schemas.microsoft.com/office/drawing/2014/main" id="{8CECB85B-B382-40B5-8E47-9C3E77091163}"/>
              </a:ext>
            </a:extLst>
          </p:cNvPr>
          <p:cNvSpPr/>
          <p:nvPr/>
        </p:nvSpPr>
        <p:spPr>
          <a:xfrm>
            <a:off x="829642" y="685431"/>
            <a:ext cx="8314358" cy="1968872"/>
          </a:xfrm>
          <a:prstGeom prst="rect">
            <a:avLst/>
          </a:prstGeom>
        </p:spPr>
        <p:txBody>
          <a:bodyPr wrap="squar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扩展关系运算</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聚集函数和分组</a:t>
            </a:r>
            <a:endParaRPr lang="en-US" altLang="zh-CN" sz="2000" dirty="0">
              <a:solidFill>
                <a:schemeClr val="tx2"/>
              </a:solidFill>
              <a:latin typeface="黑体" panose="02010609060101010101" pitchFamily="49" charset="-122"/>
              <a:ea typeface="黑体" panose="02010609060101010101" pitchFamily="49" charset="-122"/>
            </a:endParaRPr>
          </a:p>
          <a:p>
            <a:endParaRPr lang="en-US" altLang="zh-CN" sz="1799" b="1" dirty="0">
              <a:solidFill>
                <a:schemeClr val="tx2"/>
              </a:solidFill>
              <a:latin typeface="黑体" panose="02010609060101010101" pitchFamily="49" charset="-122"/>
              <a:ea typeface="黑体" panose="02010609060101010101" pitchFamily="49" charset="-122"/>
            </a:endParaRPr>
          </a:p>
          <a:p>
            <a:endParaRPr lang="en-US" altLang="zh-CN" sz="1199" b="1" dirty="0">
              <a:solidFill>
                <a:schemeClr val="tx2"/>
              </a:solidFill>
              <a:latin typeface="黑体" panose="02010609060101010101" pitchFamily="49" charset="-122"/>
              <a:ea typeface="黑体" panose="02010609060101010101" pitchFamily="49" charset="-122"/>
            </a:endParaRPr>
          </a:p>
          <a:p>
            <a:pPr fontAlgn="ctr"/>
            <a:r>
              <a:rPr lang="zh-CN" altLang="zh-CN" sz="1799" dirty="0">
                <a:latin typeface="黑体" panose="02010609060101010101" pitchFamily="49" charset="-122"/>
                <a:ea typeface="黑体" panose="02010609060101010101" pitchFamily="49" charset="-122"/>
              </a:rPr>
              <a:t>【例】统计医生有几种职称，这里每个职称应只计算一次，查询表达式为：</a:t>
            </a:r>
            <a:endParaRPr lang="en-US" altLang="zh-CN" sz="1799" dirty="0">
              <a:latin typeface="黑体" panose="02010609060101010101" pitchFamily="49" charset="-122"/>
              <a:ea typeface="黑体" panose="02010609060101010101" pitchFamily="49" charset="-122"/>
            </a:endParaRPr>
          </a:p>
          <a:p>
            <a:pPr fontAlgn="ctr"/>
            <a:endParaRPr lang="en-US" altLang="zh-CN" sz="1199" dirty="0">
              <a:latin typeface="黑体" panose="02010609060101010101" pitchFamily="49" charset="-122"/>
              <a:ea typeface="黑体" panose="02010609060101010101" pitchFamily="49" charset="-122"/>
            </a:endParaRPr>
          </a:p>
          <a:p>
            <a:pPr fontAlgn="ctr"/>
            <a:endParaRPr lang="en-US" altLang="zh-CN" sz="1199" dirty="0">
              <a:latin typeface="黑体" panose="02010609060101010101" pitchFamily="49" charset="-122"/>
              <a:ea typeface="黑体" panose="02010609060101010101" pitchFamily="49" charset="-122"/>
            </a:endParaRPr>
          </a:p>
          <a:p>
            <a:pPr fontAlgn="ctr"/>
            <a:endParaRPr lang="zh-CN" altLang="zh-CN" sz="1199" dirty="0">
              <a:latin typeface="黑体" panose="02010609060101010101" pitchFamily="49" charset="-122"/>
              <a:ea typeface="黑体" panose="02010609060101010101" pitchFamily="49" charset="-122"/>
            </a:endParaRPr>
          </a:p>
          <a:p>
            <a:endParaRPr lang="en-US" altLang="zh-CN" sz="1799" b="1" dirty="0">
              <a:solidFill>
                <a:schemeClr val="tx2"/>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8A944F8B-8C21-45CF-8C31-B2ABD4002F41}"/>
              </a:ext>
            </a:extLst>
          </p:cNvPr>
          <p:cNvPicPr>
            <a:picLocks noChangeAspect="1"/>
          </p:cNvPicPr>
          <p:nvPr/>
        </p:nvPicPr>
        <p:blipFill rotWithShape="1">
          <a:blip r:embed="rId3"/>
          <a:srcRect r="67647"/>
          <a:stretch/>
        </p:blipFill>
        <p:spPr>
          <a:xfrm>
            <a:off x="720762" y="1886711"/>
            <a:ext cx="3779254" cy="594659"/>
          </a:xfrm>
          <a:prstGeom prst="rect">
            <a:avLst/>
          </a:prstGeom>
        </p:spPr>
      </p:pic>
      <p:sp>
        <p:nvSpPr>
          <p:cNvPr id="9" name="矩形 8">
            <a:extLst>
              <a:ext uri="{FF2B5EF4-FFF2-40B4-BE49-F238E27FC236}">
                <a16:creationId xmlns:a16="http://schemas.microsoft.com/office/drawing/2014/main" id="{F1C6A905-E17D-4D53-98D5-8D6C23886C71}"/>
              </a:ext>
            </a:extLst>
          </p:cNvPr>
          <p:cNvSpPr/>
          <p:nvPr/>
        </p:nvSpPr>
        <p:spPr>
          <a:xfrm>
            <a:off x="1028497" y="2871904"/>
            <a:ext cx="7261526" cy="369204"/>
          </a:xfrm>
          <a:prstGeom prst="rect">
            <a:avLst/>
          </a:prstGeom>
        </p:spPr>
        <p:txBody>
          <a:bodyPr wrap="square">
            <a:spAutoFit/>
          </a:bodyPr>
          <a:lstStyle/>
          <a:p>
            <a:r>
              <a:rPr lang="zh-CN" altLang="en-US" sz="1799" dirty="0">
                <a:latin typeface="黑体" panose="02010609060101010101" pitchFamily="49" charset="-122"/>
                <a:ea typeface="黑体" panose="02010609060101010101" pitchFamily="49" charset="-122"/>
              </a:rPr>
              <a:t>其中，符号</a:t>
            </a:r>
            <a:r>
              <a:rPr lang="az-Cyrl-AZ" altLang="zh-CN" sz="1799" dirty="0">
                <a:latin typeface="黑体" panose="02010609060101010101" pitchFamily="49" charset="-122"/>
                <a:ea typeface="黑体" panose="02010609060101010101" pitchFamily="49" charset="-122"/>
              </a:rPr>
              <a:t>Г</a:t>
            </a:r>
            <a:r>
              <a:rPr lang="zh-CN" altLang="en-US" sz="1799" dirty="0">
                <a:latin typeface="黑体" panose="02010609060101010101" pitchFamily="49" charset="-122"/>
                <a:ea typeface="黑体" panose="02010609060101010101" pitchFamily="49" charset="-122"/>
              </a:rPr>
              <a:t>是字母</a:t>
            </a:r>
            <a:r>
              <a:rPr lang="en-US" altLang="zh-CN" sz="1799" dirty="0">
                <a:latin typeface="黑体" panose="02010609060101010101" pitchFamily="49" charset="-122"/>
                <a:ea typeface="黑体" panose="02010609060101010101" pitchFamily="49" charset="-122"/>
              </a:rPr>
              <a:t>G</a:t>
            </a:r>
            <a:r>
              <a:rPr lang="zh-CN" altLang="en-US" sz="1799" dirty="0">
                <a:latin typeface="黑体" panose="02010609060101010101" pitchFamily="49" charset="-122"/>
                <a:ea typeface="黑体" panose="02010609060101010101" pitchFamily="49" charset="-122"/>
              </a:rPr>
              <a:t>的手写体，关系代数运算符</a:t>
            </a:r>
            <a:r>
              <a:rPr lang="az-Cyrl-AZ" altLang="zh-CN" sz="1799" dirty="0">
                <a:latin typeface="黑体" panose="02010609060101010101" pitchFamily="49" charset="-122"/>
                <a:ea typeface="黑体" panose="02010609060101010101" pitchFamily="49" charset="-122"/>
              </a:rPr>
              <a:t>Г</a:t>
            </a:r>
            <a:r>
              <a:rPr lang="zh-CN" altLang="en-US" sz="1799" dirty="0">
                <a:latin typeface="黑体" panose="02010609060101010101" pitchFamily="49" charset="-122"/>
                <a:ea typeface="黑体" panose="02010609060101010101" pitchFamily="49" charset="-122"/>
              </a:rPr>
              <a:t>表示聚集将被应用。</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1" name="灯片编号占位符 10">
            <a:extLst>
              <a:ext uri="{FF2B5EF4-FFF2-40B4-BE49-F238E27FC236}">
                <a16:creationId xmlns:a16="http://schemas.microsoft.com/office/drawing/2014/main" id="{9322316B-D81F-4900-AFAA-F4A37A7AA116}"/>
              </a:ext>
            </a:extLst>
          </p:cNvPr>
          <p:cNvSpPr>
            <a:spLocks noGrp="1"/>
          </p:cNvSpPr>
          <p:nvPr>
            <p:ph type="sldNum" sz="quarter" idx="12"/>
          </p:nvPr>
        </p:nvSpPr>
        <p:spPr/>
        <p:txBody>
          <a:bodyPr/>
          <a:lstStyle/>
          <a:p>
            <a:fld id="{ECB62A96-75BD-4D1B-A9DE-49026C62D5F2}" type="slidenum">
              <a:rPr lang="zh-CN" altLang="en-US" smtClean="0"/>
              <a:t>60</a:t>
            </a:fld>
            <a:endParaRPr lang="zh-CN" altLang="en-US" dirty="0"/>
          </a:p>
        </p:txBody>
      </p:sp>
      <p:sp>
        <p:nvSpPr>
          <p:cNvPr id="12"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150039239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47" y="810719"/>
            <a:ext cx="8314358" cy="784510"/>
          </a:xfrm>
          <a:prstGeom prst="rect">
            <a:avLst/>
          </a:prstGeom>
        </p:spPr>
        <p:txBody>
          <a:bodyPr wrap="square">
            <a:spAutoFit/>
          </a:bodyPr>
          <a:lstStyle/>
          <a:p>
            <a:r>
              <a:rPr lang="zh-CN" altLang="zh-CN" sz="1799" dirty="0">
                <a:latin typeface="黑体" panose="02010609060101010101" pitchFamily="49" charset="-122"/>
                <a:ea typeface="黑体" panose="02010609060101010101" pitchFamily="49" charset="-122"/>
              </a:rPr>
              <a:t>【例】</a:t>
            </a:r>
            <a:r>
              <a:rPr lang="zh-CN" altLang="en-US" sz="1799" dirty="0">
                <a:latin typeface="黑体" panose="02010609060101010101" pitchFamily="49" charset="-122"/>
                <a:ea typeface="黑体" panose="02010609060101010101" pitchFamily="49" charset="-122"/>
              </a:rPr>
              <a:t>我们希望分别找出每级职称对应的医生人数而不是所有的医生人数，</a:t>
            </a:r>
            <a:endParaRPr lang="en-US" altLang="zh-CN" sz="1799" dirty="0">
              <a:latin typeface="黑体" panose="02010609060101010101" pitchFamily="49" charset="-122"/>
              <a:ea typeface="黑体" panose="02010609060101010101" pitchFamily="49" charset="-122"/>
            </a:endParaRPr>
          </a:p>
          <a:p>
            <a:pPr>
              <a:lnSpc>
                <a:spcPct val="150000"/>
              </a:lnSpc>
            </a:pPr>
            <a:r>
              <a:rPr lang="en-US" altLang="zh-CN" sz="1799" dirty="0">
                <a:latin typeface="黑体" panose="02010609060101010101" pitchFamily="49" charset="-122"/>
                <a:ea typeface="黑体" panose="02010609060101010101" pitchFamily="49" charset="-122"/>
              </a:rPr>
              <a:t>      </a:t>
            </a:r>
            <a:r>
              <a:rPr lang="zh-CN" altLang="en-US" sz="1799" dirty="0">
                <a:latin typeface="黑体" panose="02010609060101010101" pitchFamily="49" charset="-122"/>
                <a:ea typeface="黑体" panose="02010609060101010101" pitchFamily="49" charset="-122"/>
              </a:rPr>
              <a:t>查询表达式如下所示：</a:t>
            </a:r>
          </a:p>
        </p:txBody>
      </p:sp>
      <p:sp>
        <p:nvSpPr>
          <p:cNvPr id="48" name="矩形 47"/>
          <p:cNvSpPr/>
          <p:nvPr/>
        </p:nvSpPr>
        <p:spPr>
          <a:xfrm>
            <a:off x="432819" y="2891189"/>
            <a:ext cx="8093278" cy="922945"/>
          </a:xfrm>
          <a:prstGeom prst="rect">
            <a:avLst/>
          </a:prstGeom>
        </p:spPr>
        <p:txBody>
          <a:bodyPr wrap="square">
            <a:spAutoFit/>
          </a:bodyPr>
          <a:lstStyle/>
          <a:p>
            <a:pPr>
              <a:lnSpc>
                <a:spcPct val="150000"/>
              </a:lnSpc>
            </a:pPr>
            <a:r>
              <a:rPr lang="zh-CN" altLang="en-US" sz="1799" dirty="0">
                <a:latin typeface="黑体" panose="02010609060101010101" pitchFamily="49" charset="-122"/>
                <a:ea typeface="黑体" panose="02010609060101010101" pitchFamily="49" charset="-122"/>
              </a:rPr>
              <a:t>在这个表达式中</a:t>
            </a:r>
            <a:r>
              <a:rPr lang="az-Cyrl-AZ" altLang="zh-CN" sz="1799" dirty="0">
                <a:latin typeface="黑体" panose="02010609060101010101" pitchFamily="49" charset="-122"/>
                <a:ea typeface="黑体" panose="02010609060101010101" pitchFamily="49" charset="-122"/>
              </a:rPr>
              <a:t>Г</a:t>
            </a:r>
            <a:r>
              <a:rPr lang="zh-CN" altLang="en-US" sz="1799" dirty="0">
                <a:latin typeface="黑体" panose="02010609060101010101" pitchFamily="49" charset="-122"/>
                <a:ea typeface="黑体" panose="02010609060101010101" pitchFamily="49" charset="-122"/>
              </a:rPr>
              <a:t>左侧的下标职称属性表明输入关系医生按照职称的值进行分组，</a:t>
            </a:r>
            <a:r>
              <a:rPr lang="az-Cyrl-AZ" altLang="zh-CN" sz="1799" dirty="0">
                <a:latin typeface="黑体" panose="02010609060101010101" pitchFamily="49" charset="-122"/>
                <a:ea typeface="黑体" panose="02010609060101010101" pitchFamily="49" charset="-122"/>
              </a:rPr>
              <a:t>Г</a:t>
            </a:r>
            <a:r>
              <a:rPr lang="zh-CN" altLang="en-US" sz="1799" dirty="0">
                <a:latin typeface="黑体" panose="02010609060101010101" pitchFamily="49" charset="-122"/>
                <a:ea typeface="黑体" panose="02010609060101010101" pitchFamily="49" charset="-122"/>
              </a:rPr>
              <a:t>右侧下标的表达式</a:t>
            </a:r>
            <a:r>
              <a:rPr lang="en-US" altLang="zh-CN" sz="1799" dirty="0">
                <a:latin typeface="黑体" panose="02010609060101010101" pitchFamily="49" charset="-122"/>
                <a:ea typeface="黑体" panose="02010609060101010101" pitchFamily="49" charset="-122"/>
              </a:rPr>
              <a:t>count</a:t>
            </a:r>
            <a:r>
              <a:rPr lang="zh-CN" altLang="en-US" sz="1799" dirty="0">
                <a:latin typeface="黑体" panose="02010609060101010101" pitchFamily="49" charset="-122"/>
                <a:ea typeface="黑体" panose="02010609060101010101" pitchFamily="49" charset="-122"/>
              </a:rPr>
              <a:t>（医生编号）表明对每组元组（每级职称）计数。</a:t>
            </a:r>
          </a:p>
        </p:txBody>
      </p:sp>
      <p:sp>
        <p:nvSpPr>
          <p:cNvPr id="46" name="文本框 45">
            <a:extLst>
              <a:ext uri="{FF2B5EF4-FFF2-40B4-BE49-F238E27FC236}">
                <a16:creationId xmlns:a16="http://schemas.microsoft.com/office/drawing/2014/main" id="{E255969D-9DA9-490C-A6D5-EF804090D078}"/>
              </a:ext>
            </a:extLst>
          </p:cNvPr>
          <p:cNvSpPr txBox="1"/>
          <p:nvPr/>
        </p:nvSpPr>
        <p:spPr>
          <a:xfrm>
            <a:off x="4104093" y="107867"/>
            <a:ext cx="374326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扩展关系运算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聚集函数和分组</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a:extLst>
              <a:ext uri="{FF2B5EF4-FFF2-40B4-BE49-F238E27FC236}">
                <a16:creationId xmlns:a16="http://schemas.microsoft.com/office/drawing/2014/main" id="{B81534B3-3F53-461A-92CC-D917F8C2DFFF}"/>
              </a:ext>
            </a:extLst>
          </p:cNvPr>
          <p:cNvSpPr>
            <a:spLocks noGrp="1"/>
          </p:cNvSpPr>
          <p:nvPr>
            <p:ph type="sldNum" sz="quarter" idx="12"/>
          </p:nvPr>
        </p:nvSpPr>
        <p:spPr/>
        <p:txBody>
          <a:bodyPr/>
          <a:lstStyle/>
          <a:p>
            <a:fld id="{ECB62A96-75BD-4D1B-A9DE-49026C62D5F2}" type="slidenum">
              <a:rPr lang="zh-CN" altLang="en-US" smtClean="0"/>
              <a:t>61</a:t>
            </a:fld>
            <a:endParaRPr lang="zh-CN" altLang="en-US"/>
          </a:p>
        </p:txBody>
      </p:sp>
      <p:pic>
        <p:nvPicPr>
          <p:cNvPr id="6" name="图片 5"/>
          <p:cNvPicPr>
            <a:picLocks noChangeAspect="1"/>
          </p:cNvPicPr>
          <p:nvPr/>
        </p:nvPicPr>
        <p:blipFill>
          <a:blip r:embed="rId3"/>
          <a:stretch>
            <a:fillRect/>
          </a:stretch>
        </p:blipFill>
        <p:spPr>
          <a:xfrm>
            <a:off x="2619387" y="1899874"/>
            <a:ext cx="2969414" cy="490534"/>
          </a:xfrm>
          <a:prstGeom prst="rect">
            <a:avLst/>
          </a:prstGeom>
        </p:spPr>
      </p:pic>
      <p:sp>
        <p:nvSpPr>
          <p:cNvPr id="9"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221389931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4751966" y="128978"/>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扩展关系运算</a:t>
            </a:r>
            <a:r>
              <a:rPr lang="en-US" altLang="zh-CN" sz="1400" b="1" dirty="0">
                <a:solidFill>
                  <a:schemeClr val="accent1"/>
                </a:solidFill>
                <a:latin typeface="黑体" panose="02010609060101010101" pitchFamily="49" charset="-122"/>
                <a:ea typeface="黑体" panose="02010609060101010101" pitchFamily="49" charset="-122"/>
              </a:rPr>
              <a:t>-</a:t>
            </a:r>
            <a:r>
              <a:rPr lang="zh-CN" altLang="en-US" sz="1400" b="1" dirty="0">
                <a:solidFill>
                  <a:schemeClr val="accent1"/>
                </a:solidFill>
                <a:latin typeface="黑体" panose="02010609060101010101" pitchFamily="49" charset="-122"/>
                <a:ea typeface="黑体" panose="02010609060101010101" pitchFamily="49" charset="-122"/>
              </a:rPr>
              <a:t>递归闭包</a:t>
            </a:r>
          </a:p>
        </p:txBody>
      </p:sp>
      <p:sp>
        <p:nvSpPr>
          <p:cNvPr id="2" name="矩形 1">
            <a:extLst>
              <a:ext uri="{FF2B5EF4-FFF2-40B4-BE49-F238E27FC236}">
                <a16:creationId xmlns:a16="http://schemas.microsoft.com/office/drawing/2014/main" id="{8CECB85B-B382-40B5-8E47-9C3E77091163}"/>
              </a:ext>
            </a:extLst>
          </p:cNvPr>
          <p:cNvSpPr/>
          <p:nvPr/>
        </p:nvSpPr>
        <p:spPr>
          <a:xfrm>
            <a:off x="974107" y="682094"/>
            <a:ext cx="7398369" cy="2815964"/>
          </a:xfrm>
          <a:prstGeom prst="rect">
            <a:avLst/>
          </a:prstGeom>
        </p:spPr>
        <p:txBody>
          <a:bodyPr wrap="square">
            <a:spAutoFit/>
          </a:bodyPr>
          <a:lstStyle/>
          <a:p>
            <a:pPr marL="285650" indent="-285650">
              <a:lnSpc>
                <a:spcPct val="150000"/>
              </a:lnSpc>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扩展关系运算</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递归</a:t>
            </a:r>
            <a:r>
              <a:rPr lang="zh-CN" altLang="en-US" sz="2000" dirty="0" smtClean="0">
                <a:solidFill>
                  <a:schemeClr val="tx2"/>
                </a:solidFill>
                <a:latin typeface="黑体" panose="02010609060101010101" pitchFamily="49" charset="-122"/>
                <a:ea typeface="黑体" panose="02010609060101010101" pitchFamily="49" charset="-122"/>
              </a:rPr>
              <a:t>闭包</a:t>
            </a:r>
            <a:endParaRPr lang="en-US" altLang="zh-CN" sz="1799"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假定</a:t>
            </a:r>
            <a:r>
              <a:rPr lang="en-US" altLang="zh-CN" sz="1600" dirty="0">
                <a:latin typeface="黑体" panose="02010609060101010101" pitchFamily="49" charset="-122"/>
                <a:ea typeface="黑体" panose="02010609060101010101" pitchFamily="49" charset="-122"/>
              </a:rPr>
              <a:t>k</a:t>
            </a:r>
            <a:r>
              <a:rPr lang="zh-CN" altLang="en-US" sz="1600" dirty="0">
                <a:latin typeface="黑体" panose="02010609060101010101" pitchFamily="49" charset="-122"/>
                <a:ea typeface="黑体" panose="02010609060101010101" pitchFamily="49" charset="-122"/>
              </a:rPr>
              <a:t>是关系</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的一个关键字；</a:t>
            </a:r>
            <a:r>
              <a:rPr lang="en-US" altLang="zh-CN" sz="1600" dirty="0">
                <a:latin typeface="黑体" panose="02010609060101010101" pitchFamily="49" charset="-122"/>
                <a:ea typeface="黑体" panose="02010609060101010101" pitchFamily="49" charset="-122"/>
              </a:rPr>
              <a:t>f</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中的一个外关键字，且后向引用到</a:t>
            </a:r>
            <a:r>
              <a:rPr lang="en-US" altLang="zh-CN" sz="1600" dirty="0">
                <a:latin typeface="黑体" panose="02010609060101010101" pitchFamily="49" charset="-122"/>
                <a:ea typeface="黑体" panose="02010609060101010101" pitchFamily="49" charset="-122"/>
              </a:rPr>
              <a:t>R</a:t>
            </a:r>
            <a:r>
              <a:rPr lang="zh-CN" altLang="en-US"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是</a:t>
            </a:r>
            <a:r>
              <a:rPr lang="zh-CN" altLang="en-US" sz="1600" dirty="0">
                <a:latin typeface="黑体" panose="02010609060101010101" pitchFamily="49" charset="-122"/>
                <a:ea typeface="黑体" panose="02010609060101010101" pitchFamily="49" charset="-122"/>
              </a:rPr>
              <a:t>包含于</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的一个初始元组集。对于</a:t>
            </a:r>
            <a:r>
              <a:rPr lang="en-US" altLang="zh-CN" sz="1600" dirty="0" err="1">
                <a:latin typeface="黑体" panose="02010609060101010101" pitchFamily="49" charset="-122"/>
                <a:ea typeface="黑体" panose="02010609060101010101" pitchFamily="49" charset="-122"/>
              </a:rPr>
              <a:t>i</a:t>
            </a:r>
            <a:r>
              <a:rPr lang="en-US" altLang="zh-CN" sz="1600" dirty="0">
                <a:latin typeface="黑体" panose="02010609060101010101" pitchFamily="49" charset="-122"/>
                <a:ea typeface="黑体" panose="02010609060101010101" pitchFamily="49" charset="-122"/>
              </a:rPr>
              <a:t> = 0, 1, 2, …</a:t>
            </a:r>
            <a:r>
              <a:rPr lang="zh-CN" altLang="en-US" sz="1600" dirty="0">
                <a:latin typeface="黑体" panose="02010609060101010101" pitchFamily="49" charset="-122"/>
                <a:ea typeface="黑体" panose="02010609060101010101" pitchFamily="49" charset="-122"/>
              </a:rPr>
              <a:t>，考虑下面的操作序列： </a:t>
            </a: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799" b="1" dirty="0">
              <a:solidFill>
                <a:schemeClr val="tx2"/>
              </a:solidFill>
              <a:latin typeface="黑体" panose="02010609060101010101" pitchFamily="49" charset="-122"/>
              <a:ea typeface="黑体" panose="02010609060101010101" pitchFamily="49" charset="-122"/>
            </a:endParaRPr>
          </a:p>
        </p:txBody>
      </p:sp>
      <p:graphicFrame>
        <p:nvGraphicFramePr>
          <p:cNvPr id="8" name="对象 7">
            <a:extLst>
              <a:ext uri="{FF2B5EF4-FFF2-40B4-BE49-F238E27FC236}">
                <a16:creationId xmlns:a16="http://schemas.microsoft.com/office/drawing/2014/main" id="{D65BD80D-88B8-4983-9C76-6C772DBDE0D8}"/>
              </a:ext>
            </a:extLst>
          </p:cNvPr>
          <p:cNvGraphicFramePr>
            <a:graphicFrameLocks noChangeAspect="1"/>
          </p:cNvGraphicFramePr>
          <p:nvPr>
            <p:extLst>
              <p:ext uri="{D42A27DB-BD31-4B8C-83A1-F6EECF244321}">
                <p14:modId xmlns:p14="http://schemas.microsoft.com/office/powerpoint/2010/main" val="1074794965"/>
              </p:ext>
            </p:extLst>
          </p:nvPr>
        </p:nvGraphicFramePr>
        <p:xfrm>
          <a:off x="1009393" y="1608880"/>
          <a:ext cx="1369569" cy="282385"/>
        </p:xfrm>
        <a:graphic>
          <a:graphicData uri="http://schemas.openxmlformats.org/presentationml/2006/ole">
            <mc:AlternateContent xmlns:mc="http://schemas.openxmlformats.org/markup-compatibility/2006">
              <mc:Choice xmlns:v="urn:schemas-microsoft-com:vml" Requires="v">
                <p:oleObj spid="_x0000_s5206" r:id="rId4" imgW="927100" imgH="190500" progId="Equation.DSMT4">
                  <p:embed/>
                </p:oleObj>
              </mc:Choice>
              <mc:Fallback>
                <p:oleObj r:id="rId4" imgW="927100" imgH="190500" progId="Equation.DSMT4">
                  <p:embed/>
                  <p:pic>
                    <p:nvPicPr>
                      <p:cNvPr id="8" name="对象 7">
                        <a:extLst>
                          <a:ext uri="{FF2B5EF4-FFF2-40B4-BE49-F238E27FC236}">
                            <a16:creationId xmlns:a16="http://schemas.microsoft.com/office/drawing/2014/main" id="{D65BD80D-88B8-4983-9C76-6C772DBDE0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393" y="1608880"/>
                        <a:ext cx="1369569" cy="28238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BDF39220-C34D-4452-A32C-5D5F8DDBA835}"/>
                  </a:ext>
                </a:extLst>
              </p:cNvPr>
              <p:cNvSpPr txBox="1"/>
              <p:nvPr/>
            </p:nvSpPr>
            <p:spPr bwMode="auto">
              <a:xfrm>
                <a:off x="2132115" y="1847871"/>
                <a:ext cx="5239701" cy="574542"/>
              </a:xfrm>
              <a:prstGeom prst="rect">
                <a:avLst/>
              </a:prstGeom>
              <a:noFill/>
            </p:spPr>
            <p:txBody>
              <a:bodyPr>
                <a:normAutofit fontScale="85000" lnSpcReduction="10000"/>
              </a:bodyPr>
              <a:lstStyle/>
              <a:p>
                <a:pPr>
                  <a:lnSpc>
                    <a:spcPct val="160000"/>
                  </a:lnSpc>
                </a:pPr>
                <a14:m>
                  <m:oMathPara xmlns:m="http://schemas.openxmlformats.org/officeDocument/2006/math">
                    <m:oMathParaPr>
                      <m:jc m:val="left"/>
                    </m:oMathParaPr>
                    <m:oMath xmlns:m="http://schemas.openxmlformats.org/officeDocument/2006/math">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𝑋</m:t>
                          </m:r>
                        </m:e>
                        <m:sub>
                          <m:r>
                            <a:rPr lang="zh-CN" altLang="en-US" sz="1799" i="1">
                              <a:solidFill>
                                <a:srgbClr val="000000"/>
                              </a:solidFill>
                              <a:latin typeface="Cambria Math" panose="02040503050406030204" pitchFamily="18" charset="0"/>
                            </a:rPr>
                            <m:t>𝑖</m:t>
                          </m:r>
                        </m:sub>
                      </m:sSub>
                      <m:r>
                        <a:rPr lang="zh-CN" altLang="en-US" sz="1799" i="1">
                          <a:solidFill>
                            <a:srgbClr val="000000"/>
                          </a:solidFill>
                          <a:latin typeface="Cambria Math" panose="02040503050406030204" pitchFamily="18" charset="0"/>
                        </a:rPr>
                        <m:t>=</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𝑋</m:t>
                          </m:r>
                        </m:e>
                        <m:sub>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−1</m:t>
                          </m:r>
                        </m:sub>
                      </m:sSub>
                      <m:r>
                        <a:rPr lang="zh-CN" altLang="en-US" sz="1799" i="1">
                          <a:solidFill>
                            <a:srgbClr val="000000"/>
                          </a:solidFill>
                          <a:latin typeface="Cambria Math" panose="02040503050406030204" pitchFamily="18" charset="0"/>
                        </a:rPr>
                        <m:t>∪</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𝜋</m:t>
                          </m:r>
                        </m:e>
                        <m:sub>
                          <m:r>
                            <a:rPr lang="zh-CN" altLang="en-US" sz="1799" i="1">
                              <a:solidFill>
                                <a:srgbClr val="000000"/>
                              </a:solidFill>
                              <a:latin typeface="Cambria Math" panose="02040503050406030204" pitchFamily="18" charset="0"/>
                            </a:rPr>
                            <m:t>𝑅</m:t>
                          </m:r>
                        </m:sub>
                      </m:sSub>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𝜎</m:t>
                          </m:r>
                        </m:e>
                        <m:sub>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𝑏</m:t>
                              </m:r>
                            </m:e>
                            <m:sub>
                              <m:r>
                                <a:rPr lang="zh-CN" altLang="en-US" sz="1799" i="1">
                                  <a:solidFill>
                                    <a:srgbClr val="000000"/>
                                  </a:solidFill>
                                  <a:latin typeface="Cambria Math" panose="02040503050406030204" pitchFamily="18" charset="0"/>
                                </a:rPr>
                                <m:t>𝑖</m:t>
                              </m:r>
                            </m:sub>
                          </m:sSub>
                        </m:sub>
                      </m:sSub>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𝜌</m:t>
                      </m:r>
                      <m:r>
                        <a:rPr lang="zh-CN" altLang="en-US" sz="1799" i="1">
                          <a:solidFill>
                            <a:srgbClr val="000000"/>
                          </a:solidFill>
                          <a:latin typeface="Cambria Math" panose="02040503050406030204" pitchFamily="18" charset="0"/>
                        </a:rPr>
                        <m:t>(</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𝑋</m:t>
                          </m:r>
                        </m:e>
                        <m:sub>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−1</m:t>
                          </m:r>
                        </m:sub>
                      </m:sSub>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𝑅</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&gt;0,</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𝑏</m:t>
                          </m:r>
                        </m:e>
                        <m:sub>
                          <m:r>
                            <a:rPr lang="zh-CN" altLang="en-US" sz="1799" i="1">
                              <a:solidFill>
                                <a:srgbClr val="000000"/>
                              </a:solidFill>
                              <a:latin typeface="Cambria Math" panose="02040503050406030204" pitchFamily="18" charset="0"/>
                            </a:rPr>
                            <m:t>𝑖</m:t>
                          </m:r>
                        </m:sub>
                      </m:sSub>
                      <m:r>
                        <a:rPr lang="zh-CN" altLang="en-US" sz="1799" i="1">
                          <a:solidFill>
                            <a:srgbClr val="000000"/>
                          </a:solidFill>
                          <a:latin typeface="Cambria Math" panose="02040503050406030204" pitchFamily="18" charset="0"/>
                        </a:rPr>
                        <m:t>=(</m:t>
                      </m:r>
                      <m:sSub>
                        <m:sSubPr>
                          <m:ctrlPr>
                            <a:rPr lang="zh-CN" altLang="en-US" sz="1799" i="1">
                              <a:solidFill>
                                <a:srgbClr val="000000"/>
                              </a:solidFill>
                              <a:latin typeface="Cambria Math" panose="02040503050406030204" pitchFamily="18" charset="0"/>
                            </a:rPr>
                          </m:ctrlPr>
                        </m:sSubPr>
                        <m:e>
                          <m:r>
                            <a:rPr lang="zh-CN" altLang="en-US" sz="1799" i="1">
                              <a:solidFill>
                                <a:srgbClr val="000000"/>
                              </a:solidFill>
                              <a:latin typeface="Cambria Math" panose="02040503050406030204" pitchFamily="18" charset="0"/>
                            </a:rPr>
                            <m:t>𝑋</m:t>
                          </m:r>
                        </m:e>
                        <m:sub>
                          <m:r>
                            <a:rPr lang="zh-CN" altLang="en-US" sz="1799" i="1">
                              <a:solidFill>
                                <a:srgbClr val="000000"/>
                              </a:solidFill>
                              <a:latin typeface="Cambria Math" panose="02040503050406030204" pitchFamily="18" charset="0"/>
                            </a:rPr>
                            <m:t>𝑖</m:t>
                          </m:r>
                          <m:r>
                            <a:rPr lang="zh-CN" altLang="en-US" sz="1799" i="1">
                              <a:solidFill>
                                <a:srgbClr val="000000"/>
                              </a:solidFill>
                              <a:latin typeface="Cambria Math" panose="02040503050406030204" pitchFamily="18" charset="0"/>
                            </a:rPr>
                            <m:t>−1</m:t>
                          </m:r>
                        </m:sub>
                      </m:sSub>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𝑘</m:t>
                      </m:r>
                      <m:r>
                        <a:rPr lang="zh-CN" altLang="en-US" sz="1799" i="1">
                          <a:solidFill>
                            <a:srgbClr val="000000"/>
                          </a:solidFill>
                          <a:latin typeface="Cambria Math" panose="02040503050406030204" pitchFamily="18" charset="0"/>
                        </a:rPr>
                        <m:t>=</m:t>
                      </m:r>
                      <m:r>
                        <a:rPr lang="zh-CN" altLang="en-US" sz="1799" i="1">
                          <a:solidFill>
                            <a:srgbClr val="000000"/>
                          </a:solidFill>
                          <a:latin typeface="Cambria Math" panose="02040503050406030204" pitchFamily="18" charset="0"/>
                        </a:rPr>
                        <m:t>𝑓</m:t>
                      </m:r>
                      <m:r>
                        <a:rPr lang="zh-CN" altLang="en-US" sz="1799" i="1">
                          <a:solidFill>
                            <a:srgbClr val="000000"/>
                          </a:solidFill>
                          <a:latin typeface="Cambria Math" panose="02040503050406030204" pitchFamily="18" charset="0"/>
                        </a:rPr>
                        <m:t>)</m:t>
                      </m:r>
                    </m:oMath>
                  </m:oMathPara>
                </a14:m>
                <a:endParaRPr lang="zh-CN" altLang="en-US" sz="1799" dirty="0"/>
              </a:p>
            </p:txBody>
          </p:sp>
        </mc:Choice>
        <mc:Fallback xmlns="">
          <p:sp>
            <p:nvSpPr>
              <p:cNvPr id="9" name="对象 8">
                <a:extLst>
                  <a:ext uri="{FF2B5EF4-FFF2-40B4-BE49-F238E27FC236}">
                    <a16:creationId xmlns:a16="http://schemas.microsoft.com/office/drawing/2014/main" id="{BDF39220-C34D-4452-A32C-5D5F8DDBA835}"/>
                  </a:ext>
                </a:extLst>
              </p:cNvPr>
              <p:cNvSpPr txBox="1">
                <a:spLocks noRot="1" noChangeAspect="1" noMove="1" noResize="1" noEditPoints="1" noAdjustHandles="1" noChangeArrowheads="1" noChangeShapeType="1" noTextEdit="1"/>
              </p:cNvSpPr>
              <p:nvPr/>
            </p:nvSpPr>
            <p:spPr bwMode="auto">
              <a:xfrm>
                <a:off x="2132115" y="1847871"/>
                <a:ext cx="5239701" cy="574542"/>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9AFE273D-6934-4E16-9D18-1E4A336CB3A5}"/>
              </a:ext>
            </a:extLst>
          </p:cNvPr>
          <p:cNvSpPr/>
          <p:nvPr/>
        </p:nvSpPr>
        <p:spPr>
          <a:xfrm>
            <a:off x="1012012" y="2338312"/>
            <a:ext cx="1826141" cy="461665"/>
          </a:xfrm>
          <a:prstGeom prst="rect">
            <a:avLst/>
          </a:prstGeom>
        </p:spPr>
        <p:txBody>
          <a:bodyPr wrap="none">
            <a:spAutoFit/>
          </a:bodyPr>
          <a:lstStyle/>
          <a:p>
            <a:pPr>
              <a:lnSpc>
                <a:spcPct val="150000"/>
              </a:lnSpc>
            </a:pP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的递归闭包用</a:t>
            </a:r>
          </a:p>
        </p:txBody>
      </p:sp>
      <p:graphicFrame>
        <p:nvGraphicFramePr>
          <p:cNvPr id="12" name="对象 11">
            <a:extLst>
              <a:ext uri="{FF2B5EF4-FFF2-40B4-BE49-F238E27FC236}">
                <a16:creationId xmlns:a16="http://schemas.microsoft.com/office/drawing/2014/main" id="{94D4B60C-B323-45C4-9F4C-2A0535A2995B}"/>
              </a:ext>
            </a:extLst>
          </p:cNvPr>
          <p:cNvGraphicFramePr>
            <a:graphicFrameLocks noChangeAspect="1"/>
          </p:cNvGraphicFramePr>
          <p:nvPr>
            <p:extLst>
              <p:ext uri="{D42A27DB-BD31-4B8C-83A1-F6EECF244321}">
                <p14:modId xmlns:p14="http://schemas.microsoft.com/office/powerpoint/2010/main" val="2982473817"/>
              </p:ext>
            </p:extLst>
          </p:nvPr>
        </p:nvGraphicFramePr>
        <p:xfrm>
          <a:off x="2697775" y="2370640"/>
          <a:ext cx="2596771" cy="375256"/>
        </p:xfrm>
        <a:graphic>
          <a:graphicData uri="http://schemas.openxmlformats.org/presentationml/2006/ole">
            <mc:AlternateContent xmlns:mc="http://schemas.openxmlformats.org/markup-compatibility/2006">
              <mc:Choice xmlns:v="urn:schemas-microsoft-com:vml" Requires="v">
                <p:oleObj spid="_x0000_s5207" r:id="rId7" imgW="1651000" imgH="241300" progId="Equation.DSMT4">
                  <p:embed/>
                </p:oleObj>
              </mc:Choice>
              <mc:Fallback>
                <p:oleObj r:id="rId7" imgW="1651000" imgH="241300" progId="Equation.DSMT4">
                  <p:embed/>
                  <p:pic>
                    <p:nvPicPr>
                      <p:cNvPr id="12" name="对象 11">
                        <a:extLst>
                          <a:ext uri="{FF2B5EF4-FFF2-40B4-BE49-F238E27FC236}">
                            <a16:creationId xmlns:a16="http://schemas.microsoft.com/office/drawing/2014/main" id="{94D4B60C-B323-45C4-9F4C-2A0535A299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7775" y="2370640"/>
                        <a:ext cx="2596771" cy="37525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B6F52D7-632A-4CB4-9199-D87C86E19CDA}"/>
                  </a:ext>
                </a:extLst>
              </p:cNvPr>
              <p:cNvSpPr/>
              <p:nvPr/>
            </p:nvSpPr>
            <p:spPr>
              <a:xfrm>
                <a:off x="991750" y="2773509"/>
                <a:ext cx="7363082" cy="1890326"/>
              </a:xfrm>
              <a:prstGeom prst="rect">
                <a:avLst/>
              </a:prstGeom>
            </p:spPr>
            <p:txBody>
              <a:bodyPr wrap="square">
                <a:spAutoFit/>
              </a:bodyPr>
              <a:lstStyle/>
              <a:p>
                <a:pPr>
                  <a:lnSpc>
                    <a:spcPct val="150000"/>
                  </a:lnSpc>
                </a:pP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的子集</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中一些元组的集合，它被用做种子，且</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的属性名与</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相同。</a:t>
                </a:r>
                <a:r>
                  <a:rPr lang="zh-CN" altLang="en-US" sz="1600" dirty="0">
                    <a:solidFill>
                      <a:srgbClr val="000000"/>
                    </a:solidFill>
                  </a:rPr>
                  <a:t> </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en-US" altLang="zh-CN" sz="1600" i="1">
                            <a:solidFill>
                              <a:srgbClr val="000000"/>
                            </a:solidFill>
                            <a:latin typeface="Cambria Math" panose="02040503050406030204" pitchFamily="18" charset="0"/>
                          </a:rPr>
                          <m:t>0</m:t>
                        </m:r>
                      </m:sub>
                    </m:sSub>
                  </m:oMath>
                </a14:m>
                <a:r>
                  <a:rPr lang="zh-CN" altLang="en-US" sz="1600" dirty="0">
                    <a:latin typeface="黑体" panose="02010609060101010101" pitchFamily="49" charset="-122"/>
                    <a:ea typeface="黑体" panose="02010609060101010101" pitchFamily="49" charset="-122"/>
                  </a:rPr>
                  <a:t>的取值为种子</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，以后每一个随后的</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r>
                          <a:rPr lang="en-US" altLang="zh-CN" sz="1600" i="1">
                            <a:solidFill>
                              <a:srgbClr val="000000"/>
                            </a:solidFill>
                            <a:latin typeface="Cambria Math" panose="02040503050406030204" pitchFamily="18" charset="0"/>
                          </a:rPr>
                          <m:t>+1</m:t>
                        </m:r>
                      </m:sub>
                    </m:sSub>
                  </m:oMath>
                </a14:m>
                <a:r>
                  <a:rPr lang="zh-CN" altLang="en-US" sz="1600" dirty="0">
                    <a:latin typeface="黑体" panose="02010609060101010101" pitchFamily="49" charset="-122"/>
                    <a:ea typeface="黑体" panose="02010609060101010101" pitchFamily="49" charset="-122"/>
                  </a:rPr>
                  <a:t>都给它的前趋</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oMath>
                </a14:m>
                <a:r>
                  <a:rPr lang="zh-CN" altLang="en-US" sz="1600" dirty="0">
                    <a:latin typeface="黑体" panose="02010609060101010101" pitchFamily="49" charset="-122"/>
                    <a:ea typeface="黑体" panose="02010609060101010101" pitchFamily="49" charset="-122"/>
                  </a:rPr>
                  <a:t>添加一些</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中的元组。</a:t>
                </a: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因为</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中的元组个数是有限的，所以必定存在某个</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使得</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r>
                          <a:rPr lang="en-US" altLang="zh-CN" sz="1600" i="1">
                            <a:solidFill>
                              <a:srgbClr val="000000"/>
                            </a:solidFill>
                            <a:latin typeface="Cambria Math" panose="02040503050406030204" pitchFamily="18" charset="0"/>
                          </a:rPr>
                          <m:t>+1</m:t>
                        </m:r>
                      </m:sub>
                    </m:sSub>
                  </m:oMath>
                </a14:m>
                <a:r>
                  <a:rPr lang="zh-CN" altLang="en-US" sz="1600" dirty="0">
                    <a:latin typeface="黑体" panose="02010609060101010101" pitchFamily="49" charset="-122"/>
                    <a:ea typeface="黑体" panose="02010609060101010101" pitchFamily="49" charset="-122"/>
                  </a:rPr>
                  <a:t>不能向</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oMath>
                </a14:m>
                <a:r>
                  <a:rPr lang="zh-CN" altLang="en-US" sz="1600" dirty="0">
                    <a:latin typeface="黑体" panose="02010609060101010101" pitchFamily="49" charset="-122"/>
                    <a:ea typeface="黑体" panose="02010609060101010101" pitchFamily="49" charset="-122"/>
                  </a:rPr>
                  <a:t>中添加更多的元组，即：</a:t>
                </a:r>
                <a:r>
                  <a:rPr lang="zh-CN" altLang="en-US" sz="1600" dirty="0">
                    <a:solidFill>
                      <a:srgbClr val="000000"/>
                    </a:solidFill>
                  </a:rPr>
                  <a:t> </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oMath>
                </a14:m>
                <a:r>
                  <a:rPr lang="en-US" altLang="zh-CN" sz="1600" dirty="0">
                    <a:latin typeface="黑体" panose="02010609060101010101" pitchFamily="49" charset="-122"/>
                    <a:ea typeface="黑体" panose="02010609060101010101" pitchFamily="49" charset="-122"/>
                  </a:rPr>
                  <a:t> = </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 </m:t>
                    </m:r>
                  </m:oMath>
                </a14:m>
                <a:r>
                  <a:rPr lang="en-US" altLang="zh-CN" sz="1600" dirty="0">
                    <a:latin typeface="黑体" panose="02010609060101010101" pitchFamily="49" charset="-122"/>
                    <a:ea typeface="黑体" panose="02010609060101010101" pitchFamily="49" charset="-122"/>
                  </a:rPr>
                  <a:t>+1 = </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 </m:t>
                    </m:r>
                  </m:oMath>
                </a14:m>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。这个</a:t>
                </a:r>
                <a14:m>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𝑋</m:t>
                        </m:r>
                      </m:e>
                      <m:sub>
                        <m:r>
                          <a:rPr lang="zh-CN" altLang="en-US" sz="1600" i="1">
                            <a:solidFill>
                              <a:srgbClr val="000000"/>
                            </a:solidFill>
                            <a:latin typeface="Cambria Math" panose="02040503050406030204" pitchFamily="18" charset="0"/>
                          </a:rPr>
                          <m:t>𝑖</m:t>
                        </m:r>
                      </m:sub>
                    </m:sSub>
                  </m:oMath>
                </a14:m>
                <a:r>
                  <a:rPr lang="zh-CN" altLang="en-US" sz="1600" dirty="0">
                    <a:latin typeface="黑体" panose="02010609060101010101" pitchFamily="49" charset="-122"/>
                    <a:ea typeface="黑体" panose="02010609060101010101" pitchFamily="49" charset="-122"/>
                  </a:rPr>
                  <a:t>的稳定值便是</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中</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的递归闭包。</a:t>
                </a:r>
              </a:p>
            </p:txBody>
          </p:sp>
        </mc:Choice>
        <mc:Fallback xmlns="">
          <p:sp>
            <p:nvSpPr>
              <p:cNvPr id="5" name="矩形 4">
                <a:extLst>
                  <a:ext uri="{FF2B5EF4-FFF2-40B4-BE49-F238E27FC236}">
                    <a16:creationId xmlns:a16="http://schemas.microsoft.com/office/drawing/2014/main" id="{BB6F52D7-632A-4CB4-9199-D87C86E19CDA}"/>
                  </a:ext>
                </a:extLst>
              </p:cNvPr>
              <p:cNvSpPr>
                <a:spLocks noRot="1" noChangeAspect="1" noMove="1" noResize="1" noEditPoints="1" noAdjustHandles="1" noChangeArrowheads="1" noChangeShapeType="1" noTextEdit="1"/>
              </p:cNvSpPr>
              <p:nvPr/>
            </p:nvSpPr>
            <p:spPr>
              <a:xfrm>
                <a:off x="991750" y="2773509"/>
                <a:ext cx="7363082" cy="1890326"/>
              </a:xfrm>
              <a:prstGeom prst="rect">
                <a:avLst/>
              </a:prstGeom>
              <a:blipFill>
                <a:blip r:embed="rId9"/>
                <a:stretch>
                  <a:fillRect l="-497" b="-290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62</a:t>
            </a:fld>
            <a:endParaRPr lang="zh-CN" altLang="en-US"/>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关系代数</a:t>
            </a:r>
          </a:p>
        </p:txBody>
      </p:sp>
    </p:spTree>
    <p:extLst>
      <p:ext uri="{BB962C8B-B14F-4D97-AF65-F5344CB8AC3E}">
        <p14:creationId xmlns:p14="http://schemas.microsoft.com/office/powerpoint/2010/main" val="82228661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633792" y="128312"/>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元组关系演算</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CECB85B-B382-40B5-8E47-9C3E77091163}"/>
                  </a:ext>
                </a:extLst>
              </p:cNvPr>
              <p:cNvSpPr/>
              <p:nvPr/>
            </p:nvSpPr>
            <p:spPr>
              <a:xfrm>
                <a:off x="885325" y="553338"/>
                <a:ext cx="7410748" cy="2769989"/>
              </a:xfrm>
              <a:prstGeom prst="rect">
                <a:avLst/>
              </a:prstGeom>
            </p:spPr>
            <p:txBody>
              <a:bodyPr wrap="square">
                <a:spAutoFit/>
              </a:bodyPr>
              <a:lstStyle/>
              <a:p>
                <a:pPr marL="285650" indent="-285650">
                  <a:lnSpc>
                    <a:spcPct val="150000"/>
                  </a:lnSpc>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元组关系演算</a:t>
                </a:r>
                <a:endParaRPr lang="en-US" altLang="zh-CN" sz="2000"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元组关系演算中的查询表达式为：</a:t>
                </a:r>
                <a:endParaRPr lang="en-US" altLang="zh-CN" sz="1600" dirty="0">
                  <a:latin typeface="黑体" panose="02010609060101010101" pitchFamily="49" charset="-122"/>
                  <a:ea typeface="黑体" panose="02010609060101010101" pitchFamily="49" charset="-122"/>
                </a:endParaRPr>
              </a:p>
              <a:p>
                <a:pPr algn="ctr">
                  <a:lnSpc>
                    <a:spcPct val="150000"/>
                  </a:lnSpc>
                </a:pPr>
                <a14:m>
                  <m:oMath xmlns:m="http://schemas.openxmlformats.org/officeDocument/2006/math">
                    <m:r>
                      <a:rPr lang="en-US" altLang="zh-CN" sz="1600" i="1" dirty="0">
                        <a:latin typeface="Cambria Math" panose="02040503050406030204" pitchFamily="18" charset="0"/>
                        <a:ea typeface="黑体" panose="02010609060101010101" pitchFamily="49" charset="-122"/>
                      </a:rPr>
                      <m:t>{</m:t>
                    </m:r>
                    <m:r>
                      <a:rPr lang="en-US" altLang="zh-CN" sz="1600" i="1" dirty="0">
                        <a:latin typeface="Cambria Math" panose="02040503050406030204" pitchFamily="18" charset="0"/>
                        <a:ea typeface="黑体" panose="02010609060101010101" pitchFamily="49" charset="-122"/>
                      </a:rPr>
                      <m:t>𝑡</m:t>
                    </m:r>
                    <m:r>
                      <a:rPr lang="en-US" altLang="zh-CN" sz="1600" i="1" dirty="0">
                        <a:latin typeface="Cambria Math" panose="02040503050406030204" pitchFamily="18" charset="0"/>
                        <a:ea typeface="黑体" panose="02010609060101010101" pitchFamily="49" charset="-122"/>
                      </a:rPr>
                      <m:t>|Ф(</m:t>
                    </m:r>
                    <m:r>
                      <a:rPr lang="en-US" altLang="zh-CN" sz="1600" i="1" dirty="0">
                        <a:latin typeface="Cambria Math" panose="02040503050406030204" pitchFamily="18" charset="0"/>
                        <a:ea typeface="黑体" panose="02010609060101010101" pitchFamily="49" charset="-122"/>
                      </a:rPr>
                      <m:t>𝑡</m:t>
                    </m:r>
                    <m:r>
                      <a:rPr lang="en-US" altLang="zh-CN" sz="1600" i="1" dirty="0">
                        <a:latin typeface="Cambria Math" panose="02040503050406030204" pitchFamily="18" charset="0"/>
                        <a:ea typeface="黑体" panose="02010609060101010101" pitchFamily="49" charset="-122"/>
                      </a:rPr>
                      <m:t>)}</m:t>
                    </m:r>
                  </m:oMath>
                </a14:m>
                <a:r>
                  <a:rPr lang="zh-CN" altLang="en-US" sz="1600" i="1" dirty="0">
                    <a:latin typeface="黑体" panose="02010609060101010101" pitchFamily="49" charset="-122"/>
                    <a:ea typeface="黑体" panose="02010609060101010101" pitchFamily="49" charset="-122"/>
                  </a:rPr>
                  <a:t> </a:t>
                </a:r>
              </a:p>
              <a:p>
                <a:pPr>
                  <a:lnSpc>
                    <a:spcPct val="150000"/>
                  </a:lnSpc>
                </a:pPr>
                <a:r>
                  <a:rPr lang="zh-CN" altLang="en-US" sz="1600" dirty="0">
                    <a:latin typeface="黑体" panose="02010609060101010101" pitchFamily="49" charset="-122"/>
                    <a:ea typeface="黑体" panose="02010609060101010101" pitchFamily="49" charset="-122"/>
                  </a:rPr>
                  <a:t>该表达式的含义是使谓词</a:t>
                </a:r>
                <a14:m>
                  <m:oMath xmlns:m="http://schemas.openxmlformats.org/officeDocument/2006/math">
                    <m:r>
                      <m:rPr>
                        <m:sty m:val="p"/>
                      </m:rPr>
                      <a:rPr lang="el-GR" altLang="zh-CN" sz="1600" i="1" dirty="0">
                        <a:latin typeface="Cambria Math" panose="02040503050406030204" pitchFamily="18" charset="0"/>
                        <a:ea typeface="Cambria Math" panose="02040503050406030204" pitchFamily="18" charset="0"/>
                      </a:rPr>
                      <m:t>Φ</m:t>
                    </m:r>
                  </m:oMath>
                </a14:m>
                <a:r>
                  <a:rPr lang="zh-CN" altLang="en-US" sz="1600" dirty="0">
                    <a:latin typeface="黑体" panose="02010609060101010101" pitchFamily="49" charset="-122"/>
                    <a:ea typeface="黑体" panose="02010609060101010101" pitchFamily="49" charset="-122"/>
                  </a:rPr>
                  <a:t>为真的元组</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的集合。其中</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为元组变量，表示一个定长的元组。谓词演算公式</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d>
                      <m:dPr>
                        <m:ctrlPr>
                          <a:rPr lang="el-GR"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𝑡</m:t>
                        </m:r>
                      </m:e>
                    </m:d>
                  </m:oMath>
                </a14:m>
                <a:r>
                  <a:rPr lang="zh-CN" altLang="en-US" sz="1600" dirty="0">
                    <a:latin typeface="黑体" panose="02010609060101010101" pitchFamily="49" charset="-122"/>
                    <a:ea typeface="黑体" panose="02010609060101010101" pitchFamily="49" charset="-122"/>
                  </a:rPr>
                  <a:t>是由原子公式和运算符组成的公式。</a:t>
                </a: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885325" y="553338"/>
                <a:ext cx="7410748" cy="2769989"/>
              </a:xfrm>
              <a:prstGeom prst="rect">
                <a:avLst/>
              </a:prstGeom>
              <a:blipFill>
                <a:blip r:embed="rId3"/>
                <a:stretch>
                  <a:fillRect l="-74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63</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p:sp>
        <p:nvSpPr>
          <p:cNvPr id="19" name="矩形 18">
            <a:extLst>
              <a:ext uri="{FF2B5EF4-FFF2-40B4-BE49-F238E27FC236}">
                <a16:creationId xmlns:a16="http://schemas.microsoft.com/office/drawing/2014/main" id="{8CECB85B-B382-40B5-8E47-9C3E77091163}"/>
              </a:ext>
            </a:extLst>
          </p:cNvPr>
          <p:cNvSpPr/>
          <p:nvPr/>
        </p:nvSpPr>
        <p:spPr>
          <a:xfrm>
            <a:off x="885325" y="2525140"/>
            <a:ext cx="7879848" cy="2619948"/>
          </a:xfrm>
          <a:prstGeom prst="rect">
            <a:avLst/>
          </a:prstGeom>
        </p:spPr>
        <p:txBody>
          <a:bodyPr wrap="square">
            <a:spAutoFit/>
          </a:bodyPr>
          <a:lstStyle/>
          <a:p>
            <a:pPr>
              <a:lnSpc>
                <a:spcPct val="150000"/>
              </a:lnSpc>
            </a:pPr>
            <a:r>
              <a:rPr lang="zh-CN" altLang="en-US" sz="1600" b="1" dirty="0">
                <a:latin typeface="黑体" panose="02010609060101010101" pitchFamily="49" charset="-122"/>
                <a:ea typeface="黑体" panose="02010609060101010101" pitchFamily="49" charset="-122"/>
              </a:rPr>
              <a:t>原子公式有以下三类</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R(t)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是关系名，</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是元组变量。</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t[X]</a:t>
            </a:r>
            <a:r>
              <a:rPr lang="el-GR" altLang="zh-CN" sz="1600" dirty="0">
                <a:latin typeface="黑体" panose="02010609060101010101" pitchFamily="49" charset="-122"/>
                <a:ea typeface="黑体" panose="02010609060101010101" pitchFamily="49" charset="-122"/>
              </a:rPr>
              <a:t>θ</a:t>
            </a:r>
            <a:r>
              <a:rPr lang="en-US" altLang="zh-CN" sz="1600" dirty="0">
                <a:latin typeface="黑体" panose="02010609060101010101" pitchFamily="49" charset="-122"/>
                <a:ea typeface="黑体" panose="02010609060101010101" pitchFamily="49" charset="-122"/>
              </a:rPr>
              <a:t>u[Y]</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u</a:t>
            </a:r>
            <a:r>
              <a:rPr lang="zh-CN" altLang="en-US" sz="1600" dirty="0">
                <a:latin typeface="黑体" panose="02010609060101010101" pitchFamily="49" charset="-122"/>
                <a:ea typeface="黑体" panose="02010609060101010101" pitchFamily="49" charset="-122"/>
              </a:rPr>
              <a:t>是元组变量，</a:t>
            </a:r>
            <a:r>
              <a:rPr lang="el-GR" altLang="zh-CN" sz="1600" dirty="0">
                <a:latin typeface="黑体" panose="02010609060101010101" pitchFamily="49" charset="-122"/>
                <a:ea typeface="黑体" panose="02010609060101010101" pitchFamily="49" charset="-122"/>
              </a:rPr>
              <a:t>θ</a:t>
            </a:r>
            <a:r>
              <a:rPr lang="zh-CN" altLang="en-US" sz="1600" dirty="0">
                <a:latin typeface="黑体" panose="02010609060101010101" pitchFamily="49" charset="-122"/>
                <a:ea typeface="黑体" panose="02010609060101010101" pitchFamily="49" charset="-122"/>
              </a:rPr>
              <a:t>是算术比较运算符。</a:t>
            </a:r>
            <a:r>
              <a:rPr lang="en-US" altLang="zh-CN" sz="1600" dirty="0">
                <a:latin typeface="黑体" panose="02010609060101010101" pitchFamily="49" charset="-122"/>
                <a:ea typeface="黑体" panose="02010609060101010101" pitchFamily="49" charset="-122"/>
              </a:rPr>
              <a:t>t[X]</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u[Y]</a:t>
            </a:r>
            <a:r>
              <a:rPr lang="zh-CN" altLang="en-US" sz="1600" dirty="0">
                <a:latin typeface="黑体" panose="02010609060101010101" pitchFamily="49" charset="-122"/>
                <a:ea typeface="黑体" panose="02010609060101010101" pitchFamily="49" charset="-122"/>
              </a:rPr>
              <a:t>分别表示</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分量和</a:t>
            </a:r>
            <a:r>
              <a:rPr lang="en-US" altLang="zh-CN" sz="1600" dirty="0">
                <a:latin typeface="黑体" panose="02010609060101010101" pitchFamily="49" charset="-122"/>
                <a:ea typeface="黑体" panose="02010609060101010101" pitchFamily="49" charset="-122"/>
              </a:rPr>
              <a:t>u</a:t>
            </a:r>
            <a:r>
              <a:rPr lang="zh-CN" altLang="en-US" sz="1600" dirty="0">
                <a:latin typeface="黑体" panose="02010609060101010101" pitchFamily="49" charset="-122"/>
                <a:ea typeface="黑体" panose="02010609060101010101" pitchFamily="49" charset="-122"/>
              </a:rPr>
              <a:t>的</a:t>
            </a:r>
            <a:r>
              <a:rPr lang="en-US" altLang="zh-CN" sz="1600" dirty="0">
                <a:latin typeface="黑体" panose="02010609060101010101" pitchFamily="49" charset="-122"/>
                <a:ea typeface="黑体" panose="02010609060101010101" pitchFamily="49" charset="-122"/>
              </a:rPr>
              <a:t>Y</a:t>
            </a:r>
            <a:r>
              <a:rPr lang="zh-CN" altLang="en-US" sz="1600" dirty="0">
                <a:latin typeface="黑体" panose="02010609060101010101" pitchFamily="49" charset="-122"/>
                <a:ea typeface="黑体" panose="02010609060101010101" pitchFamily="49" charset="-122"/>
              </a:rPr>
              <a:t>分量。</a:t>
            </a:r>
            <a:r>
              <a:rPr lang="en-US" altLang="zh-CN" sz="1600" dirty="0">
                <a:latin typeface="黑体" panose="02010609060101010101" pitchFamily="49" charset="-122"/>
                <a:ea typeface="黑体" panose="02010609060101010101" pitchFamily="49" charset="-122"/>
              </a:rPr>
              <a:t>t[X]</a:t>
            </a:r>
            <a:r>
              <a:rPr lang="el-GR" altLang="zh-CN" sz="1600" dirty="0">
                <a:latin typeface="黑体" panose="02010609060101010101" pitchFamily="49" charset="-122"/>
                <a:ea typeface="黑体" panose="02010609060101010101" pitchFamily="49" charset="-122"/>
              </a:rPr>
              <a:t>θ</a:t>
            </a:r>
            <a:r>
              <a:rPr lang="en-US" altLang="zh-CN" sz="1600" dirty="0">
                <a:latin typeface="黑体" panose="02010609060101010101" pitchFamily="49" charset="-122"/>
                <a:ea typeface="黑体" panose="02010609060101010101" pitchFamily="49" charset="-122"/>
              </a:rPr>
              <a:t>u[Y]</a:t>
            </a:r>
            <a:r>
              <a:rPr lang="zh-CN" altLang="en-US" sz="1600" dirty="0">
                <a:latin typeface="黑体" panose="02010609060101010101" pitchFamily="49" charset="-122"/>
                <a:ea typeface="黑体" panose="02010609060101010101" pitchFamily="49" charset="-122"/>
              </a:rPr>
              <a:t>表示</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分量与</a:t>
            </a:r>
            <a:r>
              <a:rPr lang="en-US" altLang="zh-CN" sz="1600" dirty="0">
                <a:latin typeface="黑体" panose="02010609060101010101" pitchFamily="49" charset="-122"/>
                <a:ea typeface="黑体" panose="02010609060101010101" pitchFamily="49" charset="-122"/>
              </a:rPr>
              <a:t>u</a:t>
            </a:r>
            <a:r>
              <a:rPr lang="zh-CN" altLang="en-US" sz="1600" dirty="0">
                <a:latin typeface="黑体" panose="02010609060101010101" pitchFamily="49" charset="-122"/>
                <a:ea typeface="黑体" panose="02010609060101010101" pitchFamily="49" charset="-122"/>
              </a:rPr>
              <a:t>的</a:t>
            </a:r>
            <a:r>
              <a:rPr lang="en-US" altLang="zh-CN" sz="1600" dirty="0">
                <a:latin typeface="黑体" panose="02010609060101010101" pitchFamily="49" charset="-122"/>
                <a:ea typeface="黑体" panose="02010609060101010101" pitchFamily="49" charset="-122"/>
              </a:rPr>
              <a:t>Y</a:t>
            </a:r>
            <a:r>
              <a:rPr lang="zh-CN" altLang="en-US" sz="1600" dirty="0">
                <a:latin typeface="黑体" panose="02010609060101010101" pitchFamily="49" charset="-122"/>
                <a:ea typeface="黑体" panose="02010609060101010101" pitchFamily="49" charset="-122"/>
              </a:rPr>
              <a:t>分量满足比较关系</a:t>
            </a:r>
            <a:r>
              <a:rPr lang="el-GR" altLang="zh-CN" sz="1600" dirty="0">
                <a:latin typeface="黑体" panose="02010609060101010101" pitchFamily="49" charset="-122"/>
                <a:ea typeface="黑体" panose="02010609060101010101" pitchFamily="49" charset="-122"/>
              </a:rPr>
              <a:t>θ</a:t>
            </a:r>
            <a:r>
              <a:rPr lang="zh-CN" altLang="en-US" sz="1600" dirty="0">
                <a:latin typeface="黑体" panose="02010609060101010101" pitchFamily="49" charset="-122"/>
                <a:ea typeface="黑体" panose="02010609060101010101" pitchFamily="49" charset="-122"/>
              </a:rPr>
              <a:t>。</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t[X]</a:t>
            </a:r>
            <a:r>
              <a:rPr lang="el-GR" altLang="zh-CN" sz="1600" dirty="0">
                <a:latin typeface="黑体" panose="02010609060101010101" pitchFamily="49" charset="-122"/>
                <a:ea typeface="黑体" panose="02010609060101010101" pitchFamily="49" charset="-122"/>
              </a:rPr>
              <a:t>θ</a:t>
            </a:r>
            <a:r>
              <a:rPr lang="en-US" altLang="zh-CN" sz="1600" dirty="0">
                <a:latin typeface="黑体" panose="02010609060101010101" pitchFamily="49" charset="-122"/>
                <a:ea typeface="黑体" panose="02010609060101010101" pitchFamily="49" charset="-122"/>
              </a:rPr>
              <a:t>C</a:t>
            </a:r>
            <a:r>
              <a:rPr lang="zh-CN" altLang="en-US" sz="1600" dirty="0">
                <a:latin typeface="黑体" panose="02010609060101010101" pitchFamily="49" charset="-122"/>
                <a:ea typeface="黑体" panose="02010609060101010101" pitchFamily="49" charset="-122"/>
              </a:rPr>
              <a:t>。这里</a:t>
            </a:r>
            <a:r>
              <a:rPr lang="en-US" altLang="zh-CN" sz="1600" dirty="0">
                <a:latin typeface="黑体" panose="02010609060101010101" pitchFamily="49" charset="-122"/>
                <a:ea typeface="黑体" panose="02010609060101010101" pitchFamily="49" charset="-122"/>
              </a:rPr>
              <a:t>C</a:t>
            </a:r>
            <a:r>
              <a:rPr lang="zh-CN" altLang="en-US" sz="1600" dirty="0">
                <a:latin typeface="黑体" panose="02010609060101010101" pitchFamily="49" charset="-122"/>
                <a:ea typeface="黑体" panose="02010609060101010101" pitchFamily="49" charset="-122"/>
              </a:rPr>
              <a:t>是常量。</a:t>
            </a: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342746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633792" y="128312"/>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元组关系演算</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CECB85B-B382-40B5-8E47-9C3E77091163}"/>
                  </a:ext>
                </a:extLst>
              </p:cNvPr>
              <p:cNvSpPr/>
              <p:nvPr/>
            </p:nvSpPr>
            <p:spPr>
              <a:xfrm>
                <a:off x="885325" y="543437"/>
                <a:ext cx="7879848" cy="4097275"/>
              </a:xfrm>
              <a:prstGeom prst="rect">
                <a:avLst/>
              </a:prstGeom>
            </p:spPr>
            <p:txBody>
              <a:bodyPr wrap="square">
                <a:spAutoFit/>
              </a:bodyPr>
              <a:lstStyle/>
              <a:p>
                <a:pPr marL="285650" indent="-285650">
                  <a:lnSpc>
                    <a:spcPct val="150000"/>
                  </a:lnSpc>
                  <a:buFont typeface="Wingdings" panose="05000000000000000000" pitchFamily="2" charset="2"/>
                  <a:buChar char="l"/>
                </a:pPr>
                <a:r>
                  <a:rPr lang="en-US" altLang="zh-CN" sz="1600" b="1" dirty="0">
                    <a:solidFill>
                      <a:schemeClr val="tx2"/>
                    </a:solidFill>
                    <a:latin typeface="黑体" panose="02010609060101010101" pitchFamily="49" charset="-122"/>
                    <a:ea typeface="黑体" panose="02010609060101010101" pitchFamily="49" charset="-122"/>
                  </a:rPr>
                  <a:t> </a:t>
                </a:r>
                <a:r>
                  <a:rPr lang="zh-CN" altLang="en-US" sz="1600" b="1" dirty="0">
                    <a:solidFill>
                      <a:schemeClr val="tx2"/>
                    </a:solidFill>
                    <a:latin typeface="黑体" panose="02010609060101010101" pitchFamily="49" charset="-122"/>
                    <a:ea typeface="黑体" panose="02010609060101010101" pitchFamily="49" charset="-122"/>
                  </a:rPr>
                  <a:t>元组关系演算</a:t>
                </a: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公式的</a:t>
                </a:r>
                <a:r>
                  <a:rPr lang="zh-CN" altLang="en-US" sz="1600" dirty="0">
                    <a:solidFill>
                      <a:srgbClr val="FF0000"/>
                    </a:solidFill>
                    <a:latin typeface="黑体" panose="02010609060101010101" pitchFamily="49" charset="-122"/>
                    <a:ea typeface="黑体" panose="02010609060101010101" pitchFamily="49" charset="-122"/>
                  </a:rPr>
                  <a:t>递归定义</a:t>
                </a:r>
                <a:r>
                  <a:rPr lang="zh-CN" altLang="en-US" sz="1600" dirty="0">
                    <a:latin typeface="黑体" panose="02010609060101010101" pitchFamily="49" charset="-122"/>
                    <a:ea typeface="黑体" panose="02010609060101010101" pitchFamily="49" charset="-122"/>
                  </a:rPr>
                  <a:t>如下。</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）每个原子公式是一个公式。</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）设</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1</m:t>
                        </m:r>
                      </m:sub>
                    </m:sSub>
                  </m:oMath>
                </a14:m>
                <a:r>
                  <a:rPr lang="zh-CN" altLang="en-US" sz="1600" dirty="0">
                    <a:latin typeface="黑体" panose="02010609060101010101" pitchFamily="49" charset="-122"/>
                    <a:ea typeface="黑体" panose="02010609060101010101" pitchFamily="49" charset="-122"/>
                  </a:rPr>
                  <a:t>和</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Cambria Math" panose="02040503050406030204" pitchFamily="18" charset="0"/>
                          </a:rPr>
                          <m:t>2</m:t>
                        </m:r>
                      </m:sub>
                    </m:sSub>
                  </m:oMath>
                </a14:m>
                <a:r>
                  <a:rPr lang="zh-CN" altLang="en-US" sz="1600" dirty="0">
                    <a:latin typeface="黑体" panose="02010609060101010101" pitchFamily="49" charset="-122"/>
                    <a:ea typeface="黑体" panose="02010609060101010101" pitchFamily="49" charset="-122"/>
                  </a:rPr>
                  <a:t>是公式．则</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Cambria Math" panose="02040503050406030204" pitchFamily="18" charset="0"/>
                          </a:rPr>
                          <m:t>¬</m:t>
                        </m:r>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1</m:t>
                        </m:r>
                      </m:sub>
                    </m:sSub>
                  </m:oMath>
                </a14:m>
                <a:r>
                  <a:rPr lang="zh-CN" altLang="en-US" sz="1600"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1</m:t>
                        </m:r>
                      </m:sub>
                    </m:sSub>
                    <m:sSub>
                      <m:sSubPr>
                        <m:ctrlPr>
                          <a:rPr lang="en-US" altLang="zh-CN" sz="1600" i="1">
                            <a:latin typeface="Cambria Math" panose="02040503050406030204" pitchFamily="18" charset="0"/>
                            <a:ea typeface="黑体" panose="02010609060101010101" pitchFamily="49" charset="-122"/>
                          </a:rPr>
                        </m:ctrlPr>
                      </m:sSubPr>
                      <m:e>
                        <m:r>
                          <a:rPr lang="zh-CN" altLang="en-US" sz="1600" i="1" dirty="0">
                            <a:latin typeface="Cambria Math" panose="02040503050406030204" pitchFamily="18" charset="0"/>
                            <a:ea typeface="黑体" panose="02010609060101010101" pitchFamily="49" charset="-122"/>
                          </a:rPr>
                          <m:t>⋀</m:t>
                        </m:r>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2</m:t>
                        </m:r>
                      </m:sub>
                    </m:sSub>
                  </m:oMath>
                </a14:m>
                <a:r>
                  <a:rPr lang="zh-CN" altLang="en-US" sz="1600"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sz="1600" i="1">
                            <a:latin typeface="Cambria Math" panose="02040503050406030204" pitchFamily="18" charset="0"/>
                            <a:ea typeface="黑体" panose="02010609060101010101" pitchFamily="49" charset="-122"/>
                          </a:rPr>
                        </m:ctrlPr>
                      </m:sSubPr>
                      <m:e>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1</m:t>
                        </m:r>
                      </m:sub>
                    </m:sSub>
                    <m:sSub>
                      <m:sSubPr>
                        <m:ctrlPr>
                          <a:rPr lang="en-US" altLang="zh-CN" sz="1600" i="1">
                            <a:latin typeface="Cambria Math" panose="02040503050406030204" pitchFamily="18" charset="0"/>
                            <a:ea typeface="黑体" panose="02010609060101010101" pitchFamily="49" charset="-122"/>
                          </a:rPr>
                        </m:ctrlPr>
                      </m:sSubPr>
                      <m:e>
                        <m:r>
                          <a:rPr lang="zh-CN" altLang="en-US" sz="1600" i="1" dirty="0">
                            <a:latin typeface="Cambria Math" panose="02040503050406030204" pitchFamily="18" charset="0"/>
                            <a:ea typeface="黑体" panose="02010609060101010101" pitchFamily="49" charset="-122"/>
                          </a:rPr>
                          <m:t>∨</m:t>
                        </m:r>
                        <m:r>
                          <m:rPr>
                            <m:sty m:val="p"/>
                          </m:rPr>
                          <a:rPr lang="el-GR" altLang="zh-CN" sz="1600" i="1">
                            <a:latin typeface="Cambria Math" panose="02040503050406030204" pitchFamily="18" charset="0"/>
                            <a:ea typeface="Cambria Math" panose="02040503050406030204" pitchFamily="18" charset="0"/>
                          </a:rPr>
                          <m:t>Φ</m:t>
                        </m:r>
                      </m:e>
                      <m:sub>
                        <m:r>
                          <a:rPr lang="en-US" altLang="zh-CN" sz="1600" i="1">
                            <a:latin typeface="Cambria Math" panose="02040503050406030204" pitchFamily="18" charset="0"/>
                            <a:ea typeface="黑体" panose="02010609060101010101" pitchFamily="49" charset="-122"/>
                          </a:rPr>
                          <m:t>2</m:t>
                        </m:r>
                      </m:sub>
                    </m:sSub>
                  </m:oMath>
                </a14:m>
                <a:r>
                  <a:rPr lang="zh-CN" altLang="en-US" sz="1600" dirty="0">
                    <a:latin typeface="黑体" panose="02010609060101010101" pitchFamily="49" charset="-122"/>
                    <a:ea typeface="黑体" panose="02010609060101010101" pitchFamily="49" charset="-122"/>
                  </a:rPr>
                  <a:t>也都是公式。</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）若</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zh-CN" altLang="en-US" sz="1600" dirty="0">
                    <a:latin typeface="黑体" panose="02010609060101010101" pitchFamily="49" charset="-122"/>
                    <a:ea typeface="黑体" panose="02010609060101010101" pitchFamily="49" charset="-122"/>
                  </a:rPr>
                  <a:t>是公式，</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是元组变量，则</a:t>
                </a:r>
                <a14:m>
                  <m:oMath xmlns:m="http://schemas.openxmlformats.org/officeDocument/2006/math">
                    <m:r>
                      <a:rPr lang="zh-CN" altLang="en-US" sz="1600" i="1" dirty="0">
                        <a:latin typeface="Cambria Math" panose="02040503050406030204" pitchFamily="18" charset="0"/>
                        <a:ea typeface="黑体" panose="02010609060101010101" pitchFamily="49" charset="-122"/>
                      </a:rPr>
                      <m:t>∃ </m:t>
                    </m:r>
                  </m:oMath>
                </a14:m>
                <a:r>
                  <a:rPr lang="en-US" altLang="zh-CN" sz="1600" dirty="0">
                    <a:latin typeface="黑体" panose="02010609060101010101" pitchFamily="49" charset="-122"/>
                    <a:ea typeface="黑体" panose="02010609060101010101" pitchFamily="49" charset="-122"/>
                  </a:rPr>
                  <a:t>s(</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和</a:t>
                </a:r>
                <a14:m>
                  <m:oMath xmlns:m="http://schemas.openxmlformats.org/officeDocument/2006/math">
                    <m:r>
                      <a:rPr lang="zh-CN" altLang="en-US" sz="1600" i="1">
                        <a:latin typeface="Cambria Math" panose="02040503050406030204" pitchFamily="18" charset="0"/>
                        <a:ea typeface="黑体" panose="02010609060101010101" pitchFamily="49" charset="-122"/>
                      </a:rPr>
                      <m:t>∀ </m:t>
                    </m:r>
                  </m:oMath>
                </a14:m>
                <a:r>
                  <a:rPr lang="en-US" altLang="zh-CN" sz="1600" dirty="0">
                    <a:latin typeface="黑体" panose="02010609060101010101" pitchFamily="49" charset="-122"/>
                    <a:ea typeface="黑体" panose="02010609060101010101" pitchFamily="49" charset="-122"/>
                  </a:rPr>
                  <a:t>s(</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也是公式。</a:t>
                </a:r>
                <a14:m>
                  <m:oMath xmlns:m="http://schemas.openxmlformats.org/officeDocument/2006/math">
                    <m:r>
                      <a:rPr lang="zh-CN" altLang="en-US" sz="1600" i="1" dirty="0">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为存在量词，</a:t>
                </a:r>
                <a14:m>
                  <m:oMath xmlns:m="http://schemas.openxmlformats.org/officeDocument/2006/math">
                    <m:r>
                      <a:rPr lang="zh-CN" altLang="en-US" sz="1600" i="1">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是全称量词。</a:t>
                </a:r>
                <a14:m>
                  <m:oMath xmlns:m="http://schemas.openxmlformats.org/officeDocument/2006/math">
                    <m:r>
                      <a:rPr lang="zh-CN" altLang="en-US" sz="1600" i="1" dirty="0">
                        <a:latin typeface="Cambria Math" panose="02040503050406030204" pitchFamily="18" charset="0"/>
                        <a:ea typeface="黑体" panose="02010609060101010101" pitchFamily="49" charset="-122"/>
                      </a:rPr>
                      <m:t>∃ </m:t>
                    </m:r>
                  </m:oMath>
                </a14:m>
                <a:r>
                  <a:rPr lang="en-US" altLang="zh-CN" sz="1600" dirty="0">
                    <a:latin typeface="黑体" panose="02010609060101010101" pitchFamily="49" charset="-122"/>
                    <a:ea typeface="黑体" panose="02010609060101010101" pitchFamily="49" charset="-122"/>
                  </a:rPr>
                  <a:t>s(</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表示的命题是：“存在一个元组</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使得公式</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zh-CN" altLang="en-US" sz="1600" dirty="0">
                    <a:latin typeface="黑体" panose="02010609060101010101" pitchFamily="49" charset="-122"/>
                    <a:ea typeface="黑体" panose="02010609060101010101" pitchFamily="49" charset="-122"/>
                  </a:rPr>
                  <a:t>为真”。</a:t>
                </a:r>
                <a:r>
                  <a:rPr lang="zh-CN" altLang="en-US" sz="1600" dirty="0">
                    <a:ea typeface="黑体" panose="02010609060101010101" pitchFamily="49" charset="-122"/>
                  </a:rPr>
                  <a:t> </a:t>
                </a:r>
                <a14:m>
                  <m:oMath xmlns:m="http://schemas.openxmlformats.org/officeDocument/2006/math">
                    <m:r>
                      <a:rPr lang="zh-CN" altLang="en-US" sz="1600" i="1">
                        <a:latin typeface="Cambria Math" panose="02040503050406030204" pitchFamily="18" charset="0"/>
                        <a:ea typeface="黑体" panose="02010609060101010101" pitchFamily="49" charset="-122"/>
                      </a:rPr>
                      <m:t>∀ </m:t>
                    </m:r>
                  </m:oMath>
                </a14:m>
                <a:r>
                  <a:rPr lang="en-US" altLang="zh-CN" sz="1600" dirty="0">
                    <a:latin typeface="黑体" panose="02010609060101010101" pitchFamily="49" charset="-122"/>
                    <a:ea typeface="黑体" panose="02010609060101010101" pitchFamily="49" charset="-122"/>
                  </a:rPr>
                  <a:t>s(</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表示的命题是：“对于所有元组</a:t>
                </a:r>
                <a:r>
                  <a:rPr lang="en-US" altLang="zh-CN" sz="1600" dirty="0">
                    <a:latin typeface="黑体" panose="02010609060101010101" pitchFamily="49" charset="-122"/>
                    <a:ea typeface="黑体" panose="02010609060101010101" pitchFamily="49" charset="-122"/>
                  </a:rPr>
                  <a:t>s</a:t>
                </a:r>
                <a:r>
                  <a:rPr lang="zh-CN" altLang="en-US" sz="1600" dirty="0">
                    <a:latin typeface="黑体" panose="02010609060101010101" pitchFamily="49" charset="-122"/>
                    <a:ea typeface="黑体" panose="02010609060101010101" pitchFamily="49" charset="-122"/>
                  </a:rPr>
                  <a:t>都使得公式</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rPr>
                      <m:t>Φ</m:t>
                    </m:r>
                  </m:oMath>
                </a14:m>
                <a:r>
                  <a:rPr lang="zh-CN" altLang="en-US" sz="1600" dirty="0">
                    <a:latin typeface="黑体" panose="02010609060101010101" pitchFamily="49" charset="-122"/>
                    <a:ea typeface="黑体" panose="02010609060101010101" pitchFamily="49" charset="-122"/>
                  </a:rPr>
                  <a:t>为真”。如果元组变量不被</a:t>
                </a:r>
                <a14:m>
                  <m:oMath xmlns:m="http://schemas.openxmlformats.org/officeDocument/2006/math">
                    <m:r>
                      <a:rPr lang="zh-CN" altLang="en-US" sz="1600" i="1" dirty="0">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和</a:t>
                </a:r>
                <a14:m>
                  <m:oMath xmlns:m="http://schemas.openxmlformats.org/officeDocument/2006/math">
                    <m:r>
                      <a:rPr lang="zh-CN" altLang="en-US" sz="1600" i="1">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修饰，则称为自由变量。 </a:t>
                </a:r>
              </a:p>
              <a:p>
                <a:pPr>
                  <a:lnSpc>
                    <a:spcPct val="150000"/>
                  </a:lnSpc>
                </a:pPr>
                <a:endParaRPr lang="zh-CN" altLang="en-US" sz="1600" dirty="0">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885325" y="543437"/>
                <a:ext cx="7879848" cy="4097275"/>
              </a:xfrm>
              <a:prstGeom prst="rect">
                <a:avLst/>
              </a:prstGeom>
              <a:blipFill>
                <a:blip r:embed="rId3"/>
                <a:stretch>
                  <a:fillRect l="-38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64</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p:spTree>
    <p:extLst>
      <p:ext uri="{BB962C8B-B14F-4D97-AF65-F5344CB8AC3E}">
        <p14:creationId xmlns:p14="http://schemas.microsoft.com/office/powerpoint/2010/main" val="14200062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633792" y="128312"/>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元组关系演算</a:t>
            </a:r>
          </a:p>
        </p:txBody>
      </p:sp>
      <p:sp>
        <p:nvSpPr>
          <p:cNvPr id="2" name="矩形 1">
            <a:extLst>
              <a:ext uri="{FF2B5EF4-FFF2-40B4-BE49-F238E27FC236}">
                <a16:creationId xmlns:a16="http://schemas.microsoft.com/office/drawing/2014/main" id="{8CECB85B-B382-40B5-8E47-9C3E77091163}"/>
              </a:ext>
            </a:extLst>
          </p:cNvPr>
          <p:cNvSpPr/>
          <p:nvPr/>
        </p:nvSpPr>
        <p:spPr>
          <a:xfrm>
            <a:off x="885325" y="543437"/>
            <a:ext cx="7879848" cy="1569660"/>
          </a:xfrm>
          <a:prstGeom prst="rect">
            <a:avLst/>
          </a:prstGeom>
        </p:spPr>
        <p:txBody>
          <a:bodyPr wrap="square">
            <a:spAutoFit/>
          </a:bodyPr>
          <a:lstStyle/>
          <a:p>
            <a:pPr marL="285650" indent="-285650">
              <a:lnSpc>
                <a:spcPct val="150000"/>
              </a:lnSpc>
              <a:buFont typeface="Wingdings" panose="05000000000000000000" pitchFamily="2" charset="2"/>
              <a:buChar char="l"/>
            </a:pPr>
            <a:r>
              <a:rPr lang="en-US" altLang="zh-CN" sz="1600" b="1" dirty="0">
                <a:solidFill>
                  <a:schemeClr val="tx2"/>
                </a:solidFill>
                <a:latin typeface="黑体" panose="02010609060101010101" pitchFamily="49" charset="-122"/>
                <a:ea typeface="黑体" panose="02010609060101010101" pitchFamily="49" charset="-122"/>
              </a:rPr>
              <a:t> </a:t>
            </a:r>
            <a:r>
              <a:rPr lang="zh-CN" altLang="en-US" sz="1600" b="1" dirty="0">
                <a:solidFill>
                  <a:schemeClr val="tx2"/>
                </a:solidFill>
                <a:latin typeface="黑体" panose="02010609060101010101" pitchFamily="49" charset="-122"/>
                <a:ea typeface="黑体" panose="02010609060101010101" pitchFamily="49" charset="-122"/>
              </a:rPr>
              <a:t>元组关系演算</a:t>
            </a: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zh-CN" altLang="en-US" sz="1600" dirty="0">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65</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CECB85B-B382-40B5-8E47-9C3E77091163}"/>
                  </a:ext>
                </a:extLst>
              </p:cNvPr>
              <p:cNvSpPr/>
              <p:nvPr/>
            </p:nvSpPr>
            <p:spPr>
              <a:xfrm>
                <a:off x="885325" y="1047337"/>
                <a:ext cx="7879848" cy="1881284"/>
              </a:xfrm>
              <a:prstGeom prst="rect">
                <a:avLst/>
              </a:prstGeom>
            </p:spPr>
            <p:txBody>
              <a:bodyPr wrap="square">
                <a:spAutoFit/>
              </a:bodyPr>
              <a:lstStyle/>
              <a:p>
                <a:pPr>
                  <a:lnSpc>
                    <a:spcPct val="150000"/>
                  </a:lnSpc>
                </a:pPr>
                <a:r>
                  <a:rPr lang="zh-CN" altLang="en-US" sz="1600" b="1" dirty="0">
                    <a:latin typeface="黑体" panose="02010609060101010101" pitchFamily="49" charset="-122"/>
                    <a:ea typeface="黑体" panose="02010609060101010101" pitchFamily="49" charset="-122"/>
                  </a:rPr>
                  <a:t>在元组演算公式中，运算符的</a:t>
                </a:r>
                <a:r>
                  <a:rPr lang="zh-CN" altLang="en-US" sz="1600" b="1" dirty="0">
                    <a:solidFill>
                      <a:srgbClr val="FF0000"/>
                    </a:solidFill>
                    <a:latin typeface="黑体" panose="02010609060101010101" pitchFamily="49" charset="-122"/>
                    <a:ea typeface="黑体" panose="02010609060101010101" pitchFamily="49" charset="-122"/>
                  </a:rPr>
                  <a:t>优先级</a:t>
                </a:r>
                <a:r>
                  <a:rPr lang="zh-CN" altLang="en-US" sz="1600" b="1" dirty="0">
                    <a:latin typeface="黑体" panose="02010609060101010101" pitchFamily="49" charset="-122"/>
                    <a:ea typeface="黑体" panose="02010609060101010101" pitchFamily="49" charset="-122"/>
                  </a:rPr>
                  <a:t>有下面四项。</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）算术比较运算符</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&lt;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&gt;</a:t>
                </a:r>
                <a:r>
                  <a:rPr lang="zh-CN" altLang="en-US" sz="1600" dirty="0">
                    <a:latin typeface="黑体" panose="02010609060101010101" pitchFamily="49" charset="-122"/>
                    <a:ea typeface="黑体" panose="02010609060101010101" pitchFamily="49" charset="-122"/>
                  </a:rPr>
                  <a:t>、≥最高。</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）存在量词</a:t>
                </a:r>
                <a14:m>
                  <m:oMath xmlns:m="http://schemas.openxmlformats.org/officeDocument/2006/math">
                    <m:r>
                      <a:rPr lang="zh-CN" altLang="en-US" sz="1600" i="1" dirty="0">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，全称量词</a:t>
                </a:r>
                <a14:m>
                  <m:oMath xmlns:m="http://schemas.openxmlformats.org/officeDocument/2006/math">
                    <m:r>
                      <a:rPr lang="zh-CN" altLang="en-US" sz="1600" i="1">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）逻辑运算符最低，</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zh-CN" altLang="en-US" sz="1600" dirty="0">
                    <a:latin typeface="黑体" panose="02010609060101010101" pitchFamily="49" charset="-122"/>
                    <a:ea typeface="黑体" panose="02010609060101010101" pitchFamily="49" charset="-122"/>
                  </a:rPr>
                  <a:t>、</a:t>
                </a:r>
                <a14:m>
                  <m:oMath xmlns:m="http://schemas.openxmlformats.org/officeDocument/2006/math">
                    <m:r>
                      <a:rPr lang="zh-CN" altLang="en-US" sz="1600" i="1" dirty="0">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a:t>
                </a:r>
                <a14:m>
                  <m:oMath xmlns:m="http://schemas.openxmlformats.org/officeDocument/2006/math">
                    <m:r>
                      <a:rPr lang="zh-CN" altLang="en-US" sz="1600" i="1" dirty="0">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的先后次序进行。</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）如果有括号，则括号的优先级别最高</a:t>
                </a:r>
                <a:r>
                  <a:rPr lang="zh-CN" altLang="en-US" sz="1600" b="1" dirty="0">
                    <a:latin typeface="黑体" panose="02010609060101010101" pitchFamily="49" charset="-122"/>
                    <a:ea typeface="黑体" panose="02010609060101010101" pitchFamily="49" charset="-122"/>
                  </a:rPr>
                  <a:t>。</a:t>
                </a:r>
              </a:p>
            </p:txBody>
          </p:sp>
        </mc:Choice>
        <mc:Fallback xmlns="">
          <p:sp>
            <p:nvSpPr>
              <p:cNvPr id="8" name="矩形 7">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885325" y="1047337"/>
                <a:ext cx="7879848" cy="1881284"/>
              </a:xfrm>
              <a:prstGeom prst="rect">
                <a:avLst/>
              </a:prstGeom>
              <a:blipFill>
                <a:blip r:embed="rId3"/>
                <a:stretch>
                  <a:fillRect l="-387"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954411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5633792" y="128312"/>
            <a:ext cx="3131381" cy="307777"/>
          </a:xfrm>
          <a:prstGeom prst="rect">
            <a:avLst/>
          </a:prstGeom>
          <a:noFill/>
        </p:spPr>
        <p:txBody>
          <a:bodyPr wrap="square" rtlCol="0">
            <a:spAutoFit/>
          </a:bodyPr>
          <a:lstStyle/>
          <a:p>
            <a:r>
              <a:rPr lang="zh-CN" altLang="en-US" sz="1400" b="1" dirty="0">
                <a:solidFill>
                  <a:schemeClr val="accent1"/>
                </a:solidFill>
                <a:latin typeface="黑体" panose="02010609060101010101" pitchFamily="49" charset="-122"/>
                <a:ea typeface="黑体" panose="02010609060101010101" pitchFamily="49" charset="-122"/>
              </a:rPr>
              <a:t>元组关系演算</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CECB85B-B382-40B5-8E47-9C3E77091163}"/>
                  </a:ext>
                </a:extLst>
              </p:cNvPr>
              <p:cNvSpPr/>
              <p:nvPr/>
            </p:nvSpPr>
            <p:spPr>
              <a:xfrm>
                <a:off x="913316" y="688302"/>
                <a:ext cx="7879848" cy="3877856"/>
              </a:xfrm>
              <a:prstGeom prst="rect">
                <a:avLst/>
              </a:prstGeom>
            </p:spPr>
            <p:txBody>
              <a:bodyPr wrap="square">
                <a:spAutoFit/>
              </a:bodyPr>
              <a:lstStyle/>
              <a:p>
                <a:pPr marL="285650" indent="-285650">
                  <a:buFont typeface="Wingdings" panose="05000000000000000000" pitchFamily="2" charset="2"/>
                  <a:buChar char="l"/>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等价表示</a:t>
                </a:r>
                <a:endParaRPr lang="en-US" altLang="zh-CN" sz="2000" dirty="0">
                  <a:solidFill>
                    <a:schemeClr val="tx2"/>
                  </a:solidFill>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）并</a:t>
                </a:r>
                <a14:m>
                  <m:oMath xmlns:m="http://schemas.openxmlformats.org/officeDocument/2006/math">
                    <m:r>
                      <a:rPr lang="en-US" altLang="zh-CN" sz="1600" i="1">
                        <a:latin typeface="Cambria Math" panose="02040503050406030204" pitchFamily="18" charset="0"/>
                        <a:ea typeface="黑体" panose="02010609060101010101" pitchFamily="49" charset="-122"/>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黑体" panose="02010609060101010101" pitchFamily="49" charset="-122"/>
                      </a:rPr>
                      <m:t>𝑆</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𝑡</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𝑅</m:t>
                    </m:r>
                    <m:d>
                      <m:dPr>
                        <m:ctrlPr>
                          <a:rPr lang="en-US" altLang="zh-CN" sz="1600" i="1">
                            <a:latin typeface="Cambria Math" panose="02040503050406030204" pitchFamily="18" charset="0"/>
                            <a:ea typeface="黑体" panose="02010609060101010101" pitchFamily="49" charset="-122"/>
                          </a:rPr>
                        </m:ctrlPr>
                      </m:dPr>
                      <m:e>
                        <m:r>
                          <a:rPr lang="en-US" altLang="zh-CN" sz="1600" i="1">
                            <a:latin typeface="Cambria Math" panose="02040503050406030204" pitchFamily="18" charset="0"/>
                            <a:ea typeface="黑体" panose="02010609060101010101" pitchFamily="49" charset="-122"/>
                          </a:rPr>
                          <m:t>𝑡</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黑体" panose="02010609060101010101" pitchFamily="49" charset="-122"/>
                      </a:rPr>
                      <m:t>𝑆</m:t>
                    </m:r>
                    <m:d>
                      <m:dPr>
                        <m:ctrlPr>
                          <a:rPr lang="en-US" altLang="zh-CN" sz="1600" i="1">
                            <a:latin typeface="Cambria Math" panose="02040503050406030204" pitchFamily="18" charset="0"/>
                            <a:ea typeface="黑体" panose="02010609060101010101" pitchFamily="49" charset="-122"/>
                          </a:rPr>
                        </m:ctrlPr>
                      </m:dPr>
                      <m:e>
                        <m:r>
                          <a:rPr lang="en-US" altLang="zh-CN" sz="1600" i="1">
                            <a:latin typeface="Cambria Math" panose="02040503050406030204" pitchFamily="18" charset="0"/>
                            <a:ea typeface="黑体" panose="02010609060101010101" pitchFamily="49" charset="-122"/>
                          </a:rPr>
                          <m:t>𝑡</m:t>
                        </m:r>
                      </m:e>
                    </m:d>
                    <m:r>
                      <a:rPr lang="en-US" altLang="zh-CN" sz="1600" i="1">
                        <a:latin typeface="Cambria Math" panose="02040503050406030204" pitchFamily="18" charset="0"/>
                        <a:ea typeface="黑体" panose="02010609060101010101" pitchFamily="49" charset="-122"/>
                      </a:rPr>
                      <m:t>}</m:t>
                    </m:r>
                  </m:oMath>
                </a14:m>
                <a:r>
                  <a:rPr lang="zh-CN" altLang="en-US"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）差</a:t>
                </a:r>
                <a14:m>
                  <m:oMath xmlns:m="http://schemas.openxmlformats.org/officeDocument/2006/math">
                    <m:r>
                      <a:rPr lang="en-US" altLang="zh-CN" sz="1600" i="1">
                        <a:latin typeface="Cambria Math" panose="02040503050406030204" pitchFamily="18" charset="0"/>
                        <a:ea typeface="黑体" panose="02010609060101010101" pitchFamily="49" charset="-122"/>
                      </a:rPr>
                      <m:t>𝑅</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黑体" panose="02010609060101010101" pitchFamily="49" charset="-122"/>
                      </a:rPr>
                      <m:t>𝑆</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𝑡</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𝑅</m:t>
                    </m:r>
                    <m:d>
                      <m:dPr>
                        <m:ctrlPr>
                          <a:rPr lang="en-US" altLang="zh-CN" sz="1600" i="1">
                            <a:latin typeface="Cambria Math" panose="02040503050406030204" pitchFamily="18" charset="0"/>
                            <a:ea typeface="黑体" panose="02010609060101010101" pitchFamily="49" charset="-122"/>
                          </a:rPr>
                        </m:ctrlPr>
                      </m:dPr>
                      <m:e>
                        <m:r>
                          <a:rPr lang="en-US" altLang="zh-CN" sz="1600" i="1">
                            <a:latin typeface="Cambria Math" panose="02040503050406030204" pitchFamily="18" charset="0"/>
                            <a:ea typeface="黑体" panose="02010609060101010101" pitchFamily="49" charset="-122"/>
                          </a:rPr>
                          <m:t>𝑡</m:t>
                        </m:r>
                      </m:e>
                    </m:d>
                    <m:r>
                      <a:rPr lang="zh-CN" altLang="en-US" sz="1600" i="1" dirty="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黑体" panose="02010609060101010101" pitchFamily="49" charset="-122"/>
                      </a:rPr>
                      <m:t>𝑆</m:t>
                    </m:r>
                    <m:d>
                      <m:dPr>
                        <m:ctrlPr>
                          <a:rPr lang="en-US" altLang="zh-CN" sz="1600" i="1">
                            <a:latin typeface="Cambria Math" panose="02040503050406030204" pitchFamily="18" charset="0"/>
                            <a:ea typeface="黑体" panose="02010609060101010101" pitchFamily="49" charset="-122"/>
                          </a:rPr>
                        </m:ctrlPr>
                      </m:dPr>
                      <m:e>
                        <m:r>
                          <a:rPr lang="en-US" altLang="zh-CN" sz="1600" i="1">
                            <a:latin typeface="Cambria Math" panose="02040503050406030204" pitchFamily="18" charset="0"/>
                            <a:ea typeface="黑体" panose="02010609060101010101" pitchFamily="49" charset="-122"/>
                          </a:rPr>
                          <m:t>𝑡</m:t>
                        </m:r>
                      </m:e>
                    </m:d>
                    <m:r>
                      <a:rPr lang="en-US" altLang="zh-CN" sz="1600" i="1">
                        <a:latin typeface="Cambria Math" panose="02040503050406030204" pitchFamily="18" charset="0"/>
                        <a:ea typeface="黑体" panose="02010609060101010101" pitchFamily="49" charset="-122"/>
                      </a:rPr>
                      <m:t>} </m:t>
                    </m:r>
                  </m:oMath>
                </a14:m>
                <a:r>
                  <a:rPr lang="zh-CN" altLang="en-US"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）笛卡儿积</a:t>
                </a:r>
                <a:endParaRPr lang="en-US" altLang="zh-CN" sz="1600" dirty="0">
                  <a:latin typeface="黑体" panose="02010609060101010101" pitchFamily="49" charset="-122"/>
                  <a:ea typeface="黑体" panose="02010609060101010101" pitchFamily="49" charset="-122"/>
                </a:endParaRPr>
              </a:p>
              <a:p>
                <a:endParaRPr lang="zh-CN" altLang="en-US"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a:p>
                <a:endParaRPr lang="zh-CN" altLang="en-US"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 式中，</a:t>
                </a:r>
                <a:r>
                  <a:rPr lang="en-US" altLang="zh-CN" sz="1600" dirty="0">
                    <a:latin typeface="黑体" panose="02010609060101010101" pitchFamily="49" charset="-122"/>
                    <a:ea typeface="黑体" panose="02010609060101010101" pitchFamily="49" charset="-122"/>
                  </a:rPr>
                  <a:t>t(</a:t>
                </a:r>
                <a:r>
                  <a:rPr lang="en-US" altLang="zh-CN" sz="1600" dirty="0" err="1">
                    <a:latin typeface="黑体" panose="02010609060101010101" pitchFamily="49" charset="-122"/>
                    <a:ea typeface="黑体" panose="02010609060101010101" pitchFamily="49" charset="-122"/>
                  </a:rPr>
                  <a:t>n+m</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表示</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(n + m)</a:t>
                </a:r>
                <a:r>
                  <a:rPr lang="zh-CN" altLang="en-US" sz="1600" dirty="0">
                    <a:latin typeface="黑体" panose="02010609060101010101" pitchFamily="49" charset="-122"/>
                    <a:ea typeface="黑体" panose="02010609060101010101" pitchFamily="49" charset="-122"/>
                  </a:rPr>
                  <a:t>元组，</a:t>
                </a:r>
                <a:r>
                  <a:rPr lang="en-US" altLang="zh-CN" sz="1600" dirty="0">
                    <a:latin typeface="黑体" panose="02010609060101010101" pitchFamily="49" charset="-122"/>
                    <a:ea typeface="黑体" panose="02010609060101010101" pitchFamily="49" charset="-122"/>
                  </a:rPr>
                  <a:t>un</a:t>
                </a:r>
                <a:r>
                  <a:rPr lang="zh-CN" altLang="en-US" sz="1600" dirty="0">
                    <a:latin typeface="黑体" panose="02010609060101010101" pitchFamily="49" charset="-122"/>
                    <a:ea typeface="黑体" panose="02010609060101010101" pitchFamily="49" charset="-122"/>
                  </a:rPr>
                  <a:t>表示</a:t>
                </a:r>
                <a:r>
                  <a:rPr lang="en-US" altLang="zh-CN" sz="1600" dirty="0">
                    <a:latin typeface="黑体" panose="02010609060101010101" pitchFamily="49" charset="-122"/>
                    <a:ea typeface="黑体" panose="02010609060101010101" pitchFamily="49" charset="-122"/>
                  </a:rPr>
                  <a:t>u</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n</a:t>
                </a:r>
                <a:r>
                  <a:rPr lang="zh-CN" altLang="en-US" sz="1600" dirty="0">
                    <a:latin typeface="黑体" panose="02010609060101010101" pitchFamily="49" charset="-122"/>
                    <a:ea typeface="黑体" panose="02010609060101010101" pitchFamily="49" charset="-122"/>
                  </a:rPr>
                  <a:t>元组，</a:t>
                </a:r>
                <a:r>
                  <a:rPr lang="en-US" altLang="zh-CN" sz="1600" dirty="0" err="1">
                    <a:latin typeface="黑体" panose="02010609060101010101" pitchFamily="49" charset="-122"/>
                    <a:ea typeface="黑体" panose="02010609060101010101" pitchFamily="49" charset="-122"/>
                  </a:rPr>
                  <a:t>vm</a:t>
                </a:r>
                <a:r>
                  <a:rPr lang="zh-CN" altLang="en-US" sz="1600" dirty="0">
                    <a:latin typeface="黑体" panose="02010609060101010101" pitchFamily="49" charset="-122"/>
                    <a:ea typeface="黑体" panose="02010609060101010101" pitchFamily="49" charset="-122"/>
                  </a:rPr>
                  <a:t>表示</a:t>
                </a:r>
                <a:r>
                  <a:rPr lang="en-US" altLang="zh-CN" sz="1600" dirty="0">
                    <a:latin typeface="黑体" panose="02010609060101010101" pitchFamily="49" charset="-122"/>
                    <a:ea typeface="黑体" panose="02010609060101010101" pitchFamily="49" charset="-122"/>
                  </a:rPr>
                  <a:t>v</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m</a:t>
                </a:r>
                <a:r>
                  <a:rPr lang="zh-CN" altLang="en-US" sz="1600" dirty="0">
                    <a:latin typeface="黑体" panose="02010609060101010101" pitchFamily="49" charset="-122"/>
                    <a:ea typeface="黑体" panose="02010609060101010101" pitchFamily="49" charset="-122"/>
                  </a:rPr>
                  <a:t>元组。</a:t>
                </a:r>
              </a:p>
              <a:p>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）选择</a:t>
                </a:r>
                <a14:m>
                  <m:oMath xmlns:m="http://schemas.openxmlformats.org/officeDocument/2006/math">
                    <m:sSub>
                      <m:sSubPr>
                        <m:ctrlPr>
                          <a:rPr lang="en-US" altLang="zh-CN" sz="1600" i="1" dirty="0">
                            <a:latin typeface="Cambria Math" panose="02040503050406030204" pitchFamily="18" charset="0"/>
                            <a:ea typeface="黑体" panose="02010609060101010101" pitchFamily="49" charset="-122"/>
                          </a:rPr>
                        </m:ctrlPr>
                      </m:sSubPr>
                      <m:e>
                        <m:r>
                          <a:rPr lang="zh-CN" altLang="en-US" sz="1600" i="1" dirty="0">
                            <a:latin typeface="Cambria Math" panose="02040503050406030204" pitchFamily="18" charset="0"/>
                            <a:ea typeface="黑体" panose="02010609060101010101" pitchFamily="49" charset="-122"/>
                          </a:rPr>
                          <m:t>𝜎</m:t>
                        </m:r>
                      </m:e>
                      <m:sub>
                        <m:r>
                          <a:rPr lang="en-US" altLang="zh-CN" sz="1600" i="1" dirty="0">
                            <a:latin typeface="Cambria Math" panose="02040503050406030204" pitchFamily="18" charset="0"/>
                            <a:ea typeface="黑体" panose="02010609060101010101" pitchFamily="49" charset="-122"/>
                          </a:rPr>
                          <m:t>𝐹</m:t>
                        </m:r>
                      </m:sub>
                    </m:sSub>
                    <m:d>
                      <m:dPr>
                        <m:ctrlPr>
                          <a:rPr lang="en-US" altLang="zh-CN" sz="1600" i="1" dirty="0">
                            <a:latin typeface="Cambria Math" panose="02040503050406030204" pitchFamily="18" charset="0"/>
                            <a:ea typeface="黑体" panose="02010609060101010101" pitchFamily="49" charset="-122"/>
                          </a:rPr>
                        </m:ctrlPr>
                      </m:dPr>
                      <m:e>
                        <m:r>
                          <a:rPr lang="en-US" altLang="zh-CN" sz="1600" i="1" dirty="0">
                            <a:latin typeface="Cambria Math" panose="02040503050406030204" pitchFamily="18" charset="0"/>
                            <a:ea typeface="黑体" panose="02010609060101010101" pitchFamily="49" charset="-122"/>
                          </a:rPr>
                          <m:t>𝑅</m:t>
                        </m:r>
                      </m:e>
                    </m:d>
                    <m:r>
                      <a:rPr lang="en-US" altLang="zh-CN" sz="1600" i="1" dirty="0">
                        <a:latin typeface="Cambria Math" panose="02040503050406030204" pitchFamily="18" charset="0"/>
                        <a:ea typeface="黑体" panose="02010609060101010101" pitchFamily="49" charset="-122"/>
                      </a:rPr>
                      <m:t>={</m:t>
                    </m:r>
                    <m:r>
                      <a:rPr lang="en-US" altLang="zh-CN" sz="1600" i="1" dirty="0">
                        <a:latin typeface="Cambria Math" panose="02040503050406030204" pitchFamily="18" charset="0"/>
                        <a:ea typeface="黑体" panose="02010609060101010101" pitchFamily="49" charset="-122"/>
                      </a:rPr>
                      <m:t>𝑡</m:t>
                    </m:r>
                    <m:r>
                      <a:rPr lang="en-US" altLang="zh-CN" sz="1600" i="1" dirty="0">
                        <a:latin typeface="Cambria Math" panose="02040503050406030204" pitchFamily="18" charset="0"/>
                        <a:ea typeface="黑体" panose="02010609060101010101" pitchFamily="49" charset="-122"/>
                      </a:rPr>
                      <m:t>|</m:t>
                    </m:r>
                    <m:r>
                      <a:rPr lang="en-US" altLang="zh-CN" sz="1600" i="1" dirty="0">
                        <a:latin typeface="Cambria Math" panose="02040503050406030204" pitchFamily="18" charset="0"/>
                        <a:ea typeface="黑体" panose="02010609060101010101" pitchFamily="49" charset="-122"/>
                      </a:rPr>
                      <m:t>𝑅</m:t>
                    </m:r>
                    <m:d>
                      <m:dPr>
                        <m:ctrlPr>
                          <a:rPr lang="en-US" altLang="zh-CN" sz="1600" i="1" dirty="0">
                            <a:latin typeface="Cambria Math" panose="02040503050406030204" pitchFamily="18" charset="0"/>
                            <a:ea typeface="黑体" panose="02010609060101010101" pitchFamily="49" charset="-122"/>
                          </a:rPr>
                        </m:ctrlPr>
                      </m:dPr>
                      <m:e>
                        <m:r>
                          <a:rPr lang="en-US" altLang="zh-CN" sz="1600" i="1" dirty="0">
                            <a:latin typeface="Cambria Math" panose="02040503050406030204" pitchFamily="18" charset="0"/>
                            <a:ea typeface="黑体" panose="02010609060101010101" pitchFamily="49" charset="-122"/>
                          </a:rPr>
                          <m:t>𝑡</m:t>
                        </m:r>
                      </m:e>
                    </m:d>
                    <m:r>
                      <a:rPr lang="en-US" altLang="zh-CN" sz="1600" i="1" dirty="0">
                        <a:latin typeface="Cambria Math" panose="02040503050406030204" pitchFamily="18" charset="0"/>
                        <a:ea typeface="Cambria Math" panose="02040503050406030204" pitchFamily="18" charset="0"/>
                      </a:rPr>
                      <m:t>⋀</m:t>
                    </m:r>
                    <m:r>
                      <a:rPr lang="en-US" altLang="zh-CN" sz="1600" i="1" dirty="0">
                        <a:latin typeface="Cambria Math" panose="02040503050406030204" pitchFamily="18" charset="0"/>
                        <a:ea typeface="黑体" panose="02010609060101010101" pitchFamily="49" charset="-122"/>
                      </a:rPr>
                      <m:t>𝑃</m:t>
                    </m:r>
                    <m:r>
                      <a:rPr lang="en-US" altLang="zh-CN" sz="1600" i="1" dirty="0">
                        <a:latin typeface="Cambria Math" panose="02040503050406030204" pitchFamily="18" charset="0"/>
                        <a:ea typeface="黑体" panose="02010609060101010101" pitchFamily="49" charset="-122"/>
                      </a:rPr>
                      <m:t>} </m:t>
                    </m:r>
                  </m:oMath>
                </a14:m>
                <a:r>
                  <a:rPr lang="zh-CN" altLang="en-US" sz="1600" dirty="0">
                    <a:latin typeface="黑体" panose="02010609060101010101" pitchFamily="49" charset="-122"/>
                    <a:ea typeface="黑体" panose="02010609060101010101" pitchFamily="49" charset="-122"/>
                  </a:rPr>
                  <a:t>，式中，</a:t>
                </a:r>
                <a:r>
                  <a:rPr lang="en-US" altLang="zh-CN" sz="1600" dirty="0">
                    <a:latin typeface="黑体" panose="02010609060101010101" pitchFamily="49" charset="-122"/>
                    <a:ea typeface="黑体" panose="02010609060101010101" pitchFamily="49" charset="-122"/>
                  </a:rPr>
                  <a:t>P</a:t>
                </a:r>
                <a:r>
                  <a:rPr lang="zh-CN" altLang="en-US" sz="1600" dirty="0">
                    <a:latin typeface="黑体" panose="02010609060101010101" pitchFamily="49" charset="-122"/>
                    <a:ea typeface="黑体" panose="02010609060101010101" pitchFamily="49" charset="-122"/>
                  </a:rPr>
                  <a:t>为布尔函数。</a:t>
                </a:r>
              </a:p>
              <a:p>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）投影</a:t>
                </a:r>
                <a:endParaRPr lang="en-US" altLang="zh-CN"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式</a:t>
                </a:r>
                <a:r>
                  <a:rPr lang="zh-CN" altLang="en-US" sz="1600" dirty="0">
                    <a:latin typeface="黑体" panose="02010609060101010101" pitchFamily="49" charset="-122"/>
                    <a:ea typeface="黑体" panose="02010609060101010101" pitchFamily="49" charset="-122"/>
                  </a:rPr>
                  <a:t>中，</a:t>
                </a:r>
                <a14:m>
                  <m:oMath xmlns:m="http://schemas.openxmlformats.org/officeDocument/2006/math">
                    <m:sSub>
                      <m:sSubPr>
                        <m:ctrlPr>
                          <a:rPr lang="en-US" altLang="zh-CN" sz="1600" i="1" dirty="0">
                            <a:latin typeface="Cambria Math" panose="02040503050406030204" pitchFamily="18" charset="0"/>
                            <a:ea typeface="黑体" panose="02010609060101010101" pitchFamily="49" charset="-122"/>
                          </a:rPr>
                        </m:ctrlPr>
                      </m:sSubPr>
                      <m:e>
                        <m:r>
                          <a:rPr lang="en-US" altLang="zh-CN" sz="1600" i="1" dirty="0">
                            <a:latin typeface="Cambria Math" panose="02040503050406030204" pitchFamily="18" charset="0"/>
                            <a:ea typeface="黑体" panose="02010609060101010101" pitchFamily="49" charset="-122"/>
                          </a:rPr>
                          <m:t>𝑥</m:t>
                        </m:r>
                        <m:r>
                          <a:rPr lang="en-US" altLang="zh-CN" sz="1600" i="1" dirty="0">
                            <a:latin typeface="Cambria Math" panose="02040503050406030204" pitchFamily="18" charset="0"/>
                            <a:ea typeface="黑体" panose="02010609060101010101" pitchFamily="49" charset="-122"/>
                          </a:rPr>
                          <m:t>=</m:t>
                        </m:r>
                        <m:r>
                          <a:rPr lang="en-US" altLang="zh-CN" sz="1600" i="1" dirty="0">
                            <a:latin typeface="Cambria Math" panose="02040503050406030204" pitchFamily="18" charset="0"/>
                            <a:ea typeface="黑体" panose="02010609060101010101" pitchFamily="49" charset="-122"/>
                          </a:rPr>
                          <m:t>𝑖</m:t>
                        </m:r>
                      </m:e>
                      <m:sub>
                        <m:r>
                          <a:rPr lang="en-US" altLang="zh-CN" sz="1600" i="1" dirty="0">
                            <a:latin typeface="Cambria Math" panose="02040503050406030204" pitchFamily="18" charset="0"/>
                            <a:ea typeface="黑体" panose="02010609060101010101" pitchFamily="49" charset="-122"/>
                          </a:rPr>
                          <m:t>1</m:t>
                        </m:r>
                      </m:sub>
                    </m:sSub>
                    <m:r>
                      <a:rPr lang="en-US" altLang="zh-CN" sz="1600" i="1" dirty="0">
                        <a:latin typeface="Cambria Math" panose="02040503050406030204" pitchFamily="18" charset="0"/>
                        <a:ea typeface="黑体" panose="02010609060101010101" pitchFamily="49" charset="-122"/>
                      </a:rPr>
                      <m:t>,</m:t>
                    </m:r>
                    <m:sSub>
                      <m:sSubPr>
                        <m:ctrlPr>
                          <a:rPr lang="en-US" altLang="zh-CN" sz="1600" i="1" dirty="0">
                            <a:latin typeface="Cambria Math" panose="02040503050406030204" pitchFamily="18" charset="0"/>
                            <a:ea typeface="黑体" panose="02010609060101010101" pitchFamily="49" charset="-122"/>
                          </a:rPr>
                        </m:ctrlPr>
                      </m:sSubPr>
                      <m:e>
                        <m:r>
                          <a:rPr lang="en-US" altLang="zh-CN" sz="1600" i="1" dirty="0">
                            <a:latin typeface="Cambria Math" panose="02040503050406030204" pitchFamily="18" charset="0"/>
                            <a:ea typeface="黑体" panose="02010609060101010101" pitchFamily="49" charset="-122"/>
                          </a:rPr>
                          <m:t>𝑖</m:t>
                        </m:r>
                      </m:e>
                      <m:sub>
                        <m:r>
                          <a:rPr lang="en-US" altLang="zh-CN" sz="1600" i="1" dirty="0">
                            <a:latin typeface="Cambria Math" panose="02040503050406030204" pitchFamily="18" charset="0"/>
                            <a:ea typeface="黑体" panose="02010609060101010101" pitchFamily="49" charset="-122"/>
                          </a:rPr>
                          <m:t>2</m:t>
                        </m:r>
                      </m:sub>
                    </m:sSub>
                    <m:r>
                      <a:rPr lang="en-US" altLang="zh-CN" sz="1600" i="1" dirty="0">
                        <a:latin typeface="Cambria Math" panose="02040503050406030204" pitchFamily="18" charset="0"/>
                        <a:ea typeface="黑体" panose="02010609060101010101" pitchFamily="49" charset="-122"/>
                      </a:rPr>
                      <m:t>, </m:t>
                    </m:r>
                    <m:sSub>
                      <m:sSubPr>
                        <m:ctrlPr>
                          <a:rPr lang="en-US" altLang="zh-CN" sz="1600" i="1" dirty="0">
                            <a:latin typeface="Cambria Math" panose="02040503050406030204" pitchFamily="18" charset="0"/>
                            <a:ea typeface="黑体" panose="02010609060101010101" pitchFamily="49" charset="-122"/>
                          </a:rPr>
                        </m:ctrlPr>
                      </m:sSubPr>
                      <m:e>
                        <m:r>
                          <a:rPr lang="en-US" altLang="zh-CN" sz="1600" i="1" dirty="0">
                            <a:latin typeface="Cambria Math" panose="02040503050406030204" pitchFamily="18" charset="0"/>
                            <a:ea typeface="黑体" panose="02010609060101010101" pitchFamily="49" charset="-122"/>
                          </a:rPr>
                          <m:t>···,</m:t>
                        </m:r>
                        <m:r>
                          <a:rPr lang="en-US" altLang="zh-CN" sz="1600" i="1" dirty="0">
                            <a:latin typeface="Cambria Math" panose="02040503050406030204" pitchFamily="18" charset="0"/>
                            <a:ea typeface="黑体" panose="02010609060101010101" pitchFamily="49" charset="-122"/>
                          </a:rPr>
                          <m:t>𝑖</m:t>
                        </m:r>
                      </m:e>
                      <m:sub>
                        <m:r>
                          <a:rPr lang="en-US" altLang="zh-CN" sz="1600" i="1" dirty="0">
                            <a:latin typeface="Cambria Math" panose="02040503050406030204" pitchFamily="18" charset="0"/>
                            <a:ea typeface="黑体" panose="02010609060101010101" pitchFamily="49" charset="-122"/>
                          </a:rPr>
                          <m:t>𝑘</m:t>
                        </m:r>
                      </m:sub>
                    </m:sSub>
                  </m:oMath>
                </a14:m>
                <a:r>
                  <a:rPr lang="zh-CN" altLang="en-US" sz="1600" dirty="0">
                    <a:latin typeface="黑体" panose="02010609060101010101" pitchFamily="49" charset="-122"/>
                    <a:ea typeface="黑体" panose="02010609060101010101" pitchFamily="49" charset="-122"/>
                  </a:rPr>
                  <a:t>。</a:t>
                </a:r>
              </a:p>
              <a:p>
                <a:endParaRPr lang="zh-CN" altLang="en-US" sz="1600" dirty="0">
                  <a:latin typeface="黑体" panose="02010609060101010101" pitchFamily="49" charset="-122"/>
                  <a:ea typeface="黑体" panose="02010609060101010101" pitchFamily="49" charset="-122"/>
                </a:endParaRPr>
              </a:p>
              <a:p>
                <a:endParaRPr lang="en-US" altLang="zh-CN" sz="1600" b="1" dirty="0">
                  <a:solidFill>
                    <a:schemeClr val="tx2"/>
                  </a:solidFill>
                  <a:latin typeface="黑体" panose="02010609060101010101" pitchFamily="49" charset="-122"/>
                  <a:ea typeface="黑体" panose="02010609060101010101" pitchFamily="49" charset="-122"/>
                </a:endParaRPr>
              </a:p>
              <a:p>
                <a:endParaRPr lang="en-US" altLang="zh-CN" sz="1799" b="1" dirty="0">
                  <a:solidFill>
                    <a:schemeClr val="tx2"/>
                  </a:solidFill>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8CECB85B-B382-40B5-8E47-9C3E77091163}"/>
                  </a:ext>
                </a:extLst>
              </p:cNvPr>
              <p:cNvSpPr>
                <a:spLocks noRot="1" noChangeAspect="1" noMove="1" noResize="1" noEditPoints="1" noAdjustHandles="1" noChangeArrowheads="1" noChangeShapeType="1" noTextEdit="1"/>
              </p:cNvSpPr>
              <p:nvPr/>
            </p:nvSpPr>
            <p:spPr>
              <a:xfrm>
                <a:off x="913316" y="688302"/>
                <a:ext cx="7879848" cy="3877856"/>
              </a:xfrm>
              <a:prstGeom prst="rect">
                <a:avLst/>
              </a:prstGeom>
              <a:blipFill>
                <a:blip r:embed="rId3"/>
                <a:stretch>
                  <a:fillRect l="-697" t="-94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66</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p:pic>
        <p:nvPicPr>
          <p:cNvPr id="17" name="图片 16"/>
          <p:cNvPicPr>
            <a:picLocks noChangeAspect="1"/>
          </p:cNvPicPr>
          <p:nvPr/>
        </p:nvPicPr>
        <p:blipFill>
          <a:blip r:embed="rId4"/>
          <a:stretch>
            <a:fillRect/>
          </a:stretch>
        </p:blipFill>
        <p:spPr>
          <a:xfrm>
            <a:off x="2416863" y="1543280"/>
            <a:ext cx="5734194" cy="641408"/>
          </a:xfrm>
          <a:prstGeom prst="rect">
            <a:avLst/>
          </a:prstGeom>
        </p:spPr>
      </p:pic>
      <p:pic>
        <p:nvPicPr>
          <p:cNvPr id="18" name="图片 17"/>
          <p:cNvPicPr>
            <a:picLocks noChangeAspect="1"/>
          </p:cNvPicPr>
          <p:nvPr/>
        </p:nvPicPr>
        <p:blipFill>
          <a:blip r:embed="rId5"/>
          <a:stretch>
            <a:fillRect/>
          </a:stretch>
        </p:blipFill>
        <p:spPr>
          <a:xfrm>
            <a:off x="2020058" y="3029869"/>
            <a:ext cx="5666364" cy="352206"/>
          </a:xfrm>
          <a:prstGeom prst="rect">
            <a:avLst/>
          </a:prstGeom>
        </p:spPr>
      </p:pic>
      <mc:AlternateContent xmlns:mc="http://schemas.openxmlformats.org/markup-compatibility/2006" xmlns:a14="http://schemas.microsoft.com/office/drawing/2010/main">
        <mc:Choice Requires="a14">
          <p:sp>
            <p:nvSpPr>
              <p:cNvPr id="21" name="矩形 20"/>
              <p:cNvSpPr/>
              <p:nvPr/>
            </p:nvSpPr>
            <p:spPr>
              <a:xfrm>
                <a:off x="316903" y="3719205"/>
                <a:ext cx="9414979" cy="853888"/>
              </a:xfrm>
              <a:prstGeom prst="rect">
                <a:avLst/>
              </a:prstGeom>
            </p:spPr>
            <p:txBody>
              <a:bodyPr wrap="square">
                <a:spAutoFit/>
              </a:bodyPr>
              <a:lstStyle/>
              <a:p>
                <a:pPr>
                  <a:lnSpc>
                    <a:spcPct val="150000"/>
                  </a:lnSpc>
                </a:pPr>
                <a:r>
                  <a:rPr lang="zh-CN" altLang="zh-CN" sz="1799" dirty="0">
                    <a:latin typeface="黑体" panose="02010609060101010101" pitchFamily="49" charset="-122"/>
                    <a:ea typeface="黑体" panose="02010609060101010101" pitchFamily="49" charset="-122"/>
                  </a:rPr>
                  <a:t>【例】</a:t>
                </a:r>
                <a:r>
                  <a:rPr lang="zh-CN" altLang="en-US" sz="1799" dirty="0">
                    <a:latin typeface="黑体" panose="02010609060101010101" pitchFamily="49" charset="-122"/>
                    <a:ea typeface="黑体" panose="02010609060101010101" pitchFamily="49" charset="-122"/>
                  </a:rPr>
                  <a:t>查询所有在门诊部工作的医生的基本信息。</a:t>
                </a:r>
              </a:p>
              <a:p>
                <a:pPr>
                  <a:lnSpc>
                    <a:spcPct val="150000"/>
                  </a:lnSpc>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ea typeface="黑体" panose="02010609060101010101" pitchFamily="49" charset="-122"/>
                        </a:rPr>
                        <m:t>{</m:t>
                      </m:r>
                      <m:r>
                        <a:rPr lang="en-US" altLang="zh-CN" sz="1500" i="1">
                          <a:latin typeface="Cambria Math" panose="02040503050406030204" pitchFamily="18" charset="0"/>
                          <a:ea typeface="黑体" panose="02010609060101010101" pitchFamily="49" charset="-122"/>
                        </a:rPr>
                        <m:t>𝑡</m:t>
                      </m:r>
                      <m:r>
                        <a:rPr lang="en-US" altLang="zh-CN" sz="1500" i="1">
                          <a:latin typeface="Cambria Math" panose="02040503050406030204" pitchFamily="18" charset="0"/>
                          <a:ea typeface="黑体" panose="02010609060101010101" pitchFamily="49" charset="-122"/>
                        </a:rPr>
                        <m:t>|</m:t>
                      </m:r>
                      <m:d>
                        <m:dPr>
                          <m:ctrlPr>
                            <a:rPr lang="en-US" altLang="zh-CN" sz="1500" i="1">
                              <a:latin typeface="Cambria Math" panose="02040503050406030204" pitchFamily="18" charset="0"/>
                              <a:ea typeface="黑体" panose="02010609060101010101" pitchFamily="49" charset="-122"/>
                            </a:rPr>
                          </m:ctrlPr>
                        </m:dPr>
                        <m:e>
                          <m:r>
                            <a:rPr lang="en-US" altLang="zh-CN" sz="1500" i="1">
                              <a:latin typeface="Cambria Math" panose="02040503050406030204" pitchFamily="18" charset="0"/>
                              <a:ea typeface="Cambria Math" panose="02040503050406030204" pitchFamily="18" charset="0"/>
                            </a:rPr>
                            <m:t>∃</m:t>
                          </m:r>
                          <m:r>
                            <a:rPr lang="en-US" altLang="zh-CN" sz="1500" i="1">
                              <a:latin typeface="Cambria Math" panose="02040503050406030204" pitchFamily="18" charset="0"/>
                              <a:ea typeface="黑体" panose="02010609060101010101" pitchFamily="49" charset="-122"/>
                            </a:rPr>
                            <m:t>𝑡</m:t>
                          </m:r>
                        </m:e>
                      </m:d>
                      <m:r>
                        <a:rPr lang="zh-CN" altLang="en-US" sz="1500" i="1">
                          <a:latin typeface="Cambria Math" panose="02040503050406030204" pitchFamily="18" charset="0"/>
                          <a:ea typeface="黑体" panose="02010609060101010101" pitchFamily="49" charset="-122"/>
                        </a:rPr>
                        <m:t>医生</m:t>
                      </m:r>
                      <m:d>
                        <m:dPr>
                          <m:ctrlPr>
                            <a:rPr lang="en-US" altLang="zh-CN" sz="1500" i="1">
                              <a:latin typeface="Cambria Math" panose="02040503050406030204" pitchFamily="18" charset="0"/>
                              <a:ea typeface="黑体" panose="02010609060101010101" pitchFamily="49" charset="-122"/>
                            </a:rPr>
                          </m:ctrlPr>
                        </m:dPr>
                        <m:e>
                          <m:r>
                            <a:rPr lang="en-US" altLang="zh-CN" sz="1500" i="1">
                              <a:latin typeface="Cambria Math" panose="02040503050406030204" pitchFamily="18" charset="0"/>
                              <a:ea typeface="黑体" panose="02010609060101010101" pitchFamily="49" charset="-122"/>
                            </a:rPr>
                            <m:t>𝑡</m:t>
                          </m:r>
                        </m:e>
                      </m:d>
                      <m:r>
                        <a:rPr lang="en-US" altLang="zh-CN" sz="1500" i="1">
                          <a:latin typeface="Cambria Math" panose="02040503050406030204" pitchFamily="18" charset="0"/>
                          <a:ea typeface="Cambria Math" panose="02040503050406030204" pitchFamily="18" charset="0"/>
                        </a:rPr>
                        <m:t>∧</m:t>
                      </m:r>
                      <m:d>
                        <m:dPr>
                          <m:ctrlPr>
                            <a:rPr lang="en-US" altLang="zh-CN" sz="1500" i="1">
                              <a:latin typeface="Cambria Math" panose="02040503050406030204" pitchFamily="18" charset="0"/>
                              <a:ea typeface="黑体" panose="02010609060101010101" pitchFamily="49" charset="-122"/>
                            </a:rPr>
                          </m:ctrlPr>
                        </m:dPr>
                        <m:e>
                          <m:r>
                            <a:rPr lang="en-US" altLang="zh-CN" sz="1500" i="1">
                              <a:latin typeface="Cambria Math" panose="02040503050406030204" pitchFamily="18" charset="0"/>
                              <a:ea typeface="Cambria Math" panose="02040503050406030204" pitchFamily="18" charset="0"/>
                            </a:rPr>
                            <m:t>∃</m:t>
                          </m:r>
                          <m:r>
                            <a:rPr lang="en-US" altLang="zh-CN" sz="1500" i="1">
                              <a:latin typeface="Cambria Math" panose="02040503050406030204" pitchFamily="18" charset="0"/>
                              <a:ea typeface="黑体" panose="02010609060101010101" pitchFamily="49" charset="-122"/>
                            </a:rPr>
                            <m:t>𝑠</m:t>
                          </m:r>
                        </m:e>
                      </m:d>
                      <m:d>
                        <m:dPr>
                          <m:ctrlPr>
                            <a:rPr lang="en-US" altLang="zh-CN" sz="1500" i="1">
                              <a:latin typeface="Cambria Math" panose="02040503050406030204" pitchFamily="18" charset="0"/>
                              <a:ea typeface="黑体" panose="02010609060101010101" pitchFamily="49" charset="-122"/>
                            </a:rPr>
                          </m:ctrlPr>
                        </m:dPr>
                        <m:e>
                          <m:r>
                            <a:rPr lang="zh-CN" altLang="en-US" sz="1500" i="1">
                              <a:latin typeface="Cambria Math" panose="02040503050406030204" pitchFamily="18" charset="0"/>
                              <a:ea typeface="黑体" panose="02010609060101010101" pitchFamily="49" charset="-122"/>
                            </a:rPr>
                            <m:t>组织机构</m:t>
                          </m:r>
                          <m:d>
                            <m:dPr>
                              <m:ctrlPr>
                                <a:rPr lang="en-US" altLang="zh-CN" sz="1500" i="1">
                                  <a:latin typeface="Cambria Math" panose="02040503050406030204" pitchFamily="18" charset="0"/>
                                  <a:ea typeface="黑体" panose="02010609060101010101" pitchFamily="49" charset="-122"/>
                                </a:rPr>
                              </m:ctrlPr>
                            </m:dPr>
                            <m:e>
                              <m:r>
                                <a:rPr lang="en-US" altLang="zh-CN" sz="1500" i="1">
                                  <a:latin typeface="Cambria Math" panose="02040503050406030204" pitchFamily="18" charset="0"/>
                                  <a:ea typeface="黑体" panose="02010609060101010101" pitchFamily="49" charset="-122"/>
                                </a:rPr>
                                <m:t>𝑠</m:t>
                              </m:r>
                            </m:e>
                          </m:d>
                          <m:r>
                            <a:rPr lang="en-US" altLang="zh-CN" sz="1500" i="1">
                              <a:latin typeface="Cambria Math" panose="02040503050406030204" pitchFamily="18" charset="0"/>
                              <a:ea typeface="Cambria Math" panose="02040503050406030204" pitchFamily="18" charset="0"/>
                            </a:rPr>
                            <m:t>∧</m:t>
                          </m:r>
                          <m:r>
                            <a:rPr lang="en-US" altLang="zh-CN" sz="1500" i="1">
                              <a:latin typeface="Cambria Math" panose="02040503050406030204" pitchFamily="18" charset="0"/>
                              <a:ea typeface="黑体" panose="02010609060101010101" pitchFamily="49" charset="-122"/>
                            </a:rPr>
                            <m:t>𝑠</m:t>
                          </m:r>
                          <m:d>
                            <m:dPr>
                              <m:begChr m:val="["/>
                              <m:endChr m:val="]"/>
                              <m:ctrlPr>
                                <a:rPr lang="en-US" altLang="zh-CN" sz="1500" i="1">
                                  <a:latin typeface="Cambria Math" panose="02040503050406030204" pitchFamily="18" charset="0"/>
                                  <a:ea typeface="黑体" panose="02010609060101010101" pitchFamily="49" charset="-122"/>
                                </a:rPr>
                              </m:ctrlPr>
                            </m:dPr>
                            <m:e>
                              <m:r>
                                <a:rPr lang="zh-CN" altLang="en-US" sz="1500" i="1">
                                  <a:latin typeface="Cambria Math" panose="02040503050406030204" pitchFamily="18" charset="0"/>
                                  <a:ea typeface="黑体" panose="02010609060101010101" pitchFamily="49" charset="-122"/>
                                </a:rPr>
                                <m:t>部门编号</m:t>
                              </m:r>
                            </m:e>
                          </m:d>
                          <m:r>
                            <a:rPr lang="en-US" altLang="zh-CN" sz="1500" i="1">
                              <a:latin typeface="Cambria Math" panose="02040503050406030204" pitchFamily="18" charset="0"/>
                              <a:ea typeface="黑体" panose="02010609060101010101" pitchFamily="49" charset="-122"/>
                            </a:rPr>
                            <m:t>=</m:t>
                          </m:r>
                          <m:r>
                            <a:rPr lang="en-US" altLang="zh-CN" sz="1500" i="1">
                              <a:latin typeface="Cambria Math" panose="02040503050406030204" pitchFamily="18" charset="0"/>
                              <a:ea typeface="黑体" panose="02010609060101010101" pitchFamily="49" charset="-122"/>
                            </a:rPr>
                            <m:t>𝑡</m:t>
                          </m:r>
                          <m:d>
                            <m:dPr>
                              <m:begChr m:val="["/>
                              <m:endChr m:val="]"/>
                              <m:ctrlPr>
                                <a:rPr lang="en-US" altLang="zh-CN" sz="1500" i="1">
                                  <a:latin typeface="Cambria Math" panose="02040503050406030204" pitchFamily="18" charset="0"/>
                                  <a:ea typeface="黑体" panose="02010609060101010101" pitchFamily="49" charset="-122"/>
                                </a:rPr>
                              </m:ctrlPr>
                            </m:dPr>
                            <m:e>
                              <m:r>
                                <a:rPr lang="zh-CN" altLang="en-US" sz="1500" i="1">
                                  <a:latin typeface="Cambria Math" panose="02040503050406030204" pitchFamily="18" charset="0"/>
                                  <a:ea typeface="黑体" panose="02010609060101010101" pitchFamily="49" charset="-122"/>
                                </a:rPr>
                                <m:t>部门编号</m:t>
                              </m:r>
                            </m:e>
                          </m:d>
                          <m:r>
                            <a:rPr lang="en-US" altLang="zh-CN" sz="1500" i="1">
                              <a:latin typeface="Cambria Math" panose="02040503050406030204" pitchFamily="18" charset="0"/>
                              <a:ea typeface="Cambria Math" panose="02040503050406030204" pitchFamily="18" charset="0"/>
                            </a:rPr>
                            <m:t>∧</m:t>
                          </m:r>
                          <m:r>
                            <a:rPr lang="en-US" altLang="zh-CN" sz="1500" i="1">
                              <a:latin typeface="Cambria Math" panose="02040503050406030204" pitchFamily="18" charset="0"/>
                              <a:ea typeface="黑体" panose="02010609060101010101" pitchFamily="49" charset="-122"/>
                            </a:rPr>
                            <m:t>𝑠</m:t>
                          </m:r>
                          <m:d>
                            <m:dPr>
                              <m:begChr m:val="["/>
                              <m:endChr m:val="]"/>
                              <m:ctrlPr>
                                <a:rPr lang="en-US" altLang="zh-CN" sz="1500" i="1">
                                  <a:latin typeface="Cambria Math" panose="02040503050406030204" pitchFamily="18" charset="0"/>
                                  <a:ea typeface="黑体" panose="02010609060101010101" pitchFamily="49" charset="-122"/>
                                </a:rPr>
                              </m:ctrlPr>
                            </m:dPr>
                            <m:e>
                              <m:r>
                                <a:rPr lang="zh-CN" altLang="en-US" sz="1500" i="1">
                                  <a:latin typeface="Cambria Math" panose="02040503050406030204" pitchFamily="18" charset="0"/>
                                  <a:ea typeface="黑体" panose="02010609060101010101" pitchFamily="49" charset="-122"/>
                                </a:rPr>
                                <m:t>部门名称</m:t>
                              </m:r>
                            </m:e>
                          </m:d>
                          <m:r>
                            <a:rPr lang="en-US" altLang="zh-CN" sz="1500" i="1">
                              <a:latin typeface="Cambria Math" panose="02040503050406030204" pitchFamily="18" charset="0"/>
                              <a:ea typeface="黑体" panose="02010609060101010101" pitchFamily="49" charset="-122"/>
                            </a:rPr>
                            <m:t>=′</m:t>
                          </m:r>
                          <m:r>
                            <a:rPr lang="zh-CN" altLang="en-US" sz="1500" i="1">
                              <a:latin typeface="Cambria Math" panose="02040503050406030204" pitchFamily="18" charset="0"/>
                              <a:ea typeface="黑体" panose="02010609060101010101" pitchFamily="49" charset="-122"/>
                            </a:rPr>
                            <m:t>门诊部</m:t>
                          </m:r>
                          <m:r>
                            <a:rPr lang="en-US" altLang="zh-CN" sz="1500" i="1">
                              <a:latin typeface="Cambria Math" panose="02040503050406030204" pitchFamily="18" charset="0"/>
                              <a:ea typeface="黑体" panose="02010609060101010101" pitchFamily="49" charset="-122"/>
                            </a:rPr>
                            <m:t>′</m:t>
                          </m:r>
                        </m:e>
                      </m:d>
                      <m:r>
                        <a:rPr lang="en-US" altLang="zh-CN" sz="1500" i="1">
                          <a:latin typeface="Cambria Math" panose="02040503050406030204" pitchFamily="18" charset="0"/>
                          <a:ea typeface="黑体" panose="02010609060101010101" pitchFamily="49" charset="-122"/>
                        </a:rPr>
                        <m:t>}</m:t>
                      </m:r>
                    </m:oMath>
                  </m:oMathPara>
                </a14:m>
                <a:endParaRPr lang="en-US" altLang="zh-CN" sz="1500" dirty="0">
                  <a:latin typeface="黑体" panose="02010609060101010101" pitchFamily="49" charset="-122"/>
                  <a:ea typeface="黑体" panose="02010609060101010101" pitchFamily="49"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316903" y="3719205"/>
                <a:ext cx="9414979" cy="853888"/>
              </a:xfrm>
              <a:prstGeom prst="rect">
                <a:avLst/>
              </a:prstGeom>
              <a:blipFill>
                <a:blip r:embed="rId6"/>
                <a:stretch>
                  <a:fillRect l="-5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949780" y="3438551"/>
                <a:ext cx="2069669" cy="56130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kern="1000">
                          <a:solidFill>
                            <a:srgbClr val="FF0000"/>
                          </a:solidFill>
                          <a:latin typeface="Cambria Math" panose="02040503050406030204" pitchFamily="18" charset="0"/>
                          <a:ea typeface="黑体" panose="02010609060101010101" pitchFamily="49" charset="-122"/>
                        </a:rPr>
                        <m:t>{</m:t>
                      </m:r>
                      <m:r>
                        <a:rPr lang="en-US" altLang="zh-CN" sz="1800" i="1" kern="1000">
                          <a:solidFill>
                            <a:srgbClr val="FF0000"/>
                          </a:solidFill>
                          <a:latin typeface="Cambria Math" panose="02040503050406030204" pitchFamily="18" charset="0"/>
                          <a:ea typeface="黑体" panose="02010609060101010101" pitchFamily="49" charset="-122"/>
                        </a:rPr>
                        <m:t>𝑡</m:t>
                      </m:r>
                      <m:r>
                        <a:rPr lang="en-US" altLang="zh-CN" sz="1800" i="1" kern="1000">
                          <a:solidFill>
                            <a:srgbClr val="FF0000"/>
                          </a:solidFill>
                          <a:latin typeface="Cambria Math" panose="02040503050406030204" pitchFamily="18" charset="0"/>
                          <a:ea typeface="黑体" panose="02010609060101010101" pitchFamily="49" charset="-122"/>
                        </a:rPr>
                        <m:t>|</m:t>
                      </m:r>
                      <m:r>
                        <a:rPr lang="en-US" altLang="zh-CN" sz="1800" i="1" kern="1000">
                          <a:solidFill>
                            <a:srgbClr val="FF0000"/>
                          </a:solidFill>
                          <a:latin typeface="Cambria Math" panose="02040503050406030204" pitchFamily="18" charset="0"/>
                          <a:ea typeface="黑体" panose="02010609060101010101" pitchFamily="49" charset="-122"/>
                        </a:rPr>
                        <m:t>𝑁𝑂𝑇</m:t>
                      </m:r>
                      <m:r>
                        <m:rPr>
                          <m:nor/>
                        </m:rPr>
                        <a:rPr lang="zh-CN" altLang="zh-CN" sz="1800" kern="1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m:t>医生</m:t>
                      </m:r>
                      <m:d>
                        <m:dPr>
                          <m:ctrlPr>
                            <a:rPr lang="en-US" altLang="zh-CN" sz="1800" i="1" kern="1000">
                              <a:solidFill>
                                <a:srgbClr val="FF0000"/>
                              </a:solidFill>
                              <a:latin typeface="Cambria Math" panose="02040503050406030204" pitchFamily="18" charset="0"/>
                              <a:ea typeface="黑体" panose="02010609060101010101" pitchFamily="49" charset="-122"/>
                            </a:rPr>
                          </m:ctrlPr>
                        </m:dPr>
                        <m:e>
                          <m:d>
                            <m:dPr>
                              <m:ctrlPr>
                                <a:rPr lang="en-US" altLang="zh-CN" sz="1800" i="1" kern="1000">
                                  <a:solidFill>
                                    <a:srgbClr val="FF0000"/>
                                  </a:solidFill>
                                  <a:latin typeface="Cambria Math" panose="02040503050406030204" pitchFamily="18" charset="0"/>
                                  <a:ea typeface="黑体" panose="02010609060101010101" pitchFamily="49" charset="-122"/>
                                </a:rPr>
                              </m:ctrlPr>
                            </m:dPr>
                            <m:e>
                              <m:r>
                                <a:rPr lang="en-US" altLang="zh-CN" sz="1800" i="1" kern="1000">
                                  <a:solidFill>
                                    <a:srgbClr val="FF0000"/>
                                  </a:solidFill>
                                  <a:latin typeface="Cambria Math" panose="02040503050406030204" pitchFamily="18" charset="0"/>
                                  <a:ea typeface="黑体" panose="02010609060101010101" pitchFamily="49" charset="-122"/>
                                </a:rPr>
                                <m:t>𝑡</m:t>
                              </m:r>
                            </m:e>
                          </m:d>
                        </m:e>
                      </m:d>
                      <m:r>
                        <a:rPr lang="en-US" altLang="zh-CN" sz="1800" i="1" kern="1000">
                          <a:solidFill>
                            <a:srgbClr val="FF0000"/>
                          </a:solidFill>
                          <a:latin typeface="Cambria Math" panose="02040503050406030204" pitchFamily="18" charset="0"/>
                          <a:ea typeface="黑体" panose="02010609060101010101" pitchFamily="49" charset="-122"/>
                        </a:rPr>
                        <m:t>}</m:t>
                      </m:r>
                    </m:oMath>
                  </m:oMathPara>
                </a14:m>
                <a:endParaRPr lang="zh-CN" altLang="en-US" sz="1800" dirty="0">
                  <a:solidFill>
                    <a:srgbClr val="FF0000"/>
                  </a:solidFill>
                  <a:latin typeface="黑体" panose="02010609060101010101" pitchFamily="49" charset="-122"/>
                  <a:ea typeface="黑体" panose="02010609060101010101" pitchFamily="49" charset="-122"/>
                </a:endParaRPr>
              </a:p>
            </p:txBody>
          </p:sp>
        </mc:Choice>
        <mc:Fallback xmlns="">
          <p:sp>
            <p:nvSpPr>
              <p:cNvPr id="20" name="矩形 19"/>
              <p:cNvSpPr>
                <a:spLocks noRot="1" noChangeAspect="1" noMove="1" noResize="1" noEditPoints="1" noAdjustHandles="1" noChangeArrowheads="1" noChangeShapeType="1" noTextEdit="1"/>
              </p:cNvSpPr>
              <p:nvPr/>
            </p:nvSpPr>
            <p:spPr>
              <a:xfrm>
                <a:off x="6949780" y="3438551"/>
                <a:ext cx="2069669" cy="561308"/>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448398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6419604" y="128312"/>
            <a:ext cx="3131381" cy="307777"/>
          </a:xfrm>
          <a:prstGeom prst="rect">
            <a:avLst/>
          </a:prstGeom>
          <a:noFill/>
        </p:spPr>
        <p:txBody>
          <a:bodyPr wrap="square" rtlCol="0">
            <a:spAutoFit/>
          </a:bodyPr>
          <a:lstStyle/>
          <a:p>
            <a:r>
              <a:rPr lang="en-US" altLang="zh-CN" sz="1400" b="1" dirty="0">
                <a:solidFill>
                  <a:schemeClr val="accent1"/>
                </a:solidFill>
                <a:latin typeface="黑体" panose="02010609060101010101" pitchFamily="49" charset="-122"/>
                <a:ea typeface="黑体" panose="02010609060101010101" pitchFamily="49" charset="-122"/>
              </a:rPr>
              <a:t>QBE</a:t>
            </a:r>
            <a:r>
              <a:rPr lang="zh-CN" altLang="en-US" sz="1400" b="1" dirty="0">
                <a:solidFill>
                  <a:schemeClr val="accent1"/>
                </a:solidFill>
                <a:latin typeface="黑体" panose="02010609060101010101" pitchFamily="49" charset="-122"/>
                <a:ea typeface="黑体" panose="02010609060101010101" pitchFamily="49" charset="-122"/>
              </a:rPr>
              <a:t>特点</a:t>
            </a:r>
          </a:p>
        </p:txBody>
      </p:sp>
      <p:sp>
        <p:nvSpPr>
          <p:cNvPr id="2" name="矩形 1">
            <a:extLst>
              <a:ext uri="{FF2B5EF4-FFF2-40B4-BE49-F238E27FC236}">
                <a16:creationId xmlns:a16="http://schemas.microsoft.com/office/drawing/2014/main" id="{8CECB85B-B382-40B5-8E47-9C3E77091163}"/>
              </a:ext>
            </a:extLst>
          </p:cNvPr>
          <p:cNvSpPr/>
          <p:nvPr/>
        </p:nvSpPr>
        <p:spPr>
          <a:xfrm>
            <a:off x="882051" y="679126"/>
            <a:ext cx="7571836" cy="1292662"/>
          </a:xfrm>
          <a:prstGeom prst="rect">
            <a:avLst/>
          </a:prstGeom>
        </p:spPr>
        <p:txBody>
          <a:bodyPr wrap="square">
            <a:spAutoFit/>
          </a:bodyPr>
          <a:lstStyle/>
          <a:p>
            <a:pPr marL="285650" indent="-285650">
              <a:lnSpc>
                <a:spcPct val="150000"/>
              </a:lnSpc>
              <a:buFont typeface="Wingdings" panose="05000000000000000000" pitchFamily="2" charset="2"/>
              <a:buChar char="l"/>
            </a:pPr>
            <a:r>
              <a:rPr lang="zh-CN" altLang="en-US" sz="2000" dirty="0">
                <a:solidFill>
                  <a:schemeClr val="tx2"/>
                </a:solidFill>
                <a:latin typeface="黑体" panose="02010609060101010101" pitchFamily="49" charset="-122"/>
                <a:ea typeface="黑体" panose="02010609060101010101" pitchFamily="49" charset="-122"/>
              </a:rPr>
              <a:t>域关系演算语言</a:t>
            </a:r>
            <a:r>
              <a:rPr lang="en-US" altLang="zh-CN" sz="2000" dirty="0">
                <a:solidFill>
                  <a:schemeClr val="tx2"/>
                </a:solidFill>
                <a:latin typeface="黑体" panose="02010609060101010101" pitchFamily="49" charset="-122"/>
                <a:ea typeface="黑体" panose="02010609060101010101" pitchFamily="49" charset="-122"/>
              </a:rPr>
              <a:t>QBE</a:t>
            </a:r>
          </a:p>
          <a:p>
            <a:pPr>
              <a:lnSpc>
                <a:spcPct val="150000"/>
              </a:lnSpc>
            </a:pPr>
            <a:r>
              <a:rPr lang="zh-CN" altLang="en-US" sz="1600" dirty="0">
                <a:latin typeface="黑体" panose="02010609060101010101" pitchFamily="49" charset="-122"/>
                <a:ea typeface="黑体" panose="02010609060101010101" pitchFamily="49" charset="-122"/>
              </a:rPr>
              <a:t>通过</a:t>
            </a:r>
            <a:r>
              <a:rPr lang="zh-CN" altLang="en-US" sz="1600" dirty="0">
                <a:solidFill>
                  <a:srgbClr val="FF0000"/>
                </a:solidFill>
                <a:latin typeface="黑体" panose="02010609060101010101" pitchFamily="49" charset="-122"/>
                <a:ea typeface="黑体" panose="02010609060101010101" pitchFamily="49" charset="-122"/>
              </a:rPr>
              <a:t>例子查询</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Query By Example</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QBE</a:t>
            </a:r>
            <a:r>
              <a:rPr lang="zh-CN" altLang="en-US" sz="1600" dirty="0">
                <a:latin typeface="黑体" panose="02010609060101010101" pitchFamily="49" charset="-122"/>
                <a:ea typeface="黑体" panose="02010609060101010101" pitchFamily="49" charset="-122"/>
              </a:rPr>
              <a:t>）是一种域关系运算的关系语言，同时也指使用此语言的关系数据库管理系统</a:t>
            </a:r>
            <a:endParaRPr lang="en-US" altLang="zh-CN" sz="1600" b="1" dirty="0">
              <a:solidFill>
                <a:schemeClr val="tx2"/>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67</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p:sp>
        <p:nvSpPr>
          <p:cNvPr id="19" name="矩形 18">
            <a:extLst>
              <a:ext uri="{FF2B5EF4-FFF2-40B4-BE49-F238E27FC236}">
                <a16:creationId xmlns:a16="http://schemas.microsoft.com/office/drawing/2014/main" id="{8CECB85B-B382-40B5-8E47-9C3E77091163}"/>
              </a:ext>
            </a:extLst>
          </p:cNvPr>
          <p:cNvSpPr/>
          <p:nvPr/>
        </p:nvSpPr>
        <p:spPr>
          <a:xfrm>
            <a:off x="882051" y="2078874"/>
            <a:ext cx="7571836" cy="2308324"/>
          </a:xfrm>
          <a:prstGeom prst="rect">
            <a:avLst/>
          </a:prstGeom>
        </p:spPr>
        <p:txBody>
          <a:bodyPr wrap="square">
            <a:spAutoFit/>
          </a:bodyPr>
          <a:lstStyle/>
          <a:p>
            <a:pPr>
              <a:lnSpc>
                <a:spcPct val="150000"/>
              </a:lnSpc>
            </a:pPr>
            <a:r>
              <a:rPr lang="en-US" altLang="zh-CN" sz="1600" dirty="0">
                <a:latin typeface="黑体" panose="02010609060101010101" pitchFamily="49" charset="-122"/>
                <a:ea typeface="黑体" panose="02010609060101010101" pitchFamily="49" charset="-122"/>
              </a:rPr>
              <a:t>QBE</a:t>
            </a:r>
            <a:r>
              <a:rPr lang="zh-CN" altLang="en-US" sz="1600" dirty="0">
                <a:latin typeface="黑体" panose="02010609060101010101" pitchFamily="49" charset="-122"/>
                <a:ea typeface="黑体" panose="02010609060101010101" pitchFamily="49" charset="-122"/>
              </a:rPr>
              <a:t>的特点：</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QBE</a:t>
            </a:r>
            <a:r>
              <a:rPr lang="zh-CN" altLang="en-US" sz="1600" dirty="0">
                <a:latin typeface="黑体" panose="02010609060101010101" pitchFamily="49" charset="-122"/>
                <a:ea typeface="黑体" panose="02010609060101010101" pitchFamily="49" charset="-122"/>
              </a:rPr>
              <a:t>是交互式语言</a:t>
            </a:r>
            <a:endParaRPr lang="en-US" altLang="zh-CN"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QBE</a:t>
            </a:r>
            <a:r>
              <a:rPr lang="zh-CN" altLang="en-US" sz="1600" dirty="0">
                <a:latin typeface="黑体" panose="02010609060101010101" pitchFamily="49" charset="-122"/>
                <a:ea typeface="黑体" panose="02010609060101010101" pitchFamily="49" charset="-122"/>
              </a:rPr>
              <a:t>是表格语言</a:t>
            </a:r>
          </a:p>
          <a:p>
            <a:pPr>
              <a:lnSpc>
                <a:spcPct val="150000"/>
              </a:lnSpc>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QBE</a:t>
            </a:r>
            <a:r>
              <a:rPr lang="zh-CN" altLang="en-US" sz="1600" dirty="0">
                <a:latin typeface="黑体" panose="02010609060101010101" pitchFamily="49" charset="-122"/>
                <a:ea typeface="黑体" panose="02010609060101010101" pitchFamily="49" charset="-122"/>
              </a:rPr>
              <a:t>是基于例子的查询语言</a:t>
            </a: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a:p>
            <a:pPr>
              <a:lnSpc>
                <a:spcPct val="150000"/>
              </a:lnSpc>
            </a:pPr>
            <a:endParaRPr lang="en-US" altLang="zh-CN" sz="1600" b="1"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3984635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473D2ED8-E611-42DF-BE5F-850D0D6AE874}"/>
              </a:ext>
            </a:extLst>
          </p:cNvPr>
          <p:cNvSpPr txBox="1"/>
          <p:nvPr/>
        </p:nvSpPr>
        <p:spPr>
          <a:xfrm>
            <a:off x="6605342" y="128312"/>
            <a:ext cx="3131381" cy="307777"/>
          </a:xfrm>
          <a:prstGeom prst="rect">
            <a:avLst/>
          </a:prstGeom>
          <a:noFill/>
        </p:spPr>
        <p:txBody>
          <a:bodyPr wrap="square" rtlCol="0">
            <a:spAutoFit/>
          </a:bodyPr>
          <a:lstStyle/>
          <a:p>
            <a:r>
              <a:rPr lang="en-US" altLang="zh-CN" sz="1400" b="1" dirty="0">
                <a:solidFill>
                  <a:schemeClr val="accent1"/>
                </a:solidFill>
                <a:latin typeface="黑体" panose="02010609060101010101" pitchFamily="49" charset="-122"/>
                <a:ea typeface="黑体" panose="02010609060101010101" pitchFamily="49" charset="-122"/>
              </a:rPr>
              <a:t>QBE</a:t>
            </a:r>
            <a:endParaRPr lang="zh-CN" altLang="en-US" sz="1400" b="1" dirty="0">
              <a:solidFill>
                <a:schemeClr val="accent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4" name="灯片编号占位符 13">
            <a:extLst>
              <a:ext uri="{FF2B5EF4-FFF2-40B4-BE49-F238E27FC236}">
                <a16:creationId xmlns:a16="http://schemas.microsoft.com/office/drawing/2014/main" id="{B71078C8-97F7-47DC-BDC1-D70B57B2CE20}"/>
              </a:ext>
            </a:extLst>
          </p:cNvPr>
          <p:cNvSpPr>
            <a:spLocks noGrp="1"/>
          </p:cNvSpPr>
          <p:nvPr>
            <p:ph type="sldNum" sz="quarter" idx="12"/>
          </p:nvPr>
        </p:nvSpPr>
        <p:spPr/>
        <p:txBody>
          <a:bodyPr/>
          <a:lstStyle/>
          <a:p>
            <a:fld id="{ECB62A96-75BD-4D1B-A9DE-49026C62D5F2}" type="slidenum">
              <a:rPr lang="zh-CN" altLang="en-US" smtClean="0"/>
              <a:t>68</a:t>
            </a:fld>
            <a:endParaRPr lang="zh-CN" altLang="en-US" dirty="0"/>
          </a:p>
        </p:txBody>
      </p:sp>
      <p:sp>
        <p:nvSpPr>
          <p:cNvPr id="15" name="Rectangle 4"/>
          <p:cNvSpPr txBox="1">
            <a:spLocks noChangeArrowheads="1"/>
          </p:cNvSpPr>
          <p:nvPr/>
        </p:nvSpPr>
        <p:spPr bwMode="auto">
          <a:xfrm>
            <a:off x="-166092" y="49438"/>
            <a:ext cx="3731942"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defRPr/>
            </a:pPr>
            <a:r>
              <a:rPr lang="en-US" altLang="zh-CN" sz="1800" dirty="0">
                <a:solidFill>
                  <a:srgbClr val="123E61"/>
                </a:solidFill>
                <a:latin typeface="黑体" panose="02010609060101010101" pitchFamily="49" charset="-122"/>
                <a:ea typeface="黑体" panose="02010609060101010101" pitchFamily="49" charset="-122"/>
                <a:cs typeface="+mn-ea"/>
                <a:sym typeface="+mn-lt"/>
              </a:rPr>
              <a:t>6.</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关系演算</a:t>
            </a:r>
          </a:p>
        </p:txBody>
      </p:sp>
      <p:sp>
        <p:nvSpPr>
          <p:cNvPr id="8" name="矩形 7"/>
          <p:cNvSpPr/>
          <p:nvPr/>
        </p:nvSpPr>
        <p:spPr>
          <a:xfrm>
            <a:off x="288847" y="810720"/>
            <a:ext cx="8314358" cy="1476686"/>
          </a:xfrm>
          <a:prstGeom prst="rect">
            <a:avLst/>
          </a:prstGeom>
        </p:spPr>
        <p:txBody>
          <a:bodyPr wrap="square">
            <a:spAutoFit/>
          </a:bodyPr>
          <a:lstStyle/>
          <a:p>
            <a:r>
              <a:rPr lang="zh-CN" altLang="zh-CN" sz="1799" dirty="0">
                <a:latin typeface="黑体" panose="02010609060101010101" pitchFamily="49" charset="-122"/>
                <a:ea typeface="黑体" panose="02010609060101010101" pitchFamily="49" charset="-122"/>
              </a:rPr>
              <a:t>【例】</a:t>
            </a:r>
            <a:r>
              <a:rPr lang="zh-CN" altLang="en-US" sz="1799" dirty="0">
                <a:latin typeface="黑体" panose="02010609060101010101" pitchFamily="49" charset="-122"/>
                <a:ea typeface="黑体" panose="02010609060101010101" pitchFamily="49" charset="-122"/>
              </a:rPr>
              <a:t>以学生选课数据库为例：</a:t>
            </a:r>
          </a:p>
          <a:p>
            <a:r>
              <a:rPr lang="zh-CN" altLang="en-US" sz="1799" dirty="0">
                <a:latin typeface="黑体" panose="02010609060101010101" pitchFamily="49" charset="-122"/>
                <a:ea typeface="黑体" panose="02010609060101010101" pitchFamily="49" charset="-122"/>
              </a:rPr>
              <a:t>学生</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学号</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姓名</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性别</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年龄</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系</a:t>
            </a:r>
            <a:r>
              <a:rPr lang="en-US" altLang="zh-CN" sz="1799" dirty="0">
                <a:latin typeface="黑体" panose="02010609060101010101" pitchFamily="49" charset="-122"/>
                <a:ea typeface="黑体" panose="02010609060101010101" pitchFamily="49" charset="-122"/>
              </a:rPr>
              <a:t>)</a:t>
            </a:r>
          </a:p>
          <a:p>
            <a:r>
              <a:rPr lang="zh-CN" altLang="en-US" sz="1799" dirty="0">
                <a:latin typeface="黑体" panose="02010609060101010101" pitchFamily="49" charset="-122"/>
                <a:ea typeface="黑体" panose="02010609060101010101" pitchFamily="49" charset="-122"/>
              </a:rPr>
              <a:t>课程</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课程号</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课程名</a:t>
            </a:r>
            <a:r>
              <a:rPr lang="en-US" altLang="zh-CN" sz="1799" dirty="0">
                <a:latin typeface="黑体" panose="02010609060101010101" pitchFamily="49" charset="-122"/>
                <a:ea typeface="黑体" panose="02010609060101010101" pitchFamily="49" charset="-122"/>
              </a:rPr>
              <a:t>)</a:t>
            </a:r>
          </a:p>
          <a:p>
            <a:r>
              <a:rPr lang="zh-CN" altLang="en-US" sz="1799" dirty="0">
                <a:latin typeface="黑体" panose="02010609060101010101" pitchFamily="49" charset="-122"/>
                <a:ea typeface="黑体" panose="02010609060101010101" pitchFamily="49" charset="-122"/>
              </a:rPr>
              <a:t>选课</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学号</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课程号</a:t>
            </a:r>
            <a:r>
              <a:rPr lang="en-US" altLang="zh-CN" sz="1799" dirty="0">
                <a:latin typeface="黑体" panose="02010609060101010101" pitchFamily="49" charset="-122"/>
                <a:ea typeface="黑体" panose="02010609060101010101" pitchFamily="49" charset="-122"/>
              </a:rPr>
              <a:t>,</a:t>
            </a:r>
            <a:r>
              <a:rPr lang="zh-CN" altLang="en-US" sz="1799" dirty="0">
                <a:latin typeface="黑体" panose="02010609060101010101" pitchFamily="49" charset="-122"/>
                <a:ea typeface="黑体" panose="02010609060101010101" pitchFamily="49" charset="-122"/>
              </a:rPr>
              <a:t>成绩</a:t>
            </a:r>
            <a:r>
              <a:rPr lang="en-US" altLang="zh-CN" sz="1799" dirty="0">
                <a:latin typeface="黑体" panose="02010609060101010101" pitchFamily="49" charset="-122"/>
                <a:ea typeface="黑体" panose="02010609060101010101" pitchFamily="49" charset="-122"/>
              </a:rPr>
              <a:t>)</a:t>
            </a:r>
          </a:p>
          <a:p>
            <a:r>
              <a:rPr lang="zh-CN" altLang="en-US" sz="1799" dirty="0">
                <a:latin typeface="黑体" panose="02010609060101010101" pitchFamily="49" charset="-122"/>
                <a:ea typeface="黑体" panose="02010609060101010101" pitchFamily="49" charset="-122"/>
              </a:rPr>
              <a:t>找出数学系的所有学生姓名</a:t>
            </a:r>
            <a:endParaRPr lang="en-US" altLang="zh-CN" sz="1799" dirty="0">
              <a:latin typeface="黑体" panose="02010609060101010101" pitchFamily="49" charset="-122"/>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17212809"/>
              </p:ext>
            </p:extLst>
          </p:nvPr>
        </p:nvGraphicFramePr>
        <p:xfrm>
          <a:off x="288847" y="2441059"/>
          <a:ext cx="5267532" cy="640080"/>
        </p:xfrm>
        <a:graphic>
          <a:graphicData uri="http://schemas.openxmlformats.org/drawingml/2006/table">
            <a:tbl>
              <a:tblPr firstRow="1" bandRow="1">
                <a:tableStyleId>{5C22544A-7EE6-4342-B048-85BDC9FD1C3A}</a:tableStyleId>
              </a:tblPr>
              <a:tblGrid>
                <a:gridCol w="877922">
                  <a:extLst>
                    <a:ext uri="{9D8B030D-6E8A-4147-A177-3AD203B41FA5}">
                      <a16:colId xmlns:a16="http://schemas.microsoft.com/office/drawing/2014/main" val="1494029287"/>
                    </a:ext>
                  </a:extLst>
                </a:gridCol>
                <a:gridCol w="877922">
                  <a:extLst>
                    <a:ext uri="{9D8B030D-6E8A-4147-A177-3AD203B41FA5}">
                      <a16:colId xmlns:a16="http://schemas.microsoft.com/office/drawing/2014/main" val="4061624845"/>
                    </a:ext>
                  </a:extLst>
                </a:gridCol>
                <a:gridCol w="877922">
                  <a:extLst>
                    <a:ext uri="{9D8B030D-6E8A-4147-A177-3AD203B41FA5}">
                      <a16:colId xmlns:a16="http://schemas.microsoft.com/office/drawing/2014/main" val="3277747449"/>
                    </a:ext>
                  </a:extLst>
                </a:gridCol>
                <a:gridCol w="877922">
                  <a:extLst>
                    <a:ext uri="{9D8B030D-6E8A-4147-A177-3AD203B41FA5}">
                      <a16:colId xmlns:a16="http://schemas.microsoft.com/office/drawing/2014/main" val="1452335675"/>
                    </a:ext>
                  </a:extLst>
                </a:gridCol>
                <a:gridCol w="877922">
                  <a:extLst>
                    <a:ext uri="{9D8B030D-6E8A-4147-A177-3AD203B41FA5}">
                      <a16:colId xmlns:a16="http://schemas.microsoft.com/office/drawing/2014/main" val="3564863252"/>
                    </a:ext>
                  </a:extLst>
                </a:gridCol>
                <a:gridCol w="877922">
                  <a:extLst>
                    <a:ext uri="{9D8B030D-6E8A-4147-A177-3AD203B41FA5}">
                      <a16:colId xmlns:a16="http://schemas.microsoft.com/office/drawing/2014/main" val="4055301215"/>
                    </a:ext>
                  </a:extLst>
                </a:gridCol>
              </a:tblGrid>
              <a:tr h="320040">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学生</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姓名</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性别</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年龄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系</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321072"/>
                  </a:ext>
                </a:extLst>
              </a:tr>
              <a:tr h="320040">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 </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 </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P.T</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a:effectLst/>
                          <a:latin typeface="Times New Roman" panose="02020603050405020304" pitchFamily="18" charset="0"/>
                          <a:ea typeface="宋体" panose="02010600030101010101" pitchFamily="2" charset="-122"/>
                        </a:rPr>
                        <a:t> </a:t>
                      </a:r>
                      <a:endParaRPr lang="zh-CN" sz="1400" b="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 </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kern="0" dirty="0">
                          <a:effectLst/>
                          <a:latin typeface="Times New Roman" panose="02020603050405020304" pitchFamily="18" charset="0"/>
                          <a:ea typeface="宋体" panose="02010600030101010101" pitchFamily="2" charset="-122"/>
                        </a:rPr>
                        <a:t>数学系</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210148"/>
                  </a:ext>
                </a:extLst>
              </a:tr>
            </a:tbl>
          </a:graphicData>
        </a:graphic>
      </p:graphicFrame>
      <p:sp>
        <p:nvSpPr>
          <p:cNvPr id="20" name="矩形 19"/>
          <p:cNvSpPr/>
          <p:nvPr/>
        </p:nvSpPr>
        <p:spPr>
          <a:xfrm>
            <a:off x="4393219" y="731846"/>
            <a:ext cx="4929569" cy="1338251"/>
          </a:xfrm>
          <a:prstGeom prst="rect">
            <a:avLst/>
          </a:prstGeom>
        </p:spPr>
        <p:txBody>
          <a:bodyPr wrap="square">
            <a:spAutoFit/>
          </a:bodyPr>
          <a:lstStyle/>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1</a:t>
            </a:r>
            <a:r>
              <a:rPr lang="zh-CN" altLang="en-US" sz="1799" dirty="0">
                <a:latin typeface="黑体" panose="02010609060101010101" pitchFamily="49" charset="-122"/>
                <a:ea typeface="黑体" panose="02010609060101010101" pitchFamily="49" charset="-122"/>
              </a:rPr>
              <a:t>）用户提出请求。</a:t>
            </a:r>
          </a:p>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2</a:t>
            </a:r>
            <a:r>
              <a:rPr lang="zh-CN" altLang="en-US" sz="1799" dirty="0">
                <a:latin typeface="黑体" panose="02010609060101010101" pitchFamily="49" charset="-122"/>
                <a:ea typeface="黑体" panose="02010609060101010101" pitchFamily="49" charset="-122"/>
              </a:rPr>
              <a:t>）屏幕显示空白表格</a:t>
            </a:r>
          </a:p>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3</a:t>
            </a:r>
            <a:r>
              <a:rPr lang="zh-CN" altLang="en-US" sz="1799" dirty="0">
                <a:latin typeface="黑体" panose="02010609060101010101" pitchFamily="49" charset="-122"/>
                <a:ea typeface="黑体" panose="02010609060101010101" pitchFamily="49" charset="-122"/>
              </a:rPr>
              <a:t>）用户在最左边一栏输入关系名“学生”</a:t>
            </a:r>
          </a:p>
        </p:txBody>
      </p:sp>
      <p:graphicFrame>
        <p:nvGraphicFramePr>
          <p:cNvPr id="21" name="表格 20"/>
          <p:cNvGraphicFramePr>
            <a:graphicFrameLocks noGrp="1"/>
          </p:cNvGraphicFramePr>
          <p:nvPr>
            <p:extLst>
              <p:ext uri="{D42A27DB-BD31-4B8C-83A1-F6EECF244321}">
                <p14:modId xmlns:p14="http://schemas.microsoft.com/office/powerpoint/2010/main" val="59305975"/>
              </p:ext>
            </p:extLst>
          </p:nvPr>
        </p:nvGraphicFramePr>
        <p:xfrm>
          <a:off x="288847" y="3182233"/>
          <a:ext cx="5267532" cy="640080"/>
        </p:xfrm>
        <a:graphic>
          <a:graphicData uri="http://schemas.openxmlformats.org/drawingml/2006/table">
            <a:tbl>
              <a:tblPr firstRow="1" bandRow="1">
                <a:tableStyleId>{5C22544A-7EE6-4342-B048-85BDC9FD1C3A}</a:tableStyleId>
              </a:tblPr>
              <a:tblGrid>
                <a:gridCol w="877922">
                  <a:extLst>
                    <a:ext uri="{9D8B030D-6E8A-4147-A177-3AD203B41FA5}">
                      <a16:colId xmlns:a16="http://schemas.microsoft.com/office/drawing/2014/main" val="1494029287"/>
                    </a:ext>
                  </a:extLst>
                </a:gridCol>
                <a:gridCol w="877922">
                  <a:extLst>
                    <a:ext uri="{9D8B030D-6E8A-4147-A177-3AD203B41FA5}">
                      <a16:colId xmlns:a16="http://schemas.microsoft.com/office/drawing/2014/main" val="4061624845"/>
                    </a:ext>
                  </a:extLst>
                </a:gridCol>
                <a:gridCol w="877922">
                  <a:extLst>
                    <a:ext uri="{9D8B030D-6E8A-4147-A177-3AD203B41FA5}">
                      <a16:colId xmlns:a16="http://schemas.microsoft.com/office/drawing/2014/main" val="3277747449"/>
                    </a:ext>
                  </a:extLst>
                </a:gridCol>
                <a:gridCol w="877922">
                  <a:extLst>
                    <a:ext uri="{9D8B030D-6E8A-4147-A177-3AD203B41FA5}">
                      <a16:colId xmlns:a16="http://schemas.microsoft.com/office/drawing/2014/main" val="1452335675"/>
                    </a:ext>
                  </a:extLst>
                </a:gridCol>
                <a:gridCol w="877922">
                  <a:extLst>
                    <a:ext uri="{9D8B030D-6E8A-4147-A177-3AD203B41FA5}">
                      <a16:colId xmlns:a16="http://schemas.microsoft.com/office/drawing/2014/main" val="3564863252"/>
                    </a:ext>
                  </a:extLst>
                </a:gridCol>
                <a:gridCol w="877922">
                  <a:extLst>
                    <a:ext uri="{9D8B030D-6E8A-4147-A177-3AD203B41FA5}">
                      <a16:colId xmlns:a16="http://schemas.microsoft.com/office/drawing/2014/main" val="4055301215"/>
                    </a:ext>
                  </a:extLst>
                </a:gridCol>
              </a:tblGrid>
              <a:tr h="320040">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学生</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姓名</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性别</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年龄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系</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321072"/>
                  </a:ext>
                </a:extLst>
              </a:tr>
              <a:tr h="320040">
                <a:tc>
                  <a:txBody>
                    <a:bodyPr/>
                    <a:lstStyle/>
                    <a:p>
                      <a:pPr algn="ctr">
                        <a:lnSpc>
                          <a:spcPct val="150000"/>
                        </a:lnSpc>
                        <a:spcAft>
                          <a:spcPts val="0"/>
                        </a:spcAft>
                        <a:tabLst>
                          <a:tab pos="5328920" algn="r"/>
                        </a:tabLst>
                      </a:pPr>
                      <a:r>
                        <a:rPr lang="en-US" sz="1400" b="0" kern="0">
                          <a:effectLst/>
                          <a:latin typeface="Times New Roman" panose="02020603050405020304" pitchFamily="18" charset="0"/>
                          <a:ea typeface="宋体" panose="02010600030101010101" pitchFamily="2" charset="-122"/>
                        </a:rPr>
                        <a:t> </a:t>
                      </a:r>
                      <a:endParaRPr lang="zh-CN" sz="1400" b="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 </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smtClean="0">
                          <a:effectLst/>
                          <a:latin typeface="Times New Roman" panose="02020603050405020304" pitchFamily="18" charset="0"/>
                          <a:ea typeface="宋体" panose="02010600030101010101" pitchFamily="2" charset="-122"/>
                        </a:rPr>
                        <a:t>P.</a:t>
                      </a:r>
                      <a:r>
                        <a:rPr lang="zh-CN" altLang="en-US" sz="1400" b="0" kern="0" dirty="0" smtClean="0">
                          <a:effectLst/>
                          <a:latin typeface="Times New Roman" panose="02020603050405020304" pitchFamily="18" charset="0"/>
                          <a:ea typeface="宋体" panose="02010600030101010101" pitchFamily="2" charset="-122"/>
                        </a:rPr>
                        <a:t>张三</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a:effectLst/>
                          <a:latin typeface="Times New Roman" panose="02020603050405020304" pitchFamily="18" charset="0"/>
                          <a:ea typeface="宋体" panose="02010600030101010101" pitchFamily="2" charset="-122"/>
                        </a:rPr>
                        <a:t> </a:t>
                      </a:r>
                      <a:endParaRPr lang="zh-CN" sz="1400" b="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b="0" kern="0" dirty="0">
                          <a:effectLst/>
                          <a:latin typeface="Times New Roman" panose="02020603050405020304" pitchFamily="18" charset="0"/>
                          <a:ea typeface="宋体" panose="02010600030101010101" pitchFamily="2" charset="-122"/>
                        </a:rPr>
                        <a:t> </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kern="0" dirty="0">
                          <a:effectLst/>
                          <a:latin typeface="Times New Roman" panose="02020603050405020304" pitchFamily="18" charset="0"/>
                          <a:ea typeface="宋体" panose="02010600030101010101" pitchFamily="2" charset="-122"/>
                        </a:rPr>
                        <a:t>数学系</a:t>
                      </a:r>
                      <a:endParaRPr lang="zh-CN" sz="1400" b="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210148"/>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029564902"/>
              </p:ext>
            </p:extLst>
          </p:nvPr>
        </p:nvGraphicFramePr>
        <p:xfrm>
          <a:off x="288847" y="3965012"/>
          <a:ext cx="5267532" cy="640080"/>
        </p:xfrm>
        <a:graphic>
          <a:graphicData uri="http://schemas.openxmlformats.org/drawingml/2006/table">
            <a:tbl>
              <a:tblPr firstRow="1" bandRow="1">
                <a:tableStyleId>{5C22544A-7EE6-4342-B048-85BDC9FD1C3A}</a:tableStyleId>
              </a:tblPr>
              <a:tblGrid>
                <a:gridCol w="877922">
                  <a:extLst>
                    <a:ext uri="{9D8B030D-6E8A-4147-A177-3AD203B41FA5}">
                      <a16:colId xmlns:a16="http://schemas.microsoft.com/office/drawing/2014/main" val="1494029287"/>
                    </a:ext>
                  </a:extLst>
                </a:gridCol>
                <a:gridCol w="877922">
                  <a:extLst>
                    <a:ext uri="{9D8B030D-6E8A-4147-A177-3AD203B41FA5}">
                      <a16:colId xmlns:a16="http://schemas.microsoft.com/office/drawing/2014/main" val="4061624845"/>
                    </a:ext>
                  </a:extLst>
                </a:gridCol>
                <a:gridCol w="877922">
                  <a:extLst>
                    <a:ext uri="{9D8B030D-6E8A-4147-A177-3AD203B41FA5}">
                      <a16:colId xmlns:a16="http://schemas.microsoft.com/office/drawing/2014/main" val="3277747449"/>
                    </a:ext>
                  </a:extLst>
                </a:gridCol>
                <a:gridCol w="877922">
                  <a:extLst>
                    <a:ext uri="{9D8B030D-6E8A-4147-A177-3AD203B41FA5}">
                      <a16:colId xmlns:a16="http://schemas.microsoft.com/office/drawing/2014/main" val="1452335675"/>
                    </a:ext>
                  </a:extLst>
                </a:gridCol>
                <a:gridCol w="877922">
                  <a:extLst>
                    <a:ext uri="{9D8B030D-6E8A-4147-A177-3AD203B41FA5}">
                      <a16:colId xmlns:a16="http://schemas.microsoft.com/office/drawing/2014/main" val="3564863252"/>
                    </a:ext>
                  </a:extLst>
                </a:gridCol>
                <a:gridCol w="877922">
                  <a:extLst>
                    <a:ext uri="{9D8B030D-6E8A-4147-A177-3AD203B41FA5}">
                      <a16:colId xmlns:a16="http://schemas.microsoft.com/office/drawing/2014/main" val="4055301215"/>
                    </a:ext>
                  </a:extLst>
                </a:gridCol>
              </a:tblGrid>
              <a:tr h="320040">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学生</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学号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姓名</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性别</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年龄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zh-CN" sz="1400" b="0" dirty="0">
                          <a:solidFill>
                            <a:schemeClr val="tx1"/>
                          </a:solidFill>
                          <a:effectLst/>
                          <a:latin typeface="Arial" panose="020B0604020202020204" pitchFamily="34" charset="0"/>
                          <a:ea typeface="黑体" panose="02010609060101010101" pitchFamily="49" charset="-122"/>
                          <a:cs typeface="宋体" panose="02010600030101010101" pitchFamily="2" charset="-122"/>
                        </a:rPr>
                        <a:t>系</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1321072"/>
                  </a:ext>
                </a:extLst>
              </a:tr>
              <a:tr h="320040">
                <a:tc>
                  <a:txBody>
                    <a:bodyPr/>
                    <a:lstStyle/>
                    <a:p>
                      <a:pPr algn="ctr">
                        <a:lnSpc>
                          <a:spcPct val="150000"/>
                        </a:lnSpc>
                        <a:spcAft>
                          <a:spcPts val="0"/>
                        </a:spcAft>
                        <a:tabLst>
                          <a:tab pos="5328920" algn="r"/>
                        </a:tabLst>
                      </a:pPr>
                      <a:r>
                        <a:rPr lang="en-US" sz="1400" b="0" kern="0">
                          <a:effectLst/>
                          <a:latin typeface="Times New Roman" panose="02020603050405020304" pitchFamily="18" charset="0"/>
                          <a:ea typeface="宋体" panose="02010600030101010101" pitchFamily="2" charset="-122"/>
                        </a:rPr>
                        <a:t> </a:t>
                      </a:r>
                      <a:endParaRPr lang="zh-CN" sz="1400" b="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kern="0">
                          <a:effectLst/>
                          <a:latin typeface="Times New Roman" panose="02020603050405020304" pitchFamily="18" charset="0"/>
                          <a:ea typeface="宋体" panose="02010600030101010101" pitchFamily="2" charset="-122"/>
                        </a:rPr>
                        <a:t>P.1001</a:t>
                      </a:r>
                      <a:endParaRPr lang="zh-CN" sz="140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kern="0">
                          <a:effectLst/>
                          <a:latin typeface="Times New Roman" panose="02020603050405020304" pitchFamily="18" charset="0"/>
                          <a:ea typeface="宋体" panose="02010600030101010101" pitchFamily="2" charset="-122"/>
                        </a:rPr>
                        <a:t>P.</a:t>
                      </a:r>
                      <a:r>
                        <a:rPr lang="zh-CN" sz="1400" kern="0">
                          <a:effectLst/>
                          <a:latin typeface="Times New Roman" panose="02020603050405020304" pitchFamily="18" charset="0"/>
                          <a:ea typeface="宋体" panose="02010600030101010101" pitchFamily="2" charset="-122"/>
                        </a:rPr>
                        <a:t>张三</a:t>
                      </a:r>
                      <a:endParaRPr lang="zh-CN" sz="140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kern="0">
                          <a:effectLst/>
                          <a:latin typeface="Times New Roman" panose="02020603050405020304" pitchFamily="18" charset="0"/>
                          <a:ea typeface="宋体" panose="02010600030101010101" pitchFamily="2" charset="-122"/>
                        </a:rPr>
                        <a:t>P.</a:t>
                      </a:r>
                      <a:r>
                        <a:rPr lang="zh-CN" sz="1400" kern="0">
                          <a:effectLst/>
                          <a:latin typeface="Times New Roman" panose="02020603050405020304" pitchFamily="18" charset="0"/>
                          <a:ea typeface="宋体" panose="02010600030101010101" pitchFamily="2" charset="-122"/>
                        </a:rPr>
                        <a:t>男</a:t>
                      </a:r>
                      <a:endParaRPr lang="zh-CN" sz="140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kern="0">
                          <a:effectLst/>
                          <a:latin typeface="Times New Roman" panose="02020603050405020304" pitchFamily="18" charset="0"/>
                          <a:ea typeface="宋体" panose="02010600030101010101" pitchFamily="2" charset="-122"/>
                        </a:rPr>
                        <a:t>P.20</a:t>
                      </a:r>
                      <a:endParaRPr lang="zh-CN" sz="1400" kern="105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tabLst>
                          <a:tab pos="5328920" algn="r"/>
                        </a:tabLst>
                      </a:pPr>
                      <a:r>
                        <a:rPr lang="en-US" sz="1400" kern="0" dirty="0">
                          <a:effectLst/>
                          <a:latin typeface="Times New Roman" panose="02020603050405020304" pitchFamily="18" charset="0"/>
                          <a:ea typeface="宋体" panose="02010600030101010101" pitchFamily="2" charset="-122"/>
                        </a:rPr>
                        <a:t>P.</a:t>
                      </a:r>
                      <a:r>
                        <a:rPr lang="zh-CN" sz="1400" kern="0" dirty="0">
                          <a:effectLst/>
                          <a:latin typeface="Times New Roman" panose="02020603050405020304" pitchFamily="18" charset="0"/>
                          <a:ea typeface="宋体" panose="02010600030101010101" pitchFamily="2" charset="-122"/>
                        </a:rPr>
                        <a:t>数学系</a:t>
                      </a:r>
                      <a:endParaRPr lang="zh-CN" sz="1400" kern="1050" dirty="0">
                        <a:effectLst/>
                        <a:latin typeface="Times New Roman" panose="02020603050405020304" pitchFamily="18" charset="0"/>
                        <a:ea typeface="宋体" panose="02010600030101010101" pitchFamily="2" charset="-122"/>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210148"/>
                  </a:ext>
                </a:extLst>
              </a:tr>
            </a:tbl>
          </a:graphicData>
        </a:graphic>
      </p:graphicFrame>
      <p:sp>
        <p:nvSpPr>
          <p:cNvPr id="17" name="矩形 16"/>
          <p:cNvSpPr/>
          <p:nvPr/>
        </p:nvSpPr>
        <p:spPr>
          <a:xfrm>
            <a:off x="2331246" y="2745186"/>
            <a:ext cx="340519" cy="345236"/>
          </a:xfrm>
          <a:prstGeom prst="rect">
            <a:avLst/>
          </a:prstGeom>
          <a:noFill/>
          <a:ln>
            <a:solidFill>
              <a:srgbClr val="3D9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 name="圆角矩形标注 23"/>
          <p:cNvSpPr/>
          <p:nvPr/>
        </p:nvSpPr>
        <p:spPr>
          <a:xfrm>
            <a:off x="3244898" y="1768186"/>
            <a:ext cx="857478" cy="482742"/>
          </a:xfrm>
          <a:prstGeom prst="wedgeRoundRectCallout">
            <a:avLst>
              <a:gd name="adj1" fmla="val -112818"/>
              <a:gd name="adj2" fmla="val 184149"/>
              <a:gd name="adj3" fmla="val 16667"/>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solidFill>
                  <a:schemeClr val="tx1"/>
                </a:solidFill>
                <a:latin typeface="黑体" panose="02010609060101010101" pitchFamily="49" charset="-122"/>
                <a:ea typeface="黑体" panose="02010609060101010101" pitchFamily="49" charset="-122"/>
              </a:rPr>
              <a:t>T</a:t>
            </a:r>
            <a:r>
              <a:rPr lang="zh-CN" altLang="zh-CN" sz="1400" dirty="0">
                <a:solidFill>
                  <a:schemeClr val="tx1"/>
                </a:solidFill>
                <a:latin typeface="黑体" panose="02010609060101010101" pitchFamily="49" charset="-122"/>
                <a:ea typeface="黑体" panose="02010609060101010101" pitchFamily="49" charset="-122"/>
              </a:rPr>
              <a:t>是示例元素</a:t>
            </a:r>
            <a:endParaRPr lang="zh-CN" altLang="en-US" sz="1400" dirty="0">
              <a:latin typeface="黑体" panose="02010609060101010101" pitchFamily="49" charset="-122"/>
              <a:ea typeface="黑体" panose="02010609060101010101" pitchFamily="49" charset="-122"/>
            </a:endParaRPr>
          </a:p>
        </p:txBody>
      </p:sp>
      <p:sp>
        <p:nvSpPr>
          <p:cNvPr id="27" name="矩形 26"/>
          <p:cNvSpPr/>
          <p:nvPr/>
        </p:nvSpPr>
        <p:spPr>
          <a:xfrm>
            <a:off x="5685313" y="2022249"/>
            <a:ext cx="3440591" cy="1338251"/>
          </a:xfrm>
          <a:prstGeom prst="rect">
            <a:avLst/>
          </a:prstGeom>
        </p:spPr>
        <p:txBody>
          <a:bodyPr wrap="square">
            <a:spAutoFit/>
          </a:bodyPr>
          <a:lstStyle/>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4</a:t>
            </a:r>
            <a:r>
              <a:rPr lang="zh-CN" altLang="en-US" sz="1799" dirty="0">
                <a:latin typeface="黑体" panose="02010609060101010101" pitchFamily="49" charset="-122"/>
                <a:ea typeface="黑体" panose="02010609060101010101" pitchFamily="49" charset="-122"/>
              </a:rPr>
              <a:t>）系统显示该关系的属性名</a:t>
            </a:r>
            <a:endParaRPr lang="en-US" altLang="zh-CN" sz="1799" dirty="0">
              <a:latin typeface="黑体" panose="02010609060101010101" pitchFamily="49" charset="-122"/>
              <a:ea typeface="黑体" panose="02010609060101010101" pitchFamily="49" charset="-122"/>
            </a:endParaRPr>
          </a:p>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5</a:t>
            </a:r>
            <a:r>
              <a:rPr lang="zh-CN" altLang="en-US" sz="1799" dirty="0">
                <a:latin typeface="黑体" panose="02010609060101010101" pitchFamily="49" charset="-122"/>
                <a:ea typeface="黑体" panose="02010609060101010101" pitchFamily="49" charset="-122"/>
              </a:rPr>
              <a:t>）用户构造查询条件</a:t>
            </a:r>
            <a:endParaRPr lang="en-US" altLang="zh-CN" sz="1799" dirty="0">
              <a:latin typeface="黑体" panose="02010609060101010101" pitchFamily="49" charset="-122"/>
              <a:ea typeface="黑体" panose="02010609060101010101" pitchFamily="49" charset="-122"/>
            </a:endParaRPr>
          </a:p>
          <a:p>
            <a:pPr algn="just">
              <a:lnSpc>
                <a:spcPct val="150000"/>
              </a:lnSpc>
            </a:pPr>
            <a:r>
              <a:rPr lang="zh-CN" altLang="en-US" sz="1799" dirty="0">
                <a:latin typeface="黑体" panose="02010609060101010101" pitchFamily="49" charset="-122"/>
                <a:ea typeface="黑体" panose="02010609060101010101" pitchFamily="49" charset="-122"/>
              </a:rPr>
              <a:t>（</a:t>
            </a:r>
            <a:r>
              <a:rPr lang="en-US" altLang="zh-CN" sz="1799" dirty="0">
                <a:latin typeface="黑体" panose="02010609060101010101" pitchFamily="49" charset="-122"/>
                <a:ea typeface="黑体" panose="02010609060101010101" pitchFamily="49" charset="-122"/>
              </a:rPr>
              <a:t>6</a:t>
            </a:r>
            <a:r>
              <a:rPr lang="zh-CN" altLang="en-US" sz="1799" dirty="0">
                <a:latin typeface="黑体" panose="02010609060101010101" pitchFamily="49" charset="-122"/>
                <a:ea typeface="黑体" panose="02010609060101010101" pitchFamily="49" charset="-122"/>
              </a:rPr>
              <a:t>）屏幕显示查询结果</a:t>
            </a:r>
          </a:p>
        </p:txBody>
      </p:sp>
    </p:spTree>
    <p:extLst>
      <p:ext uri="{BB962C8B-B14F-4D97-AF65-F5344CB8AC3E}">
        <p14:creationId xmlns:p14="http://schemas.microsoft.com/office/powerpoint/2010/main" val="16998512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7" grpId="0" animBg="1"/>
      <p:bldP spid="24"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463330" y="628447"/>
            <a:ext cx="3022820" cy="861774"/>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元组</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r>
              <a:rPr lang="zh-CN" altLang="en-US" sz="1400" dirty="0" smtClean="0">
                <a:solidFill>
                  <a:prstClr val="black"/>
                </a:solidFill>
                <a:latin typeface="黑体" panose="02010609060101010101" pitchFamily="49" charset="-122"/>
                <a:ea typeface="黑体" panose="02010609060101010101" pitchFamily="49" charset="-122"/>
              </a:rPr>
              <a:t>表</a:t>
            </a:r>
            <a:r>
              <a:rPr lang="zh-CN" altLang="en-US" sz="1400" dirty="0">
                <a:solidFill>
                  <a:prstClr val="black"/>
                </a:solidFill>
                <a:latin typeface="黑体" panose="02010609060101010101" pitchFamily="49" charset="-122"/>
                <a:ea typeface="黑体" panose="02010609060101010101" pitchFamily="49" charset="-122"/>
              </a:rPr>
              <a:t>中的一行（即一个记录），表示一个实体。关系是由元组组成</a:t>
            </a:r>
            <a:r>
              <a:rPr lang="zh-CN" altLang="en-US" sz="1400" dirty="0" smtClean="0">
                <a:solidFill>
                  <a:prstClr val="black"/>
                </a:solidFill>
                <a:latin typeface="黑体" panose="02010609060101010101" pitchFamily="49" charset="-122"/>
                <a:ea typeface="黑体" panose="02010609060101010101" pitchFamily="49" charset="-122"/>
              </a:rPr>
              <a:t>的</a:t>
            </a:r>
            <a:r>
              <a:rPr lang="zh-CN" altLang="en-US" sz="1400" dirty="0">
                <a:solidFill>
                  <a:prstClr val="black"/>
                </a:solidFill>
                <a:latin typeface="黑体" panose="02010609060101010101" pitchFamily="49" charset="-122"/>
                <a:ea typeface="黑体" panose="02010609060101010101" pitchFamily="49" charset="-122"/>
              </a:rPr>
              <a:t>。</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6" name="文本框 45"/>
          <p:cNvSpPr txBox="1"/>
          <p:nvPr/>
        </p:nvSpPr>
        <p:spPr>
          <a:xfrm>
            <a:off x="4444965" y="552553"/>
            <a:ext cx="4141154" cy="830997"/>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属性</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r>
              <a:rPr lang="zh-CN" altLang="en-US" sz="1400" dirty="0" smtClean="0">
                <a:solidFill>
                  <a:prstClr val="black"/>
                </a:solidFill>
                <a:latin typeface="黑体" panose="02010609060101010101" pitchFamily="49" charset="-122"/>
                <a:ea typeface="黑体" panose="02010609060101010101" pitchFamily="49" charset="-122"/>
              </a:rPr>
              <a:t>二</a:t>
            </a:r>
            <a:r>
              <a:rPr lang="zh-CN" altLang="en-US" sz="1400" dirty="0">
                <a:solidFill>
                  <a:prstClr val="black"/>
                </a:solidFill>
                <a:latin typeface="黑体" panose="02010609060101010101" pitchFamily="49" charset="-122"/>
                <a:ea typeface="黑体" panose="02010609060101010101" pitchFamily="49" charset="-122"/>
              </a:rPr>
              <a:t>维表中的每一列在关系中称为属性。每个属性都有一个属性名，属性值则是各元组属性的取值。</a:t>
            </a:r>
          </a:p>
        </p:txBody>
      </p:sp>
      <p:sp>
        <p:nvSpPr>
          <p:cNvPr id="47" name="文本框 46"/>
          <p:cNvSpPr txBox="1"/>
          <p:nvPr/>
        </p:nvSpPr>
        <p:spPr>
          <a:xfrm>
            <a:off x="574976" y="4172551"/>
            <a:ext cx="4553170" cy="615553"/>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域</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r>
              <a:rPr lang="zh-CN" altLang="en-US" sz="1400" dirty="0">
                <a:solidFill>
                  <a:prstClr val="black"/>
                </a:solidFill>
                <a:latin typeface="黑体" panose="02010609060101010101" pitchFamily="49" charset="-122"/>
                <a:ea typeface="黑体" panose="02010609060101010101" pitchFamily="49" charset="-122"/>
              </a:rPr>
              <a:t>属性的取值范围称为域。</a:t>
            </a:r>
            <a:r>
              <a:rPr lang="zh-CN" altLang="zh-CN" sz="1400" dirty="0">
                <a:solidFill>
                  <a:prstClr val="black"/>
                </a:solidFill>
                <a:latin typeface="黑体" panose="02010609060101010101" pitchFamily="49" charset="-122"/>
                <a:ea typeface="黑体" panose="02010609060101010101" pitchFamily="49" charset="-122"/>
              </a:rPr>
              <a:t>同一属性只能在相同域中取值</a:t>
            </a:r>
            <a:r>
              <a:rPr lang="zh-CN" altLang="en-US" sz="1013" dirty="0">
                <a:solidFill>
                  <a:prstClr val="black"/>
                </a:solidFill>
                <a:latin typeface="黑体" panose="02010609060101010101" pitchFamily="49" charset="-122"/>
                <a:ea typeface="黑体" panose="02010609060101010101" pitchFamily="49" charset="-122"/>
              </a:rPr>
              <a:t>。</a:t>
            </a:r>
          </a:p>
        </p:txBody>
      </p:sp>
      <p:sp>
        <p:nvSpPr>
          <p:cNvPr id="49" name="文本框 48">
            <a:extLst>
              <a:ext uri="{FF2B5EF4-FFF2-40B4-BE49-F238E27FC236}">
                <a16:creationId xmlns:a16="http://schemas.microsoft.com/office/drawing/2014/main" id="{E38B9807-A11B-4BEB-9971-DA725EF131CD}"/>
              </a:ext>
            </a:extLst>
          </p:cNvPr>
          <p:cNvSpPr txBox="1"/>
          <p:nvPr/>
        </p:nvSpPr>
        <p:spPr>
          <a:xfrm>
            <a:off x="6442414" y="175358"/>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基本术语</a:t>
            </a:r>
          </a:p>
        </p:txBody>
      </p:sp>
      <p:graphicFrame>
        <p:nvGraphicFramePr>
          <p:cNvPr id="12" name="表格 11">
            <a:extLst>
              <a:ext uri="{FF2B5EF4-FFF2-40B4-BE49-F238E27FC236}">
                <a16:creationId xmlns:a16="http://schemas.microsoft.com/office/drawing/2014/main" id="{B3DA964B-1FCC-46B7-B105-FC672B78B2F4}"/>
              </a:ext>
            </a:extLst>
          </p:cNvPr>
          <p:cNvGraphicFramePr>
            <a:graphicFrameLocks noGrp="1"/>
          </p:cNvGraphicFramePr>
          <p:nvPr>
            <p:extLst>
              <p:ext uri="{D42A27DB-BD31-4B8C-83A1-F6EECF244321}">
                <p14:modId xmlns:p14="http://schemas.microsoft.com/office/powerpoint/2010/main" val="1698151560"/>
              </p:ext>
            </p:extLst>
          </p:nvPr>
        </p:nvGraphicFramePr>
        <p:xfrm>
          <a:off x="1552686" y="1656906"/>
          <a:ext cx="6540388" cy="2695212"/>
        </p:xfrm>
        <a:graphic>
          <a:graphicData uri="http://schemas.openxmlformats.org/drawingml/2006/table">
            <a:tbl>
              <a:tblPr firstRow="1" firstCol="1" lastRow="1" lastCol="1" bandRow="1" bandCol="1"/>
              <a:tblGrid>
                <a:gridCol w="420981">
                  <a:extLst>
                    <a:ext uri="{9D8B030D-6E8A-4147-A177-3AD203B41FA5}">
                      <a16:colId xmlns:a16="http://schemas.microsoft.com/office/drawing/2014/main" val="2987003497"/>
                    </a:ext>
                  </a:extLst>
                </a:gridCol>
                <a:gridCol w="586122">
                  <a:extLst>
                    <a:ext uri="{9D8B030D-6E8A-4147-A177-3AD203B41FA5}">
                      <a16:colId xmlns:a16="http://schemas.microsoft.com/office/drawing/2014/main" val="2700747089"/>
                    </a:ext>
                  </a:extLst>
                </a:gridCol>
                <a:gridCol w="1446988">
                  <a:extLst>
                    <a:ext uri="{9D8B030D-6E8A-4147-A177-3AD203B41FA5}">
                      <a16:colId xmlns:a16="http://schemas.microsoft.com/office/drawing/2014/main" val="1708091103"/>
                    </a:ext>
                  </a:extLst>
                </a:gridCol>
                <a:gridCol w="675276">
                  <a:extLst>
                    <a:ext uri="{9D8B030D-6E8A-4147-A177-3AD203B41FA5}">
                      <a16:colId xmlns:a16="http://schemas.microsoft.com/office/drawing/2014/main" val="1684551486"/>
                    </a:ext>
                  </a:extLst>
                </a:gridCol>
                <a:gridCol w="878537">
                  <a:extLst>
                    <a:ext uri="{9D8B030D-6E8A-4147-A177-3AD203B41FA5}">
                      <a16:colId xmlns:a16="http://schemas.microsoft.com/office/drawing/2014/main" val="4284108894"/>
                    </a:ext>
                  </a:extLst>
                </a:gridCol>
                <a:gridCol w="524063">
                  <a:extLst>
                    <a:ext uri="{9D8B030D-6E8A-4147-A177-3AD203B41FA5}">
                      <a16:colId xmlns:a16="http://schemas.microsoft.com/office/drawing/2014/main" val="999222512"/>
                    </a:ext>
                  </a:extLst>
                </a:gridCol>
                <a:gridCol w="769798">
                  <a:extLst>
                    <a:ext uri="{9D8B030D-6E8A-4147-A177-3AD203B41FA5}">
                      <a16:colId xmlns:a16="http://schemas.microsoft.com/office/drawing/2014/main" val="4190165774"/>
                    </a:ext>
                  </a:extLst>
                </a:gridCol>
                <a:gridCol w="1238623">
                  <a:extLst>
                    <a:ext uri="{9D8B030D-6E8A-4147-A177-3AD203B41FA5}">
                      <a16:colId xmlns:a16="http://schemas.microsoft.com/office/drawing/2014/main" val="2485959821"/>
                    </a:ext>
                  </a:extLst>
                </a:gridCol>
              </a:tblGrid>
              <a:tr h="342846">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Pname</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Pid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Pino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Pmno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Psex</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Pbd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Padd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2380"/>
                  </a:ext>
                </a:extLst>
              </a:tr>
              <a:tr h="385702">
                <a:tc>
                  <a:txBody>
                    <a:bodyPr/>
                    <a:lstStyle/>
                    <a:p>
                      <a:pPr marL="0" marR="0" lvl="0" indent="0" algn="ctr" defTabSz="1218804" rtl="0" eaLnBrk="1" fontAlgn="auto" latinLnBrk="0" hangingPunct="1">
                        <a:lnSpc>
                          <a:spcPts val="1505"/>
                        </a:lnSpc>
                        <a:spcBef>
                          <a:spcPts val="0"/>
                        </a:spcBef>
                        <a:spcAft>
                          <a:spcPts val="0"/>
                        </a:spcAft>
                        <a:buClrTx/>
                        <a:buSzTx/>
                        <a:buFontTx/>
                        <a:buNone/>
                        <a:tabLst>
                          <a:tab pos="5328920" algn="r"/>
                        </a:tabLst>
                        <a:defRPr/>
                      </a:pPr>
                      <a:endParaRPr lang="en-US" sz="1100" kern="0" dirty="0" smtClean="0">
                        <a:effectLst/>
                        <a:latin typeface="黑体" panose="02010609060101010101" pitchFamily="49" charset="-122"/>
                        <a:ea typeface="黑体" panose="02010609060101010101" pitchFamily="49" charset="-122"/>
                      </a:endParaRPr>
                    </a:p>
                    <a:p>
                      <a:pPr marL="0" marR="0" lvl="0" indent="0" algn="ctr" defTabSz="1218804" rtl="0" eaLnBrk="1" fontAlgn="auto" latinLnBrk="0" hangingPunct="1">
                        <a:lnSpc>
                          <a:spcPts val="1505"/>
                        </a:lnSpc>
                        <a:spcBef>
                          <a:spcPts val="0"/>
                        </a:spcBef>
                        <a:spcAft>
                          <a:spcPts val="0"/>
                        </a:spcAft>
                        <a:buClrTx/>
                        <a:buSzTx/>
                        <a:buFontTx/>
                        <a:buNone/>
                        <a:tabLst>
                          <a:tab pos="5328920" algn="r"/>
                        </a:tabLst>
                        <a:defRPr/>
                      </a:pPr>
                      <a:r>
                        <a:rPr lang="en-US" sz="1100" kern="0" dirty="0" smtClean="0">
                          <a:effectLst/>
                          <a:latin typeface="黑体" panose="02010609060101010101" pitchFamily="49" charset="-122"/>
                          <a:ea typeface="黑体" panose="02010609060101010101" pitchFamily="49" charset="-122"/>
                        </a:rPr>
                        <a:t>161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刘景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142201198702130061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1201676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6781121941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1987-2-13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新华路光源街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453978"/>
                  </a:ext>
                </a:extLst>
              </a:tr>
              <a:tr h="385702">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陈禄</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142201196608190213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1204001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5461021938</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1966-8-19</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城建路茂源巷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343115"/>
                  </a:ext>
                </a:extLst>
              </a:tr>
              <a:tr h="385702">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201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曾华</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142201197803110234</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0800920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1231111932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1978-3-11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新建路柳巷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083696"/>
                  </a:ext>
                </a:extLst>
              </a:tr>
              <a:tr h="385702">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傅伟相</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142202199109230221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0700235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4901021947</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1991-9-23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高新区西源大道</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167464"/>
                  </a:ext>
                </a:extLst>
              </a:tr>
              <a:tr h="385702">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张珍</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142201199206200321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3451121953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1992-6-20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西湖区南街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756349"/>
                  </a:ext>
                </a:extLst>
              </a:tr>
              <a:tr h="385702">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李秀</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142203198803300432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0692015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3341111936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1988-3-30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泰山大道北路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854206"/>
                  </a:ext>
                </a:extLst>
              </a:tr>
            </a:tbl>
          </a:graphicData>
        </a:graphic>
      </p:graphicFrame>
      <p:sp>
        <p:nvSpPr>
          <p:cNvPr id="13" name="Rectangle 21">
            <a:extLst>
              <a:ext uri="{FF2B5EF4-FFF2-40B4-BE49-F238E27FC236}">
                <a16:creationId xmlns:a16="http://schemas.microsoft.com/office/drawing/2014/main" id="{444055B0-9041-4CBE-A8AA-81784CB7FA9A}"/>
              </a:ext>
            </a:extLst>
          </p:cNvPr>
          <p:cNvSpPr>
            <a:spLocks noChangeArrowheads="1"/>
          </p:cNvSpPr>
          <p:nvPr/>
        </p:nvSpPr>
        <p:spPr bwMode="auto">
          <a:xfrm>
            <a:off x="1552686" y="2423453"/>
            <a:ext cx="6575316" cy="35992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14" name="Rectangle 21">
            <a:extLst>
              <a:ext uri="{FF2B5EF4-FFF2-40B4-BE49-F238E27FC236}">
                <a16:creationId xmlns:a16="http://schemas.microsoft.com/office/drawing/2014/main" id="{A55F0CFF-D9A2-406F-AE63-6AE7F8E47892}"/>
              </a:ext>
            </a:extLst>
          </p:cNvPr>
          <p:cNvSpPr>
            <a:spLocks noChangeArrowheads="1"/>
          </p:cNvSpPr>
          <p:nvPr/>
        </p:nvSpPr>
        <p:spPr bwMode="auto">
          <a:xfrm>
            <a:off x="4649243" y="1619191"/>
            <a:ext cx="957807" cy="2686095"/>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2" name="椭圆 1"/>
          <p:cNvSpPr/>
          <p:nvPr/>
        </p:nvSpPr>
        <p:spPr>
          <a:xfrm>
            <a:off x="6851653" y="3976914"/>
            <a:ext cx="1276349" cy="388853"/>
          </a:xfrm>
          <a:prstGeom prst="ellipse">
            <a:avLst/>
          </a:prstGeom>
          <a:noFill/>
          <a:ln>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 name="右箭头 2"/>
          <p:cNvSpPr/>
          <p:nvPr/>
        </p:nvSpPr>
        <p:spPr>
          <a:xfrm rot="15318008">
            <a:off x="923652" y="1943845"/>
            <a:ext cx="866930" cy="134835"/>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右箭头 17"/>
          <p:cNvSpPr/>
          <p:nvPr/>
        </p:nvSpPr>
        <p:spPr>
          <a:xfrm rot="16200000">
            <a:off x="4444616" y="1450124"/>
            <a:ext cx="332011" cy="7724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右箭头 18"/>
          <p:cNvSpPr/>
          <p:nvPr/>
        </p:nvSpPr>
        <p:spPr>
          <a:xfrm rot="9983019">
            <a:off x="5752313" y="4435060"/>
            <a:ext cx="871311" cy="123380"/>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t>7</a:t>
            </a:fld>
            <a:endParaRPr lang="zh-CN" altLang="en-US"/>
          </a:p>
        </p:txBody>
      </p:sp>
    </p:spTree>
    <p:extLst>
      <p:ext uri="{BB962C8B-B14F-4D97-AF65-F5344CB8AC3E}">
        <p14:creationId xmlns:p14="http://schemas.microsoft.com/office/powerpoint/2010/main" val="426939584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13" grpId="0" animBg="1"/>
      <p:bldP spid="14" grpId="0" animBg="1"/>
      <p:bldP spid="2" grpId="0" animBg="1"/>
      <p:bldP spid="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13241" y="611866"/>
            <a:ext cx="2709410" cy="754053"/>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度</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endParaRPr lang="en-US" altLang="zh-CN" sz="900" b="1" kern="0" dirty="0">
              <a:solidFill>
                <a:srgbClr val="123E61"/>
              </a:solidFill>
              <a:latin typeface="黑体" panose="02010609060101010101" pitchFamily="49" charset="-122"/>
              <a:ea typeface="黑体" panose="02010609060101010101" pitchFamily="49" charset="-122"/>
            </a:endParaRPr>
          </a:p>
          <a:p>
            <a:pPr defTabSz="914081">
              <a:defRPr/>
            </a:pPr>
            <a:r>
              <a:rPr lang="zh-CN" altLang="en-US" sz="1400" dirty="0">
                <a:solidFill>
                  <a:prstClr val="black"/>
                </a:solidFill>
                <a:latin typeface="黑体" panose="02010609060101010101" pitchFamily="49" charset="-122"/>
                <a:ea typeface="黑体" panose="02010609060101010101" pitchFamily="49" charset="-122"/>
              </a:rPr>
              <a:t>属性域的个数称为关系的目或度。</a:t>
            </a:r>
          </a:p>
        </p:txBody>
      </p:sp>
      <p:sp>
        <p:nvSpPr>
          <p:cNvPr id="50" name="文本框 49"/>
          <p:cNvSpPr txBox="1"/>
          <p:nvPr/>
        </p:nvSpPr>
        <p:spPr>
          <a:xfrm>
            <a:off x="6042985" y="650561"/>
            <a:ext cx="1947410" cy="754053"/>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分量</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endParaRPr lang="en-US" altLang="zh-CN" sz="900" b="1" kern="0" dirty="0">
              <a:solidFill>
                <a:prstClr val="black"/>
              </a:solidFill>
              <a:latin typeface="微软雅黑" panose="020B0503020204020204" pitchFamily="34" charset="-122"/>
            </a:endParaRPr>
          </a:p>
          <a:p>
            <a:pPr defTabSz="914081">
              <a:defRPr/>
            </a:pPr>
            <a:r>
              <a:rPr lang="zh-CN" altLang="en-US" sz="1400" dirty="0">
                <a:solidFill>
                  <a:prstClr val="black"/>
                </a:solidFill>
                <a:latin typeface="黑体" panose="02010609060101010101" pitchFamily="49" charset="-122"/>
                <a:ea typeface="黑体" panose="02010609060101010101" pitchFamily="49" charset="-122"/>
              </a:rPr>
              <a:t>元组中的一个属性值。</a:t>
            </a:r>
          </a:p>
        </p:txBody>
      </p:sp>
      <p:sp>
        <p:nvSpPr>
          <p:cNvPr id="51" name="文本框 50"/>
          <p:cNvSpPr txBox="1"/>
          <p:nvPr/>
        </p:nvSpPr>
        <p:spPr>
          <a:xfrm>
            <a:off x="573190" y="3867813"/>
            <a:ext cx="7997624" cy="969496"/>
          </a:xfrm>
          <a:prstGeom prst="rect">
            <a:avLst/>
          </a:prstGeom>
          <a:noFill/>
        </p:spPr>
        <p:txBody>
          <a:bodyPr wrap="square" rtlCol="0">
            <a:spAutoFit/>
          </a:bodyPr>
          <a:lstStyle/>
          <a:p>
            <a:pPr marL="342779" indent="-342779" defTabSz="914081">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键</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defRPr/>
            </a:pPr>
            <a:endParaRPr lang="en-US" altLang="zh-CN" sz="900" b="1" kern="0" dirty="0">
              <a:solidFill>
                <a:srgbClr val="123E61"/>
              </a:solidFill>
              <a:latin typeface="黑体" panose="02010609060101010101" pitchFamily="49" charset="-122"/>
              <a:ea typeface="黑体" panose="02010609060101010101" pitchFamily="49" charset="-122"/>
            </a:endParaRPr>
          </a:p>
          <a:p>
            <a:pPr defTabSz="914081">
              <a:defRPr/>
            </a:pPr>
            <a:r>
              <a:rPr lang="zh-CN" altLang="en-US" sz="1400" dirty="0">
                <a:solidFill>
                  <a:prstClr val="black"/>
                </a:solidFill>
                <a:latin typeface="黑体" panose="02010609060101010101" pitchFamily="49" charset="-122"/>
                <a:ea typeface="黑体" panose="02010609060101010101" pitchFamily="49" charset="-122"/>
              </a:rPr>
              <a:t>关系中能</a:t>
            </a:r>
            <a:r>
              <a:rPr lang="zh-CN" altLang="en-US" sz="1400" dirty="0">
                <a:solidFill>
                  <a:srgbClr val="C00000"/>
                </a:solidFill>
                <a:latin typeface="黑体" panose="02010609060101010101" pitchFamily="49" charset="-122"/>
                <a:ea typeface="黑体" panose="02010609060101010101" pitchFamily="49" charset="-122"/>
              </a:rPr>
              <a:t>唯一区分</a:t>
            </a:r>
            <a:r>
              <a:rPr lang="zh-CN" altLang="en-US" sz="1400" dirty="0">
                <a:solidFill>
                  <a:prstClr val="black"/>
                </a:solidFill>
                <a:latin typeface="黑体" panose="02010609060101010101" pitchFamily="49" charset="-122"/>
                <a:ea typeface="黑体" panose="02010609060101010101" pitchFamily="49" charset="-122"/>
              </a:rPr>
              <a:t>不同元组的</a:t>
            </a:r>
            <a:r>
              <a:rPr lang="zh-CN" altLang="en-US" sz="1400" dirty="0">
                <a:solidFill>
                  <a:srgbClr val="C00000"/>
                </a:solidFill>
                <a:latin typeface="黑体" panose="02010609060101010101" pitchFamily="49" charset="-122"/>
                <a:ea typeface="黑体" panose="02010609060101010101" pitchFamily="49" charset="-122"/>
              </a:rPr>
              <a:t>属性或属性组</a:t>
            </a:r>
            <a:r>
              <a:rPr lang="zh-CN" altLang="en-US" sz="1400" dirty="0">
                <a:solidFill>
                  <a:prstClr val="black"/>
                </a:solidFill>
                <a:latin typeface="黑体" panose="02010609060101010101" pitchFamily="49" charset="-122"/>
                <a:ea typeface="黑体" panose="02010609060101010101" pitchFamily="49" charset="-122"/>
              </a:rPr>
              <a:t>，称为关系的一个</a:t>
            </a:r>
            <a:r>
              <a:rPr lang="zh-CN" altLang="en-US" sz="1400" dirty="0">
                <a:solidFill>
                  <a:srgbClr val="C00000"/>
                </a:solidFill>
                <a:latin typeface="黑体" panose="02010609060101010101" pitchFamily="49" charset="-122"/>
                <a:ea typeface="黑体" panose="02010609060101010101" pitchFamily="49" charset="-122"/>
              </a:rPr>
              <a:t>键</a:t>
            </a:r>
            <a:r>
              <a:rPr lang="zh-CN" altLang="en-US" sz="1400" dirty="0">
                <a:solidFill>
                  <a:prstClr val="black"/>
                </a:solidFill>
                <a:latin typeface="黑体" panose="02010609060101010101" pitchFamily="49" charset="-122"/>
                <a:ea typeface="黑体" panose="02010609060101010101" pitchFamily="49" charset="-122"/>
              </a:rPr>
              <a:t>（</a:t>
            </a:r>
            <a:r>
              <a:rPr lang="en-US" altLang="zh-CN" sz="1400" dirty="0">
                <a:solidFill>
                  <a:prstClr val="black"/>
                </a:solidFill>
                <a:latin typeface="黑体" panose="02010609060101010101" pitchFamily="49" charset="-122"/>
                <a:ea typeface="黑体" panose="02010609060101010101" pitchFamily="49" charset="-122"/>
              </a:rPr>
              <a:t>Key</a:t>
            </a:r>
            <a:r>
              <a:rPr lang="zh-CN" altLang="en-US" sz="1400" dirty="0">
                <a:solidFill>
                  <a:prstClr val="black"/>
                </a:solidFill>
                <a:latin typeface="黑体" panose="02010609060101010101" pitchFamily="49" charset="-122"/>
                <a:ea typeface="黑体" panose="02010609060101010101" pitchFamily="49" charset="-122"/>
              </a:rPr>
              <a:t>），或者称为</a:t>
            </a:r>
            <a:r>
              <a:rPr lang="zh-CN" altLang="en-US" sz="1400" dirty="0">
                <a:solidFill>
                  <a:srgbClr val="C00000"/>
                </a:solidFill>
                <a:latin typeface="黑体" panose="02010609060101010101" pitchFamily="49" charset="-122"/>
                <a:ea typeface="黑体" panose="02010609060101010101" pitchFamily="49" charset="-122"/>
              </a:rPr>
              <a:t>关键字</a:t>
            </a:r>
            <a:r>
              <a:rPr lang="zh-CN" altLang="en-US" sz="1400" dirty="0">
                <a:solidFill>
                  <a:prstClr val="black"/>
                </a:solidFill>
                <a:latin typeface="黑体" panose="02010609060101010101" pitchFamily="49" charset="-122"/>
                <a:ea typeface="黑体" panose="02010609060101010101" pitchFamily="49" charset="-122"/>
              </a:rPr>
              <a:t>或</a:t>
            </a:r>
            <a:r>
              <a:rPr lang="zh-CN" altLang="en-US" sz="1400" dirty="0">
                <a:solidFill>
                  <a:srgbClr val="C00000"/>
                </a:solidFill>
                <a:latin typeface="黑体" panose="02010609060101010101" pitchFamily="49" charset="-122"/>
                <a:ea typeface="黑体" panose="02010609060101010101" pitchFamily="49" charset="-122"/>
              </a:rPr>
              <a:t>码</a:t>
            </a:r>
            <a:r>
              <a:rPr lang="zh-CN" altLang="en-US" sz="1400" dirty="0">
                <a:solidFill>
                  <a:prstClr val="black"/>
                </a:solidFill>
                <a:latin typeface="黑体" panose="02010609060101010101" pitchFamily="49" charset="-122"/>
                <a:ea typeface="黑体" panose="02010609060101010101" pitchFamily="49" charset="-122"/>
              </a:rPr>
              <a:t>。</a:t>
            </a:r>
            <a:endParaRPr lang="en-US" altLang="zh-CN" sz="1400" dirty="0">
              <a:solidFill>
                <a:prstClr val="black"/>
              </a:solidFill>
              <a:latin typeface="黑体" panose="02010609060101010101" pitchFamily="49" charset="-122"/>
              <a:ea typeface="黑体" panose="02010609060101010101" pitchFamily="49" charset="-122"/>
            </a:endParaRPr>
          </a:p>
          <a:p>
            <a:pPr defTabSz="914081">
              <a:defRPr/>
            </a:pPr>
            <a:r>
              <a:rPr lang="zh-CN" altLang="en-US" sz="1400" dirty="0">
                <a:solidFill>
                  <a:prstClr val="black"/>
                </a:solidFill>
                <a:latin typeface="黑体" panose="02010609060101010101" pitchFamily="49" charset="-122"/>
                <a:ea typeface="黑体" panose="02010609060101010101" pitchFamily="49" charset="-122"/>
              </a:rPr>
              <a:t>需要强调的是，关键字的属性值必须唯一，并且不能取“空值”。</a:t>
            </a:r>
          </a:p>
        </p:txBody>
      </p:sp>
      <p:sp>
        <p:nvSpPr>
          <p:cNvPr id="45" name="文本框 44">
            <a:extLst>
              <a:ext uri="{FF2B5EF4-FFF2-40B4-BE49-F238E27FC236}">
                <a16:creationId xmlns:a16="http://schemas.microsoft.com/office/drawing/2014/main" id="{13712A05-F7F7-4C5C-904F-F828F9945899}"/>
              </a:ext>
            </a:extLst>
          </p:cNvPr>
          <p:cNvSpPr txBox="1"/>
          <p:nvPr/>
        </p:nvSpPr>
        <p:spPr>
          <a:xfrm>
            <a:off x="6458799" y="170867"/>
            <a:ext cx="1115780" cy="307777"/>
          </a:xfrm>
          <a:prstGeom prst="rect">
            <a:avLst/>
          </a:prstGeom>
          <a:noFill/>
        </p:spPr>
        <p:txBody>
          <a:bodyPr wrap="square" rtlCol="0">
            <a:spAutoFit/>
          </a:bodyPr>
          <a:lstStyle/>
          <a:p>
            <a:pPr defTabSz="914081">
              <a:defRPr/>
            </a:pPr>
            <a:r>
              <a:rPr lang="zh-CN" altLang="en-US" sz="1400" b="1" dirty="0">
                <a:solidFill>
                  <a:srgbClr val="123E61"/>
                </a:solidFill>
                <a:latin typeface="黑体" panose="02010609060101010101" pitchFamily="49" charset="-122"/>
                <a:ea typeface="黑体" panose="02010609060101010101" pitchFamily="49" charset="-122"/>
              </a:rPr>
              <a:t>基本术语</a:t>
            </a:r>
          </a:p>
        </p:txBody>
      </p:sp>
      <p:graphicFrame>
        <p:nvGraphicFramePr>
          <p:cNvPr id="10" name="表格 9">
            <a:extLst>
              <a:ext uri="{FF2B5EF4-FFF2-40B4-BE49-F238E27FC236}">
                <a16:creationId xmlns:a16="http://schemas.microsoft.com/office/drawing/2014/main" id="{B3DA964B-1FCC-46B7-B105-FC672B78B2F4}"/>
              </a:ext>
            </a:extLst>
          </p:cNvPr>
          <p:cNvGraphicFramePr>
            <a:graphicFrameLocks noGrp="1"/>
          </p:cNvGraphicFramePr>
          <p:nvPr>
            <p:extLst>
              <p:ext uri="{D42A27DB-BD31-4B8C-83A1-F6EECF244321}">
                <p14:modId xmlns:p14="http://schemas.microsoft.com/office/powerpoint/2010/main" val="1445083754"/>
              </p:ext>
            </p:extLst>
          </p:nvPr>
        </p:nvGraphicFramePr>
        <p:xfrm>
          <a:off x="1453179" y="1394757"/>
          <a:ext cx="6540388" cy="2667000"/>
        </p:xfrm>
        <a:graphic>
          <a:graphicData uri="http://schemas.openxmlformats.org/drawingml/2006/table">
            <a:tbl>
              <a:tblPr firstRow="1" firstCol="1" lastRow="1" lastCol="1" bandRow="1" bandCol="1"/>
              <a:tblGrid>
                <a:gridCol w="420981">
                  <a:extLst>
                    <a:ext uri="{9D8B030D-6E8A-4147-A177-3AD203B41FA5}">
                      <a16:colId xmlns:a16="http://schemas.microsoft.com/office/drawing/2014/main" val="2987003497"/>
                    </a:ext>
                  </a:extLst>
                </a:gridCol>
                <a:gridCol w="586122">
                  <a:extLst>
                    <a:ext uri="{9D8B030D-6E8A-4147-A177-3AD203B41FA5}">
                      <a16:colId xmlns:a16="http://schemas.microsoft.com/office/drawing/2014/main" val="2700747089"/>
                    </a:ext>
                  </a:extLst>
                </a:gridCol>
                <a:gridCol w="1446988">
                  <a:extLst>
                    <a:ext uri="{9D8B030D-6E8A-4147-A177-3AD203B41FA5}">
                      <a16:colId xmlns:a16="http://schemas.microsoft.com/office/drawing/2014/main" val="1708091103"/>
                    </a:ext>
                  </a:extLst>
                </a:gridCol>
                <a:gridCol w="675276">
                  <a:extLst>
                    <a:ext uri="{9D8B030D-6E8A-4147-A177-3AD203B41FA5}">
                      <a16:colId xmlns:a16="http://schemas.microsoft.com/office/drawing/2014/main" val="1684551486"/>
                    </a:ext>
                  </a:extLst>
                </a:gridCol>
                <a:gridCol w="878537">
                  <a:extLst>
                    <a:ext uri="{9D8B030D-6E8A-4147-A177-3AD203B41FA5}">
                      <a16:colId xmlns:a16="http://schemas.microsoft.com/office/drawing/2014/main" val="4284108894"/>
                    </a:ext>
                  </a:extLst>
                </a:gridCol>
                <a:gridCol w="524063">
                  <a:extLst>
                    <a:ext uri="{9D8B030D-6E8A-4147-A177-3AD203B41FA5}">
                      <a16:colId xmlns:a16="http://schemas.microsoft.com/office/drawing/2014/main" val="999222512"/>
                    </a:ext>
                  </a:extLst>
                </a:gridCol>
                <a:gridCol w="769798">
                  <a:extLst>
                    <a:ext uri="{9D8B030D-6E8A-4147-A177-3AD203B41FA5}">
                      <a16:colId xmlns:a16="http://schemas.microsoft.com/office/drawing/2014/main" val="4190165774"/>
                    </a:ext>
                  </a:extLst>
                </a:gridCol>
                <a:gridCol w="1238623">
                  <a:extLst>
                    <a:ext uri="{9D8B030D-6E8A-4147-A177-3AD203B41FA5}">
                      <a16:colId xmlns:a16="http://schemas.microsoft.com/office/drawing/2014/main" val="2485959821"/>
                    </a:ext>
                  </a:extLst>
                </a:gridCol>
              </a:tblGrid>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Pname</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Pid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Pino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Pmno</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Psex</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Pbd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err="1">
                          <a:effectLst/>
                          <a:latin typeface="黑体" panose="02010609060101010101" pitchFamily="49" charset="-122"/>
                          <a:ea typeface="黑体" panose="02010609060101010101" pitchFamily="49" charset="-122"/>
                        </a:rPr>
                        <a:t>Padd</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2380"/>
                  </a:ext>
                </a:extLst>
              </a:tr>
              <a:tr h="330587">
                <a:tc>
                  <a:txBody>
                    <a:bodyPr/>
                    <a:lstStyle/>
                    <a:p>
                      <a:pPr marL="0" marR="0" lvl="0" indent="0" algn="ctr" defTabSz="1218804" rtl="0" eaLnBrk="1" fontAlgn="auto" latinLnBrk="0" hangingPunct="1">
                        <a:lnSpc>
                          <a:spcPts val="1505"/>
                        </a:lnSpc>
                        <a:spcBef>
                          <a:spcPts val="0"/>
                        </a:spcBef>
                        <a:spcAft>
                          <a:spcPts val="0"/>
                        </a:spcAft>
                        <a:buClrTx/>
                        <a:buSzTx/>
                        <a:buFontTx/>
                        <a:buNone/>
                        <a:tabLst>
                          <a:tab pos="5328920" algn="r"/>
                        </a:tabLst>
                        <a:defRPr/>
                      </a:pPr>
                      <a:endParaRPr lang="en-US" sz="1100" kern="0" dirty="0" smtClean="0">
                        <a:effectLst/>
                        <a:latin typeface="黑体" panose="02010609060101010101" pitchFamily="49" charset="-122"/>
                        <a:ea typeface="黑体" panose="02010609060101010101" pitchFamily="49" charset="-122"/>
                      </a:endParaRPr>
                    </a:p>
                    <a:p>
                      <a:pPr marL="0" marR="0" lvl="0" indent="0" algn="ctr" defTabSz="1218804" rtl="0" eaLnBrk="1" fontAlgn="auto" latinLnBrk="0" hangingPunct="1">
                        <a:lnSpc>
                          <a:spcPts val="1505"/>
                        </a:lnSpc>
                        <a:spcBef>
                          <a:spcPts val="0"/>
                        </a:spcBef>
                        <a:spcAft>
                          <a:spcPts val="0"/>
                        </a:spcAft>
                        <a:buClrTx/>
                        <a:buSzTx/>
                        <a:buFontTx/>
                        <a:buNone/>
                        <a:tabLst>
                          <a:tab pos="5328920" algn="r"/>
                        </a:tabLst>
                        <a:defRPr/>
                      </a:pPr>
                      <a:r>
                        <a:rPr lang="en-US" sz="1100" kern="0" dirty="0" smtClean="0">
                          <a:effectLst/>
                          <a:latin typeface="黑体" panose="02010609060101010101" pitchFamily="49" charset="-122"/>
                          <a:ea typeface="黑体" panose="02010609060101010101" pitchFamily="49" charset="-122"/>
                        </a:rPr>
                        <a:t>161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刘景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142201198702130061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1201676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6781121941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1987-2-13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新华路光源街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453978"/>
                  </a:ext>
                </a:extLst>
              </a:tr>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陈禄</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142201196608190213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1204001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5461021938</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1966-8-19</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城建路茂源巷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343115"/>
                  </a:ext>
                </a:extLst>
              </a:tr>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201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曾华</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142201197803110234</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0800920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1231111932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1978-3-11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新建路柳巷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083696"/>
                  </a:ext>
                </a:extLst>
              </a:tr>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傅伟相</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142202199109230221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0700235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4901021947</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男</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1991-9-23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高新区西源大道</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167464"/>
                  </a:ext>
                </a:extLst>
              </a:tr>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481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张珍</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142201199206200321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1200432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3451121953</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1992-6-20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西湖区南街</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756349"/>
                  </a:ext>
                </a:extLst>
              </a:tr>
              <a:tr h="330587">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501</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李秀</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142203198803300432</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0692015</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3341111936</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女</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endParaRPr lang="en-US" sz="1100" kern="0" dirty="0">
                        <a:effectLst/>
                        <a:latin typeface="黑体" panose="02010609060101010101" pitchFamily="49" charset="-122"/>
                        <a:ea typeface="黑体" panose="02010609060101010101" pitchFamily="49" charset="-122"/>
                      </a:endParaRPr>
                    </a:p>
                    <a:p>
                      <a:pPr algn="ctr">
                        <a:lnSpc>
                          <a:spcPts val="1505"/>
                        </a:lnSpc>
                        <a:spcAft>
                          <a:spcPts val="0"/>
                        </a:spcAft>
                        <a:tabLst>
                          <a:tab pos="5328920" algn="r"/>
                        </a:tabLst>
                      </a:pPr>
                      <a:r>
                        <a:rPr lang="en-US" sz="1100" kern="0" dirty="0">
                          <a:effectLst/>
                          <a:latin typeface="黑体" panose="02010609060101010101" pitchFamily="49" charset="-122"/>
                          <a:ea typeface="黑体" panose="02010609060101010101" pitchFamily="49" charset="-122"/>
                        </a:rPr>
                        <a:t>1988-3-30</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5"/>
                        </a:lnSpc>
                        <a:spcAft>
                          <a:spcPts val="0"/>
                        </a:spcAft>
                        <a:tabLst>
                          <a:tab pos="5328920" algn="r"/>
                        </a:tabLst>
                      </a:pPr>
                      <a:endParaRPr lang="en-US" altLang="zh-CN" sz="1100" kern="0" dirty="0">
                        <a:effectLst/>
                        <a:latin typeface="黑体" panose="02010609060101010101" pitchFamily="49" charset="-122"/>
                        <a:ea typeface="黑体" panose="02010609060101010101" pitchFamily="49" charset="-122"/>
                      </a:endParaRPr>
                    </a:p>
                    <a:p>
                      <a:pPr algn="just">
                        <a:lnSpc>
                          <a:spcPts val="1505"/>
                        </a:lnSpc>
                        <a:spcAft>
                          <a:spcPts val="0"/>
                        </a:spcAft>
                        <a:tabLst>
                          <a:tab pos="5328920" algn="r"/>
                        </a:tabLst>
                      </a:pPr>
                      <a:r>
                        <a:rPr lang="zh-CN" sz="1100" kern="0" dirty="0">
                          <a:effectLst/>
                          <a:latin typeface="黑体" panose="02010609060101010101" pitchFamily="49" charset="-122"/>
                          <a:ea typeface="黑体" panose="02010609060101010101" pitchFamily="49" charset="-122"/>
                        </a:rPr>
                        <a:t>泰山大道北路</a:t>
                      </a:r>
                      <a:endParaRPr lang="zh-CN" sz="1100" kern="1050" dirty="0">
                        <a:effectLst/>
                        <a:latin typeface="黑体" panose="02010609060101010101" pitchFamily="49" charset="-122"/>
                        <a:ea typeface="黑体" panose="02010609060101010101" pitchFamily="49" charset="-122"/>
                      </a:endParaRPr>
                    </a:p>
                  </a:txBody>
                  <a:tcPr marL="68559" marR="685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854206"/>
                  </a:ext>
                </a:extLst>
              </a:tr>
            </a:tbl>
          </a:graphicData>
        </a:graphic>
      </p:graphicFrame>
      <p:sp>
        <p:nvSpPr>
          <p:cNvPr id="11" name="Rectangle 21">
            <a:extLst>
              <a:ext uri="{FF2B5EF4-FFF2-40B4-BE49-F238E27FC236}">
                <a16:creationId xmlns:a16="http://schemas.microsoft.com/office/drawing/2014/main" id="{444055B0-9041-4CBE-A8AA-81784CB7FA9A}"/>
              </a:ext>
            </a:extLst>
          </p:cNvPr>
          <p:cNvSpPr>
            <a:spLocks noChangeArrowheads="1"/>
          </p:cNvSpPr>
          <p:nvPr/>
        </p:nvSpPr>
        <p:spPr bwMode="auto">
          <a:xfrm>
            <a:off x="1418255" y="1390151"/>
            <a:ext cx="6610236" cy="359929"/>
          </a:xfrm>
          <a:prstGeom prst="rect">
            <a:avLst/>
          </a:prstGeom>
          <a:noFill/>
          <a:ln w="38100" cap="sq">
            <a:solidFill>
              <a:srgbClr val="0070C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12" name="Rectangle 21">
            <a:extLst>
              <a:ext uri="{FF2B5EF4-FFF2-40B4-BE49-F238E27FC236}">
                <a16:creationId xmlns:a16="http://schemas.microsoft.com/office/drawing/2014/main" id="{A55F0CFF-D9A2-406F-AE63-6AE7F8E47892}"/>
              </a:ext>
            </a:extLst>
          </p:cNvPr>
          <p:cNvSpPr>
            <a:spLocks noChangeArrowheads="1"/>
          </p:cNvSpPr>
          <p:nvPr/>
        </p:nvSpPr>
        <p:spPr bwMode="auto">
          <a:xfrm>
            <a:off x="1380158" y="3554610"/>
            <a:ext cx="550242" cy="356070"/>
          </a:xfrm>
          <a:prstGeom prst="rect">
            <a:avLst/>
          </a:prstGeom>
          <a:noFill/>
          <a:ln w="38100" cap="sq">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b="1">
                <a:solidFill>
                  <a:srgbClr val="080808"/>
                </a:solidFill>
                <a:latin typeface="Times New Roman" panose="02020603050405020304" pitchFamily="18" charset="0"/>
                <a:ea typeface="华文细黑" panose="02010600040101010101" pitchFamily="2" charset="-122"/>
              </a:defRPr>
            </a:lvl1pPr>
            <a:lvl2pPr marL="742950" indent="-285750">
              <a:spcBef>
                <a:spcPct val="20000"/>
              </a:spcBef>
              <a:buClr>
                <a:schemeClr val="bg2"/>
              </a:buClr>
              <a:buSzPct val="50000"/>
              <a:buFont typeface="Monotype Sorts" pitchFamily="2" charset="2"/>
              <a:buChar char="l"/>
              <a:defRPr kumimoji="1" sz="3000" b="1">
                <a:solidFill>
                  <a:srgbClr val="080808"/>
                </a:solidFill>
                <a:latin typeface="Times New Roman" panose="02020603050405020304" pitchFamily="18" charset="0"/>
                <a:ea typeface="华文细黑" panose="02010600040101010101" pitchFamily="2" charset="-122"/>
              </a:defRPr>
            </a:lvl2pPr>
            <a:lvl3pPr marL="1143000" indent="-228600">
              <a:spcBef>
                <a:spcPct val="20000"/>
              </a:spcBef>
              <a:buChar char="•"/>
              <a:defRPr kumimoji="1" sz="2400" b="1">
                <a:solidFill>
                  <a:srgbClr val="080808"/>
                </a:solidFill>
                <a:latin typeface="Times New Roman" panose="02020603050405020304" pitchFamily="18" charset="0"/>
                <a:ea typeface="华文细黑" panose="02010600040101010101" pitchFamily="2" charset="-122"/>
              </a:defRPr>
            </a:lvl3pPr>
            <a:lvl4pPr marL="16002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4pPr>
            <a:lvl5pPr marL="2057400" indent="-228600">
              <a:spcBef>
                <a:spcPct val="20000"/>
              </a:spcBef>
              <a:buChar char="»"/>
              <a:defRPr kumimoji="1" sz="2000" b="1">
                <a:solidFill>
                  <a:srgbClr val="080808"/>
                </a:solidFill>
                <a:latin typeface="Times New Roman" panose="02020603050405020304" pitchFamily="18" charset="0"/>
                <a:ea typeface="华文细黑" panose="02010600040101010101" pitchFamily="2" charset="-122"/>
              </a:defRPr>
            </a:lvl5pPr>
            <a:lvl6pPr marL="25146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6pPr>
            <a:lvl7pPr marL="29718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7pPr>
            <a:lvl8pPr marL="34290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8pPr>
            <a:lvl9pPr marL="3886200" indent="-228600" eaLnBrk="0" fontAlgn="base" hangingPunct="0">
              <a:spcBef>
                <a:spcPct val="20000"/>
              </a:spcBef>
              <a:spcAft>
                <a:spcPct val="0"/>
              </a:spcAft>
              <a:buChar char="»"/>
              <a:defRPr kumimoji="1" sz="2000" b="1">
                <a:solidFill>
                  <a:srgbClr val="080808"/>
                </a:solidFill>
                <a:latin typeface="Times New Roman" panose="02020603050405020304" pitchFamily="18" charset="0"/>
                <a:ea typeface="华文细黑" panose="02010600040101010101" pitchFamily="2" charset="-122"/>
              </a:defRPr>
            </a:lvl9pPr>
          </a:lstStyle>
          <a:p>
            <a:pPr algn="ctr" defTabSz="914081">
              <a:spcBef>
                <a:spcPct val="0"/>
              </a:spcBef>
              <a:buClrTx/>
              <a:buNone/>
            </a:pPr>
            <a:endParaRPr kumimoji="0" lang="zh-CN" altLang="en-US" sz="1799" b="0">
              <a:solidFill>
                <a:prstClr val="black"/>
              </a:solidFill>
              <a:latin typeface="Arial" panose="020B0604020202020204" pitchFamily="34" charset="0"/>
              <a:ea typeface="宋体" panose="02010600030101010101" pitchFamily="2" charset="-122"/>
            </a:endParaRPr>
          </a:p>
        </p:txBody>
      </p:sp>
      <p:sp>
        <p:nvSpPr>
          <p:cNvPr id="13" name="椭圆 12"/>
          <p:cNvSpPr/>
          <p:nvPr/>
        </p:nvSpPr>
        <p:spPr>
          <a:xfrm>
            <a:off x="4519214" y="1817995"/>
            <a:ext cx="1032461" cy="344524"/>
          </a:xfrm>
          <a:prstGeom prst="ellipse">
            <a:avLst/>
          </a:prstGeom>
          <a:noFill/>
          <a:ln>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右箭头 13"/>
          <p:cNvSpPr/>
          <p:nvPr/>
        </p:nvSpPr>
        <p:spPr>
          <a:xfrm rot="14392661">
            <a:off x="1015169" y="1454746"/>
            <a:ext cx="388360" cy="169628"/>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右箭头 14"/>
          <p:cNvSpPr/>
          <p:nvPr/>
        </p:nvSpPr>
        <p:spPr>
          <a:xfrm rot="6547298">
            <a:off x="1412181" y="4033677"/>
            <a:ext cx="260887" cy="14319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 name="右箭头 15"/>
          <p:cNvSpPr/>
          <p:nvPr/>
        </p:nvSpPr>
        <p:spPr>
          <a:xfrm rot="17854331">
            <a:off x="5148671" y="1391524"/>
            <a:ext cx="881873" cy="13260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8</a:t>
            </a:fld>
            <a:endParaRPr lang="zh-CN" altLang="en-US"/>
          </a:p>
        </p:txBody>
      </p:sp>
    </p:spTree>
    <p:extLst>
      <p:ext uri="{BB962C8B-B14F-4D97-AF65-F5344CB8AC3E}">
        <p14:creationId xmlns:p14="http://schemas.microsoft.com/office/powerpoint/2010/main" val="175990728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946953" y="775159"/>
            <a:ext cx="7639165" cy="4154984"/>
          </a:xfrm>
          <a:prstGeom prst="rect">
            <a:avLst/>
          </a:prstGeom>
          <a:noFill/>
        </p:spPr>
        <p:txBody>
          <a:bodyPr wrap="square" rtlCol="0">
            <a:spAutoFit/>
          </a:bodyPr>
          <a:lstStyle/>
          <a:p>
            <a:pPr marL="342779" indent="-342779" defTabSz="914081">
              <a:lnSpc>
                <a:spcPct val="150000"/>
              </a:lnSpc>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候选键</a:t>
            </a:r>
            <a:endParaRPr lang="en-US" altLang="zh-CN" sz="2000" kern="0" dirty="0">
              <a:solidFill>
                <a:srgbClr val="123E61"/>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latin typeface="黑体" panose="02010609060101010101" pitchFamily="49" charset="-122"/>
                <a:ea typeface="黑体" panose="02010609060101010101" pitchFamily="49" charset="-122"/>
              </a:rPr>
              <a:t>凡</a:t>
            </a:r>
            <a:r>
              <a:rPr lang="zh-CN" altLang="en-US" sz="1600" dirty="0">
                <a:latin typeface="黑体" panose="02010609060101010101" pitchFamily="49" charset="-122"/>
                <a:ea typeface="黑体" panose="02010609060101010101" pitchFamily="49" charset="-122"/>
              </a:rPr>
              <a:t>在关系中能够唯一区分确定不同元组的</a:t>
            </a:r>
            <a:r>
              <a:rPr lang="zh-CN" altLang="en-US" sz="1600" dirty="0">
                <a:solidFill>
                  <a:srgbClr val="FF0000"/>
                </a:solidFill>
                <a:latin typeface="黑体" panose="02010609060101010101" pitchFamily="49" charset="-122"/>
                <a:ea typeface="黑体" panose="02010609060101010101" pitchFamily="49" charset="-122"/>
              </a:rPr>
              <a:t>属性</a:t>
            </a:r>
            <a:r>
              <a:rPr lang="zh-CN" altLang="en-US" sz="1600" dirty="0">
                <a:latin typeface="黑体" panose="02010609060101010101" pitchFamily="49" charset="-122"/>
                <a:ea typeface="黑体" panose="02010609060101010101" pitchFamily="49" charset="-122"/>
              </a:rPr>
              <a:t>或</a:t>
            </a:r>
            <a:r>
              <a:rPr lang="zh-CN" altLang="en-US" sz="1600" dirty="0">
                <a:solidFill>
                  <a:srgbClr val="FF0000"/>
                </a:solidFill>
                <a:latin typeface="黑体" panose="02010609060101010101" pitchFamily="49" charset="-122"/>
                <a:ea typeface="黑体" panose="02010609060101010101" pitchFamily="49" charset="-122"/>
              </a:rPr>
              <a:t>属性组</a:t>
            </a:r>
            <a:r>
              <a:rPr lang="zh-CN" altLang="en-US" sz="1600" dirty="0">
                <a:latin typeface="黑体" panose="02010609060101010101" pitchFamily="49" charset="-122"/>
                <a:ea typeface="黑体" panose="02010609060101010101" pitchFamily="49" charset="-122"/>
              </a:rPr>
              <a:t>，均称为</a:t>
            </a:r>
            <a:r>
              <a:rPr lang="zh-CN" altLang="en-US" sz="1600" dirty="0">
                <a:solidFill>
                  <a:srgbClr val="FF0000"/>
                </a:solidFill>
                <a:latin typeface="黑体" panose="02010609060101010101" pitchFamily="49" charset="-122"/>
                <a:ea typeface="黑体" panose="02010609060101010101" pitchFamily="49" charset="-122"/>
              </a:rPr>
              <a:t>候选健（</a:t>
            </a:r>
            <a:r>
              <a:rPr lang="en-US" altLang="zh-CN" sz="1600" dirty="0">
                <a:solidFill>
                  <a:srgbClr val="FF0000"/>
                </a:solidFill>
                <a:latin typeface="黑体" panose="02010609060101010101" pitchFamily="49" charset="-122"/>
                <a:ea typeface="黑体" panose="02010609060101010101" pitchFamily="49" charset="-122"/>
              </a:rPr>
              <a:t>Candidate Key</a:t>
            </a:r>
            <a:r>
              <a:rPr lang="zh-CN" altLang="en-US" sz="1600" dirty="0">
                <a:solidFill>
                  <a:srgbClr val="FF0000"/>
                </a:solidFill>
                <a:latin typeface="黑体" panose="02010609060101010101" pitchFamily="49" charset="-122"/>
                <a:ea typeface="黑体" panose="02010609060101010101" pitchFamily="49" charset="-122"/>
              </a:rPr>
              <a:t>）</a:t>
            </a:r>
            <a:r>
              <a:rPr lang="zh-CN" altLang="en-US" sz="1600" dirty="0">
                <a:solidFill>
                  <a:prstClr val="black"/>
                </a:solidFill>
                <a:latin typeface="黑体" panose="02010609060101010101" pitchFamily="49" charset="-122"/>
                <a:ea typeface="黑体" panose="02010609060101010101" pitchFamily="49" charset="-122"/>
              </a:rPr>
              <a:t>。</a:t>
            </a:r>
            <a:endParaRPr lang="en-US" altLang="zh-CN" sz="16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solidFill>
                  <a:prstClr val="black"/>
                </a:solidFill>
                <a:latin typeface="黑体" panose="02010609060101010101" pitchFamily="49" charset="-122"/>
                <a:ea typeface="黑体" panose="02010609060101010101" pitchFamily="49" charset="-122"/>
              </a:rPr>
              <a:t>候选</a:t>
            </a:r>
            <a:r>
              <a:rPr lang="zh-CN" altLang="en-US" sz="1600" dirty="0">
                <a:solidFill>
                  <a:prstClr val="black"/>
                </a:solidFill>
                <a:latin typeface="黑体" panose="02010609060101010101" pitchFamily="49" charset="-122"/>
                <a:ea typeface="黑体" panose="02010609060101010101" pitchFamily="49" charset="-122"/>
              </a:rPr>
              <a:t>键的特征主要包括两点：唯一性和最小性</a:t>
            </a:r>
            <a:r>
              <a:rPr lang="zh-CN" altLang="en-US" sz="2000" dirty="0" smtClean="0">
                <a:solidFill>
                  <a:prstClr val="black"/>
                </a:solidFill>
                <a:latin typeface="黑体" panose="02010609060101010101" pitchFamily="49" charset="-122"/>
                <a:ea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endParaRPr>
          </a:p>
          <a:p>
            <a:pPr marL="214308" indent="-214308" defTabSz="914081">
              <a:lnSpc>
                <a:spcPct val="150000"/>
              </a:lnSpc>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 主属性 </a:t>
            </a:r>
            <a:r>
              <a:rPr lang="en-US" altLang="zh-CN" sz="2000" kern="0" dirty="0">
                <a:solidFill>
                  <a:srgbClr val="123E61"/>
                </a:solidFill>
                <a:latin typeface="黑体" panose="02010609060101010101" pitchFamily="49" charset="-122"/>
                <a:ea typeface="黑体" panose="02010609060101010101" pitchFamily="49" charset="-122"/>
              </a:rPr>
              <a:t>&amp; </a:t>
            </a:r>
            <a:r>
              <a:rPr lang="zh-CN" altLang="en-US" sz="2000" kern="0" dirty="0">
                <a:solidFill>
                  <a:srgbClr val="123E61"/>
                </a:solidFill>
                <a:latin typeface="黑体" panose="02010609060101010101" pitchFamily="49" charset="-122"/>
                <a:ea typeface="黑体" panose="02010609060101010101" pitchFamily="49" charset="-122"/>
              </a:rPr>
              <a:t>非主属性</a:t>
            </a:r>
            <a:endParaRPr lang="en-US" altLang="zh-CN" sz="20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latin typeface="黑体" panose="02010609060101010101" pitchFamily="49" charset="-122"/>
                <a:ea typeface="黑体" panose="02010609060101010101" pitchFamily="49" charset="-122"/>
              </a:rPr>
              <a:t>包括</a:t>
            </a:r>
            <a:r>
              <a:rPr lang="zh-CN" altLang="en-US" sz="1600" dirty="0">
                <a:latin typeface="黑体" panose="02010609060101010101" pitchFamily="49" charset="-122"/>
                <a:ea typeface="黑体" panose="02010609060101010101" pitchFamily="49" charset="-122"/>
              </a:rPr>
              <a:t>在候选键中的属性成为主属性（</a:t>
            </a:r>
            <a:r>
              <a:rPr lang="en-US" altLang="zh-CN" sz="1600" dirty="0">
                <a:latin typeface="黑体" panose="02010609060101010101" pitchFamily="49" charset="-122"/>
                <a:ea typeface="黑体" panose="02010609060101010101" pitchFamily="49" charset="-122"/>
              </a:rPr>
              <a:t>Prime Attribute</a:t>
            </a:r>
            <a:r>
              <a:rPr lang="zh-CN" altLang="en-US" sz="1600" dirty="0">
                <a:latin typeface="黑体" panose="02010609060101010101" pitchFamily="49" charset="-122"/>
                <a:ea typeface="黑体" panose="02010609060101010101" pitchFamily="49" charset="-122"/>
              </a:rPr>
              <a:t>），不包括在任何候选键中的属性称为非主属性</a:t>
            </a:r>
            <a:r>
              <a:rPr lang="zh-CN" altLang="en-US" sz="1600" dirty="0" smtClean="0">
                <a:latin typeface="黑体" panose="02010609060101010101" pitchFamily="49" charset="-122"/>
                <a:ea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endParaRPr>
          </a:p>
          <a:p>
            <a:pPr marL="214308" indent="-214308" defTabSz="914081">
              <a:lnSpc>
                <a:spcPct val="150000"/>
              </a:lnSpc>
              <a:buFont typeface="Wingdings" panose="05000000000000000000" pitchFamily="2" charset="2"/>
              <a:buChar char="l"/>
              <a:defRPr/>
            </a:pPr>
            <a:r>
              <a:rPr lang="zh-CN" altLang="en-US" sz="2000" kern="0" dirty="0">
                <a:solidFill>
                  <a:srgbClr val="123E61"/>
                </a:solidFill>
                <a:latin typeface="黑体" panose="02010609060101010101" pitchFamily="49" charset="-122"/>
                <a:ea typeface="黑体" panose="02010609060101010101" pitchFamily="49" charset="-122"/>
              </a:rPr>
              <a:t> 全码</a:t>
            </a:r>
            <a:endParaRPr lang="en-US" altLang="zh-CN" sz="2000" dirty="0">
              <a:solidFill>
                <a:prstClr val="black"/>
              </a:solidFill>
              <a:latin typeface="黑体" panose="02010609060101010101" pitchFamily="49" charset="-122"/>
              <a:ea typeface="黑体" panose="02010609060101010101" pitchFamily="49" charset="-122"/>
            </a:endParaRPr>
          </a:p>
          <a:p>
            <a:pPr defTabSz="914081">
              <a:lnSpc>
                <a:spcPct val="150000"/>
              </a:lnSpc>
              <a:defRPr/>
            </a:pPr>
            <a:r>
              <a:rPr lang="zh-CN" altLang="en-US" sz="1600" dirty="0" smtClean="0">
                <a:latin typeface="黑体" panose="02010609060101010101" pitchFamily="49" charset="-122"/>
                <a:ea typeface="黑体" panose="02010609060101010101" pitchFamily="49" charset="-122"/>
              </a:rPr>
              <a:t>在</a:t>
            </a:r>
            <a:r>
              <a:rPr lang="zh-CN" altLang="en-US" sz="1600" dirty="0">
                <a:latin typeface="黑体" panose="02010609060101010101" pitchFamily="49" charset="-122"/>
                <a:ea typeface="黑体" panose="02010609060101010101" pitchFamily="49" charset="-122"/>
              </a:rPr>
              <a:t>最简单的情况下，候选键只包含一个属性。在最极端的情况下，关系模式的所有属性都是这个关系模式的候选键，称为全码（</a:t>
            </a:r>
            <a:r>
              <a:rPr lang="en-US" altLang="zh-CN" sz="1600" dirty="0">
                <a:latin typeface="黑体" panose="02010609060101010101" pitchFamily="49" charset="-122"/>
                <a:ea typeface="黑体" panose="02010609060101010101" pitchFamily="49" charset="-122"/>
              </a:rPr>
              <a:t>All Key</a:t>
            </a:r>
            <a:r>
              <a:rPr lang="zh-CN" altLang="en-US" sz="1600" dirty="0">
                <a:latin typeface="黑体" panose="02010609060101010101" pitchFamily="49" charset="-122"/>
                <a:ea typeface="黑体" panose="02010609060101010101" pitchFamily="49" charset="-122"/>
              </a:rPr>
              <a:t>）。</a:t>
            </a:r>
          </a:p>
        </p:txBody>
      </p:sp>
      <p:sp>
        <p:nvSpPr>
          <p:cNvPr id="43" name="文本框 42">
            <a:extLst>
              <a:ext uri="{FF2B5EF4-FFF2-40B4-BE49-F238E27FC236}">
                <a16:creationId xmlns:a16="http://schemas.microsoft.com/office/drawing/2014/main" id="{FAB2FA38-8A63-4B6A-99FD-C56108533039}"/>
              </a:ext>
            </a:extLst>
          </p:cNvPr>
          <p:cNvSpPr txBox="1"/>
          <p:nvPr/>
        </p:nvSpPr>
        <p:spPr>
          <a:xfrm>
            <a:off x="6471296" y="177189"/>
            <a:ext cx="1115780" cy="307777"/>
          </a:xfrm>
          <a:prstGeom prst="rect">
            <a:avLst/>
          </a:prstGeom>
          <a:noFill/>
        </p:spPr>
        <p:txBody>
          <a:bodyPr wrap="square" rtlCol="0">
            <a:spAutoFit/>
          </a:bodyPr>
          <a:lstStyle>
            <a:defPPr>
              <a:defRPr lang="zh-CN"/>
            </a:defPPr>
            <a:lvl1pPr defTabSz="914081">
              <a:defRPr sz="1400" b="1">
                <a:solidFill>
                  <a:srgbClr val="123E61"/>
                </a:solidFill>
                <a:latin typeface="黑体" panose="02010609060101010101" pitchFamily="49" charset="-122"/>
                <a:ea typeface="黑体" panose="02010609060101010101" pitchFamily="49" charset="-122"/>
              </a:defRPr>
            </a:lvl1pPr>
          </a:lstStyle>
          <a:p>
            <a:r>
              <a:rPr lang="zh-CN" altLang="en-US" dirty="0"/>
              <a:t>基本术语</a:t>
            </a:r>
          </a:p>
        </p:txBody>
      </p:sp>
      <p:sp>
        <p:nvSpPr>
          <p:cNvPr id="8" name="Rectangle 4">
            <a:extLst>
              <a:ext uri="{FF2B5EF4-FFF2-40B4-BE49-F238E27FC236}">
                <a16:creationId xmlns:a16="http://schemas.microsoft.com/office/drawing/2014/main" id="{DF1C5AD3-A3AE-4ED5-82CC-465910278318}"/>
              </a:ext>
            </a:extLst>
          </p:cNvPr>
          <p:cNvSpPr txBox="1">
            <a:spLocks noChangeArrowheads="1"/>
          </p:cNvSpPr>
          <p:nvPr/>
        </p:nvSpPr>
        <p:spPr bwMode="auto">
          <a:xfrm>
            <a:off x="-66941" y="79128"/>
            <a:ext cx="3414434" cy="50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0" tIns="34274" rIns="68550" bIns="3427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914081"/>
            <a:r>
              <a:rPr lang="en-US" altLang="zh-CN" sz="1800" dirty="0">
                <a:solidFill>
                  <a:srgbClr val="123E61"/>
                </a:solidFill>
                <a:latin typeface="黑体" panose="02010609060101010101" pitchFamily="49" charset="-122"/>
                <a:ea typeface="黑体" panose="02010609060101010101" pitchFamily="49" charset="-122"/>
                <a:cs typeface="+mn-ea"/>
                <a:sym typeface="+mn-lt"/>
              </a:rPr>
              <a:t>1.</a:t>
            </a:r>
            <a:r>
              <a:rPr lang="zh-CN" altLang="en-US" sz="1800" dirty="0">
                <a:solidFill>
                  <a:srgbClr val="123E61"/>
                </a:solidFill>
                <a:latin typeface="黑体" panose="02010609060101010101" pitchFamily="49" charset="-122"/>
                <a:ea typeface="黑体" panose="02010609060101010101" pitchFamily="49" charset="-122"/>
                <a:cs typeface="+mn-ea"/>
                <a:sym typeface="+mn-lt"/>
              </a:rPr>
              <a:t>关系模型</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2" name="灯片编号占位符 1"/>
          <p:cNvSpPr>
            <a:spLocks noGrp="1"/>
          </p:cNvSpPr>
          <p:nvPr>
            <p:ph type="sldNum" sz="quarter" idx="12"/>
          </p:nvPr>
        </p:nvSpPr>
        <p:spPr/>
        <p:txBody>
          <a:bodyPr/>
          <a:lstStyle/>
          <a:p>
            <a:fld id="{ECB62A96-75BD-4D1B-A9DE-49026C62D5F2}" type="slidenum">
              <a:rPr lang="zh-CN" altLang="en-US" smtClean="0"/>
              <a:t>9</a:t>
            </a:fld>
            <a:endParaRPr lang="zh-CN" altLang="en-US"/>
          </a:p>
        </p:txBody>
      </p:sp>
    </p:spTree>
    <p:extLst>
      <p:ext uri="{BB962C8B-B14F-4D97-AF65-F5344CB8AC3E}">
        <p14:creationId xmlns:p14="http://schemas.microsoft.com/office/powerpoint/2010/main" val="106459120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2547</TotalTime>
  <Words>14246</Words>
  <Application>Microsoft Office PowerPoint</Application>
  <PresentationFormat>自定义</PresentationFormat>
  <Paragraphs>2137</Paragraphs>
  <Slides>68</Slides>
  <Notes>68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6" baseType="lpstr">
      <vt:lpstr>FZHei-B01S</vt:lpstr>
      <vt:lpstr>FZZhengHeiS-R-GB</vt:lpstr>
      <vt:lpstr>Monotype Sorts</vt:lpstr>
      <vt:lpstr>等线</vt:lpstr>
      <vt:lpstr>方正兰亭黑简体</vt:lpstr>
      <vt:lpstr>黑体</vt:lpstr>
      <vt:lpstr>宋体</vt:lpstr>
      <vt:lpstr>微软雅黑</vt:lpstr>
      <vt:lpstr>Arial</vt:lpstr>
      <vt:lpstr>Arial Narrow</vt:lpstr>
      <vt:lpstr>Calibri</vt:lpstr>
      <vt:lpstr>Cambria Math</vt:lpstr>
      <vt:lpstr>Symbol</vt:lpstr>
      <vt:lpstr>Times New Roman</vt:lpstr>
      <vt:lpstr>Wingdings</vt:lpstr>
      <vt:lpstr>Wingdings 2</vt:lpstr>
      <vt:lpstr>1_Office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j</dc:creator>
  <cp:lastModifiedBy>Anlex WEE</cp:lastModifiedBy>
  <cp:revision>140</cp:revision>
  <dcterms:created xsi:type="dcterms:W3CDTF">2019-06-07T02:31:02Z</dcterms:created>
  <dcterms:modified xsi:type="dcterms:W3CDTF">2021-02-28T13:32:44Z</dcterms:modified>
</cp:coreProperties>
</file>