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357" r:id="rId5"/>
    <p:sldId id="312" r:id="rId6"/>
    <p:sldId id="314" r:id="rId7"/>
    <p:sldId id="359" r:id="rId8"/>
    <p:sldId id="313" r:id="rId9"/>
    <p:sldId id="316" r:id="rId10"/>
    <p:sldId id="317" r:id="rId11"/>
    <p:sldId id="319" r:id="rId12"/>
    <p:sldId id="320" r:id="rId13"/>
    <p:sldId id="321" r:id="rId14"/>
    <p:sldId id="322" r:id="rId15"/>
    <p:sldId id="323" r:id="rId16"/>
    <p:sldId id="324" r:id="rId17"/>
    <p:sldId id="325" r:id="rId18"/>
    <p:sldId id="360" r:id="rId19"/>
    <p:sldId id="326" r:id="rId20"/>
    <p:sldId id="361" r:id="rId21"/>
    <p:sldId id="327" r:id="rId22"/>
    <p:sldId id="329" r:id="rId23"/>
    <p:sldId id="362" r:id="rId24"/>
    <p:sldId id="330" r:id="rId25"/>
    <p:sldId id="331" r:id="rId26"/>
    <p:sldId id="332" r:id="rId27"/>
    <p:sldId id="333" r:id="rId28"/>
    <p:sldId id="363" r:id="rId29"/>
    <p:sldId id="315" r:id="rId30"/>
    <p:sldId id="334" r:id="rId31"/>
    <p:sldId id="335" r:id="rId32"/>
    <p:sldId id="336" r:id="rId33"/>
    <p:sldId id="338" r:id="rId34"/>
    <p:sldId id="339" r:id="rId35"/>
    <p:sldId id="340" r:id="rId36"/>
    <p:sldId id="341" r:id="rId37"/>
    <p:sldId id="364" r:id="rId38"/>
    <p:sldId id="365" r:id="rId39"/>
    <p:sldId id="366" r:id="rId40"/>
    <p:sldId id="367" r:id="rId41"/>
    <p:sldId id="368" r:id="rId42"/>
    <p:sldId id="342" r:id="rId43"/>
    <p:sldId id="343" r:id="rId44"/>
    <p:sldId id="345" r:id="rId45"/>
    <p:sldId id="346" r:id="rId46"/>
    <p:sldId id="369" r:id="rId47"/>
    <p:sldId id="347" r:id="rId48"/>
    <p:sldId id="348" r:id="rId49"/>
    <p:sldId id="350" r:id="rId50"/>
    <p:sldId id="351" r:id="rId51"/>
    <p:sldId id="352" r:id="rId52"/>
    <p:sldId id="353" r:id="rId53"/>
    <p:sldId id="354" r:id="rId54"/>
    <p:sldId id="355" r:id="rId55"/>
    <p:sldId id="370" r:id="rId56"/>
    <p:sldId id="410" r:id="rId57"/>
    <p:sldId id="356" r:id="rId58"/>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yx"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E61"/>
    <a:srgbClr val="14436A"/>
    <a:srgbClr val="EFEFEF"/>
    <a:srgbClr val="A6A6A6"/>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5" autoAdjust="0"/>
    <p:restoredTop sz="76852" autoAdjust="0"/>
  </p:normalViewPr>
  <p:slideViewPr>
    <p:cSldViewPr>
      <p:cViewPr varScale="1">
        <p:scale>
          <a:sx n="74" d="100"/>
          <a:sy n="74" d="100"/>
        </p:scale>
        <p:origin x="1254" y="66"/>
      </p:cViewPr>
      <p:guideLst>
        <p:guide orient="horz" pos="1621"/>
        <p:guide pos="2885"/>
      </p:guideLst>
    </p:cSldViewPr>
  </p:slid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对数据库开发人员来说，数据库设计是指：对于一个给定的应用环境，构造最优的数据库模式，建立数据库及其应用系统，有效存储数据，满足用户信息要求和处理要求的过程。</a:t>
            </a:r>
            <a:endParaRPr lang="zh-CN" altLang="en-US" dirty="0"/>
          </a:p>
          <a:p>
            <a:pPr indent="457200"/>
            <a:r>
              <a:rPr lang="zh-CN" altLang="en-US" dirty="0"/>
              <a:t>一项数据库工程可以分为两个部分：一部分是作为系统核心的数据库模式的设计与实现；另一部分是相应的应用软件的设计与实现。本章主要研究前一部分的内容。</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原型化方法的目的就是能尽可能快速地搭建起一个简化的模型产品系统，帮助用户能够直观地感受目标产品的形态，以确定产品的适用性和有效性。</a:t>
            </a:r>
            <a:endParaRPr lang="en-US" altLang="zh-CN" dirty="0"/>
          </a:p>
          <a:p>
            <a:pPr indent="457200"/>
            <a:r>
              <a:rPr lang="zh-CN" altLang="en-US" sz="1200" b="0" i="0" kern="1200" dirty="0">
                <a:solidFill>
                  <a:schemeClr val="tx1"/>
                </a:solidFill>
                <a:effectLst/>
                <a:latin typeface="+mn-lt"/>
                <a:ea typeface="+mn-ea"/>
                <a:cs typeface="+mn-cs"/>
              </a:rPr>
              <a:t>原型系统的构建可以使用快速建模工具、 </a:t>
            </a:r>
            <a:r>
              <a:rPr lang="en-US" altLang="zh-CN" sz="1200" b="0" i="0" kern="1200" dirty="0">
                <a:solidFill>
                  <a:schemeClr val="tx1"/>
                </a:solidFill>
                <a:effectLst/>
                <a:latin typeface="+mn-lt"/>
                <a:ea typeface="+mn-ea"/>
                <a:cs typeface="+mn-cs"/>
              </a:rPr>
              <a:t>Shell </a:t>
            </a:r>
            <a:r>
              <a:rPr lang="zh-CN" altLang="en-US" sz="1200" b="0" i="0" kern="1200" dirty="0">
                <a:solidFill>
                  <a:schemeClr val="tx1"/>
                </a:solidFill>
                <a:effectLst/>
                <a:latin typeface="+mn-lt"/>
                <a:ea typeface="+mn-ea"/>
                <a:cs typeface="+mn-cs"/>
              </a:rPr>
              <a:t>编程及面向对象的建模等方法，使开发方能够快速</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搭建起系统的基本界面，实现一些展示性的功能，提供给用户来感受</a:t>
            </a:r>
            <a:r>
              <a:rPr lang="zh-CN" altLang="en-US" dirty="0"/>
              <a:t> </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数据流图的符号，动画</a:t>
            </a:r>
            <a:r>
              <a:rPr lang="en-US" altLang="zh-CN" dirty="0"/>
              <a:t>1</a:t>
            </a:r>
            <a:endParaRPr lang="en-US" altLang="zh-CN" dirty="0"/>
          </a:p>
          <a:p>
            <a:pPr indent="457200"/>
            <a:r>
              <a:rPr lang="zh-CN" altLang="en-US" dirty="0"/>
              <a:t>数据流图是逻辑系统的图形表示，即使不是专业的计算机技术人员也容易理解，所以是极好的交流工具。</a:t>
            </a:r>
            <a:endParaRPr lang="zh-CN" altLang="en-US" dirty="0"/>
          </a:p>
          <a:p>
            <a:pPr indent="457200"/>
            <a:r>
              <a:rPr lang="zh-CN" altLang="en-US" dirty="0"/>
              <a:t>数据流图是有层次之分的，越高层次的数据流图表现的业务逻辑越抽象，越低层次的数据流图表现的业务逻辑则越具体。</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动画</a:t>
            </a:r>
            <a:r>
              <a:rPr lang="en-US" altLang="zh-CN" dirty="0"/>
              <a:t>2</a:t>
            </a:r>
            <a:endParaRPr lang="en-US" altLang="zh-CN" dirty="0"/>
          </a:p>
          <a:p>
            <a:pPr indent="457200"/>
            <a:r>
              <a:rPr lang="zh-CN" altLang="en-US" dirty="0"/>
              <a:t>为了达到准确获得用户需求的目标，需求分析人员应该注意的基本原则：</a:t>
            </a:r>
            <a:endParaRPr lang="zh-CN" altLang="en-US" dirty="0"/>
          </a:p>
          <a:p>
            <a:pPr indent="457200"/>
            <a:r>
              <a:rPr lang="zh-CN" altLang="en-US" dirty="0"/>
              <a:t>（</a:t>
            </a:r>
            <a:r>
              <a:rPr lang="en-US" altLang="zh-CN" dirty="0"/>
              <a:t>1</a:t>
            </a:r>
            <a:r>
              <a:rPr lang="zh-CN" altLang="en-US" dirty="0"/>
              <a:t>）尊重用户的意见</a:t>
            </a:r>
            <a:endParaRPr lang="zh-CN" altLang="en-US" dirty="0"/>
          </a:p>
          <a:p>
            <a:pPr indent="457200"/>
            <a:r>
              <a:rPr lang="zh-CN" altLang="en-US" dirty="0"/>
              <a:t>（</a:t>
            </a:r>
            <a:r>
              <a:rPr lang="en-US" altLang="zh-CN" dirty="0"/>
              <a:t>2</a:t>
            </a:r>
            <a:r>
              <a:rPr lang="zh-CN" altLang="en-US" dirty="0"/>
              <a:t>）对需求及产品实施提供解决方案</a:t>
            </a:r>
            <a:endParaRPr lang="zh-CN" altLang="en-US" dirty="0"/>
          </a:p>
          <a:p>
            <a:pPr indent="457200"/>
            <a:r>
              <a:rPr lang="zh-CN" altLang="en-US" dirty="0"/>
              <a:t>（</a:t>
            </a:r>
            <a:r>
              <a:rPr lang="en-US" altLang="zh-CN" dirty="0"/>
              <a:t>3</a:t>
            </a:r>
            <a:r>
              <a:rPr lang="zh-CN" altLang="en-US" dirty="0"/>
              <a:t>）产品的使用特性</a:t>
            </a:r>
            <a:endParaRPr lang="zh-CN" altLang="en-US" dirty="0"/>
          </a:p>
          <a:p>
            <a:pPr indent="457200"/>
            <a:r>
              <a:rPr lang="zh-CN" altLang="en-US" dirty="0"/>
              <a:t>（</a:t>
            </a:r>
            <a:r>
              <a:rPr lang="en-US" altLang="zh-CN" dirty="0"/>
              <a:t>4</a:t>
            </a:r>
            <a:r>
              <a:rPr lang="zh-CN" altLang="en-US" dirty="0"/>
              <a:t>）允许组件重用</a:t>
            </a:r>
            <a:endParaRPr lang="zh-CN" altLang="en-US" dirty="0"/>
          </a:p>
          <a:p>
            <a:pPr indent="457200"/>
            <a:r>
              <a:rPr lang="zh-CN" altLang="en-US" dirty="0"/>
              <a:t>（</a:t>
            </a:r>
            <a:r>
              <a:rPr lang="en-US" altLang="zh-CN" dirty="0"/>
              <a:t>5</a:t>
            </a:r>
            <a:r>
              <a:rPr lang="zh-CN" altLang="en-US" dirty="0"/>
              <a:t>）对变更或扩展提供真实可靠的评估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en-US" altLang="zh-CN" dirty="0"/>
              <a:t>1</a:t>
            </a:r>
            <a:r>
              <a:rPr lang="zh-CN" altLang="en-US" dirty="0"/>
              <a:t>、编写需求分析说明书，动画</a:t>
            </a:r>
            <a:r>
              <a:rPr lang="en-US" altLang="zh-CN" dirty="0"/>
              <a:t>1</a:t>
            </a:r>
            <a:endParaRPr lang="zh-CN" altLang="en-US" dirty="0"/>
          </a:p>
          <a:p>
            <a:pPr indent="457200"/>
            <a:r>
              <a:rPr lang="zh-CN" altLang="en-US" dirty="0"/>
              <a:t>典型的需求分析说明书应该包含下述几方面的内容：</a:t>
            </a:r>
            <a:endParaRPr lang="zh-CN" altLang="en-US" dirty="0"/>
          </a:p>
          <a:p>
            <a:pPr indent="457200"/>
            <a:r>
              <a:rPr lang="zh-CN" altLang="en-US" dirty="0"/>
              <a:t>编写的目的、背景和定义；用户的特点和系统的目标；系统的概况；系统的总体结构和子系统结构划分；通信接口定义；系统功能需求说明；系统非功能需求说明；数据处理流程的描述，数据管理能力的要求；系统方案的可行性论证；运行环境和故障处理的要求。</a:t>
            </a:r>
            <a:endParaRPr lang="zh-CN" altLang="en-US" dirty="0"/>
          </a:p>
          <a:p>
            <a:pPr indent="457200"/>
            <a:r>
              <a:rPr lang="en-US" altLang="zh-CN" dirty="0"/>
              <a:t>2</a:t>
            </a:r>
            <a:r>
              <a:rPr lang="zh-CN" altLang="en-US" dirty="0"/>
              <a:t>、需求分析说明书的验证，动画</a:t>
            </a:r>
            <a:r>
              <a:rPr lang="en-US" altLang="zh-CN" dirty="0"/>
              <a:t>2</a:t>
            </a:r>
            <a:endParaRPr lang="zh-CN" altLang="en-US" dirty="0"/>
          </a:p>
          <a:p>
            <a:pPr indent="457200"/>
            <a:r>
              <a:rPr lang="zh-CN" altLang="en-US" dirty="0"/>
              <a:t>当写完需求分析说明书之后，可能存在表述不恰当或者从调研之时就存在理解错误，所以需要对说明书做最后的验证，防止出现不清晰或错误的需求，导致后续的开发工作增加许多的困难。</a:t>
            </a:r>
            <a:endParaRPr lang="zh-CN" altLang="en-US" dirty="0"/>
          </a:p>
          <a:p>
            <a:pPr indent="457200"/>
            <a:r>
              <a:rPr lang="zh-CN" altLang="en-US" dirty="0"/>
              <a:t>需求验证主要包含</a:t>
            </a:r>
            <a:r>
              <a:rPr lang="en-US" altLang="zh-CN" dirty="0"/>
              <a:t>3</a:t>
            </a:r>
            <a:r>
              <a:rPr lang="zh-CN" altLang="en-US" dirty="0"/>
              <a:t>个方面的验证内容：有效性验证、一致性验证、完备性验证。</a:t>
            </a:r>
            <a:endParaRPr lang="zh-CN" altLang="en-US" dirty="0"/>
          </a:p>
          <a:p>
            <a:pPr indent="457200"/>
            <a:r>
              <a:rPr lang="zh-CN" altLang="en-US" dirty="0"/>
              <a:t>（</a:t>
            </a:r>
            <a:r>
              <a:rPr lang="en-US" altLang="zh-CN" dirty="0"/>
              <a:t>1</a:t>
            </a:r>
            <a:r>
              <a:rPr lang="zh-CN" altLang="en-US" dirty="0"/>
              <a:t>）有效性验证：确保用户的需求被充分、完整地表达出来。</a:t>
            </a:r>
            <a:endParaRPr lang="zh-CN" altLang="en-US" dirty="0"/>
          </a:p>
          <a:p>
            <a:pPr indent="457200"/>
            <a:r>
              <a:rPr lang="zh-CN" altLang="en-US" dirty="0"/>
              <a:t>（</a:t>
            </a:r>
            <a:r>
              <a:rPr lang="en-US" altLang="zh-CN" dirty="0"/>
              <a:t>2</a:t>
            </a:r>
            <a:r>
              <a:rPr lang="zh-CN" altLang="en-US" dirty="0"/>
              <a:t>）一致性验证：确保各项需求说明之间不会产生冲突，对相关联的系统功能的描述不存在矛盾的约束条件。</a:t>
            </a:r>
            <a:endParaRPr lang="zh-CN" altLang="en-US" dirty="0"/>
          </a:p>
          <a:p>
            <a:pPr indent="457200"/>
            <a:r>
              <a:rPr lang="zh-CN" altLang="en-US" dirty="0"/>
              <a:t>（</a:t>
            </a:r>
            <a:r>
              <a:rPr lang="en-US" altLang="zh-CN" dirty="0"/>
              <a:t>3</a:t>
            </a:r>
            <a:r>
              <a:rPr lang="zh-CN" altLang="en-US" dirty="0"/>
              <a:t>）完备性验证：对所有功能和非功能性约束进行检验，对各项需求进行编号和按优先级排序，排查可能隐藏的故障或缺陷。</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indent="457200"/>
            <a:r>
              <a:rPr lang="en-US" altLang="zh-CN" dirty="0"/>
              <a:t>1</a:t>
            </a:r>
            <a:r>
              <a:rPr lang="zh-CN" altLang="en-US" dirty="0"/>
              <a:t>、数据字典</a:t>
            </a:r>
            <a:endParaRPr lang="zh-CN" altLang="en-US" dirty="0"/>
          </a:p>
          <a:p>
            <a:pPr indent="457200"/>
            <a:r>
              <a:rPr lang="zh-CN" altLang="en-US" dirty="0"/>
              <a:t>数据字典</a:t>
            </a:r>
            <a:r>
              <a:rPr lang="en-US" altLang="zh-CN" dirty="0"/>
              <a:t>Data Dictionary</a:t>
            </a:r>
            <a:r>
              <a:rPr lang="zh-CN" altLang="en-US" dirty="0"/>
              <a:t>对数据流图做进一步的说明和补充，是系统中所使用数据元素的定义和描述的集合。</a:t>
            </a:r>
            <a:endParaRPr lang="zh-CN" altLang="en-US" dirty="0"/>
          </a:p>
          <a:p>
            <a:pPr indent="457200"/>
            <a:r>
              <a:rPr lang="zh-CN" altLang="en-US" dirty="0"/>
              <a:t>数据字典是对数据库中元数据的描述，而不是数据本身。</a:t>
            </a:r>
            <a:endParaRPr lang="zh-CN" altLang="en-US" dirty="0"/>
          </a:p>
          <a:p>
            <a:pPr indent="457200"/>
            <a:r>
              <a:rPr lang="zh-CN" altLang="en-US" dirty="0"/>
              <a:t>数据字典在需求分析阶段开始建立，在数据库的设计过程中，仍然需要不断进行充实和完善。</a:t>
            </a:r>
            <a:endParaRPr lang="zh-CN" altLang="en-US" dirty="0"/>
          </a:p>
          <a:p>
            <a:pPr indent="457200"/>
            <a:r>
              <a:rPr lang="en-US" altLang="zh-CN" dirty="0"/>
              <a:t>2</a:t>
            </a:r>
            <a:r>
              <a:rPr lang="zh-CN" altLang="en-US" dirty="0"/>
              <a:t>、数据字典包含了</a:t>
            </a:r>
            <a:r>
              <a:rPr lang="en-US" altLang="zh-CN" dirty="0"/>
              <a:t>5</a:t>
            </a:r>
            <a:r>
              <a:rPr lang="zh-CN" altLang="en-US" dirty="0"/>
              <a:t>个基本组成部分：</a:t>
            </a:r>
            <a:endParaRPr lang="zh-CN" altLang="en-US" dirty="0"/>
          </a:p>
          <a:p>
            <a:pPr indent="457200"/>
            <a:r>
              <a:rPr lang="zh-CN" altLang="en-US" dirty="0"/>
              <a:t>（</a:t>
            </a:r>
            <a:r>
              <a:rPr lang="en-US" altLang="zh-CN" dirty="0"/>
              <a:t>1</a:t>
            </a:r>
            <a:r>
              <a:rPr lang="zh-CN" altLang="en-US" dirty="0"/>
              <a:t>）数据项，动画</a:t>
            </a:r>
            <a:r>
              <a:rPr lang="en-US" altLang="zh-CN" dirty="0"/>
              <a:t>1</a:t>
            </a:r>
            <a:endParaRPr lang="zh-CN" altLang="en-US" dirty="0"/>
          </a:p>
          <a:p>
            <a:pPr indent="457200"/>
            <a:r>
              <a:rPr lang="zh-CN" altLang="en-US" dirty="0"/>
              <a:t>数据项描述</a:t>
            </a:r>
            <a:r>
              <a:rPr lang="en-US" altLang="zh-CN" dirty="0"/>
              <a:t>=</a:t>
            </a:r>
            <a:r>
              <a:rPr lang="zh-CN" altLang="en-US" dirty="0"/>
              <a:t>｛数据项名，数据项含义说明，别名，数据类型，长度，取值范围，取值含义，与关联数据项之间的约束关系｝。</a:t>
            </a:r>
            <a:endParaRPr lang="zh-CN" altLang="en-US" dirty="0"/>
          </a:p>
          <a:p>
            <a:pPr indent="457200"/>
            <a:r>
              <a:rPr lang="zh-CN" altLang="en-US" dirty="0"/>
              <a:t>（</a:t>
            </a:r>
            <a:r>
              <a:rPr lang="en-US" altLang="zh-CN" dirty="0"/>
              <a:t>2</a:t>
            </a:r>
            <a:r>
              <a:rPr lang="zh-CN" altLang="en-US" dirty="0"/>
              <a:t>）数据结构，动画</a:t>
            </a:r>
            <a:r>
              <a:rPr lang="en-US" altLang="zh-CN" dirty="0"/>
              <a:t>2</a:t>
            </a:r>
            <a:endParaRPr lang="zh-CN" altLang="en-US" dirty="0"/>
          </a:p>
          <a:p>
            <a:pPr indent="457200"/>
            <a:r>
              <a:rPr lang="zh-CN" altLang="en-US" dirty="0"/>
              <a:t>数据结构描述</a:t>
            </a:r>
            <a:r>
              <a:rPr lang="en-US" altLang="zh-CN" dirty="0"/>
              <a:t>=</a:t>
            </a:r>
            <a:r>
              <a:rPr lang="zh-CN" altLang="en-US" dirty="0"/>
              <a:t>｛数据结构名，数据结构的含义说明，组成</a:t>
            </a:r>
            <a:r>
              <a:rPr lang="en-US" altLang="zh-CN" dirty="0"/>
              <a:t>:</a:t>
            </a:r>
            <a:r>
              <a:rPr lang="zh-CN" altLang="en-US" dirty="0"/>
              <a:t>｛数据项或数据结构｝｝</a:t>
            </a:r>
            <a:endParaRPr lang="zh-CN" altLang="en-US" dirty="0"/>
          </a:p>
          <a:p>
            <a:pPr indent="457200"/>
            <a:r>
              <a:rPr lang="zh-CN" altLang="en-US" dirty="0"/>
              <a:t>（</a:t>
            </a:r>
            <a:r>
              <a:rPr lang="en-US" altLang="zh-CN" dirty="0"/>
              <a:t>3</a:t>
            </a:r>
            <a:r>
              <a:rPr lang="zh-CN" altLang="en-US" dirty="0"/>
              <a:t>）数据流，动画</a:t>
            </a:r>
            <a:r>
              <a:rPr lang="en-US" altLang="zh-CN" dirty="0"/>
              <a:t>3</a:t>
            </a:r>
            <a:endParaRPr lang="zh-CN" altLang="en-US" dirty="0"/>
          </a:p>
          <a:p>
            <a:pPr indent="457200"/>
            <a:r>
              <a:rPr lang="zh-CN" altLang="en-US" dirty="0"/>
              <a:t>数据流描述</a:t>
            </a:r>
            <a:r>
              <a:rPr lang="en-US" altLang="zh-CN" dirty="0"/>
              <a:t>=</a:t>
            </a:r>
            <a:r>
              <a:rPr lang="zh-CN" altLang="en-US" dirty="0"/>
              <a:t>｛数据流名，数据流的含义说明，数据流来源，数据流去向，组成：｛数据结构｝，数据平均流量，数据峰期流量｝</a:t>
            </a:r>
            <a:endParaRPr lang="zh-CN" altLang="en-US" dirty="0"/>
          </a:p>
          <a:p>
            <a:pPr indent="457200"/>
            <a:r>
              <a:rPr lang="zh-CN" altLang="en-US" dirty="0"/>
              <a:t>（</a:t>
            </a:r>
            <a:r>
              <a:rPr lang="en-US" altLang="zh-CN" dirty="0"/>
              <a:t>4</a:t>
            </a:r>
            <a:r>
              <a:rPr lang="zh-CN" altLang="en-US" dirty="0"/>
              <a:t>）数据存储，动画</a:t>
            </a:r>
            <a:r>
              <a:rPr lang="en-US" altLang="zh-CN" dirty="0"/>
              <a:t>4</a:t>
            </a:r>
            <a:endParaRPr lang="zh-CN" altLang="en-US" dirty="0"/>
          </a:p>
          <a:p>
            <a:pPr indent="457200"/>
            <a:r>
              <a:rPr lang="zh-CN" altLang="en-US" dirty="0"/>
              <a:t>数据存储描述</a:t>
            </a:r>
            <a:r>
              <a:rPr lang="en-US" altLang="zh-CN" dirty="0"/>
              <a:t>=</a:t>
            </a:r>
            <a:r>
              <a:rPr lang="zh-CN" altLang="en-US" dirty="0"/>
              <a:t>｛数据存储名，数据存储的含义说明，数据存储的编号，流入的数据流，流出的数据流，组成：｛数据结构｝，存储的数据量，存取频度，存取方式｝</a:t>
            </a:r>
            <a:endParaRPr lang="zh-CN" altLang="en-US" dirty="0"/>
          </a:p>
          <a:p>
            <a:pPr indent="457200"/>
            <a:r>
              <a:rPr lang="zh-CN" altLang="en-US" dirty="0"/>
              <a:t>（</a:t>
            </a:r>
            <a:r>
              <a:rPr lang="en-US" altLang="zh-CN" dirty="0"/>
              <a:t>5</a:t>
            </a:r>
            <a:r>
              <a:rPr lang="zh-CN" altLang="en-US" dirty="0"/>
              <a:t>）数据处理过程，动画</a:t>
            </a:r>
            <a:r>
              <a:rPr lang="en-US" altLang="zh-CN" dirty="0"/>
              <a:t>5</a:t>
            </a:r>
            <a:endParaRPr lang="zh-CN" altLang="en-US" dirty="0"/>
          </a:p>
          <a:p>
            <a:pPr indent="457200"/>
            <a:r>
              <a:rPr lang="zh-CN" altLang="en-US" dirty="0"/>
              <a:t>处理过程描述</a:t>
            </a:r>
            <a:r>
              <a:rPr lang="en-US" altLang="zh-CN" dirty="0"/>
              <a:t>=</a:t>
            </a:r>
            <a:r>
              <a:rPr lang="zh-CN" altLang="en-US" dirty="0"/>
              <a:t>｛处理过程名，处理过程的含义说明，所处理的输入数据流</a:t>
            </a:r>
            <a:r>
              <a:rPr lang="en-US" altLang="zh-CN" dirty="0"/>
              <a:t>:</a:t>
            </a:r>
            <a:r>
              <a:rPr lang="zh-CN" altLang="en-US" dirty="0"/>
              <a:t>｛数据流｝，所处理的输出数据流</a:t>
            </a:r>
            <a:r>
              <a:rPr lang="en-US" altLang="zh-CN" dirty="0"/>
              <a:t>:</a:t>
            </a:r>
            <a:r>
              <a:rPr lang="zh-CN" altLang="en-US" dirty="0"/>
              <a:t>｛数据流｝</a:t>
            </a:r>
            <a:r>
              <a:rPr lang="en-US" altLang="zh-CN" dirty="0"/>
              <a:t>,</a:t>
            </a:r>
            <a:r>
              <a:rPr lang="zh-CN" altLang="en-US" dirty="0"/>
              <a:t>处理行为描述</a:t>
            </a:r>
            <a:r>
              <a:rPr lang="en-US" altLang="zh-CN" dirty="0"/>
              <a:t>:</a:t>
            </a:r>
            <a:r>
              <a:rPr lang="zh-CN" altLang="en-US" dirty="0"/>
              <a:t>｛简要说明｝｝</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概念设计是从现实世界到信息世界的第一次抽象，并不考虑具体的数据库管理系统。</a:t>
            </a:r>
            <a:endParaRPr lang="zh-CN" altLang="en-US" dirty="0"/>
          </a:p>
          <a:p>
            <a:pPr indent="457200"/>
            <a:r>
              <a:rPr lang="zh-CN" altLang="en-US" dirty="0"/>
              <a:t>概念设计的主要优点有：</a:t>
            </a:r>
            <a:endParaRPr lang="zh-CN" altLang="en-US" dirty="0"/>
          </a:p>
          <a:p>
            <a:pPr indent="457200"/>
            <a:r>
              <a:rPr lang="zh-CN" altLang="en-US" dirty="0"/>
              <a:t>（</a:t>
            </a:r>
            <a:r>
              <a:rPr lang="en-US" altLang="zh-CN" dirty="0"/>
              <a:t>1</a:t>
            </a:r>
            <a:r>
              <a:rPr lang="zh-CN" altLang="en-US" dirty="0"/>
              <a:t>）概念设计与逻辑设计分离。</a:t>
            </a:r>
            <a:endParaRPr lang="zh-CN" altLang="en-US" dirty="0"/>
          </a:p>
          <a:p>
            <a:pPr indent="457200"/>
            <a:r>
              <a:rPr lang="zh-CN" altLang="en-US" dirty="0"/>
              <a:t>（</a:t>
            </a:r>
            <a:r>
              <a:rPr lang="en-US" altLang="zh-CN" dirty="0"/>
              <a:t>2</a:t>
            </a:r>
            <a:r>
              <a:rPr lang="zh-CN" altLang="en-US" dirty="0"/>
              <a:t>）抽象的概念模型避免了考虑系统具体的实现细节，模型因此具有更大的伸缩性和更高的稳定性。</a:t>
            </a:r>
            <a:endParaRPr lang="zh-CN" altLang="en-US" dirty="0"/>
          </a:p>
          <a:p>
            <a:pPr indent="457200"/>
            <a:r>
              <a:rPr lang="zh-CN" altLang="en-US" dirty="0"/>
              <a:t>（</a:t>
            </a:r>
            <a:r>
              <a:rPr lang="en-US" altLang="zh-CN" dirty="0"/>
              <a:t>3</a:t>
            </a:r>
            <a:r>
              <a:rPr lang="zh-CN" altLang="en-US" dirty="0"/>
              <a:t>）概念模式是以信息抽象方式对用户需求进行重新表达，易于被用户接受和确认。</a:t>
            </a:r>
            <a:endParaRPr lang="zh-CN" altLang="en-US" dirty="0"/>
          </a:p>
          <a:p>
            <a:pPr indent="457200"/>
            <a:r>
              <a:rPr lang="zh-CN" altLang="en-US" dirty="0"/>
              <a:t>（</a:t>
            </a:r>
            <a:r>
              <a:rPr lang="en-US" altLang="zh-CN" dirty="0"/>
              <a:t>4</a:t>
            </a:r>
            <a:r>
              <a:rPr lang="zh-CN" altLang="en-US" dirty="0"/>
              <a:t>）能够准确地再现用户的现实需求，是对现实世界的真实抽象。</a:t>
            </a:r>
            <a:endParaRPr lang="zh-CN" altLang="en-US" dirty="0"/>
          </a:p>
          <a:p>
            <a:pPr indent="457200"/>
            <a:r>
              <a:rPr lang="zh-CN" altLang="en-US" dirty="0"/>
              <a:t>（</a:t>
            </a:r>
            <a:r>
              <a:rPr lang="en-US" altLang="zh-CN" dirty="0"/>
              <a:t>5</a:t>
            </a:r>
            <a:r>
              <a:rPr lang="zh-CN" altLang="en-US" dirty="0"/>
              <a:t>）表现的形象性和直观性。</a:t>
            </a:r>
            <a:endParaRPr lang="zh-CN" altLang="en-US" dirty="0"/>
          </a:p>
          <a:p>
            <a:pPr indent="457200"/>
            <a:r>
              <a:rPr lang="zh-CN" altLang="en-US" dirty="0"/>
              <a:t>（</a:t>
            </a:r>
            <a:r>
              <a:rPr lang="en-US" altLang="zh-CN" dirty="0"/>
              <a:t>6</a:t>
            </a:r>
            <a:r>
              <a:rPr lang="zh-CN" altLang="en-US" dirty="0"/>
              <a:t>）高度的独立性和抽象性。</a:t>
            </a:r>
            <a:endParaRPr lang="zh-CN" altLang="en-US" dirty="0"/>
          </a:p>
          <a:p>
            <a:pPr indent="457200"/>
            <a:r>
              <a:rPr lang="zh-CN" altLang="en-US" dirty="0"/>
              <a:t>（</a:t>
            </a:r>
            <a:r>
              <a:rPr lang="en-US" altLang="zh-CN" dirty="0"/>
              <a:t>7</a:t>
            </a:r>
            <a:r>
              <a:rPr lang="zh-CN" altLang="en-US" dirty="0"/>
              <a:t>）易于实现与其他数据模型表示方式的相互转换。</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（数据库设计概念，动画</a:t>
            </a:r>
            <a:r>
              <a:rPr lang="en-US" altLang="zh-CN" dirty="0"/>
              <a:t>1</a:t>
            </a:r>
            <a:r>
              <a:rPr lang="zh-CN" altLang="en-US" dirty="0"/>
              <a:t>、</a:t>
            </a:r>
            <a:r>
              <a:rPr lang="en-US" altLang="zh-CN" dirty="0"/>
              <a:t>2</a:t>
            </a:r>
            <a:r>
              <a:rPr lang="zh-CN" altLang="en-US" dirty="0"/>
              <a:t>、</a:t>
            </a:r>
            <a:r>
              <a:rPr lang="en-US" altLang="zh-CN" dirty="0"/>
              <a:t>3</a:t>
            </a:r>
            <a:r>
              <a:rPr lang="zh-CN" altLang="en-US" dirty="0"/>
              <a:t>）</a:t>
            </a:r>
            <a:endParaRPr lang="en-US" altLang="zh-CN" dirty="0"/>
          </a:p>
          <a:p>
            <a:pPr indent="457200"/>
            <a:r>
              <a:rPr lang="zh-CN" altLang="en-US" dirty="0"/>
              <a:t>数据库设计具体地说，是指对于一个给定的应用环境，构造最优的数据库模式，建立数据库及其应用系统，使之能有效的存储数据，满足用户的信息要求和处理要求。</a:t>
            </a:r>
            <a:endParaRPr lang="zh-CN" altLang="en-US" dirty="0"/>
          </a:p>
          <a:p>
            <a:pPr indent="457200"/>
            <a:endParaRPr lang="zh-CN" altLang="en-US" dirty="0"/>
          </a:p>
          <a:p>
            <a:pPr indent="457200"/>
            <a:r>
              <a:rPr lang="zh-CN" altLang="en-US" dirty="0"/>
              <a:t>数据库的结构设计指是根据给定的应用环境，进行数据库的模式或子模式的设计，又称静态模型设计，包括数据库的概念设计、逻辑设计和物理设计。</a:t>
            </a:r>
            <a:endParaRPr lang="zh-CN" altLang="en-US" dirty="0"/>
          </a:p>
          <a:p>
            <a:pPr indent="457200"/>
            <a:r>
              <a:rPr lang="zh-CN" altLang="en-US" dirty="0"/>
              <a:t>数据库的行为设计是指确定数据库用户的行为和动作，又称为动态模型设计。</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lnSpc>
                <a:spcPct val="100000"/>
              </a:lnSpc>
            </a:pPr>
            <a:r>
              <a:rPr lang="zh-CN" altLang="en-US" dirty="0"/>
              <a:t>常用的概念设计有</a:t>
            </a:r>
            <a:r>
              <a:rPr lang="en-US" altLang="zh-CN" dirty="0"/>
              <a:t>4</a:t>
            </a:r>
            <a:r>
              <a:rPr lang="zh-CN" altLang="en-US" dirty="0"/>
              <a:t>类方法：自底向上、自顶向下、逐步扩张、混合策略。</a:t>
            </a:r>
            <a:endParaRPr lang="zh-CN" altLang="en-US" dirty="0"/>
          </a:p>
          <a:p>
            <a:pPr indent="457200">
              <a:lnSpc>
                <a:spcPct val="100000"/>
              </a:lnSpc>
            </a:pPr>
            <a:r>
              <a:rPr lang="zh-CN" altLang="en-US" dirty="0"/>
              <a:t>（</a:t>
            </a:r>
            <a:r>
              <a:rPr lang="en-US" altLang="zh-CN" dirty="0"/>
              <a:t>1</a:t>
            </a:r>
            <a:r>
              <a:rPr lang="zh-CN" altLang="en-US" dirty="0"/>
              <a:t>）自底向上，动画</a:t>
            </a:r>
            <a:r>
              <a:rPr lang="en-US" altLang="zh-CN" dirty="0"/>
              <a:t>1</a:t>
            </a:r>
            <a:endParaRPr lang="zh-CN" altLang="en-US" dirty="0"/>
          </a:p>
          <a:p>
            <a:pPr indent="457200">
              <a:lnSpc>
                <a:spcPct val="100000"/>
              </a:lnSpc>
            </a:pPr>
            <a:r>
              <a:rPr lang="zh-CN" altLang="en-US" dirty="0"/>
              <a:t>自底向上的方式比较直观。</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en-US" altLang="zh-CN" dirty="0"/>
          </a:p>
          <a:p>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自顶向下的概念模式构建方式相比自底向上的方式更加难以控制。</a:t>
            </a:r>
            <a:r>
              <a:rPr lang="zh-CN" altLang="en-US" sz="1200" b="0" i="0" kern="1200" dirty="0">
                <a:solidFill>
                  <a:schemeClr val="tx1"/>
                </a:solidFill>
                <a:effectLst/>
                <a:latin typeface="+mn-lt"/>
                <a:ea typeface="+mn-ea"/>
                <a:cs typeface="+mn-cs"/>
              </a:rPr>
              <a:t>这是因为要直接抽象出全局的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概念模式，再分解为局部的概念模式，并通过局部模式投影到各个子需求模块上，这是一个从抽象到</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具体的逆向思维的过程，因此更加难以把握。</a:t>
            </a:r>
            <a:r>
              <a:rPr lang="zh-CN" altLang="en-US" dirty="0"/>
              <a:t> </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将在第四章进行详细介绍</a:t>
            </a:r>
            <a:endParaRPr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en-US" altLang="zh-CN" dirty="0"/>
          </a:p>
          <a:p>
            <a:r>
              <a:rPr lang="zh-CN" altLang="en-US" sz="1200" b="0" i="0" kern="1200" dirty="0">
                <a:solidFill>
                  <a:schemeClr val="tx1"/>
                </a:solidFill>
                <a:effectLst/>
                <a:latin typeface="+mn-lt"/>
                <a:ea typeface="+mn-ea"/>
                <a:cs typeface="+mn-cs"/>
              </a:rPr>
              <a:t>实体、实体的属性及实体之间的联系是</a:t>
            </a:r>
            <a:r>
              <a:rPr lang="en-US" altLang="zh-CN" sz="1200" b="0" i="0" kern="1200" dirty="0">
                <a:solidFill>
                  <a:schemeClr val="tx1"/>
                </a:solidFill>
                <a:effectLst/>
                <a:latin typeface="+mn-lt"/>
                <a:ea typeface="+mn-ea"/>
                <a:cs typeface="+mn-cs"/>
              </a:rPr>
              <a:t>E-R </a:t>
            </a:r>
            <a:r>
              <a:rPr lang="zh-CN" altLang="en-US" sz="1200" b="0" i="0" kern="1200" dirty="0">
                <a:solidFill>
                  <a:schemeClr val="tx1"/>
                </a:solidFill>
                <a:effectLst/>
                <a:latin typeface="+mn-lt"/>
                <a:ea typeface="+mn-ea"/>
                <a:cs typeface="+mn-cs"/>
              </a:rPr>
              <a:t>图的基本组成要素。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lnSpc>
                <a:spcPct val="100000"/>
              </a:lnSpc>
            </a:pPr>
            <a:r>
              <a:rPr lang="zh-CN" altLang="en-US" dirty="0"/>
              <a:t>动画</a:t>
            </a:r>
            <a:r>
              <a:rPr lang="en-US" altLang="zh-CN" dirty="0"/>
              <a:t>1</a:t>
            </a:r>
            <a:endParaRPr lang="en-US" altLang="zh-CN" dirty="0"/>
          </a:p>
          <a:p>
            <a:pPr indent="457200">
              <a:lnSpc>
                <a:spcPct val="100000"/>
              </a:lnSpc>
            </a:pPr>
            <a:r>
              <a:rPr lang="en-US" altLang="zh-CN" dirty="0"/>
              <a:t>1</a:t>
            </a:r>
            <a:r>
              <a:rPr lang="zh-CN" altLang="en-US" dirty="0"/>
              <a:t>、一个</a:t>
            </a:r>
            <a:r>
              <a:rPr lang="en-US" altLang="zh-CN" dirty="0"/>
              <a:t>1:1</a:t>
            </a:r>
            <a:r>
              <a:rPr lang="zh-CN" altLang="en-US" dirty="0"/>
              <a:t>的联系</a:t>
            </a:r>
            <a:endParaRPr lang="zh-CN" altLang="en-US" dirty="0"/>
          </a:p>
          <a:p>
            <a:pPr indent="457200">
              <a:lnSpc>
                <a:spcPct val="100000"/>
              </a:lnSpc>
            </a:pPr>
            <a:r>
              <a:rPr lang="zh-CN" altLang="en-US" dirty="0"/>
              <a:t>当转换为独立的关系模式时，与之相连的每个实体的键均成为此关系模式的候选键，联系具有的属性成为关系的属性。如果采用与其中一端实体对应的关系模式合并方式，则合并后的关系模式属性应该加入另一端未合并的实体键和联系本身所具有的属性。</a:t>
            </a:r>
            <a:endParaRPr lang="zh-CN" altLang="en-US" dirty="0"/>
          </a:p>
          <a:p>
            <a:pPr indent="457200">
              <a:lnSpc>
                <a:spcPct val="100000"/>
              </a:lnSpc>
            </a:pPr>
            <a:r>
              <a:rPr lang="en-US" altLang="zh-CN" dirty="0"/>
              <a:t>2</a:t>
            </a:r>
            <a:r>
              <a:rPr lang="zh-CN" altLang="en-US" dirty="0"/>
              <a:t>、一个</a:t>
            </a:r>
            <a:r>
              <a:rPr lang="en-US" altLang="zh-CN" dirty="0"/>
              <a:t>1:n</a:t>
            </a:r>
            <a:r>
              <a:rPr lang="zh-CN" altLang="en-US" dirty="0"/>
              <a:t>的联系</a:t>
            </a:r>
            <a:endParaRPr lang="zh-CN" altLang="en-US" dirty="0"/>
          </a:p>
          <a:p>
            <a:pPr indent="457200">
              <a:lnSpc>
                <a:spcPct val="100000"/>
              </a:lnSpc>
            </a:pPr>
            <a:r>
              <a:rPr lang="zh-CN" altLang="en-US" dirty="0"/>
              <a:t>如果采用转换为一个独立的关系模式，则与此联系相连接的各个实体的键，以及联系本身的属性均被转换为关系的属性，关系的键为</a:t>
            </a:r>
            <a:r>
              <a:rPr lang="en-US" altLang="zh-CN" dirty="0"/>
              <a:t>n</a:t>
            </a:r>
            <a:r>
              <a:rPr lang="zh-CN" altLang="en-US" dirty="0"/>
              <a:t>端实体的键。</a:t>
            </a:r>
            <a:endParaRPr lang="zh-CN" altLang="en-US" dirty="0"/>
          </a:p>
          <a:p>
            <a:pPr indent="457200">
              <a:lnSpc>
                <a:spcPct val="100000"/>
              </a:lnSpc>
            </a:pPr>
            <a:r>
              <a:rPr lang="en-US" altLang="zh-CN" dirty="0"/>
              <a:t>3</a:t>
            </a:r>
            <a:r>
              <a:rPr lang="zh-CN" altLang="en-US" dirty="0"/>
              <a:t>、 一个</a:t>
            </a:r>
            <a:r>
              <a:rPr lang="en-US" altLang="zh-CN" dirty="0" err="1"/>
              <a:t>m:n</a:t>
            </a:r>
            <a:r>
              <a:rPr lang="zh-CN" altLang="en-US" dirty="0"/>
              <a:t>联系</a:t>
            </a:r>
            <a:endParaRPr lang="zh-CN" altLang="en-US" dirty="0"/>
          </a:p>
          <a:p>
            <a:pPr indent="457200">
              <a:lnSpc>
                <a:spcPct val="100000"/>
              </a:lnSpc>
            </a:pPr>
            <a:r>
              <a:rPr lang="zh-CN" altLang="en-US" dirty="0"/>
              <a:t>与此联系相连的各个实体的键及联系本身的属性均转换为关系的属性，各个相连实体的键的组合成为关系的键。</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（每种方法的介绍，动画</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endParaRPr lang="en-US" altLang="zh-CN" dirty="0"/>
          </a:p>
          <a:p>
            <a:pPr indent="457200"/>
            <a:r>
              <a:rPr lang="zh-CN" altLang="en-US" dirty="0"/>
              <a:t>数据库系统的设计应充分考虑到系统生命周期的特点，以实现尽可能稳定的系统运行期。</a:t>
            </a:r>
            <a:endParaRPr lang="zh-CN" altLang="en-US" dirty="0"/>
          </a:p>
          <a:p>
            <a:pPr indent="457200"/>
            <a:r>
              <a:rPr lang="zh-CN" altLang="en-US" dirty="0"/>
              <a:t>数据库设计方法目前可分为四类：直观设计法、规范设计法、面向对象设计法和计算机辅助设计法。下面我们分别介绍这四种方法。</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r>
              <a:rPr lang="zh-CN" altLang="en-US" dirty="0"/>
              <a:t>为答案</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概念模式向关系模式的转换可以有多种选择方式，因而数据库逻辑设计的结果也不是唯一的。在完成 </a:t>
            </a:r>
            <a:r>
              <a:rPr lang="en-US" altLang="zh-CN" sz="1200" b="0" i="0" kern="1200" dirty="0">
                <a:solidFill>
                  <a:schemeClr val="tx1"/>
                </a:solidFill>
                <a:effectLst/>
                <a:latin typeface="+mn-lt"/>
                <a:ea typeface="+mn-ea"/>
                <a:cs typeface="+mn-cs"/>
              </a:rPr>
              <a:t>E-R </a:t>
            </a:r>
            <a:r>
              <a:rPr lang="zh-CN" altLang="en-US" sz="1200" b="0" i="0" kern="1200" dirty="0">
                <a:solidFill>
                  <a:schemeClr val="tx1"/>
                </a:solidFill>
                <a:effectLst/>
                <a:latin typeface="+mn-lt"/>
                <a:ea typeface="+mn-ea"/>
                <a:cs typeface="+mn-cs"/>
              </a:rPr>
              <a:t>图向 </a:t>
            </a:r>
            <a:r>
              <a:rPr lang="en-US" altLang="zh-CN" sz="1200" b="0" i="0" kern="1200" dirty="0">
                <a:solidFill>
                  <a:schemeClr val="tx1"/>
                </a:solidFill>
                <a:effectLst/>
                <a:latin typeface="+mn-lt"/>
                <a:ea typeface="+mn-ea"/>
                <a:cs typeface="+mn-cs"/>
              </a:rPr>
              <a:t>RDBMS </a:t>
            </a:r>
            <a:r>
              <a:rPr lang="zh-CN" altLang="en-US" sz="1200" b="0" i="0" kern="1200" dirty="0">
                <a:solidFill>
                  <a:schemeClr val="tx1"/>
                </a:solidFill>
                <a:effectLst/>
                <a:latin typeface="+mn-lt"/>
                <a:ea typeface="+mn-ea"/>
                <a:cs typeface="+mn-cs"/>
              </a:rPr>
              <a:t>的转换之后，为了提高数据库系统的性能，还应该对转换后的关系模式进行适当的修改、调整和优化方面的工作。</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结合需求规则说明书， 若物理设计可达到数据库性能的要求， 则将进入到数据库的物理实施阶段。</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否则，需要重新进行物理结构的设计，甚至会返回到对逻辑数据模型的分析和修改</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en-US" altLang="zh-CN" dirty="0"/>
              <a:t>1</a:t>
            </a:r>
            <a:r>
              <a:rPr lang="zh-CN" altLang="en-US" dirty="0"/>
              <a:t>、物理结构</a:t>
            </a:r>
            <a:endParaRPr lang="zh-CN" altLang="en-US" dirty="0"/>
          </a:p>
          <a:p>
            <a:pPr indent="457200"/>
            <a:r>
              <a:rPr lang="zh-CN" altLang="en-US" dirty="0"/>
              <a:t>数据库在物理设备上的存储结构与存取方法称为数据库的物理结构，它依赖于选定的数据库管理系统。</a:t>
            </a:r>
            <a:endParaRPr lang="zh-CN" altLang="en-US" dirty="0"/>
          </a:p>
          <a:p>
            <a:pPr indent="457200"/>
            <a:r>
              <a:rPr lang="zh-CN" altLang="en-US" dirty="0"/>
              <a:t>数据库的物理设计即是为确定的逻辑数据模型制定出适合的物理结构，包含两个方面的内容：为逻辑数据模型确定物理结构，对整体物理结构的时间和空间性能进行评价。</a:t>
            </a:r>
            <a:endParaRPr lang="zh-CN" altLang="en-US" dirty="0"/>
          </a:p>
          <a:p>
            <a:pPr indent="457200"/>
            <a:r>
              <a:rPr lang="en-US" altLang="zh-CN" dirty="0"/>
              <a:t>2</a:t>
            </a:r>
            <a:r>
              <a:rPr lang="zh-CN" altLang="en-US" dirty="0"/>
              <a:t>、存储结构的设计，动画</a:t>
            </a:r>
            <a:r>
              <a:rPr lang="en-US" altLang="zh-CN" dirty="0"/>
              <a:t>1</a:t>
            </a:r>
            <a:endParaRPr lang="zh-CN" altLang="en-US" dirty="0"/>
          </a:p>
          <a:p>
            <a:pPr indent="457200"/>
            <a:r>
              <a:rPr lang="zh-CN" altLang="en-US" dirty="0"/>
              <a:t>通常存储结构的设计是存储空间效率、存取时间性能，以及维护成本等方面综合考虑的结果。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、聚簇</a:t>
            </a:r>
            <a:endParaRPr lang="zh-CN" altLang="en-US" dirty="0"/>
          </a:p>
          <a:p>
            <a:pPr indent="457200"/>
            <a:r>
              <a:rPr lang="zh-CN" altLang="en-US" dirty="0"/>
              <a:t>（</a:t>
            </a:r>
            <a:r>
              <a:rPr lang="en-US" altLang="zh-CN" dirty="0"/>
              <a:t>1</a:t>
            </a:r>
            <a:r>
              <a:rPr lang="zh-CN" altLang="en-US" dirty="0"/>
              <a:t>）节省存储空间：相同聚簇键值的元组集中存储，只需为聚簇存储键值，可以避免为每个聚簇元组单独存储键值的开销。</a:t>
            </a:r>
            <a:endParaRPr lang="zh-CN" altLang="en-US" dirty="0"/>
          </a:p>
          <a:p>
            <a:pPr indent="457200"/>
            <a:r>
              <a:rPr lang="zh-CN" altLang="en-US" dirty="0"/>
              <a:t>（</a:t>
            </a:r>
            <a:r>
              <a:rPr lang="en-US" altLang="zh-CN" dirty="0"/>
              <a:t>2</a:t>
            </a:r>
            <a:r>
              <a:rPr lang="zh-CN" altLang="en-US" dirty="0"/>
              <a:t>）提高查询速度：聚簇数据查询时，可一次性提取聚簇元素的记录，可以避免对分散存储数据的多</a:t>
            </a:r>
            <a:r>
              <a:rPr lang="en-US" altLang="zh-CN" dirty="0"/>
              <a:t>I/O</a:t>
            </a:r>
            <a:r>
              <a:rPr lang="zh-CN" altLang="en-US" dirty="0"/>
              <a:t>操作，显著降低对低速存储设备的访问次数。</a:t>
            </a:r>
            <a:endParaRPr lang="zh-CN" altLang="en-US" dirty="0"/>
          </a:p>
          <a:p>
            <a:pPr indent="457200"/>
            <a:r>
              <a:rPr lang="en-US" altLang="zh-CN" dirty="0"/>
              <a:t>2</a:t>
            </a:r>
            <a:r>
              <a:rPr lang="zh-CN" altLang="en-US" dirty="0"/>
              <a:t>、索引</a:t>
            </a:r>
            <a:endParaRPr lang="zh-CN" altLang="en-US" dirty="0"/>
          </a:p>
          <a:p>
            <a:pPr indent="457200"/>
            <a:r>
              <a:rPr lang="zh-CN" altLang="en-US" dirty="0"/>
              <a:t>关系上定义的索引并非单纯是越多越好，索引的建立和维护都需要较高的代价，索引的查找也需要额外的开销。若是关系使用情况较少，而更新频度又很高时，需要仔细考虑索引的构建情况。因为关系的更新将导致关系上的索引也会有相应的修改，会极大增加维护和成本和时间开销。</a:t>
            </a:r>
            <a:endParaRPr lang="zh-CN" altLang="en-US" dirty="0"/>
          </a:p>
          <a:p>
            <a:pPr indent="457200"/>
            <a:r>
              <a:rPr lang="en-US" altLang="zh-CN" dirty="0"/>
              <a:t>3</a:t>
            </a:r>
            <a:r>
              <a:rPr lang="zh-CN" altLang="en-US" dirty="0"/>
              <a:t>、</a:t>
            </a:r>
            <a:r>
              <a:rPr lang="en-US" altLang="zh-CN" dirty="0"/>
              <a:t>HASH</a:t>
            </a:r>
            <a:r>
              <a:rPr lang="zh-CN" altLang="en-US" dirty="0"/>
              <a:t>存取方法</a:t>
            </a:r>
            <a:endParaRPr lang="zh-CN" altLang="en-US" dirty="0"/>
          </a:p>
          <a:p>
            <a:pPr indent="457200"/>
            <a:r>
              <a:rPr lang="zh-CN" altLang="en-US" dirty="0"/>
              <a:t>有些</a:t>
            </a:r>
            <a:r>
              <a:rPr lang="en-US" altLang="zh-CN" dirty="0"/>
              <a:t>DBMS</a:t>
            </a:r>
            <a:r>
              <a:rPr lang="zh-CN" altLang="en-US" dirty="0"/>
              <a:t>提供了</a:t>
            </a:r>
            <a:r>
              <a:rPr lang="en-US" altLang="zh-CN" dirty="0"/>
              <a:t>HASH</a:t>
            </a:r>
            <a:r>
              <a:rPr lang="zh-CN" altLang="en-US" dirty="0"/>
              <a:t>存取方法。</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、聚簇</a:t>
            </a:r>
            <a:endParaRPr lang="zh-CN" altLang="en-US" dirty="0"/>
          </a:p>
          <a:p>
            <a:pPr indent="457200"/>
            <a:r>
              <a:rPr lang="zh-CN" altLang="en-US" dirty="0"/>
              <a:t>（</a:t>
            </a:r>
            <a:r>
              <a:rPr lang="en-US" altLang="zh-CN" dirty="0"/>
              <a:t>1</a:t>
            </a:r>
            <a:r>
              <a:rPr lang="zh-CN" altLang="en-US" dirty="0"/>
              <a:t>）节省存储空间：相同聚簇键值的元组集中存储，只需为聚簇存储键值，可以避免为每个聚簇元组单独存储键值的开销。</a:t>
            </a:r>
            <a:endParaRPr lang="zh-CN" altLang="en-US" dirty="0"/>
          </a:p>
          <a:p>
            <a:pPr indent="457200"/>
            <a:r>
              <a:rPr lang="zh-CN" altLang="en-US" dirty="0"/>
              <a:t>（</a:t>
            </a:r>
            <a:r>
              <a:rPr lang="en-US" altLang="zh-CN" dirty="0"/>
              <a:t>2</a:t>
            </a:r>
            <a:r>
              <a:rPr lang="zh-CN" altLang="en-US" dirty="0"/>
              <a:t>）提高查询速度：聚簇数据查询时，可一次性提取聚簇元素的记录，可以避免对分散存储数据的多</a:t>
            </a:r>
            <a:r>
              <a:rPr lang="en-US" altLang="zh-CN" dirty="0"/>
              <a:t>I/O</a:t>
            </a:r>
            <a:r>
              <a:rPr lang="zh-CN" altLang="en-US" dirty="0"/>
              <a:t>操作，显著降低对低速存储设备的访问次数。</a:t>
            </a:r>
            <a:endParaRPr lang="zh-CN" altLang="en-US" dirty="0"/>
          </a:p>
          <a:p>
            <a:pPr indent="457200"/>
            <a:r>
              <a:rPr lang="en-US" altLang="zh-CN" dirty="0"/>
              <a:t>2</a:t>
            </a:r>
            <a:r>
              <a:rPr lang="zh-CN" altLang="en-US" dirty="0"/>
              <a:t>、索引</a:t>
            </a:r>
            <a:endParaRPr lang="zh-CN" altLang="en-US" dirty="0"/>
          </a:p>
          <a:p>
            <a:pPr indent="457200"/>
            <a:r>
              <a:rPr lang="zh-CN" altLang="en-US" dirty="0"/>
              <a:t>关系上定义的索引并非单纯是越多越好，索引的建立和维护都需要较高的代价，索引的查找也需要额外的开销。若是关系使用情况较少，而更新频度又很高时，需要仔细考虑索引的构建情况。因为关系的更新将导致关系上的索引也会有相应的修改，会极大增加维护和成本和时间开销。</a:t>
            </a:r>
            <a:endParaRPr lang="zh-CN" altLang="en-US" dirty="0"/>
          </a:p>
          <a:p>
            <a:pPr indent="457200"/>
            <a:r>
              <a:rPr lang="en-US" altLang="zh-CN" dirty="0"/>
              <a:t>3</a:t>
            </a:r>
            <a:r>
              <a:rPr lang="zh-CN" altLang="en-US" dirty="0"/>
              <a:t>、</a:t>
            </a:r>
            <a:r>
              <a:rPr lang="en-US" altLang="zh-CN" dirty="0"/>
              <a:t>HASH</a:t>
            </a:r>
            <a:r>
              <a:rPr lang="zh-CN" altLang="en-US" dirty="0"/>
              <a:t>存取方法</a:t>
            </a:r>
            <a:endParaRPr lang="zh-CN" altLang="en-US" dirty="0"/>
          </a:p>
          <a:p>
            <a:pPr indent="457200"/>
            <a:r>
              <a:rPr lang="zh-CN" altLang="en-US" dirty="0"/>
              <a:t>有些</a:t>
            </a:r>
            <a:r>
              <a:rPr lang="en-US" altLang="zh-CN" dirty="0"/>
              <a:t>DBMS</a:t>
            </a:r>
            <a:r>
              <a:rPr lang="zh-CN" altLang="en-US" dirty="0"/>
              <a:t>提供了</a:t>
            </a:r>
            <a:r>
              <a:rPr lang="en-US" altLang="zh-CN" dirty="0"/>
              <a:t>HASH</a:t>
            </a:r>
            <a:r>
              <a:rPr lang="zh-CN" altLang="en-US" dirty="0"/>
              <a:t>存取方法。</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en-US" altLang="zh-CN" dirty="0"/>
          </a:p>
          <a:p>
            <a:r>
              <a:rPr lang="zh-CN" altLang="en-US" sz="1200" b="0" i="0" kern="1200" dirty="0">
                <a:solidFill>
                  <a:schemeClr val="tx1"/>
                </a:solidFill>
                <a:effectLst/>
                <a:latin typeface="+mn-lt"/>
                <a:ea typeface="+mn-ea"/>
                <a:cs typeface="+mn-cs"/>
              </a:rPr>
              <a:t>在数据库设计过程中需要对时间效率、空间效率、维护代价和各种用户要求权衡，其结果</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可以产生多种方案。数据库设计人员选择出一个较优化的方案执行。</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数据库的实现主要包括了数据库实际结构的建立、数据装入、应用程序开发和调试、测试和试运行等几个内容。</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、装入数据可能存在的问题</a:t>
            </a:r>
            <a:endParaRPr lang="zh-CN" altLang="en-US" dirty="0"/>
          </a:p>
          <a:p>
            <a:pPr indent="457200"/>
            <a:r>
              <a:rPr lang="zh-CN" altLang="en-US" dirty="0"/>
              <a:t>由于数据的来源各不相同，在局部应用中需要完成对数据的抽取，计算机录入，数据转换，分类整合等工作。在数据导入的过程中，可能还存在一些问题：</a:t>
            </a:r>
            <a:endParaRPr lang="zh-CN" altLang="en-US" dirty="0"/>
          </a:p>
          <a:p>
            <a:pPr indent="457200"/>
            <a:r>
              <a:rPr lang="zh-CN" altLang="en-US" dirty="0"/>
              <a:t>（</a:t>
            </a:r>
            <a:r>
              <a:rPr lang="en-US" altLang="zh-CN" dirty="0"/>
              <a:t>1</a:t>
            </a:r>
            <a:r>
              <a:rPr lang="zh-CN" altLang="en-US" dirty="0"/>
              <a:t>）由于数据的来源各不相同，在局部应用中需要完成对数据的抽取，计算机录入，数据转换，分类整合等工作。</a:t>
            </a:r>
            <a:endParaRPr lang="zh-CN" altLang="en-US" dirty="0"/>
          </a:p>
          <a:p>
            <a:pPr indent="457200"/>
            <a:r>
              <a:rPr lang="zh-CN" altLang="en-US" dirty="0"/>
              <a:t>（</a:t>
            </a:r>
            <a:r>
              <a:rPr lang="en-US" altLang="zh-CN" dirty="0"/>
              <a:t>2</a:t>
            </a:r>
            <a:r>
              <a:rPr lang="zh-CN" altLang="en-US" dirty="0"/>
              <a:t>）数据量很大，数据录入工作需要耗费很大的人力和物力。</a:t>
            </a:r>
            <a:endParaRPr lang="zh-CN" altLang="en-US" dirty="0"/>
          </a:p>
          <a:p>
            <a:pPr indent="457200"/>
            <a:r>
              <a:rPr lang="zh-CN" altLang="en-US" dirty="0"/>
              <a:t>（</a:t>
            </a:r>
            <a:r>
              <a:rPr lang="en-US" altLang="zh-CN" dirty="0"/>
              <a:t>3</a:t>
            </a:r>
            <a:r>
              <a:rPr lang="zh-CN" altLang="en-US" dirty="0"/>
              <a:t>）数据中可能存在大量的冗余，录入过程中也可能会存在差错，因此对录入的数据还需要进行检测，以避免不正确的数据入库。</a:t>
            </a:r>
            <a:endParaRPr lang="zh-CN" altLang="en-US" dirty="0"/>
          </a:p>
          <a:p>
            <a:pPr indent="457200"/>
            <a:r>
              <a:rPr lang="zh-CN" altLang="en-US" dirty="0"/>
              <a:t>（</a:t>
            </a:r>
            <a:r>
              <a:rPr lang="en-US" altLang="zh-CN" dirty="0"/>
              <a:t>4</a:t>
            </a:r>
            <a:r>
              <a:rPr lang="zh-CN" altLang="en-US" dirty="0"/>
              <a:t>）现实的数据结构和设计、实现中的数据结构与组织方式等也可能会存在一定的差距，还需要考虑数据的载入调整。</a:t>
            </a:r>
            <a:endParaRPr lang="zh-CN" altLang="en-US" dirty="0"/>
          </a:p>
          <a:p>
            <a:pPr indent="457200"/>
            <a:r>
              <a:rPr lang="zh-CN" altLang="en-US" dirty="0"/>
              <a:t>由于上述问题的存在，在初期对数据库进行数据装载时，一次性全部装载显然并不是一个很好的主意。实际的最初数据装载仅小部分地尝试，这样既可以检测数据库对所装载数据的适应性，也可减少不匹配数据录入所致的浪费。另外，提高数据装载的自动化程度和录入效率，充分使用</a:t>
            </a:r>
            <a:r>
              <a:rPr lang="en-US" altLang="zh-CN" dirty="0"/>
              <a:t>DBMS</a:t>
            </a:r>
            <a:r>
              <a:rPr lang="zh-CN" altLang="en-US" dirty="0"/>
              <a:t>提供的数据转换工具，都可以帮助改进数据装入的性能。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en-US" altLang="zh-CN" dirty="0"/>
          </a:p>
          <a:p>
            <a:r>
              <a:rPr lang="zh-CN" altLang="en-US" sz="1200" b="0" i="0" kern="1200" dirty="0">
                <a:solidFill>
                  <a:schemeClr val="tx1"/>
                </a:solidFill>
                <a:effectLst/>
                <a:latin typeface="+mn-lt"/>
                <a:ea typeface="+mn-ea"/>
                <a:cs typeface="+mn-cs"/>
              </a:rPr>
              <a:t>在物理设计阶段完成之后，为了加快系统开发速度， </a:t>
            </a:r>
            <a:r>
              <a:rPr lang="en-US" altLang="zh-CN" sz="1200" b="0" i="0" kern="1200" dirty="0">
                <a:solidFill>
                  <a:schemeClr val="tx1"/>
                </a:solidFill>
                <a:effectLst/>
                <a:latin typeface="+mn-lt"/>
                <a:ea typeface="+mn-ea"/>
                <a:cs typeface="+mn-cs"/>
              </a:rPr>
              <a:t>DBA </a:t>
            </a:r>
            <a:r>
              <a:rPr lang="zh-CN" altLang="en-US" sz="1200" b="0" i="0" kern="1200" dirty="0">
                <a:solidFill>
                  <a:schemeClr val="tx1"/>
                </a:solidFill>
                <a:effectLst/>
                <a:latin typeface="+mn-lt"/>
                <a:ea typeface="+mn-ea"/>
                <a:cs typeface="+mn-cs"/>
              </a:rPr>
              <a:t>和软件工程师需要同时开工，</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DBA </a:t>
            </a:r>
            <a:r>
              <a:rPr lang="zh-CN" altLang="en-US" sz="1200" b="0" i="0" kern="1200" dirty="0">
                <a:solidFill>
                  <a:schemeClr val="tx1"/>
                </a:solidFill>
                <a:effectLst/>
                <a:latin typeface="+mn-lt"/>
                <a:ea typeface="+mn-ea"/>
                <a:cs typeface="+mn-cs"/>
              </a:rPr>
              <a:t>负责数据库中对象的创建和参数调整，软件工程师需要为数据库编写应用程序，这两条线应并行</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工作。</a:t>
            </a:r>
            <a:r>
              <a:rPr lang="zh-CN" altLang="en-US" dirty="0"/>
              <a:t> </a:t>
            </a:r>
            <a:br>
              <a:rPr lang="zh-CN" altLang="en-US" dirty="0"/>
            </a:br>
            <a:r>
              <a:rPr lang="zh-CN" altLang="en-US" sz="1200" b="0" i="0" kern="1200" dirty="0">
                <a:solidFill>
                  <a:schemeClr val="tx1"/>
                </a:solidFill>
                <a:effectLst/>
                <a:latin typeface="+mn-lt"/>
                <a:ea typeface="+mn-ea"/>
                <a:cs typeface="+mn-cs"/>
              </a:rPr>
              <a:t>有一点需要注意，一旦物理结构确定之后，不要反复改动，否则会对应用程序的</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开发造成很大困难。</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软件开发生命周期（</a:t>
            </a:r>
            <a:r>
              <a:rPr lang="en-US" altLang="zh-CN" dirty="0"/>
              <a:t>SDLC</a:t>
            </a:r>
            <a:r>
              <a:rPr lang="zh-CN" altLang="en-US" dirty="0"/>
              <a:t>）是解决软件危机的一个方法。</a:t>
            </a:r>
            <a:endParaRPr lang="zh-CN" altLang="en-US" dirty="0"/>
          </a:p>
          <a:p>
            <a:pPr indent="457200"/>
            <a:r>
              <a:rPr lang="zh-CN" altLang="en-US" dirty="0"/>
              <a:t>软件危机：花费在软件维护上的资源以惊人的速度增长，导致许多软件工程项目延期、超过预算、可靠性低并且难于维护。</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、数据库试运行</a:t>
            </a:r>
            <a:endParaRPr lang="zh-CN" altLang="en-US" dirty="0"/>
          </a:p>
          <a:p>
            <a:pPr indent="457200"/>
            <a:r>
              <a:rPr lang="zh-CN" altLang="en-US" dirty="0"/>
              <a:t>数据库试运行的主要工作任务有</a:t>
            </a:r>
            <a:r>
              <a:rPr lang="en-US" altLang="zh-CN" dirty="0"/>
              <a:t>3</a:t>
            </a:r>
            <a:r>
              <a:rPr lang="zh-CN" altLang="en-US" dirty="0"/>
              <a:t>个方面：功能性测试、性能测试、非功能性测试。</a:t>
            </a:r>
            <a:endParaRPr lang="zh-CN" altLang="en-US" dirty="0"/>
          </a:p>
          <a:p>
            <a:pPr indent="457200"/>
            <a:r>
              <a:rPr lang="zh-CN" altLang="en-US" dirty="0"/>
              <a:t> 试运行阶段处于新系统正式运行之前的磨合阶段，系统在软、硬件方面存在的故障都可能会发生。</a:t>
            </a:r>
            <a:endParaRPr lang="zh-CN" altLang="en-US" dirty="0"/>
          </a:p>
          <a:p>
            <a:pPr indent="457200"/>
            <a:r>
              <a:rPr lang="zh-CN" altLang="en-US" dirty="0"/>
              <a:t>因此，这个阶段应重视对数据库的备份和还原工作，以免系统运行过程中，故障发生后导致数据受到破坏，增加额外的数据装载工作。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运行和维护需要保证数据库的备份和恢复、数据库的完整性和安全性、数据库性能满足既定的要求、数据库的重组和重构</a:t>
            </a:r>
            <a:r>
              <a:rPr lang="en-US" altLang="zh-CN" dirty="0"/>
              <a:t>4</a:t>
            </a:r>
            <a:r>
              <a:rPr lang="zh-CN" altLang="en-US" dirty="0"/>
              <a:t>个方面的内容。</a:t>
            </a:r>
            <a:endParaRPr lang="zh-CN" altLang="en-US" dirty="0"/>
          </a:p>
          <a:p>
            <a:pPr indent="457200"/>
            <a:r>
              <a:rPr lang="zh-CN" altLang="en-US" dirty="0"/>
              <a:t>（</a:t>
            </a:r>
            <a:r>
              <a:rPr lang="en-US" altLang="zh-CN" dirty="0"/>
              <a:t>1</a:t>
            </a:r>
            <a:r>
              <a:rPr lang="zh-CN" altLang="en-US" dirty="0"/>
              <a:t>）数据库的备份和恢复</a:t>
            </a:r>
            <a:endParaRPr lang="zh-CN" altLang="en-US" dirty="0"/>
          </a:p>
          <a:p>
            <a:pPr indent="457200"/>
            <a:r>
              <a:rPr lang="zh-CN" altLang="en-US" dirty="0"/>
              <a:t>数据库的备份和恢复是系统运行中的最基本维护工作。</a:t>
            </a:r>
            <a:endParaRPr lang="zh-CN" altLang="en-US" dirty="0"/>
          </a:p>
          <a:p>
            <a:pPr indent="457200"/>
            <a:r>
              <a:rPr lang="zh-CN" altLang="en-US" dirty="0"/>
              <a:t>数据库的特点是大数据量的处理，数据是其所有事务和工作的根本来源。</a:t>
            </a:r>
            <a:endParaRPr lang="zh-CN" altLang="en-US" dirty="0"/>
          </a:p>
          <a:p>
            <a:pPr indent="457200"/>
            <a:r>
              <a:rPr lang="zh-CN" altLang="en-US" dirty="0"/>
              <a:t>一旦数据因故障而发生破坏或丢失，将会导致许多业务工作无法正常开展，同时这些数据的重新装载也会花费大量的人力和物力。</a:t>
            </a:r>
            <a:endParaRPr lang="zh-CN" altLang="en-US" dirty="0"/>
          </a:p>
          <a:p>
            <a:pPr indent="457200"/>
            <a:r>
              <a:rPr lang="zh-CN" altLang="en-US" dirty="0"/>
              <a:t>（</a:t>
            </a:r>
            <a:r>
              <a:rPr lang="en-US" altLang="zh-CN" dirty="0"/>
              <a:t>2</a:t>
            </a:r>
            <a:r>
              <a:rPr lang="zh-CN" altLang="en-US" dirty="0"/>
              <a:t>）数据库的完整性和安全性</a:t>
            </a:r>
            <a:endParaRPr lang="zh-CN" altLang="en-US" dirty="0"/>
          </a:p>
          <a:p>
            <a:pPr indent="457200"/>
            <a:r>
              <a:rPr lang="zh-CN" altLang="en-US" dirty="0"/>
              <a:t>当系统的应用环境发生变化时，不同用户的操作权限及数据存储的安全性要求也可能随之而发生相应的变化。</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、数据库性能满足既定的要求</a:t>
            </a:r>
            <a:endParaRPr lang="zh-CN" altLang="en-US" dirty="0"/>
          </a:p>
          <a:p>
            <a:pPr indent="457200"/>
            <a:r>
              <a:rPr lang="en-US" altLang="zh-CN" dirty="0"/>
              <a:t>DBMS</a:t>
            </a:r>
            <a:r>
              <a:rPr lang="zh-CN" altLang="en-US" dirty="0"/>
              <a:t>产品一般都提供了一些系统性能的监测工具。</a:t>
            </a:r>
            <a:endParaRPr lang="zh-CN" altLang="en-US" dirty="0"/>
          </a:p>
          <a:p>
            <a:pPr indent="457200"/>
            <a:r>
              <a:rPr lang="en-US" altLang="zh-CN" dirty="0"/>
              <a:t>2</a:t>
            </a:r>
            <a:r>
              <a:rPr lang="zh-CN" altLang="en-US" dirty="0"/>
              <a:t>、数据库的重组和重构</a:t>
            </a:r>
            <a:endParaRPr lang="zh-CN" altLang="en-US" dirty="0"/>
          </a:p>
          <a:p>
            <a:pPr indent="457200"/>
            <a:r>
              <a:rPr lang="zh-CN" altLang="en-US" dirty="0"/>
              <a:t>数据库运行过程中，存储的数据也在不断发生改变。记录的增加、删除和修改操作都会导致数据库的物理存储情况发生变化，这也会直接影响到对数据的存取效率。</a:t>
            </a:r>
            <a:endParaRPr lang="zh-CN" altLang="en-US" dirty="0"/>
          </a:p>
          <a:p>
            <a:pPr indent="457200"/>
            <a:r>
              <a:rPr lang="zh-CN" altLang="en-US" dirty="0"/>
              <a:t>因此，</a:t>
            </a:r>
            <a:r>
              <a:rPr lang="en-US" altLang="zh-CN" dirty="0"/>
              <a:t>DBA</a:t>
            </a:r>
            <a:r>
              <a:rPr lang="zh-CN" altLang="en-US" dirty="0"/>
              <a:t>应制定周期性的重组织计划，重新安排和整理数据的存储结构，处理存储碎片的合并与回收，以保证数据的存储效率和存取性能。</a:t>
            </a:r>
            <a:endParaRPr lang="zh-CN" altLang="en-US" dirty="0"/>
          </a:p>
          <a:p>
            <a:pPr indent="457200"/>
            <a:r>
              <a:rPr lang="zh-CN" altLang="en-US" dirty="0"/>
              <a:t>重构基本上是对系统的扩展性维护。数据库的重构是有限的，当用户的应用需求变化太大，即使采用了重构仍然无法控制时，标志着数据库应用系统的生命周期结束，需要进行新的数据库系统设计了。</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en-US" altLang="zh-CN" dirty="0"/>
              <a:t>1</a:t>
            </a:r>
            <a:r>
              <a:rPr lang="zh-CN" altLang="en-US" dirty="0"/>
              <a:t>、数据库性能满足既定的要求</a:t>
            </a:r>
            <a:endParaRPr lang="zh-CN" altLang="en-US" dirty="0"/>
          </a:p>
          <a:p>
            <a:pPr indent="457200"/>
            <a:r>
              <a:rPr lang="en-US" altLang="zh-CN" dirty="0"/>
              <a:t>DBMS</a:t>
            </a:r>
            <a:r>
              <a:rPr lang="zh-CN" altLang="en-US" dirty="0"/>
              <a:t>产品一般都提供了一些系统性能的监测工具。</a:t>
            </a:r>
            <a:endParaRPr lang="zh-CN" altLang="en-US" dirty="0"/>
          </a:p>
          <a:p>
            <a:pPr indent="457200"/>
            <a:r>
              <a:rPr lang="en-US" altLang="zh-CN" dirty="0"/>
              <a:t>2</a:t>
            </a:r>
            <a:r>
              <a:rPr lang="zh-CN" altLang="en-US" dirty="0"/>
              <a:t>、数据库的重组和重构</a:t>
            </a:r>
            <a:endParaRPr lang="zh-CN" altLang="en-US" dirty="0"/>
          </a:p>
          <a:p>
            <a:pPr indent="457200"/>
            <a:r>
              <a:rPr lang="zh-CN" altLang="en-US" dirty="0"/>
              <a:t>数据库运行过程中，存储的数据也在不断发生改变。记录的增加、删除和修改操作都会导致数据库的物理存储情况发生变化，这也会直接影响到对数据的存取效率。</a:t>
            </a:r>
            <a:endParaRPr lang="zh-CN" altLang="en-US" dirty="0"/>
          </a:p>
          <a:p>
            <a:pPr indent="457200"/>
            <a:r>
              <a:rPr lang="zh-CN" altLang="en-US" dirty="0"/>
              <a:t>因此，</a:t>
            </a:r>
            <a:r>
              <a:rPr lang="en-US" altLang="zh-CN" dirty="0"/>
              <a:t>DBA</a:t>
            </a:r>
            <a:r>
              <a:rPr lang="zh-CN" altLang="en-US" dirty="0"/>
              <a:t>应制定周期性的重组织计划，重新安排和整理数据的存储结构，处理存储碎片的合并与回收，以保证数据的存储效率和存取性能。</a:t>
            </a:r>
            <a:endParaRPr lang="zh-CN" altLang="en-US" dirty="0"/>
          </a:p>
          <a:p>
            <a:pPr indent="457200"/>
            <a:r>
              <a:rPr lang="zh-CN" altLang="en-US" dirty="0"/>
              <a:t>重构基本上是对系统的扩展性维护。数据库的重构是有限的，当用户的应用需求变化太大，即使采用了重构仍然无法控制时，标志着数据库应用系统的生命周期结束，需要进行新的数据库系统设计了。</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动画</a:t>
            </a:r>
            <a:r>
              <a:rPr lang="en-US" altLang="zh-CN" dirty="0"/>
              <a:t>1</a:t>
            </a:r>
            <a:endParaRPr lang="en-US" altLang="zh-CN" dirty="0"/>
          </a:p>
          <a:p>
            <a:pPr indent="457200"/>
            <a:r>
              <a:rPr lang="zh-CN" altLang="en-US" dirty="0"/>
              <a:t>软件开发生命周期（</a:t>
            </a:r>
            <a:r>
              <a:rPr lang="en-US" altLang="zh-CN" dirty="0"/>
              <a:t>SDLC</a:t>
            </a:r>
            <a:r>
              <a:rPr lang="zh-CN" altLang="en-US" dirty="0"/>
              <a:t>）是解决软件危机的一个方法。</a:t>
            </a:r>
            <a:endParaRPr lang="zh-CN" altLang="en-US" dirty="0"/>
          </a:p>
          <a:p>
            <a:pPr indent="457200"/>
            <a:r>
              <a:rPr lang="zh-CN" altLang="en-US" dirty="0"/>
              <a:t>软件危机：花费在软件维护上的资源以惊人的速度增长，导致许多软件工程项目延期、超过预算、可靠性低并且难于维护。</a:t>
            </a:r>
            <a:endParaRPr lang="zh-CN" altLang="en-US" dirty="0"/>
          </a:p>
          <a:p>
            <a:pPr indent="457200"/>
            <a:endParaRPr lang="zh-CN" altLang="en-US" dirty="0"/>
          </a:p>
          <a:p>
            <a:pPr indent="457200"/>
            <a:r>
              <a:rPr lang="zh-CN" altLang="en-US" dirty="0"/>
              <a:t>软件生命周期大体上可以分为以下几个阶段：</a:t>
            </a:r>
            <a:endParaRPr lang="zh-CN" altLang="en-US" dirty="0"/>
          </a:p>
          <a:p>
            <a:pPr indent="457200"/>
            <a:r>
              <a:rPr lang="zh-CN" altLang="en-US" dirty="0"/>
              <a:t>需要（或概念）阶段：研究和精炼概念，同时确定和分析客户（用户或计划）的需求。</a:t>
            </a:r>
            <a:endParaRPr lang="zh-CN" altLang="en-US" dirty="0"/>
          </a:p>
          <a:p>
            <a:pPr indent="457200"/>
            <a:r>
              <a:rPr lang="zh-CN" altLang="en-US" dirty="0"/>
              <a:t>规格说明阶段：将用户需求写成规格说明文档，阐述软件产品的预期功能。</a:t>
            </a:r>
            <a:endParaRPr lang="zh-CN" altLang="en-US" dirty="0"/>
          </a:p>
          <a:p>
            <a:pPr indent="457200"/>
            <a:r>
              <a:rPr lang="zh-CN" altLang="en-US" dirty="0"/>
              <a:t>计划阶段：草拟软件项目管理计划，细化软件开发的各个方面。</a:t>
            </a:r>
            <a:endParaRPr lang="zh-CN" altLang="en-US" dirty="0"/>
          </a:p>
          <a:p>
            <a:pPr indent="457200"/>
            <a:r>
              <a:rPr lang="zh-CN" altLang="en-US" dirty="0"/>
              <a:t>设计阶段：为实现软件规格说明文档中的功能而经历两个连续的设计阶段。第一个阶段是概要设计阶段，软件被分成多个模块；第二个阶段是详细设计阶段，对每个模块进行详细设计。这两个设计阶段的文档描述如何实现软件产品。</a:t>
            </a:r>
            <a:endParaRPr lang="zh-CN" altLang="en-US" dirty="0"/>
          </a:p>
          <a:p>
            <a:pPr indent="457200"/>
            <a:r>
              <a:rPr lang="zh-CN" altLang="en-US" dirty="0"/>
              <a:t>编程（编码或实现）阶段：用特定的计算机编程语言编写各个模块的代码。</a:t>
            </a:r>
            <a:endParaRPr lang="zh-CN" altLang="en-US" dirty="0"/>
          </a:p>
          <a:p>
            <a:pPr indent="457200"/>
            <a:r>
              <a:rPr lang="zh-CN" altLang="en-US" dirty="0"/>
              <a:t>集成（测试）阶段：完成模块的单独测试和集成测试，经历</a:t>
            </a:r>
            <a:r>
              <a:rPr lang="en-US" altLang="zh-CN" dirty="0"/>
              <a:t>Alpha</a:t>
            </a:r>
            <a:r>
              <a:rPr lang="zh-CN" altLang="en-US" dirty="0"/>
              <a:t>测试和</a:t>
            </a:r>
            <a:r>
              <a:rPr lang="en-US" altLang="zh-CN" dirty="0"/>
              <a:t>Beta</a:t>
            </a:r>
            <a:r>
              <a:rPr lang="zh-CN" altLang="en-US" dirty="0"/>
              <a:t>测试。</a:t>
            </a:r>
            <a:endParaRPr lang="zh-CN" altLang="en-US" dirty="0"/>
          </a:p>
          <a:p>
            <a:pPr indent="457200"/>
            <a:r>
              <a:rPr lang="zh-CN" altLang="en-US" dirty="0"/>
              <a:t>维护阶段：完成所有维护工作。当增强和更改软件时，需要更新响应的软件规格说明文档。</a:t>
            </a:r>
            <a:endParaRPr lang="zh-CN" altLang="en-US" dirty="0"/>
          </a:p>
          <a:p>
            <a:pPr indent="457200"/>
            <a:r>
              <a:rPr lang="zh-CN" altLang="en-US" dirty="0"/>
              <a:t>衰退阶段：软件产品停止使用。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数据库系统的设计应充分考虑到系统生命周期的特点，以实现尽可能稳定的系统运行期。此外，设计应充分考虑到系统的可扩展性，尽量延长系统的有效生存周期。</a:t>
            </a:r>
            <a:endParaRPr lang="zh-CN" altLang="en-US" dirty="0"/>
          </a:p>
          <a:p>
            <a:pPr indent="457200"/>
            <a:r>
              <a:rPr lang="zh-CN" altLang="en-US" dirty="0"/>
              <a:t>数据库开发生命周期与信息系统软件开发生命周期是内在关联的。数据库开发生命周期的各个阶段包括，动画</a:t>
            </a:r>
            <a:r>
              <a:rPr lang="en-US" altLang="zh-CN" dirty="0"/>
              <a:t>1</a:t>
            </a:r>
            <a:r>
              <a:rPr lang="zh-CN" altLang="en-US" dirty="0"/>
              <a:t>：</a:t>
            </a:r>
            <a:endParaRPr lang="zh-CN" altLang="en-US" dirty="0"/>
          </a:p>
          <a:p>
            <a:pPr indent="457200"/>
            <a:r>
              <a:rPr lang="zh-CN" altLang="en-US" dirty="0"/>
              <a:t>（</a:t>
            </a:r>
            <a:r>
              <a:rPr lang="en-US" altLang="zh-CN" dirty="0"/>
              <a:t>1</a:t>
            </a:r>
            <a:r>
              <a:rPr lang="zh-CN" altLang="en-US" dirty="0"/>
              <a:t>）可行性研究和需求分析：了解企业或组织的运营状况，分析信息系统如何帮助解决经营过程中存在的问题，然后确定系统需求，完成功能规格说明书</a:t>
            </a:r>
            <a:r>
              <a:rPr lang="en-US" altLang="zh-CN" dirty="0"/>
              <a:t>(FSD)</a:t>
            </a:r>
            <a:r>
              <a:rPr lang="zh-CN" altLang="en-US" dirty="0"/>
              <a:t>。</a:t>
            </a:r>
            <a:endParaRPr lang="zh-CN" altLang="en-US" dirty="0"/>
          </a:p>
          <a:p>
            <a:pPr indent="457200"/>
            <a:r>
              <a:rPr lang="zh-CN" altLang="en-US" dirty="0"/>
              <a:t>（</a:t>
            </a:r>
            <a:r>
              <a:rPr lang="en-US" altLang="zh-CN" dirty="0"/>
              <a:t>2</a:t>
            </a:r>
            <a:r>
              <a:rPr lang="zh-CN" altLang="en-US" dirty="0"/>
              <a:t>）数据库设计：确定符合组织需求的数据库模型（数据库的概念模型）。</a:t>
            </a:r>
            <a:endParaRPr lang="zh-CN" altLang="en-US" dirty="0"/>
          </a:p>
          <a:p>
            <a:pPr indent="457200"/>
            <a:r>
              <a:rPr lang="zh-CN" altLang="en-US" dirty="0"/>
              <a:t>（</a:t>
            </a:r>
            <a:r>
              <a:rPr lang="en-US" altLang="zh-CN" dirty="0"/>
              <a:t>3</a:t>
            </a:r>
            <a:r>
              <a:rPr lang="zh-CN" altLang="en-US" dirty="0"/>
              <a:t>）数据库实现：根据选定的</a:t>
            </a:r>
            <a:r>
              <a:rPr lang="en-US" altLang="zh-CN" dirty="0"/>
              <a:t>DBMS</a:t>
            </a:r>
            <a:r>
              <a:rPr lang="zh-CN" altLang="en-US" dirty="0"/>
              <a:t>，将详细的概念模型转化为</a:t>
            </a:r>
            <a:r>
              <a:rPr lang="en-US" altLang="zh-CN" dirty="0"/>
              <a:t>DBMS</a:t>
            </a:r>
            <a:r>
              <a:rPr lang="zh-CN" altLang="en-US" dirty="0"/>
              <a:t>的实现模型。</a:t>
            </a:r>
            <a:endParaRPr lang="zh-CN" altLang="en-US" dirty="0"/>
          </a:p>
          <a:p>
            <a:pPr indent="457200"/>
            <a:r>
              <a:rPr lang="zh-CN" altLang="en-US" dirty="0"/>
              <a:t>（</a:t>
            </a:r>
            <a:r>
              <a:rPr lang="en-US" altLang="zh-CN" dirty="0"/>
              <a:t>4</a:t>
            </a:r>
            <a:r>
              <a:rPr lang="zh-CN" altLang="en-US" dirty="0"/>
              <a:t>）数据和应用程序转化：加载应用数据，将旧系统切换到新系统。</a:t>
            </a:r>
            <a:endParaRPr lang="zh-CN" altLang="en-US" dirty="0"/>
          </a:p>
          <a:p>
            <a:pPr indent="457200"/>
            <a:r>
              <a:rPr lang="zh-CN" altLang="en-US" dirty="0"/>
              <a:t>（</a:t>
            </a:r>
            <a:r>
              <a:rPr lang="en-US" altLang="zh-CN" dirty="0"/>
              <a:t>5</a:t>
            </a:r>
            <a:r>
              <a:rPr lang="zh-CN" altLang="en-US" dirty="0"/>
              <a:t>）测试和验证：测试新的数据库，验证预期结果。</a:t>
            </a:r>
            <a:endParaRPr lang="zh-CN" altLang="en-US" dirty="0"/>
          </a:p>
          <a:p>
            <a:pPr indent="457200"/>
            <a:r>
              <a:rPr lang="zh-CN" altLang="en-US" dirty="0"/>
              <a:t>（</a:t>
            </a:r>
            <a:r>
              <a:rPr lang="en-US" altLang="zh-CN" dirty="0"/>
              <a:t>6</a:t>
            </a:r>
            <a:r>
              <a:rPr lang="zh-CN" altLang="en-US" dirty="0"/>
              <a:t>）监控和维护：监控数据内容和应用程序的发展和扩充，并可能实施数据库模式的修改或重组。</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r>
              <a:rPr lang="zh-CN" altLang="en-US" dirty="0"/>
              <a:t>（阶段见动画</a:t>
            </a:r>
            <a:r>
              <a:rPr lang="en-US" altLang="zh-CN" dirty="0"/>
              <a:t>1</a:t>
            </a:r>
            <a:r>
              <a:rPr lang="zh-CN" altLang="en-US" dirty="0"/>
              <a:t>）各阶段在后续会详细讲到</a:t>
            </a:r>
            <a:endParaRPr lang="en-US" altLang="zh-CN"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动画</a:t>
            </a:r>
            <a:r>
              <a:rPr lang="en-US" altLang="zh-CN" dirty="0"/>
              <a:t>1</a:t>
            </a:r>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r>
              <a:rPr lang="zh-CN" altLang="en-US" dirty="0"/>
              <a:t>（需求分析的过程，动画</a:t>
            </a:r>
            <a:r>
              <a:rPr lang="en-US" altLang="zh-CN" dirty="0"/>
              <a:t>1</a:t>
            </a:r>
            <a:r>
              <a:rPr lang="zh-CN" altLang="en-US" dirty="0"/>
              <a:t>）</a:t>
            </a:r>
            <a:endParaRPr lang="en-US" altLang="zh-CN" dirty="0"/>
          </a:p>
          <a:p>
            <a:pPr indent="457200"/>
            <a:r>
              <a:rPr lang="zh-CN" altLang="en-US" dirty="0"/>
              <a:t>需求分析的重点是调查、收集和分析用户数据管理中的信息需求、处理需求、安全性与完整性要求。</a:t>
            </a:r>
            <a:endParaRPr lang="zh-CN" altLang="en-US" dirty="0"/>
          </a:p>
          <a:p>
            <a:pPr indent="457200"/>
            <a:r>
              <a:rPr lang="zh-CN" altLang="en-US" dirty="0"/>
              <a:t>信息需求是指用户需要从数据库中获得的信息的内容和性质。</a:t>
            </a:r>
            <a:endParaRPr lang="zh-CN" altLang="en-US" dirty="0"/>
          </a:p>
          <a:p>
            <a:pPr indent="457200"/>
            <a:r>
              <a:rPr lang="zh-CN" altLang="en-US" dirty="0"/>
              <a:t>处理需求是指用户要求完成什么处理功能，对某种处理要求的响应时间，处理方式指是联机处理还是批处理等。</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6598D8-C786-4FB2-A24F-031B3E75B44A}"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57C347-1A60-4132-9E83-4DE85ADA55B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pic>
        <p:nvPicPr>
          <p:cNvPr id="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9AF480F-5678-457C-86AB-A10E743803C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2"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24"/>
          <p:cNvGrpSpPr/>
          <p:nvPr userDrawn="1"/>
        </p:nvGrpSpPr>
        <p:grpSpPr>
          <a:xfrm>
            <a:off x="8427406" y="344680"/>
            <a:ext cx="193989" cy="175003"/>
            <a:chOff x="3720691" y="2824413"/>
            <a:chExt cx="1341120" cy="1209172"/>
          </a:xfrm>
        </p:grpSpPr>
        <p:sp>
          <p:nvSpPr>
            <p:cNvPr id="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7" name="组合 39"/>
          <p:cNvGrpSpPr/>
          <p:nvPr userDrawn="1"/>
        </p:nvGrpSpPr>
        <p:grpSpPr>
          <a:xfrm>
            <a:off x="431078" y="156138"/>
            <a:ext cx="474113" cy="427710"/>
            <a:chOff x="5446701" y="1360245"/>
            <a:chExt cx="632315" cy="570104"/>
          </a:xfrm>
        </p:grpSpPr>
        <p:sp>
          <p:nvSpPr>
            <p:cNvPr id="8"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0"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2"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fld id="{9CB1811B-C337-4AE0-8997-DEBBF9D8B2F5}" type="datetime1">
              <a:rPr lang="zh-CN" altLang="en-US" smtClean="0"/>
            </a:fld>
            <a:endParaRPr lang="zh-CN" altLang="en-US"/>
          </a:p>
        </p:txBody>
      </p:sp>
      <p:sp>
        <p:nvSpPr>
          <p:cNvPr id="5" name="页脚占位符 4"/>
          <p:cNvSpPr>
            <a:spLocks noGrp="1"/>
          </p:cNvSpPr>
          <p:nvPr>
            <p:ph type="ftr" sz="quarter" idx="11"/>
          </p:nvPr>
        </p:nvSpPr>
        <p:spPr>
          <a:xfrm>
            <a:off x="3131840" y="4758993"/>
            <a:ext cx="3103984" cy="293298"/>
          </a:xfrm>
          <a:prstGeom prst="rect">
            <a:avLst/>
          </a:prstGeo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fld>
            <a:endParaRPr lang="zh-CN" altLang="en-US"/>
          </a:p>
        </p:txBody>
      </p:sp>
      <p:sp>
        <p:nvSpPr>
          <p:cNvPr id="19" name="文本框 9"/>
          <p:cNvSpPr txBox="1"/>
          <p:nvPr userDrawn="1"/>
        </p:nvSpPr>
        <p:spPr>
          <a:xfrm>
            <a:off x="952374" y="230638"/>
            <a:ext cx="1963442" cy="267374"/>
          </a:xfrm>
          <a:prstGeom prst="rect">
            <a:avLst/>
          </a:prstGeom>
          <a:noFill/>
        </p:spPr>
        <p:txBody>
          <a:bodyPr wrap="square" lIns="51428" tIns="25714" rIns="51428" bIns="25714" rtlCol="0">
            <a:spAutoFit/>
          </a:bodyPr>
          <a:lstStyle/>
          <a:p>
            <a:pPr marL="0" lvl="1"/>
            <a:r>
              <a:rPr lang="zh-CN" altLang="en-US" sz="1400" dirty="0">
                <a:solidFill>
                  <a:schemeClr val="accent2"/>
                </a:solidFill>
                <a:latin typeface="微软雅黑" panose="020B0503020204020204" pitchFamily="34" charset="-122"/>
                <a:ea typeface="微软雅黑" panose="020B0503020204020204" pitchFamily="34" charset="-122"/>
              </a:rPr>
              <a:t>  </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124"/>
          <p:cNvGrpSpPr/>
          <p:nvPr userDrawn="1"/>
        </p:nvGrpSpPr>
        <p:grpSpPr>
          <a:xfrm>
            <a:off x="8427406" y="344680"/>
            <a:ext cx="193989" cy="175003"/>
            <a:chOff x="3720691" y="2824413"/>
            <a:chExt cx="1341120" cy="1209172"/>
          </a:xfrm>
        </p:grpSpPr>
        <p:sp>
          <p:nvSpPr>
            <p:cNvPr id="2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24" name="组合 39"/>
          <p:cNvGrpSpPr/>
          <p:nvPr userDrawn="1"/>
        </p:nvGrpSpPr>
        <p:grpSpPr>
          <a:xfrm>
            <a:off x="431078" y="156138"/>
            <a:ext cx="474113" cy="427710"/>
            <a:chOff x="5446701" y="1360245"/>
            <a:chExt cx="632315" cy="570104"/>
          </a:xfrm>
        </p:grpSpPr>
        <p:sp>
          <p:nvSpPr>
            <p:cNvPr id="25"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7"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9"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76F4BCC-5774-488F-A2CB-6041AC14C5A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1A03D69-AEA3-4B77-97BB-8CC9AFF8A79A}"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423C880-F221-4B54-8394-2B342CFC20F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D8178BA-14C6-43AE-B2FB-45B01C3BA06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950011-AF05-4402-ADFF-B37BC9D4AD8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4A6195-D459-4B02-8588-0DCF12E5E889}" type="datetime1">
              <a:rPr lang="zh-CN" altLang="en-US" smtClean="0"/>
            </a:fld>
            <a:endParaRPr lang="zh-CN" altLang="en-US"/>
          </a:p>
        </p:txBody>
      </p:sp>
      <p:sp>
        <p:nvSpPr>
          <p:cNvPr id="3" name="页脚占位符 2"/>
          <p:cNvSpPr>
            <a:spLocks noGrp="1"/>
          </p:cNvSpPr>
          <p:nvPr>
            <p:ph type="ftr" sz="quarter" idx="11"/>
          </p:nvPr>
        </p:nvSpPr>
        <p:spPr>
          <a:xfrm>
            <a:off x="3028983"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cxnSp>
        <p:nvCxnSpPr>
          <p:cNvPr id="6" name="直接连接符 5"/>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8427406" y="344680"/>
            <a:ext cx="193989" cy="175003"/>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431078" y="156138"/>
            <a:ext cx="474113" cy="427710"/>
            <a:chOff x="5446701" y="1360245"/>
            <a:chExt cx="632315" cy="570104"/>
          </a:xfrm>
        </p:grpSpPr>
        <p:sp>
          <p:nvSpPr>
            <p:cNvPr id="14"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5"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17"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CC1BFC2-E6BC-4552-8178-8830EDBA0C2C}"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97E2B5-A273-476B-AF35-F05C7BC680B4}"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image" Target="../media/image2.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182789F2-5DD4-4976-BCA0-3C0A020FDB39}" type="datetime1">
              <a:rPr lang="zh-CN" altLang="en-US" smtClean="0"/>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smtClean="0"/>
              <a:t>DataBase@UESTC </a:t>
            </a:r>
            <a:r>
              <a:rPr lang="zh-CN" altLang="en-US" smtClean="0"/>
              <a:t>学以致用←→用以促学</a:t>
            </a:r>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fld>
            <a:endParaRPr lang="zh-CN" altLang="en-US" dirty="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9" name="矩形 8"/>
          <p:cNvSpPr/>
          <p:nvPr userDrawn="1"/>
        </p:nvSpPr>
        <p:spPr>
          <a:xfrm>
            <a:off x="0" y="0"/>
            <a:ext cx="9144000" cy="5145088"/>
          </a:xfrm>
          <a:prstGeom prst="rect">
            <a:avLst/>
          </a:prstGeom>
          <a:gradFill>
            <a:gsLst>
              <a:gs pos="52100">
                <a:srgbClr val="EFEFEF"/>
              </a:gs>
              <a:gs pos="0">
                <a:srgbClr val="EFEFEF"/>
              </a:gs>
              <a:gs pos="100000">
                <a:srgbClr val="EFEFE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006366" y="500751"/>
            <a:ext cx="7291077"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2" name="组合 124"/>
          <p:cNvGrpSpPr/>
          <p:nvPr userDrawn="1"/>
        </p:nvGrpSpPr>
        <p:grpSpPr>
          <a:xfrm>
            <a:off x="8427406" y="344680"/>
            <a:ext cx="193989" cy="175003"/>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5" name="组合 39"/>
          <p:cNvGrpSpPr/>
          <p:nvPr userDrawn="1"/>
        </p:nvGrpSpPr>
        <p:grpSpPr>
          <a:xfrm>
            <a:off x="431078" y="156138"/>
            <a:ext cx="474113" cy="427710"/>
            <a:chOff x="5446701" y="1360245"/>
            <a:chExt cx="632315" cy="570104"/>
          </a:xfrm>
        </p:grpSpPr>
        <p:sp>
          <p:nvSpPr>
            <p:cNvPr id="16" name="Freeform 5"/>
            <p:cNvSpPr/>
            <p:nvPr/>
          </p:nvSpPr>
          <p:spPr bwMode="auto">
            <a:xfrm rot="1855731">
              <a:off x="5446701" y="1360245"/>
              <a:ext cx="632315" cy="5701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lumMod val="75000"/>
                </a:schemeClr>
              </a:solidFill>
              <a:prstDash val="sysDash"/>
              <a:miter lim="800000"/>
            </a:ln>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18" name="KSO_Shape"/>
          <p:cNvSpPr/>
          <p:nvPr userDrawn="1"/>
        </p:nvSpPr>
        <p:spPr bwMode="auto">
          <a:xfrm>
            <a:off x="536470" y="259077"/>
            <a:ext cx="256877" cy="218469"/>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68571" tIns="34285" rIns="68571" bIns="34285" anchor="ctr">
            <a:scene3d>
              <a:camera prst="orthographicFront"/>
              <a:lightRig rig="threePt" dir="t"/>
            </a:scene3d>
            <a:sp3d contourW="12700">
              <a:contourClr>
                <a:srgbClr val="FFFFFF"/>
              </a:contourClr>
            </a:sp3d>
          </a:bodyPr>
          <a:lstStyle/>
          <a:p>
            <a:pPr algn="ctr">
              <a:defRPr/>
            </a:pPr>
            <a:endParaRPr lang="zh-CN" altLang="en-US" dirty="0">
              <a:solidFill>
                <a:srgbClr val="1C666E"/>
              </a:solidFill>
              <a:latin typeface="微软雅黑" panose="020B0503020204020204" pitchFamily="34" charset="-122"/>
              <a:ea typeface="宋体" panose="02010600030101010101" pitchFamily="2" charset="-122"/>
            </a:endParaRPr>
          </a:p>
        </p:txBody>
      </p:sp>
      <p:pic>
        <p:nvPicPr>
          <p:cNvPr id="20" name="图片 3"/>
          <p:cNvPicPr>
            <a:picLocks noChangeAspect="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hf hdr="0" dt="0"/>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tags" Target="../tags/tag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65594" y="3097788"/>
            <a:ext cx="522572" cy="522572"/>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16" name="TextBox 64"/>
          <p:cNvSpPr txBox="1"/>
          <p:nvPr/>
        </p:nvSpPr>
        <p:spPr>
          <a:xfrm>
            <a:off x="215415" y="3782742"/>
            <a:ext cx="1224237" cy="784830"/>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01</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数据库应用设计概述</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17" name="TextBox 65"/>
          <p:cNvSpPr txBox="1"/>
          <p:nvPr/>
        </p:nvSpPr>
        <p:spPr>
          <a:xfrm>
            <a:off x="1734259" y="3806627"/>
            <a:ext cx="992579"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02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需求分析</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18" name="组合 17"/>
          <p:cNvGrpSpPr/>
          <p:nvPr/>
        </p:nvGrpSpPr>
        <p:grpSpPr>
          <a:xfrm>
            <a:off x="1969262" y="3093240"/>
            <a:ext cx="522572" cy="522572"/>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24" name="TextBox 66"/>
          <p:cNvSpPr txBox="1"/>
          <p:nvPr/>
        </p:nvSpPr>
        <p:spPr>
          <a:xfrm>
            <a:off x="6075164" y="3806627"/>
            <a:ext cx="1338829"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05</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dirty="0">
                <a:solidFill>
                  <a:srgbClr val="123E61"/>
                </a:solidFill>
                <a:latin typeface="黑体" panose="02010609060101010101" pitchFamily="49" charset="-122"/>
                <a:ea typeface="黑体" panose="02010609060101010101" pitchFamily="49" charset="-122"/>
                <a:cs typeface="+mn-ea"/>
                <a:sym typeface="+mn-lt"/>
              </a:rPr>
              <a:t>物理结构设计</a:t>
            </a:r>
            <a:endParaRPr lang="zh-CN" altLang="en-US" sz="1500" b="1"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25" name="组合 24"/>
          <p:cNvGrpSpPr/>
          <p:nvPr/>
        </p:nvGrpSpPr>
        <p:grpSpPr>
          <a:xfrm>
            <a:off x="6483293" y="3093240"/>
            <a:ext cx="522572" cy="522572"/>
            <a:chOff x="4840168" y="2373480"/>
            <a:chExt cx="522572" cy="522572"/>
          </a:xfrm>
          <a:effectLst>
            <a:outerShdw blurRad="50800" dist="38100" dir="2700000" algn="tl" rotWithShape="0">
              <a:prstClr val="black">
                <a:alpha val="40000"/>
              </a:prstClr>
            </a:outerShdw>
          </a:effectLst>
        </p:grpSpPr>
        <p:sp>
          <p:nvSpPr>
            <p:cNvPr id="26" name="矩形 25"/>
            <p:cNvSpPr/>
            <p:nvPr/>
          </p:nvSpPr>
          <p:spPr>
            <a:xfrm>
              <a:off x="4840168" y="2373480"/>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27" name="任意多边形 26"/>
            <p:cNvSpPr/>
            <p:nvPr/>
          </p:nvSpPr>
          <p:spPr bwMode="auto">
            <a:xfrm>
              <a:off x="4898379" y="2479074"/>
              <a:ext cx="406149" cy="311383"/>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123E61"/>
            </a:solidFill>
            <a:ln>
              <a:noFill/>
            </a:ln>
          </p:spPr>
          <p:txBody>
            <a:bodyPr vert="horz" wrap="square" lIns="91440" tIns="45720" rIns="91440" bIns="45720" numCol="1" anchor="t" anchorCtr="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lt"/>
              </a:endParaRPr>
            </a:p>
          </p:txBody>
        </p:sp>
      </p:grpSp>
      <p:sp>
        <p:nvSpPr>
          <p:cNvPr id="28" name="TextBox 67"/>
          <p:cNvSpPr txBox="1"/>
          <p:nvPr/>
        </p:nvSpPr>
        <p:spPr>
          <a:xfrm>
            <a:off x="7651432" y="3806627"/>
            <a:ext cx="1084250" cy="784830"/>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06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实施和运行维护</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29" name="组合 28"/>
          <p:cNvGrpSpPr/>
          <p:nvPr/>
        </p:nvGrpSpPr>
        <p:grpSpPr>
          <a:xfrm>
            <a:off x="7969610" y="3093240"/>
            <a:ext cx="522572" cy="522572"/>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anose="020B0604020202020204" pitchFamily="34" charset="0"/>
                <a:buNone/>
              </a:pPr>
              <a:endParaRPr lang="zh-CN" altLang="en-US" dirty="0">
                <a:solidFill>
                  <a:srgbClr val="294A5A"/>
                </a:solidFill>
                <a:latin typeface="黑体" panose="02010609060101010101" pitchFamily="49" charset="-122"/>
                <a:ea typeface="黑体" panose="02010609060101010101" pitchFamily="49" charset="-122"/>
                <a:cs typeface="+mn-ea"/>
                <a:sym typeface="+mn-lt"/>
              </a:endParaRPr>
            </a:p>
          </p:txBody>
        </p:sp>
      </p:grpSp>
      <p:sp>
        <p:nvSpPr>
          <p:cNvPr id="2" name="文本框 1"/>
          <p:cNvSpPr txBox="1"/>
          <p:nvPr/>
        </p:nvSpPr>
        <p:spPr>
          <a:xfrm>
            <a:off x="971600" y="124272"/>
            <a:ext cx="2196244" cy="369332"/>
          </a:xfrm>
          <a:prstGeom prst="rect">
            <a:avLst/>
          </a:prstGeom>
          <a:noFill/>
        </p:spPr>
        <p:txBody>
          <a:bodyPr wrap="square" rtlCol="0">
            <a:spAutoFit/>
          </a:bodyPr>
          <a:lstStyle/>
          <a:p>
            <a:r>
              <a:rPr lang="zh-CN" altLang="en-US" b="1" dirty="0">
                <a:solidFill>
                  <a:schemeClr val="tx2">
                    <a:lumMod val="50000"/>
                  </a:schemeClr>
                </a:solidFill>
                <a:latin typeface="黑体" panose="02010609060101010101" pitchFamily="49" charset="-122"/>
                <a:ea typeface="黑体" panose="02010609060101010101" pitchFamily="49" charset="-122"/>
              </a:rPr>
              <a:t>数据库系统及应用</a:t>
            </a:r>
            <a:endParaRPr lang="zh-CN" altLang="en-US" b="1" dirty="0">
              <a:solidFill>
                <a:schemeClr val="tx2">
                  <a:lumMod val="50000"/>
                </a:schemeClr>
              </a:solidFill>
              <a:latin typeface="黑体" panose="02010609060101010101" pitchFamily="49" charset="-122"/>
              <a:ea typeface="黑体" panose="02010609060101010101" pitchFamily="49" charset="-122"/>
            </a:endParaRPr>
          </a:p>
        </p:txBody>
      </p:sp>
      <p:sp>
        <p:nvSpPr>
          <p:cNvPr id="33" name="99         _4"/>
          <p:cNvSpPr/>
          <p:nvPr/>
        </p:nvSpPr>
        <p:spPr>
          <a:xfrm>
            <a:off x="599942" y="1362346"/>
            <a:ext cx="7944116" cy="1015663"/>
          </a:xfrm>
          <a:prstGeom prst="rect">
            <a:avLst/>
          </a:prstGeom>
          <a:noFill/>
        </p:spPr>
        <p:txBody>
          <a:bodyPr wrap="square" rtlCol="0">
            <a:spAutoFit/>
          </a:bodyPr>
          <a:lstStyle/>
          <a:p>
            <a:pPr algn="ctr" fontAlgn="base">
              <a:spcBef>
                <a:spcPct val="0"/>
              </a:spcBef>
              <a:spcAft>
                <a:spcPct val="0"/>
              </a:spcAft>
            </a:pPr>
            <a:r>
              <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rPr>
              <a:t>数据库设计过程和方法</a:t>
            </a:r>
            <a:endParaRPr lang="zh-CN" altLang="en-US" sz="6000" dirty="0">
              <a:ln w="6350">
                <a:noFill/>
              </a:ln>
              <a:solidFill>
                <a:schemeClr val="tx2">
                  <a:lumMod val="75000"/>
                </a:schemeClr>
              </a:solidFill>
              <a:latin typeface="黑体" panose="02010609060101010101" pitchFamily="49" charset="-122"/>
              <a:ea typeface="黑体" panose="02010609060101010101" pitchFamily="49" charset="-122"/>
              <a:cs typeface="+mn-ea"/>
              <a:sym typeface="+mn-lt"/>
            </a:endParaRPr>
          </a:p>
        </p:txBody>
      </p:sp>
      <p:grpSp>
        <p:nvGrpSpPr>
          <p:cNvPr id="34" name="组合 33"/>
          <p:cNvGrpSpPr/>
          <p:nvPr/>
        </p:nvGrpSpPr>
        <p:grpSpPr>
          <a:xfrm>
            <a:off x="3511216" y="3086838"/>
            <a:ext cx="522572" cy="522572"/>
            <a:chOff x="6501056" y="1873013"/>
            <a:chExt cx="696763" cy="696763"/>
          </a:xfrm>
          <a:effectLst>
            <a:outerShdw blurRad="50800" dist="38100" dir="2700000" algn="tl" rotWithShape="0">
              <a:prstClr val="black">
                <a:alpha val="40000"/>
              </a:prstClr>
            </a:outerShdw>
          </a:effectLst>
        </p:grpSpPr>
        <p:sp>
          <p:nvSpPr>
            <p:cNvPr id="35" name="矩形 34"/>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36" name="组合 35"/>
            <p:cNvGrpSpPr>
              <a:grpSpLocks noChangeAspect="1"/>
            </p:cNvGrpSpPr>
            <p:nvPr/>
          </p:nvGrpSpPr>
          <p:grpSpPr>
            <a:xfrm>
              <a:off x="6616022" y="1996273"/>
              <a:ext cx="466830" cy="450243"/>
              <a:chOff x="7019925" y="5499100"/>
              <a:chExt cx="312738" cy="301626"/>
            </a:xfrm>
            <a:solidFill>
              <a:srgbClr val="BBBE2C"/>
            </a:solidFill>
          </p:grpSpPr>
          <p:sp>
            <p:nvSpPr>
              <p:cNvPr id="37"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sp>
            <p:nvSpPr>
              <p:cNvPr id="38"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39" name="TextBox 64"/>
          <p:cNvSpPr txBox="1"/>
          <p:nvPr/>
        </p:nvSpPr>
        <p:spPr>
          <a:xfrm>
            <a:off x="3074232" y="3806627"/>
            <a:ext cx="1396537" cy="553998"/>
          </a:xfrm>
          <a:prstGeom prst="rect">
            <a:avLst/>
          </a:prstGeom>
          <a:noFill/>
        </p:spPr>
        <p:txBody>
          <a:bodyPr wrap="non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03</a:t>
            </a:r>
            <a:r>
              <a:rPr lang="zh-CN" altLang="en-US" sz="1500" dirty="0">
                <a:solidFill>
                  <a:srgbClr val="123E61"/>
                </a:solidFill>
                <a:latin typeface="黑体" panose="02010609060101010101" pitchFamily="49" charset="-122"/>
                <a:ea typeface="黑体" panose="02010609060101010101" pitchFamily="49" charset="-122"/>
                <a:cs typeface="+mn-ea"/>
                <a:sym typeface="+mn-lt"/>
              </a:rPr>
              <a:t>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概念结构设计</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sp>
        <p:nvSpPr>
          <p:cNvPr id="41" name="TextBox 65"/>
          <p:cNvSpPr txBox="1"/>
          <p:nvPr/>
        </p:nvSpPr>
        <p:spPr>
          <a:xfrm>
            <a:off x="4682512" y="3812585"/>
            <a:ext cx="992579" cy="784830"/>
          </a:xfrm>
          <a:prstGeom prst="rect">
            <a:avLst/>
          </a:prstGeom>
          <a:noFill/>
        </p:spPr>
        <p:txBody>
          <a:bodyPr wrap="square" rtlCol="0">
            <a:spAutoFit/>
          </a:bodyPr>
          <a:lstStyle/>
          <a:p>
            <a:pPr algn="ctr"/>
            <a:r>
              <a:rPr lang="en-US" altLang="zh-CN" sz="1500" dirty="0">
                <a:solidFill>
                  <a:srgbClr val="123E61"/>
                </a:solidFill>
                <a:latin typeface="黑体" panose="02010609060101010101" pitchFamily="49" charset="-122"/>
                <a:ea typeface="黑体" panose="02010609060101010101" pitchFamily="49" charset="-122"/>
                <a:cs typeface="+mn-ea"/>
                <a:sym typeface="+mn-lt"/>
              </a:rPr>
              <a:t>PART 04 </a:t>
            </a:r>
            <a:endParaRPr lang="en-US" altLang="zh-CN" sz="1500" dirty="0">
              <a:solidFill>
                <a:srgbClr val="123E61"/>
              </a:solidFill>
              <a:latin typeface="黑体" panose="02010609060101010101" pitchFamily="49" charset="-122"/>
              <a:ea typeface="黑体" panose="02010609060101010101" pitchFamily="49" charset="-122"/>
              <a:cs typeface="+mn-ea"/>
              <a:sym typeface="+mn-lt"/>
            </a:endParaRPr>
          </a:p>
          <a:p>
            <a:pPr algn="ctr"/>
            <a:r>
              <a:rPr lang="zh-CN" altLang="en-US" sz="1500" b="1" spc="75" dirty="0">
                <a:solidFill>
                  <a:srgbClr val="123E61"/>
                </a:solidFill>
                <a:latin typeface="黑体" panose="02010609060101010101" pitchFamily="49" charset="-122"/>
                <a:ea typeface="黑体" panose="02010609060101010101" pitchFamily="49" charset="-122"/>
                <a:cs typeface="+mn-ea"/>
                <a:sym typeface="+mn-lt"/>
              </a:rPr>
              <a:t>逻辑设计及优化</a:t>
            </a:r>
            <a:endParaRPr lang="zh-CN" altLang="en-US" sz="1500" b="1" spc="75" dirty="0">
              <a:solidFill>
                <a:srgbClr val="123E61"/>
              </a:solidFill>
              <a:latin typeface="黑体" panose="02010609060101010101" pitchFamily="49" charset="-122"/>
              <a:ea typeface="黑体" panose="02010609060101010101" pitchFamily="49" charset="-122"/>
              <a:cs typeface="+mn-ea"/>
              <a:sym typeface="+mn-lt"/>
            </a:endParaRPr>
          </a:p>
        </p:txBody>
      </p:sp>
      <p:grpSp>
        <p:nvGrpSpPr>
          <p:cNvPr id="42" name="组合 41"/>
          <p:cNvGrpSpPr/>
          <p:nvPr/>
        </p:nvGrpSpPr>
        <p:grpSpPr>
          <a:xfrm>
            <a:off x="4917516" y="3091359"/>
            <a:ext cx="522572" cy="522572"/>
            <a:chOff x="6501056" y="2921024"/>
            <a:chExt cx="696763" cy="696763"/>
          </a:xfrm>
          <a:effectLst>
            <a:outerShdw blurRad="50800" dist="38100" dir="2700000" algn="tl" rotWithShape="0">
              <a:prstClr val="black">
                <a:alpha val="40000"/>
              </a:prstClr>
            </a:outerShdw>
          </a:effectLst>
        </p:grpSpPr>
        <p:sp>
          <p:nvSpPr>
            <p:cNvPr id="43" name="矩形 42"/>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黑体" panose="02010609060101010101" pitchFamily="49" charset="-122"/>
                <a:ea typeface="黑体" panose="02010609060101010101" pitchFamily="49" charset="-122"/>
                <a:cs typeface="+mn-ea"/>
                <a:sym typeface="+mn-lt"/>
              </a:endParaRPr>
            </a:p>
          </p:txBody>
        </p:sp>
        <p:grpSp>
          <p:nvGrpSpPr>
            <p:cNvPr id="44" name="组合 43"/>
            <p:cNvGrpSpPr>
              <a:grpSpLocks noChangeAspect="1"/>
            </p:cNvGrpSpPr>
            <p:nvPr/>
          </p:nvGrpSpPr>
          <p:grpSpPr>
            <a:xfrm>
              <a:off x="6636672" y="3066937"/>
              <a:ext cx="455384" cy="390650"/>
              <a:chOff x="5084763" y="971550"/>
              <a:chExt cx="323850" cy="277813"/>
            </a:xfrm>
            <a:solidFill>
              <a:srgbClr val="4ABAB5"/>
            </a:solidFill>
          </p:grpSpPr>
          <p:sp>
            <p:nvSpPr>
              <p:cNvPr id="4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sp>
            <p:nvSpPr>
              <p:cNvPr id="4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黑体" panose="02010609060101010101" pitchFamily="49" charset="-122"/>
                  <a:ea typeface="黑体" panose="02010609060101010101" pitchFamily="49" charset="-122"/>
                  <a:cs typeface="+mn-ea"/>
                  <a:sym typeface="+mn-lt"/>
                </a:endParaRPr>
              </a:p>
            </p:txBody>
          </p:sp>
        </p:grpSp>
      </p:gr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ECB62A96-75BD-4D1B-A9DE-49026C62D5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par>
                                <p:cTn id="18" presetID="16" presetClass="entr" presetSubtype="2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par>
                                <p:cTn id="24" presetID="16" presetClass="entr" presetSubtype="21"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barn(inVertical)">
                                      <p:cBhvr>
                                        <p:cTn id="26" dur="500"/>
                                        <p:tgtEl>
                                          <p:spTgt spid="3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arn(inVertical)">
                                      <p:cBhvr>
                                        <p:cTn id="29" dur="500"/>
                                        <p:tgtEl>
                                          <p:spTgt spid="39"/>
                                        </p:tgtEl>
                                      </p:cBhvr>
                                    </p:animEffect>
                                  </p:childTnLst>
                                </p:cTn>
                              </p:par>
                              <p:par>
                                <p:cTn id="30" presetID="16" presetClass="entr" presetSubtype="21"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arn(inVertical)">
                                      <p:cBhvr>
                                        <p:cTn id="32" dur="500"/>
                                        <p:tgtEl>
                                          <p:spTgt spid="4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arn(inVertical)">
                                      <p:cBhvr>
                                        <p:cTn id="35" dur="500"/>
                                        <p:tgtEl>
                                          <p:spTgt spid="41"/>
                                        </p:tgtEl>
                                      </p:cBhvr>
                                    </p:animEffect>
                                  </p:childTnLst>
                                </p:cTn>
                              </p:par>
                              <p:par>
                                <p:cTn id="36" presetID="16" presetClass="entr" presetSubtype="21"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arn(inVertical)">
                                      <p:cBhvr>
                                        <p:cTn id="38" dur="500"/>
                                        <p:tgtEl>
                                          <p:spTgt spid="2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arn(inVertical)">
                                      <p:cBhvr>
                                        <p:cTn id="41" dur="500"/>
                                        <p:tgtEl>
                                          <p:spTgt spid="24"/>
                                        </p:tgtEl>
                                      </p:cBhvr>
                                    </p:animEffect>
                                  </p:childTnLst>
                                </p:cTn>
                              </p:par>
                              <p:par>
                                <p:cTn id="42" presetID="16" presetClass="entr" presetSubtype="21"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arn(inVertical)">
                                      <p:cBhvr>
                                        <p:cTn id="44" dur="500"/>
                                        <p:tgtEl>
                                          <p:spTgt spid="29"/>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arn(inVertic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p:bldP spid="28" grpId="0"/>
      <p:bldP spid="33" grpId="0"/>
      <p:bldP spid="39"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需求描述与分析</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7" name="矩形 6"/>
          <p:cNvSpPr/>
          <p:nvPr/>
        </p:nvSpPr>
        <p:spPr>
          <a:xfrm>
            <a:off x="500599" y="590539"/>
            <a:ext cx="8280000" cy="773289"/>
          </a:xfrm>
          <a:prstGeom prst="rect">
            <a:avLst/>
          </a:prstGeom>
        </p:spPr>
        <p:txBody>
          <a:bodyPr wrap="square">
            <a:spAutoFit/>
          </a:bodyPr>
          <a:lstStyle/>
          <a:p>
            <a:pPr indent="457200">
              <a:lnSpc>
                <a:spcPct val="150000"/>
              </a:lnSpc>
            </a:pPr>
            <a:r>
              <a:rPr lang="zh-CN"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需求分析就是从用户的需求角度出发，对用户所期望的产品</a:t>
            </a: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进行</a:t>
            </a:r>
            <a:r>
              <a:rPr lang="zh-CN"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详细描述。</a:t>
            </a:r>
            <a:endParaRPr lang="en-US"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pP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需求分析的过程如下：</a:t>
            </a:r>
            <a:endParaRPr lang="zh-CN" altLang="en-US"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1907704" y="1486979"/>
            <a:ext cx="5012293" cy="2635237"/>
          </a:xfrm>
          <a:prstGeom prst="rect">
            <a:avLst/>
          </a:prstGeom>
        </p:spPr>
      </p:pic>
      <p:sp>
        <p:nvSpPr>
          <p:cNvPr id="9" name="矩形 8"/>
          <p:cNvSpPr/>
          <p:nvPr/>
        </p:nvSpPr>
        <p:spPr>
          <a:xfrm>
            <a:off x="3603760" y="4276198"/>
            <a:ext cx="1620180" cy="307777"/>
          </a:xfrm>
          <a:prstGeom prst="rect">
            <a:avLst/>
          </a:prstGeom>
        </p:spPr>
        <p:txBody>
          <a:bodyPr wrap="square">
            <a:spAutoFit/>
          </a:bodyPr>
          <a:lstStyle/>
          <a:p>
            <a:r>
              <a:rPr lang="zh-CN" altLang="zh-CN" sz="14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需求分析的过程</a:t>
            </a:r>
            <a:endParaRPr lang="zh-CN" altLang="en-US" sz="1400"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需求分析的步骤</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5" name="组合 55"/>
          <p:cNvGrpSpPr/>
          <p:nvPr/>
        </p:nvGrpSpPr>
        <p:grpSpPr>
          <a:xfrm>
            <a:off x="456115" y="754822"/>
            <a:ext cx="472830" cy="378513"/>
            <a:chOff x="304800" y="673100"/>
            <a:chExt cx="4000500" cy="4000500"/>
          </a:xfrm>
          <a:effectLst>
            <a:outerShdw blurRad="444500" dist="254000" dir="8100000" algn="tr" rotWithShape="0">
              <a:prstClr val="black">
                <a:alpha val="50000"/>
              </a:prstClr>
            </a:outerShdw>
          </a:effectLst>
        </p:grpSpPr>
        <p:sp>
          <p:nvSpPr>
            <p:cNvPr id="7"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矩形 8"/>
          <p:cNvSpPr/>
          <p:nvPr/>
        </p:nvSpPr>
        <p:spPr>
          <a:xfrm>
            <a:off x="1123329" y="751800"/>
            <a:ext cx="1980029" cy="400110"/>
          </a:xfrm>
          <a:prstGeom prst="rect">
            <a:avLst/>
          </a:prstGeom>
        </p:spPr>
        <p:txBody>
          <a:bodyPr wrap="none">
            <a:spAutoFit/>
          </a:bodyPr>
          <a:lstStyle/>
          <a:p>
            <a:r>
              <a:rPr lang="zh-CN" altLang="en-US" sz="2000" dirty="0">
                <a:solidFill>
                  <a:srgbClr val="14436A"/>
                </a:solidFill>
                <a:latin typeface="黑体" panose="02010609060101010101" pitchFamily="49" charset="-122"/>
                <a:ea typeface="黑体" panose="02010609060101010101" pitchFamily="49" charset="-122"/>
              </a:rPr>
              <a:t>需求分析的步骤</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0" name="AutoShape 2"/>
          <p:cNvSpPr>
            <a:spLocks noChangeArrowheads="1"/>
          </p:cNvSpPr>
          <p:nvPr/>
        </p:nvSpPr>
        <p:spPr bwMode="auto">
          <a:xfrm>
            <a:off x="965266" y="716501"/>
            <a:ext cx="2274585" cy="455154"/>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856830" y="1455755"/>
            <a:ext cx="7903363" cy="1881284"/>
          </a:xfrm>
          <a:prstGeom prst="rect">
            <a:avLst/>
          </a:prstGeom>
          <a:noFill/>
        </p:spPr>
        <p:txBody>
          <a:bodyPr wrap="square" rtlCol="0">
            <a:spAutoFit/>
          </a:bodyPr>
          <a:lstStyle/>
          <a:p>
            <a:pPr indent="457200">
              <a:lnSpc>
                <a:spcPct val="150000"/>
              </a:lnSpc>
              <a:buClr>
                <a:srgbClr val="C00000"/>
              </a:buClr>
            </a:pPr>
            <a:r>
              <a:rPr lang="zh-CN" altLang="en-US" sz="1600" dirty="0">
                <a:solidFill>
                  <a:srgbClr val="123E61"/>
                </a:solidFill>
                <a:latin typeface="黑体" panose="02010609060101010101" pitchFamily="49" charset="-122"/>
                <a:ea typeface="黑体" panose="02010609060101010101" pitchFamily="49" charset="-122"/>
              </a:rPr>
              <a:t>一般来说，需求分析工作可分为</a:t>
            </a:r>
            <a:r>
              <a:rPr lang="en-US" altLang="zh-CN" sz="1600" dirty="0">
                <a:solidFill>
                  <a:srgbClr val="123E61"/>
                </a:solidFill>
                <a:latin typeface="黑体" panose="02010609060101010101" pitchFamily="49" charset="-122"/>
                <a:ea typeface="黑体" panose="02010609060101010101" pitchFamily="49" charset="-122"/>
              </a:rPr>
              <a:t>4</a:t>
            </a:r>
            <a:r>
              <a:rPr lang="zh-CN" altLang="en-US" sz="1600" dirty="0">
                <a:solidFill>
                  <a:srgbClr val="123E61"/>
                </a:solidFill>
                <a:latin typeface="黑体" panose="02010609060101010101" pitchFamily="49" charset="-122"/>
                <a:ea typeface="黑体" panose="02010609060101010101" pitchFamily="49" charset="-122"/>
              </a:rPr>
              <a:t>个步骤：</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5750">
              <a:lnSpc>
                <a:spcPct val="150000"/>
              </a:lnSpc>
              <a:buClr>
                <a:srgbClr val="123E6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需求调研</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5750">
              <a:lnSpc>
                <a:spcPct val="150000"/>
              </a:lnSpc>
              <a:buClr>
                <a:srgbClr val="123E6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需求分析</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5750">
              <a:lnSpc>
                <a:spcPct val="150000"/>
              </a:lnSpc>
              <a:buClr>
                <a:srgbClr val="123E6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需求分析说明书编制</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5750">
              <a:lnSpc>
                <a:spcPct val="150000"/>
              </a:lnSpc>
              <a:buClr>
                <a:srgbClr val="123E61"/>
              </a:buClr>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需求分析说明书验证</a:t>
            </a:r>
            <a:endParaRPr lang="zh-CN" altLang="en-US" sz="1600"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需求调研</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8" name="矩形 17"/>
          <p:cNvSpPr/>
          <p:nvPr/>
        </p:nvSpPr>
        <p:spPr>
          <a:xfrm>
            <a:off x="1115616" y="749550"/>
            <a:ext cx="1210588" cy="400110"/>
          </a:xfrm>
          <a:prstGeom prst="rect">
            <a:avLst/>
          </a:prstGeom>
        </p:spPr>
        <p:txBody>
          <a:bodyPr wrap="none">
            <a:spAutoFit/>
          </a:bodyPr>
          <a:lstStyle/>
          <a:p>
            <a:r>
              <a:rPr lang="zh-CN" altLang="en-US" sz="2000" dirty="0">
                <a:solidFill>
                  <a:srgbClr val="14436A"/>
                </a:solidFill>
                <a:latin typeface="黑体" panose="02010609060101010101" pitchFamily="49" charset="-122"/>
                <a:ea typeface="黑体" panose="02010609060101010101" pitchFamily="49" charset="-122"/>
              </a:rPr>
              <a:t>需求调研</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20" name="文本框 19"/>
          <p:cNvSpPr txBox="1"/>
          <p:nvPr/>
        </p:nvSpPr>
        <p:spPr>
          <a:xfrm>
            <a:off x="620318" y="1269289"/>
            <a:ext cx="7903363" cy="321286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了解用户的业务活动状况，知道用户业务所涉及的功能域和数据域，准确地掌握用户的需求目标，强调用户的参与是数据库设计的一大特点。</a:t>
            </a:r>
            <a:endParaRPr lang="en-US" altLang="zh-CN" sz="1600" dirty="0">
              <a:solidFill>
                <a:srgbClr val="123E61"/>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调查、收集用户要求的具体做法是：</a:t>
            </a:r>
            <a:endParaRPr lang="en-US" altLang="zh-CN" sz="1600" dirty="0">
              <a:solidFill>
                <a:srgbClr val="123E61"/>
              </a:solidFill>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1600" dirty="0">
              <a:latin typeface="黑体" panose="02010609060101010101" pitchFamily="49" charset="-122"/>
              <a:ea typeface="黑体" panose="02010609060101010101" pitchFamily="49" charset="-122"/>
            </a:endParaRPr>
          </a:p>
          <a:p>
            <a:pPr>
              <a:lnSpc>
                <a:spcPct val="150000"/>
              </a:lnSpc>
            </a:pPr>
            <a:endParaRPr lang="en-US" altLang="zh-CN" sz="800"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rPr>
              <a:t>在用户活动的调查分析结束后，应生成用户业务需求的整体项目视图和业务范围的详细描述文档，并形成对项目开发的可行性评价。</a:t>
            </a:r>
            <a:endParaRPr lang="en-US" altLang="zh-CN" sz="1600" dirty="0">
              <a:solidFill>
                <a:srgbClr val="123E61"/>
              </a:solidFill>
              <a:latin typeface="黑体" panose="02010609060101010101" pitchFamily="49" charset="-122"/>
              <a:ea typeface="黑体" panose="02010609060101010101" pitchFamily="49" charset="-122"/>
            </a:endParaRPr>
          </a:p>
          <a:p>
            <a:pPr>
              <a:lnSpc>
                <a:spcPct val="150000"/>
              </a:lnSpc>
              <a:buClr>
                <a:srgbClr val="C00000"/>
              </a:buClr>
            </a:pPr>
            <a:endParaRPr lang="en-US" altLang="zh-CN" b="1" dirty="0">
              <a:latin typeface="宋体" panose="02010600030101010101" pitchFamily="2" charset="-122"/>
              <a:ea typeface="宋体" panose="02010600030101010101" pitchFamily="2" charset="-122"/>
            </a:endParaRPr>
          </a:p>
        </p:txBody>
      </p:sp>
      <p:sp>
        <p:nvSpPr>
          <p:cNvPr id="21" name="矩形 20"/>
          <p:cNvSpPr/>
          <p:nvPr/>
        </p:nvSpPr>
        <p:spPr>
          <a:xfrm>
            <a:off x="832789" y="2304412"/>
            <a:ext cx="4572000" cy="1142620"/>
          </a:xfrm>
          <a:prstGeom prst="rect">
            <a:avLst/>
          </a:prstGeom>
        </p:spPr>
        <p:txBody>
          <a:bodyPr>
            <a:spAutoFit/>
          </a:bodyPr>
          <a:lstStyle/>
          <a:p>
            <a:pPr marL="457200" indent="-179705">
              <a:lnSpc>
                <a:spcPct val="150000"/>
              </a:lnSpc>
              <a:buFont typeface="Arial" panose="020B0604020202020204" pitchFamily="34" charset="0"/>
              <a:buChar char="•"/>
            </a:pPr>
            <a:r>
              <a:rPr lang="zh-CN" altLang="en-US" sz="1600" dirty="0">
                <a:solidFill>
                  <a:srgbClr val="123E61"/>
                </a:solidFill>
                <a:latin typeface="黑体" panose="02010609060101010101" pitchFamily="49" charset="-122"/>
                <a:ea typeface="黑体" panose="02010609060101010101" pitchFamily="49" charset="-122"/>
              </a:rPr>
              <a:t>了解组织机构的情况</a:t>
            </a:r>
            <a:endParaRPr lang="zh-CN" altLang="en-US" sz="1600" dirty="0">
              <a:solidFill>
                <a:srgbClr val="123E61"/>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rgbClr val="123E61"/>
                </a:solidFill>
                <a:latin typeface="黑体" panose="02010609060101010101" pitchFamily="49" charset="-122"/>
                <a:ea typeface="黑体" panose="02010609060101010101" pitchFamily="49" charset="-122"/>
              </a:rPr>
              <a:t>了解各部门的业务活动情况</a:t>
            </a:r>
            <a:endParaRPr lang="zh-CN" altLang="en-US" sz="1600" dirty="0">
              <a:solidFill>
                <a:srgbClr val="123E61"/>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rgbClr val="123E61"/>
                </a:solidFill>
                <a:latin typeface="黑体" panose="02010609060101010101" pitchFamily="49" charset="-122"/>
                <a:ea typeface="黑体" panose="02010609060101010101" pitchFamily="49" charset="-122"/>
              </a:rPr>
              <a:t>确定新系统的边界</a:t>
            </a:r>
            <a:endParaRPr lang="en-US" altLang="zh-CN" sz="1600" dirty="0">
              <a:solidFill>
                <a:srgbClr val="123E61"/>
              </a:solidFill>
              <a:latin typeface="黑体" panose="02010609060101010101" pitchFamily="49" charset="-122"/>
              <a:ea typeface="黑体" panose="02010609060101010101" pitchFamily="49" charset="-122"/>
            </a:endParaRPr>
          </a:p>
        </p:txBody>
      </p:sp>
      <p:grpSp>
        <p:nvGrpSpPr>
          <p:cNvPr id="13" name="组合 55"/>
          <p:cNvGrpSpPr/>
          <p:nvPr/>
        </p:nvGrpSpPr>
        <p:grpSpPr>
          <a:xfrm>
            <a:off x="456115" y="754822"/>
            <a:ext cx="472830" cy="378513"/>
            <a:chOff x="304800" y="673100"/>
            <a:chExt cx="4000500" cy="4000500"/>
          </a:xfrm>
          <a:effectLst>
            <a:outerShdw blurRad="444500" dist="254000" dir="8100000" algn="tr" rotWithShape="0">
              <a:prstClr val="black">
                <a:alpha val="50000"/>
              </a:prstClr>
            </a:outerShdw>
          </a:effectLst>
        </p:grpSpPr>
        <p:sp>
          <p:nvSpPr>
            <p:cNvPr id="14"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2" name="AutoShape 2"/>
          <p:cNvSpPr>
            <a:spLocks noChangeArrowheads="1"/>
          </p:cNvSpPr>
          <p:nvPr/>
        </p:nvSpPr>
        <p:spPr bwMode="auto">
          <a:xfrm>
            <a:off x="965267" y="716501"/>
            <a:ext cx="1518501" cy="455154"/>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进行需求分析 </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8" name="矩形 7"/>
          <p:cNvSpPr/>
          <p:nvPr/>
        </p:nvSpPr>
        <p:spPr>
          <a:xfrm>
            <a:off x="1102632" y="751276"/>
            <a:ext cx="1851789" cy="400110"/>
          </a:xfrm>
          <a:prstGeom prst="rect">
            <a:avLst/>
          </a:prstGeom>
        </p:spPr>
        <p:txBody>
          <a:bodyPr wrap="none">
            <a:spAutoFit/>
          </a:bodyPr>
          <a:lstStyle/>
          <a:p>
            <a:r>
              <a:rPr lang="zh-CN" altLang="en-US" sz="2000" dirty="0">
                <a:solidFill>
                  <a:srgbClr val="14436A"/>
                </a:solidFill>
                <a:latin typeface="黑体" panose="02010609060101010101" pitchFamily="49" charset="-122"/>
                <a:ea typeface="黑体" panose="02010609060101010101" pitchFamily="49" charset="-122"/>
              </a:rPr>
              <a:t>进行需求分析 </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9" name="文本框 8"/>
          <p:cNvSpPr txBox="1"/>
          <p:nvPr/>
        </p:nvSpPr>
        <p:spPr>
          <a:xfrm>
            <a:off x="791580" y="1125074"/>
            <a:ext cx="8044763" cy="1938992"/>
          </a:xfrm>
          <a:prstGeom prst="rect">
            <a:avLst/>
          </a:prstGeom>
          <a:noFill/>
        </p:spPr>
        <p:txBody>
          <a:bodyPr wrap="square" rtlCol="0">
            <a:spAutoFit/>
          </a:bodyPr>
          <a:lstStyle/>
          <a:p>
            <a:pPr>
              <a:lnSpc>
                <a:spcPct val="150000"/>
              </a:lnSpc>
              <a:buClr>
                <a:srgbClr val="C00000"/>
              </a:buClr>
            </a:pPr>
            <a:r>
              <a:rPr lang="zh-CN" altLang="en-US" sz="1600" dirty="0">
                <a:solidFill>
                  <a:srgbClr val="123E61"/>
                </a:solidFill>
                <a:latin typeface="黑体" panose="02010609060101010101" pitchFamily="49" charset="-122"/>
                <a:ea typeface="黑体" panose="02010609060101010101" pitchFamily="49" charset="-122"/>
              </a:rPr>
              <a:t>常用的需求分析方法有：结构化方法、原型化方法、数据流分析方法等。</a:t>
            </a:r>
            <a:endParaRPr lang="en-US" altLang="zh-CN" sz="1600" dirty="0">
              <a:solidFill>
                <a:srgbClr val="123E61"/>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rgbClr val="123E61"/>
                </a:solidFill>
                <a:latin typeface="黑体" panose="02010609060101010101" pitchFamily="49" charset="-122"/>
                <a:ea typeface="黑体" panose="02010609060101010101" pitchFamily="49" charset="-122"/>
              </a:rPr>
              <a:t>原型化方法（</a:t>
            </a:r>
            <a:r>
              <a:rPr lang="en-US" altLang="zh-CN" sz="1600" dirty="0">
                <a:solidFill>
                  <a:srgbClr val="123E61"/>
                </a:solidFill>
                <a:latin typeface="黑体" panose="02010609060101010101" pitchFamily="49" charset="-122"/>
                <a:ea typeface="黑体" panose="02010609060101010101" pitchFamily="49" charset="-122"/>
              </a:rPr>
              <a:t>Prototype</a:t>
            </a:r>
            <a:r>
              <a:rPr lang="zh-CN" altLang="en-US" sz="1600" dirty="0">
                <a:solidFill>
                  <a:srgbClr val="123E61"/>
                </a:solidFill>
                <a:latin typeface="黑体" panose="02010609060101010101" pitchFamily="49" charset="-122"/>
                <a:ea typeface="黑体" panose="02010609060101010101" pitchFamily="49" charset="-122"/>
              </a:rPr>
              <a:t>）</a:t>
            </a:r>
            <a:endParaRPr lang="en-US" altLang="zh-CN" sz="1600" dirty="0">
              <a:solidFill>
                <a:srgbClr val="123E61"/>
              </a:solidFill>
              <a:latin typeface="黑体" panose="02010609060101010101" pitchFamily="49" charset="-122"/>
              <a:ea typeface="黑体" panose="02010609060101010101" pitchFamily="49" charset="-122"/>
            </a:endParaRPr>
          </a:p>
          <a:p>
            <a:pPr marL="457200" indent="457200">
              <a:lnSpc>
                <a:spcPct val="150000"/>
              </a:lnSpc>
            </a:pPr>
            <a:r>
              <a:rPr lang="zh-CN" altLang="en-US" sz="1600" dirty="0">
                <a:solidFill>
                  <a:srgbClr val="123E61"/>
                </a:solidFill>
                <a:latin typeface="黑体" panose="02010609060101010101" pitchFamily="49" charset="-122"/>
                <a:ea typeface="黑体" panose="02010609060101010101" pitchFamily="49" charset="-122"/>
              </a:rPr>
              <a:t>一种可快速、形象地描述用户产品需求的分析方法。</a:t>
            </a:r>
            <a:endParaRPr lang="en-US" altLang="zh-CN" sz="1600" dirty="0">
              <a:solidFill>
                <a:srgbClr val="123E61"/>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rgbClr val="123E61"/>
                </a:solidFill>
                <a:latin typeface="黑体" panose="02010609060101010101" pitchFamily="49" charset="-122"/>
                <a:ea typeface="黑体" panose="02010609060101010101" pitchFamily="49" charset="-122"/>
              </a:rPr>
              <a:t>结构化分析方法（</a:t>
            </a:r>
            <a:r>
              <a:rPr lang="en-US" altLang="zh-CN" sz="1600" dirty="0">
                <a:solidFill>
                  <a:srgbClr val="123E61"/>
                </a:solidFill>
                <a:latin typeface="黑体" panose="02010609060101010101" pitchFamily="49" charset="-122"/>
                <a:ea typeface="黑体" panose="02010609060101010101" pitchFamily="49" charset="-122"/>
              </a:rPr>
              <a:t>Structured Analysis</a:t>
            </a:r>
            <a:r>
              <a:rPr lang="zh-CN" altLang="en-US" sz="1600" dirty="0">
                <a:solidFill>
                  <a:srgbClr val="123E61"/>
                </a:solidFill>
                <a:latin typeface="黑体" panose="02010609060101010101" pitchFamily="49" charset="-122"/>
                <a:ea typeface="黑体" panose="02010609060101010101" pitchFamily="49" charset="-122"/>
              </a:rPr>
              <a:t>）</a:t>
            </a:r>
            <a:endParaRPr lang="en-US" altLang="zh-CN" sz="1600" dirty="0">
              <a:solidFill>
                <a:srgbClr val="123E61"/>
              </a:solidFill>
              <a:latin typeface="黑体" panose="02010609060101010101" pitchFamily="49" charset="-122"/>
              <a:ea typeface="黑体" panose="02010609060101010101" pitchFamily="49" charset="-122"/>
            </a:endParaRPr>
          </a:p>
          <a:p>
            <a:pPr marL="914400">
              <a:lnSpc>
                <a:spcPct val="150000"/>
              </a:lnSpc>
            </a:pPr>
            <a:r>
              <a:rPr lang="zh-CN" altLang="en-US" sz="1600" dirty="0">
                <a:solidFill>
                  <a:srgbClr val="123E61"/>
                </a:solidFill>
                <a:latin typeface="黑体" panose="02010609060101010101" pitchFamily="49" charset="-122"/>
                <a:ea typeface="黑体" panose="02010609060101010101" pitchFamily="49" charset="-122"/>
              </a:rPr>
              <a:t>一般使用自顶向下，或者是自底向上的分析方式。</a:t>
            </a:r>
            <a:endParaRPr lang="en-US" altLang="zh-CN" dirty="0">
              <a:solidFill>
                <a:srgbClr val="123E61"/>
              </a:solidFill>
              <a:latin typeface="黑体" panose="02010609060101010101" pitchFamily="49" charset="-122"/>
              <a:ea typeface="黑体" panose="02010609060101010101" pitchFamily="49" charset="-122"/>
            </a:endParaRPr>
          </a:p>
        </p:txBody>
      </p:sp>
      <p:pic>
        <p:nvPicPr>
          <p:cNvPr id="10" name="图片 9" descr="9t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8267" y="2970309"/>
            <a:ext cx="3717929" cy="1510448"/>
          </a:xfrm>
          <a:prstGeom prst="rect">
            <a:avLst/>
          </a:prstGeom>
          <a:noFill/>
          <a:ln>
            <a:noFill/>
          </a:ln>
        </p:spPr>
      </p:pic>
      <p:sp>
        <p:nvSpPr>
          <p:cNvPr id="11" name="矩形 10"/>
          <p:cNvSpPr/>
          <p:nvPr/>
        </p:nvSpPr>
        <p:spPr>
          <a:xfrm>
            <a:off x="3860265" y="4488925"/>
            <a:ext cx="1441420" cy="307777"/>
          </a:xfrm>
          <a:prstGeom prst="rect">
            <a:avLst/>
          </a:prstGeom>
        </p:spPr>
        <p:txBody>
          <a:bodyPr wrap="none">
            <a:spAutoFit/>
          </a:bodyPr>
          <a:lstStyle/>
          <a:p>
            <a:r>
              <a:rPr lang="zh-CN" altLang="en-US" sz="14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结构化</a:t>
            </a:r>
            <a:r>
              <a:rPr lang="zh-CN" altLang="zh-CN" sz="14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分析方法</a:t>
            </a:r>
            <a:endParaRPr lang="zh-CN" altLang="en-US" sz="1400" dirty="0">
              <a:solidFill>
                <a:srgbClr val="123E61"/>
              </a:solidFill>
              <a:latin typeface="黑体" panose="02010609060101010101" pitchFamily="49" charset="-122"/>
              <a:ea typeface="黑体" panose="02010609060101010101" pitchFamily="49" charset="-122"/>
            </a:endParaRPr>
          </a:p>
        </p:txBody>
      </p:sp>
      <p:grpSp>
        <p:nvGrpSpPr>
          <p:cNvPr id="12" name="组合 55"/>
          <p:cNvGrpSpPr/>
          <p:nvPr/>
        </p:nvGrpSpPr>
        <p:grpSpPr>
          <a:xfrm>
            <a:off x="456115" y="754822"/>
            <a:ext cx="472830" cy="378513"/>
            <a:chOff x="304800" y="673100"/>
            <a:chExt cx="4000500" cy="4000500"/>
          </a:xfrm>
          <a:effectLst>
            <a:outerShdw blurRad="444500" dist="254000" dir="8100000" algn="tr" rotWithShape="0">
              <a:prstClr val="black">
                <a:alpha val="50000"/>
              </a:prstClr>
            </a:outerShdw>
          </a:effectLst>
        </p:grpSpPr>
        <p:sp>
          <p:nvSpPr>
            <p:cNvPr id="13"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5" name="AutoShape 2"/>
          <p:cNvSpPr>
            <a:spLocks noChangeArrowheads="1"/>
          </p:cNvSpPr>
          <p:nvPr/>
        </p:nvSpPr>
        <p:spPr bwMode="auto">
          <a:xfrm>
            <a:off x="965267" y="716501"/>
            <a:ext cx="1989154" cy="455154"/>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进行需求分析</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386265" y="528959"/>
            <a:ext cx="5013827" cy="4154170"/>
          </a:xfrm>
          <a:prstGeom prst="rect">
            <a:avLst/>
          </a:prstGeom>
        </p:spPr>
        <p:txBody>
          <a:bodyPr wrap="square">
            <a:spAutoFit/>
          </a:bodyPr>
          <a:lstStyle/>
          <a:p>
            <a:pPr indent="457200">
              <a:lnSpc>
                <a:spcPct val="150000"/>
              </a:lnSpc>
            </a:pPr>
            <a:endParaRPr lang="en-US" altLang="zh-CN" sz="1600" dirty="0">
              <a:solidFill>
                <a:srgbClr val="123E61"/>
              </a:solidFill>
              <a:latin typeface="黑体" panose="02010609060101010101" pitchFamily="49" charset="-122"/>
              <a:ea typeface="黑体" panose="02010609060101010101" pitchFamily="49" charset="-122"/>
            </a:endParaRPr>
          </a:p>
          <a:p>
            <a:pPr indent="457200">
              <a:lnSpc>
                <a:spcPct val="150000"/>
              </a:lnSpc>
            </a:pPr>
            <a:r>
              <a:rPr lang="en-US" altLang="zh-CN" sz="1600" dirty="0">
                <a:solidFill>
                  <a:srgbClr val="123E61"/>
                </a:solidFill>
                <a:latin typeface="黑体" panose="02010609060101010101" pitchFamily="49" charset="-122"/>
                <a:ea typeface="黑体" panose="02010609060101010101" pitchFamily="49" charset="-122"/>
              </a:rPr>
              <a:t>SA</a:t>
            </a:r>
            <a:r>
              <a:rPr lang="zh-CN" altLang="en-US" sz="1600" dirty="0">
                <a:solidFill>
                  <a:srgbClr val="123E61"/>
                </a:solidFill>
                <a:latin typeface="黑体" panose="02010609060101010101" pitchFamily="49" charset="-122"/>
                <a:ea typeface="黑体" panose="02010609060101010101" pitchFamily="49" charset="-122"/>
              </a:rPr>
              <a:t>方法采用</a:t>
            </a:r>
            <a:r>
              <a:rPr lang="zh-CN" altLang="en-US" sz="1600" dirty="0">
                <a:solidFill>
                  <a:srgbClr val="FF0000"/>
                </a:solidFill>
                <a:latin typeface="黑体" panose="02010609060101010101" pitchFamily="49" charset="-122"/>
                <a:ea typeface="黑体" panose="02010609060101010101" pitchFamily="49" charset="-122"/>
              </a:rPr>
              <a:t>自顶向下，逐层分解</a:t>
            </a:r>
            <a:r>
              <a:rPr lang="zh-CN" altLang="en-US" sz="1600" dirty="0">
                <a:solidFill>
                  <a:srgbClr val="123E61"/>
                </a:solidFill>
                <a:latin typeface="黑体" panose="02010609060101010101" pitchFamily="49" charset="-122"/>
                <a:ea typeface="黑体" panose="02010609060101010101" pitchFamily="49" charset="-122"/>
              </a:rPr>
              <a:t>的方式分析系统，用</a:t>
            </a:r>
            <a:r>
              <a:rPr lang="zh-CN" altLang="en-US" sz="1600" dirty="0">
                <a:solidFill>
                  <a:srgbClr val="FF0000"/>
                </a:solidFill>
                <a:latin typeface="黑体" panose="02010609060101010101" pitchFamily="49" charset="-122"/>
                <a:ea typeface="黑体" panose="02010609060101010101" pitchFamily="49" charset="-122"/>
              </a:rPr>
              <a:t>数据流图</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Data Flow Diagram</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DFD</a:t>
            </a:r>
            <a:r>
              <a:rPr lang="zh-CN" altLang="en-US" sz="1600" dirty="0">
                <a:solidFill>
                  <a:srgbClr val="123E61"/>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数据字典</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Data Dictionary</a:t>
            </a:r>
            <a:r>
              <a:rPr lang="zh-CN" altLang="en-US" sz="1600" dirty="0">
                <a:solidFill>
                  <a:srgbClr val="123E61"/>
                </a:solidFill>
                <a:latin typeface="黑体" panose="02010609060101010101" pitchFamily="49" charset="-122"/>
                <a:ea typeface="黑体" panose="02010609060101010101" pitchFamily="49" charset="-122"/>
              </a:rPr>
              <a:t>，</a:t>
            </a:r>
            <a:r>
              <a:rPr lang="en-US" altLang="zh-CN" sz="1600" dirty="0">
                <a:solidFill>
                  <a:srgbClr val="123E61"/>
                </a:solidFill>
                <a:latin typeface="黑体" panose="02010609060101010101" pitchFamily="49" charset="-122"/>
                <a:ea typeface="黑体" panose="02010609060101010101" pitchFamily="49" charset="-122"/>
              </a:rPr>
              <a:t>DD</a:t>
            </a:r>
            <a:r>
              <a:rPr lang="zh-CN" altLang="en-US" sz="1600" dirty="0">
                <a:solidFill>
                  <a:srgbClr val="123E61"/>
                </a:solidFill>
                <a:latin typeface="黑体" panose="02010609060101010101" pitchFamily="49" charset="-122"/>
                <a:ea typeface="黑体" panose="02010609060101010101" pitchFamily="49" charset="-122"/>
              </a:rPr>
              <a:t>）描述系统。</a:t>
            </a:r>
            <a:endParaRPr lang="en-US" altLang="zh-CN" sz="1600" dirty="0">
              <a:solidFill>
                <a:srgbClr val="123E61"/>
              </a:solidFill>
              <a:latin typeface="黑体" panose="02010609060101010101" pitchFamily="49" charset="-122"/>
              <a:ea typeface="黑体" panose="02010609060101010101" pitchFamily="49" charset="-122"/>
            </a:endParaRPr>
          </a:p>
          <a:p>
            <a:pPr indent="457200">
              <a:lnSpc>
                <a:spcPct val="150000"/>
              </a:lnSpc>
            </a:pPr>
            <a:endParaRPr lang="en-US" altLang="zh-CN" sz="1600" dirty="0">
              <a:solidFill>
                <a:srgbClr val="123E61"/>
              </a:solidFill>
              <a:latin typeface="黑体" panose="02010609060101010101" pitchFamily="49" charset="-122"/>
              <a:ea typeface="黑体" panose="02010609060101010101" pitchFamily="49" charset="-122"/>
            </a:endParaRPr>
          </a:p>
          <a:p>
            <a:pPr indent="457200">
              <a:lnSpc>
                <a:spcPct val="150000"/>
              </a:lnSpc>
            </a:pPr>
            <a:r>
              <a:rPr lang="zh-CN" altLang="en-US" sz="1600" dirty="0">
                <a:solidFill>
                  <a:srgbClr val="123E61"/>
                </a:solidFill>
                <a:latin typeface="黑体" panose="02010609060101010101" pitchFamily="49" charset="-122"/>
                <a:ea typeface="黑体" panose="02010609060101010101" pitchFamily="49" charset="-122"/>
              </a:rPr>
              <a:t>数据流图</a:t>
            </a:r>
            <a:r>
              <a:rPr lang="en-US" altLang="zh-CN" sz="1600" dirty="0">
                <a:solidFill>
                  <a:srgbClr val="123E61"/>
                </a:solidFill>
                <a:latin typeface="黑体" panose="02010609060101010101" pitchFamily="49" charset="-122"/>
                <a:ea typeface="黑体" panose="02010609060101010101" pitchFamily="49" charset="-122"/>
              </a:rPr>
              <a:t>:</a:t>
            </a:r>
            <a:r>
              <a:rPr lang="zh-CN" altLang="en-US" sz="1600" dirty="0">
                <a:solidFill>
                  <a:srgbClr val="123E61"/>
                </a:solidFill>
                <a:latin typeface="黑体" panose="02010609060101010101" pitchFamily="49" charset="-122"/>
                <a:ea typeface="黑体" panose="02010609060101010101" pitchFamily="49" charset="-122"/>
              </a:rPr>
              <a:t>是软件工程中专门描绘信息在系统中流动和处理过程的图形化工具。图中给出了数据流图中所使用的符号及其含义。</a:t>
            </a:r>
            <a:endParaRPr lang="zh-CN" altLang="en-US" sz="1600" dirty="0">
              <a:solidFill>
                <a:srgbClr val="123E61"/>
              </a:solidFill>
              <a:latin typeface="黑体" panose="02010609060101010101" pitchFamily="49" charset="-122"/>
              <a:ea typeface="黑体" panose="02010609060101010101" pitchFamily="49" charset="-122"/>
            </a:endParaRPr>
          </a:p>
          <a:p>
            <a:pPr indent="457200" algn="l">
              <a:lnSpc>
                <a:spcPct val="150000"/>
              </a:lnSpc>
              <a:buClrTx/>
              <a:buSzTx/>
              <a:buFontTx/>
            </a:pPr>
            <a:r>
              <a:rPr lang="zh-CN" altLang="en-US" sz="1600" dirty="0">
                <a:solidFill>
                  <a:srgbClr val="123E61"/>
                </a:solidFill>
                <a:latin typeface="黑体" panose="02010609060101010101" pitchFamily="49" charset="-122"/>
                <a:ea typeface="黑体" panose="02010609060101010101" pitchFamily="49" charset="-122"/>
                <a:sym typeface="+mn-ea"/>
              </a:rPr>
              <a:t>数据字典是对数据库中元数据的描述，而不是数据本身。</a:t>
            </a:r>
            <a:endParaRPr lang="zh-CN" altLang="en-US" sz="1600" dirty="0">
              <a:solidFill>
                <a:srgbClr val="123E61"/>
              </a:solidFill>
              <a:latin typeface="黑体" panose="02010609060101010101" pitchFamily="49" charset="-122"/>
              <a:ea typeface="黑体" panose="02010609060101010101" pitchFamily="49" charset="-122"/>
            </a:endParaRPr>
          </a:p>
          <a:p>
            <a:pPr indent="457200">
              <a:lnSpc>
                <a:spcPct val="150000"/>
              </a:lnSpc>
            </a:pPr>
            <a:endParaRPr lang="zh-CN" altLang="en-US" sz="1600" dirty="0">
              <a:solidFill>
                <a:srgbClr val="123E61"/>
              </a:solidFill>
              <a:latin typeface="黑体" panose="02010609060101010101" pitchFamily="49" charset="-122"/>
              <a:ea typeface="黑体" panose="02010609060101010101" pitchFamily="49" charset="-122"/>
            </a:endParaRPr>
          </a:p>
        </p:txBody>
      </p:sp>
      <p:pic>
        <p:nvPicPr>
          <p:cNvPr id="7" name="图片 6" descr="说明: 9t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9001" y="664332"/>
            <a:ext cx="2700001" cy="3591757"/>
          </a:xfrm>
          <a:prstGeom prst="rect">
            <a:avLst/>
          </a:prstGeom>
          <a:noFill/>
          <a:ln>
            <a:noFill/>
          </a:ln>
        </p:spPr>
      </p:pic>
      <p:sp>
        <p:nvSpPr>
          <p:cNvPr id="8" name="矩形 7"/>
          <p:cNvSpPr/>
          <p:nvPr/>
        </p:nvSpPr>
        <p:spPr>
          <a:xfrm>
            <a:off x="6260733" y="4508409"/>
            <a:ext cx="1441420" cy="307777"/>
          </a:xfrm>
          <a:prstGeom prst="rect">
            <a:avLst/>
          </a:prstGeom>
        </p:spPr>
        <p:txBody>
          <a:bodyPr wrap="none">
            <a:spAutoFit/>
          </a:bodyPr>
          <a:lstStyle/>
          <a:p>
            <a:r>
              <a:rPr lang="zh-CN" altLang="zh-CN" sz="14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数据流图的符号</a:t>
            </a:r>
            <a:endParaRPr lang="zh-CN" altLang="en-US" sz="3600"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进行需求分析</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386264" y="588790"/>
            <a:ext cx="7998513" cy="338554"/>
          </a:xfrm>
          <a:prstGeom prst="rect">
            <a:avLst/>
          </a:prstGeom>
        </p:spPr>
        <p:txBody>
          <a:bodyPr wrap="square">
            <a:spAutoFit/>
          </a:bodyPr>
          <a:lstStyle/>
          <a:p>
            <a:pPr indent="457200"/>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在</a:t>
            </a:r>
            <a:r>
              <a:rPr lang="en-US" altLang="zh-CN" sz="1600" kern="1000" dirty="0">
                <a:solidFill>
                  <a:srgbClr val="14436A"/>
                </a:solidFill>
                <a:latin typeface="黑体" panose="02010609060101010101" pitchFamily="49" charset="-122"/>
                <a:ea typeface="黑体" panose="02010609060101010101" pitchFamily="49" charset="-122"/>
              </a:rPr>
              <a:t>SA</a:t>
            </a:r>
            <a:r>
              <a:rPr lang="zh-CN" altLang="en-US" sz="1600" kern="1000" dirty="0">
                <a:solidFill>
                  <a:srgbClr val="14436A"/>
                </a:solidFill>
                <a:latin typeface="黑体" panose="02010609060101010101" pitchFamily="49" charset="-122"/>
                <a:ea typeface="黑体" panose="02010609060101010101" pitchFamily="49" charset="-122"/>
              </a:rPr>
              <a:t>方法</a:t>
            </a: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中，我们可以把任何一个系统都抽象为</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以下</a:t>
            </a: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所示的形式</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1600" dirty="0">
              <a:solidFill>
                <a:srgbClr val="14436A"/>
              </a:solidFill>
              <a:latin typeface="黑体" panose="02010609060101010101" pitchFamily="49" charset="-122"/>
              <a:ea typeface="黑体" panose="02010609060101010101" pitchFamily="49" charset="-122"/>
            </a:endParaRPr>
          </a:p>
        </p:txBody>
      </p:sp>
      <p:pic>
        <p:nvPicPr>
          <p:cNvPr id="7" name="图片 6" descr="说明: 9t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7542" y="940376"/>
            <a:ext cx="2650582" cy="1102319"/>
          </a:xfrm>
          <a:prstGeom prst="rect">
            <a:avLst/>
          </a:prstGeom>
          <a:noFill/>
          <a:ln>
            <a:noFill/>
          </a:ln>
        </p:spPr>
      </p:pic>
      <p:sp>
        <p:nvSpPr>
          <p:cNvPr id="8" name="矩形 7"/>
          <p:cNvSpPr/>
          <p:nvPr/>
        </p:nvSpPr>
        <p:spPr>
          <a:xfrm>
            <a:off x="3790756" y="2067602"/>
            <a:ext cx="1189528" cy="307777"/>
          </a:xfrm>
          <a:prstGeom prst="rect">
            <a:avLst/>
          </a:prstGeom>
        </p:spPr>
        <p:txBody>
          <a:bodyPr wrap="square">
            <a:spAutoFit/>
          </a:bodyPr>
          <a:lstStyle/>
          <a:p>
            <a:pPr algn="ctr"/>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数据流图</a:t>
            </a:r>
            <a:r>
              <a:rPr lang="en-US" altLang="zh-CN" sz="1000" kern="1000" dirty="0">
                <a:solidFill>
                  <a:srgbClr val="14436A"/>
                </a:solidFill>
                <a:latin typeface="黑体" panose="02010609060101010101" pitchFamily="49" charset="-122"/>
                <a:ea typeface="黑体" panose="02010609060101010101" pitchFamily="49" charset="-122"/>
              </a:rPr>
              <a:t> </a:t>
            </a:r>
            <a:endParaRPr lang="zh-CN" altLang="en-US" sz="1000" dirty="0">
              <a:solidFill>
                <a:srgbClr val="14436A"/>
              </a:solidFill>
              <a:latin typeface="黑体" panose="02010609060101010101" pitchFamily="49" charset="-122"/>
              <a:ea typeface="黑体" panose="02010609060101010101" pitchFamily="49" charset="-122"/>
            </a:endParaRPr>
          </a:p>
        </p:txBody>
      </p:sp>
      <p:sp>
        <p:nvSpPr>
          <p:cNvPr id="9" name="矩形 8"/>
          <p:cNvSpPr/>
          <p:nvPr/>
        </p:nvSpPr>
        <p:spPr>
          <a:xfrm>
            <a:off x="406800" y="2191954"/>
            <a:ext cx="8280000" cy="773289"/>
          </a:xfrm>
          <a:prstGeom prst="rect">
            <a:avLst/>
          </a:prstGeom>
        </p:spPr>
        <p:txBody>
          <a:bodyPr wrap="square">
            <a:spAutoFit/>
          </a:bodyPr>
          <a:lstStyle/>
          <a:p>
            <a:pPr indent="457200">
              <a:lnSpc>
                <a:spcPct val="150000"/>
              </a:lnSpc>
            </a:pP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在处理功能逐步分解的同时，它们所用的数据也逐级分解，形成若干层次的数据流图，如</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下图</a:t>
            </a: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所示</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1600" dirty="0">
              <a:solidFill>
                <a:srgbClr val="14436A"/>
              </a:solidFill>
              <a:latin typeface="黑体" panose="02010609060101010101" pitchFamily="49" charset="-122"/>
              <a:ea typeface="黑体" panose="02010609060101010101" pitchFamily="49" charset="-122"/>
            </a:endParaRPr>
          </a:p>
        </p:txBody>
      </p:sp>
      <p:pic>
        <p:nvPicPr>
          <p:cNvPr id="10" name="图片 9" descr="9t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392" y="2578598"/>
            <a:ext cx="3778816" cy="1893204"/>
          </a:xfrm>
          <a:prstGeom prst="rect">
            <a:avLst/>
          </a:prstGeom>
          <a:noFill/>
          <a:ln>
            <a:noFill/>
          </a:ln>
        </p:spPr>
      </p:pic>
      <p:sp>
        <p:nvSpPr>
          <p:cNvPr id="11" name="矩形 10"/>
          <p:cNvSpPr/>
          <p:nvPr/>
        </p:nvSpPr>
        <p:spPr>
          <a:xfrm>
            <a:off x="2321750" y="4551910"/>
            <a:ext cx="4447062" cy="307777"/>
          </a:xfrm>
          <a:prstGeom prst="rect">
            <a:avLst/>
          </a:prstGeom>
        </p:spPr>
        <p:txBody>
          <a:bodyPr wrap="square">
            <a:spAutoFit/>
          </a:bodyPr>
          <a:lstStyle/>
          <a:p>
            <a:pPr algn="ctr">
              <a:spcBef>
                <a:spcPts val="700"/>
              </a:spcBef>
              <a:spcAft>
                <a:spcPts val="800"/>
              </a:spcAft>
            </a:pPr>
            <a:r>
              <a:rPr lang="zh-CN" altLang="zh-CN" sz="1400" kern="1000" dirty="0">
                <a:solidFill>
                  <a:srgbClr val="14436A"/>
                </a:solidFill>
                <a:latin typeface="黑体" panose="02010609060101010101" pitchFamily="49" charset="-122"/>
                <a:ea typeface="黑体" panose="02010609060101010101" pitchFamily="49" charset="-122"/>
              </a:rPr>
              <a:t>分层数据流图的建立</a:t>
            </a:r>
            <a:endParaRPr lang="zh-CN" altLang="zh-CN" sz="1400" kern="10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564" y="1276400"/>
            <a:ext cx="7380820" cy="2527615"/>
          </a:xfrm>
          <a:prstGeom prst="rect">
            <a:avLst/>
          </a:prstGeom>
        </p:spPr>
        <p:txBody>
          <a:bodyPr wrap="square">
            <a:spAutoFit/>
          </a:bodyPr>
          <a:lstStyle/>
          <a:p>
            <a:r>
              <a:rPr lang="zh-CN" altLang="en-US"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为了达到准确获得用户需求的目标，需求分析人员应该注意的基本原则：</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尊重用户的意见</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对需求及产品实施提供解决方案</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产品的使用特性</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允许组件重用</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对变更或扩展提供真实可靠的评估</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4" name="文本框 3"/>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需求分析基本原则</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编写需求分析说明书</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5" name="组合 55"/>
          <p:cNvGrpSpPr/>
          <p:nvPr/>
        </p:nvGrpSpPr>
        <p:grpSpPr>
          <a:xfrm>
            <a:off x="342914" y="759315"/>
            <a:ext cx="472830" cy="378513"/>
            <a:chOff x="304800" y="673100"/>
            <a:chExt cx="4000500" cy="4000500"/>
          </a:xfrm>
          <a:effectLst>
            <a:outerShdw blurRad="444500" dist="254000" dir="8100000" algn="tr" rotWithShape="0">
              <a:prstClr val="black">
                <a:alpha val="50000"/>
              </a:prstClr>
            </a:outerShdw>
          </a:effectLst>
        </p:grpSpPr>
        <p:sp>
          <p:nvSpPr>
            <p:cNvPr id="7"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 name="AutoShape 2"/>
          <p:cNvSpPr>
            <a:spLocks noChangeArrowheads="1"/>
          </p:cNvSpPr>
          <p:nvPr/>
        </p:nvSpPr>
        <p:spPr bwMode="auto">
          <a:xfrm>
            <a:off x="826064" y="733102"/>
            <a:ext cx="2701820" cy="454336"/>
          </a:xfrm>
          <a:prstGeom prst="roundRect">
            <a:avLst>
              <a:gd name="adj" fmla="val 9694"/>
            </a:avLst>
          </a:prstGeom>
          <a:noFill/>
          <a:ln w="19050">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lIns="87313" tIns="44450" rIns="87313" bIns="44450" anchor="ctr"/>
          <a:lstStyle/>
          <a:p>
            <a:pPr marL="0" marR="0" lvl="0" indent="0" defTabSz="914400" eaLnBrk="1" fontAlgn="auto"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964846" y="774367"/>
            <a:ext cx="2492990" cy="400110"/>
          </a:xfrm>
          <a:prstGeom prst="rect">
            <a:avLst/>
          </a:prstGeom>
        </p:spPr>
        <p:txBody>
          <a:bodyPr wrap="none">
            <a:spAutoFit/>
          </a:bodyPr>
          <a:lstStyle/>
          <a:p>
            <a:r>
              <a:rPr lang="zh-CN" altLang="en-US" sz="2000" dirty="0">
                <a:solidFill>
                  <a:srgbClr val="14436A"/>
                </a:solidFill>
                <a:latin typeface="黑体" panose="02010609060101010101" pitchFamily="49" charset="-122"/>
                <a:ea typeface="黑体" panose="02010609060101010101" pitchFamily="49" charset="-122"/>
              </a:rPr>
              <a:t>编写需求分析说明书</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1" name="矩形 10"/>
          <p:cNvSpPr/>
          <p:nvPr/>
        </p:nvSpPr>
        <p:spPr>
          <a:xfrm>
            <a:off x="349797" y="1372222"/>
            <a:ext cx="7789846" cy="418191"/>
          </a:xfrm>
          <a:prstGeom prst="rect">
            <a:avLst/>
          </a:prstGeom>
        </p:spPr>
        <p:txBody>
          <a:bodyPr wrap="square">
            <a:spAutoFit/>
          </a:bodyPr>
          <a:lstStyle/>
          <a:p>
            <a:pPr indent="457200">
              <a:lnSpc>
                <a:spcPct val="150000"/>
              </a:lnSpc>
            </a:pPr>
            <a:r>
              <a:rPr lang="zh-CN" altLang="en-US" sz="1600" dirty="0">
                <a:solidFill>
                  <a:srgbClr val="14436A"/>
                </a:solidFill>
                <a:latin typeface="黑体" panose="02010609060101010101" pitchFamily="49" charset="-122"/>
                <a:ea typeface="黑体" panose="02010609060101010101" pitchFamily="49" charset="-122"/>
              </a:rPr>
              <a:t>阐述数据库应用系统所必须提供的功能和性能要求，以及运行的实际约束条件。</a:t>
            </a:r>
            <a:endParaRPr lang="en-US" altLang="zh-CN" sz="16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839685" y="2258777"/>
            <a:ext cx="4572000" cy="2800767"/>
          </a:xfrm>
          <a:prstGeom prst="rect">
            <a:avLst/>
          </a:prstGeom>
        </p:spPr>
        <p:txBody>
          <a:bodyPr>
            <a:spAutoFit/>
          </a:bodyPr>
          <a:lstStyle/>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编写的目的、背景和定义</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用户的特点和系统的目标</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系统的概况</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系统的总体结构和子系统结构划分</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通信接口定义</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系统功能需求说明</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系统非功能需求说明</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数据处理流程的描述，数据管理能力的要求</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系统方案的可行性论证</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1600" dirty="0">
                <a:solidFill>
                  <a:srgbClr val="14436A"/>
                </a:solidFill>
                <a:latin typeface="黑体" panose="02010609060101010101" pitchFamily="49" charset="-122"/>
                <a:ea typeface="黑体" panose="02010609060101010101" pitchFamily="49" charset="-122"/>
              </a:rPr>
              <a:t>运行环境和故障处理的要求</a:t>
            </a:r>
            <a:endParaRPr lang="en-US" altLang="zh-CN" sz="1600" dirty="0">
              <a:solidFill>
                <a:srgbClr val="14436A"/>
              </a:solidFill>
              <a:latin typeface="黑体" panose="02010609060101010101" pitchFamily="49" charset="-122"/>
              <a:ea typeface="黑体" panose="02010609060101010101" pitchFamily="49" charset="-122"/>
            </a:endParaRPr>
          </a:p>
          <a:p>
            <a:pPr indent="457200"/>
            <a:endParaRPr lang="zh-CN" altLang="en-US" sz="1600" dirty="0">
              <a:solidFill>
                <a:srgbClr val="14436A"/>
              </a:solidFill>
              <a:latin typeface="黑体" panose="02010609060101010101" pitchFamily="49" charset="-122"/>
              <a:ea typeface="黑体" panose="02010609060101010101" pitchFamily="49" charset="-122"/>
            </a:endParaRPr>
          </a:p>
        </p:txBody>
      </p:sp>
      <p:sp>
        <p:nvSpPr>
          <p:cNvPr id="3" name="矩形 2"/>
          <p:cNvSpPr/>
          <p:nvPr/>
        </p:nvSpPr>
        <p:spPr>
          <a:xfrm>
            <a:off x="342914" y="1831780"/>
            <a:ext cx="7954518" cy="369332"/>
          </a:xfrm>
          <a:prstGeom prst="rect">
            <a:avLst/>
          </a:prstGeom>
        </p:spPr>
        <p:txBody>
          <a:bodyPr wrap="square">
            <a:spAutoFit/>
          </a:bodyPr>
          <a:lstStyle/>
          <a:p>
            <a:pPr indent="457200"/>
            <a:r>
              <a:rPr lang="zh-CN" altLang="en-US" sz="1600" dirty="0">
                <a:solidFill>
                  <a:srgbClr val="14436A"/>
                </a:solidFill>
                <a:latin typeface="黑体" panose="02010609060101010101" pitchFamily="49" charset="-122"/>
                <a:ea typeface="黑体" panose="02010609060101010101" pitchFamily="49" charset="-122"/>
              </a:rPr>
              <a:t>典型的需求分析说明书应该包含下述几方面的内容</a:t>
            </a:r>
            <a:r>
              <a:rPr lang="zh-CN" altLang="en-US" dirty="0"/>
              <a:t>：</a:t>
            </a:r>
            <a:endParaRPr lang="zh-CN" altLang="en-US" dirty="0"/>
          </a:p>
        </p:txBody>
      </p:sp>
      <p:sp>
        <p:nvSpPr>
          <p:cNvPr id="4" name="页脚占位符 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2" name="灯片编号占位符 11"/>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029" y="762412"/>
            <a:ext cx="472830" cy="378513"/>
            <a:chOff x="304800" y="673100"/>
            <a:chExt cx="4000500" cy="4000500"/>
          </a:xfrm>
          <a:effectLst>
            <a:outerShdw blurRad="444500" dist="254000" dir="8100000" algn="tr" rotWithShape="0">
              <a:prstClr val="black">
                <a:alpha val="50000"/>
              </a:prstClr>
            </a:outerShdw>
          </a:effectLst>
        </p:grpSpPr>
        <p:sp>
          <p:nvSpPr>
            <p:cNvPr id="3" name="同心圆 5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椭圆 57"/>
            <p:cNvSpPr/>
            <p:nvPr/>
          </p:nvSpPr>
          <p:spPr>
            <a:xfrm>
              <a:off x="392115" y="760410"/>
              <a:ext cx="3825870" cy="3825879"/>
            </a:xfrm>
            <a:prstGeom prst="hexagon">
              <a:avLst>
                <a:gd name="adj" fmla="val 35865"/>
                <a:gd name="vf" fmla="val 115470"/>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 name="矩形 4"/>
          <p:cNvSpPr/>
          <p:nvPr/>
        </p:nvSpPr>
        <p:spPr>
          <a:xfrm>
            <a:off x="1043608" y="736340"/>
            <a:ext cx="2236510" cy="400110"/>
          </a:xfrm>
          <a:prstGeom prst="rect">
            <a:avLst/>
          </a:prstGeom>
        </p:spPr>
        <p:txBody>
          <a:bodyPr wrap="none">
            <a:spAutoFit/>
          </a:bodyPr>
          <a:lstStyle/>
          <a:p>
            <a:r>
              <a:rPr lang="zh-CN" altLang="en-US" sz="2000" dirty="0">
                <a:solidFill>
                  <a:srgbClr val="14436A"/>
                </a:solidFill>
                <a:latin typeface="黑体" panose="02010609060101010101" pitchFamily="49" charset="-122"/>
                <a:ea typeface="黑体" panose="02010609060101010101" pitchFamily="49" charset="-122"/>
              </a:rPr>
              <a:t>需求分析书的验证</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6" name="矩形 5"/>
          <p:cNvSpPr/>
          <p:nvPr/>
        </p:nvSpPr>
        <p:spPr>
          <a:xfrm>
            <a:off x="1037415" y="1251471"/>
            <a:ext cx="7097201" cy="3727944"/>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有效性验证</a:t>
            </a:r>
            <a:endParaRPr lang="en-US" altLang="zh-CN" sz="1600" dirty="0">
              <a:solidFill>
                <a:srgbClr val="14436A"/>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4436A"/>
                </a:solidFill>
                <a:latin typeface="黑体" panose="02010609060101010101" pitchFamily="49" charset="-122"/>
                <a:ea typeface="黑体" panose="02010609060101010101" pitchFamily="49" charset="-122"/>
              </a:rPr>
              <a:t>    开发人员和用户双方应该对需求规则说明中的每条项目进行认真的核查，用以确认用户的需求被充分、 完整地表达出来。 </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一致性验证</a:t>
            </a:r>
            <a:endParaRPr lang="en-US" altLang="zh-CN" sz="1600" dirty="0">
              <a:solidFill>
                <a:srgbClr val="14436A"/>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4436A"/>
                </a:solidFill>
                <a:latin typeface="黑体" panose="02010609060101010101" pitchFamily="49" charset="-122"/>
                <a:ea typeface="黑体" panose="02010609060101010101" pitchFamily="49" charset="-122"/>
              </a:rPr>
              <a:t>    各项需求说明之间不会产生冲突，对相关联的系统功能的描述不应该存在矛盾的约束条件。 </a:t>
            </a:r>
            <a:endParaRPr lang="en-US" altLang="zh-CN" sz="16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l"/>
            </a:pPr>
            <a:r>
              <a:rPr lang="zh-CN" altLang="en-US" sz="1600" dirty="0">
                <a:solidFill>
                  <a:srgbClr val="14436A"/>
                </a:solidFill>
                <a:latin typeface="黑体" panose="02010609060101010101" pitchFamily="49" charset="-122"/>
                <a:ea typeface="黑体" panose="02010609060101010101" pitchFamily="49" charset="-122"/>
              </a:rPr>
              <a:t>完备性验证</a:t>
            </a:r>
            <a:endParaRPr lang="en-US" altLang="zh-CN" sz="1600" dirty="0">
              <a:solidFill>
                <a:srgbClr val="14436A"/>
              </a:solidFill>
              <a:latin typeface="黑体" panose="02010609060101010101" pitchFamily="49" charset="-122"/>
              <a:ea typeface="黑体" panose="02010609060101010101" pitchFamily="49" charset="-122"/>
            </a:endParaRPr>
          </a:p>
          <a:p>
            <a:pPr>
              <a:lnSpc>
                <a:spcPct val="150000"/>
              </a:lnSpc>
            </a:pPr>
            <a:r>
              <a:rPr lang="zh-CN" altLang="en-US" sz="1600" dirty="0">
                <a:solidFill>
                  <a:srgbClr val="14436A"/>
                </a:solidFill>
                <a:latin typeface="黑体" panose="02010609060101010101" pitchFamily="49" charset="-122"/>
                <a:ea typeface="黑体" panose="02010609060101010101" pitchFamily="49" charset="-122"/>
              </a:rPr>
              <a:t>    对用户的所有功能和非功能性约束进行检验，对各项需求进行编号和按优先级排序，排查可能隐藏的故障或缺陷。 </a:t>
            </a:r>
            <a:br>
              <a:rPr lang="zh-CN" altLang="en-US" sz="1600" dirty="0"/>
            </a:br>
            <a:endParaRPr lang="en-US" altLang="zh-CN" sz="1600" dirty="0">
              <a:solidFill>
                <a:srgbClr val="14436A"/>
              </a:solidFill>
              <a:latin typeface="黑体" panose="02010609060101010101" pitchFamily="49" charset="-122"/>
              <a:ea typeface="黑体" panose="02010609060101010101" pitchFamily="49" charset="-122"/>
            </a:endParaRPr>
          </a:p>
        </p:txBody>
      </p:sp>
      <p:sp>
        <p:nvSpPr>
          <p:cNvPr id="7" name="文本框 6"/>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8" name="文本框 7"/>
          <p:cNvSpPr txBox="1"/>
          <p:nvPr/>
        </p:nvSpPr>
        <p:spPr>
          <a:xfrm>
            <a:off x="5184068" y="196280"/>
            <a:ext cx="2088232"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需求分析说明书的验证</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9" name="页脚占位符 8"/>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0" name="灯片编号占位符 9"/>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数据字典</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575100" y="466579"/>
            <a:ext cx="7633303" cy="461665"/>
          </a:xfrm>
          <a:prstGeom prst="rect">
            <a:avLst/>
          </a:prstGeom>
        </p:spPr>
        <p:txBody>
          <a:bodyPr wrap="square">
            <a:spAutoFit/>
          </a:bodyPr>
          <a:lstStyle/>
          <a:p>
            <a:pPr indent="255905" algn="just" fontAlgn="ctr">
              <a:lnSpc>
                <a:spcPct val="150000"/>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rPr>
              <a:t>数据字典</a:t>
            </a:r>
            <a:r>
              <a:rPr lang="zh-CN" altLang="en-US" sz="1600" kern="1000" dirty="0">
                <a:solidFill>
                  <a:srgbClr val="14436A"/>
                </a:solidFill>
                <a:latin typeface="黑体" panose="02010609060101010101" pitchFamily="49" charset="-122"/>
                <a:ea typeface="黑体" panose="02010609060101010101" pitchFamily="49" charset="-122"/>
              </a:rPr>
              <a:t>存放了系统所用到的所有数据信息，</a:t>
            </a:r>
            <a:r>
              <a:rPr lang="zh-CN" altLang="zh-CN" sz="1600" kern="1000" dirty="0">
                <a:solidFill>
                  <a:srgbClr val="14436A"/>
                </a:solidFill>
                <a:latin typeface="黑体" panose="02010609060101010101" pitchFamily="49" charset="-122"/>
                <a:ea typeface="黑体" panose="02010609060101010101" pitchFamily="49" charset="-122"/>
              </a:rPr>
              <a:t>包含了</a:t>
            </a:r>
            <a:r>
              <a:rPr lang="en-US" altLang="zh-CN" sz="1600" kern="1000" dirty="0">
                <a:solidFill>
                  <a:srgbClr val="14436A"/>
                </a:solidFill>
                <a:latin typeface="黑体" panose="02010609060101010101" pitchFamily="49" charset="-122"/>
                <a:ea typeface="黑体" panose="02010609060101010101" pitchFamily="49" charset="-122"/>
              </a:rPr>
              <a:t>5</a:t>
            </a:r>
            <a:r>
              <a:rPr lang="zh-CN" altLang="zh-CN" sz="1600" kern="1000" dirty="0">
                <a:solidFill>
                  <a:srgbClr val="14436A"/>
                </a:solidFill>
                <a:latin typeface="黑体" panose="02010609060101010101" pitchFamily="49" charset="-122"/>
                <a:ea typeface="黑体" panose="02010609060101010101" pitchFamily="49" charset="-122"/>
              </a:rPr>
              <a:t>个基本组成部分</a:t>
            </a:r>
            <a:r>
              <a:rPr lang="zh-CN" altLang="en-US" sz="1600" kern="1000" dirty="0">
                <a:solidFill>
                  <a:srgbClr val="14436A"/>
                </a:solidFill>
                <a:latin typeface="黑体" panose="02010609060101010101" pitchFamily="49" charset="-122"/>
                <a:ea typeface="黑体" panose="02010609060101010101" pitchFamily="49" charset="-122"/>
              </a:rPr>
              <a:t>：</a:t>
            </a:r>
            <a:endParaRPr lang="zh-CN" altLang="zh-CN" sz="1600" kern="1000" dirty="0">
              <a:solidFill>
                <a:srgbClr val="14436A"/>
              </a:solidFill>
              <a:latin typeface="黑体" panose="02010609060101010101" pitchFamily="49" charset="-122"/>
              <a:ea typeface="黑体" panose="02010609060101010101" pitchFamily="49" charset="-122"/>
            </a:endParaRPr>
          </a:p>
        </p:txBody>
      </p:sp>
      <p:grpSp>
        <p:nvGrpSpPr>
          <p:cNvPr id="7" name="组合 6"/>
          <p:cNvGrpSpPr/>
          <p:nvPr/>
        </p:nvGrpSpPr>
        <p:grpSpPr>
          <a:xfrm>
            <a:off x="208676" y="936421"/>
            <a:ext cx="542411" cy="540058"/>
            <a:chOff x="4116949" y="1605269"/>
            <a:chExt cx="965576" cy="965576"/>
          </a:xfrm>
        </p:grpSpPr>
        <p:sp>
          <p:nvSpPr>
            <p:cNvPr id="8" name="椭圆 7"/>
            <p:cNvSpPr/>
            <p:nvPr/>
          </p:nvSpPr>
          <p:spPr>
            <a:xfrm>
              <a:off x="4116949" y="1605269"/>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 name="KSO_Shape"/>
            <p:cNvSpPr/>
            <p:nvPr/>
          </p:nvSpPr>
          <p:spPr bwMode="auto">
            <a:xfrm>
              <a:off x="4365794" y="1854116"/>
              <a:ext cx="467886" cy="467882"/>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14436A"/>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defRPr/>
              </a:pPr>
              <a:endParaRPr lang="zh-CN" altLang="en-US"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nvGrpSpPr>
          <p:cNvPr id="10" name="组合 9"/>
          <p:cNvGrpSpPr/>
          <p:nvPr/>
        </p:nvGrpSpPr>
        <p:grpSpPr>
          <a:xfrm>
            <a:off x="718630" y="940329"/>
            <a:ext cx="7855822" cy="731945"/>
            <a:chOff x="5233132" y="1528285"/>
            <a:chExt cx="6669241" cy="975926"/>
          </a:xfrm>
        </p:grpSpPr>
        <p:grpSp>
          <p:nvGrpSpPr>
            <p:cNvPr id="11" name="组合 10"/>
            <p:cNvGrpSpPr/>
            <p:nvPr/>
          </p:nvGrpSpPr>
          <p:grpSpPr>
            <a:xfrm>
              <a:off x="5288854" y="1528285"/>
              <a:ext cx="6613519" cy="975926"/>
              <a:chOff x="5687817" y="1360138"/>
              <a:chExt cx="6613519" cy="975926"/>
            </a:xfrm>
          </p:grpSpPr>
          <p:sp>
            <p:nvSpPr>
              <p:cNvPr id="13" name="MH_SubTitle_1"/>
              <p:cNvSpPr>
                <a:spLocks noChangeArrowheads="1"/>
              </p:cNvSpPr>
              <p:nvPr/>
            </p:nvSpPr>
            <p:spPr bwMode="auto">
              <a:xfrm flipH="1">
                <a:off x="5687817" y="1360138"/>
                <a:ext cx="679350" cy="451405"/>
              </a:xfrm>
              <a:prstGeom prst="rect">
                <a:avLst/>
              </a:prstGeom>
              <a:noFill/>
            </p:spPr>
            <p:txBody>
              <a:bodyPr wrap="none" rtlCol="0">
                <a:spAutoFit/>
              </a:bodyPr>
              <a:lstStyle/>
              <a:p>
                <a:pPr>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数据项</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sp>
            <p:nvSpPr>
              <p:cNvPr id="14" name="Rectangle 5"/>
              <p:cNvSpPr/>
              <p:nvPr/>
            </p:nvSpPr>
            <p:spPr bwMode="auto">
              <a:xfrm>
                <a:off x="5980703" y="1833059"/>
                <a:ext cx="6320633" cy="50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记录了数据对象的基本信息，是不可再分的基本数据单位，描述了数据的静态特性。</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grpSp>
        <p:cxnSp>
          <p:nvCxnSpPr>
            <p:cNvPr id="12" name="直接连接符 11"/>
            <p:cNvCxnSpPr/>
            <p:nvPr/>
          </p:nvCxnSpPr>
          <p:spPr>
            <a:xfrm flipV="1">
              <a:off x="5233132" y="1975672"/>
              <a:ext cx="1545436" cy="9520"/>
            </a:xfrm>
            <a:prstGeom prst="line">
              <a:avLst/>
            </a:prstGeom>
            <a:noFill/>
            <a:ln w="19050" cap="flat" cmpd="sng" algn="ctr">
              <a:solidFill>
                <a:srgbClr val="E7E6E6">
                  <a:lumMod val="50000"/>
                </a:srgbClr>
              </a:solidFill>
              <a:prstDash val="sysDot"/>
              <a:miter lim="800000"/>
              <a:tailEnd type="oval"/>
            </a:ln>
            <a:effectLst/>
          </p:spPr>
        </p:cxnSp>
      </p:grpSp>
      <p:grpSp>
        <p:nvGrpSpPr>
          <p:cNvPr id="15" name="组合 14"/>
          <p:cNvGrpSpPr/>
          <p:nvPr/>
        </p:nvGrpSpPr>
        <p:grpSpPr>
          <a:xfrm>
            <a:off x="508311" y="1791695"/>
            <a:ext cx="542411" cy="523634"/>
            <a:chOff x="4777349" y="3344972"/>
            <a:chExt cx="965576" cy="965576"/>
          </a:xfrm>
        </p:grpSpPr>
        <p:sp>
          <p:nvSpPr>
            <p:cNvPr id="16" name="椭圆 15"/>
            <p:cNvSpPr/>
            <p:nvPr/>
          </p:nvSpPr>
          <p:spPr>
            <a:xfrm>
              <a:off x="4777349" y="3344972"/>
              <a:ext cx="965576" cy="965576"/>
            </a:xfrm>
            <a:prstGeom prst="ellipse">
              <a:avLst/>
            </a:prstGeom>
            <a:solidFill>
              <a:srgbClr val="123E61"/>
            </a:soli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KSO_Shape"/>
            <p:cNvSpPr/>
            <p:nvPr/>
          </p:nvSpPr>
          <p:spPr bwMode="auto">
            <a:xfrm>
              <a:off x="4974429" y="3534853"/>
              <a:ext cx="546016" cy="509614"/>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
          <p:cNvGrpSpPr/>
          <p:nvPr/>
        </p:nvGrpSpPr>
        <p:grpSpPr>
          <a:xfrm>
            <a:off x="1036950" y="1718789"/>
            <a:ext cx="7267365" cy="727820"/>
            <a:chOff x="5823893" y="3188475"/>
            <a:chExt cx="5283942" cy="970426"/>
          </a:xfrm>
        </p:grpSpPr>
        <p:grpSp>
          <p:nvGrpSpPr>
            <p:cNvPr id="19" name="组合 18"/>
            <p:cNvGrpSpPr/>
            <p:nvPr/>
          </p:nvGrpSpPr>
          <p:grpSpPr>
            <a:xfrm>
              <a:off x="5833906" y="3188475"/>
              <a:ext cx="5273929" cy="970426"/>
              <a:chOff x="5743644" y="2619916"/>
              <a:chExt cx="5273929" cy="970426"/>
            </a:xfrm>
          </p:grpSpPr>
          <p:sp>
            <p:nvSpPr>
              <p:cNvPr id="21" name="MH_SubTitle_1"/>
              <p:cNvSpPr>
                <a:spLocks noChangeArrowheads="1"/>
              </p:cNvSpPr>
              <p:nvPr/>
            </p:nvSpPr>
            <p:spPr bwMode="auto">
              <a:xfrm flipH="1">
                <a:off x="5743644" y="2619916"/>
                <a:ext cx="731007" cy="451405"/>
              </a:xfrm>
              <a:prstGeom prst="rect">
                <a:avLst/>
              </a:prstGeom>
              <a:noFill/>
            </p:spPr>
            <p:txBody>
              <a:bodyPr wrap="none" rtlCol="0">
                <a:spAutoFit/>
              </a:bodyPr>
              <a:lstStyle/>
              <a:p>
                <a:pPr>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数据结构</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sp>
            <p:nvSpPr>
              <p:cNvPr id="22" name="Rectangle 5"/>
              <p:cNvSpPr/>
              <p:nvPr/>
            </p:nvSpPr>
            <p:spPr bwMode="auto">
              <a:xfrm>
                <a:off x="5980705" y="3123361"/>
                <a:ext cx="5036868" cy="466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反映了数据之间的组合关系，也可以是由多个数据结构的复合。</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grpSp>
        <p:cxnSp>
          <p:nvCxnSpPr>
            <p:cNvPr id="20" name="直接连接符 19"/>
            <p:cNvCxnSpPr/>
            <p:nvPr/>
          </p:nvCxnSpPr>
          <p:spPr>
            <a:xfrm>
              <a:off x="5823893" y="3667716"/>
              <a:ext cx="1262074" cy="0"/>
            </a:xfrm>
            <a:prstGeom prst="line">
              <a:avLst/>
            </a:prstGeom>
            <a:noFill/>
            <a:ln w="19050" cap="flat" cmpd="sng" algn="ctr">
              <a:solidFill>
                <a:srgbClr val="E7E6E6">
                  <a:lumMod val="50000"/>
                </a:srgbClr>
              </a:solidFill>
              <a:prstDash val="sysDot"/>
              <a:miter lim="800000"/>
              <a:tailEnd type="oval"/>
            </a:ln>
            <a:effectLst/>
          </p:spPr>
        </p:cxnSp>
      </p:grpSp>
      <p:grpSp>
        <p:nvGrpSpPr>
          <p:cNvPr id="23" name="组合 22"/>
          <p:cNvGrpSpPr/>
          <p:nvPr/>
        </p:nvGrpSpPr>
        <p:grpSpPr>
          <a:xfrm>
            <a:off x="273617" y="2457535"/>
            <a:ext cx="554142" cy="523634"/>
            <a:chOff x="4097899" y="4979900"/>
            <a:chExt cx="965576" cy="965576"/>
          </a:xfrm>
        </p:grpSpPr>
        <p:sp>
          <p:nvSpPr>
            <p:cNvPr id="24" name="椭圆 23"/>
            <p:cNvSpPr/>
            <p:nvPr/>
          </p:nvSpPr>
          <p:spPr>
            <a:xfrm>
              <a:off x="4097899" y="4979900"/>
              <a:ext cx="965576" cy="965576"/>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5" name="KSO_Shape"/>
            <p:cNvSpPr/>
            <p:nvPr/>
          </p:nvSpPr>
          <p:spPr bwMode="auto">
            <a:xfrm>
              <a:off x="4349773" y="5169775"/>
              <a:ext cx="461828" cy="585826"/>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rgbClr val="14436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latin typeface="微软雅黑" panose="020B0503020204020204" pitchFamily="34" charset="-122"/>
                <a:ea typeface="微软雅黑" panose="020B0503020204020204" pitchFamily="34" charset="-122"/>
                <a:cs typeface="+mn-ea"/>
                <a:sym typeface="+mn-lt"/>
              </a:endParaRPr>
            </a:p>
          </p:txBody>
        </p:sp>
      </p:grpSp>
      <p:grpSp>
        <p:nvGrpSpPr>
          <p:cNvPr id="26" name="组合 25"/>
          <p:cNvGrpSpPr/>
          <p:nvPr/>
        </p:nvGrpSpPr>
        <p:grpSpPr>
          <a:xfrm>
            <a:off x="802465" y="2451469"/>
            <a:ext cx="8148489" cy="764123"/>
            <a:chOff x="5210272" y="4932562"/>
            <a:chExt cx="10864651" cy="1018830"/>
          </a:xfrm>
        </p:grpSpPr>
        <p:grpSp>
          <p:nvGrpSpPr>
            <p:cNvPr id="27" name="组合 26"/>
            <p:cNvGrpSpPr/>
            <p:nvPr/>
          </p:nvGrpSpPr>
          <p:grpSpPr>
            <a:xfrm>
              <a:off x="5248531" y="4932562"/>
              <a:ext cx="10826392" cy="1018830"/>
              <a:chOff x="5624994" y="4885843"/>
              <a:chExt cx="10826392" cy="1018830"/>
            </a:xfrm>
          </p:grpSpPr>
          <p:sp>
            <p:nvSpPr>
              <p:cNvPr id="29" name="MH_SubTitle_1"/>
              <p:cNvSpPr>
                <a:spLocks noChangeArrowheads="1"/>
              </p:cNvSpPr>
              <p:nvPr/>
            </p:nvSpPr>
            <p:spPr bwMode="auto">
              <a:xfrm flipH="1">
                <a:off x="5624994" y="4885843"/>
                <a:ext cx="1066959" cy="451405"/>
              </a:xfrm>
              <a:prstGeom prst="rect">
                <a:avLst/>
              </a:prstGeom>
              <a:noFill/>
            </p:spPr>
            <p:txBody>
              <a:bodyPr wrap="none" rtlCol="0">
                <a:spAutoFit/>
              </a:bodyPr>
              <a:lstStyle/>
              <a:p>
                <a:pPr>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数据流</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sp>
            <p:nvSpPr>
              <p:cNvPr id="30" name="Rectangle 5"/>
              <p:cNvSpPr/>
              <p:nvPr/>
            </p:nvSpPr>
            <p:spPr bwMode="auto">
              <a:xfrm>
                <a:off x="5961189" y="5426004"/>
                <a:ext cx="10490197" cy="47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是对数据动态特性的描述，表示了数据结构沿着系统的事务和处理过程中的传输流向。</a:t>
                </a:r>
                <a:endParaRPr lang="en-US" altLang="zh-CN" sz="1600" kern="0" dirty="0">
                  <a:solidFill>
                    <a:srgbClr val="14436A"/>
                  </a:solidFill>
                  <a:latin typeface="黑体" panose="02010609060101010101" pitchFamily="49" charset="-122"/>
                  <a:ea typeface="黑体" panose="02010609060101010101" pitchFamily="49" charset="-122"/>
                  <a:cs typeface="+mn-ea"/>
                  <a:sym typeface="+mn-lt"/>
                </a:endParaRPr>
              </a:p>
            </p:txBody>
          </p:sp>
        </p:grpSp>
        <p:cxnSp>
          <p:nvCxnSpPr>
            <p:cNvPr id="28" name="直接连接符 27"/>
            <p:cNvCxnSpPr/>
            <p:nvPr/>
          </p:nvCxnSpPr>
          <p:spPr>
            <a:xfrm>
              <a:off x="5210272" y="5432319"/>
              <a:ext cx="2966458" cy="0"/>
            </a:xfrm>
            <a:prstGeom prst="line">
              <a:avLst/>
            </a:prstGeom>
            <a:noFill/>
            <a:ln w="19050" cap="flat" cmpd="sng" algn="ctr">
              <a:solidFill>
                <a:srgbClr val="E7E6E6">
                  <a:lumMod val="50000"/>
                </a:srgbClr>
              </a:solidFill>
              <a:prstDash val="sysDot"/>
              <a:miter lim="800000"/>
              <a:tailEnd type="oval"/>
            </a:ln>
            <a:effectLst/>
          </p:spPr>
        </p:cxnSp>
      </p:grpSp>
      <p:sp>
        <p:nvSpPr>
          <p:cNvPr id="31" name="椭圆 30"/>
          <p:cNvSpPr/>
          <p:nvPr/>
        </p:nvSpPr>
        <p:spPr>
          <a:xfrm>
            <a:off x="330955" y="3296385"/>
            <a:ext cx="542411"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nvGrpSpPr>
          <p:cNvPr id="33" name="组合 32"/>
          <p:cNvGrpSpPr/>
          <p:nvPr/>
        </p:nvGrpSpPr>
        <p:grpSpPr>
          <a:xfrm>
            <a:off x="443763" y="3358106"/>
            <a:ext cx="324755" cy="285887"/>
            <a:chOff x="9791183" y="5224434"/>
            <a:chExt cx="645684" cy="620945"/>
          </a:xfrm>
          <a:solidFill>
            <a:srgbClr val="123E61"/>
          </a:solidFill>
        </p:grpSpPr>
        <p:sp>
          <p:nvSpPr>
            <p:cNvPr id="34"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5"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810489" y="3330921"/>
            <a:ext cx="8212645" cy="749322"/>
            <a:chOff x="5187725" y="4909546"/>
            <a:chExt cx="10950193" cy="999096"/>
          </a:xfrm>
        </p:grpSpPr>
        <p:grpSp>
          <p:nvGrpSpPr>
            <p:cNvPr id="37" name="组合 36"/>
            <p:cNvGrpSpPr/>
            <p:nvPr/>
          </p:nvGrpSpPr>
          <p:grpSpPr>
            <a:xfrm>
              <a:off x="5187725" y="4909546"/>
              <a:ext cx="10950193" cy="999096"/>
              <a:chOff x="5564188" y="4862827"/>
              <a:chExt cx="10950193" cy="999096"/>
            </a:xfrm>
          </p:grpSpPr>
          <p:sp>
            <p:nvSpPr>
              <p:cNvPr id="39" name="MH_SubTitle_1"/>
              <p:cNvSpPr>
                <a:spLocks noChangeArrowheads="1"/>
              </p:cNvSpPr>
              <p:nvPr/>
            </p:nvSpPr>
            <p:spPr bwMode="auto">
              <a:xfrm flipH="1">
                <a:off x="5564188" y="4862827"/>
                <a:ext cx="1340537" cy="451405"/>
              </a:xfrm>
              <a:prstGeom prst="rect">
                <a:avLst/>
              </a:prstGeom>
              <a:noFill/>
            </p:spPr>
            <p:txBody>
              <a:bodyPr wrap="none" rtlCol="0">
                <a:spAutoFit/>
              </a:bodyPr>
              <a:lstStyle/>
              <a:p>
                <a:pPr>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数据存储</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sp>
            <p:nvSpPr>
              <p:cNvPr id="40" name="Rectangle 5"/>
              <p:cNvSpPr/>
              <p:nvPr/>
            </p:nvSpPr>
            <p:spPr bwMode="auto">
              <a:xfrm>
                <a:off x="6024183" y="5383252"/>
                <a:ext cx="10490198" cy="478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是在事务和处理过程中，数据所停留和保存过的地方。</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grpSp>
        <p:cxnSp>
          <p:nvCxnSpPr>
            <p:cNvPr id="38" name="直接连接符 37"/>
            <p:cNvCxnSpPr/>
            <p:nvPr/>
          </p:nvCxnSpPr>
          <p:spPr>
            <a:xfrm>
              <a:off x="5221766" y="5401989"/>
              <a:ext cx="2966459" cy="0"/>
            </a:xfrm>
            <a:prstGeom prst="line">
              <a:avLst/>
            </a:prstGeom>
            <a:noFill/>
            <a:ln w="19050" cap="flat" cmpd="sng" algn="ctr">
              <a:solidFill>
                <a:srgbClr val="E7E6E6">
                  <a:lumMod val="50000"/>
                </a:srgbClr>
              </a:solidFill>
              <a:prstDash val="sysDot"/>
              <a:miter lim="800000"/>
              <a:tailEnd type="oval"/>
            </a:ln>
            <a:effectLst/>
          </p:spPr>
        </p:cxnSp>
      </p:grpSp>
      <p:sp>
        <p:nvSpPr>
          <p:cNvPr id="41" name="椭圆 40"/>
          <p:cNvSpPr/>
          <p:nvPr/>
        </p:nvSpPr>
        <p:spPr>
          <a:xfrm>
            <a:off x="605050" y="4095042"/>
            <a:ext cx="542411" cy="540058"/>
          </a:xfrm>
          <a:prstGeom prst="ellipse">
            <a:avLst/>
          </a:prstGeom>
          <a:gradFill>
            <a:gsLst>
              <a:gs pos="0">
                <a:sysClr val="window" lastClr="FFFFFF"/>
              </a:gs>
              <a:gs pos="100000">
                <a:sysClr val="window" lastClr="FFFFFF">
                  <a:lumMod val="75000"/>
                </a:sysClr>
              </a:gs>
            </a:gsLst>
            <a:lin ang="0" scaled="0"/>
          </a:gradFill>
          <a:ln w="28575" cap="flat">
            <a:no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2" name="Freeform 223"/>
          <p:cNvSpPr/>
          <p:nvPr/>
        </p:nvSpPr>
        <p:spPr bwMode="auto">
          <a:xfrm>
            <a:off x="737014" y="4239218"/>
            <a:ext cx="303068" cy="227709"/>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123E61"/>
          </a:solidFill>
          <a:ln>
            <a:noFill/>
          </a:ln>
        </p:spPr>
        <p:txBody>
          <a:bodyPr vert="horz" wrap="square" lIns="68580" tIns="34290" rIns="68580" bIns="34290" numCol="1" anchor="t" anchorCtr="0" compatLnSpc="1"/>
          <a:lstStyle/>
          <a:p>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nvGrpSpPr>
          <p:cNvPr id="43" name="组合 42"/>
          <p:cNvGrpSpPr/>
          <p:nvPr/>
        </p:nvGrpSpPr>
        <p:grpSpPr>
          <a:xfrm>
            <a:off x="1083305" y="4152331"/>
            <a:ext cx="7867649" cy="724764"/>
            <a:chOff x="5143964" y="4900114"/>
            <a:chExt cx="10952366" cy="966352"/>
          </a:xfrm>
        </p:grpSpPr>
        <p:grpSp>
          <p:nvGrpSpPr>
            <p:cNvPr id="44" name="组合 43"/>
            <p:cNvGrpSpPr/>
            <p:nvPr/>
          </p:nvGrpSpPr>
          <p:grpSpPr>
            <a:xfrm>
              <a:off x="5143964" y="4900114"/>
              <a:ext cx="10952366" cy="966352"/>
              <a:chOff x="5520427" y="4853395"/>
              <a:chExt cx="10952366" cy="966352"/>
            </a:xfrm>
          </p:grpSpPr>
          <p:sp>
            <p:nvSpPr>
              <p:cNvPr id="46" name="MH_SubTitle_1"/>
              <p:cNvSpPr>
                <a:spLocks noChangeArrowheads="1"/>
              </p:cNvSpPr>
              <p:nvPr/>
            </p:nvSpPr>
            <p:spPr bwMode="auto">
              <a:xfrm flipH="1">
                <a:off x="5520427" y="4853395"/>
                <a:ext cx="1887696" cy="451405"/>
              </a:xfrm>
              <a:prstGeom prst="rect">
                <a:avLst/>
              </a:prstGeom>
              <a:noFill/>
            </p:spPr>
            <p:txBody>
              <a:bodyPr wrap="none" rtlCol="0">
                <a:spAutoFit/>
              </a:bodyPr>
              <a:lstStyle/>
              <a:p>
                <a:pPr>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数据处理过程</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sp>
            <p:nvSpPr>
              <p:cNvPr id="47" name="Rectangle 5"/>
              <p:cNvSpPr/>
              <p:nvPr/>
            </p:nvSpPr>
            <p:spPr bwMode="auto">
              <a:xfrm>
                <a:off x="5982595" y="5341075"/>
                <a:ext cx="10490198" cy="47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defRPr/>
                </a:pPr>
                <a:r>
                  <a:rPr lang="zh-CN" altLang="en-US" sz="1600" kern="0" dirty="0">
                    <a:solidFill>
                      <a:srgbClr val="14436A"/>
                    </a:solidFill>
                    <a:latin typeface="黑体" panose="02010609060101010101" pitchFamily="49" charset="-122"/>
                    <a:ea typeface="黑体" panose="02010609060101010101" pitchFamily="49" charset="-122"/>
                    <a:cs typeface="+mn-ea"/>
                    <a:sym typeface="+mn-lt"/>
                  </a:rPr>
                  <a:t>仅是对处理相关信息的简要描述。</a:t>
                </a:r>
                <a:endParaRPr lang="zh-CN" altLang="en-US" sz="1600" kern="0" dirty="0">
                  <a:solidFill>
                    <a:srgbClr val="14436A"/>
                  </a:solidFill>
                  <a:latin typeface="黑体" panose="02010609060101010101" pitchFamily="49" charset="-122"/>
                  <a:ea typeface="黑体" panose="02010609060101010101" pitchFamily="49" charset="-122"/>
                  <a:cs typeface="+mn-ea"/>
                  <a:sym typeface="+mn-lt"/>
                </a:endParaRPr>
              </a:p>
            </p:txBody>
          </p:sp>
        </p:grpSp>
        <p:cxnSp>
          <p:nvCxnSpPr>
            <p:cNvPr id="45" name="直接连接符 44"/>
            <p:cNvCxnSpPr/>
            <p:nvPr/>
          </p:nvCxnSpPr>
          <p:spPr>
            <a:xfrm>
              <a:off x="5210272" y="5432319"/>
              <a:ext cx="2966458" cy="0"/>
            </a:xfrm>
            <a:prstGeom prst="line">
              <a:avLst/>
            </a:prstGeom>
            <a:noFill/>
            <a:ln w="19050" cap="flat" cmpd="sng" algn="ctr">
              <a:solidFill>
                <a:srgbClr val="E7E6E6">
                  <a:lumMod val="50000"/>
                </a:srgbClr>
              </a:solidFill>
              <a:prstDash val="sysDot"/>
              <a:miter lim="800000"/>
              <a:tailEnd type="oval"/>
            </a:ln>
            <a:effectLst/>
          </p:spPr>
        </p:cxnSp>
      </p:gr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inVertic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arn(inVertic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4336" y="619371"/>
            <a:ext cx="7711508" cy="2214880"/>
          </a:xfrm>
          <a:prstGeom prst="rect">
            <a:avLst/>
          </a:prstGeom>
        </p:spPr>
        <p:txBody>
          <a:bodyPr wrap="square">
            <a:spAutoFit/>
          </a:bodyPr>
          <a:lstStyle/>
          <a:p>
            <a:pPr indent="0">
              <a:lnSpc>
                <a:spcPct val="150000"/>
              </a:lnSpc>
              <a:buFont typeface="Wingdings" panose="05000000000000000000" charset="0"/>
              <a:buNone/>
            </a:pPr>
            <a:r>
              <a:rPr lang="en-US" altLang="zh-CN" sz="1600" kern="1000" dirty="0">
                <a:solidFill>
                  <a:srgbClr val="14436A"/>
                </a:solidFill>
                <a:latin typeface="黑体" panose="02010609060101010101" pitchFamily="49" charset="-122"/>
                <a:ea typeface="黑体" panose="02010609060101010101" pitchFamily="49" charset="-122"/>
              </a:rPr>
              <a:t>   </a:t>
            </a:r>
            <a:r>
              <a:rPr lang="zh-CN" altLang="en-US" sz="2000" b="1" kern="1000" dirty="0">
                <a:solidFill>
                  <a:srgbClr val="14436A"/>
                </a:solidFill>
                <a:latin typeface="黑体" panose="02010609060101010101" pitchFamily="49" charset="-122"/>
                <a:ea typeface="黑体" panose="02010609060101010101" pitchFamily="49" charset="-122"/>
              </a:rPr>
              <a:t>学习目标：</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了解数据库的设计方法</a:t>
            </a:r>
            <a:endParaRPr lang="en-US" altLang="zh-CN"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掌握软件和数据库开发生命周期</a:t>
            </a:r>
            <a:endParaRPr lang="en-US" altLang="zh-CN"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掌握数据库设计各阶段的主要工作内容</a:t>
            </a:r>
            <a:endParaRPr lang="en-US" altLang="zh-CN"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charset="0"/>
              <a:buChar char="ü"/>
            </a:pPr>
            <a:r>
              <a:rPr lang="zh-CN" altLang="en-US" kern="1000" dirty="0">
                <a:solidFill>
                  <a:srgbClr val="14436A"/>
                </a:solidFill>
                <a:latin typeface="黑体" panose="02010609060101010101" pitchFamily="49" charset="-122"/>
                <a:ea typeface="黑体" panose="02010609060101010101" pitchFamily="49" charset="-122"/>
              </a:rPr>
              <a:t>了解和掌握数据库设计的基本概念，设计原则</a:t>
            </a:r>
            <a:endParaRPr lang="en-US" altLang="zh-CN" kern="1000" dirty="0">
              <a:solidFill>
                <a:srgbClr val="14436A"/>
              </a:solidFill>
              <a:latin typeface="黑体" panose="02010609060101010101" pitchFamily="49" charset="-122"/>
              <a:ea typeface="黑体" panose="02010609060101010101" pitchFamily="49" charset="-122"/>
            </a:endParaRPr>
          </a:p>
        </p:txBody>
      </p:sp>
      <p:sp>
        <p:nvSpPr>
          <p:cNvPr id="5" name="文本框 4"/>
          <p:cNvSpPr txBox="1"/>
          <p:nvPr/>
        </p:nvSpPr>
        <p:spPr>
          <a:xfrm>
            <a:off x="935596" y="124272"/>
            <a:ext cx="2772308" cy="646331"/>
          </a:xfrm>
          <a:prstGeom prst="rect">
            <a:avLst/>
          </a:prstGeom>
          <a:noFill/>
        </p:spPr>
        <p:txBody>
          <a:bodyPr wrap="square" rtlCol="0">
            <a:spAutoFit/>
          </a:bodyPr>
          <a:lstStyle/>
          <a:p>
            <a:r>
              <a:rPr lang="zh-CN" altLang="en-US" b="1" spc="75" dirty="0">
                <a:solidFill>
                  <a:srgbClr val="123E61"/>
                </a:solidFill>
                <a:latin typeface="黑体" panose="02010609060101010101" pitchFamily="49" charset="-122"/>
                <a:ea typeface="黑体" panose="02010609060101010101" pitchFamily="49" charset="-122"/>
                <a:cs typeface="+mn-ea"/>
                <a:sym typeface="+mn-lt"/>
              </a:rPr>
              <a:t>数据库应用设计概述</a:t>
            </a:r>
            <a:endParaRPr lang="zh-CN" altLang="en-US" b="1" spc="75" dirty="0">
              <a:solidFill>
                <a:srgbClr val="123E61"/>
              </a:solidFill>
              <a:latin typeface="黑体" panose="02010609060101010101" pitchFamily="49" charset="-122"/>
              <a:ea typeface="黑体" panose="02010609060101010101" pitchFamily="49" charset="-122"/>
              <a:cs typeface="+mn-ea"/>
              <a:sym typeface="+mn-lt"/>
            </a:endParaRPr>
          </a:p>
          <a:p>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40" y="196215"/>
            <a:ext cx="1786890" cy="306705"/>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学习目标</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ECB62A96-75BD-4D1B-A9DE-49026C62D5F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500"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500"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500"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500"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4716016" y="196280"/>
            <a:ext cx="255628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概念数据库设计含义与必要性</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215516" y="998039"/>
            <a:ext cx="8280000" cy="2308324"/>
          </a:xfrm>
          <a:prstGeom prst="rect">
            <a:avLst/>
          </a:prstGeom>
        </p:spPr>
        <p:txBody>
          <a:bodyPr wrap="square">
            <a:spAutoFit/>
          </a:bodyPr>
          <a:lstStyle/>
          <a:p>
            <a:pPr marL="457200" indent="179705"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概念设计</a:t>
            </a:r>
            <a:r>
              <a:rPr lang="zh-CN" altLang="en-US" sz="1600" kern="1000" dirty="0">
                <a:solidFill>
                  <a:srgbClr val="14436A"/>
                </a:solidFill>
                <a:latin typeface="黑体" panose="02010609060101010101" pitchFamily="49" charset="-122"/>
                <a:ea typeface="黑体" panose="02010609060101010101" pitchFamily="49" charset="-122"/>
              </a:rPr>
              <a:t>：</a:t>
            </a:r>
            <a:r>
              <a:rPr lang="zh-CN" altLang="zh-CN" sz="1600" kern="1000" dirty="0">
                <a:solidFill>
                  <a:srgbClr val="14436A"/>
                </a:solidFill>
                <a:latin typeface="黑体" panose="02010609060101010101" pitchFamily="49" charset="-122"/>
                <a:ea typeface="黑体" panose="02010609060101010101" pitchFamily="49" charset="-122"/>
              </a:rPr>
              <a:t>系统的开发者将现实世界中存在的具体要求，抽象成信息结构的表达方式</a:t>
            </a:r>
            <a:r>
              <a:rPr lang="zh-CN" altLang="en-US" sz="1600" kern="1000" dirty="0">
                <a:solidFill>
                  <a:srgbClr val="14436A"/>
                </a:solidFill>
                <a:latin typeface="黑体" panose="02010609060101010101" pitchFamily="49" charset="-122"/>
                <a:ea typeface="黑体" panose="02010609060101010101" pitchFamily="49" charset="-122"/>
              </a:rPr>
              <a:t>的</a:t>
            </a:r>
            <a:r>
              <a:rPr lang="zh-CN" altLang="zh-CN" sz="1600" kern="1000" dirty="0">
                <a:solidFill>
                  <a:srgbClr val="14436A"/>
                </a:solidFill>
                <a:latin typeface="黑体" panose="02010609060101010101" pitchFamily="49" charset="-122"/>
                <a:ea typeface="黑体" panose="02010609060101010101" pitchFamily="49" charset="-122"/>
              </a:rPr>
              <a:t>转换过程，以方便选择具体的</a:t>
            </a:r>
            <a:r>
              <a:rPr lang="en-US" altLang="zh-CN" sz="1600" kern="1000" dirty="0">
                <a:solidFill>
                  <a:srgbClr val="14436A"/>
                </a:solidFill>
                <a:latin typeface="黑体" panose="02010609060101010101" pitchFamily="49" charset="-122"/>
                <a:ea typeface="黑体" panose="02010609060101010101" pitchFamily="49" charset="-122"/>
              </a:rPr>
              <a:t>DBMS</a:t>
            </a:r>
            <a:r>
              <a:rPr lang="zh-CN" altLang="zh-CN" sz="1600" kern="1000" dirty="0">
                <a:solidFill>
                  <a:srgbClr val="14436A"/>
                </a:solidFill>
                <a:latin typeface="黑体" panose="02010609060101010101" pitchFamily="49" charset="-122"/>
                <a:ea typeface="黑体" panose="02010609060101010101" pitchFamily="49" charset="-122"/>
              </a:rPr>
              <a:t>进行实现</a:t>
            </a:r>
            <a:r>
              <a:rPr lang="zh-CN" altLang="en-US" sz="1600" kern="1000" dirty="0">
                <a:solidFill>
                  <a:srgbClr val="14436A"/>
                </a:solidFill>
                <a:latin typeface="黑体" panose="02010609060101010101" pitchFamily="49" charset="-122"/>
                <a:ea typeface="黑体" panose="02010609060101010101" pitchFamily="49" charset="-122"/>
              </a:rPr>
              <a:t>。</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概念结构设计是以用户的观点，对用户信息进行抽象和描述。仅从用户的需求角度来抽象概念模型。</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概念设计是从现实世界到信息世界的第一次抽象，并不考虑具体的数据库管理系统。</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最常用的模式就是</a:t>
            </a:r>
            <a:r>
              <a:rPr lang="zh-CN" altLang="en-US" sz="1600" kern="1000" dirty="0">
                <a:solidFill>
                  <a:srgbClr val="FF0000"/>
                </a:solidFill>
                <a:latin typeface="黑体" panose="02010609060101010101" pitchFamily="49" charset="-122"/>
                <a:ea typeface="黑体" panose="02010609060101010101" pitchFamily="49" charset="-122"/>
              </a:rPr>
              <a:t>实体</a:t>
            </a:r>
            <a:r>
              <a:rPr lang="en-US" altLang="zh-CN" sz="1600" kern="1000" dirty="0">
                <a:solidFill>
                  <a:srgbClr val="FF0000"/>
                </a:solidFill>
                <a:latin typeface="黑体" panose="02010609060101010101" pitchFamily="49" charset="-122"/>
                <a:ea typeface="黑体" panose="02010609060101010101" pitchFamily="49" charset="-122"/>
              </a:rPr>
              <a:t>-</a:t>
            </a:r>
            <a:r>
              <a:rPr lang="zh-CN" altLang="en-US" sz="1600" kern="1000" dirty="0">
                <a:solidFill>
                  <a:srgbClr val="FF0000"/>
                </a:solidFill>
                <a:latin typeface="黑体" panose="02010609060101010101" pitchFamily="49" charset="-122"/>
                <a:ea typeface="黑体" panose="02010609060101010101" pitchFamily="49" charset="-122"/>
              </a:rPr>
              <a:t>关系模型（</a:t>
            </a:r>
            <a:r>
              <a:rPr lang="en-US" altLang="zh-CN" sz="1600" kern="1000" dirty="0">
                <a:solidFill>
                  <a:srgbClr val="FF0000"/>
                </a:solidFill>
                <a:latin typeface="黑体" panose="02010609060101010101" pitchFamily="49" charset="-122"/>
                <a:ea typeface="黑体" panose="02010609060101010101" pitchFamily="49" charset="-122"/>
              </a:rPr>
              <a:t>E-R</a:t>
            </a:r>
            <a:r>
              <a:rPr lang="zh-CN" altLang="en-US" sz="1600" kern="1000" dirty="0">
                <a:solidFill>
                  <a:srgbClr val="FF0000"/>
                </a:solidFill>
                <a:latin typeface="黑体" panose="02010609060101010101" pitchFamily="49" charset="-122"/>
                <a:ea typeface="黑体" panose="02010609060101010101" pitchFamily="49" charset="-122"/>
              </a:rPr>
              <a:t>）</a:t>
            </a:r>
            <a:r>
              <a:rPr lang="zh-CN" altLang="en-US" sz="1600" kern="1000" dirty="0">
                <a:solidFill>
                  <a:srgbClr val="14436A"/>
                </a:solidFill>
                <a:latin typeface="黑体" panose="02010609060101010101" pitchFamily="49" charset="-122"/>
                <a:ea typeface="黑体" panose="02010609060101010101" pitchFamily="49" charset="-122"/>
              </a:rPr>
              <a:t>。</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概念设计优点</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KSO_Shape"/>
          <p:cNvSpPr/>
          <p:nvPr/>
        </p:nvSpPr>
        <p:spPr bwMode="auto">
          <a:xfrm flipH="1">
            <a:off x="104684" y="732942"/>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12" name="直接连接符 11"/>
          <p:cNvCxnSpPr/>
          <p:nvPr/>
        </p:nvCxnSpPr>
        <p:spPr>
          <a:xfrm flipH="1">
            <a:off x="628336" y="1038695"/>
            <a:ext cx="1351376"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03548" y="579787"/>
            <a:ext cx="1980219"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概念设计优点</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1079612" y="1155636"/>
            <a:ext cx="7416824" cy="304698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rPr>
              <a:t>概念设计与逻辑设计分离。</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rPr>
              <a:t>抽象的概念模型避免了考虑系统具体的实现细节，模型因此具有更大的伸缩性和更高的稳定性。</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rPr>
              <a:t>概念模式是以信息抽象方式对用户需求进行重新表达，易于被用户接受和确认。</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rPr>
              <a:t>能够准确地再现用户的现实需求，是对现实世界的真实抽象。</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rPr>
              <a:t>表现的形象性和直观性。</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rPr>
              <a:t>高度的独立性和抽象性。</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Ø"/>
            </a:pPr>
            <a:r>
              <a:rPr lang="zh-CN" altLang="en-US" sz="1600" kern="1000" dirty="0">
                <a:solidFill>
                  <a:srgbClr val="14436A"/>
                </a:solidFill>
                <a:latin typeface="黑体" panose="02010609060101010101" pitchFamily="49" charset="-122"/>
                <a:ea typeface="黑体" panose="02010609060101010101" pitchFamily="49" charset="-122"/>
              </a:rPr>
              <a:t>易于实现与其他数据模型表示方式的相互</a:t>
            </a:r>
            <a:r>
              <a:rPr lang="zh-CN" altLang="en-US" sz="1600" kern="1000" dirty="0" smtClean="0">
                <a:solidFill>
                  <a:srgbClr val="14436A"/>
                </a:solidFill>
                <a:latin typeface="黑体" panose="02010609060101010101" pitchFamily="49" charset="-122"/>
                <a:ea typeface="黑体" panose="02010609060101010101" pitchFamily="49" charset="-122"/>
              </a:rPr>
              <a:t>转换。</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概念设计的方法和步骤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KSO_Shape"/>
          <p:cNvSpPr/>
          <p:nvPr/>
        </p:nvSpPr>
        <p:spPr bwMode="auto">
          <a:xfrm flipH="1">
            <a:off x="104684" y="732942"/>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12" name="直接连接符 11"/>
          <p:cNvCxnSpPr/>
          <p:nvPr/>
        </p:nvCxnSpPr>
        <p:spPr>
          <a:xfrm flipH="1">
            <a:off x="628336" y="1038695"/>
            <a:ext cx="1351376"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03548" y="579787"/>
            <a:ext cx="1980219"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概念设计方法</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17" name="矩形 16"/>
          <p:cNvSpPr/>
          <p:nvPr/>
        </p:nvSpPr>
        <p:spPr>
          <a:xfrm>
            <a:off x="936593" y="1367161"/>
            <a:ext cx="6031896" cy="2031325"/>
          </a:xfrm>
          <a:prstGeom prst="rect">
            <a:avLst/>
          </a:prstGeom>
        </p:spPr>
        <p:txBody>
          <a:bodyPr wrap="square">
            <a:spAutoFit/>
          </a:bodyPr>
          <a:lstStyle/>
          <a:p>
            <a:pPr marL="457200" algn="just" fontAlgn="ctr">
              <a:lnSpc>
                <a:spcPct val="150000"/>
              </a:lnSpc>
              <a:spcAft>
                <a:spcPts val="0"/>
              </a:spcAft>
            </a:pPr>
            <a:r>
              <a:rPr lang="zh-CN" altLang="en-US" sz="2000" kern="1000" dirty="0">
                <a:solidFill>
                  <a:srgbClr val="14436A"/>
                </a:solidFill>
                <a:latin typeface="黑体" panose="02010609060101010101" pitchFamily="49" charset="-122"/>
                <a:ea typeface="黑体" panose="02010609060101010101" pitchFamily="49" charset="-122"/>
              </a:rPr>
              <a:t>常用的概念设计有</a:t>
            </a:r>
            <a:r>
              <a:rPr lang="en-US" altLang="zh-CN" sz="2000" kern="1000" dirty="0">
                <a:solidFill>
                  <a:srgbClr val="14436A"/>
                </a:solidFill>
                <a:latin typeface="黑体" panose="02010609060101010101" pitchFamily="49" charset="-122"/>
                <a:ea typeface="黑体" panose="02010609060101010101" pitchFamily="49" charset="-122"/>
              </a:rPr>
              <a:t>4</a:t>
            </a:r>
            <a:r>
              <a:rPr lang="zh-CN" altLang="en-US" sz="2000" kern="1000" dirty="0">
                <a:solidFill>
                  <a:srgbClr val="14436A"/>
                </a:solidFill>
                <a:latin typeface="黑体" panose="02010609060101010101" pitchFamily="49" charset="-122"/>
                <a:ea typeface="黑体" panose="02010609060101010101" pitchFamily="49" charset="-122"/>
              </a:rPr>
              <a:t>类方法：</a:t>
            </a:r>
            <a:endParaRPr lang="en-US" altLang="zh-CN" sz="2000" kern="1000" dirty="0">
              <a:solidFill>
                <a:srgbClr val="14436A"/>
              </a:solidFill>
              <a:latin typeface="黑体" panose="02010609060101010101" pitchFamily="49" charset="-122"/>
              <a:ea typeface="黑体" panose="02010609060101010101" pitchFamily="49" charset="-122"/>
            </a:endParaRPr>
          </a:p>
          <a:p>
            <a:pPr marL="1200150" indent="-285750" algn="just" fontAlgn="ctr">
              <a:lnSpc>
                <a:spcPct val="150000"/>
              </a:lnSpc>
              <a:spcAft>
                <a:spcPts val="0"/>
              </a:spcAft>
              <a:buFont typeface="Wingdings" panose="05000000000000000000" pitchFamily="2" charset="2"/>
              <a:buChar char="l"/>
            </a:pPr>
            <a:r>
              <a:rPr lang="zh-CN" altLang="en-US" sz="1600" kern="1000" dirty="0">
                <a:solidFill>
                  <a:srgbClr val="14436A"/>
                </a:solidFill>
                <a:latin typeface="黑体" panose="02010609060101010101" pitchFamily="49" charset="-122"/>
                <a:ea typeface="黑体" panose="02010609060101010101" pitchFamily="49" charset="-122"/>
              </a:rPr>
              <a:t>自底向上</a:t>
            </a:r>
            <a:endParaRPr lang="en-US" altLang="zh-CN" sz="1600" kern="1000" dirty="0">
              <a:solidFill>
                <a:srgbClr val="14436A"/>
              </a:solidFill>
              <a:latin typeface="黑体" panose="02010609060101010101" pitchFamily="49" charset="-122"/>
              <a:ea typeface="黑体" panose="02010609060101010101" pitchFamily="49" charset="-122"/>
            </a:endParaRPr>
          </a:p>
          <a:p>
            <a:pPr marL="1200150" indent="-285750" algn="just" fontAlgn="ctr">
              <a:lnSpc>
                <a:spcPct val="150000"/>
              </a:lnSpc>
              <a:spcAft>
                <a:spcPts val="0"/>
              </a:spcAft>
              <a:buFont typeface="Wingdings" panose="05000000000000000000" pitchFamily="2" charset="2"/>
              <a:buChar char="l"/>
            </a:pPr>
            <a:r>
              <a:rPr lang="zh-CN" altLang="en-US" sz="1600" kern="1000" dirty="0">
                <a:solidFill>
                  <a:srgbClr val="14436A"/>
                </a:solidFill>
                <a:latin typeface="黑体" panose="02010609060101010101" pitchFamily="49" charset="-122"/>
                <a:ea typeface="黑体" panose="02010609060101010101" pitchFamily="49" charset="-122"/>
              </a:rPr>
              <a:t>自顶向下</a:t>
            </a:r>
            <a:endParaRPr lang="en-US" altLang="zh-CN" sz="1600" kern="1000" dirty="0">
              <a:solidFill>
                <a:srgbClr val="14436A"/>
              </a:solidFill>
              <a:latin typeface="黑体" panose="02010609060101010101" pitchFamily="49" charset="-122"/>
              <a:ea typeface="黑体" panose="02010609060101010101" pitchFamily="49" charset="-122"/>
            </a:endParaRPr>
          </a:p>
          <a:p>
            <a:pPr marL="1200150" indent="-285750" algn="just" fontAlgn="ctr">
              <a:lnSpc>
                <a:spcPct val="150000"/>
              </a:lnSpc>
              <a:spcAft>
                <a:spcPts val="0"/>
              </a:spcAft>
              <a:buFont typeface="Wingdings" panose="05000000000000000000" pitchFamily="2" charset="2"/>
              <a:buChar char="l"/>
            </a:pPr>
            <a:r>
              <a:rPr lang="zh-CN" altLang="en-US" sz="1600" kern="1000" dirty="0">
                <a:solidFill>
                  <a:srgbClr val="14436A"/>
                </a:solidFill>
                <a:latin typeface="黑体" panose="02010609060101010101" pitchFamily="49" charset="-122"/>
                <a:ea typeface="黑体" panose="02010609060101010101" pitchFamily="49" charset="-122"/>
              </a:rPr>
              <a:t>逐步扩张</a:t>
            </a:r>
            <a:endParaRPr lang="en-US" altLang="zh-CN" sz="1600" kern="1000" dirty="0">
              <a:solidFill>
                <a:srgbClr val="14436A"/>
              </a:solidFill>
              <a:latin typeface="黑体" panose="02010609060101010101" pitchFamily="49" charset="-122"/>
              <a:ea typeface="黑体" panose="02010609060101010101" pitchFamily="49" charset="-122"/>
            </a:endParaRPr>
          </a:p>
          <a:p>
            <a:pPr marL="1200150" indent="-285750" algn="just" fontAlgn="ctr">
              <a:lnSpc>
                <a:spcPct val="150000"/>
              </a:lnSpc>
              <a:spcAft>
                <a:spcPts val="0"/>
              </a:spcAft>
              <a:buFont typeface="Wingdings" panose="05000000000000000000" pitchFamily="2" charset="2"/>
              <a:buChar char="l"/>
            </a:pPr>
            <a:r>
              <a:rPr lang="zh-CN" altLang="en-US" sz="1600" kern="1000" dirty="0">
                <a:solidFill>
                  <a:srgbClr val="14436A"/>
                </a:solidFill>
                <a:latin typeface="黑体" panose="02010609060101010101" pitchFamily="49" charset="-122"/>
                <a:ea typeface="黑体" panose="02010609060101010101" pitchFamily="49" charset="-122"/>
              </a:rPr>
              <a:t>混合策略</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概念设计的方法和步骤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KSO_Shape"/>
          <p:cNvSpPr/>
          <p:nvPr/>
        </p:nvSpPr>
        <p:spPr bwMode="auto">
          <a:xfrm flipH="1">
            <a:off x="104684" y="732942"/>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7" name="直接连接符 6"/>
          <p:cNvCxnSpPr/>
          <p:nvPr/>
        </p:nvCxnSpPr>
        <p:spPr>
          <a:xfrm flipH="1">
            <a:off x="628335" y="1038695"/>
            <a:ext cx="898587"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3548" y="579787"/>
            <a:ext cx="3160201"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自底向上</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9" name="矩形 8"/>
          <p:cNvSpPr/>
          <p:nvPr/>
        </p:nvSpPr>
        <p:spPr>
          <a:xfrm>
            <a:off x="419321" y="1084330"/>
            <a:ext cx="8280000" cy="1511952"/>
          </a:xfrm>
          <a:prstGeom prst="rect">
            <a:avLst/>
          </a:prstGeom>
        </p:spPr>
        <p:txBody>
          <a:bodyPr wrap="square">
            <a:spAutoFit/>
          </a:bodyPr>
          <a:lstStyle/>
          <a:p>
            <a:pPr indent="457200">
              <a:lnSpc>
                <a:spcPct val="150000"/>
              </a:lnSpc>
            </a:pP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通过分析用户的子需求，首先构建起局部概念模式，然后再向上组合成全局模式</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。用户子需求相对较为具体和确定，只需要把有关联的需求模块进行合并，就能较为方便地建立起局部概念模式。 </a:t>
            </a:r>
            <a:br>
              <a:rPr lang="zh-CN" altLang="en-US" sz="1600" dirty="0"/>
            </a:br>
            <a:endParaRPr lang="zh-CN" altLang="en-US" sz="1600" dirty="0">
              <a:solidFill>
                <a:srgbClr val="14436A"/>
              </a:solidFill>
              <a:latin typeface="黑体" panose="02010609060101010101" pitchFamily="49" charset="-122"/>
              <a:ea typeface="黑体" panose="02010609060101010101" pitchFamily="49" charset="-122"/>
            </a:endParaRPr>
          </a:p>
        </p:txBody>
      </p:sp>
      <p:pic>
        <p:nvPicPr>
          <p:cNvPr id="10" name="Picture 6" descr="9t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6679" y="1847396"/>
            <a:ext cx="3965283" cy="247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a:xfrm>
            <a:off x="3007328"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
        <p:nvSpPr>
          <p:cNvPr id="13" name="矩形 12"/>
          <p:cNvSpPr/>
          <p:nvPr/>
        </p:nvSpPr>
        <p:spPr>
          <a:xfrm>
            <a:off x="3663749" y="4381809"/>
            <a:ext cx="1980029" cy="307777"/>
          </a:xfrm>
          <a:prstGeom prst="rect">
            <a:avLst/>
          </a:prstGeom>
        </p:spPr>
        <p:txBody>
          <a:bodyPr wrap="none">
            <a:spAutoFit/>
          </a:bodyPr>
          <a:lstStyle/>
          <a:p>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自底向上概念模式生成</a:t>
            </a:r>
            <a:endParaRPr lang="zh-CN" altLang="en-US" sz="1400" dirty="0">
              <a:solidFill>
                <a:srgbClr val="14436A"/>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概念设计的方法和步骤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476754" y="597536"/>
            <a:ext cx="8280000" cy="403957"/>
          </a:xfrm>
          <a:prstGeom prst="rect">
            <a:avLst/>
          </a:prstGeom>
        </p:spPr>
        <p:txBody>
          <a:bodyPr wrap="square">
            <a:spAutoFit/>
          </a:bodyPr>
          <a:lstStyle/>
          <a:p>
            <a:pPr indent="457200">
              <a:lnSpc>
                <a:spcPct val="150000"/>
              </a:lnSpc>
              <a:buClr>
                <a:srgbClr val="C00000"/>
              </a:buClr>
            </a:pP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采用典型的自底向上设计方式时，概念模式的设计过程可分为</a:t>
            </a:r>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3</a:t>
            </a: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个基本步骤完成</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7" name="Picture 2" descr="9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596" y="1001493"/>
            <a:ext cx="3467977" cy="344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612769" y="1905173"/>
            <a:ext cx="4143985" cy="1569660"/>
          </a:xfrm>
          <a:prstGeom prst="rect">
            <a:avLst/>
          </a:prstGeom>
        </p:spPr>
        <p:txBody>
          <a:bodyPr wrap="square">
            <a:spAutoFit/>
          </a:bodyPr>
          <a:lstStyle/>
          <a:p>
            <a:pPr marL="571500" indent="-285750"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数据的抽象</a:t>
            </a:r>
            <a:r>
              <a:rPr lang="zh-CN" altLang="en-US" sz="1600" kern="1000" dirty="0">
                <a:solidFill>
                  <a:srgbClr val="14436A"/>
                </a:solidFill>
                <a:latin typeface="黑体" panose="02010609060101010101" pitchFamily="49" charset="-122"/>
                <a:ea typeface="黑体" panose="02010609060101010101" pitchFamily="49" charset="-122"/>
              </a:rPr>
              <a:t>，设计局部概念模式</a:t>
            </a:r>
            <a:endParaRPr lang="en-US" altLang="zh-CN" sz="1600" kern="1000" dirty="0">
              <a:solidFill>
                <a:srgbClr val="14436A"/>
              </a:solidFill>
              <a:latin typeface="黑体" panose="02010609060101010101" pitchFamily="49" charset="-122"/>
              <a:ea typeface="黑体" panose="02010609060101010101" pitchFamily="49" charset="-122"/>
            </a:endParaRPr>
          </a:p>
          <a:p>
            <a:pPr marL="571500" indent="-285750"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视图的集成</a:t>
            </a:r>
            <a:r>
              <a:rPr lang="zh-CN" altLang="en-US" sz="1600" kern="1000" dirty="0">
                <a:solidFill>
                  <a:srgbClr val="14436A"/>
                </a:solidFill>
                <a:latin typeface="黑体" panose="02010609060101010101" pitchFamily="49" charset="-122"/>
                <a:ea typeface="黑体" panose="02010609060101010101" pitchFamily="49" charset="-122"/>
              </a:rPr>
              <a:t>，将局部概念模式综合成全局概念模式</a:t>
            </a:r>
            <a:endParaRPr lang="en-US" altLang="zh-CN" sz="1600" kern="1000" dirty="0">
              <a:solidFill>
                <a:srgbClr val="14436A"/>
              </a:solidFill>
              <a:latin typeface="黑体" panose="02010609060101010101" pitchFamily="49" charset="-122"/>
              <a:ea typeface="黑体" panose="02010609060101010101" pitchFamily="49" charset="-122"/>
            </a:endParaRPr>
          </a:p>
          <a:p>
            <a:pPr marL="571500" indent="-285750"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对生成的概念模式进行评审</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9" name="矩形 8"/>
          <p:cNvSpPr/>
          <p:nvPr/>
        </p:nvSpPr>
        <p:spPr>
          <a:xfrm>
            <a:off x="1410265" y="4541158"/>
            <a:ext cx="2518638" cy="307777"/>
          </a:xfrm>
          <a:prstGeom prst="rect">
            <a:avLst/>
          </a:prstGeom>
        </p:spPr>
        <p:txBody>
          <a:bodyPr wrap="none">
            <a:spAutoFit/>
          </a:bodyPr>
          <a:lstStyle/>
          <a:p>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自底向上的概念模式设计步骤</a:t>
            </a:r>
            <a:endParaRPr lang="zh-CN" altLang="en-US" sz="14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5" name="KSO_Shape"/>
          <p:cNvSpPr/>
          <p:nvPr/>
        </p:nvSpPr>
        <p:spPr bwMode="auto">
          <a:xfrm flipH="1">
            <a:off x="104684" y="732942"/>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7" name="直接连接符 6"/>
          <p:cNvCxnSpPr/>
          <p:nvPr/>
        </p:nvCxnSpPr>
        <p:spPr>
          <a:xfrm flipH="1">
            <a:off x="628335" y="1038695"/>
            <a:ext cx="898587"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21096" y="543655"/>
            <a:ext cx="3160201"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自顶向下</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9" name="矩形 8"/>
          <p:cNvSpPr/>
          <p:nvPr/>
        </p:nvSpPr>
        <p:spPr>
          <a:xfrm>
            <a:off x="527941" y="1029415"/>
            <a:ext cx="8280000" cy="773289"/>
          </a:xfrm>
          <a:prstGeom prst="rect">
            <a:avLst/>
          </a:prstGeom>
        </p:spPr>
        <p:txBody>
          <a:bodyPr wrap="square">
            <a:spAutoFit/>
          </a:bodyPr>
          <a:lstStyle/>
          <a:p>
            <a:pPr indent="457200">
              <a:lnSpc>
                <a:spcPct val="150000"/>
              </a:lnSpc>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首先要有对系统全局概貌的框架，其次再采用总分方式将大的概念模式逐步分解为更详细的较小划分模式。</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10" name="Picture 2" descr="9t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4748" y="1829722"/>
            <a:ext cx="4369706" cy="25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3396186" y="4486017"/>
            <a:ext cx="1980029" cy="307777"/>
          </a:xfrm>
          <a:prstGeom prst="rect">
            <a:avLst/>
          </a:prstGeom>
        </p:spPr>
        <p:txBody>
          <a:bodyPr wrap="none">
            <a:spAutoFit/>
          </a:bodyPr>
          <a:lstStyle/>
          <a:p>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自顶向下概念模式生成</a:t>
            </a:r>
            <a:endPar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2" name="文本框 11"/>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概念设计的方法和步骤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556" y="1276400"/>
            <a:ext cx="8280000" cy="1881284"/>
          </a:xfrm>
          <a:prstGeom prst="rect">
            <a:avLst/>
          </a:prstGeom>
        </p:spPr>
        <p:txBody>
          <a:bodyPr wrap="square">
            <a:spAutoFit/>
          </a:bodyPr>
          <a:lstStyle/>
          <a:p>
            <a:pPr>
              <a:lnSpc>
                <a:spcPct val="150000"/>
              </a:lnSpc>
              <a:buClr>
                <a:srgbClr val="C00000"/>
              </a:buCl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自顶向下的概念模式构建方式相比自底向上的方式更加难以控制</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buClr>
                <a:srgbClr val="C00000"/>
              </a:buClr>
            </a:pP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直接抽象出全局的概念模式，再分解为局部的概念模式，并通过局部模式投影到各个子需求模块上</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这是一个从抽象到具体的逆向思维的过程</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概念设计的方法和步骤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5" name="KSO_Shape"/>
          <p:cNvSpPr/>
          <p:nvPr/>
        </p:nvSpPr>
        <p:spPr bwMode="auto">
          <a:xfrm flipH="1">
            <a:off x="104684" y="732942"/>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7" name="直接连接符 6"/>
          <p:cNvCxnSpPr/>
          <p:nvPr/>
        </p:nvCxnSpPr>
        <p:spPr>
          <a:xfrm flipH="1">
            <a:off x="628335" y="1038695"/>
            <a:ext cx="898587"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56935" y="543801"/>
            <a:ext cx="3160201"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逐步扩张</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9" name="矩形 8"/>
          <p:cNvSpPr/>
          <p:nvPr/>
        </p:nvSpPr>
        <p:spPr>
          <a:xfrm>
            <a:off x="556935" y="1064788"/>
            <a:ext cx="8280000" cy="773289"/>
          </a:xfrm>
          <a:prstGeom prst="rect">
            <a:avLst/>
          </a:prstGeom>
        </p:spPr>
        <p:txBody>
          <a:bodyPr wrap="square">
            <a:spAutoFit/>
          </a:bodyPr>
          <a:lstStyle/>
          <a:p>
            <a:pPr indent="457200">
              <a:lnSpc>
                <a:spcPct val="150000"/>
              </a:lnSpc>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采用了层状扩展的方式，先定义出用户需求中核心的概念结构，然后在此基础上向外扩展，逐步将非核心的需求融入到模式中，最终完成系统的概念结构设计。</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10" name="Picture 2" descr="9t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1780" y="1838077"/>
            <a:ext cx="3438382" cy="263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3623428" y="4470931"/>
            <a:ext cx="1620957" cy="307777"/>
          </a:xfrm>
          <a:prstGeom prst="rect">
            <a:avLst/>
          </a:prstGeom>
        </p:spPr>
        <p:txBody>
          <a:bodyPr wrap="none">
            <a:spAutoFit/>
          </a:bodyPr>
          <a:lstStyle/>
          <a:p>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逐步扩张设计方法</a:t>
            </a:r>
            <a:endPar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2" name="文本框 11"/>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概念设计的方法和步骤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a:xfrm>
            <a:off x="3144943" y="4768735"/>
            <a:ext cx="3103984" cy="273928"/>
          </a:xfrm>
        </p:spPr>
        <p:txBody>
          <a:bodyPr/>
          <a:lstStyle/>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5" name="KSO_Shape"/>
          <p:cNvSpPr/>
          <p:nvPr/>
        </p:nvSpPr>
        <p:spPr bwMode="auto">
          <a:xfrm flipH="1">
            <a:off x="104684" y="732942"/>
            <a:ext cx="642294" cy="658210"/>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68589" tIns="34295" rIns="68589" bIns="34295" anchor="ctr" anchorCtr="1"/>
          <a:lstStyle/>
          <a:p>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7" name="直接连接符 6"/>
          <p:cNvCxnSpPr/>
          <p:nvPr/>
        </p:nvCxnSpPr>
        <p:spPr>
          <a:xfrm flipH="1">
            <a:off x="628335" y="1038695"/>
            <a:ext cx="898587" cy="0"/>
          </a:xfrm>
          <a:prstGeom prst="line">
            <a:avLst/>
          </a:prstGeom>
          <a:ln w="63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56935" y="543801"/>
            <a:ext cx="3160201" cy="481863"/>
          </a:xfrm>
          <a:prstGeom prst="rect">
            <a:avLst/>
          </a:prstGeom>
          <a:noFill/>
        </p:spPr>
        <p:txBody>
          <a:bodyPr wrap="square" rtlCol="0">
            <a:spAutoFit/>
          </a:bodyPr>
          <a:lstStyle/>
          <a:p>
            <a:pPr>
              <a:lnSpc>
                <a:spcPct val="150000"/>
              </a:lnSpc>
              <a:buClr>
                <a:srgbClr val="C00000"/>
              </a:buClr>
            </a:pPr>
            <a:r>
              <a:rPr lang="zh-CN" altLang="en-US" sz="2000" dirty="0">
                <a:solidFill>
                  <a:srgbClr val="14436A"/>
                </a:solidFill>
                <a:latin typeface="黑体" panose="02010609060101010101" pitchFamily="49" charset="-122"/>
                <a:ea typeface="黑体" panose="02010609060101010101" pitchFamily="49" charset="-122"/>
              </a:rPr>
              <a:t>混合策略</a:t>
            </a:r>
            <a:endParaRPr lang="zh-CN" altLang="en-US" sz="2000" dirty="0">
              <a:solidFill>
                <a:srgbClr val="14436A"/>
              </a:solidFill>
              <a:latin typeface="黑体" panose="02010609060101010101" pitchFamily="49" charset="-122"/>
              <a:ea typeface="黑体" panose="02010609060101010101" pitchFamily="49" charset="-122"/>
            </a:endParaRPr>
          </a:p>
        </p:txBody>
      </p:sp>
      <p:sp>
        <p:nvSpPr>
          <p:cNvPr id="9" name="矩形 8"/>
          <p:cNvSpPr/>
          <p:nvPr/>
        </p:nvSpPr>
        <p:spPr>
          <a:xfrm>
            <a:off x="546192" y="1312404"/>
            <a:ext cx="8280000" cy="1198880"/>
          </a:xfrm>
          <a:prstGeom prst="rect">
            <a:avLst/>
          </a:prstGeom>
        </p:spPr>
        <p:txBody>
          <a:bodyPr wrap="square">
            <a:spAutoFit/>
          </a:bodyPr>
          <a:lstStyle/>
          <a:p>
            <a:pPr indent="457200">
              <a:lnSpc>
                <a:spcPct val="150000"/>
              </a:lnSpc>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将自顶向下和自底向上相结合，用自顶向下策略设计一个全局概念结构的框架，以它为骨架集成自底向上策略中涉及的各局部概念结构。</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pP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2" name="文本框 11"/>
          <p:cNvSpPr txBox="1"/>
          <p:nvPr/>
        </p:nvSpPr>
        <p:spPr>
          <a:xfrm>
            <a:off x="5292080" y="196280"/>
            <a:ext cx="1980220"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概念设计的方法和步骤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51620" y="1200907"/>
            <a:ext cx="6444716" cy="615553"/>
          </a:xfrm>
          <a:prstGeom prst="rect">
            <a:avLst/>
          </a:prstGeom>
        </p:spPr>
        <p:txBody>
          <a:bodyPr wrap="square">
            <a:spAutoFit/>
          </a:bodyPr>
          <a:lstStyle/>
          <a:p>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这些概念模型的设计方法也可以混合地使用，例如经常采用的方法： </a:t>
            </a:r>
            <a:br>
              <a:rPr lang="zh-CN" altLang="en-US" dirty="0"/>
            </a:br>
            <a:endParaRPr lang="zh-CN" altLang="en-US" dirty="0"/>
          </a:p>
        </p:txBody>
      </p:sp>
      <p:sp>
        <p:nvSpPr>
          <p:cNvPr id="3" name="文本框 2"/>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4" name="矩形 3"/>
          <p:cNvSpPr/>
          <p:nvPr/>
        </p:nvSpPr>
        <p:spPr>
          <a:xfrm>
            <a:off x="1421904" y="1816460"/>
            <a:ext cx="5922404"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自顶向下地分解用户的需求</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自底向上地完成核心概念模式的设计</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再围绕核心模式逐步扩展完成整个数据库的概念结设计工作 </a:t>
            </a:r>
            <a:endParaRPr lang="zh-CN" altLang="en-US" sz="1600" dirty="0"/>
          </a:p>
        </p:txBody>
      </p:sp>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数据库应用设计概述</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数据库应用设计</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215516" y="667731"/>
            <a:ext cx="2016224" cy="400110"/>
          </a:xfrm>
          <a:prstGeom prst="rect">
            <a:avLst/>
          </a:prstGeom>
          <a:noFill/>
        </p:spPr>
        <p:txBody>
          <a:bodyPr wrap="square" rtlCol="0">
            <a:spAutoFit/>
          </a:bodyPr>
          <a:lstStyle/>
          <a:p>
            <a:r>
              <a:rPr lang="zh-CN" altLang="en-US" sz="2000" dirty="0">
                <a:solidFill>
                  <a:schemeClr val="tx2"/>
                </a:solidFill>
                <a:latin typeface="黑体" panose="02010609060101010101" pitchFamily="49" charset="-122"/>
                <a:ea typeface="黑体" panose="02010609060101010101" pitchFamily="49" charset="-122"/>
              </a:rPr>
              <a:t>数据库应用设计：</a:t>
            </a:r>
            <a:endParaRPr lang="zh-CN" altLang="en-US" sz="2000" dirty="0">
              <a:solidFill>
                <a:schemeClr val="tx2"/>
              </a:solidFill>
              <a:latin typeface="黑体" panose="02010609060101010101" pitchFamily="49" charset="-122"/>
              <a:ea typeface="黑体" panose="02010609060101010101" pitchFamily="49" charset="-122"/>
            </a:endParaRPr>
          </a:p>
        </p:txBody>
      </p:sp>
      <p:grpSp>
        <p:nvGrpSpPr>
          <p:cNvPr id="11" name="组合 16"/>
          <p:cNvGrpSpPr/>
          <p:nvPr/>
        </p:nvGrpSpPr>
        <p:grpSpPr>
          <a:xfrm>
            <a:off x="4028645" y="3283219"/>
            <a:ext cx="1157439" cy="637200"/>
            <a:chOff x="3292673" y="3890987"/>
            <a:chExt cx="1743075" cy="965200"/>
          </a:xfrm>
          <a:effectLst>
            <a:outerShdw blurRad="393700" dist="228600" dir="5400000" sx="90000" sy="-19000" rotWithShape="0">
              <a:prstClr val="black">
                <a:alpha val="59000"/>
              </a:prstClr>
            </a:outerShdw>
          </a:effectLst>
        </p:grpSpPr>
        <p:sp>
          <p:nvSpPr>
            <p:cNvPr id="12" name="Freeform 15"/>
            <p:cNvSpPr/>
            <p:nvPr/>
          </p:nvSpPr>
          <p:spPr bwMode="auto">
            <a:xfrm flipH="1">
              <a:off x="4313435" y="3983062"/>
              <a:ext cx="15875" cy="311150"/>
            </a:xfrm>
            <a:custGeom>
              <a:avLst/>
              <a:gdLst>
                <a:gd name="T0" fmla="*/ 8 w 10"/>
                <a:gd name="T1" fmla="*/ 14 h 210"/>
                <a:gd name="T2" fmla="*/ 8 w 10"/>
                <a:gd name="T3" fmla="*/ 21 h 210"/>
                <a:gd name="T4" fmla="*/ 8 w 10"/>
                <a:gd name="T5" fmla="*/ 21 h 210"/>
                <a:gd name="T6" fmla="*/ 8 w 10"/>
                <a:gd name="T7" fmla="*/ 21 h 210"/>
                <a:gd name="T8" fmla="*/ 8 w 10"/>
                <a:gd name="T9" fmla="*/ 21 h 210"/>
                <a:gd name="T10" fmla="*/ 7 w 10"/>
                <a:gd name="T11" fmla="*/ 27 h 210"/>
                <a:gd name="T12" fmla="*/ 7 w 10"/>
                <a:gd name="T13" fmla="*/ 27 h 210"/>
                <a:gd name="T14" fmla="*/ 7 w 10"/>
                <a:gd name="T15" fmla="*/ 27 h 210"/>
                <a:gd name="T16" fmla="*/ 7 w 10"/>
                <a:gd name="T17" fmla="*/ 27 h 210"/>
                <a:gd name="T18" fmla="*/ 5 w 10"/>
                <a:gd name="T19" fmla="*/ 101 h 210"/>
                <a:gd name="T20" fmla="*/ 0 w 10"/>
                <a:gd name="T21" fmla="*/ 210 h 210"/>
                <a:gd name="T22" fmla="*/ 0 w 10"/>
                <a:gd name="T23" fmla="*/ 210 h 210"/>
                <a:gd name="T24" fmla="*/ 1 w 10"/>
                <a:gd name="T25" fmla="*/ 205 h 210"/>
                <a:gd name="T26" fmla="*/ 1 w 10"/>
                <a:gd name="T27" fmla="*/ 203 h 210"/>
                <a:gd name="T28" fmla="*/ 1 w 10"/>
                <a:gd name="T29" fmla="*/ 203 h 210"/>
                <a:gd name="T30" fmla="*/ 1 w 10"/>
                <a:gd name="T31" fmla="*/ 196 h 210"/>
                <a:gd name="T32" fmla="*/ 2 w 10"/>
                <a:gd name="T33" fmla="*/ 189 h 210"/>
                <a:gd name="T34" fmla="*/ 2 w 10"/>
                <a:gd name="T35" fmla="*/ 189 h 210"/>
                <a:gd name="T36" fmla="*/ 2 w 10"/>
                <a:gd name="T37" fmla="*/ 189 h 210"/>
                <a:gd name="T38" fmla="*/ 2 w 10"/>
                <a:gd name="T39" fmla="*/ 188 h 210"/>
                <a:gd name="T40" fmla="*/ 2 w 10"/>
                <a:gd name="T41" fmla="*/ 182 h 210"/>
                <a:gd name="T42" fmla="*/ 2 w 10"/>
                <a:gd name="T43" fmla="*/ 182 h 210"/>
                <a:gd name="T44" fmla="*/ 2 w 10"/>
                <a:gd name="T45" fmla="*/ 182 h 210"/>
                <a:gd name="T46" fmla="*/ 2 w 10"/>
                <a:gd name="T47" fmla="*/ 182 h 210"/>
                <a:gd name="T48" fmla="*/ 10 w 10"/>
                <a:gd name="T49" fmla="*/ 1 h 210"/>
                <a:gd name="T50" fmla="*/ 10 w 10"/>
                <a:gd name="T51" fmla="*/ 1 h 210"/>
                <a:gd name="T52" fmla="*/ 10 w 10"/>
                <a:gd name="T53" fmla="*/ 0 h 210"/>
                <a:gd name="T54" fmla="*/ 9 w 10"/>
                <a:gd name="T55" fmla="*/ 4 h 210"/>
                <a:gd name="T56" fmla="*/ 9 w 10"/>
                <a:gd name="T57" fmla="*/ 7 h 210"/>
                <a:gd name="T58" fmla="*/ 8 w 10"/>
                <a:gd name="T59" fmla="*/ 1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210">
                  <a:moveTo>
                    <a:pt x="8" y="14"/>
                  </a:moveTo>
                  <a:cubicBezTo>
                    <a:pt x="8" y="16"/>
                    <a:pt x="8" y="19"/>
                    <a:pt x="8" y="21"/>
                  </a:cubicBezTo>
                  <a:cubicBezTo>
                    <a:pt x="8" y="21"/>
                    <a:pt x="8" y="21"/>
                    <a:pt x="8" y="21"/>
                  </a:cubicBezTo>
                  <a:cubicBezTo>
                    <a:pt x="8" y="21"/>
                    <a:pt x="8" y="21"/>
                    <a:pt x="8" y="21"/>
                  </a:cubicBezTo>
                  <a:cubicBezTo>
                    <a:pt x="8" y="21"/>
                    <a:pt x="8" y="21"/>
                    <a:pt x="8" y="21"/>
                  </a:cubicBezTo>
                  <a:cubicBezTo>
                    <a:pt x="8" y="23"/>
                    <a:pt x="8" y="25"/>
                    <a:pt x="7" y="27"/>
                  </a:cubicBezTo>
                  <a:cubicBezTo>
                    <a:pt x="7" y="27"/>
                    <a:pt x="7" y="27"/>
                    <a:pt x="7" y="27"/>
                  </a:cubicBezTo>
                  <a:cubicBezTo>
                    <a:pt x="7" y="27"/>
                    <a:pt x="7" y="27"/>
                    <a:pt x="7" y="27"/>
                  </a:cubicBezTo>
                  <a:cubicBezTo>
                    <a:pt x="7" y="27"/>
                    <a:pt x="7" y="27"/>
                    <a:pt x="7" y="27"/>
                  </a:cubicBezTo>
                  <a:cubicBezTo>
                    <a:pt x="7" y="52"/>
                    <a:pt x="6" y="77"/>
                    <a:pt x="5" y="101"/>
                  </a:cubicBezTo>
                  <a:cubicBezTo>
                    <a:pt x="0" y="210"/>
                    <a:pt x="0" y="210"/>
                    <a:pt x="0" y="210"/>
                  </a:cubicBezTo>
                  <a:cubicBezTo>
                    <a:pt x="0" y="210"/>
                    <a:pt x="0" y="210"/>
                    <a:pt x="0" y="210"/>
                  </a:cubicBezTo>
                  <a:cubicBezTo>
                    <a:pt x="0" y="209"/>
                    <a:pt x="1" y="207"/>
                    <a:pt x="1" y="205"/>
                  </a:cubicBezTo>
                  <a:cubicBezTo>
                    <a:pt x="1" y="205"/>
                    <a:pt x="1" y="204"/>
                    <a:pt x="1" y="203"/>
                  </a:cubicBezTo>
                  <a:cubicBezTo>
                    <a:pt x="1" y="203"/>
                    <a:pt x="1" y="203"/>
                    <a:pt x="1" y="203"/>
                  </a:cubicBezTo>
                  <a:cubicBezTo>
                    <a:pt x="1" y="201"/>
                    <a:pt x="1" y="199"/>
                    <a:pt x="1" y="196"/>
                  </a:cubicBezTo>
                  <a:cubicBezTo>
                    <a:pt x="2" y="194"/>
                    <a:pt x="2" y="192"/>
                    <a:pt x="2" y="189"/>
                  </a:cubicBezTo>
                  <a:cubicBezTo>
                    <a:pt x="2" y="189"/>
                    <a:pt x="2" y="189"/>
                    <a:pt x="2" y="189"/>
                  </a:cubicBezTo>
                  <a:cubicBezTo>
                    <a:pt x="2" y="189"/>
                    <a:pt x="2" y="189"/>
                    <a:pt x="2" y="189"/>
                  </a:cubicBezTo>
                  <a:cubicBezTo>
                    <a:pt x="2" y="188"/>
                    <a:pt x="2" y="188"/>
                    <a:pt x="2" y="188"/>
                  </a:cubicBezTo>
                  <a:cubicBezTo>
                    <a:pt x="2" y="186"/>
                    <a:pt x="2" y="184"/>
                    <a:pt x="2" y="182"/>
                  </a:cubicBezTo>
                  <a:cubicBezTo>
                    <a:pt x="2" y="182"/>
                    <a:pt x="2" y="182"/>
                    <a:pt x="2" y="182"/>
                  </a:cubicBezTo>
                  <a:cubicBezTo>
                    <a:pt x="2" y="182"/>
                    <a:pt x="2" y="182"/>
                    <a:pt x="2" y="182"/>
                  </a:cubicBezTo>
                  <a:cubicBezTo>
                    <a:pt x="2" y="182"/>
                    <a:pt x="2" y="182"/>
                    <a:pt x="2" y="182"/>
                  </a:cubicBezTo>
                  <a:cubicBezTo>
                    <a:pt x="5" y="121"/>
                    <a:pt x="7" y="61"/>
                    <a:pt x="10" y="1"/>
                  </a:cubicBezTo>
                  <a:cubicBezTo>
                    <a:pt x="10" y="1"/>
                    <a:pt x="10" y="1"/>
                    <a:pt x="10" y="1"/>
                  </a:cubicBezTo>
                  <a:cubicBezTo>
                    <a:pt x="10" y="0"/>
                    <a:pt x="10" y="0"/>
                    <a:pt x="10" y="0"/>
                  </a:cubicBezTo>
                  <a:cubicBezTo>
                    <a:pt x="9" y="2"/>
                    <a:pt x="9" y="3"/>
                    <a:pt x="9" y="4"/>
                  </a:cubicBezTo>
                  <a:cubicBezTo>
                    <a:pt x="9" y="5"/>
                    <a:pt x="9" y="6"/>
                    <a:pt x="9" y="7"/>
                  </a:cubicBezTo>
                  <a:cubicBezTo>
                    <a:pt x="9" y="10"/>
                    <a:pt x="9" y="12"/>
                    <a:pt x="8" y="14"/>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cs typeface="+mn-ea"/>
                <a:sym typeface="+mn-lt"/>
              </a:endParaRPr>
            </a:p>
          </p:txBody>
        </p:sp>
        <p:sp>
          <p:nvSpPr>
            <p:cNvPr id="15" name="Freeform 16"/>
            <p:cNvSpPr/>
            <p:nvPr/>
          </p:nvSpPr>
          <p:spPr bwMode="auto">
            <a:xfrm flipH="1">
              <a:off x="4038798" y="3929087"/>
              <a:ext cx="104775" cy="373062"/>
            </a:xfrm>
            <a:custGeom>
              <a:avLst/>
              <a:gdLst>
                <a:gd name="T0" fmla="*/ 46 w 70"/>
                <a:gd name="T1" fmla="*/ 34 h 251"/>
                <a:gd name="T2" fmla="*/ 26 w 70"/>
                <a:gd name="T3" fmla="*/ 19 h 251"/>
                <a:gd name="T4" fmla="*/ 12 w 70"/>
                <a:gd name="T5" fmla="*/ 6 h 251"/>
                <a:gd name="T6" fmla="*/ 11 w 70"/>
                <a:gd name="T7" fmla="*/ 5 h 251"/>
                <a:gd name="T8" fmla="*/ 10 w 70"/>
                <a:gd name="T9" fmla="*/ 3 h 251"/>
                <a:gd name="T10" fmla="*/ 9 w 70"/>
                <a:gd name="T11" fmla="*/ 2 h 251"/>
                <a:gd name="T12" fmla="*/ 9 w 70"/>
                <a:gd name="T13" fmla="*/ 0 h 251"/>
                <a:gd name="T14" fmla="*/ 0 w 70"/>
                <a:gd name="T15" fmla="*/ 179 h 251"/>
                <a:gd name="T16" fmla="*/ 0 w 70"/>
                <a:gd name="T17" fmla="*/ 181 h 251"/>
                <a:gd name="T18" fmla="*/ 1 w 70"/>
                <a:gd name="T19" fmla="*/ 182 h 251"/>
                <a:gd name="T20" fmla="*/ 1 w 70"/>
                <a:gd name="T21" fmla="*/ 184 h 251"/>
                <a:gd name="T22" fmla="*/ 3 w 70"/>
                <a:gd name="T23" fmla="*/ 185 h 251"/>
                <a:gd name="T24" fmla="*/ 17 w 70"/>
                <a:gd name="T25" fmla="*/ 199 h 251"/>
                <a:gd name="T26" fmla="*/ 36 w 70"/>
                <a:gd name="T27" fmla="*/ 216 h 251"/>
                <a:gd name="T28" fmla="*/ 52 w 70"/>
                <a:gd name="T29" fmla="*/ 234 h 251"/>
                <a:gd name="T30" fmla="*/ 59 w 70"/>
                <a:gd name="T31" fmla="*/ 251 h 251"/>
                <a:gd name="T32" fmla="*/ 70 w 70"/>
                <a:gd name="T33" fmla="*/ 67 h 251"/>
                <a:gd name="T34" fmla="*/ 63 w 70"/>
                <a:gd name="T35" fmla="*/ 51 h 251"/>
                <a:gd name="T36" fmla="*/ 46 w 70"/>
                <a:gd name="T37" fmla="*/ 3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251">
                  <a:moveTo>
                    <a:pt x="46" y="34"/>
                  </a:moveTo>
                  <a:cubicBezTo>
                    <a:pt x="39" y="29"/>
                    <a:pt x="32" y="24"/>
                    <a:pt x="26" y="19"/>
                  </a:cubicBezTo>
                  <a:cubicBezTo>
                    <a:pt x="20" y="14"/>
                    <a:pt x="15" y="10"/>
                    <a:pt x="12" y="6"/>
                  </a:cubicBezTo>
                  <a:cubicBezTo>
                    <a:pt x="11" y="6"/>
                    <a:pt x="11" y="5"/>
                    <a:pt x="11" y="5"/>
                  </a:cubicBezTo>
                  <a:cubicBezTo>
                    <a:pt x="10" y="4"/>
                    <a:pt x="10" y="4"/>
                    <a:pt x="10" y="3"/>
                  </a:cubicBezTo>
                  <a:cubicBezTo>
                    <a:pt x="10" y="3"/>
                    <a:pt x="9" y="2"/>
                    <a:pt x="9" y="2"/>
                  </a:cubicBezTo>
                  <a:cubicBezTo>
                    <a:pt x="9" y="1"/>
                    <a:pt x="9" y="1"/>
                    <a:pt x="9" y="0"/>
                  </a:cubicBezTo>
                  <a:cubicBezTo>
                    <a:pt x="6" y="60"/>
                    <a:pt x="3" y="120"/>
                    <a:pt x="0" y="179"/>
                  </a:cubicBezTo>
                  <a:cubicBezTo>
                    <a:pt x="0" y="180"/>
                    <a:pt x="0" y="180"/>
                    <a:pt x="0" y="181"/>
                  </a:cubicBezTo>
                  <a:cubicBezTo>
                    <a:pt x="0" y="181"/>
                    <a:pt x="0" y="182"/>
                    <a:pt x="1" y="182"/>
                  </a:cubicBezTo>
                  <a:cubicBezTo>
                    <a:pt x="1" y="183"/>
                    <a:pt x="1" y="183"/>
                    <a:pt x="1" y="184"/>
                  </a:cubicBezTo>
                  <a:cubicBezTo>
                    <a:pt x="2" y="184"/>
                    <a:pt x="2" y="185"/>
                    <a:pt x="3" y="185"/>
                  </a:cubicBezTo>
                  <a:cubicBezTo>
                    <a:pt x="6" y="189"/>
                    <a:pt x="11" y="194"/>
                    <a:pt x="17" y="199"/>
                  </a:cubicBezTo>
                  <a:cubicBezTo>
                    <a:pt x="23" y="204"/>
                    <a:pt x="30" y="210"/>
                    <a:pt x="36" y="216"/>
                  </a:cubicBezTo>
                  <a:cubicBezTo>
                    <a:pt x="42" y="222"/>
                    <a:pt x="48" y="228"/>
                    <a:pt x="52" y="234"/>
                  </a:cubicBezTo>
                  <a:cubicBezTo>
                    <a:pt x="57" y="240"/>
                    <a:pt x="59" y="246"/>
                    <a:pt x="59" y="251"/>
                  </a:cubicBezTo>
                  <a:cubicBezTo>
                    <a:pt x="63" y="190"/>
                    <a:pt x="66" y="129"/>
                    <a:pt x="70" y="67"/>
                  </a:cubicBezTo>
                  <a:cubicBezTo>
                    <a:pt x="70" y="62"/>
                    <a:pt x="67" y="57"/>
                    <a:pt x="63" y="51"/>
                  </a:cubicBezTo>
                  <a:cubicBezTo>
                    <a:pt x="58" y="46"/>
                    <a:pt x="52" y="40"/>
                    <a:pt x="46" y="34"/>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cs typeface="+mn-ea"/>
                <a:sym typeface="+mn-lt"/>
              </a:endParaRPr>
            </a:p>
          </p:txBody>
        </p:sp>
        <p:sp>
          <p:nvSpPr>
            <p:cNvPr id="17" name="Freeform 17"/>
            <p:cNvSpPr/>
            <p:nvPr/>
          </p:nvSpPr>
          <p:spPr bwMode="auto">
            <a:xfrm flipH="1">
              <a:off x="3294260" y="3935437"/>
              <a:ext cx="1738313" cy="920750"/>
            </a:xfrm>
            <a:custGeom>
              <a:avLst/>
              <a:gdLst>
                <a:gd name="T0" fmla="*/ 1168 w 1177"/>
                <a:gd name="T1" fmla="*/ 208 h 623"/>
                <a:gd name="T2" fmla="*/ 1132 w 1177"/>
                <a:gd name="T3" fmla="*/ 225 h 623"/>
                <a:gd name="T4" fmla="*/ 1074 w 1177"/>
                <a:gd name="T5" fmla="*/ 229 h 623"/>
                <a:gd name="T6" fmla="*/ 1021 w 1177"/>
                <a:gd name="T7" fmla="*/ 222 h 623"/>
                <a:gd name="T8" fmla="*/ 1005 w 1177"/>
                <a:gd name="T9" fmla="*/ 220 h 623"/>
                <a:gd name="T10" fmla="*/ 992 w 1177"/>
                <a:gd name="T11" fmla="*/ 218 h 623"/>
                <a:gd name="T12" fmla="*/ 979 w 1177"/>
                <a:gd name="T13" fmla="*/ 218 h 623"/>
                <a:gd name="T14" fmla="*/ 972 w 1177"/>
                <a:gd name="T15" fmla="*/ 218 h 623"/>
                <a:gd name="T16" fmla="*/ 963 w 1177"/>
                <a:gd name="T17" fmla="*/ 219 h 623"/>
                <a:gd name="T18" fmla="*/ 951 w 1177"/>
                <a:gd name="T19" fmla="*/ 223 h 623"/>
                <a:gd name="T20" fmla="*/ 940 w 1177"/>
                <a:gd name="T21" fmla="*/ 231 h 623"/>
                <a:gd name="T22" fmla="*/ 932 w 1177"/>
                <a:gd name="T23" fmla="*/ 239 h 623"/>
                <a:gd name="T24" fmla="*/ 931 w 1177"/>
                <a:gd name="T25" fmla="*/ 240 h 623"/>
                <a:gd name="T26" fmla="*/ 417 w 1177"/>
                <a:gd name="T27" fmla="*/ 414 h 623"/>
                <a:gd name="T28" fmla="*/ 266 w 1177"/>
                <a:gd name="T29" fmla="*/ 416 h 623"/>
                <a:gd name="T30" fmla="*/ 235 w 1177"/>
                <a:gd name="T31" fmla="*/ 413 h 623"/>
                <a:gd name="T32" fmla="*/ 223 w 1177"/>
                <a:gd name="T33" fmla="*/ 242 h 623"/>
                <a:gd name="T34" fmla="*/ 200 w 1177"/>
                <a:gd name="T35" fmla="*/ 228 h 623"/>
                <a:gd name="T36" fmla="*/ 194 w 1177"/>
                <a:gd name="T37" fmla="*/ 227 h 623"/>
                <a:gd name="T38" fmla="*/ 187 w 1177"/>
                <a:gd name="T39" fmla="*/ 226 h 623"/>
                <a:gd name="T40" fmla="*/ 178 w 1177"/>
                <a:gd name="T41" fmla="*/ 225 h 623"/>
                <a:gd name="T42" fmla="*/ 168 w 1177"/>
                <a:gd name="T43" fmla="*/ 226 h 623"/>
                <a:gd name="T44" fmla="*/ 157 w 1177"/>
                <a:gd name="T45" fmla="*/ 227 h 623"/>
                <a:gd name="T46" fmla="*/ 91 w 1177"/>
                <a:gd name="T47" fmla="*/ 229 h 623"/>
                <a:gd name="T48" fmla="*/ 46 w 1177"/>
                <a:gd name="T49" fmla="*/ 216 h 623"/>
                <a:gd name="T50" fmla="*/ 17 w 1177"/>
                <a:gd name="T51" fmla="*/ 203 h 623"/>
                <a:gd name="T52" fmla="*/ 4 w 1177"/>
                <a:gd name="T53" fmla="*/ 190 h 623"/>
                <a:gd name="T54" fmla="*/ 3 w 1177"/>
                <a:gd name="T55" fmla="*/ 376 h 623"/>
                <a:gd name="T56" fmla="*/ 9 w 1177"/>
                <a:gd name="T57" fmla="*/ 386 h 623"/>
                <a:gd name="T58" fmla="*/ 20 w 1177"/>
                <a:gd name="T59" fmla="*/ 396 h 623"/>
                <a:gd name="T60" fmla="*/ 38 w 1177"/>
                <a:gd name="T61" fmla="*/ 406 h 623"/>
                <a:gd name="T62" fmla="*/ 59 w 1177"/>
                <a:gd name="T63" fmla="*/ 414 h 623"/>
                <a:gd name="T64" fmla="*/ 75 w 1177"/>
                <a:gd name="T65" fmla="*/ 419 h 623"/>
                <a:gd name="T66" fmla="*/ 87 w 1177"/>
                <a:gd name="T67" fmla="*/ 422 h 623"/>
                <a:gd name="T68" fmla="*/ 100 w 1177"/>
                <a:gd name="T69" fmla="*/ 424 h 623"/>
                <a:gd name="T70" fmla="*/ 109 w 1177"/>
                <a:gd name="T71" fmla="*/ 425 h 623"/>
                <a:gd name="T72" fmla="*/ 119 w 1177"/>
                <a:gd name="T73" fmla="*/ 425 h 623"/>
                <a:gd name="T74" fmla="*/ 138 w 1177"/>
                <a:gd name="T75" fmla="*/ 423 h 623"/>
                <a:gd name="T76" fmla="*/ 174 w 1177"/>
                <a:gd name="T77" fmla="*/ 419 h 623"/>
                <a:gd name="T78" fmla="*/ 200 w 1177"/>
                <a:gd name="T79" fmla="*/ 610 h 623"/>
                <a:gd name="T80" fmla="*/ 209 w 1177"/>
                <a:gd name="T81" fmla="*/ 615 h 623"/>
                <a:gd name="T82" fmla="*/ 214 w 1177"/>
                <a:gd name="T83" fmla="*/ 617 h 623"/>
                <a:gd name="T84" fmla="*/ 221 w 1177"/>
                <a:gd name="T85" fmla="*/ 618 h 623"/>
                <a:gd name="T86" fmla="*/ 229 w 1177"/>
                <a:gd name="T87" fmla="*/ 620 h 623"/>
                <a:gd name="T88" fmla="*/ 241 w 1177"/>
                <a:gd name="T89" fmla="*/ 621 h 623"/>
                <a:gd name="T90" fmla="*/ 258 w 1177"/>
                <a:gd name="T91" fmla="*/ 622 h 623"/>
                <a:gd name="T92" fmla="*/ 283 w 1177"/>
                <a:gd name="T93" fmla="*/ 623 h 623"/>
                <a:gd name="T94" fmla="*/ 1004 w 1177"/>
                <a:gd name="T95" fmla="*/ 613 h 623"/>
                <a:gd name="T96" fmla="*/ 1038 w 1177"/>
                <a:gd name="T97" fmla="*/ 424 h 623"/>
                <a:gd name="T98" fmla="*/ 1055 w 1177"/>
                <a:gd name="T99" fmla="*/ 425 h 623"/>
                <a:gd name="T100" fmla="*/ 1069 w 1177"/>
                <a:gd name="T101" fmla="*/ 426 h 623"/>
                <a:gd name="T102" fmla="*/ 1085 w 1177"/>
                <a:gd name="T103" fmla="*/ 425 h 623"/>
                <a:gd name="T104" fmla="*/ 1107 w 1177"/>
                <a:gd name="T105" fmla="*/ 422 h 623"/>
                <a:gd name="T106" fmla="*/ 1132 w 1177"/>
                <a:gd name="T107" fmla="*/ 414 h 623"/>
                <a:gd name="T108" fmla="*/ 1144 w 1177"/>
                <a:gd name="T109" fmla="*/ 406 h 623"/>
                <a:gd name="T110" fmla="*/ 1151 w 1177"/>
                <a:gd name="T111" fmla="*/ 399 h 623"/>
                <a:gd name="T112" fmla="*/ 1154 w 1177"/>
                <a:gd name="T113" fmla="*/ 394 h 623"/>
                <a:gd name="T114" fmla="*/ 1156 w 1177"/>
                <a:gd name="T115" fmla="*/ 38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7" h="623">
                  <a:moveTo>
                    <a:pt x="1177" y="192"/>
                  </a:moveTo>
                  <a:cubicBezTo>
                    <a:pt x="1176" y="193"/>
                    <a:pt x="1176" y="194"/>
                    <a:pt x="1176" y="195"/>
                  </a:cubicBezTo>
                  <a:cubicBezTo>
                    <a:pt x="1176" y="195"/>
                    <a:pt x="1176" y="195"/>
                    <a:pt x="1176" y="195"/>
                  </a:cubicBezTo>
                  <a:cubicBezTo>
                    <a:pt x="1176" y="196"/>
                    <a:pt x="1176" y="197"/>
                    <a:pt x="1175" y="197"/>
                  </a:cubicBezTo>
                  <a:cubicBezTo>
                    <a:pt x="1175" y="197"/>
                    <a:pt x="1175" y="197"/>
                    <a:pt x="1175" y="197"/>
                  </a:cubicBezTo>
                  <a:cubicBezTo>
                    <a:pt x="1175" y="198"/>
                    <a:pt x="1175" y="199"/>
                    <a:pt x="1174" y="200"/>
                  </a:cubicBezTo>
                  <a:cubicBezTo>
                    <a:pt x="1174" y="201"/>
                    <a:pt x="1173" y="202"/>
                    <a:pt x="1173" y="203"/>
                  </a:cubicBezTo>
                  <a:cubicBezTo>
                    <a:pt x="1173" y="203"/>
                    <a:pt x="1173" y="203"/>
                    <a:pt x="1173" y="203"/>
                  </a:cubicBezTo>
                  <a:cubicBezTo>
                    <a:pt x="1172" y="204"/>
                    <a:pt x="1172" y="204"/>
                    <a:pt x="1171" y="205"/>
                  </a:cubicBezTo>
                  <a:cubicBezTo>
                    <a:pt x="1171" y="205"/>
                    <a:pt x="1171" y="205"/>
                    <a:pt x="1171" y="205"/>
                  </a:cubicBezTo>
                  <a:cubicBezTo>
                    <a:pt x="1170" y="206"/>
                    <a:pt x="1169" y="207"/>
                    <a:pt x="1168" y="208"/>
                  </a:cubicBezTo>
                  <a:cubicBezTo>
                    <a:pt x="1168" y="208"/>
                    <a:pt x="1168" y="208"/>
                    <a:pt x="1168" y="208"/>
                  </a:cubicBezTo>
                  <a:cubicBezTo>
                    <a:pt x="1167" y="209"/>
                    <a:pt x="1166" y="210"/>
                    <a:pt x="1165" y="211"/>
                  </a:cubicBezTo>
                  <a:cubicBezTo>
                    <a:pt x="1165" y="211"/>
                    <a:pt x="1165" y="211"/>
                    <a:pt x="1165" y="211"/>
                  </a:cubicBezTo>
                  <a:cubicBezTo>
                    <a:pt x="1164" y="212"/>
                    <a:pt x="1163" y="212"/>
                    <a:pt x="1161" y="213"/>
                  </a:cubicBezTo>
                  <a:cubicBezTo>
                    <a:pt x="1161" y="214"/>
                    <a:pt x="1161" y="214"/>
                    <a:pt x="1161" y="214"/>
                  </a:cubicBezTo>
                  <a:cubicBezTo>
                    <a:pt x="1160" y="214"/>
                    <a:pt x="1159" y="215"/>
                    <a:pt x="1158" y="215"/>
                  </a:cubicBezTo>
                  <a:cubicBezTo>
                    <a:pt x="1156" y="216"/>
                    <a:pt x="1155" y="217"/>
                    <a:pt x="1153" y="217"/>
                  </a:cubicBezTo>
                  <a:cubicBezTo>
                    <a:pt x="1153" y="218"/>
                    <a:pt x="1153" y="218"/>
                    <a:pt x="1152" y="218"/>
                  </a:cubicBezTo>
                  <a:cubicBezTo>
                    <a:pt x="1150" y="219"/>
                    <a:pt x="1148" y="220"/>
                    <a:pt x="1146" y="220"/>
                  </a:cubicBezTo>
                  <a:cubicBezTo>
                    <a:pt x="1146" y="221"/>
                    <a:pt x="1145" y="221"/>
                    <a:pt x="1144" y="221"/>
                  </a:cubicBezTo>
                  <a:cubicBezTo>
                    <a:pt x="1143" y="222"/>
                    <a:pt x="1141" y="222"/>
                    <a:pt x="1140" y="223"/>
                  </a:cubicBezTo>
                  <a:cubicBezTo>
                    <a:pt x="1139" y="223"/>
                    <a:pt x="1138" y="223"/>
                    <a:pt x="1137" y="223"/>
                  </a:cubicBezTo>
                  <a:cubicBezTo>
                    <a:pt x="1135" y="224"/>
                    <a:pt x="1134" y="224"/>
                    <a:pt x="1132" y="225"/>
                  </a:cubicBezTo>
                  <a:cubicBezTo>
                    <a:pt x="1131" y="225"/>
                    <a:pt x="1129" y="225"/>
                    <a:pt x="1128" y="226"/>
                  </a:cubicBezTo>
                  <a:cubicBezTo>
                    <a:pt x="1128" y="226"/>
                    <a:pt x="1128" y="226"/>
                    <a:pt x="1128" y="226"/>
                  </a:cubicBezTo>
                  <a:cubicBezTo>
                    <a:pt x="1125" y="226"/>
                    <a:pt x="1123" y="227"/>
                    <a:pt x="1121" y="227"/>
                  </a:cubicBezTo>
                  <a:cubicBezTo>
                    <a:pt x="1120" y="227"/>
                    <a:pt x="1120" y="227"/>
                    <a:pt x="1120" y="227"/>
                  </a:cubicBezTo>
                  <a:cubicBezTo>
                    <a:pt x="1118" y="227"/>
                    <a:pt x="1116" y="228"/>
                    <a:pt x="1113" y="228"/>
                  </a:cubicBezTo>
                  <a:cubicBezTo>
                    <a:pt x="1113" y="228"/>
                    <a:pt x="1113" y="228"/>
                    <a:pt x="1113" y="228"/>
                  </a:cubicBezTo>
                  <a:cubicBezTo>
                    <a:pt x="1110" y="228"/>
                    <a:pt x="1108" y="229"/>
                    <a:pt x="1105" y="229"/>
                  </a:cubicBezTo>
                  <a:cubicBezTo>
                    <a:pt x="1105" y="229"/>
                    <a:pt x="1105" y="229"/>
                    <a:pt x="1105" y="229"/>
                  </a:cubicBezTo>
                  <a:cubicBezTo>
                    <a:pt x="1102" y="229"/>
                    <a:pt x="1099" y="229"/>
                    <a:pt x="1097" y="229"/>
                  </a:cubicBezTo>
                  <a:cubicBezTo>
                    <a:pt x="1096" y="229"/>
                    <a:pt x="1096" y="229"/>
                    <a:pt x="1096" y="229"/>
                  </a:cubicBezTo>
                  <a:cubicBezTo>
                    <a:pt x="1093" y="229"/>
                    <a:pt x="1091" y="230"/>
                    <a:pt x="1088" y="230"/>
                  </a:cubicBezTo>
                  <a:cubicBezTo>
                    <a:pt x="1083" y="230"/>
                    <a:pt x="1079" y="229"/>
                    <a:pt x="1074" y="229"/>
                  </a:cubicBezTo>
                  <a:cubicBezTo>
                    <a:pt x="1074" y="229"/>
                    <a:pt x="1074" y="229"/>
                    <a:pt x="1074" y="229"/>
                  </a:cubicBezTo>
                  <a:cubicBezTo>
                    <a:pt x="1069" y="229"/>
                    <a:pt x="1065" y="229"/>
                    <a:pt x="1060" y="228"/>
                  </a:cubicBezTo>
                  <a:cubicBezTo>
                    <a:pt x="1060" y="228"/>
                    <a:pt x="1060" y="228"/>
                    <a:pt x="1060" y="228"/>
                  </a:cubicBezTo>
                  <a:cubicBezTo>
                    <a:pt x="1055" y="228"/>
                    <a:pt x="1050" y="227"/>
                    <a:pt x="1045" y="226"/>
                  </a:cubicBezTo>
                  <a:cubicBezTo>
                    <a:pt x="1045" y="226"/>
                    <a:pt x="1045" y="226"/>
                    <a:pt x="1045" y="226"/>
                  </a:cubicBezTo>
                  <a:cubicBezTo>
                    <a:pt x="1039" y="226"/>
                    <a:pt x="1034" y="225"/>
                    <a:pt x="1029" y="224"/>
                  </a:cubicBezTo>
                  <a:cubicBezTo>
                    <a:pt x="1028" y="224"/>
                    <a:pt x="1028" y="224"/>
                    <a:pt x="1028" y="224"/>
                  </a:cubicBezTo>
                  <a:cubicBezTo>
                    <a:pt x="1027" y="223"/>
                    <a:pt x="1027" y="223"/>
                    <a:pt x="1027" y="223"/>
                  </a:cubicBezTo>
                  <a:cubicBezTo>
                    <a:pt x="1026" y="223"/>
                    <a:pt x="1026" y="223"/>
                    <a:pt x="1026" y="223"/>
                  </a:cubicBezTo>
                  <a:cubicBezTo>
                    <a:pt x="1026" y="223"/>
                    <a:pt x="1026" y="223"/>
                    <a:pt x="1026" y="223"/>
                  </a:cubicBezTo>
                  <a:cubicBezTo>
                    <a:pt x="1024" y="223"/>
                    <a:pt x="1023" y="223"/>
                    <a:pt x="1022" y="223"/>
                  </a:cubicBezTo>
                  <a:cubicBezTo>
                    <a:pt x="1022" y="222"/>
                    <a:pt x="1021" y="222"/>
                    <a:pt x="1021" y="222"/>
                  </a:cubicBezTo>
                  <a:cubicBezTo>
                    <a:pt x="1020" y="222"/>
                    <a:pt x="1020" y="222"/>
                    <a:pt x="1020" y="222"/>
                  </a:cubicBezTo>
                  <a:cubicBezTo>
                    <a:pt x="1020" y="222"/>
                    <a:pt x="1019" y="222"/>
                    <a:pt x="1019" y="222"/>
                  </a:cubicBezTo>
                  <a:cubicBezTo>
                    <a:pt x="1018" y="222"/>
                    <a:pt x="1016" y="222"/>
                    <a:pt x="1015" y="221"/>
                  </a:cubicBezTo>
                  <a:cubicBezTo>
                    <a:pt x="1015" y="221"/>
                    <a:pt x="1014" y="221"/>
                    <a:pt x="1013" y="221"/>
                  </a:cubicBezTo>
                  <a:cubicBezTo>
                    <a:pt x="1013" y="221"/>
                    <a:pt x="1013" y="221"/>
                    <a:pt x="1013" y="221"/>
                  </a:cubicBezTo>
                  <a:cubicBezTo>
                    <a:pt x="1013" y="221"/>
                    <a:pt x="1013" y="221"/>
                    <a:pt x="1013" y="221"/>
                  </a:cubicBezTo>
                  <a:cubicBezTo>
                    <a:pt x="1012" y="221"/>
                    <a:pt x="1012" y="221"/>
                    <a:pt x="1012" y="221"/>
                  </a:cubicBezTo>
                  <a:cubicBezTo>
                    <a:pt x="1011" y="221"/>
                    <a:pt x="1010" y="221"/>
                    <a:pt x="1010" y="220"/>
                  </a:cubicBezTo>
                  <a:cubicBezTo>
                    <a:pt x="1009" y="220"/>
                    <a:pt x="1008" y="220"/>
                    <a:pt x="1007" y="220"/>
                  </a:cubicBezTo>
                  <a:cubicBezTo>
                    <a:pt x="1006" y="220"/>
                    <a:pt x="1006" y="220"/>
                    <a:pt x="1006" y="220"/>
                  </a:cubicBezTo>
                  <a:cubicBezTo>
                    <a:pt x="1006" y="220"/>
                    <a:pt x="1006" y="220"/>
                    <a:pt x="1006" y="220"/>
                  </a:cubicBezTo>
                  <a:cubicBezTo>
                    <a:pt x="1005" y="220"/>
                    <a:pt x="1005" y="220"/>
                    <a:pt x="1005" y="220"/>
                  </a:cubicBezTo>
                  <a:cubicBezTo>
                    <a:pt x="1004" y="220"/>
                    <a:pt x="1003" y="220"/>
                    <a:pt x="1002" y="219"/>
                  </a:cubicBezTo>
                  <a:cubicBezTo>
                    <a:pt x="1002" y="219"/>
                    <a:pt x="1001" y="219"/>
                    <a:pt x="1000" y="219"/>
                  </a:cubicBezTo>
                  <a:cubicBezTo>
                    <a:pt x="999" y="219"/>
                    <a:pt x="999" y="219"/>
                    <a:pt x="999" y="219"/>
                  </a:cubicBezTo>
                  <a:cubicBezTo>
                    <a:pt x="999" y="219"/>
                    <a:pt x="999" y="219"/>
                    <a:pt x="999" y="219"/>
                  </a:cubicBezTo>
                  <a:cubicBezTo>
                    <a:pt x="999" y="219"/>
                    <a:pt x="999" y="219"/>
                    <a:pt x="999" y="219"/>
                  </a:cubicBezTo>
                  <a:cubicBezTo>
                    <a:pt x="999" y="219"/>
                    <a:pt x="999" y="219"/>
                    <a:pt x="999" y="219"/>
                  </a:cubicBezTo>
                  <a:cubicBezTo>
                    <a:pt x="998" y="219"/>
                    <a:pt x="997" y="219"/>
                    <a:pt x="997" y="219"/>
                  </a:cubicBezTo>
                  <a:cubicBezTo>
                    <a:pt x="996" y="219"/>
                    <a:pt x="996" y="219"/>
                    <a:pt x="995" y="219"/>
                  </a:cubicBezTo>
                  <a:cubicBezTo>
                    <a:pt x="994" y="219"/>
                    <a:pt x="994" y="218"/>
                    <a:pt x="993" y="218"/>
                  </a:cubicBezTo>
                  <a:cubicBezTo>
                    <a:pt x="993" y="218"/>
                    <a:pt x="993" y="218"/>
                    <a:pt x="993" y="218"/>
                  </a:cubicBezTo>
                  <a:cubicBezTo>
                    <a:pt x="993" y="218"/>
                    <a:pt x="993" y="218"/>
                    <a:pt x="993" y="218"/>
                  </a:cubicBezTo>
                  <a:cubicBezTo>
                    <a:pt x="992" y="218"/>
                    <a:pt x="992" y="218"/>
                    <a:pt x="992" y="218"/>
                  </a:cubicBezTo>
                  <a:cubicBezTo>
                    <a:pt x="991" y="218"/>
                    <a:pt x="991" y="218"/>
                    <a:pt x="991" y="218"/>
                  </a:cubicBezTo>
                  <a:cubicBezTo>
                    <a:pt x="990" y="218"/>
                    <a:pt x="990" y="218"/>
                    <a:pt x="989" y="218"/>
                  </a:cubicBezTo>
                  <a:cubicBezTo>
                    <a:pt x="989" y="218"/>
                    <a:pt x="988" y="218"/>
                    <a:pt x="988" y="218"/>
                  </a:cubicBezTo>
                  <a:cubicBezTo>
                    <a:pt x="987" y="218"/>
                    <a:pt x="987" y="218"/>
                    <a:pt x="987" y="218"/>
                  </a:cubicBezTo>
                  <a:cubicBezTo>
                    <a:pt x="986" y="218"/>
                    <a:pt x="986" y="218"/>
                    <a:pt x="985" y="218"/>
                  </a:cubicBezTo>
                  <a:cubicBezTo>
                    <a:pt x="985" y="218"/>
                    <a:pt x="985" y="218"/>
                    <a:pt x="984" y="218"/>
                  </a:cubicBezTo>
                  <a:cubicBezTo>
                    <a:pt x="984" y="218"/>
                    <a:pt x="983" y="218"/>
                    <a:pt x="983" y="218"/>
                  </a:cubicBezTo>
                  <a:cubicBezTo>
                    <a:pt x="982" y="218"/>
                    <a:pt x="982" y="218"/>
                    <a:pt x="982" y="218"/>
                  </a:cubicBezTo>
                  <a:cubicBezTo>
                    <a:pt x="982" y="218"/>
                    <a:pt x="982" y="218"/>
                    <a:pt x="982" y="218"/>
                  </a:cubicBezTo>
                  <a:cubicBezTo>
                    <a:pt x="981" y="218"/>
                    <a:pt x="981" y="218"/>
                    <a:pt x="981" y="218"/>
                  </a:cubicBezTo>
                  <a:cubicBezTo>
                    <a:pt x="980" y="218"/>
                    <a:pt x="980" y="218"/>
                    <a:pt x="980" y="218"/>
                  </a:cubicBezTo>
                  <a:cubicBezTo>
                    <a:pt x="979" y="218"/>
                    <a:pt x="979" y="218"/>
                    <a:pt x="979" y="218"/>
                  </a:cubicBezTo>
                  <a:cubicBezTo>
                    <a:pt x="979" y="218"/>
                    <a:pt x="979" y="218"/>
                    <a:pt x="979" y="218"/>
                  </a:cubicBezTo>
                  <a:cubicBezTo>
                    <a:pt x="978" y="218"/>
                    <a:pt x="978" y="218"/>
                    <a:pt x="978" y="218"/>
                  </a:cubicBezTo>
                  <a:cubicBezTo>
                    <a:pt x="978" y="218"/>
                    <a:pt x="978" y="218"/>
                    <a:pt x="978" y="218"/>
                  </a:cubicBezTo>
                  <a:cubicBezTo>
                    <a:pt x="977" y="218"/>
                    <a:pt x="977" y="218"/>
                    <a:pt x="977" y="218"/>
                  </a:cubicBezTo>
                  <a:cubicBezTo>
                    <a:pt x="977" y="218"/>
                    <a:pt x="977" y="218"/>
                    <a:pt x="977" y="218"/>
                  </a:cubicBezTo>
                  <a:cubicBezTo>
                    <a:pt x="977" y="218"/>
                    <a:pt x="977" y="218"/>
                    <a:pt x="977" y="218"/>
                  </a:cubicBezTo>
                  <a:cubicBezTo>
                    <a:pt x="976" y="218"/>
                    <a:pt x="976" y="218"/>
                    <a:pt x="976" y="218"/>
                  </a:cubicBezTo>
                  <a:cubicBezTo>
                    <a:pt x="975" y="218"/>
                    <a:pt x="975" y="218"/>
                    <a:pt x="975" y="218"/>
                  </a:cubicBezTo>
                  <a:cubicBezTo>
                    <a:pt x="974" y="218"/>
                    <a:pt x="974" y="218"/>
                    <a:pt x="974" y="218"/>
                  </a:cubicBezTo>
                  <a:cubicBezTo>
                    <a:pt x="974" y="218"/>
                    <a:pt x="974" y="218"/>
                    <a:pt x="974" y="218"/>
                  </a:cubicBezTo>
                  <a:cubicBezTo>
                    <a:pt x="973" y="218"/>
                    <a:pt x="973" y="218"/>
                    <a:pt x="973" y="218"/>
                  </a:cubicBezTo>
                  <a:cubicBezTo>
                    <a:pt x="972" y="218"/>
                    <a:pt x="972" y="218"/>
                    <a:pt x="972" y="218"/>
                  </a:cubicBezTo>
                  <a:cubicBezTo>
                    <a:pt x="971" y="218"/>
                    <a:pt x="971" y="218"/>
                    <a:pt x="971" y="218"/>
                  </a:cubicBezTo>
                  <a:cubicBezTo>
                    <a:pt x="970" y="218"/>
                    <a:pt x="970" y="218"/>
                    <a:pt x="970" y="218"/>
                  </a:cubicBezTo>
                  <a:cubicBezTo>
                    <a:pt x="969" y="218"/>
                    <a:pt x="969" y="218"/>
                    <a:pt x="969" y="218"/>
                  </a:cubicBezTo>
                  <a:cubicBezTo>
                    <a:pt x="969" y="218"/>
                    <a:pt x="969" y="218"/>
                    <a:pt x="969" y="218"/>
                  </a:cubicBezTo>
                  <a:cubicBezTo>
                    <a:pt x="968" y="218"/>
                    <a:pt x="968" y="218"/>
                    <a:pt x="968" y="218"/>
                  </a:cubicBezTo>
                  <a:cubicBezTo>
                    <a:pt x="968" y="218"/>
                    <a:pt x="968" y="218"/>
                    <a:pt x="968" y="218"/>
                  </a:cubicBezTo>
                  <a:cubicBezTo>
                    <a:pt x="968" y="218"/>
                    <a:pt x="968" y="218"/>
                    <a:pt x="968" y="218"/>
                  </a:cubicBezTo>
                  <a:cubicBezTo>
                    <a:pt x="967" y="218"/>
                    <a:pt x="967" y="218"/>
                    <a:pt x="967" y="218"/>
                  </a:cubicBezTo>
                  <a:cubicBezTo>
                    <a:pt x="966" y="218"/>
                    <a:pt x="966" y="218"/>
                    <a:pt x="966" y="218"/>
                  </a:cubicBezTo>
                  <a:cubicBezTo>
                    <a:pt x="966" y="219"/>
                    <a:pt x="965" y="219"/>
                    <a:pt x="965" y="219"/>
                  </a:cubicBezTo>
                  <a:cubicBezTo>
                    <a:pt x="964" y="219"/>
                    <a:pt x="964" y="219"/>
                    <a:pt x="964" y="219"/>
                  </a:cubicBezTo>
                  <a:cubicBezTo>
                    <a:pt x="963" y="219"/>
                    <a:pt x="963" y="219"/>
                    <a:pt x="963" y="219"/>
                  </a:cubicBezTo>
                  <a:cubicBezTo>
                    <a:pt x="962" y="219"/>
                    <a:pt x="962" y="219"/>
                    <a:pt x="961" y="219"/>
                  </a:cubicBezTo>
                  <a:cubicBezTo>
                    <a:pt x="961" y="220"/>
                    <a:pt x="961" y="220"/>
                    <a:pt x="961" y="220"/>
                  </a:cubicBezTo>
                  <a:cubicBezTo>
                    <a:pt x="960" y="220"/>
                    <a:pt x="960" y="220"/>
                    <a:pt x="960" y="220"/>
                  </a:cubicBezTo>
                  <a:cubicBezTo>
                    <a:pt x="959" y="220"/>
                    <a:pt x="959" y="220"/>
                    <a:pt x="959" y="220"/>
                  </a:cubicBezTo>
                  <a:cubicBezTo>
                    <a:pt x="958" y="220"/>
                    <a:pt x="958" y="220"/>
                    <a:pt x="958" y="220"/>
                  </a:cubicBezTo>
                  <a:cubicBezTo>
                    <a:pt x="958" y="220"/>
                    <a:pt x="958" y="220"/>
                    <a:pt x="957" y="220"/>
                  </a:cubicBezTo>
                  <a:cubicBezTo>
                    <a:pt x="957" y="221"/>
                    <a:pt x="957" y="221"/>
                    <a:pt x="956" y="221"/>
                  </a:cubicBezTo>
                  <a:cubicBezTo>
                    <a:pt x="956" y="221"/>
                    <a:pt x="956" y="221"/>
                    <a:pt x="956" y="221"/>
                  </a:cubicBezTo>
                  <a:cubicBezTo>
                    <a:pt x="955" y="221"/>
                    <a:pt x="955" y="221"/>
                    <a:pt x="954" y="222"/>
                  </a:cubicBezTo>
                  <a:cubicBezTo>
                    <a:pt x="954" y="222"/>
                    <a:pt x="954" y="222"/>
                    <a:pt x="954" y="222"/>
                  </a:cubicBezTo>
                  <a:cubicBezTo>
                    <a:pt x="953" y="222"/>
                    <a:pt x="953" y="222"/>
                    <a:pt x="953" y="222"/>
                  </a:cubicBezTo>
                  <a:cubicBezTo>
                    <a:pt x="953" y="222"/>
                    <a:pt x="952" y="223"/>
                    <a:pt x="951" y="223"/>
                  </a:cubicBezTo>
                  <a:cubicBezTo>
                    <a:pt x="951" y="223"/>
                    <a:pt x="950" y="224"/>
                    <a:pt x="949" y="224"/>
                  </a:cubicBezTo>
                  <a:cubicBezTo>
                    <a:pt x="949" y="224"/>
                    <a:pt x="949" y="224"/>
                    <a:pt x="949" y="224"/>
                  </a:cubicBezTo>
                  <a:cubicBezTo>
                    <a:pt x="949" y="224"/>
                    <a:pt x="949" y="224"/>
                    <a:pt x="949" y="224"/>
                  </a:cubicBezTo>
                  <a:cubicBezTo>
                    <a:pt x="949" y="225"/>
                    <a:pt x="949" y="225"/>
                    <a:pt x="949" y="225"/>
                  </a:cubicBezTo>
                  <a:cubicBezTo>
                    <a:pt x="948" y="225"/>
                    <a:pt x="948" y="225"/>
                    <a:pt x="948" y="225"/>
                  </a:cubicBezTo>
                  <a:cubicBezTo>
                    <a:pt x="948" y="225"/>
                    <a:pt x="947" y="225"/>
                    <a:pt x="947" y="226"/>
                  </a:cubicBezTo>
                  <a:cubicBezTo>
                    <a:pt x="946" y="226"/>
                    <a:pt x="946" y="226"/>
                    <a:pt x="945" y="227"/>
                  </a:cubicBezTo>
                  <a:cubicBezTo>
                    <a:pt x="945" y="227"/>
                    <a:pt x="945" y="227"/>
                    <a:pt x="945" y="227"/>
                  </a:cubicBezTo>
                  <a:cubicBezTo>
                    <a:pt x="944" y="228"/>
                    <a:pt x="944" y="228"/>
                    <a:pt x="943" y="228"/>
                  </a:cubicBezTo>
                  <a:cubicBezTo>
                    <a:pt x="943" y="229"/>
                    <a:pt x="942" y="229"/>
                    <a:pt x="942" y="230"/>
                  </a:cubicBezTo>
                  <a:cubicBezTo>
                    <a:pt x="942" y="230"/>
                    <a:pt x="941" y="230"/>
                    <a:pt x="941" y="231"/>
                  </a:cubicBezTo>
                  <a:cubicBezTo>
                    <a:pt x="940" y="231"/>
                    <a:pt x="940" y="231"/>
                    <a:pt x="940" y="231"/>
                  </a:cubicBezTo>
                  <a:cubicBezTo>
                    <a:pt x="940" y="232"/>
                    <a:pt x="939" y="232"/>
                    <a:pt x="938" y="233"/>
                  </a:cubicBezTo>
                  <a:cubicBezTo>
                    <a:pt x="938" y="234"/>
                    <a:pt x="937" y="234"/>
                    <a:pt x="936" y="235"/>
                  </a:cubicBezTo>
                  <a:cubicBezTo>
                    <a:pt x="935" y="236"/>
                    <a:pt x="934" y="237"/>
                    <a:pt x="933" y="238"/>
                  </a:cubicBezTo>
                  <a:cubicBezTo>
                    <a:pt x="932" y="238"/>
                    <a:pt x="932" y="238"/>
                    <a:pt x="932" y="238"/>
                  </a:cubicBezTo>
                  <a:cubicBezTo>
                    <a:pt x="932" y="238"/>
                    <a:pt x="932" y="238"/>
                    <a:pt x="932" y="238"/>
                  </a:cubicBezTo>
                  <a:cubicBezTo>
                    <a:pt x="932" y="238"/>
                    <a:pt x="932" y="238"/>
                    <a:pt x="932" y="238"/>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1" y="239"/>
                    <a:pt x="931" y="239"/>
                    <a:pt x="931" y="239"/>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1"/>
                    <a:pt x="931" y="241"/>
                    <a:pt x="931" y="241"/>
                  </a:cubicBezTo>
                  <a:cubicBezTo>
                    <a:pt x="931" y="241"/>
                    <a:pt x="931" y="241"/>
                    <a:pt x="931" y="241"/>
                  </a:cubicBezTo>
                  <a:cubicBezTo>
                    <a:pt x="931" y="241"/>
                    <a:pt x="931" y="241"/>
                    <a:pt x="931" y="241"/>
                  </a:cubicBezTo>
                  <a:cubicBezTo>
                    <a:pt x="931" y="241"/>
                    <a:pt x="931" y="241"/>
                    <a:pt x="931" y="241"/>
                  </a:cubicBezTo>
                  <a:cubicBezTo>
                    <a:pt x="931" y="242"/>
                    <a:pt x="931" y="242"/>
                    <a:pt x="931" y="242"/>
                  </a:cubicBezTo>
                  <a:cubicBezTo>
                    <a:pt x="931" y="242"/>
                    <a:pt x="931" y="242"/>
                    <a:pt x="931" y="242"/>
                  </a:cubicBezTo>
                  <a:cubicBezTo>
                    <a:pt x="931" y="242"/>
                    <a:pt x="931" y="242"/>
                    <a:pt x="931" y="242"/>
                  </a:cubicBezTo>
                  <a:cubicBezTo>
                    <a:pt x="917" y="408"/>
                    <a:pt x="917" y="408"/>
                    <a:pt x="917" y="408"/>
                  </a:cubicBezTo>
                  <a:cubicBezTo>
                    <a:pt x="726" y="412"/>
                    <a:pt x="726" y="412"/>
                    <a:pt x="726" y="412"/>
                  </a:cubicBezTo>
                  <a:cubicBezTo>
                    <a:pt x="722" y="412"/>
                    <a:pt x="701" y="412"/>
                    <a:pt x="669" y="413"/>
                  </a:cubicBezTo>
                  <a:cubicBezTo>
                    <a:pt x="638" y="413"/>
                    <a:pt x="596" y="413"/>
                    <a:pt x="552" y="413"/>
                  </a:cubicBezTo>
                  <a:cubicBezTo>
                    <a:pt x="507" y="414"/>
                    <a:pt x="460" y="414"/>
                    <a:pt x="417" y="414"/>
                  </a:cubicBezTo>
                  <a:cubicBezTo>
                    <a:pt x="374" y="415"/>
                    <a:pt x="336" y="415"/>
                    <a:pt x="310" y="416"/>
                  </a:cubicBezTo>
                  <a:cubicBezTo>
                    <a:pt x="309" y="416"/>
                    <a:pt x="308" y="416"/>
                    <a:pt x="306" y="416"/>
                  </a:cubicBezTo>
                  <a:cubicBezTo>
                    <a:pt x="305" y="416"/>
                    <a:pt x="304" y="416"/>
                    <a:pt x="303" y="416"/>
                  </a:cubicBezTo>
                  <a:cubicBezTo>
                    <a:pt x="302" y="416"/>
                    <a:pt x="301" y="416"/>
                    <a:pt x="300" y="416"/>
                  </a:cubicBezTo>
                  <a:cubicBezTo>
                    <a:pt x="298" y="416"/>
                    <a:pt x="297" y="416"/>
                    <a:pt x="296" y="416"/>
                  </a:cubicBezTo>
                  <a:cubicBezTo>
                    <a:pt x="294" y="416"/>
                    <a:pt x="291" y="416"/>
                    <a:pt x="289" y="416"/>
                  </a:cubicBezTo>
                  <a:cubicBezTo>
                    <a:pt x="288" y="416"/>
                    <a:pt x="288" y="416"/>
                    <a:pt x="287" y="416"/>
                  </a:cubicBezTo>
                  <a:cubicBezTo>
                    <a:pt x="285" y="416"/>
                    <a:pt x="283" y="416"/>
                    <a:pt x="281" y="416"/>
                  </a:cubicBezTo>
                  <a:cubicBezTo>
                    <a:pt x="280" y="416"/>
                    <a:pt x="280" y="416"/>
                    <a:pt x="279" y="416"/>
                  </a:cubicBezTo>
                  <a:cubicBezTo>
                    <a:pt x="277" y="416"/>
                    <a:pt x="276" y="416"/>
                    <a:pt x="275" y="416"/>
                  </a:cubicBezTo>
                  <a:cubicBezTo>
                    <a:pt x="274" y="416"/>
                    <a:pt x="273" y="416"/>
                    <a:pt x="273" y="416"/>
                  </a:cubicBezTo>
                  <a:cubicBezTo>
                    <a:pt x="270" y="416"/>
                    <a:pt x="268" y="416"/>
                    <a:pt x="266" y="416"/>
                  </a:cubicBezTo>
                  <a:cubicBezTo>
                    <a:pt x="266" y="416"/>
                    <a:pt x="266" y="416"/>
                    <a:pt x="266" y="416"/>
                  </a:cubicBezTo>
                  <a:cubicBezTo>
                    <a:pt x="264" y="415"/>
                    <a:pt x="262" y="415"/>
                    <a:pt x="261" y="415"/>
                  </a:cubicBezTo>
                  <a:cubicBezTo>
                    <a:pt x="260" y="415"/>
                    <a:pt x="259" y="415"/>
                    <a:pt x="259" y="415"/>
                  </a:cubicBezTo>
                  <a:cubicBezTo>
                    <a:pt x="257" y="415"/>
                    <a:pt x="256" y="415"/>
                    <a:pt x="254" y="415"/>
                  </a:cubicBezTo>
                  <a:cubicBezTo>
                    <a:pt x="254" y="415"/>
                    <a:pt x="254" y="415"/>
                    <a:pt x="254" y="415"/>
                  </a:cubicBezTo>
                  <a:cubicBezTo>
                    <a:pt x="252" y="415"/>
                    <a:pt x="251" y="415"/>
                    <a:pt x="249" y="415"/>
                  </a:cubicBezTo>
                  <a:cubicBezTo>
                    <a:pt x="248" y="415"/>
                    <a:pt x="248" y="415"/>
                    <a:pt x="248" y="415"/>
                  </a:cubicBezTo>
                  <a:cubicBezTo>
                    <a:pt x="247" y="415"/>
                    <a:pt x="245" y="414"/>
                    <a:pt x="244" y="414"/>
                  </a:cubicBezTo>
                  <a:cubicBezTo>
                    <a:pt x="242" y="414"/>
                    <a:pt x="241" y="414"/>
                    <a:pt x="239" y="414"/>
                  </a:cubicBezTo>
                  <a:cubicBezTo>
                    <a:pt x="239" y="414"/>
                    <a:pt x="239" y="414"/>
                    <a:pt x="239" y="414"/>
                  </a:cubicBezTo>
                  <a:cubicBezTo>
                    <a:pt x="237" y="414"/>
                    <a:pt x="236" y="414"/>
                    <a:pt x="235" y="413"/>
                  </a:cubicBezTo>
                  <a:cubicBezTo>
                    <a:pt x="235" y="413"/>
                    <a:pt x="235" y="413"/>
                    <a:pt x="235" y="413"/>
                  </a:cubicBezTo>
                  <a:cubicBezTo>
                    <a:pt x="232" y="413"/>
                    <a:pt x="230" y="413"/>
                    <a:pt x="227" y="412"/>
                  </a:cubicBezTo>
                  <a:cubicBezTo>
                    <a:pt x="227" y="412"/>
                    <a:pt x="227" y="412"/>
                    <a:pt x="227" y="412"/>
                  </a:cubicBezTo>
                  <a:cubicBezTo>
                    <a:pt x="226" y="412"/>
                    <a:pt x="225" y="412"/>
                    <a:pt x="224" y="412"/>
                  </a:cubicBezTo>
                  <a:cubicBezTo>
                    <a:pt x="224" y="412"/>
                    <a:pt x="224" y="412"/>
                    <a:pt x="224" y="412"/>
                  </a:cubicBezTo>
                  <a:cubicBezTo>
                    <a:pt x="224" y="412"/>
                    <a:pt x="223" y="412"/>
                    <a:pt x="223" y="412"/>
                  </a:cubicBezTo>
                  <a:cubicBezTo>
                    <a:pt x="224" y="359"/>
                    <a:pt x="224" y="306"/>
                    <a:pt x="225" y="253"/>
                  </a:cubicBezTo>
                  <a:cubicBezTo>
                    <a:pt x="225" y="252"/>
                    <a:pt x="225" y="250"/>
                    <a:pt x="225" y="249"/>
                  </a:cubicBezTo>
                  <a:cubicBezTo>
                    <a:pt x="225" y="249"/>
                    <a:pt x="225" y="248"/>
                    <a:pt x="225" y="248"/>
                  </a:cubicBezTo>
                  <a:cubicBezTo>
                    <a:pt x="224" y="247"/>
                    <a:pt x="224" y="246"/>
                    <a:pt x="224" y="246"/>
                  </a:cubicBezTo>
                  <a:cubicBezTo>
                    <a:pt x="224" y="246"/>
                    <a:pt x="224" y="246"/>
                    <a:pt x="224" y="246"/>
                  </a:cubicBezTo>
                  <a:cubicBezTo>
                    <a:pt x="224" y="245"/>
                    <a:pt x="224" y="245"/>
                    <a:pt x="223" y="244"/>
                  </a:cubicBezTo>
                  <a:cubicBezTo>
                    <a:pt x="223" y="244"/>
                    <a:pt x="223" y="243"/>
                    <a:pt x="223" y="242"/>
                  </a:cubicBezTo>
                  <a:cubicBezTo>
                    <a:pt x="222" y="242"/>
                    <a:pt x="222" y="242"/>
                    <a:pt x="222" y="241"/>
                  </a:cubicBezTo>
                  <a:cubicBezTo>
                    <a:pt x="222" y="241"/>
                    <a:pt x="221" y="240"/>
                    <a:pt x="221" y="240"/>
                  </a:cubicBezTo>
                  <a:cubicBezTo>
                    <a:pt x="221" y="240"/>
                    <a:pt x="221" y="240"/>
                    <a:pt x="221" y="240"/>
                  </a:cubicBezTo>
                  <a:cubicBezTo>
                    <a:pt x="221" y="239"/>
                    <a:pt x="221" y="239"/>
                    <a:pt x="221" y="239"/>
                  </a:cubicBezTo>
                  <a:cubicBezTo>
                    <a:pt x="220" y="238"/>
                    <a:pt x="220" y="238"/>
                    <a:pt x="220" y="238"/>
                  </a:cubicBezTo>
                  <a:cubicBezTo>
                    <a:pt x="219" y="238"/>
                    <a:pt x="219" y="237"/>
                    <a:pt x="219" y="237"/>
                  </a:cubicBezTo>
                  <a:cubicBezTo>
                    <a:pt x="218" y="237"/>
                    <a:pt x="218" y="237"/>
                    <a:pt x="218" y="237"/>
                  </a:cubicBezTo>
                  <a:cubicBezTo>
                    <a:pt x="220" y="108"/>
                    <a:pt x="220" y="108"/>
                    <a:pt x="220" y="108"/>
                  </a:cubicBezTo>
                  <a:cubicBezTo>
                    <a:pt x="189" y="0"/>
                    <a:pt x="189" y="0"/>
                    <a:pt x="189" y="0"/>
                  </a:cubicBezTo>
                  <a:cubicBezTo>
                    <a:pt x="188" y="178"/>
                    <a:pt x="188" y="178"/>
                    <a:pt x="188" y="178"/>
                  </a:cubicBezTo>
                  <a:cubicBezTo>
                    <a:pt x="200" y="228"/>
                    <a:pt x="200" y="228"/>
                    <a:pt x="200" y="228"/>
                  </a:cubicBezTo>
                  <a:cubicBezTo>
                    <a:pt x="200" y="228"/>
                    <a:pt x="200" y="228"/>
                    <a:pt x="200" y="228"/>
                  </a:cubicBezTo>
                  <a:cubicBezTo>
                    <a:pt x="200" y="228"/>
                    <a:pt x="200" y="228"/>
                    <a:pt x="200" y="228"/>
                  </a:cubicBezTo>
                  <a:cubicBezTo>
                    <a:pt x="199" y="228"/>
                    <a:pt x="199" y="228"/>
                    <a:pt x="199" y="228"/>
                  </a:cubicBezTo>
                  <a:cubicBezTo>
                    <a:pt x="199" y="228"/>
                    <a:pt x="199" y="228"/>
                    <a:pt x="199" y="228"/>
                  </a:cubicBezTo>
                  <a:cubicBezTo>
                    <a:pt x="199" y="228"/>
                    <a:pt x="199" y="228"/>
                    <a:pt x="199" y="228"/>
                  </a:cubicBezTo>
                  <a:cubicBezTo>
                    <a:pt x="198" y="228"/>
                    <a:pt x="198" y="228"/>
                    <a:pt x="198" y="228"/>
                  </a:cubicBezTo>
                  <a:cubicBezTo>
                    <a:pt x="198" y="227"/>
                    <a:pt x="198" y="227"/>
                    <a:pt x="198" y="227"/>
                  </a:cubicBezTo>
                  <a:cubicBezTo>
                    <a:pt x="197" y="227"/>
                    <a:pt x="197" y="227"/>
                    <a:pt x="197" y="227"/>
                  </a:cubicBezTo>
                  <a:cubicBezTo>
                    <a:pt x="196" y="227"/>
                    <a:pt x="196" y="227"/>
                    <a:pt x="196" y="227"/>
                  </a:cubicBezTo>
                  <a:cubicBezTo>
                    <a:pt x="196" y="227"/>
                    <a:pt x="196" y="227"/>
                    <a:pt x="196" y="227"/>
                  </a:cubicBezTo>
                  <a:cubicBezTo>
                    <a:pt x="195" y="227"/>
                    <a:pt x="195" y="227"/>
                    <a:pt x="195" y="227"/>
                  </a:cubicBezTo>
                  <a:cubicBezTo>
                    <a:pt x="195" y="227"/>
                    <a:pt x="195" y="227"/>
                    <a:pt x="195" y="227"/>
                  </a:cubicBezTo>
                  <a:cubicBezTo>
                    <a:pt x="194" y="227"/>
                    <a:pt x="194" y="227"/>
                    <a:pt x="194" y="227"/>
                  </a:cubicBezTo>
                  <a:cubicBezTo>
                    <a:pt x="194" y="227"/>
                    <a:pt x="194" y="227"/>
                    <a:pt x="194" y="227"/>
                  </a:cubicBezTo>
                  <a:cubicBezTo>
                    <a:pt x="194" y="227"/>
                    <a:pt x="194" y="227"/>
                    <a:pt x="194" y="227"/>
                  </a:cubicBezTo>
                  <a:cubicBezTo>
                    <a:pt x="194" y="227"/>
                    <a:pt x="194" y="227"/>
                    <a:pt x="194" y="227"/>
                  </a:cubicBezTo>
                  <a:cubicBezTo>
                    <a:pt x="193" y="227"/>
                    <a:pt x="193" y="227"/>
                    <a:pt x="193" y="227"/>
                  </a:cubicBezTo>
                  <a:cubicBezTo>
                    <a:pt x="192" y="226"/>
                    <a:pt x="192" y="226"/>
                    <a:pt x="192" y="226"/>
                  </a:cubicBezTo>
                  <a:cubicBezTo>
                    <a:pt x="192" y="226"/>
                    <a:pt x="192" y="226"/>
                    <a:pt x="192" y="226"/>
                  </a:cubicBezTo>
                  <a:cubicBezTo>
                    <a:pt x="191" y="226"/>
                    <a:pt x="191" y="226"/>
                    <a:pt x="191" y="226"/>
                  </a:cubicBezTo>
                  <a:cubicBezTo>
                    <a:pt x="190" y="226"/>
                    <a:pt x="190" y="226"/>
                    <a:pt x="190" y="226"/>
                  </a:cubicBezTo>
                  <a:cubicBezTo>
                    <a:pt x="189" y="226"/>
                    <a:pt x="189" y="226"/>
                    <a:pt x="189" y="226"/>
                  </a:cubicBezTo>
                  <a:cubicBezTo>
                    <a:pt x="188" y="226"/>
                    <a:pt x="188" y="226"/>
                    <a:pt x="188" y="226"/>
                  </a:cubicBezTo>
                  <a:cubicBezTo>
                    <a:pt x="188" y="226"/>
                    <a:pt x="188" y="226"/>
                    <a:pt x="188" y="226"/>
                  </a:cubicBezTo>
                  <a:cubicBezTo>
                    <a:pt x="187" y="226"/>
                    <a:pt x="187" y="226"/>
                    <a:pt x="187" y="226"/>
                  </a:cubicBezTo>
                  <a:cubicBezTo>
                    <a:pt x="186" y="226"/>
                    <a:pt x="186" y="226"/>
                    <a:pt x="186" y="226"/>
                  </a:cubicBezTo>
                  <a:cubicBezTo>
                    <a:pt x="186" y="226"/>
                    <a:pt x="186" y="226"/>
                    <a:pt x="186" y="226"/>
                  </a:cubicBezTo>
                  <a:cubicBezTo>
                    <a:pt x="185" y="226"/>
                    <a:pt x="185" y="226"/>
                    <a:pt x="185" y="226"/>
                  </a:cubicBezTo>
                  <a:cubicBezTo>
                    <a:pt x="185" y="226"/>
                    <a:pt x="185" y="226"/>
                    <a:pt x="185" y="226"/>
                  </a:cubicBezTo>
                  <a:cubicBezTo>
                    <a:pt x="184" y="226"/>
                    <a:pt x="184" y="226"/>
                    <a:pt x="184" y="226"/>
                  </a:cubicBezTo>
                  <a:cubicBezTo>
                    <a:pt x="183" y="226"/>
                    <a:pt x="183" y="226"/>
                    <a:pt x="183" y="226"/>
                  </a:cubicBezTo>
                  <a:cubicBezTo>
                    <a:pt x="182" y="226"/>
                    <a:pt x="182" y="226"/>
                    <a:pt x="182" y="226"/>
                  </a:cubicBezTo>
                  <a:cubicBezTo>
                    <a:pt x="182" y="226"/>
                    <a:pt x="182" y="226"/>
                    <a:pt x="182" y="226"/>
                  </a:cubicBezTo>
                  <a:cubicBezTo>
                    <a:pt x="181" y="226"/>
                    <a:pt x="181" y="226"/>
                    <a:pt x="181" y="226"/>
                  </a:cubicBezTo>
                  <a:cubicBezTo>
                    <a:pt x="180" y="226"/>
                    <a:pt x="180" y="226"/>
                    <a:pt x="180" y="226"/>
                  </a:cubicBezTo>
                  <a:cubicBezTo>
                    <a:pt x="179" y="225"/>
                    <a:pt x="179" y="225"/>
                    <a:pt x="179" y="225"/>
                  </a:cubicBezTo>
                  <a:cubicBezTo>
                    <a:pt x="178" y="225"/>
                    <a:pt x="178" y="225"/>
                    <a:pt x="178" y="225"/>
                  </a:cubicBezTo>
                  <a:cubicBezTo>
                    <a:pt x="177" y="225"/>
                    <a:pt x="177" y="225"/>
                    <a:pt x="177" y="225"/>
                  </a:cubicBezTo>
                  <a:cubicBezTo>
                    <a:pt x="177" y="225"/>
                    <a:pt x="177" y="225"/>
                    <a:pt x="177" y="225"/>
                  </a:cubicBezTo>
                  <a:cubicBezTo>
                    <a:pt x="176" y="225"/>
                    <a:pt x="176" y="225"/>
                    <a:pt x="176" y="225"/>
                  </a:cubicBezTo>
                  <a:cubicBezTo>
                    <a:pt x="176" y="225"/>
                    <a:pt x="176" y="225"/>
                    <a:pt x="176" y="225"/>
                  </a:cubicBezTo>
                  <a:cubicBezTo>
                    <a:pt x="175" y="225"/>
                    <a:pt x="175" y="225"/>
                    <a:pt x="175" y="225"/>
                  </a:cubicBezTo>
                  <a:cubicBezTo>
                    <a:pt x="175" y="226"/>
                    <a:pt x="175" y="226"/>
                    <a:pt x="175" y="226"/>
                  </a:cubicBezTo>
                  <a:cubicBezTo>
                    <a:pt x="174" y="226"/>
                    <a:pt x="174" y="226"/>
                    <a:pt x="174" y="226"/>
                  </a:cubicBezTo>
                  <a:cubicBezTo>
                    <a:pt x="174" y="226"/>
                    <a:pt x="173" y="226"/>
                    <a:pt x="173" y="226"/>
                  </a:cubicBezTo>
                  <a:cubicBezTo>
                    <a:pt x="173" y="226"/>
                    <a:pt x="172" y="226"/>
                    <a:pt x="172" y="226"/>
                  </a:cubicBezTo>
                  <a:cubicBezTo>
                    <a:pt x="171" y="226"/>
                    <a:pt x="171" y="226"/>
                    <a:pt x="171" y="226"/>
                  </a:cubicBezTo>
                  <a:cubicBezTo>
                    <a:pt x="170" y="226"/>
                    <a:pt x="170" y="226"/>
                    <a:pt x="169" y="226"/>
                  </a:cubicBezTo>
                  <a:cubicBezTo>
                    <a:pt x="169" y="226"/>
                    <a:pt x="168" y="226"/>
                    <a:pt x="168" y="226"/>
                  </a:cubicBezTo>
                  <a:cubicBezTo>
                    <a:pt x="168" y="226"/>
                    <a:pt x="167" y="226"/>
                    <a:pt x="167" y="226"/>
                  </a:cubicBezTo>
                  <a:cubicBezTo>
                    <a:pt x="167" y="226"/>
                    <a:pt x="167" y="226"/>
                    <a:pt x="167" y="226"/>
                  </a:cubicBezTo>
                  <a:cubicBezTo>
                    <a:pt x="167" y="226"/>
                    <a:pt x="167" y="226"/>
                    <a:pt x="167" y="226"/>
                  </a:cubicBezTo>
                  <a:cubicBezTo>
                    <a:pt x="166" y="226"/>
                    <a:pt x="166" y="226"/>
                    <a:pt x="165" y="226"/>
                  </a:cubicBezTo>
                  <a:cubicBezTo>
                    <a:pt x="165" y="226"/>
                    <a:pt x="164" y="226"/>
                    <a:pt x="164" y="226"/>
                  </a:cubicBezTo>
                  <a:cubicBezTo>
                    <a:pt x="163" y="226"/>
                    <a:pt x="163" y="226"/>
                    <a:pt x="162" y="226"/>
                  </a:cubicBezTo>
                  <a:cubicBezTo>
                    <a:pt x="162" y="226"/>
                    <a:pt x="162" y="226"/>
                    <a:pt x="162" y="226"/>
                  </a:cubicBezTo>
                  <a:cubicBezTo>
                    <a:pt x="162" y="226"/>
                    <a:pt x="162" y="226"/>
                    <a:pt x="162" y="226"/>
                  </a:cubicBezTo>
                  <a:cubicBezTo>
                    <a:pt x="162" y="226"/>
                    <a:pt x="162" y="226"/>
                    <a:pt x="162" y="226"/>
                  </a:cubicBezTo>
                  <a:cubicBezTo>
                    <a:pt x="161" y="226"/>
                    <a:pt x="161" y="226"/>
                    <a:pt x="160" y="226"/>
                  </a:cubicBezTo>
                  <a:cubicBezTo>
                    <a:pt x="160" y="227"/>
                    <a:pt x="159" y="227"/>
                    <a:pt x="159" y="227"/>
                  </a:cubicBezTo>
                  <a:cubicBezTo>
                    <a:pt x="158" y="227"/>
                    <a:pt x="158" y="227"/>
                    <a:pt x="157" y="227"/>
                  </a:cubicBezTo>
                  <a:cubicBezTo>
                    <a:pt x="155" y="227"/>
                    <a:pt x="153" y="227"/>
                    <a:pt x="151" y="228"/>
                  </a:cubicBezTo>
                  <a:cubicBezTo>
                    <a:pt x="150" y="228"/>
                    <a:pt x="148" y="228"/>
                    <a:pt x="147" y="228"/>
                  </a:cubicBezTo>
                  <a:cubicBezTo>
                    <a:pt x="144" y="229"/>
                    <a:pt x="141" y="229"/>
                    <a:pt x="139" y="229"/>
                  </a:cubicBezTo>
                  <a:cubicBezTo>
                    <a:pt x="138" y="229"/>
                    <a:pt x="138" y="229"/>
                    <a:pt x="137" y="229"/>
                  </a:cubicBezTo>
                  <a:cubicBezTo>
                    <a:pt x="134" y="230"/>
                    <a:pt x="131" y="230"/>
                    <a:pt x="128" y="230"/>
                  </a:cubicBezTo>
                  <a:cubicBezTo>
                    <a:pt x="128" y="230"/>
                    <a:pt x="128" y="230"/>
                    <a:pt x="128" y="230"/>
                  </a:cubicBezTo>
                  <a:cubicBezTo>
                    <a:pt x="125" y="230"/>
                    <a:pt x="121" y="231"/>
                    <a:pt x="118" y="231"/>
                  </a:cubicBezTo>
                  <a:cubicBezTo>
                    <a:pt x="115" y="231"/>
                    <a:pt x="112" y="231"/>
                    <a:pt x="109" y="230"/>
                  </a:cubicBezTo>
                  <a:cubicBezTo>
                    <a:pt x="109" y="230"/>
                    <a:pt x="109" y="230"/>
                    <a:pt x="109" y="230"/>
                  </a:cubicBezTo>
                  <a:cubicBezTo>
                    <a:pt x="106" y="230"/>
                    <a:pt x="104" y="230"/>
                    <a:pt x="101" y="230"/>
                  </a:cubicBezTo>
                  <a:cubicBezTo>
                    <a:pt x="100" y="230"/>
                    <a:pt x="100" y="230"/>
                    <a:pt x="100" y="230"/>
                  </a:cubicBezTo>
                  <a:cubicBezTo>
                    <a:pt x="97" y="229"/>
                    <a:pt x="94" y="229"/>
                    <a:pt x="91" y="229"/>
                  </a:cubicBezTo>
                  <a:cubicBezTo>
                    <a:pt x="91" y="229"/>
                    <a:pt x="91" y="229"/>
                    <a:pt x="91" y="229"/>
                  </a:cubicBezTo>
                  <a:cubicBezTo>
                    <a:pt x="88" y="228"/>
                    <a:pt x="85" y="227"/>
                    <a:pt x="81" y="227"/>
                  </a:cubicBezTo>
                  <a:cubicBezTo>
                    <a:pt x="81" y="227"/>
                    <a:pt x="81" y="227"/>
                    <a:pt x="81" y="227"/>
                  </a:cubicBezTo>
                  <a:cubicBezTo>
                    <a:pt x="79" y="226"/>
                    <a:pt x="78" y="226"/>
                    <a:pt x="76" y="225"/>
                  </a:cubicBezTo>
                  <a:cubicBezTo>
                    <a:pt x="76" y="225"/>
                    <a:pt x="76" y="225"/>
                    <a:pt x="76" y="225"/>
                  </a:cubicBezTo>
                  <a:cubicBezTo>
                    <a:pt x="74" y="225"/>
                    <a:pt x="72" y="225"/>
                    <a:pt x="71" y="224"/>
                  </a:cubicBezTo>
                  <a:cubicBezTo>
                    <a:pt x="70" y="224"/>
                    <a:pt x="70" y="224"/>
                    <a:pt x="70" y="224"/>
                  </a:cubicBezTo>
                  <a:cubicBezTo>
                    <a:pt x="67" y="223"/>
                    <a:pt x="63" y="222"/>
                    <a:pt x="59" y="221"/>
                  </a:cubicBezTo>
                  <a:cubicBezTo>
                    <a:pt x="59" y="221"/>
                    <a:pt x="59" y="221"/>
                    <a:pt x="59" y="221"/>
                  </a:cubicBezTo>
                  <a:cubicBezTo>
                    <a:pt x="57" y="220"/>
                    <a:pt x="55" y="219"/>
                    <a:pt x="53" y="219"/>
                  </a:cubicBezTo>
                  <a:cubicBezTo>
                    <a:pt x="52" y="218"/>
                    <a:pt x="52" y="218"/>
                    <a:pt x="52" y="218"/>
                  </a:cubicBezTo>
                  <a:cubicBezTo>
                    <a:pt x="50" y="218"/>
                    <a:pt x="48" y="217"/>
                    <a:pt x="46" y="216"/>
                  </a:cubicBezTo>
                  <a:cubicBezTo>
                    <a:pt x="46" y="216"/>
                    <a:pt x="46" y="216"/>
                    <a:pt x="46" y="216"/>
                  </a:cubicBezTo>
                  <a:cubicBezTo>
                    <a:pt x="44" y="216"/>
                    <a:pt x="42" y="215"/>
                    <a:pt x="40" y="214"/>
                  </a:cubicBezTo>
                  <a:cubicBezTo>
                    <a:pt x="40" y="214"/>
                    <a:pt x="39" y="214"/>
                    <a:pt x="39" y="213"/>
                  </a:cubicBezTo>
                  <a:cubicBezTo>
                    <a:pt x="37" y="213"/>
                    <a:pt x="35" y="212"/>
                    <a:pt x="33" y="211"/>
                  </a:cubicBezTo>
                  <a:cubicBezTo>
                    <a:pt x="32" y="211"/>
                    <a:pt x="31" y="210"/>
                    <a:pt x="30" y="210"/>
                  </a:cubicBezTo>
                  <a:cubicBezTo>
                    <a:pt x="29" y="209"/>
                    <a:pt x="28" y="209"/>
                    <a:pt x="28" y="209"/>
                  </a:cubicBezTo>
                  <a:cubicBezTo>
                    <a:pt x="27" y="208"/>
                    <a:pt x="26" y="208"/>
                    <a:pt x="26" y="208"/>
                  </a:cubicBezTo>
                  <a:cubicBezTo>
                    <a:pt x="25" y="207"/>
                    <a:pt x="24" y="207"/>
                    <a:pt x="24" y="207"/>
                  </a:cubicBezTo>
                  <a:cubicBezTo>
                    <a:pt x="23" y="206"/>
                    <a:pt x="23" y="206"/>
                    <a:pt x="22" y="206"/>
                  </a:cubicBezTo>
                  <a:cubicBezTo>
                    <a:pt x="22" y="205"/>
                    <a:pt x="21" y="205"/>
                    <a:pt x="20" y="205"/>
                  </a:cubicBezTo>
                  <a:cubicBezTo>
                    <a:pt x="20" y="204"/>
                    <a:pt x="19" y="204"/>
                    <a:pt x="19" y="204"/>
                  </a:cubicBezTo>
                  <a:cubicBezTo>
                    <a:pt x="18" y="203"/>
                    <a:pt x="18" y="203"/>
                    <a:pt x="17" y="203"/>
                  </a:cubicBezTo>
                  <a:cubicBezTo>
                    <a:pt x="17" y="202"/>
                    <a:pt x="16" y="202"/>
                    <a:pt x="16" y="202"/>
                  </a:cubicBezTo>
                  <a:cubicBezTo>
                    <a:pt x="15" y="201"/>
                    <a:pt x="15" y="201"/>
                    <a:pt x="14" y="201"/>
                  </a:cubicBezTo>
                  <a:cubicBezTo>
                    <a:pt x="14" y="200"/>
                    <a:pt x="14" y="200"/>
                    <a:pt x="13" y="200"/>
                  </a:cubicBezTo>
                  <a:cubicBezTo>
                    <a:pt x="13" y="199"/>
                    <a:pt x="12" y="199"/>
                    <a:pt x="12" y="199"/>
                  </a:cubicBezTo>
                  <a:cubicBezTo>
                    <a:pt x="11" y="198"/>
                    <a:pt x="11" y="198"/>
                    <a:pt x="11" y="197"/>
                  </a:cubicBezTo>
                  <a:cubicBezTo>
                    <a:pt x="10" y="196"/>
                    <a:pt x="10" y="196"/>
                    <a:pt x="10" y="196"/>
                  </a:cubicBezTo>
                  <a:cubicBezTo>
                    <a:pt x="9" y="196"/>
                    <a:pt x="9" y="196"/>
                    <a:pt x="8" y="195"/>
                  </a:cubicBezTo>
                  <a:cubicBezTo>
                    <a:pt x="8" y="194"/>
                    <a:pt x="8" y="194"/>
                    <a:pt x="8" y="194"/>
                  </a:cubicBezTo>
                  <a:cubicBezTo>
                    <a:pt x="7" y="194"/>
                    <a:pt x="7" y="193"/>
                    <a:pt x="7" y="193"/>
                  </a:cubicBezTo>
                  <a:cubicBezTo>
                    <a:pt x="6" y="192"/>
                    <a:pt x="6" y="192"/>
                    <a:pt x="6" y="192"/>
                  </a:cubicBezTo>
                  <a:cubicBezTo>
                    <a:pt x="6" y="192"/>
                    <a:pt x="5" y="191"/>
                    <a:pt x="5" y="191"/>
                  </a:cubicBezTo>
                  <a:cubicBezTo>
                    <a:pt x="4" y="190"/>
                    <a:pt x="4" y="190"/>
                    <a:pt x="4" y="190"/>
                  </a:cubicBezTo>
                  <a:cubicBezTo>
                    <a:pt x="4" y="189"/>
                    <a:pt x="4" y="189"/>
                    <a:pt x="4" y="188"/>
                  </a:cubicBezTo>
                  <a:cubicBezTo>
                    <a:pt x="3" y="187"/>
                    <a:pt x="3" y="187"/>
                    <a:pt x="3" y="187"/>
                  </a:cubicBezTo>
                  <a:cubicBezTo>
                    <a:pt x="3" y="187"/>
                    <a:pt x="3" y="187"/>
                    <a:pt x="3" y="186"/>
                  </a:cubicBezTo>
                  <a:cubicBezTo>
                    <a:pt x="2" y="185"/>
                    <a:pt x="2" y="185"/>
                    <a:pt x="2" y="185"/>
                  </a:cubicBezTo>
                  <a:cubicBezTo>
                    <a:pt x="2" y="185"/>
                    <a:pt x="2" y="185"/>
                    <a:pt x="2" y="185"/>
                  </a:cubicBezTo>
                  <a:cubicBezTo>
                    <a:pt x="1" y="183"/>
                    <a:pt x="1" y="182"/>
                    <a:pt x="1" y="181"/>
                  </a:cubicBezTo>
                  <a:cubicBezTo>
                    <a:pt x="1" y="180"/>
                    <a:pt x="1" y="180"/>
                    <a:pt x="1" y="180"/>
                  </a:cubicBezTo>
                  <a:cubicBezTo>
                    <a:pt x="1" y="179"/>
                    <a:pt x="0" y="177"/>
                    <a:pt x="0" y="176"/>
                  </a:cubicBezTo>
                  <a:cubicBezTo>
                    <a:pt x="1" y="239"/>
                    <a:pt x="1" y="303"/>
                    <a:pt x="2" y="366"/>
                  </a:cubicBezTo>
                  <a:cubicBezTo>
                    <a:pt x="2" y="368"/>
                    <a:pt x="2" y="369"/>
                    <a:pt x="2" y="371"/>
                  </a:cubicBezTo>
                  <a:cubicBezTo>
                    <a:pt x="2" y="371"/>
                    <a:pt x="2" y="371"/>
                    <a:pt x="2" y="371"/>
                  </a:cubicBezTo>
                  <a:cubicBezTo>
                    <a:pt x="3" y="373"/>
                    <a:pt x="3" y="374"/>
                    <a:pt x="3" y="376"/>
                  </a:cubicBezTo>
                  <a:cubicBezTo>
                    <a:pt x="4" y="376"/>
                    <a:pt x="4" y="376"/>
                    <a:pt x="4" y="376"/>
                  </a:cubicBezTo>
                  <a:cubicBezTo>
                    <a:pt x="4" y="376"/>
                    <a:pt x="4" y="376"/>
                    <a:pt x="4" y="376"/>
                  </a:cubicBezTo>
                  <a:cubicBezTo>
                    <a:pt x="4" y="376"/>
                    <a:pt x="4" y="376"/>
                    <a:pt x="4" y="376"/>
                  </a:cubicBezTo>
                  <a:cubicBezTo>
                    <a:pt x="4" y="377"/>
                    <a:pt x="4" y="377"/>
                    <a:pt x="4" y="377"/>
                  </a:cubicBezTo>
                  <a:cubicBezTo>
                    <a:pt x="4" y="378"/>
                    <a:pt x="4" y="378"/>
                    <a:pt x="5" y="378"/>
                  </a:cubicBezTo>
                  <a:cubicBezTo>
                    <a:pt x="5" y="379"/>
                    <a:pt x="5" y="379"/>
                    <a:pt x="5" y="380"/>
                  </a:cubicBezTo>
                  <a:cubicBezTo>
                    <a:pt x="5" y="380"/>
                    <a:pt x="6" y="380"/>
                    <a:pt x="6" y="381"/>
                  </a:cubicBezTo>
                  <a:cubicBezTo>
                    <a:pt x="6" y="381"/>
                    <a:pt x="6" y="382"/>
                    <a:pt x="6" y="382"/>
                  </a:cubicBezTo>
                  <a:cubicBezTo>
                    <a:pt x="7" y="382"/>
                    <a:pt x="7" y="383"/>
                    <a:pt x="7" y="383"/>
                  </a:cubicBezTo>
                  <a:cubicBezTo>
                    <a:pt x="8" y="384"/>
                    <a:pt x="8" y="384"/>
                    <a:pt x="8" y="384"/>
                  </a:cubicBezTo>
                  <a:cubicBezTo>
                    <a:pt x="9" y="385"/>
                    <a:pt x="9" y="385"/>
                    <a:pt x="9" y="385"/>
                  </a:cubicBezTo>
                  <a:cubicBezTo>
                    <a:pt x="9" y="386"/>
                    <a:pt x="9" y="386"/>
                    <a:pt x="9" y="386"/>
                  </a:cubicBezTo>
                  <a:cubicBezTo>
                    <a:pt x="9" y="386"/>
                    <a:pt x="9" y="386"/>
                    <a:pt x="9" y="386"/>
                  </a:cubicBezTo>
                  <a:cubicBezTo>
                    <a:pt x="10" y="387"/>
                    <a:pt x="10" y="387"/>
                    <a:pt x="10" y="387"/>
                  </a:cubicBezTo>
                  <a:cubicBezTo>
                    <a:pt x="10" y="387"/>
                    <a:pt x="11" y="388"/>
                    <a:pt x="11" y="388"/>
                  </a:cubicBezTo>
                  <a:cubicBezTo>
                    <a:pt x="12" y="389"/>
                    <a:pt x="12" y="389"/>
                    <a:pt x="12" y="389"/>
                  </a:cubicBezTo>
                  <a:cubicBezTo>
                    <a:pt x="12" y="389"/>
                    <a:pt x="13" y="390"/>
                    <a:pt x="13" y="390"/>
                  </a:cubicBezTo>
                  <a:cubicBezTo>
                    <a:pt x="14" y="391"/>
                    <a:pt x="14" y="391"/>
                    <a:pt x="14" y="391"/>
                  </a:cubicBezTo>
                  <a:cubicBezTo>
                    <a:pt x="15" y="392"/>
                    <a:pt x="15" y="392"/>
                    <a:pt x="16" y="393"/>
                  </a:cubicBezTo>
                  <a:cubicBezTo>
                    <a:pt x="16" y="393"/>
                    <a:pt x="17" y="393"/>
                    <a:pt x="17" y="394"/>
                  </a:cubicBezTo>
                  <a:cubicBezTo>
                    <a:pt x="18" y="394"/>
                    <a:pt x="18" y="394"/>
                    <a:pt x="18" y="394"/>
                  </a:cubicBezTo>
                  <a:cubicBezTo>
                    <a:pt x="19" y="395"/>
                    <a:pt x="19" y="395"/>
                    <a:pt x="19" y="395"/>
                  </a:cubicBezTo>
                  <a:cubicBezTo>
                    <a:pt x="19" y="395"/>
                    <a:pt x="19" y="395"/>
                    <a:pt x="19" y="395"/>
                  </a:cubicBezTo>
                  <a:cubicBezTo>
                    <a:pt x="20" y="396"/>
                    <a:pt x="20" y="396"/>
                    <a:pt x="20" y="396"/>
                  </a:cubicBezTo>
                  <a:cubicBezTo>
                    <a:pt x="20" y="396"/>
                    <a:pt x="21" y="397"/>
                    <a:pt x="22" y="397"/>
                  </a:cubicBezTo>
                  <a:cubicBezTo>
                    <a:pt x="22" y="397"/>
                    <a:pt x="23" y="398"/>
                    <a:pt x="23" y="398"/>
                  </a:cubicBezTo>
                  <a:cubicBezTo>
                    <a:pt x="24" y="398"/>
                    <a:pt x="24" y="399"/>
                    <a:pt x="25" y="399"/>
                  </a:cubicBezTo>
                  <a:cubicBezTo>
                    <a:pt x="26" y="399"/>
                    <a:pt x="26" y="400"/>
                    <a:pt x="27" y="400"/>
                  </a:cubicBezTo>
                  <a:cubicBezTo>
                    <a:pt x="27" y="400"/>
                    <a:pt x="28" y="401"/>
                    <a:pt x="29" y="401"/>
                  </a:cubicBezTo>
                  <a:cubicBezTo>
                    <a:pt x="29" y="401"/>
                    <a:pt x="30" y="402"/>
                    <a:pt x="30" y="402"/>
                  </a:cubicBezTo>
                  <a:cubicBezTo>
                    <a:pt x="31" y="402"/>
                    <a:pt x="31" y="402"/>
                    <a:pt x="31" y="402"/>
                  </a:cubicBezTo>
                  <a:cubicBezTo>
                    <a:pt x="32" y="403"/>
                    <a:pt x="32" y="403"/>
                    <a:pt x="32" y="403"/>
                  </a:cubicBezTo>
                  <a:cubicBezTo>
                    <a:pt x="33" y="403"/>
                    <a:pt x="33" y="403"/>
                    <a:pt x="33" y="403"/>
                  </a:cubicBezTo>
                  <a:cubicBezTo>
                    <a:pt x="33" y="403"/>
                    <a:pt x="33" y="403"/>
                    <a:pt x="33" y="403"/>
                  </a:cubicBezTo>
                  <a:cubicBezTo>
                    <a:pt x="34" y="404"/>
                    <a:pt x="34" y="404"/>
                    <a:pt x="34" y="404"/>
                  </a:cubicBezTo>
                  <a:cubicBezTo>
                    <a:pt x="35" y="404"/>
                    <a:pt x="37" y="405"/>
                    <a:pt x="38" y="406"/>
                  </a:cubicBezTo>
                  <a:cubicBezTo>
                    <a:pt x="39" y="406"/>
                    <a:pt x="39" y="406"/>
                    <a:pt x="40" y="406"/>
                  </a:cubicBezTo>
                  <a:cubicBezTo>
                    <a:pt x="40" y="407"/>
                    <a:pt x="41" y="407"/>
                    <a:pt x="41" y="407"/>
                  </a:cubicBezTo>
                  <a:cubicBezTo>
                    <a:pt x="42" y="407"/>
                    <a:pt x="42" y="407"/>
                    <a:pt x="43" y="408"/>
                  </a:cubicBezTo>
                  <a:cubicBezTo>
                    <a:pt x="44" y="408"/>
                    <a:pt x="45" y="409"/>
                    <a:pt x="47" y="409"/>
                  </a:cubicBezTo>
                  <a:cubicBezTo>
                    <a:pt x="47" y="409"/>
                    <a:pt x="47" y="409"/>
                    <a:pt x="47" y="409"/>
                  </a:cubicBezTo>
                  <a:cubicBezTo>
                    <a:pt x="47" y="409"/>
                    <a:pt x="47" y="409"/>
                    <a:pt x="47" y="409"/>
                  </a:cubicBezTo>
                  <a:cubicBezTo>
                    <a:pt x="48" y="410"/>
                    <a:pt x="50" y="410"/>
                    <a:pt x="51" y="411"/>
                  </a:cubicBezTo>
                  <a:cubicBezTo>
                    <a:pt x="52" y="411"/>
                    <a:pt x="52" y="411"/>
                    <a:pt x="52" y="412"/>
                  </a:cubicBezTo>
                  <a:cubicBezTo>
                    <a:pt x="53" y="412"/>
                    <a:pt x="53" y="412"/>
                    <a:pt x="54" y="412"/>
                  </a:cubicBezTo>
                  <a:cubicBezTo>
                    <a:pt x="55" y="412"/>
                    <a:pt x="55" y="412"/>
                    <a:pt x="55" y="412"/>
                  </a:cubicBezTo>
                  <a:cubicBezTo>
                    <a:pt x="56" y="413"/>
                    <a:pt x="57" y="413"/>
                    <a:pt x="58" y="414"/>
                  </a:cubicBezTo>
                  <a:cubicBezTo>
                    <a:pt x="59" y="414"/>
                    <a:pt x="59" y="414"/>
                    <a:pt x="59" y="414"/>
                  </a:cubicBezTo>
                  <a:cubicBezTo>
                    <a:pt x="59" y="414"/>
                    <a:pt x="59" y="414"/>
                    <a:pt x="59" y="414"/>
                  </a:cubicBezTo>
                  <a:cubicBezTo>
                    <a:pt x="60" y="414"/>
                    <a:pt x="60" y="414"/>
                    <a:pt x="60" y="414"/>
                  </a:cubicBezTo>
                  <a:cubicBezTo>
                    <a:pt x="60" y="414"/>
                    <a:pt x="61" y="415"/>
                    <a:pt x="62" y="415"/>
                  </a:cubicBezTo>
                  <a:cubicBezTo>
                    <a:pt x="63" y="415"/>
                    <a:pt x="64" y="416"/>
                    <a:pt x="65" y="416"/>
                  </a:cubicBezTo>
                  <a:cubicBezTo>
                    <a:pt x="65" y="416"/>
                    <a:pt x="65" y="416"/>
                    <a:pt x="65" y="416"/>
                  </a:cubicBezTo>
                  <a:cubicBezTo>
                    <a:pt x="65" y="416"/>
                    <a:pt x="65" y="416"/>
                    <a:pt x="65" y="416"/>
                  </a:cubicBezTo>
                  <a:cubicBezTo>
                    <a:pt x="66" y="416"/>
                    <a:pt x="67" y="417"/>
                    <a:pt x="68" y="417"/>
                  </a:cubicBezTo>
                  <a:cubicBezTo>
                    <a:pt x="68" y="417"/>
                    <a:pt x="69" y="417"/>
                    <a:pt x="70" y="418"/>
                  </a:cubicBezTo>
                  <a:cubicBezTo>
                    <a:pt x="70" y="418"/>
                    <a:pt x="70" y="418"/>
                    <a:pt x="70" y="418"/>
                  </a:cubicBezTo>
                  <a:cubicBezTo>
                    <a:pt x="71" y="418"/>
                    <a:pt x="71" y="418"/>
                    <a:pt x="71" y="418"/>
                  </a:cubicBezTo>
                  <a:cubicBezTo>
                    <a:pt x="71" y="418"/>
                    <a:pt x="72" y="418"/>
                    <a:pt x="72" y="418"/>
                  </a:cubicBezTo>
                  <a:cubicBezTo>
                    <a:pt x="73" y="418"/>
                    <a:pt x="74" y="419"/>
                    <a:pt x="75" y="419"/>
                  </a:cubicBezTo>
                  <a:cubicBezTo>
                    <a:pt x="76" y="419"/>
                    <a:pt x="76" y="419"/>
                    <a:pt x="76" y="419"/>
                  </a:cubicBezTo>
                  <a:cubicBezTo>
                    <a:pt x="76" y="419"/>
                    <a:pt x="76" y="419"/>
                    <a:pt x="76" y="419"/>
                  </a:cubicBezTo>
                  <a:cubicBezTo>
                    <a:pt x="77" y="419"/>
                    <a:pt x="77" y="419"/>
                    <a:pt x="77" y="419"/>
                  </a:cubicBezTo>
                  <a:cubicBezTo>
                    <a:pt x="77" y="420"/>
                    <a:pt x="78" y="420"/>
                    <a:pt x="79" y="420"/>
                  </a:cubicBezTo>
                  <a:cubicBezTo>
                    <a:pt x="79" y="420"/>
                    <a:pt x="80" y="420"/>
                    <a:pt x="81" y="420"/>
                  </a:cubicBezTo>
                  <a:cubicBezTo>
                    <a:pt x="81" y="420"/>
                    <a:pt x="81" y="420"/>
                    <a:pt x="81" y="420"/>
                  </a:cubicBezTo>
                  <a:cubicBezTo>
                    <a:pt x="81" y="421"/>
                    <a:pt x="81" y="421"/>
                    <a:pt x="81" y="421"/>
                  </a:cubicBezTo>
                  <a:cubicBezTo>
                    <a:pt x="81" y="421"/>
                    <a:pt x="81" y="421"/>
                    <a:pt x="81" y="421"/>
                  </a:cubicBezTo>
                  <a:cubicBezTo>
                    <a:pt x="82" y="421"/>
                    <a:pt x="82" y="421"/>
                    <a:pt x="82" y="421"/>
                  </a:cubicBezTo>
                  <a:cubicBezTo>
                    <a:pt x="83" y="421"/>
                    <a:pt x="83" y="421"/>
                    <a:pt x="84" y="421"/>
                  </a:cubicBezTo>
                  <a:cubicBezTo>
                    <a:pt x="85" y="421"/>
                    <a:pt x="85" y="421"/>
                    <a:pt x="86" y="422"/>
                  </a:cubicBezTo>
                  <a:cubicBezTo>
                    <a:pt x="86" y="422"/>
                    <a:pt x="87" y="422"/>
                    <a:pt x="87" y="422"/>
                  </a:cubicBezTo>
                  <a:cubicBezTo>
                    <a:pt x="88" y="422"/>
                    <a:pt x="88" y="422"/>
                    <a:pt x="89" y="422"/>
                  </a:cubicBezTo>
                  <a:cubicBezTo>
                    <a:pt x="89" y="422"/>
                    <a:pt x="90" y="422"/>
                    <a:pt x="90" y="422"/>
                  </a:cubicBezTo>
                  <a:cubicBezTo>
                    <a:pt x="91" y="423"/>
                    <a:pt x="91" y="423"/>
                    <a:pt x="91" y="423"/>
                  </a:cubicBezTo>
                  <a:cubicBezTo>
                    <a:pt x="91" y="423"/>
                    <a:pt x="91" y="423"/>
                    <a:pt x="91" y="423"/>
                  </a:cubicBezTo>
                  <a:cubicBezTo>
                    <a:pt x="92" y="423"/>
                    <a:pt x="92" y="423"/>
                    <a:pt x="92" y="423"/>
                  </a:cubicBezTo>
                  <a:cubicBezTo>
                    <a:pt x="92" y="423"/>
                    <a:pt x="93" y="423"/>
                    <a:pt x="93" y="423"/>
                  </a:cubicBezTo>
                  <a:cubicBezTo>
                    <a:pt x="93" y="423"/>
                    <a:pt x="94" y="423"/>
                    <a:pt x="94" y="423"/>
                  </a:cubicBezTo>
                  <a:cubicBezTo>
                    <a:pt x="95" y="423"/>
                    <a:pt x="95" y="423"/>
                    <a:pt x="96" y="423"/>
                  </a:cubicBezTo>
                  <a:cubicBezTo>
                    <a:pt x="96" y="423"/>
                    <a:pt x="97" y="423"/>
                    <a:pt x="97" y="423"/>
                  </a:cubicBezTo>
                  <a:cubicBezTo>
                    <a:pt x="97" y="424"/>
                    <a:pt x="98" y="424"/>
                    <a:pt x="98" y="424"/>
                  </a:cubicBezTo>
                  <a:cubicBezTo>
                    <a:pt x="99" y="424"/>
                    <a:pt x="99" y="424"/>
                    <a:pt x="100" y="424"/>
                  </a:cubicBezTo>
                  <a:cubicBezTo>
                    <a:pt x="100" y="424"/>
                    <a:pt x="100" y="424"/>
                    <a:pt x="100" y="424"/>
                  </a:cubicBezTo>
                  <a:cubicBezTo>
                    <a:pt x="100" y="424"/>
                    <a:pt x="100" y="424"/>
                    <a:pt x="100" y="424"/>
                  </a:cubicBezTo>
                  <a:cubicBezTo>
                    <a:pt x="100" y="424"/>
                    <a:pt x="100" y="424"/>
                    <a:pt x="100" y="424"/>
                  </a:cubicBezTo>
                  <a:cubicBezTo>
                    <a:pt x="101" y="424"/>
                    <a:pt x="101" y="424"/>
                    <a:pt x="101" y="424"/>
                  </a:cubicBezTo>
                  <a:cubicBezTo>
                    <a:pt x="101" y="424"/>
                    <a:pt x="102" y="424"/>
                    <a:pt x="102" y="424"/>
                  </a:cubicBezTo>
                  <a:cubicBezTo>
                    <a:pt x="102" y="424"/>
                    <a:pt x="103" y="424"/>
                    <a:pt x="103" y="424"/>
                  </a:cubicBezTo>
                  <a:cubicBezTo>
                    <a:pt x="104" y="424"/>
                    <a:pt x="104" y="424"/>
                    <a:pt x="104" y="424"/>
                  </a:cubicBezTo>
                  <a:cubicBezTo>
                    <a:pt x="105" y="424"/>
                    <a:pt x="105" y="424"/>
                    <a:pt x="106" y="424"/>
                  </a:cubicBezTo>
                  <a:cubicBezTo>
                    <a:pt x="106" y="424"/>
                    <a:pt x="107" y="424"/>
                    <a:pt x="107" y="424"/>
                  </a:cubicBezTo>
                  <a:cubicBezTo>
                    <a:pt x="107" y="425"/>
                    <a:pt x="108" y="425"/>
                    <a:pt x="108" y="425"/>
                  </a:cubicBezTo>
                  <a:cubicBezTo>
                    <a:pt x="109" y="425"/>
                    <a:pt x="109" y="425"/>
                    <a:pt x="109" y="425"/>
                  </a:cubicBezTo>
                  <a:cubicBezTo>
                    <a:pt x="109" y="425"/>
                    <a:pt x="109" y="425"/>
                    <a:pt x="109" y="425"/>
                  </a:cubicBezTo>
                  <a:cubicBezTo>
                    <a:pt x="109" y="425"/>
                    <a:pt x="109" y="425"/>
                    <a:pt x="109" y="425"/>
                  </a:cubicBezTo>
                  <a:cubicBezTo>
                    <a:pt x="110" y="425"/>
                    <a:pt x="110" y="425"/>
                    <a:pt x="111" y="425"/>
                  </a:cubicBezTo>
                  <a:cubicBezTo>
                    <a:pt x="111" y="425"/>
                    <a:pt x="111" y="425"/>
                    <a:pt x="112" y="425"/>
                  </a:cubicBezTo>
                  <a:cubicBezTo>
                    <a:pt x="112" y="425"/>
                    <a:pt x="113" y="425"/>
                    <a:pt x="113" y="425"/>
                  </a:cubicBezTo>
                  <a:cubicBezTo>
                    <a:pt x="113" y="425"/>
                    <a:pt x="114" y="425"/>
                    <a:pt x="114" y="425"/>
                  </a:cubicBezTo>
                  <a:cubicBezTo>
                    <a:pt x="115" y="425"/>
                    <a:pt x="115" y="425"/>
                    <a:pt x="115" y="425"/>
                  </a:cubicBezTo>
                  <a:cubicBezTo>
                    <a:pt x="116" y="425"/>
                    <a:pt x="116" y="425"/>
                    <a:pt x="116" y="425"/>
                  </a:cubicBezTo>
                  <a:cubicBezTo>
                    <a:pt x="116" y="425"/>
                    <a:pt x="116" y="425"/>
                    <a:pt x="116" y="425"/>
                  </a:cubicBezTo>
                  <a:cubicBezTo>
                    <a:pt x="117" y="425"/>
                    <a:pt x="117" y="425"/>
                    <a:pt x="117" y="425"/>
                  </a:cubicBezTo>
                  <a:cubicBezTo>
                    <a:pt x="118" y="425"/>
                    <a:pt x="118" y="425"/>
                    <a:pt x="118" y="425"/>
                  </a:cubicBezTo>
                  <a:cubicBezTo>
                    <a:pt x="118" y="425"/>
                    <a:pt x="118" y="425"/>
                    <a:pt x="118" y="425"/>
                  </a:cubicBezTo>
                  <a:cubicBezTo>
                    <a:pt x="119" y="425"/>
                    <a:pt x="119" y="425"/>
                    <a:pt x="119" y="425"/>
                  </a:cubicBezTo>
                  <a:cubicBezTo>
                    <a:pt x="119" y="425"/>
                    <a:pt x="119" y="425"/>
                    <a:pt x="119" y="425"/>
                  </a:cubicBezTo>
                  <a:cubicBezTo>
                    <a:pt x="120" y="425"/>
                    <a:pt x="120" y="425"/>
                    <a:pt x="121" y="425"/>
                  </a:cubicBezTo>
                  <a:cubicBezTo>
                    <a:pt x="121" y="425"/>
                    <a:pt x="122" y="425"/>
                    <a:pt x="122" y="425"/>
                  </a:cubicBezTo>
                  <a:cubicBezTo>
                    <a:pt x="123" y="425"/>
                    <a:pt x="123" y="425"/>
                    <a:pt x="124" y="425"/>
                  </a:cubicBezTo>
                  <a:cubicBezTo>
                    <a:pt x="124" y="425"/>
                    <a:pt x="125" y="425"/>
                    <a:pt x="125" y="425"/>
                  </a:cubicBezTo>
                  <a:cubicBezTo>
                    <a:pt x="126" y="424"/>
                    <a:pt x="126" y="424"/>
                    <a:pt x="127" y="424"/>
                  </a:cubicBezTo>
                  <a:cubicBezTo>
                    <a:pt x="127" y="424"/>
                    <a:pt x="128" y="424"/>
                    <a:pt x="129" y="424"/>
                  </a:cubicBezTo>
                  <a:cubicBezTo>
                    <a:pt x="129" y="424"/>
                    <a:pt x="130" y="424"/>
                    <a:pt x="130" y="424"/>
                  </a:cubicBezTo>
                  <a:cubicBezTo>
                    <a:pt x="131" y="424"/>
                    <a:pt x="132" y="424"/>
                    <a:pt x="132" y="424"/>
                  </a:cubicBezTo>
                  <a:cubicBezTo>
                    <a:pt x="134" y="424"/>
                    <a:pt x="135" y="424"/>
                    <a:pt x="136" y="424"/>
                  </a:cubicBezTo>
                  <a:cubicBezTo>
                    <a:pt x="137" y="423"/>
                    <a:pt x="137" y="423"/>
                    <a:pt x="137" y="423"/>
                  </a:cubicBezTo>
                  <a:cubicBezTo>
                    <a:pt x="138" y="423"/>
                    <a:pt x="138" y="423"/>
                    <a:pt x="138" y="423"/>
                  </a:cubicBezTo>
                  <a:cubicBezTo>
                    <a:pt x="138" y="423"/>
                    <a:pt x="138" y="423"/>
                    <a:pt x="138" y="423"/>
                  </a:cubicBezTo>
                  <a:cubicBezTo>
                    <a:pt x="140" y="423"/>
                    <a:pt x="142" y="423"/>
                    <a:pt x="144" y="423"/>
                  </a:cubicBezTo>
                  <a:cubicBezTo>
                    <a:pt x="145" y="422"/>
                    <a:pt x="145" y="422"/>
                    <a:pt x="146" y="422"/>
                  </a:cubicBezTo>
                  <a:cubicBezTo>
                    <a:pt x="146" y="422"/>
                    <a:pt x="146" y="422"/>
                    <a:pt x="146" y="422"/>
                  </a:cubicBezTo>
                  <a:cubicBezTo>
                    <a:pt x="149" y="422"/>
                    <a:pt x="153" y="421"/>
                    <a:pt x="156" y="421"/>
                  </a:cubicBezTo>
                  <a:cubicBezTo>
                    <a:pt x="157" y="421"/>
                    <a:pt x="159" y="420"/>
                    <a:pt x="160" y="420"/>
                  </a:cubicBezTo>
                  <a:cubicBezTo>
                    <a:pt x="160" y="420"/>
                    <a:pt x="160" y="420"/>
                    <a:pt x="160" y="420"/>
                  </a:cubicBezTo>
                  <a:cubicBezTo>
                    <a:pt x="162" y="420"/>
                    <a:pt x="163" y="420"/>
                    <a:pt x="165" y="420"/>
                  </a:cubicBezTo>
                  <a:cubicBezTo>
                    <a:pt x="165" y="420"/>
                    <a:pt x="165" y="420"/>
                    <a:pt x="165" y="420"/>
                  </a:cubicBezTo>
                  <a:cubicBezTo>
                    <a:pt x="165" y="420"/>
                    <a:pt x="165" y="420"/>
                    <a:pt x="165" y="420"/>
                  </a:cubicBezTo>
                  <a:cubicBezTo>
                    <a:pt x="166" y="420"/>
                    <a:pt x="168" y="420"/>
                    <a:pt x="170" y="420"/>
                  </a:cubicBezTo>
                  <a:cubicBezTo>
                    <a:pt x="170" y="420"/>
                    <a:pt x="170" y="420"/>
                    <a:pt x="170" y="420"/>
                  </a:cubicBezTo>
                  <a:cubicBezTo>
                    <a:pt x="171" y="419"/>
                    <a:pt x="173" y="419"/>
                    <a:pt x="174" y="419"/>
                  </a:cubicBezTo>
                  <a:cubicBezTo>
                    <a:pt x="177" y="419"/>
                    <a:pt x="180" y="420"/>
                    <a:pt x="183" y="420"/>
                  </a:cubicBezTo>
                  <a:cubicBezTo>
                    <a:pt x="184" y="420"/>
                    <a:pt x="184" y="420"/>
                    <a:pt x="184" y="420"/>
                  </a:cubicBezTo>
                  <a:cubicBezTo>
                    <a:pt x="186" y="420"/>
                    <a:pt x="188" y="420"/>
                    <a:pt x="191" y="421"/>
                  </a:cubicBezTo>
                  <a:cubicBezTo>
                    <a:pt x="190" y="478"/>
                    <a:pt x="189" y="536"/>
                    <a:pt x="189" y="593"/>
                  </a:cubicBezTo>
                  <a:cubicBezTo>
                    <a:pt x="189" y="595"/>
                    <a:pt x="189" y="596"/>
                    <a:pt x="189" y="597"/>
                  </a:cubicBezTo>
                  <a:cubicBezTo>
                    <a:pt x="189" y="598"/>
                    <a:pt x="189" y="599"/>
                    <a:pt x="189" y="600"/>
                  </a:cubicBezTo>
                  <a:cubicBezTo>
                    <a:pt x="190" y="601"/>
                    <a:pt x="190" y="602"/>
                    <a:pt x="190" y="602"/>
                  </a:cubicBezTo>
                  <a:cubicBezTo>
                    <a:pt x="191" y="603"/>
                    <a:pt x="191" y="603"/>
                    <a:pt x="192" y="604"/>
                  </a:cubicBezTo>
                  <a:cubicBezTo>
                    <a:pt x="193" y="604"/>
                    <a:pt x="194" y="605"/>
                    <a:pt x="195" y="606"/>
                  </a:cubicBezTo>
                  <a:cubicBezTo>
                    <a:pt x="196" y="607"/>
                    <a:pt x="196" y="607"/>
                    <a:pt x="196" y="607"/>
                  </a:cubicBezTo>
                  <a:cubicBezTo>
                    <a:pt x="196" y="607"/>
                    <a:pt x="197" y="608"/>
                    <a:pt x="198" y="608"/>
                  </a:cubicBezTo>
                  <a:cubicBezTo>
                    <a:pt x="199" y="609"/>
                    <a:pt x="199" y="609"/>
                    <a:pt x="200" y="610"/>
                  </a:cubicBezTo>
                  <a:cubicBezTo>
                    <a:pt x="201" y="610"/>
                    <a:pt x="201" y="610"/>
                    <a:pt x="201" y="610"/>
                  </a:cubicBezTo>
                  <a:cubicBezTo>
                    <a:pt x="201" y="611"/>
                    <a:pt x="201" y="611"/>
                    <a:pt x="201" y="611"/>
                  </a:cubicBezTo>
                  <a:cubicBezTo>
                    <a:pt x="202" y="611"/>
                    <a:pt x="202" y="611"/>
                    <a:pt x="202" y="611"/>
                  </a:cubicBezTo>
                  <a:cubicBezTo>
                    <a:pt x="203" y="612"/>
                    <a:pt x="203" y="612"/>
                    <a:pt x="203" y="612"/>
                  </a:cubicBezTo>
                  <a:cubicBezTo>
                    <a:pt x="204" y="612"/>
                    <a:pt x="204" y="613"/>
                    <a:pt x="205" y="613"/>
                  </a:cubicBezTo>
                  <a:cubicBezTo>
                    <a:pt x="205" y="613"/>
                    <a:pt x="205" y="613"/>
                    <a:pt x="205" y="613"/>
                  </a:cubicBezTo>
                  <a:cubicBezTo>
                    <a:pt x="206" y="613"/>
                    <a:pt x="206" y="613"/>
                    <a:pt x="206" y="613"/>
                  </a:cubicBezTo>
                  <a:cubicBezTo>
                    <a:pt x="206" y="613"/>
                    <a:pt x="206" y="613"/>
                    <a:pt x="206" y="613"/>
                  </a:cubicBezTo>
                  <a:cubicBezTo>
                    <a:pt x="207" y="614"/>
                    <a:pt x="207" y="614"/>
                    <a:pt x="207" y="614"/>
                  </a:cubicBezTo>
                  <a:cubicBezTo>
                    <a:pt x="207" y="614"/>
                    <a:pt x="207" y="614"/>
                    <a:pt x="207" y="614"/>
                  </a:cubicBezTo>
                  <a:cubicBezTo>
                    <a:pt x="208" y="615"/>
                    <a:pt x="208" y="615"/>
                    <a:pt x="208" y="615"/>
                  </a:cubicBezTo>
                  <a:cubicBezTo>
                    <a:pt x="209" y="615"/>
                    <a:pt x="209" y="615"/>
                    <a:pt x="209" y="615"/>
                  </a:cubicBezTo>
                  <a:cubicBezTo>
                    <a:pt x="209" y="615"/>
                    <a:pt x="209" y="615"/>
                    <a:pt x="209" y="615"/>
                  </a:cubicBezTo>
                  <a:cubicBezTo>
                    <a:pt x="209" y="615"/>
                    <a:pt x="209" y="615"/>
                    <a:pt x="209" y="615"/>
                  </a:cubicBezTo>
                  <a:cubicBezTo>
                    <a:pt x="210" y="615"/>
                    <a:pt x="210" y="615"/>
                    <a:pt x="210" y="615"/>
                  </a:cubicBezTo>
                  <a:cubicBezTo>
                    <a:pt x="210" y="615"/>
                    <a:pt x="210" y="615"/>
                    <a:pt x="210" y="615"/>
                  </a:cubicBezTo>
                  <a:cubicBezTo>
                    <a:pt x="211" y="616"/>
                    <a:pt x="211" y="616"/>
                    <a:pt x="211" y="616"/>
                  </a:cubicBezTo>
                  <a:cubicBezTo>
                    <a:pt x="212" y="616"/>
                    <a:pt x="212" y="616"/>
                    <a:pt x="212"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4" y="617"/>
                    <a:pt x="214" y="617"/>
                    <a:pt x="214" y="617"/>
                  </a:cubicBezTo>
                  <a:cubicBezTo>
                    <a:pt x="215" y="617"/>
                    <a:pt x="215" y="617"/>
                    <a:pt x="215" y="617"/>
                  </a:cubicBezTo>
                  <a:cubicBezTo>
                    <a:pt x="215" y="617"/>
                    <a:pt x="215" y="617"/>
                    <a:pt x="215" y="617"/>
                  </a:cubicBezTo>
                  <a:cubicBezTo>
                    <a:pt x="216" y="617"/>
                    <a:pt x="216" y="617"/>
                    <a:pt x="216" y="617"/>
                  </a:cubicBezTo>
                  <a:cubicBezTo>
                    <a:pt x="216" y="617"/>
                    <a:pt x="216" y="617"/>
                    <a:pt x="216" y="617"/>
                  </a:cubicBezTo>
                  <a:cubicBezTo>
                    <a:pt x="217" y="617"/>
                    <a:pt x="217" y="617"/>
                    <a:pt x="217" y="617"/>
                  </a:cubicBezTo>
                  <a:cubicBezTo>
                    <a:pt x="218" y="617"/>
                    <a:pt x="218" y="617"/>
                    <a:pt x="218" y="617"/>
                  </a:cubicBezTo>
                  <a:cubicBezTo>
                    <a:pt x="218" y="618"/>
                    <a:pt x="218" y="618"/>
                    <a:pt x="218" y="618"/>
                  </a:cubicBezTo>
                  <a:cubicBezTo>
                    <a:pt x="218" y="618"/>
                    <a:pt x="218" y="618"/>
                    <a:pt x="218" y="618"/>
                  </a:cubicBezTo>
                  <a:cubicBezTo>
                    <a:pt x="218" y="618"/>
                    <a:pt x="218" y="618"/>
                    <a:pt x="218" y="618"/>
                  </a:cubicBezTo>
                  <a:cubicBezTo>
                    <a:pt x="219" y="618"/>
                    <a:pt x="219" y="618"/>
                    <a:pt x="219" y="618"/>
                  </a:cubicBezTo>
                  <a:cubicBezTo>
                    <a:pt x="220" y="618"/>
                    <a:pt x="220" y="618"/>
                    <a:pt x="220" y="618"/>
                  </a:cubicBezTo>
                  <a:cubicBezTo>
                    <a:pt x="221" y="618"/>
                    <a:pt x="221" y="618"/>
                    <a:pt x="221" y="618"/>
                  </a:cubicBezTo>
                  <a:cubicBezTo>
                    <a:pt x="221" y="618"/>
                    <a:pt x="221" y="618"/>
                    <a:pt x="221" y="618"/>
                  </a:cubicBezTo>
                  <a:cubicBezTo>
                    <a:pt x="221" y="618"/>
                    <a:pt x="221" y="618"/>
                    <a:pt x="221" y="618"/>
                  </a:cubicBezTo>
                  <a:cubicBezTo>
                    <a:pt x="222" y="618"/>
                    <a:pt x="222" y="619"/>
                    <a:pt x="223" y="619"/>
                  </a:cubicBezTo>
                  <a:cubicBezTo>
                    <a:pt x="223" y="619"/>
                    <a:pt x="223" y="619"/>
                    <a:pt x="224" y="619"/>
                  </a:cubicBezTo>
                  <a:cubicBezTo>
                    <a:pt x="224" y="619"/>
                    <a:pt x="224" y="619"/>
                    <a:pt x="224" y="619"/>
                  </a:cubicBezTo>
                  <a:cubicBezTo>
                    <a:pt x="224" y="619"/>
                    <a:pt x="224" y="619"/>
                    <a:pt x="224" y="619"/>
                  </a:cubicBezTo>
                  <a:cubicBezTo>
                    <a:pt x="225" y="619"/>
                    <a:pt x="225" y="619"/>
                    <a:pt x="225" y="619"/>
                  </a:cubicBezTo>
                  <a:cubicBezTo>
                    <a:pt x="225" y="619"/>
                    <a:pt x="226" y="619"/>
                    <a:pt x="226" y="619"/>
                  </a:cubicBezTo>
                  <a:cubicBezTo>
                    <a:pt x="227" y="619"/>
                    <a:pt x="227" y="619"/>
                    <a:pt x="228" y="619"/>
                  </a:cubicBezTo>
                  <a:cubicBezTo>
                    <a:pt x="228" y="619"/>
                    <a:pt x="228" y="619"/>
                    <a:pt x="228" y="619"/>
                  </a:cubicBezTo>
                  <a:cubicBezTo>
                    <a:pt x="228" y="620"/>
                    <a:pt x="228" y="620"/>
                    <a:pt x="228" y="620"/>
                  </a:cubicBezTo>
                  <a:cubicBezTo>
                    <a:pt x="228" y="620"/>
                    <a:pt x="229" y="620"/>
                    <a:pt x="229" y="620"/>
                  </a:cubicBezTo>
                  <a:cubicBezTo>
                    <a:pt x="230" y="620"/>
                    <a:pt x="230" y="620"/>
                    <a:pt x="231" y="620"/>
                  </a:cubicBezTo>
                  <a:cubicBezTo>
                    <a:pt x="231" y="620"/>
                    <a:pt x="231" y="620"/>
                    <a:pt x="231" y="620"/>
                  </a:cubicBezTo>
                  <a:cubicBezTo>
                    <a:pt x="232" y="620"/>
                    <a:pt x="232" y="620"/>
                    <a:pt x="232" y="620"/>
                  </a:cubicBezTo>
                  <a:cubicBezTo>
                    <a:pt x="232" y="620"/>
                    <a:pt x="232" y="620"/>
                    <a:pt x="232" y="620"/>
                  </a:cubicBezTo>
                  <a:cubicBezTo>
                    <a:pt x="233" y="620"/>
                    <a:pt x="234" y="620"/>
                    <a:pt x="234" y="620"/>
                  </a:cubicBezTo>
                  <a:cubicBezTo>
                    <a:pt x="235" y="620"/>
                    <a:pt x="235" y="620"/>
                    <a:pt x="235" y="620"/>
                  </a:cubicBezTo>
                  <a:cubicBezTo>
                    <a:pt x="236" y="621"/>
                    <a:pt x="236" y="621"/>
                    <a:pt x="236" y="621"/>
                  </a:cubicBezTo>
                  <a:cubicBezTo>
                    <a:pt x="236" y="621"/>
                    <a:pt x="236" y="621"/>
                    <a:pt x="236" y="621"/>
                  </a:cubicBezTo>
                  <a:cubicBezTo>
                    <a:pt x="237" y="621"/>
                    <a:pt x="238" y="621"/>
                    <a:pt x="239" y="621"/>
                  </a:cubicBezTo>
                  <a:cubicBezTo>
                    <a:pt x="239" y="621"/>
                    <a:pt x="239" y="621"/>
                    <a:pt x="240" y="621"/>
                  </a:cubicBezTo>
                  <a:cubicBezTo>
                    <a:pt x="240" y="621"/>
                    <a:pt x="240" y="621"/>
                    <a:pt x="240" y="621"/>
                  </a:cubicBezTo>
                  <a:cubicBezTo>
                    <a:pt x="241" y="621"/>
                    <a:pt x="241" y="621"/>
                    <a:pt x="241" y="621"/>
                  </a:cubicBezTo>
                  <a:cubicBezTo>
                    <a:pt x="241" y="621"/>
                    <a:pt x="241" y="621"/>
                    <a:pt x="241" y="621"/>
                  </a:cubicBezTo>
                  <a:cubicBezTo>
                    <a:pt x="242" y="621"/>
                    <a:pt x="243" y="621"/>
                    <a:pt x="244" y="621"/>
                  </a:cubicBezTo>
                  <a:cubicBezTo>
                    <a:pt x="245" y="621"/>
                    <a:pt x="245" y="621"/>
                    <a:pt x="245" y="621"/>
                  </a:cubicBezTo>
                  <a:cubicBezTo>
                    <a:pt x="246" y="621"/>
                    <a:pt x="246" y="621"/>
                    <a:pt x="246" y="621"/>
                  </a:cubicBezTo>
                  <a:cubicBezTo>
                    <a:pt x="246" y="621"/>
                    <a:pt x="246" y="621"/>
                    <a:pt x="247" y="622"/>
                  </a:cubicBezTo>
                  <a:cubicBezTo>
                    <a:pt x="248" y="622"/>
                    <a:pt x="249" y="622"/>
                    <a:pt x="250" y="622"/>
                  </a:cubicBezTo>
                  <a:cubicBezTo>
                    <a:pt x="250" y="622"/>
                    <a:pt x="250" y="622"/>
                    <a:pt x="250" y="622"/>
                  </a:cubicBezTo>
                  <a:cubicBezTo>
                    <a:pt x="251" y="622"/>
                    <a:pt x="251" y="622"/>
                    <a:pt x="251" y="622"/>
                  </a:cubicBezTo>
                  <a:cubicBezTo>
                    <a:pt x="252" y="622"/>
                    <a:pt x="253" y="622"/>
                    <a:pt x="253" y="622"/>
                  </a:cubicBezTo>
                  <a:cubicBezTo>
                    <a:pt x="254" y="622"/>
                    <a:pt x="255" y="622"/>
                    <a:pt x="255" y="622"/>
                  </a:cubicBezTo>
                  <a:cubicBezTo>
                    <a:pt x="256" y="622"/>
                    <a:pt x="256" y="622"/>
                    <a:pt x="257" y="622"/>
                  </a:cubicBezTo>
                  <a:cubicBezTo>
                    <a:pt x="258" y="622"/>
                    <a:pt x="258" y="622"/>
                    <a:pt x="258" y="622"/>
                  </a:cubicBezTo>
                  <a:cubicBezTo>
                    <a:pt x="259" y="622"/>
                    <a:pt x="260" y="622"/>
                    <a:pt x="261" y="622"/>
                  </a:cubicBezTo>
                  <a:cubicBezTo>
                    <a:pt x="262" y="622"/>
                    <a:pt x="262" y="622"/>
                    <a:pt x="263" y="622"/>
                  </a:cubicBezTo>
                  <a:cubicBezTo>
                    <a:pt x="263" y="622"/>
                    <a:pt x="263" y="622"/>
                    <a:pt x="263" y="622"/>
                  </a:cubicBezTo>
                  <a:cubicBezTo>
                    <a:pt x="265" y="622"/>
                    <a:pt x="266" y="622"/>
                    <a:pt x="268" y="622"/>
                  </a:cubicBezTo>
                  <a:cubicBezTo>
                    <a:pt x="268" y="622"/>
                    <a:pt x="268" y="622"/>
                    <a:pt x="268" y="622"/>
                  </a:cubicBezTo>
                  <a:cubicBezTo>
                    <a:pt x="269" y="623"/>
                    <a:pt x="270" y="623"/>
                    <a:pt x="271" y="623"/>
                  </a:cubicBezTo>
                  <a:cubicBezTo>
                    <a:pt x="272" y="623"/>
                    <a:pt x="273" y="623"/>
                    <a:pt x="273" y="623"/>
                  </a:cubicBezTo>
                  <a:cubicBezTo>
                    <a:pt x="274" y="623"/>
                    <a:pt x="274" y="623"/>
                    <a:pt x="275" y="623"/>
                  </a:cubicBezTo>
                  <a:cubicBezTo>
                    <a:pt x="276" y="623"/>
                    <a:pt x="276" y="623"/>
                    <a:pt x="277" y="623"/>
                  </a:cubicBezTo>
                  <a:cubicBezTo>
                    <a:pt x="278" y="623"/>
                    <a:pt x="278" y="623"/>
                    <a:pt x="278" y="623"/>
                  </a:cubicBezTo>
                  <a:cubicBezTo>
                    <a:pt x="279" y="623"/>
                    <a:pt x="281" y="623"/>
                    <a:pt x="282" y="623"/>
                  </a:cubicBezTo>
                  <a:cubicBezTo>
                    <a:pt x="283" y="623"/>
                    <a:pt x="283" y="623"/>
                    <a:pt x="283" y="623"/>
                  </a:cubicBezTo>
                  <a:cubicBezTo>
                    <a:pt x="284" y="623"/>
                    <a:pt x="284" y="623"/>
                    <a:pt x="284" y="623"/>
                  </a:cubicBezTo>
                  <a:cubicBezTo>
                    <a:pt x="285" y="623"/>
                    <a:pt x="286" y="623"/>
                    <a:pt x="287" y="623"/>
                  </a:cubicBezTo>
                  <a:cubicBezTo>
                    <a:pt x="288" y="623"/>
                    <a:pt x="290" y="623"/>
                    <a:pt x="292" y="623"/>
                  </a:cubicBezTo>
                  <a:cubicBezTo>
                    <a:pt x="293" y="623"/>
                    <a:pt x="294" y="623"/>
                    <a:pt x="295" y="623"/>
                  </a:cubicBezTo>
                  <a:cubicBezTo>
                    <a:pt x="296" y="623"/>
                    <a:pt x="297" y="623"/>
                    <a:pt x="298" y="623"/>
                  </a:cubicBezTo>
                  <a:cubicBezTo>
                    <a:pt x="299" y="623"/>
                    <a:pt x="301" y="623"/>
                    <a:pt x="302" y="623"/>
                  </a:cubicBezTo>
                  <a:cubicBezTo>
                    <a:pt x="303" y="623"/>
                    <a:pt x="304" y="623"/>
                    <a:pt x="305" y="623"/>
                  </a:cubicBezTo>
                  <a:cubicBezTo>
                    <a:pt x="331" y="622"/>
                    <a:pt x="368" y="622"/>
                    <a:pt x="410" y="621"/>
                  </a:cubicBezTo>
                  <a:cubicBezTo>
                    <a:pt x="452" y="621"/>
                    <a:pt x="498" y="621"/>
                    <a:pt x="542" y="621"/>
                  </a:cubicBezTo>
                  <a:cubicBezTo>
                    <a:pt x="585" y="620"/>
                    <a:pt x="626" y="620"/>
                    <a:pt x="657" y="620"/>
                  </a:cubicBezTo>
                  <a:cubicBezTo>
                    <a:pt x="688" y="620"/>
                    <a:pt x="709" y="620"/>
                    <a:pt x="713" y="620"/>
                  </a:cubicBezTo>
                  <a:cubicBezTo>
                    <a:pt x="1004" y="613"/>
                    <a:pt x="1004" y="613"/>
                    <a:pt x="1004" y="613"/>
                  </a:cubicBezTo>
                  <a:cubicBezTo>
                    <a:pt x="1022" y="422"/>
                    <a:pt x="1022" y="422"/>
                    <a:pt x="1022" y="422"/>
                  </a:cubicBezTo>
                  <a:cubicBezTo>
                    <a:pt x="1022" y="422"/>
                    <a:pt x="1022" y="422"/>
                    <a:pt x="1022" y="422"/>
                  </a:cubicBezTo>
                  <a:cubicBezTo>
                    <a:pt x="1023" y="422"/>
                    <a:pt x="1024" y="422"/>
                    <a:pt x="1025" y="422"/>
                  </a:cubicBezTo>
                  <a:cubicBezTo>
                    <a:pt x="1025" y="422"/>
                    <a:pt x="1025" y="422"/>
                    <a:pt x="1026" y="422"/>
                  </a:cubicBezTo>
                  <a:cubicBezTo>
                    <a:pt x="1026" y="422"/>
                    <a:pt x="1026" y="422"/>
                    <a:pt x="1026" y="422"/>
                  </a:cubicBezTo>
                  <a:cubicBezTo>
                    <a:pt x="1026" y="422"/>
                    <a:pt x="1026" y="422"/>
                    <a:pt x="1026" y="422"/>
                  </a:cubicBezTo>
                  <a:cubicBezTo>
                    <a:pt x="1027" y="423"/>
                    <a:pt x="1027" y="423"/>
                    <a:pt x="1027" y="423"/>
                  </a:cubicBezTo>
                  <a:cubicBezTo>
                    <a:pt x="1028" y="423"/>
                    <a:pt x="1028" y="423"/>
                    <a:pt x="1029" y="423"/>
                  </a:cubicBezTo>
                  <a:cubicBezTo>
                    <a:pt x="1030" y="423"/>
                    <a:pt x="1031" y="423"/>
                    <a:pt x="1031" y="423"/>
                  </a:cubicBezTo>
                  <a:cubicBezTo>
                    <a:pt x="1032" y="423"/>
                    <a:pt x="1033" y="423"/>
                    <a:pt x="1033" y="423"/>
                  </a:cubicBezTo>
                  <a:cubicBezTo>
                    <a:pt x="1034" y="424"/>
                    <a:pt x="1035" y="424"/>
                    <a:pt x="1036" y="424"/>
                  </a:cubicBezTo>
                  <a:cubicBezTo>
                    <a:pt x="1036" y="424"/>
                    <a:pt x="1037" y="424"/>
                    <a:pt x="1038" y="424"/>
                  </a:cubicBezTo>
                  <a:cubicBezTo>
                    <a:pt x="1038" y="424"/>
                    <a:pt x="1039" y="424"/>
                    <a:pt x="1040" y="424"/>
                  </a:cubicBezTo>
                  <a:cubicBezTo>
                    <a:pt x="1041" y="424"/>
                    <a:pt x="1041" y="424"/>
                    <a:pt x="1041" y="424"/>
                  </a:cubicBezTo>
                  <a:cubicBezTo>
                    <a:pt x="1041" y="424"/>
                    <a:pt x="1041" y="424"/>
                    <a:pt x="1041" y="424"/>
                  </a:cubicBezTo>
                  <a:cubicBezTo>
                    <a:pt x="1041" y="424"/>
                    <a:pt x="1041" y="424"/>
                    <a:pt x="1041" y="424"/>
                  </a:cubicBezTo>
                  <a:cubicBezTo>
                    <a:pt x="1042" y="424"/>
                    <a:pt x="1042" y="424"/>
                    <a:pt x="1042" y="424"/>
                  </a:cubicBezTo>
                  <a:cubicBezTo>
                    <a:pt x="1042" y="425"/>
                    <a:pt x="1043" y="425"/>
                    <a:pt x="1044" y="425"/>
                  </a:cubicBezTo>
                  <a:cubicBezTo>
                    <a:pt x="1045" y="425"/>
                    <a:pt x="1045" y="425"/>
                    <a:pt x="1046" y="425"/>
                  </a:cubicBezTo>
                  <a:cubicBezTo>
                    <a:pt x="1047" y="425"/>
                    <a:pt x="1047" y="425"/>
                    <a:pt x="1048" y="425"/>
                  </a:cubicBezTo>
                  <a:cubicBezTo>
                    <a:pt x="1049" y="425"/>
                    <a:pt x="1049" y="425"/>
                    <a:pt x="1050" y="425"/>
                  </a:cubicBezTo>
                  <a:cubicBezTo>
                    <a:pt x="1051" y="425"/>
                    <a:pt x="1051" y="425"/>
                    <a:pt x="1052" y="425"/>
                  </a:cubicBezTo>
                  <a:cubicBezTo>
                    <a:pt x="1053" y="425"/>
                    <a:pt x="1053" y="425"/>
                    <a:pt x="1054" y="425"/>
                  </a:cubicBezTo>
                  <a:cubicBezTo>
                    <a:pt x="1055" y="425"/>
                    <a:pt x="1055" y="425"/>
                    <a:pt x="1055" y="425"/>
                  </a:cubicBezTo>
                  <a:cubicBezTo>
                    <a:pt x="1055" y="425"/>
                    <a:pt x="1055" y="425"/>
                    <a:pt x="1055" y="425"/>
                  </a:cubicBezTo>
                  <a:cubicBezTo>
                    <a:pt x="1055" y="425"/>
                    <a:pt x="1055" y="425"/>
                    <a:pt x="1055" y="425"/>
                  </a:cubicBezTo>
                  <a:cubicBezTo>
                    <a:pt x="1056" y="426"/>
                    <a:pt x="1056" y="426"/>
                    <a:pt x="1056" y="426"/>
                  </a:cubicBezTo>
                  <a:cubicBezTo>
                    <a:pt x="1057" y="426"/>
                    <a:pt x="1057" y="426"/>
                    <a:pt x="1058" y="426"/>
                  </a:cubicBezTo>
                  <a:cubicBezTo>
                    <a:pt x="1059" y="426"/>
                    <a:pt x="1059" y="426"/>
                    <a:pt x="1060" y="426"/>
                  </a:cubicBezTo>
                  <a:cubicBezTo>
                    <a:pt x="1060" y="426"/>
                    <a:pt x="1061" y="426"/>
                    <a:pt x="1062" y="426"/>
                  </a:cubicBezTo>
                  <a:cubicBezTo>
                    <a:pt x="1062" y="426"/>
                    <a:pt x="1063" y="426"/>
                    <a:pt x="1064" y="426"/>
                  </a:cubicBezTo>
                  <a:cubicBezTo>
                    <a:pt x="1064" y="426"/>
                    <a:pt x="1064" y="426"/>
                    <a:pt x="1065" y="426"/>
                  </a:cubicBezTo>
                  <a:cubicBezTo>
                    <a:pt x="1065" y="426"/>
                    <a:pt x="1066" y="426"/>
                    <a:pt x="1066" y="426"/>
                  </a:cubicBezTo>
                  <a:cubicBezTo>
                    <a:pt x="1066" y="426"/>
                    <a:pt x="1067" y="426"/>
                    <a:pt x="1067" y="426"/>
                  </a:cubicBezTo>
                  <a:cubicBezTo>
                    <a:pt x="1068" y="426"/>
                    <a:pt x="1068" y="426"/>
                    <a:pt x="1068" y="426"/>
                  </a:cubicBezTo>
                  <a:cubicBezTo>
                    <a:pt x="1069" y="426"/>
                    <a:pt x="1069" y="426"/>
                    <a:pt x="1069" y="426"/>
                  </a:cubicBezTo>
                  <a:cubicBezTo>
                    <a:pt x="1070" y="426"/>
                    <a:pt x="1070" y="426"/>
                    <a:pt x="1070" y="426"/>
                  </a:cubicBezTo>
                  <a:cubicBezTo>
                    <a:pt x="1071" y="426"/>
                    <a:pt x="1071" y="426"/>
                    <a:pt x="1071" y="426"/>
                  </a:cubicBezTo>
                  <a:cubicBezTo>
                    <a:pt x="1072" y="426"/>
                    <a:pt x="1072" y="426"/>
                    <a:pt x="1072" y="426"/>
                  </a:cubicBezTo>
                  <a:cubicBezTo>
                    <a:pt x="1072" y="426"/>
                    <a:pt x="1073" y="426"/>
                    <a:pt x="1074" y="426"/>
                  </a:cubicBezTo>
                  <a:cubicBezTo>
                    <a:pt x="1074" y="426"/>
                    <a:pt x="1075" y="426"/>
                    <a:pt x="1076" y="426"/>
                  </a:cubicBezTo>
                  <a:cubicBezTo>
                    <a:pt x="1076" y="426"/>
                    <a:pt x="1076" y="426"/>
                    <a:pt x="1077" y="426"/>
                  </a:cubicBezTo>
                  <a:cubicBezTo>
                    <a:pt x="1077" y="426"/>
                    <a:pt x="1077" y="426"/>
                    <a:pt x="1077" y="426"/>
                  </a:cubicBezTo>
                  <a:cubicBezTo>
                    <a:pt x="1078" y="426"/>
                    <a:pt x="1078" y="426"/>
                    <a:pt x="1078" y="426"/>
                  </a:cubicBezTo>
                  <a:cubicBezTo>
                    <a:pt x="1078" y="425"/>
                    <a:pt x="1079" y="425"/>
                    <a:pt x="1080" y="425"/>
                  </a:cubicBezTo>
                  <a:cubicBezTo>
                    <a:pt x="1080" y="425"/>
                    <a:pt x="1081" y="425"/>
                    <a:pt x="1082" y="425"/>
                  </a:cubicBezTo>
                  <a:cubicBezTo>
                    <a:pt x="1082" y="425"/>
                    <a:pt x="1083" y="425"/>
                    <a:pt x="1084" y="425"/>
                  </a:cubicBezTo>
                  <a:cubicBezTo>
                    <a:pt x="1084" y="425"/>
                    <a:pt x="1085" y="425"/>
                    <a:pt x="1085" y="425"/>
                  </a:cubicBezTo>
                  <a:cubicBezTo>
                    <a:pt x="1085" y="425"/>
                    <a:pt x="1085" y="425"/>
                    <a:pt x="1085" y="425"/>
                  </a:cubicBezTo>
                  <a:cubicBezTo>
                    <a:pt x="1086" y="425"/>
                    <a:pt x="1086" y="425"/>
                    <a:pt x="1086" y="425"/>
                  </a:cubicBezTo>
                  <a:cubicBezTo>
                    <a:pt x="1087" y="425"/>
                    <a:pt x="1087" y="425"/>
                    <a:pt x="1088" y="425"/>
                  </a:cubicBezTo>
                  <a:cubicBezTo>
                    <a:pt x="1089" y="425"/>
                    <a:pt x="1089" y="425"/>
                    <a:pt x="1090" y="425"/>
                  </a:cubicBezTo>
                  <a:cubicBezTo>
                    <a:pt x="1091" y="424"/>
                    <a:pt x="1092" y="424"/>
                    <a:pt x="1093" y="424"/>
                  </a:cubicBezTo>
                  <a:cubicBezTo>
                    <a:pt x="1093" y="424"/>
                    <a:pt x="1093" y="424"/>
                    <a:pt x="1093" y="424"/>
                  </a:cubicBezTo>
                  <a:cubicBezTo>
                    <a:pt x="1093" y="424"/>
                    <a:pt x="1093" y="424"/>
                    <a:pt x="1093" y="424"/>
                  </a:cubicBezTo>
                  <a:cubicBezTo>
                    <a:pt x="1094" y="424"/>
                    <a:pt x="1094" y="424"/>
                    <a:pt x="1095" y="424"/>
                  </a:cubicBezTo>
                  <a:cubicBezTo>
                    <a:pt x="1096" y="424"/>
                    <a:pt x="1097" y="424"/>
                    <a:pt x="1097" y="424"/>
                  </a:cubicBezTo>
                  <a:cubicBezTo>
                    <a:pt x="1098" y="423"/>
                    <a:pt x="1100" y="423"/>
                    <a:pt x="1101" y="423"/>
                  </a:cubicBezTo>
                  <a:cubicBezTo>
                    <a:pt x="1102" y="423"/>
                    <a:pt x="1103" y="423"/>
                    <a:pt x="1104" y="422"/>
                  </a:cubicBezTo>
                  <a:cubicBezTo>
                    <a:pt x="1105" y="422"/>
                    <a:pt x="1106" y="422"/>
                    <a:pt x="1107" y="422"/>
                  </a:cubicBezTo>
                  <a:cubicBezTo>
                    <a:pt x="1107" y="422"/>
                    <a:pt x="1107" y="422"/>
                    <a:pt x="1107" y="422"/>
                  </a:cubicBezTo>
                  <a:cubicBezTo>
                    <a:pt x="1108" y="422"/>
                    <a:pt x="1108" y="422"/>
                    <a:pt x="1108" y="422"/>
                  </a:cubicBezTo>
                  <a:cubicBezTo>
                    <a:pt x="1109" y="421"/>
                    <a:pt x="1109" y="421"/>
                    <a:pt x="1110" y="421"/>
                  </a:cubicBezTo>
                  <a:cubicBezTo>
                    <a:pt x="1111" y="421"/>
                    <a:pt x="1111" y="421"/>
                    <a:pt x="1112" y="421"/>
                  </a:cubicBezTo>
                  <a:cubicBezTo>
                    <a:pt x="1113" y="420"/>
                    <a:pt x="1115" y="420"/>
                    <a:pt x="1117" y="419"/>
                  </a:cubicBezTo>
                  <a:cubicBezTo>
                    <a:pt x="1117" y="419"/>
                    <a:pt x="1118" y="419"/>
                    <a:pt x="1118" y="419"/>
                  </a:cubicBezTo>
                  <a:cubicBezTo>
                    <a:pt x="1119" y="419"/>
                    <a:pt x="1119" y="419"/>
                    <a:pt x="1119" y="419"/>
                  </a:cubicBezTo>
                  <a:cubicBezTo>
                    <a:pt x="1121" y="418"/>
                    <a:pt x="1122" y="417"/>
                    <a:pt x="1124" y="417"/>
                  </a:cubicBezTo>
                  <a:cubicBezTo>
                    <a:pt x="1125" y="417"/>
                    <a:pt x="1125" y="417"/>
                    <a:pt x="1125" y="416"/>
                  </a:cubicBezTo>
                  <a:cubicBezTo>
                    <a:pt x="1126" y="416"/>
                    <a:pt x="1126" y="416"/>
                    <a:pt x="1126" y="416"/>
                  </a:cubicBezTo>
                  <a:cubicBezTo>
                    <a:pt x="1126" y="416"/>
                    <a:pt x="1126" y="416"/>
                    <a:pt x="1126" y="416"/>
                  </a:cubicBezTo>
                  <a:cubicBezTo>
                    <a:pt x="1128" y="415"/>
                    <a:pt x="1130" y="414"/>
                    <a:pt x="1132" y="414"/>
                  </a:cubicBezTo>
                  <a:cubicBezTo>
                    <a:pt x="1132" y="414"/>
                    <a:pt x="1132" y="414"/>
                    <a:pt x="1132" y="414"/>
                  </a:cubicBezTo>
                  <a:cubicBezTo>
                    <a:pt x="1132" y="413"/>
                    <a:pt x="1133" y="413"/>
                    <a:pt x="1133" y="413"/>
                  </a:cubicBezTo>
                  <a:cubicBezTo>
                    <a:pt x="1134" y="412"/>
                    <a:pt x="1136" y="412"/>
                    <a:pt x="1137" y="411"/>
                  </a:cubicBezTo>
                  <a:cubicBezTo>
                    <a:pt x="1138" y="410"/>
                    <a:pt x="1138" y="410"/>
                    <a:pt x="1138" y="410"/>
                  </a:cubicBezTo>
                  <a:cubicBezTo>
                    <a:pt x="1138" y="410"/>
                    <a:pt x="1139" y="410"/>
                    <a:pt x="1140" y="409"/>
                  </a:cubicBezTo>
                  <a:cubicBezTo>
                    <a:pt x="1140" y="409"/>
                    <a:pt x="1140" y="409"/>
                    <a:pt x="1140" y="409"/>
                  </a:cubicBezTo>
                  <a:cubicBezTo>
                    <a:pt x="1141" y="409"/>
                    <a:pt x="1141" y="409"/>
                    <a:pt x="1141" y="409"/>
                  </a:cubicBezTo>
                  <a:cubicBezTo>
                    <a:pt x="1141" y="408"/>
                    <a:pt x="1142" y="408"/>
                    <a:pt x="1142" y="408"/>
                  </a:cubicBezTo>
                  <a:cubicBezTo>
                    <a:pt x="1143" y="407"/>
                    <a:pt x="1143" y="407"/>
                    <a:pt x="1144" y="406"/>
                  </a:cubicBezTo>
                  <a:cubicBezTo>
                    <a:pt x="1144" y="406"/>
                    <a:pt x="1144" y="406"/>
                    <a:pt x="1144" y="406"/>
                  </a:cubicBezTo>
                  <a:cubicBezTo>
                    <a:pt x="1144" y="406"/>
                    <a:pt x="1144" y="406"/>
                    <a:pt x="1144" y="406"/>
                  </a:cubicBezTo>
                  <a:cubicBezTo>
                    <a:pt x="1144" y="406"/>
                    <a:pt x="1144" y="406"/>
                    <a:pt x="1144" y="406"/>
                  </a:cubicBezTo>
                  <a:cubicBezTo>
                    <a:pt x="1145" y="406"/>
                    <a:pt x="1145" y="405"/>
                    <a:pt x="1146" y="405"/>
                  </a:cubicBezTo>
                  <a:cubicBezTo>
                    <a:pt x="1146" y="405"/>
                    <a:pt x="1146" y="405"/>
                    <a:pt x="1146" y="405"/>
                  </a:cubicBezTo>
                  <a:cubicBezTo>
                    <a:pt x="1146" y="404"/>
                    <a:pt x="1147" y="404"/>
                    <a:pt x="1147" y="404"/>
                  </a:cubicBezTo>
                  <a:cubicBezTo>
                    <a:pt x="1147" y="403"/>
                    <a:pt x="1147" y="403"/>
                    <a:pt x="1147" y="403"/>
                  </a:cubicBezTo>
                  <a:cubicBezTo>
                    <a:pt x="1147" y="403"/>
                    <a:pt x="1147" y="403"/>
                    <a:pt x="1147" y="403"/>
                  </a:cubicBezTo>
                  <a:cubicBezTo>
                    <a:pt x="1148" y="403"/>
                    <a:pt x="1148" y="403"/>
                    <a:pt x="1148" y="403"/>
                  </a:cubicBezTo>
                  <a:cubicBezTo>
                    <a:pt x="1149" y="402"/>
                    <a:pt x="1149" y="402"/>
                    <a:pt x="1149" y="402"/>
                  </a:cubicBezTo>
                  <a:cubicBezTo>
                    <a:pt x="1150" y="400"/>
                    <a:pt x="1150" y="400"/>
                    <a:pt x="1150" y="400"/>
                  </a:cubicBezTo>
                  <a:cubicBezTo>
                    <a:pt x="1150" y="400"/>
                    <a:pt x="1150" y="400"/>
                    <a:pt x="1150" y="400"/>
                  </a:cubicBezTo>
                  <a:cubicBezTo>
                    <a:pt x="1150" y="400"/>
                    <a:pt x="1150" y="400"/>
                    <a:pt x="1150" y="400"/>
                  </a:cubicBezTo>
                  <a:cubicBezTo>
                    <a:pt x="1150" y="400"/>
                    <a:pt x="1150" y="400"/>
                    <a:pt x="1150" y="400"/>
                  </a:cubicBezTo>
                  <a:cubicBezTo>
                    <a:pt x="1151" y="399"/>
                    <a:pt x="1151" y="399"/>
                    <a:pt x="1151" y="399"/>
                  </a:cubicBezTo>
                  <a:cubicBezTo>
                    <a:pt x="1151" y="398"/>
                    <a:pt x="1151" y="398"/>
                    <a:pt x="1151" y="398"/>
                  </a:cubicBezTo>
                  <a:cubicBezTo>
                    <a:pt x="1152" y="397"/>
                    <a:pt x="1152" y="397"/>
                    <a:pt x="1152" y="397"/>
                  </a:cubicBezTo>
                  <a:cubicBezTo>
                    <a:pt x="1152" y="397"/>
                    <a:pt x="1152" y="397"/>
                    <a:pt x="1152" y="397"/>
                  </a:cubicBezTo>
                  <a:cubicBezTo>
                    <a:pt x="1152" y="397"/>
                    <a:pt x="1152" y="397"/>
                    <a:pt x="1152" y="397"/>
                  </a:cubicBezTo>
                  <a:cubicBezTo>
                    <a:pt x="1152" y="397"/>
                    <a:pt x="1152" y="397"/>
                    <a:pt x="1152" y="397"/>
                  </a:cubicBezTo>
                  <a:cubicBezTo>
                    <a:pt x="1153" y="396"/>
                    <a:pt x="1153" y="396"/>
                    <a:pt x="1153" y="396"/>
                  </a:cubicBezTo>
                  <a:cubicBezTo>
                    <a:pt x="1153" y="395"/>
                    <a:pt x="1153" y="395"/>
                    <a:pt x="1153" y="395"/>
                  </a:cubicBezTo>
                  <a:cubicBezTo>
                    <a:pt x="1153" y="394"/>
                    <a:pt x="1153" y="394"/>
                    <a:pt x="1153" y="394"/>
                  </a:cubicBezTo>
                  <a:cubicBezTo>
                    <a:pt x="1153" y="394"/>
                    <a:pt x="1153" y="394"/>
                    <a:pt x="1153" y="394"/>
                  </a:cubicBezTo>
                  <a:cubicBezTo>
                    <a:pt x="1154" y="394"/>
                    <a:pt x="1154" y="394"/>
                    <a:pt x="1154" y="394"/>
                  </a:cubicBezTo>
                  <a:cubicBezTo>
                    <a:pt x="1154" y="394"/>
                    <a:pt x="1154" y="394"/>
                    <a:pt x="1154" y="394"/>
                  </a:cubicBezTo>
                  <a:cubicBezTo>
                    <a:pt x="1154" y="394"/>
                    <a:pt x="1154" y="394"/>
                    <a:pt x="1154" y="394"/>
                  </a:cubicBezTo>
                  <a:cubicBezTo>
                    <a:pt x="1154" y="394"/>
                    <a:pt x="1154" y="393"/>
                    <a:pt x="1154" y="393"/>
                  </a:cubicBezTo>
                  <a:cubicBezTo>
                    <a:pt x="1154" y="393"/>
                    <a:pt x="1154" y="392"/>
                    <a:pt x="1154" y="392"/>
                  </a:cubicBezTo>
                  <a:cubicBezTo>
                    <a:pt x="1154" y="391"/>
                    <a:pt x="1155" y="391"/>
                    <a:pt x="1155" y="391"/>
                  </a:cubicBezTo>
                  <a:cubicBezTo>
                    <a:pt x="1155" y="390"/>
                    <a:pt x="1155" y="390"/>
                    <a:pt x="1155" y="390"/>
                  </a:cubicBezTo>
                  <a:cubicBezTo>
                    <a:pt x="1155" y="389"/>
                    <a:pt x="1155" y="389"/>
                    <a:pt x="1155" y="389"/>
                  </a:cubicBezTo>
                  <a:cubicBezTo>
                    <a:pt x="1155" y="389"/>
                    <a:pt x="1155" y="389"/>
                    <a:pt x="1155" y="389"/>
                  </a:cubicBezTo>
                  <a:cubicBezTo>
                    <a:pt x="1155" y="389"/>
                    <a:pt x="1155" y="389"/>
                    <a:pt x="1155" y="389"/>
                  </a:cubicBezTo>
                  <a:cubicBezTo>
                    <a:pt x="1155" y="388"/>
                    <a:pt x="1155" y="388"/>
                    <a:pt x="1155" y="388"/>
                  </a:cubicBezTo>
                  <a:cubicBezTo>
                    <a:pt x="1155" y="388"/>
                    <a:pt x="1156" y="387"/>
                    <a:pt x="1156" y="387"/>
                  </a:cubicBezTo>
                  <a:cubicBezTo>
                    <a:pt x="1156" y="386"/>
                    <a:pt x="1156" y="386"/>
                    <a:pt x="1156" y="386"/>
                  </a:cubicBezTo>
                  <a:cubicBezTo>
                    <a:pt x="1156" y="386"/>
                    <a:pt x="1156" y="386"/>
                    <a:pt x="1156" y="386"/>
                  </a:cubicBezTo>
                  <a:cubicBezTo>
                    <a:pt x="1156" y="386"/>
                    <a:pt x="1156" y="386"/>
                    <a:pt x="1156" y="386"/>
                  </a:cubicBezTo>
                  <a:cubicBezTo>
                    <a:pt x="1156" y="386"/>
                    <a:pt x="1156" y="386"/>
                    <a:pt x="1156" y="386"/>
                  </a:cubicBezTo>
                  <a:cubicBezTo>
                    <a:pt x="1156" y="385"/>
                    <a:pt x="1156" y="385"/>
                    <a:pt x="1156" y="384"/>
                  </a:cubicBezTo>
                  <a:cubicBezTo>
                    <a:pt x="1156" y="384"/>
                    <a:pt x="1156" y="384"/>
                    <a:pt x="1156" y="384"/>
                  </a:cubicBezTo>
                  <a:cubicBezTo>
                    <a:pt x="1156" y="384"/>
                    <a:pt x="1156" y="384"/>
                    <a:pt x="1156" y="384"/>
                  </a:cubicBezTo>
                  <a:cubicBezTo>
                    <a:pt x="1156" y="384"/>
                    <a:pt x="1156" y="384"/>
                    <a:pt x="1156" y="384"/>
                  </a:cubicBezTo>
                  <a:cubicBezTo>
                    <a:pt x="1156" y="384"/>
                    <a:pt x="1156" y="384"/>
                    <a:pt x="1156" y="384"/>
                  </a:cubicBezTo>
                  <a:cubicBezTo>
                    <a:pt x="1177" y="190"/>
                    <a:pt x="1177" y="190"/>
                    <a:pt x="1177" y="190"/>
                  </a:cubicBezTo>
                  <a:cubicBezTo>
                    <a:pt x="1177" y="191"/>
                    <a:pt x="1177" y="192"/>
                    <a:pt x="1177" y="192"/>
                  </a:cubicBez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8" name="Freeform 27"/>
            <p:cNvSpPr/>
            <p:nvPr/>
          </p:nvSpPr>
          <p:spPr bwMode="auto">
            <a:xfrm flipH="1">
              <a:off x="3292673" y="3890987"/>
              <a:ext cx="1743075" cy="658812"/>
            </a:xfrm>
            <a:custGeom>
              <a:avLst/>
              <a:gdLst>
                <a:gd name="T0" fmla="*/ 1124 w 1179"/>
                <a:gd name="T1" fmla="*/ 160 h 445"/>
                <a:gd name="T2" fmla="*/ 1059 w 1179"/>
                <a:gd name="T3" fmla="*/ 148 h 445"/>
                <a:gd name="T4" fmla="*/ 1004 w 1179"/>
                <a:gd name="T5" fmla="*/ 149 h 445"/>
                <a:gd name="T6" fmla="*/ 976 w 1179"/>
                <a:gd name="T7" fmla="*/ 157 h 445"/>
                <a:gd name="T8" fmla="*/ 957 w 1179"/>
                <a:gd name="T9" fmla="*/ 159 h 445"/>
                <a:gd name="T10" fmla="*/ 901 w 1179"/>
                <a:gd name="T11" fmla="*/ 143 h 445"/>
                <a:gd name="T12" fmla="*/ 902 w 1179"/>
                <a:gd name="T13" fmla="*/ 72 h 445"/>
                <a:gd name="T14" fmla="*/ 902 w 1179"/>
                <a:gd name="T15" fmla="*/ 24 h 445"/>
                <a:gd name="T16" fmla="*/ 856 w 1179"/>
                <a:gd name="T17" fmla="*/ 0 h 445"/>
                <a:gd name="T18" fmla="*/ 701 w 1179"/>
                <a:gd name="T19" fmla="*/ 5 h 445"/>
                <a:gd name="T20" fmla="*/ 638 w 1179"/>
                <a:gd name="T21" fmla="*/ 11 h 445"/>
                <a:gd name="T22" fmla="*/ 636 w 1179"/>
                <a:gd name="T23" fmla="*/ 49 h 445"/>
                <a:gd name="T24" fmla="*/ 648 w 1179"/>
                <a:gd name="T25" fmla="*/ 111 h 445"/>
                <a:gd name="T26" fmla="*/ 585 w 1179"/>
                <a:gd name="T27" fmla="*/ 120 h 445"/>
                <a:gd name="T28" fmla="*/ 512 w 1179"/>
                <a:gd name="T29" fmla="*/ 116 h 445"/>
                <a:gd name="T30" fmla="*/ 487 w 1179"/>
                <a:gd name="T31" fmla="*/ 78 h 445"/>
                <a:gd name="T32" fmla="*/ 450 w 1179"/>
                <a:gd name="T33" fmla="*/ 19 h 445"/>
                <a:gd name="T34" fmla="*/ 434 w 1179"/>
                <a:gd name="T35" fmla="*/ 19 h 445"/>
                <a:gd name="T36" fmla="*/ 284 w 1179"/>
                <a:gd name="T37" fmla="*/ 24 h 445"/>
                <a:gd name="T38" fmla="*/ 221 w 1179"/>
                <a:gd name="T39" fmla="*/ 137 h 445"/>
                <a:gd name="T40" fmla="*/ 206 w 1179"/>
                <a:gd name="T41" fmla="*/ 159 h 445"/>
                <a:gd name="T42" fmla="*/ 188 w 1179"/>
                <a:gd name="T43" fmla="*/ 162 h 445"/>
                <a:gd name="T44" fmla="*/ 163 w 1179"/>
                <a:gd name="T45" fmla="*/ 156 h 445"/>
                <a:gd name="T46" fmla="*/ 86 w 1179"/>
                <a:gd name="T47" fmla="*/ 143 h 445"/>
                <a:gd name="T48" fmla="*/ 56 w 1179"/>
                <a:gd name="T49" fmla="*/ 147 h 445"/>
                <a:gd name="T50" fmla="*/ 4 w 1179"/>
                <a:gd name="T51" fmla="*/ 193 h 445"/>
                <a:gd name="T52" fmla="*/ 60 w 1179"/>
                <a:gd name="T53" fmla="*/ 250 h 445"/>
                <a:gd name="T54" fmla="*/ 119 w 1179"/>
                <a:gd name="T55" fmla="*/ 260 h 445"/>
                <a:gd name="T56" fmla="*/ 149 w 1179"/>
                <a:gd name="T57" fmla="*/ 257 h 445"/>
                <a:gd name="T58" fmla="*/ 168 w 1179"/>
                <a:gd name="T59" fmla="*/ 255 h 445"/>
                <a:gd name="T60" fmla="*/ 197 w 1179"/>
                <a:gd name="T61" fmla="*/ 256 h 445"/>
                <a:gd name="T62" fmla="*/ 225 w 1179"/>
                <a:gd name="T63" fmla="*/ 288 h 445"/>
                <a:gd name="T64" fmla="*/ 193 w 1179"/>
                <a:gd name="T65" fmla="*/ 406 h 445"/>
                <a:gd name="T66" fmla="*/ 217 w 1179"/>
                <a:gd name="T67" fmla="*/ 439 h 445"/>
                <a:gd name="T68" fmla="*/ 301 w 1179"/>
                <a:gd name="T69" fmla="*/ 445 h 445"/>
                <a:gd name="T70" fmla="*/ 311 w 1179"/>
                <a:gd name="T71" fmla="*/ 445 h 445"/>
                <a:gd name="T72" fmla="*/ 670 w 1179"/>
                <a:gd name="T73" fmla="*/ 442 h 445"/>
                <a:gd name="T74" fmla="*/ 1005 w 1179"/>
                <a:gd name="T75" fmla="*/ 405 h 445"/>
                <a:gd name="T76" fmla="*/ 934 w 1179"/>
                <a:gd name="T77" fmla="*/ 267 h 445"/>
                <a:gd name="T78" fmla="*/ 961 w 1179"/>
                <a:gd name="T79" fmla="*/ 249 h 445"/>
                <a:gd name="T80" fmla="*/ 1000 w 1179"/>
                <a:gd name="T81" fmla="*/ 248 h 445"/>
                <a:gd name="T82" fmla="*/ 1046 w 1179"/>
                <a:gd name="T83" fmla="*/ 255 h 445"/>
                <a:gd name="T84" fmla="*/ 1089 w 1179"/>
                <a:gd name="T85" fmla="*/ 259 h 445"/>
                <a:gd name="T86" fmla="*/ 1166 w 1179"/>
                <a:gd name="T87" fmla="*/ 240 h 445"/>
                <a:gd name="T88" fmla="*/ 1171 w 1179"/>
                <a:gd name="T89"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9" h="445">
                  <a:moveTo>
                    <a:pt x="1171" y="192"/>
                  </a:moveTo>
                  <a:cubicBezTo>
                    <a:pt x="1167" y="186"/>
                    <a:pt x="1161" y="180"/>
                    <a:pt x="1154" y="175"/>
                  </a:cubicBezTo>
                  <a:cubicBezTo>
                    <a:pt x="1146" y="169"/>
                    <a:pt x="1136" y="164"/>
                    <a:pt x="1124" y="160"/>
                  </a:cubicBezTo>
                  <a:cubicBezTo>
                    <a:pt x="1118" y="157"/>
                    <a:pt x="1111" y="155"/>
                    <a:pt x="1104" y="154"/>
                  </a:cubicBezTo>
                  <a:cubicBezTo>
                    <a:pt x="1097" y="152"/>
                    <a:pt x="1089" y="151"/>
                    <a:pt x="1082" y="150"/>
                  </a:cubicBezTo>
                  <a:cubicBezTo>
                    <a:pt x="1074" y="149"/>
                    <a:pt x="1067" y="148"/>
                    <a:pt x="1059" y="148"/>
                  </a:cubicBezTo>
                  <a:cubicBezTo>
                    <a:pt x="1051" y="147"/>
                    <a:pt x="1044" y="147"/>
                    <a:pt x="1037" y="147"/>
                  </a:cubicBezTo>
                  <a:cubicBezTo>
                    <a:pt x="1031" y="147"/>
                    <a:pt x="1025" y="147"/>
                    <a:pt x="1019" y="148"/>
                  </a:cubicBezTo>
                  <a:cubicBezTo>
                    <a:pt x="1014" y="148"/>
                    <a:pt x="1008" y="149"/>
                    <a:pt x="1004" y="149"/>
                  </a:cubicBezTo>
                  <a:cubicBezTo>
                    <a:pt x="999" y="150"/>
                    <a:pt x="995" y="151"/>
                    <a:pt x="991" y="152"/>
                  </a:cubicBezTo>
                  <a:cubicBezTo>
                    <a:pt x="987" y="153"/>
                    <a:pt x="984" y="154"/>
                    <a:pt x="981" y="155"/>
                  </a:cubicBezTo>
                  <a:cubicBezTo>
                    <a:pt x="980" y="156"/>
                    <a:pt x="978" y="156"/>
                    <a:pt x="976" y="157"/>
                  </a:cubicBezTo>
                  <a:cubicBezTo>
                    <a:pt x="975" y="157"/>
                    <a:pt x="973" y="158"/>
                    <a:pt x="971" y="158"/>
                  </a:cubicBezTo>
                  <a:cubicBezTo>
                    <a:pt x="968" y="158"/>
                    <a:pt x="966" y="159"/>
                    <a:pt x="964" y="159"/>
                  </a:cubicBezTo>
                  <a:cubicBezTo>
                    <a:pt x="962" y="159"/>
                    <a:pt x="959" y="159"/>
                    <a:pt x="957" y="159"/>
                  </a:cubicBezTo>
                  <a:cubicBezTo>
                    <a:pt x="950" y="159"/>
                    <a:pt x="942" y="159"/>
                    <a:pt x="935" y="157"/>
                  </a:cubicBezTo>
                  <a:cubicBezTo>
                    <a:pt x="928" y="156"/>
                    <a:pt x="921" y="155"/>
                    <a:pt x="915" y="152"/>
                  </a:cubicBezTo>
                  <a:cubicBezTo>
                    <a:pt x="910" y="150"/>
                    <a:pt x="905" y="147"/>
                    <a:pt x="901" y="143"/>
                  </a:cubicBezTo>
                  <a:cubicBezTo>
                    <a:pt x="898" y="140"/>
                    <a:pt x="896" y="136"/>
                    <a:pt x="897" y="132"/>
                  </a:cubicBezTo>
                  <a:cubicBezTo>
                    <a:pt x="898" y="126"/>
                    <a:pt x="899" y="116"/>
                    <a:pt x="900" y="105"/>
                  </a:cubicBezTo>
                  <a:cubicBezTo>
                    <a:pt x="901" y="95"/>
                    <a:pt x="901" y="83"/>
                    <a:pt x="902" y="72"/>
                  </a:cubicBezTo>
                  <a:cubicBezTo>
                    <a:pt x="902" y="61"/>
                    <a:pt x="903" y="51"/>
                    <a:pt x="903" y="43"/>
                  </a:cubicBezTo>
                  <a:cubicBezTo>
                    <a:pt x="903" y="35"/>
                    <a:pt x="903" y="30"/>
                    <a:pt x="903" y="29"/>
                  </a:cubicBezTo>
                  <a:cubicBezTo>
                    <a:pt x="903" y="29"/>
                    <a:pt x="903" y="27"/>
                    <a:pt x="902" y="24"/>
                  </a:cubicBezTo>
                  <a:cubicBezTo>
                    <a:pt x="901" y="21"/>
                    <a:pt x="900" y="17"/>
                    <a:pt x="897" y="14"/>
                  </a:cubicBezTo>
                  <a:cubicBezTo>
                    <a:pt x="894" y="10"/>
                    <a:pt x="889" y="7"/>
                    <a:pt x="883" y="4"/>
                  </a:cubicBezTo>
                  <a:cubicBezTo>
                    <a:pt x="876" y="2"/>
                    <a:pt x="867" y="0"/>
                    <a:pt x="856" y="0"/>
                  </a:cubicBezTo>
                  <a:cubicBezTo>
                    <a:pt x="844" y="0"/>
                    <a:pt x="828" y="1"/>
                    <a:pt x="809" y="1"/>
                  </a:cubicBezTo>
                  <a:cubicBezTo>
                    <a:pt x="791" y="2"/>
                    <a:pt x="771" y="3"/>
                    <a:pt x="751" y="3"/>
                  </a:cubicBezTo>
                  <a:cubicBezTo>
                    <a:pt x="732" y="4"/>
                    <a:pt x="714" y="4"/>
                    <a:pt x="701" y="5"/>
                  </a:cubicBezTo>
                  <a:cubicBezTo>
                    <a:pt x="687" y="5"/>
                    <a:pt x="678" y="5"/>
                    <a:pt x="677" y="5"/>
                  </a:cubicBezTo>
                  <a:cubicBezTo>
                    <a:pt x="676" y="5"/>
                    <a:pt x="670" y="6"/>
                    <a:pt x="663" y="7"/>
                  </a:cubicBezTo>
                  <a:cubicBezTo>
                    <a:pt x="656" y="8"/>
                    <a:pt x="646" y="9"/>
                    <a:pt x="638" y="11"/>
                  </a:cubicBezTo>
                  <a:cubicBezTo>
                    <a:pt x="629" y="13"/>
                    <a:pt x="621" y="16"/>
                    <a:pt x="617" y="19"/>
                  </a:cubicBezTo>
                  <a:cubicBezTo>
                    <a:pt x="612" y="22"/>
                    <a:pt x="610" y="26"/>
                    <a:pt x="615" y="31"/>
                  </a:cubicBezTo>
                  <a:cubicBezTo>
                    <a:pt x="619" y="36"/>
                    <a:pt x="627" y="42"/>
                    <a:pt x="636" y="49"/>
                  </a:cubicBezTo>
                  <a:cubicBezTo>
                    <a:pt x="645" y="56"/>
                    <a:pt x="655" y="64"/>
                    <a:pt x="662" y="72"/>
                  </a:cubicBezTo>
                  <a:cubicBezTo>
                    <a:pt x="669" y="80"/>
                    <a:pt x="674" y="87"/>
                    <a:pt x="672" y="94"/>
                  </a:cubicBezTo>
                  <a:cubicBezTo>
                    <a:pt x="671" y="101"/>
                    <a:pt x="664" y="107"/>
                    <a:pt x="648" y="111"/>
                  </a:cubicBezTo>
                  <a:cubicBezTo>
                    <a:pt x="641" y="112"/>
                    <a:pt x="634" y="114"/>
                    <a:pt x="627" y="115"/>
                  </a:cubicBezTo>
                  <a:cubicBezTo>
                    <a:pt x="621" y="116"/>
                    <a:pt x="613" y="117"/>
                    <a:pt x="606" y="118"/>
                  </a:cubicBezTo>
                  <a:cubicBezTo>
                    <a:pt x="599" y="119"/>
                    <a:pt x="592" y="120"/>
                    <a:pt x="585" y="120"/>
                  </a:cubicBezTo>
                  <a:cubicBezTo>
                    <a:pt x="578" y="120"/>
                    <a:pt x="571" y="121"/>
                    <a:pt x="564" y="121"/>
                  </a:cubicBezTo>
                  <a:cubicBezTo>
                    <a:pt x="554" y="121"/>
                    <a:pt x="544" y="120"/>
                    <a:pt x="536" y="120"/>
                  </a:cubicBezTo>
                  <a:cubicBezTo>
                    <a:pt x="527" y="119"/>
                    <a:pt x="519" y="118"/>
                    <a:pt x="512" y="116"/>
                  </a:cubicBezTo>
                  <a:cubicBezTo>
                    <a:pt x="505" y="114"/>
                    <a:pt x="499" y="112"/>
                    <a:pt x="495" y="109"/>
                  </a:cubicBezTo>
                  <a:cubicBezTo>
                    <a:pt x="491" y="107"/>
                    <a:pt x="488" y="104"/>
                    <a:pt x="487" y="100"/>
                  </a:cubicBezTo>
                  <a:cubicBezTo>
                    <a:pt x="486" y="94"/>
                    <a:pt x="486" y="86"/>
                    <a:pt x="487" y="78"/>
                  </a:cubicBezTo>
                  <a:cubicBezTo>
                    <a:pt x="488" y="69"/>
                    <a:pt x="489" y="60"/>
                    <a:pt x="488" y="51"/>
                  </a:cubicBezTo>
                  <a:cubicBezTo>
                    <a:pt x="488" y="42"/>
                    <a:pt x="485" y="35"/>
                    <a:pt x="480" y="29"/>
                  </a:cubicBezTo>
                  <a:cubicBezTo>
                    <a:pt x="474" y="23"/>
                    <a:pt x="465" y="19"/>
                    <a:pt x="450" y="19"/>
                  </a:cubicBezTo>
                  <a:cubicBezTo>
                    <a:pt x="449" y="19"/>
                    <a:pt x="447" y="19"/>
                    <a:pt x="445" y="19"/>
                  </a:cubicBezTo>
                  <a:cubicBezTo>
                    <a:pt x="444" y="19"/>
                    <a:pt x="442" y="19"/>
                    <a:pt x="440" y="19"/>
                  </a:cubicBezTo>
                  <a:cubicBezTo>
                    <a:pt x="438" y="19"/>
                    <a:pt x="436" y="19"/>
                    <a:pt x="434" y="19"/>
                  </a:cubicBezTo>
                  <a:cubicBezTo>
                    <a:pt x="432" y="19"/>
                    <a:pt x="430" y="19"/>
                    <a:pt x="427" y="19"/>
                  </a:cubicBezTo>
                  <a:cubicBezTo>
                    <a:pt x="408" y="19"/>
                    <a:pt x="385" y="20"/>
                    <a:pt x="360" y="21"/>
                  </a:cubicBezTo>
                  <a:cubicBezTo>
                    <a:pt x="335" y="22"/>
                    <a:pt x="308" y="23"/>
                    <a:pt x="284" y="24"/>
                  </a:cubicBezTo>
                  <a:cubicBezTo>
                    <a:pt x="259" y="25"/>
                    <a:pt x="237" y="27"/>
                    <a:pt x="220" y="28"/>
                  </a:cubicBezTo>
                  <a:cubicBezTo>
                    <a:pt x="204" y="28"/>
                    <a:pt x="192" y="29"/>
                    <a:pt x="190" y="29"/>
                  </a:cubicBezTo>
                  <a:cubicBezTo>
                    <a:pt x="221" y="137"/>
                    <a:pt x="221" y="137"/>
                    <a:pt x="221" y="137"/>
                  </a:cubicBezTo>
                  <a:cubicBezTo>
                    <a:pt x="221" y="137"/>
                    <a:pt x="221" y="139"/>
                    <a:pt x="220" y="142"/>
                  </a:cubicBezTo>
                  <a:cubicBezTo>
                    <a:pt x="219" y="144"/>
                    <a:pt x="217" y="147"/>
                    <a:pt x="215" y="150"/>
                  </a:cubicBezTo>
                  <a:cubicBezTo>
                    <a:pt x="213" y="153"/>
                    <a:pt x="210" y="156"/>
                    <a:pt x="206" y="159"/>
                  </a:cubicBezTo>
                  <a:cubicBezTo>
                    <a:pt x="203" y="161"/>
                    <a:pt x="198" y="163"/>
                    <a:pt x="192" y="163"/>
                  </a:cubicBezTo>
                  <a:cubicBezTo>
                    <a:pt x="192" y="163"/>
                    <a:pt x="191" y="163"/>
                    <a:pt x="190" y="163"/>
                  </a:cubicBezTo>
                  <a:cubicBezTo>
                    <a:pt x="189" y="163"/>
                    <a:pt x="188" y="163"/>
                    <a:pt x="188" y="162"/>
                  </a:cubicBezTo>
                  <a:cubicBezTo>
                    <a:pt x="187" y="162"/>
                    <a:pt x="186" y="162"/>
                    <a:pt x="185" y="162"/>
                  </a:cubicBezTo>
                  <a:cubicBezTo>
                    <a:pt x="184" y="162"/>
                    <a:pt x="183" y="162"/>
                    <a:pt x="182" y="161"/>
                  </a:cubicBezTo>
                  <a:cubicBezTo>
                    <a:pt x="177" y="160"/>
                    <a:pt x="170" y="158"/>
                    <a:pt x="163" y="156"/>
                  </a:cubicBezTo>
                  <a:cubicBezTo>
                    <a:pt x="155" y="154"/>
                    <a:pt x="147" y="152"/>
                    <a:pt x="138" y="150"/>
                  </a:cubicBezTo>
                  <a:cubicBezTo>
                    <a:pt x="130" y="148"/>
                    <a:pt x="121" y="146"/>
                    <a:pt x="112" y="145"/>
                  </a:cubicBezTo>
                  <a:cubicBezTo>
                    <a:pt x="103" y="144"/>
                    <a:pt x="94" y="143"/>
                    <a:pt x="86" y="143"/>
                  </a:cubicBezTo>
                  <a:cubicBezTo>
                    <a:pt x="82" y="143"/>
                    <a:pt x="78" y="143"/>
                    <a:pt x="75" y="143"/>
                  </a:cubicBezTo>
                  <a:cubicBezTo>
                    <a:pt x="72" y="144"/>
                    <a:pt x="68" y="144"/>
                    <a:pt x="65" y="145"/>
                  </a:cubicBezTo>
                  <a:cubicBezTo>
                    <a:pt x="62" y="146"/>
                    <a:pt x="59" y="146"/>
                    <a:pt x="56" y="147"/>
                  </a:cubicBezTo>
                  <a:cubicBezTo>
                    <a:pt x="53" y="148"/>
                    <a:pt x="50" y="150"/>
                    <a:pt x="47" y="151"/>
                  </a:cubicBezTo>
                  <a:cubicBezTo>
                    <a:pt x="37" y="156"/>
                    <a:pt x="28" y="163"/>
                    <a:pt x="20" y="170"/>
                  </a:cubicBezTo>
                  <a:cubicBezTo>
                    <a:pt x="13" y="177"/>
                    <a:pt x="7" y="185"/>
                    <a:pt x="4" y="193"/>
                  </a:cubicBezTo>
                  <a:cubicBezTo>
                    <a:pt x="0" y="202"/>
                    <a:pt x="0" y="210"/>
                    <a:pt x="5" y="218"/>
                  </a:cubicBezTo>
                  <a:cubicBezTo>
                    <a:pt x="10" y="226"/>
                    <a:pt x="19" y="234"/>
                    <a:pt x="34" y="240"/>
                  </a:cubicBezTo>
                  <a:cubicBezTo>
                    <a:pt x="43" y="244"/>
                    <a:pt x="52" y="247"/>
                    <a:pt x="60" y="250"/>
                  </a:cubicBezTo>
                  <a:cubicBezTo>
                    <a:pt x="68" y="252"/>
                    <a:pt x="75" y="254"/>
                    <a:pt x="82" y="256"/>
                  </a:cubicBezTo>
                  <a:cubicBezTo>
                    <a:pt x="89" y="257"/>
                    <a:pt x="95" y="258"/>
                    <a:pt x="102" y="259"/>
                  </a:cubicBezTo>
                  <a:cubicBezTo>
                    <a:pt x="108" y="259"/>
                    <a:pt x="113" y="260"/>
                    <a:pt x="119" y="260"/>
                  </a:cubicBezTo>
                  <a:cubicBezTo>
                    <a:pt x="122" y="260"/>
                    <a:pt x="126" y="259"/>
                    <a:pt x="129" y="259"/>
                  </a:cubicBezTo>
                  <a:cubicBezTo>
                    <a:pt x="132" y="259"/>
                    <a:pt x="136" y="259"/>
                    <a:pt x="139" y="258"/>
                  </a:cubicBezTo>
                  <a:cubicBezTo>
                    <a:pt x="142" y="258"/>
                    <a:pt x="145" y="258"/>
                    <a:pt x="149" y="257"/>
                  </a:cubicBezTo>
                  <a:cubicBezTo>
                    <a:pt x="152" y="257"/>
                    <a:pt x="155" y="256"/>
                    <a:pt x="158" y="256"/>
                  </a:cubicBezTo>
                  <a:cubicBezTo>
                    <a:pt x="160" y="256"/>
                    <a:pt x="161" y="255"/>
                    <a:pt x="163" y="255"/>
                  </a:cubicBezTo>
                  <a:cubicBezTo>
                    <a:pt x="164" y="255"/>
                    <a:pt x="166" y="255"/>
                    <a:pt x="168" y="255"/>
                  </a:cubicBezTo>
                  <a:cubicBezTo>
                    <a:pt x="169" y="255"/>
                    <a:pt x="171" y="255"/>
                    <a:pt x="172" y="255"/>
                  </a:cubicBezTo>
                  <a:cubicBezTo>
                    <a:pt x="174" y="255"/>
                    <a:pt x="176" y="254"/>
                    <a:pt x="177" y="254"/>
                  </a:cubicBezTo>
                  <a:cubicBezTo>
                    <a:pt x="184" y="254"/>
                    <a:pt x="191" y="255"/>
                    <a:pt x="197" y="256"/>
                  </a:cubicBezTo>
                  <a:cubicBezTo>
                    <a:pt x="203" y="257"/>
                    <a:pt x="209" y="259"/>
                    <a:pt x="213" y="261"/>
                  </a:cubicBezTo>
                  <a:cubicBezTo>
                    <a:pt x="218" y="264"/>
                    <a:pt x="222" y="267"/>
                    <a:pt x="224" y="272"/>
                  </a:cubicBezTo>
                  <a:cubicBezTo>
                    <a:pt x="226" y="276"/>
                    <a:pt x="227" y="281"/>
                    <a:pt x="225" y="288"/>
                  </a:cubicBezTo>
                  <a:cubicBezTo>
                    <a:pt x="224" y="296"/>
                    <a:pt x="220" y="308"/>
                    <a:pt x="216" y="322"/>
                  </a:cubicBezTo>
                  <a:cubicBezTo>
                    <a:pt x="212" y="335"/>
                    <a:pt x="207" y="351"/>
                    <a:pt x="203" y="366"/>
                  </a:cubicBezTo>
                  <a:cubicBezTo>
                    <a:pt x="199" y="381"/>
                    <a:pt x="195" y="395"/>
                    <a:pt x="193" y="406"/>
                  </a:cubicBezTo>
                  <a:cubicBezTo>
                    <a:pt x="191" y="418"/>
                    <a:pt x="191" y="425"/>
                    <a:pt x="195" y="427"/>
                  </a:cubicBezTo>
                  <a:cubicBezTo>
                    <a:pt x="198" y="429"/>
                    <a:pt x="201" y="431"/>
                    <a:pt x="204" y="433"/>
                  </a:cubicBezTo>
                  <a:cubicBezTo>
                    <a:pt x="207" y="435"/>
                    <a:pt x="211" y="437"/>
                    <a:pt x="217" y="439"/>
                  </a:cubicBezTo>
                  <a:cubicBezTo>
                    <a:pt x="223" y="441"/>
                    <a:pt x="232" y="442"/>
                    <a:pt x="245" y="443"/>
                  </a:cubicBezTo>
                  <a:cubicBezTo>
                    <a:pt x="257" y="444"/>
                    <a:pt x="274" y="445"/>
                    <a:pt x="297" y="445"/>
                  </a:cubicBezTo>
                  <a:cubicBezTo>
                    <a:pt x="298" y="445"/>
                    <a:pt x="299" y="445"/>
                    <a:pt x="301" y="445"/>
                  </a:cubicBezTo>
                  <a:cubicBezTo>
                    <a:pt x="302" y="445"/>
                    <a:pt x="303" y="445"/>
                    <a:pt x="304" y="445"/>
                  </a:cubicBezTo>
                  <a:cubicBezTo>
                    <a:pt x="305" y="445"/>
                    <a:pt x="306" y="445"/>
                    <a:pt x="307" y="445"/>
                  </a:cubicBezTo>
                  <a:cubicBezTo>
                    <a:pt x="309" y="445"/>
                    <a:pt x="310" y="445"/>
                    <a:pt x="311" y="445"/>
                  </a:cubicBezTo>
                  <a:cubicBezTo>
                    <a:pt x="337" y="444"/>
                    <a:pt x="375" y="444"/>
                    <a:pt x="418" y="443"/>
                  </a:cubicBezTo>
                  <a:cubicBezTo>
                    <a:pt x="461" y="443"/>
                    <a:pt x="508" y="443"/>
                    <a:pt x="553" y="442"/>
                  </a:cubicBezTo>
                  <a:cubicBezTo>
                    <a:pt x="597" y="442"/>
                    <a:pt x="639" y="442"/>
                    <a:pt x="670" y="442"/>
                  </a:cubicBezTo>
                  <a:cubicBezTo>
                    <a:pt x="702" y="441"/>
                    <a:pt x="723" y="441"/>
                    <a:pt x="727" y="441"/>
                  </a:cubicBezTo>
                  <a:cubicBezTo>
                    <a:pt x="1025" y="434"/>
                    <a:pt x="1025" y="434"/>
                    <a:pt x="1025" y="434"/>
                  </a:cubicBezTo>
                  <a:cubicBezTo>
                    <a:pt x="1023" y="432"/>
                    <a:pt x="1016" y="421"/>
                    <a:pt x="1005" y="405"/>
                  </a:cubicBezTo>
                  <a:cubicBezTo>
                    <a:pt x="994" y="390"/>
                    <a:pt x="981" y="370"/>
                    <a:pt x="969" y="350"/>
                  </a:cubicBezTo>
                  <a:cubicBezTo>
                    <a:pt x="957" y="331"/>
                    <a:pt x="946" y="312"/>
                    <a:pt x="939" y="296"/>
                  </a:cubicBezTo>
                  <a:cubicBezTo>
                    <a:pt x="932" y="281"/>
                    <a:pt x="929" y="270"/>
                    <a:pt x="934" y="267"/>
                  </a:cubicBezTo>
                  <a:cubicBezTo>
                    <a:pt x="936" y="265"/>
                    <a:pt x="939" y="262"/>
                    <a:pt x="941" y="260"/>
                  </a:cubicBezTo>
                  <a:cubicBezTo>
                    <a:pt x="944" y="258"/>
                    <a:pt x="946" y="255"/>
                    <a:pt x="950" y="253"/>
                  </a:cubicBezTo>
                  <a:cubicBezTo>
                    <a:pt x="953" y="252"/>
                    <a:pt x="956" y="250"/>
                    <a:pt x="961" y="249"/>
                  </a:cubicBezTo>
                  <a:cubicBezTo>
                    <a:pt x="966" y="247"/>
                    <a:pt x="971" y="247"/>
                    <a:pt x="979" y="247"/>
                  </a:cubicBezTo>
                  <a:cubicBezTo>
                    <a:pt x="982" y="247"/>
                    <a:pt x="985" y="247"/>
                    <a:pt x="989" y="247"/>
                  </a:cubicBezTo>
                  <a:cubicBezTo>
                    <a:pt x="992" y="247"/>
                    <a:pt x="996" y="248"/>
                    <a:pt x="1000" y="248"/>
                  </a:cubicBezTo>
                  <a:cubicBezTo>
                    <a:pt x="1004" y="249"/>
                    <a:pt x="1009" y="249"/>
                    <a:pt x="1014" y="250"/>
                  </a:cubicBezTo>
                  <a:cubicBezTo>
                    <a:pt x="1019" y="251"/>
                    <a:pt x="1024" y="252"/>
                    <a:pt x="1030" y="253"/>
                  </a:cubicBezTo>
                  <a:cubicBezTo>
                    <a:pt x="1035" y="254"/>
                    <a:pt x="1040" y="255"/>
                    <a:pt x="1046" y="255"/>
                  </a:cubicBezTo>
                  <a:cubicBezTo>
                    <a:pt x="1051" y="256"/>
                    <a:pt x="1056" y="257"/>
                    <a:pt x="1061" y="257"/>
                  </a:cubicBezTo>
                  <a:cubicBezTo>
                    <a:pt x="1065" y="258"/>
                    <a:pt x="1070" y="258"/>
                    <a:pt x="1075" y="258"/>
                  </a:cubicBezTo>
                  <a:cubicBezTo>
                    <a:pt x="1080" y="258"/>
                    <a:pt x="1084" y="259"/>
                    <a:pt x="1089" y="259"/>
                  </a:cubicBezTo>
                  <a:cubicBezTo>
                    <a:pt x="1101" y="258"/>
                    <a:pt x="1112" y="258"/>
                    <a:pt x="1122" y="256"/>
                  </a:cubicBezTo>
                  <a:cubicBezTo>
                    <a:pt x="1131" y="254"/>
                    <a:pt x="1140" y="252"/>
                    <a:pt x="1148" y="249"/>
                  </a:cubicBezTo>
                  <a:cubicBezTo>
                    <a:pt x="1155" y="247"/>
                    <a:pt x="1161" y="243"/>
                    <a:pt x="1166" y="240"/>
                  </a:cubicBezTo>
                  <a:cubicBezTo>
                    <a:pt x="1171" y="236"/>
                    <a:pt x="1174" y="233"/>
                    <a:pt x="1175" y="229"/>
                  </a:cubicBezTo>
                  <a:cubicBezTo>
                    <a:pt x="1178" y="223"/>
                    <a:pt x="1179" y="217"/>
                    <a:pt x="1178" y="211"/>
                  </a:cubicBezTo>
                  <a:cubicBezTo>
                    <a:pt x="1177" y="205"/>
                    <a:pt x="1175" y="199"/>
                    <a:pt x="1171" y="19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9" name="组合 12"/>
          <p:cNvGrpSpPr/>
          <p:nvPr/>
        </p:nvGrpSpPr>
        <p:grpSpPr>
          <a:xfrm>
            <a:off x="3668636" y="2589937"/>
            <a:ext cx="1034029" cy="707947"/>
            <a:chOff x="2181423" y="3449662"/>
            <a:chExt cx="1739900" cy="871537"/>
          </a:xfrm>
          <a:effectLst>
            <a:outerShdw blurRad="393700" dist="228600" dir="5400000" sx="90000" sy="-19000" rotWithShape="0">
              <a:prstClr val="black">
                <a:alpha val="59000"/>
              </a:prstClr>
            </a:outerShdw>
          </a:effectLst>
        </p:grpSpPr>
        <p:sp>
          <p:nvSpPr>
            <p:cNvPr id="20" name="Freeform 24"/>
            <p:cNvSpPr/>
            <p:nvPr/>
          </p:nvSpPr>
          <p:spPr bwMode="auto">
            <a:xfrm flipH="1">
              <a:off x="2973585" y="3487762"/>
              <a:ext cx="153988" cy="331787"/>
            </a:xfrm>
            <a:custGeom>
              <a:avLst/>
              <a:gdLst>
                <a:gd name="T0" fmla="*/ 7 w 104"/>
                <a:gd name="T1" fmla="*/ 172 h 225"/>
                <a:gd name="T2" fmla="*/ 17 w 104"/>
                <a:gd name="T3" fmla="*/ 177 h 225"/>
                <a:gd name="T4" fmla="*/ 30 w 104"/>
                <a:gd name="T5" fmla="*/ 184 h 225"/>
                <a:gd name="T6" fmla="*/ 51 w 104"/>
                <a:gd name="T7" fmla="*/ 193 h 225"/>
                <a:gd name="T8" fmla="*/ 67 w 104"/>
                <a:gd name="T9" fmla="*/ 201 h 225"/>
                <a:gd name="T10" fmla="*/ 77 w 104"/>
                <a:gd name="T11" fmla="*/ 211 h 225"/>
                <a:gd name="T12" fmla="*/ 82 w 104"/>
                <a:gd name="T13" fmla="*/ 223 h 225"/>
                <a:gd name="T14" fmla="*/ 82 w 104"/>
                <a:gd name="T15" fmla="*/ 223 h 225"/>
                <a:gd name="T16" fmla="*/ 82 w 104"/>
                <a:gd name="T17" fmla="*/ 224 h 225"/>
                <a:gd name="T18" fmla="*/ 82 w 104"/>
                <a:gd name="T19" fmla="*/ 224 h 225"/>
                <a:gd name="T20" fmla="*/ 82 w 104"/>
                <a:gd name="T21" fmla="*/ 225 h 225"/>
                <a:gd name="T22" fmla="*/ 104 w 104"/>
                <a:gd name="T23" fmla="*/ 59 h 225"/>
                <a:gd name="T24" fmla="*/ 104 w 104"/>
                <a:gd name="T25" fmla="*/ 59 h 225"/>
                <a:gd name="T26" fmla="*/ 104 w 104"/>
                <a:gd name="T27" fmla="*/ 59 h 225"/>
                <a:gd name="T28" fmla="*/ 104 w 104"/>
                <a:gd name="T29" fmla="*/ 58 h 225"/>
                <a:gd name="T30" fmla="*/ 104 w 104"/>
                <a:gd name="T31" fmla="*/ 58 h 225"/>
                <a:gd name="T32" fmla="*/ 99 w 104"/>
                <a:gd name="T33" fmla="*/ 46 h 225"/>
                <a:gd name="T34" fmla="*/ 88 w 104"/>
                <a:gd name="T35" fmla="*/ 38 h 225"/>
                <a:gd name="T36" fmla="*/ 72 w 104"/>
                <a:gd name="T37" fmla="*/ 30 h 225"/>
                <a:gd name="T38" fmla="*/ 51 w 104"/>
                <a:gd name="T39" fmla="*/ 21 h 225"/>
                <a:gd name="T40" fmla="*/ 38 w 104"/>
                <a:gd name="T41" fmla="*/ 16 h 225"/>
                <a:gd name="T42" fmla="*/ 28 w 104"/>
                <a:gd name="T43" fmla="*/ 10 h 225"/>
                <a:gd name="T44" fmla="*/ 22 w 104"/>
                <a:gd name="T45" fmla="*/ 5 h 225"/>
                <a:gd name="T46" fmla="*/ 20 w 104"/>
                <a:gd name="T47" fmla="*/ 0 h 225"/>
                <a:gd name="T48" fmla="*/ 0 w 104"/>
                <a:gd name="T49" fmla="*/ 161 h 225"/>
                <a:gd name="T50" fmla="*/ 1 w 104"/>
                <a:gd name="T51" fmla="*/ 166 h 225"/>
                <a:gd name="T52" fmla="*/ 7 w 104"/>
                <a:gd name="T53" fmla="*/ 17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225">
                  <a:moveTo>
                    <a:pt x="7" y="172"/>
                  </a:moveTo>
                  <a:cubicBezTo>
                    <a:pt x="10" y="174"/>
                    <a:pt x="13" y="175"/>
                    <a:pt x="17" y="177"/>
                  </a:cubicBezTo>
                  <a:cubicBezTo>
                    <a:pt x="21" y="179"/>
                    <a:pt x="25" y="181"/>
                    <a:pt x="30" y="184"/>
                  </a:cubicBezTo>
                  <a:cubicBezTo>
                    <a:pt x="37" y="187"/>
                    <a:pt x="44" y="190"/>
                    <a:pt x="51" y="193"/>
                  </a:cubicBezTo>
                  <a:cubicBezTo>
                    <a:pt x="57" y="196"/>
                    <a:pt x="62" y="198"/>
                    <a:pt x="67" y="201"/>
                  </a:cubicBezTo>
                  <a:cubicBezTo>
                    <a:pt x="71" y="204"/>
                    <a:pt x="75" y="207"/>
                    <a:pt x="77" y="211"/>
                  </a:cubicBezTo>
                  <a:cubicBezTo>
                    <a:pt x="80" y="214"/>
                    <a:pt x="81" y="218"/>
                    <a:pt x="82" y="223"/>
                  </a:cubicBezTo>
                  <a:cubicBezTo>
                    <a:pt x="82" y="223"/>
                    <a:pt x="82" y="223"/>
                    <a:pt x="82" y="223"/>
                  </a:cubicBezTo>
                  <a:cubicBezTo>
                    <a:pt x="82" y="224"/>
                    <a:pt x="82" y="224"/>
                    <a:pt x="82" y="224"/>
                  </a:cubicBezTo>
                  <a:cubicBezTo>
                    <a:pt x="82" y="224"/>
                    <a:pt x="82" y="224"/>
                    <a:pt x="82" y="224"/>
                  </a:cubicBezTo>
                  <a:cubicBezTo>
                    <a:pt x="82" y="225"/>
                    <a:pt x="82" y="225"/>
                    <a:pt x="82" y="225"/>
                  </a:cubicBezTo>
                  <a:cubicBezTo>
                    <a:pt x="89" y="170"/>
                    <a:pt x="97" y="114"/>
                    <a:pt x="104" y="59"/>
                  </a:cubicBezTo>
                  <a:cubicBezTo>
                    <a:pt x="104" y="59"/>
                    <a:pt x="104" y="59"/>
                    <a:pt x="104" y="59"/>
                  </a:cubicBezTo>
                  <a:cubicBezTo>
                    <a:pt x="104" y="59"/>
                    <a:pt x="104" y="59"/>
                    <a:pt x="104" y="59"/>
                  </a:cubicBezTo>
                  <a:cubicBezTo>
                    <a:pt x="104" y="58"/>
                    <a:pt x="104" y="58"/>
                    <a:pt x="104" y="58"/>
                  </a:cubicBezTo>
                  <a:cubicBezTo>
                    <a:pt x="104" y="58"/>
                    <a:pt x="104" y="58"/>
                    <a:pt x="104" y="58"/>
                  </a:cubicBezTo>
                  <a:cubicBezTo>
                    <a:pt x="104" y="53"/>
                    <a:pt x="102" y="50"/>
                    <a:pt x="99" y="46"/>
                  </a:cubicBezTo>
                  <a:cubicBezTo>
                    <a:pt x="97" y="43"/>
                    <a:pt x="93" y="40"/>
                    <a:pt x="88" y="38"/>
                  </a:cubicBezTo>
                  <a:cubicBezTo>
                    <a:pt x="84" y="35"/>
                    <a:pt x="78" y="32"/>
                    <a:pt x="72" y="30"/>
                  </a:cubicBezTo>
                  <a:cubicBezTo>
                    <a:pt x="66" y="27"/>
                    <a:pt x="59" y="24"/>
                    <a:pt x="51" y="21"/>
                  </a:cubicBezTo>
                  <a:cubicBezTo>
                    <a:pt x="46" y="19"/>
                    <a:pt x="41" y="17"/>
                    <a:pt x="38" y="16"/>
                  </a:cubicBezTo>
                  <a:cubicBezTo>
                    <a:pt x="34" y="14"/>
                    <a:pt x="30" y="12"/>
                    <a:pt x="28" y="10"/>
                  </a:cubicBezTo>
                  <a:cubicBezTo>
                    <a:pt x="25" y="9"/>
                    <a:pt x="23" y="7"/>
                    <a:pt x="22" y="5"/>
                  </a:cubicBezTo>
                  <a:cubicBezTo>
                    <a:pt x="20" y="4"/>
                    <a:pt x="20" y="2"/>
                    <a:pt x="20" y="0"/>
                  </a:cubicBezTo>
                  <a:cubicBezTo>
                    <a:pt x="13" y="54"/>
                    <a:pt x="7" y="107"/>
                    <a:pt x="0" y="161"/>
                  </a:cubicBezTo>
                  <a:cubicBezTo>
                    <a:pt x="0" y="163"/>
                    <a:pt x="0" y="164"/>
                    <a:pt x="1" y="166"/>
                  </a:cubicBezTo>
                  <a:cubicBezTo>
                    <a:pt x="3" y="168"/>
                    <a:pt x="5" y="170"/>
                    <a:pt x="7" y="172"/>
                  </a:cubicBezTo>
                  <a:close/>
                </a:path>
              </a:pathLst>
            </a:custGeom>
            <a:gradFill flip="none" rotWithShape="1">
              <a:gsLst>
                <a:gs pos="0">
                  <a:schemeClr val="bg1">
                    <a:lumMod val="50000"/>
                    <a:shade val="30000"/>
                    <a:satMod val="115000"/>
                  </a:schemeClr>
                </a:gs>
                <a:gs pos="50000">
                  <a:schemeClr val="bg1">
                    <a:lumMod val="50000"/>
                  </a:schemeClr>
                </a:gs>
                <a:gs pos="98333">
                  <a:schemeClr val="bg1">
                    <a:lumMod val="65000"/>
                  </a:schemeClr>
                </a:gs>
              </a:gsLst>
              <a:lin ang="48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Freeform 25"/>
            <p:cNvSpPr/>
            <p:nvPr/>
          </p:nvSpPr>
          <p:spPr bwMode="auto">
            <a:xfrm flipH="1">
              <a:off x="2181423" y="3584599"/>
              <a:ext cx="1739900" cy="736600"/>
            </a:xfrm>
            <a:custGeom>
              <a:avLst/>
              <a:gdLst>
                <a:gd name="T0" fmla="*/ 374 w 1175"/>
                <a:gd name="T1" fmla="*/ 445 h 499"/>
                <a:gd name="T2" fmla="*/ 394 w 1175"/>
                <a:gd name="T3" fmla="*/ 453 h 499"/>
                <a:gd name="T4" fmla="*/ 405 w 1175"/>
                <a:gd name="T5" fmla="*/ 455 h 499"/>
                <a:gd name="T6" fmla="*/ 417 w 1175"/>
                <a:gd name="T7" fmla="*/ 457 h 499"/>
                <a:gd name="T8" fmla="*/ 428 w 1175"/>
                <a:gd name="T9" fmla="*/ 457 h 499"/>
                <a:gd name="T10" fmla="*/ 438 w 1175"/>
                <a:gd name="T11" fmla="*/ 456 h 499"/>
                <a:gd name="T12" fmla="*/ 495 w 1175"/>
                <a:gd name="T13" fmla="*/ 454 h 499"/>
                <a:gd name="T14" fmla="*/ 666 w 1175"/>
                <a:gd name="T15" fmla="*/ 446 h 499"/>
                <a:gd name="T16" fmla="*/ 709 w 1175"/>
                <a:gd name="T17" fmla="*/ 443 h 499"/>
                <a:gd name="T18" fmla="*/ 724 w 1175"/>
                <a:gd name="T19" fmla="*/ 440 h 499"/>
                <a:gd name="T20" fmla="*/ 737 w 1175"/>
                <a:gd name="T21" fmla="*/ 435 h 499"/>
                <a:gd name="T22" fmla="*/ 740 w 1175"/>
                <a:gd name="T23" fmla="*/ 432 h 499"/>
                <a:gd name="T24" fmla="*/ 793 w 1175"/>
                <a:gd name="T25" fmla="*/ 322 h 499"/>
                <a:gd name="T26" fmla="*/ 863 w 1175"/>
                <a:gd name="T27" fmla="*/ 364 h 499"/>
                <a:gd name="T28" fmla="*/ 897 w 1175"/>
                <a:gd name="T29" fmla="*/ 395 h 499"/>
                <a:gd name="T30" fmla="*/ 926 w 1175"/>
                <a:gd name="T31" fmla="*/ 404 h 499"/>
                <a:gd name="T32" fmla="*/ 954 w 1175"/>
                <a:gd name="T33" fmla="*/ 409 h 499"/>
                <a:gd name="T34" fmla="*/ 969 w 1175"/>
                <a:gd name="T35" fmla="*/ 411 h 499"/>
                <a:gd name="T36" fmla="*/ 980 w 1175"/>
                <a:gd name="T37" fmla="*/ 411 h 499"/>
                <a:gd name="T38" fmla="*/ 1003 w 1175"/>
                <a:gd name="T39" fmla="*/ 410 h 499"/>
                <a:gd name="T40" fmla="*/ 1057 w 1175"/>
                <a:gd name="T41" fmla="*/ 399 h 499"/>
                <a:gd name="T42" fmla="*/ 1118 w 1175"/>
                <a:gd name="T43" fmla="*/ 381 h 499"/>
                <a:gd name="T44" fmla="*/ 1169 w 1175"/>
                <a:gd name="T45" fmla="*/ 194 h 499"/>
                <a:gd name="T46" fmla="*/ 1116 w 1175"/>
                <a:gd name="T47" fmla="*/ 210 h 499"/>
                <a:gd name="T48" fmla="*/ 1008 w 1175"/>
                <a:gd name="T49" fmla="*/ 228 h 499"/>
                <a:gd name="T50" fmla="*/ 939 w 1175"/>
                <a:gd name="T51" fmla="*/ 217 h 499"/>
                <a:gd name="T52" fmla="*/ 888 w 1175"/>
                <a:gd name="T53" fmla="*/ 180 h 499"/>
                <a:gd name="T54" fmla="*/ 845 w 1175"/>
                <a:gd name="T55" fmla="*/ 152 h 499"/>
                <a:gd name="T56" fmla="*/ 815 w 1175"/>
                <a:gd name="T57" fmla="*/ 144 h 499"/>
                <a:gd name="T58" fmla="*/ 798 w 1175"/>
                <a:gd name="T59" fmla="*/ 142 h 499"/>
                <a:gd name="T60" fmla="*/ 774 w 1175"/>
                <a:gd name="T61" fmla="*/ 140 h 499"/>
                <a:gd name="T62" fmla="*/ 762 w 1175"/>
                <a:gd name="T63" fmla="*/ 140 h 499"/>
                <a:gd name="T64" fmla="*/ 725 w 1175"/>
                <a:gd name="T65" fmla="*/ 144 h 499"/>
                <a:gd name="T66" fmla="*/ 684 w 1175"/>
                <a:gd name="T67" fmla="*/ 154 h 499"/>
                <a:gd name="T68" fmla="*/ 662 w 1175"/>
                <a:gd name="T69" fmla="*/ 165 h 499"/>
                <a:gd name="T70" fmla="*/ 655 w 1175"/>
                <a:gd name="T71" fmla="*/ 172 h 499"/>
                <a:gd name="T72" fmla="*/ 593 w 1175"/>
                <a:gd name="T73" fmla="*/ 266 h 499"/>
                <a:gd name="T74" fmla="*/ 461 w 1175"/>
                <a:gd name="T75" fmla="*/ 271 h 499"/>
                <a:gd name="T76" fmla="*/ 436 w 1175"/>
                <a:gd name="T77" fmla="*/ 271 h 499"/>
                <a:gd name="T78" fmla="*/ 393 w 1175"/>
                <a:gd name="T79" fmla="*/ 259 h 499"/>
                <a:gd name="T80" fmla="*/ 335 w 1175"/>
                <a:gd name="T81" fmla="*/ 203 h 499"/>
                <a:gd name="T82" fmla="*/ 298 w 1175"/>
                <a:gd name="T83" fmla="*/ 174 h 499"/>
                <a:gd name="T84" fmla="*/ 287 w 1175"/>
                <a:gd name="T85" fmla="*/ 171 h 499"/>
                <a:gd name="T86" fmla="*/ 269 w 1175"/>
                <a:gd name="T87" fmla="*/ 168 h 499"/>
                <a:gd name="T88" fmla="*/ 255 w 1175"/>
                <a:gd name="T89" fmla="*/ 168 h 499"/>
                <a:gd name="T90" fmla="*/ 248 w 1175"/>
                <a:gd name="T91" fmla="*/ 168 h 499"/>
                <a:gd name="T92" fmla="*/ 231 w 1175"/>
                <a:gd name="T93" fmla="*/ 173 h 499"/>
                <a:gd name="T94" fmla="*/ 219 w 1175"/>
                <a:gd name="T95" fmla="*/ 181 h 499"/>
                <a:gd name="T96" fmla="*/ 185 w 1175"/>
                <a:gd name="T97" fmla="*/ 197 h 499"/>
                <a:gd name="T98" fmla="*/ 90 w 1175"/>
                <a:gd name="T99" fmla="*/ 7 h 499"/>
                <a:gd name="T100" fmla="*/ 67 w 1175"/>
                <a:gd name="T101" fmla="*/ 186 h 499"/>
                <a:gd name="T102" fmla="*/ 14 w 1175"/>
                <a:gd name="T103" fmla="*/ 494 h 499"/>
                <a:gd name="T104" fmla="*/ 28 w 1175"/>
                <a:gd name="T105" fmla="*/ 352 h 499"/>
                <a:gd name="T106" fmla="*/ 77 w 1175"/>
                <a:gd name="T107" fmla="*/ 372 h 499"/>
                <a:gd name="T108" fmla="*/ 99 w 1175"/>
                <a:gd name="T109" fmla="*/ 377 h 499"/>
                <a:gd name="T110" fmla="*/ 117 w 1175"/>
                <a:gd name="T111" fmla="*/ 379 h 499"/>
                <a:gd name="T112" fmla="*/ 136 w 1175"/>
                <a:gd name="T113" fmla="*/ 380 h 499"/>
                <a:gd name="T114" fmla="*/ 157 w 1175"/>
                <a:gd name="T115" fmla="*/ 378 h 499"/>
                <a:gd name="T116" fmla="*/ 180 w 1175"/>
                <a:gd name="T117" fmla="*/ 373 h 499"/>
                <a:gd name="T118" fmla="*/ 198 w 1175"/>
                <a:gd name="T119" fmla="*/ 364 h 499"/>
                <a:gd name="T120" fmla="*/ 217 w 1175"/>
                <a:gd name="T121" fmla="*/ 348 h 499"/>
                <a:gd name="T122" fmla="*/ 280 w 1175"/>
                <a:gd name="T123" fmla="*/ 352 h 499"/>
                <a:gd name="T124" fmla="*/ 327 w 1175"/>
                <a:gd name="T125" fmla="*/ 39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5" h="499">
                  <a:moveTo>
                    <a:pt x="333" y="403"/>
                  </a:moveTo>
                  <a:cubicBezTo>
                    <a:pt x="333" y="404"/>
                    <a:pt x="334" y="405"/>
                    <a:pt x="335" y="406"/>
                  </a:cubicBezTo>
                  <a:cubicBezTo>
                    <a:pt x="335" y="406"/>
                    <a:pt x="335" y="406"/>
                    <a:pt x="335" y="406"/>
                  </a:cubicBezTo>
                  <a:cubicBezTo>
                    <a:pt x="339" y="410"/>
                    <a:pt x="342" y="414"/>
                    <a:pt x="345" y="417"/>
                  </a:cubicBezTo>
                  <a:cubicBezTo>
                    <a:pt x="345" y="418"/>
                    <a:pt x="346" y="418"/>
                    <a:pt x="346" y="419"/>
                  </a:cubicBezTo>
                  <a:cubicBezTo>
                    <a:pt x="349" y="422"/>
                    <a:pt x="353" y="426"/>
                    <a:pt x="356" y="430"/>
                  </a:cubicBezTo>
                  <a:cubicBezTo>
                    <a:pt x="357" y="431"/>
                    <a:pt x="359" y="433"/>
                    <a:pt x="360" y="434"/>
                  </a:cubicBezTo>
                  <a:cubicBezTo>
                    <a:pt x="360" y="434"/>
                    <a:pt x="361" y="435"/>
                    <a:pt x="361" y="435"/>
                  </a:cubicBezTo>
                  <a:cubicBezTo>
                    <a:pt x="362" y="436"/>
                    <a:pt x="363" y="436"/>
                    <a:pt x="363" y="437"/>
                  </a:cubicBezTo>
                  <a:cubicBezTo>
                    <a:pt x="364" y="437"/>
                    <a:pt x="364" y="437"/>
                    <a:pt x="364" y="437"/>
                  </a:cubicBezTo>
                  <a:cubicBezTo>
                    <a:pt x="364" y="438"/>
                    <a:pt x="365" y="438"/>
                    <a:pt x="366" y="439"/>
                  </a:cubicBezTo>
                  <a:cubicBezTo>
                    <a:pt x="366" y="439"/>
                    <a:pt x="367" y="440"/>
                    <a:pt x="368" y="441"/>
                  </a:cubicBezTo>
                  <a:cubicBezTo>
                    <a:pt x="369" y="441"/>
                    <a:pt x="369" y="441"/>
                    <a:pt x="370" y="442"/>
                  </a:cubicBezTo>
                  <a:cubicBezTo>
                    <a:pt x="370" y="442"/>
                    <a:pt x="371" y="442"/>
                    <a:pt x="371" y="443"/>
                  </a:cubicBezTo>
                  <a:cubicBezTo>
                    <a:pt x="372" y="443"/>
                    <a:pt x="372" y="443"/>
                    <a:pt x="372" y="443"/>
                  </a:cubicBezTo>
                  <a:cubicBezTo>
                    <a:pt x="373" y="444"/>
                    <a:pt x="373" y="444"/>
                    <a:pt x="373" y="444"/>
                  </a:cubicBezTo>
                  <a:cubicBezTo>
                    <a:pt x="374" y="445"/>
                    <a:pt x="374" y="445"/>
                    <a:pt x="374" y="445"/>
                  </a:cubicBezTo>
                  <a:cubicBezTo>
                    <a:pt x="375" y="445"/>
                    <a:pt x="376" y="445"/>
                    <a:pt x="377" y="446"/>
                  </a:cubicBezTo>
                  <a:cubicBezTo>
                    <a:pt x="377" y="446"/>
                    <a:pt x="378" y="447"/>
                    <a:pt x="379" y="447"/>
                  </a:cubicBezTo>
                  <a:cubicBezTo>
                    <a:pt x="379" y="447"/>
                    <a:pt x="379" y="447"/>
                    <a:pt x="379" y="447"/>
                  </a:cubicBezTo>
                  <a:cubicBezTo>
                    <a:pt x="380" y="448"/>
                    <a:pt x="381" y="448"/>
                    <a:pt x="381" y="448"/>
                  </a:cubicBezTo>
                  <a:cubicBezTo>
                    <a:pt x="382" y="448"/>
                    <a:pt x="382" y="449"/>
                    <a:pt x="383" y="449"/>
                  </a:cubicBezTo>
                  <a:cubicBezTo>
                    <a:pt x="384" y="449"/>
                    <a:pt x="385" y="450"/>
                    <a:pt x="386" y="450"/>
                  </a:cubicBezTo>
                  <a:cubicBezTo>
                    <a:pt x="386" y="450"/>
                    <a:pt x="387" y="450"/>
                    <a:pt x="387" y="451"/>
                  </a:cubicBezTo>
                  <a:cubicBezTo>
                    <a:pt x="388" y="451"/>
                    <a:pt x="388" y="451"/>
                    <a:pt x="388" y="451"/>
                  </a:cubicBezTo>
                  <a:cubicBezTo>
                    <a:pt x="388" y="451"/>
                    <a:pt x="389" y="451"/>
                    <a:pt x="389" y="451"/>
                  </a:cubicBezTo>
                  <a:cubicBezTo>
                    <a:pt x="389" y="451"/>
                    <a:pt x="390" y="451"/>
                    <a:pt x="390" y="452"/>
                  </a:cubicBezTo>
                  <a:cubicBezTo>
                    <a:pt x="391" y="452"/>
                    <a:pt x="391" y="452"/>
                    <a:pt x="391" y="452"/>
                  </a:cubicBezTo>
                  <a:cubicBezTo>
                    <a:pt x="392" y="452"/>
                    <a:pt x="392" y="452"/>
                    <a:pt x="392" y="452"/>
                  </a:cubicBezTo>
                  <a:cubicBezTo>
                    <a:pt x="392" y="452"/>
                    <a:pt x="392" y="452"/>
                    <a:pt x="392" y="452"/>
                  </a:cubicBezTo>
                  <a:cubicBezTo>
                    <a:pt x="392" y="452"/>
                    <a:pt x="392" y="452"/>
                    <a:pt x="392" y="452"/>
                  </a:cubicBezTo>
                  <a:cubicBezTo>
                    <a:pt x="392" y="452"/>
                    <a:pt x="392" y="452"/>
                    <a:pt x="392" y="452"/>
                  </a:cubicBezTo>
                  <a:cubicBezTo>
                    <a:pt x="393" y="453"/>
                    <a:pt x="393" y="453"/>
                    <a:pt x="393" y="453"/>
                  </a:cubicBezTo>
                  <a:cubicBezTo>
                    <a:pt x="394" y="453"/>
                    <a:pt x="394" y="453"/>
                    <a:pt x="394" y="453"/>
                  </a:cubicBezTo>
                  <a:cubicBezTo>
                    <a:pt x="395" y="453"/>
                    <a:pt x="395" y="453"/>
                    <a:pt x="395" y="453"/>
                  </a:cubicBezTo>
                  <a:cubicBezTo>
                    <a:pt x="396" y="453"/>
                    <a:pt x="396" y="453"/>
                    <a:pt x="396" y="453"/>
                  </a:cubicBezTo>
                  <a:cubicBezTo>
                    <a:pt x="396" y="453"/>
                    <a:pt x="396" y="453"/>
                    <a:pt x="396" y="453"/>
                  </a:cubicBezTo>
                  <a:cubicBezTo>
                    <a:pt x="397" y="454"/>
                    <a:pt x="397" y="454"/>
                    <a:pt x="397" y="454"/>
                  </a:cubicBezTo>
                  <a:cubicBezTo>
                    <a:pt x="398" y="454"/>
                    <a:pt x="398" y="454"/>
                    <a:pt x="398" y="454"/>
                  </a:cubicBezTo>
                  <a:cubicBezTo>
                    <a:pt x="399" y="454"/>
                    <a:pt x="399" y="454"/>
                    <a:pt x="399" y="454"/>
                  </a:cubicBezTo>
                  <a:cubicBezTo>
                    <a:pt x="400" y="454"/>
                    <a:pt x="400" y="454"/>
                    <a:pt x="400" y="454"/>
                  </a:cubicBezTo>
                  <a:cubicBezTo>
                    <a:pt x="401" y="454"/>
                    <a:pt x="401" y="454"/>
                    <a:pt x="401" y="454"/>
                  </a:cubicBezTo>
                  <a:cubicBezTo>
                    <a:pt x="401" y="454"/>
                    <a:pt x="401" y="454"/>
                    <a:pt x="401" y="454"/>
                  </a:cubicBezTo>
                  <a:cubicBezTo>
                    <a:pt x="401" y="454"/>
                    <a:pt x="401" y="454"/>
                    <a:pt x="401" y="454"/>
                  </a:cubicBezTo>
                  <a:cubicBezTo>
                    <a:pt x="401" y="455"/>
                    <a:pt x="401" y="455"/>
                    <a:pt x="401" y="455"/>
                  </a:cubicBezTo>
                  <a:cubicBezTo>
                    <a:pt x="402" y="455"/>
                    <a:pt x="402" y="455"/>
                    <a:pt x="402" y="455"/>
                  </a:cubicBezTo>
                  <a:cubicBezTo>
                    <a:pt x="403" y="455"/>
                    <a:pt x="403" y="455"/>
                    <a:pt x="403" y="455"/>
                  </a:cubicBezTo>
                  <a:cubicBezTo>
                    <a:pt x="404" y="455"/>
                    <a:pt x="404" y="455"/>
                    <a:pt x="404" y="455"/>
                  </a:cubicBezTo>
                  <a:cubicBezTo>
                    <a:pt x="405" y="455"/>
                    <a:pt x="405" y="455"/>
                    <a:pt x="405" y="455"/>
                  </a:cubicBezTo>
                  <a:cubicBezTo>
                    <a:pt x="405" y="455"/>
                    <a:pt x="405" y="455"/>
                    <a:pt x="405" y="455"/>
                  </a:cubicBezTo>
                  <a:cubicBezTo>
                    <a:pt x="405" y="455"/>
                    <a:pt x="405" y="455"/>
                    <a:pt x="405" y="455"/>
                  </a:cubicBezTo>
                  <a:cubicBezTo>
                    <a:pt x="406" y="455"/>
                    <a:pt x="406" y="455"/>
                    <a:pt x="406" y="455"/>
                  </a:cubicBezTo>
                  <a:cubicBezTo>
                    <a:pt x="407" y="455"/>
                    <a:pt x="407" y="455"/>
                    <a:pt x="407" y="455"/>
                  </a:cubicBezTo>
                  <a:cubicBezTo>
                    <a:pt x="408" y="456"/>
                    <a:pt x="408" y="456"/>
                    <a:pt x="408" y="456"/>
                  </a:cubicBezTo>
                  <a:cubicBezTo>
                    <a:pt x="408" y="456"/>
                    <a:pt x="408" y="456"/>
                    <a:pt x="408" y="456"/>
                  </a:cubicBezTo>
                  <a:cubicBezTo>
                    <a:pt x="409" y="456"/>
                    <a:pt x="409" y="456"/>
                    <a:pt x="409" y="456"/>
                  </a:cubicBezTo>
                  <a:cubicBezTo>
                    <a:pt x="410" y="456"/>
                    <a:pt x="410" y="456"/>
                    <a:pt x="410" y="456"/>
                  </a:cubicBezTo>
                  <a:cubicBezTo>
                    <a:pt x="411" y="456"/>
                    <a:pt x="411" y="456"/>
                    <a:pt x="411" y="456"/>
                  </a:cubicBezTo>
                  <a:cubicBezTo>
                    <a:pt x="412" y="456"/>
                    <a:pt x="412" y="456"/>
                    <a:pt x="412" y="456"/>
                  </a:cubicBezTo>
                  <a:cubicBezTo>
                    <a:pt x="412" y="456"/>
                    <a:pt x="412" y="456"/>
                    <a:pt x="412" y="456"/>
                  </a:cubicBezTo>
                  <a:cubicBezTo>
                    <a:pt x="413" y="456"/>
                    <a:pt x="413" y="456"/>
                    <a:pt x="413" y="456"/>
                  </a:cubicBezTo>
                  <a:cubicBezTo>
                    <a:pt x="414" y="456"/>
                    <a:pt x="414" y="456"/>
                    <a:pt x="414" y="456"/>
                  </a:cubicBezTo>
                  <a:cubicBezTo>
                    <a:pt x="414" y="456"/>
                    <a:pt x="414" y="456"/>
                    <a:pt x="414" y="456"/>
                  </a:cubicBezTo>
                  <a:cubicBezTo>
                    <a:pt x="414" y="456"/>
                    <a:pt x="414" y="456"/>
                    <a:pt x="414" y="456"/>
                  </a:cubicBezTo>
                  <a:cubicBezTo>
                    <a:pt x="415" y="456"/>
                    <a:pt x="415" y="456"/>
                    <a:pt x="415" y="456"/>
                  </a:cubicBezTo>
                  <a:cubicBezTo>
                    <a:pt x="416" y="456"/>
                    <a:pt x="416" y="456"/>
                    <a:pt x="416" y="456"/>
                  </a:cubicBezTo>
                  <a:cubicBezTo>
                    <a:pt x="417" y="457"/>
                    <a:pt x="417" y="457"/>
                    <a:pt x="417" y="457"/>
                  </a:cubicBezTo>
                  <a:cubicBezTo>
                    <a:pt x="417" y="457"/>
                    <a:pt x="417" y="457"/>
                    <a:pt x="417" y="457"/>
                  </a:cubicBezTo>
                  <a:cubicBezTo>
                    <a:pt x="418" y="457"/>
                    <a:pt x="418" y="457"/>
                    <a:pt x="418" y="457"/>
                  </a:cubicBezTo>
                  <a:cubicBezTo>
                    <a:pt x="419" y="457"/>
                    <a:pt x="419" y="457"/>
                    <a:pt x="419" y="457"/>
                  </a:cubicBezTo>
                  <a:cubicBezTo>
                    <a:pt x="420" y="457"/>
                    <a:pt x="420" y="457"/>
                    <a:pt x="420" y="457"/>
                  </a:cubicBezTo>
                  <a:cubicBezTo>
                    <a:pt x="421" y="457"/>
                    <a:pt x="421" y="457"/>
                    <a:pt x="421" y="457"/>
                  </a:cubicBezTo>
                  <a:cubicBezTo>
                    <a:pt x="422" y="457"/>
                    <a:pt x="422" y="457"/>
                    <a:pt x="422" y="457"/>
                  </a:cubicBezTo>
                  <a:cubicBezTo>
                    <a:pt x="422" y="457"/>
                    <a:pt x="422" y="457"/>
                    <a:pt x="422" y="457"/>
                  </a:cubicBezTo>
                  <a:cubicBezTo>
                    <a:pt x="423" y="457"/>
                    <a:pt x="423" y="457"/>
                    <a:pt x="423" y="457"/>
                  </a:cubicBezTo>
                  <a:cubicBezTo>
                    <a:pt x="423" y="457"/>
                    <a:pt x="423" y="457"/>
                    <a:pt x="423" y="457"/>
                  </a:cubicBezTo>
                  <a:cubicBezTo>
                    <a:pt x="424" y="457"/>
                    <a:pt x="424" y="457"/>
                    <a:pt x="424" y="457"/>
                  </a:cubicBezTo>
                  <a:cubicBezTo>
                    <a:pt x="425" y="457"/>
                    <a:pt x="425" y="457"/>
                    <a:pt x="425" y="457"/>
                  </a:cubicBezTo>
                  <a:cubicBezTo>
                    <a:pt x="425" y="457"/>
                    <a:pt x="425" y="457"/>
                    <a:pt x="425" y="457"/>
                  </a:cubicBezTo>
                  <a:cubicBezTo>
                    <a:pt x="425" y="457"/>
                    <a:pt x="425" y="457"/>
                    <a:pt x="425" y="457"/>
                  </a:cubicBezTo>
                  <a:cubicBezTo>
                    <a:pt x="426" y="457"/>
                    <a:pt x="426" y="457"/>
                    <a:pt x="426" y="457"/>
                  </a:cubicBezTo>
                  <a:cubicBezTo>
                    <a:pt x="426" y="457"/>
                    <a:pt x="426" y="457"/>
                    <a:pt x="426" y="457"/>
                  </a:cubicBezTo>
                  <a:cubicBezTo>
                    <a:pt x="427" y="457"/>
                    <a:pt x="427" y="457"/>
                    <a:pt x="427" y="457"/>
                  </a:cubicBezTo>
                  <a:cubicBezTo>
                    <a:pt x="427" y="457"/>
                    <a:pt x="428" y="457"/>
                    <a:pt x="428" y="457"/>
                  </a:cubicBezTo>
                  <a:cubicBezTo>
                    <a:pt x="428" y="457"/>
                    <a:pt x="428" y="457"/>
                    <a:pt x="428" y="457"/>
                  </a:cubicBezTo>
                  <a:cubicBezTo>
                    <a:pt x="428" y="457"/>
                    <a:pt x="428" y="457"/>
                    <a:pt x="428" y="457"/>
                  </a:cubicBezTo>
                  <a:cubicBezTo>
                    <a:pt x="429" y="457"/>
                    <a:pt x="429" y="457"/>
                    <a:pt x="429" y="457"/>
                  </a:cubicBezTo>
                  <a:cubicBezTo>
                    <a:pt x="430" y="457"/>
                    <a:pt x="430" y="457"/>
                    <a:pt x="430" y="457"/>
                  </a:cubicBezTo>
                  <a:cubicBezTo>
                    <a:pt x="431" y="457"/>
                    <a:pt x="431" y="457"/>
                    <a:pt x="431" y="457"/>
                  </a:cubicBezTo>
                  <a:cubicBezTo>
                    <a:pt x="431" y="457"/>
                    <a:pt x="432" y="457"/>
                    <a:pt x="432" y="457"/>
                  </a:cubicBezTo>
                  <a:cubicBezTo>
                    <a:pt x="432" y="456"/>
                    <a:pt x="433" y="456"/>
                    <a:pt x="433" y="456"/>
                  </a:cubicBezTo>
                  <a:cubicBezTo>
                    <a:pt x="434" y="456"/>
                    <a:pt x="434" y="456"/>
                    <a:pt x="434" y="456"/>
                  </a:cubicBezTo>
                  <a:cubicBezTo>
                    <a:pt x="434" y="456"/>
                    <a:pt x="434" y="456"/>
                    <a:pt x="434" y="456"/>
                  </a:cubicBezTo>
                  <a:cubicBezTo>
                    <a:pt x="434" y="456"/>
                    <a:pt x="434" y="456"/>
                    <a:pt x="434" y="456"/>
                  </a:cubicBezTo>
                  <a:cubicBezTo>
                    <a:pt x="435" y="456"/>
                    <a:pt x="435" y="456"/>
                    <a:pt x="435" y="456"/>
                  </a:cubicBezTo>
                  <a:cubicBezTo>
                    <a:pt x="436" y="456"/>
                    <a:pt x="436" y="456"/>
                    <a:pt x="436" y="456"/>
                  </a:cubicBezTo>
                  <a:cubicBezTo>
                    <a:pt x="436" y="456"/>
                    <a:pt x="436" y="456"/>
                    <a:pt x="436" y="456"/>
                  </a:cubicBezTo>
                  <a:cubicBezTo>
                    <a:pt x="436" y="456"/>
                    <a:pt x="436" y="456"/>
                    <a:pt x="436" y="456"/>
                  </a:cubicBezTo>
                  <a:cubicBezTo>
                    <a:pt x="436" y="456"/>
                    <a:pt x="436" y="456"/>
                    <a:pt x="436" y="456"/>
                  </a:cubicBezTo>
                  <a:cubicBezTo>
                    <a:pt x="437" y="456"/>
                    <a:pt x="437" y="456"/>
                    <a:pt x="437" y="456"/>
                  </a:cubicBezTo>
                  <a:cubicBezTo>
                    <a:pt x="438" y="456"/>
                    <a:pt x="438" y="456"/>
                    <a:pt x="438" y="456"/>
                  </a:cubicBezTo>
                  <a:cubicBezTo>
                    <a:pt x="438" y="456"/>
                    <a:pt x="438" y="456"/>
                    <a:pt x="438" y="456"/>
                  </a:cubicBezTo>
                  <a:cubicBezTo>
                    <a:pt x="438" y="456"/>
                    <a:pt x="438" y="456"/>
                    <a:pt x="438"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40" y="456"/>
                    <a:pt x="440" y="456"/>
                    <a:pt x="440" y="456"/>
                  </a:cubicBezTo>
                  <a:cubicBezTo>
                    <a:pt x="440" y="456"/>
                    <a:pt x="441" y="456"/>
                    <a:pt x="441" y="456"/>
                  </a:cubicBezTo>
                  <a:cubicBezTo>
                    <a:pt x="442" y="456"/>
                    <a:pt x="442" y="456"/>
                    <a:pt x="442" y="456"/>
                  </a:cubicBezTo>
                  <a:cubicBezTo>
                    <a:pt x="444" y="455"/>
                    <a:pt x="449" y="455"/>
                    <a:pt x="455" y="455"/>
                  </a:cubicBezTo>
                  <a:cubicBezTo>
                    <a:pt x="460" y="455"/>
                    <a:pt x="466" y="455"/>
                    <a:pt x="473" y="455"/>
                  </a:cubicBezTo>
                  <a:cubicBezTo>
                    <a:pt x="474" y="455"/>
                    <a:pt x="475" y="454"/>
                    <a:pt x="476" y="454"/>
                  </a:cubicBezTo>
                  <a:cubicBezTo>
                    <a:pt x="477" y="454"/>
                    <a:pt x="479" y="454"/>
                    <a:pt x="480" y="454"/>
                  </a:cubicBezTo>
                  <a:cubicBezTo>
                    <a:pt x="481" y="454"/>
                    <a:pt x="481" y="454"/>
                    <a:pt x="481" y="454"/>
                  </a:cubicBezTo>
                  <a:cubicBezTo>
                    <a:pt x="483" y="454"/>
                    <a:pt x="486" y="454"/>
                    <a:pt x="488" y="454"/>
                  </a:cubicBezTo>
                  <a:cubicBezTo>
                    <a:pt x="488" y="454"/>
                    <a:pt x="488" y="454"/>
                    <a:pt x="488" y="454"/>
                  </a:cubicBezTo>
                  <a:cubicBezTo>
                    <a:pt x="490" y="454"/>
                    <a:pt x="492" y="454"/>
                    <a:pt x="495" y="454"/>
                  </a:cubicBezTo>
                  <a:cubicBezTo>
                    <a:pt x="495" y="454"/>
                    <a:pt x="496" y="454"/>
                    <a:pt x="497" y="454"/>
                  </a:cubicBezTo>
                  <a:cubicBezTo>
                    <a:pt x="498" y="454"/>
                    <a:pt x="498" y="454"/>
                    <a:pt x="498" y="454"/>
                  </a:cubicBezTo>
                  <a:cubicBezTo>
                    <a:pt x="512" y="453"/>
                    <a:pt x="527" y="453"/>
                    <a:pt x="543" y="452"/>
                  </a:cubicBezTo>
                  <a:cubicBezTo>
                    <a:pt x="544" y="452"/>
                    <a:pt x="545" y="452"/>
                    <a:pt x="545" y="452"/>
                  </a:cubicBezTo>
                  <a:cubicBezTo>
                    <a:pt x="551" y="452"/>
                    <a:pt x="557" y="451"/>
                    <a:pt x="562" y="451"/>
                  </a:cubicBezTo>
                  <a:cubicBezTo>
                    <a:pt x="563" y="451"/>
                    <a:pt x="564" y="451"/>
                    <a:pt x="565" y="451"/>
                  </a:cubicBezTo>
                  <a:cubicBezTo>
                    <a:pt x="569" y="451"/>
                    <a:pt x="572" y="451"/>
                    <a:pt x="575" y="451"/>
                  </a:cubicBezTo>
                  <a:cubicBezTo>
                    <a:pt x="577" y="451"/>
                    <a:pt x="579" y="450"/>
                    <a:pt x="580" y="450"/>
                  </a:cubicBezTo>
                  <a:cubicBezTo>
                    <a:pt x="583" y="450"/>
                    <a:pt x="586" y="450"/>
                    <a:pt x="589" y="450"/>
                  </a:cubicBezTo>
                  <a:cubicBezTo>
                    <a:pt x="593" y="450"/>
                    <a:pt x="597" y="450"/>
                    <a:pt x="602" y="449"/>
                  </a:cubicBezTo>
                  <a:cubicBezTo>
                    <a:pt x="604" y="449"/>
                    <a:pt x="606" y="449"/>
                    <a:pt x="608" y="449"/>
                  </a:cubicBezTo>
                  <a:cubicBezTo>
                    <a:pt x="614" y="449"/>
                    <a:pt x="621" y="449"/>
                    <a:pt x="627" y="448"/>
                  </a:cubicBezTo>
                  <a:cubicBezTo>
                    <a:pt x="627" y="448"/>
                    <a:pt x="628" y="448"/>
                    <a:pt x="628" y="448"/>
                  </a:cubicBezTo>
                  <a:cubicBezTo>
                    <a:pt x="632" y="448"/>
                    <a:pt x="637" y="448"/>
                    <a:pt x="641" y="447"/>
                  </a:cubicBezTo>
                  <a:cubicBezTo>
                    <a:pt x="642" y="447"/>
                    <a:pt x="642" y="447"/>
                    <a:pt x="643" y="447"/>
                  </a:cubicBezTo>
                  <a:cubicBezTo>
                    <a:pt x="643" y="447"/>
                    <a:pt x="644" y="447"/>
                    <a:pt x="644" y="447"/>
                  </a:cubicBezTo>
                  <a:cubicBezTo>
                    <a:pt x="652" y="447"/>
                    <a:pt x="659" y="446"/>
                    <a:pt x="666" y="446"/>
                  </a:cubicBezTo>
                  <a:cubicBezTo>
                    <a:pt x="666" y="446"/>
                    <a:pt x="667" y="446"/>
                    <a:pt x="668" y="446"/>
                  </a:cubicBezTo>
                  <a:cubicBezTo>
                    <a:pt x="669" y="446"/>
                    <a:pt x="670" y="446"/>
                    <a:pt x="671" y="446"/>
                  </a:cubicBezTo>
                  <a:cubicBezTo>
                    <a:pt x="673" y="446"/>
                    <a:pt x="674" y="445"/>
                    <a:pt x="675" y="445"/>
                  </a:cubicBezTo>
                  <a:cubicBezTo>
                    <a:pt x="676" y="445"/>
                    <a:pt x="676" y="445"/>
                    <a:pt x="677" y="445"/>
                  </a:cubicBezTo>
                  <a:cubicBezTo>
                    <a:pt x="678" y="445"/>
                    <a:pt x="679" y="445"/>
                    <a:pt x="680" y="445"/>
                  </a:cubicBezTo>
                  <a:cubicBezTo>
                    <a:pt x="682" y="445"/>
                    <a:pt x="684" y="445"/>
                    <a:pt x="685" y="445"/>
                  </a:cubicBezTo>
                  <a:cubicBezTo>
                    <a:pt x="686" y="445"/>
                    <a:pt x="687" y="445"/>
                    <a:pt x="689" y="444"/>
                  </a:cubicBezTo>
                  <a:cubicBezTo>
                    <a:pt x="689" y="444"/>
                    <a:pt x="690" y="444"/>
                    <a:pt x="690" y="444"/>
                  </a:cubicBezTo>
                  <a:cubicBezTo>
                    <a:pt x="691" y="444"/>
                    <a:pt x="692" y="444"/>
                    <a:pt x="694" y="444"/>
                  </a:cubicBezTo>
                  <a:cubicBezTo>
                    <a:pt x="695" y="444"/>
                    <a:pt x="696" y="444"/>
                    <a:pt x="697" y="444"/>
                  </a:cubicBezTo>
                  <a:cubicBezTo>
                    <a:pt x="699" y="444"/>
                    <a:pt x="702" y="443"/>
                    <a:pt x="704" y="443"/>
                  </a:cubicBezTo>
                  <a:cubicBezTo>
                    <a:pt x="705" y="443"/>
                    <a:pt x="705" y="443"/>
                    <a:pt x="705" y="443"/>
                  </a:cubicBezTo>
                  <a:cubicBezTo>
                    <a:pt x="706" y="443"/>
                    <a:pt x="706" y="443"/>
                    <a:pt x="706" y="443"/>
                  </a:cubicBezTo>
                  <a:cubicBezTo>
                    <a:pt x="706" y="443"/>
                    <a:pt x="706" y="443"/>
                    <a:pt x="706" y="443"/>
                  </a:cubicBezTo>
                  <a:cubicBezTo>
                    <a:pt x="707" y="443"/>
                    <a:pt x="707" y="443"/>
                    <a:pt x="707" y="443"/>
                  </a:cubicBezTo>
                  <a:cubicBezTo>
                    <a:pt x="708" y="443"/>
                    <a:pt x="708" y="443"/>
                    <a:pt x="708" y="443"/>
                  </a:cubicBezTo>
                  <a:cubicBezTo>
                    <a:pt x="709" y="443"/>
                    <a:pt x="709" y="443"/>
                    <a:pt x="709" y="443"/>
                  </a:cubicBezTo>
                  <a:cubicBezTo>
                    <a:pt x="709" y="443"/>
                    <a:pt x="709" y="443"/>
                    <a:pt x="709" y="443"/>
                  </a:cubicBezTo>
                  <a:cubicBezTo>
                    <a:pt x="710" y="443"/>
                    <a:pt x="711" y="443"/>
                    <a:pt x="711" y="443"/>
                  </a:cubicBezTo>
                  <a:cubicBezTo>
                    <a:pt x="712" y="442"/>
                    <a:pt x="712" y="442"/>
                    <a:pt x="713" y="442"/>
                  </a:cubicBezTo>
                  <a:cubicBezTo>
                    <a:pt x="713" y="442"/>
                    <a:pt x="713" y="442"/>
                    <a:pt x="713" y="442"/>
                  </a:cubicBezTo>
                  <a:cubicBezTo>
                    <a:pt x="713" y="442"/>
                    <a:pt x="713" y="442"/>
                    <a:pt x="713" y="442"/>
                  </a:cubicBezTo>
                  <a:cubicBezTo>
                    <a:pt x="714" y="442"/>
                    <a:pt x="715" y="442"/>
                    <a:pt x="715" y="442"/>
                  </a:cubicBezTo>
                  <a:cubicBezTo>
                    <a:pt x="716" y="442"/>
                    <a:pt x="716" y="442"/>
                    <a:pt x="716" y="442"/>
                  </a:cubicBezTo>
                  <a:cubicBezTo>
                    <a:pt x="717" y="442"/>
                    <a:pt x="717" y="442"/>
                    <a:pt x="717" y="442"/>
                  </a:cubicBezTo>
                  <a:cubicBezTo>
                    <a:pt x="718" y="442"/>
                    <a:pt x="718" y="442"/>
                    <a:pt x="718" y="442"/>
                  </a:cubicBezTo>
                  <a:cubicBezTo>
                    <a:pt x="719" y="442"/>
                    <a:pt x="719" y="441"/>
                    <a:pt x="720" y="441"/>
                  </a:cubicBezTo>
                  <a:cubicBezTo>
                    <a:pt x="720" y="441"/>
                    <a:pt x="720" y="441"/>
                    <a:pt x="720" y="441"/>
                  </a:cubicBezTo>
                  <a:cubicBezTo>
                    <a:pt x="720" y="441"/>
                    <a:pt x="720" y="441"/>
                    <a:pt x="720" y="441"/>
                  </a:cubicBezTo>
                  <a:cubicBezTo>
                    <a:pt x="721" y="441"/>
                    <a:pt x="721" y="441"/>
                    <a:pt x="721" y="441"/>
                  </a:cubicBezTo>
                  <a:cubicBezTo>
                    <a:pt x="721" y="441"/>
                    <a:pt x="722" y="441"/>
                    <a:pt x="722" y="441"/>
                  </a:cubicBezTo>
                  <a:cubicBezTo>
                    <a:pt x="723" y="441"/>
                    <a:pt x="723" y="441"/>
                    <a:pt x="723" y="441"/>
                  </a:cubicBezTo>
                  <a:cubicBezTo>
                    <a:pt x="724" y="440"/>
                    <a:pt x="724" y="440"/>
                    <a:pt x="724" y="440"/>
                  </a:cubicBezTo>
                  <a:cubicBezTo>
                    <a:pt x="724" y="440"/>
                    <a:pt x="724" y="440"/>
                    <a:pt x="724" y="440"/>
                  </a:cubicBezTo>
                  <a:cubicBezTo>
                    <a:pt x="725" y="440"/>
                    <a:pt x="725" y="440"/>
                    <a:pt x="725" y="440"/>
                  </a:cubicBezTo>
                  <a:cubicBezTo>
                    <a:pt x="726" y="440"/>
                    <a:pt x="726" y="440"/>
                    <a:pt x="727" y="440"/>
                  </a:cubicBezTo>
                  <a:cubicBezTo>
                    <a:pt x="727" y="440"/>
                    <a:pt x="727" y="440"/>
                    <a:pt x="727" y="440"/>
                  </a:cubicBezTo>
                  <a:cubicBezTo>
                    <a:pt x="728" y="439"/>
                    <a:pt x="728" y="439"/>
                    <a:pt x="728" y="439"/>
                  </a:cubicBezTo>
                  <a:cubicBezTo>
                    <a:pt x="729" y="439"/>
                    <a:pt x="729" y="439"/>
                    <a:pt x="730" y="439"/>
                  </a:cubicBezTo>
                  <a:cubicBezTo>
                    <a:pt x="730" y="439"/>
                    <a:pt x="730" y="439"/>
                    <a:pt x="730" y="439"/>
                  </a:cubicBezTo>
                  <a:cubicBezTo>
                    <a:pt x="731" y="438"/>
                    <a:pt x="731" y="438"/>
                    <a:pt x="731" y="438"/>
                  </a:cubicBezTo>
                  <a:cubicBezTo>
                    <a:pt x="731" y="438"/>
                    <a:pt x="731" y="438"/>
                    <a:pt x="731" y="438"/>
                  </a:cubicBezTo>
                  <a:cubicBezTo>
                    <a:pt x="732" y="438"/>
                    <a:pt x="732" y="438"/>
                    <a:pt x="732" y="438"/>
                  </a:cubicBezTo>
                  <a:cubicBezTo>
                    <a:pt x="733" y="438"/>
                    <a:pt x="733" y="438"/>
                    <a:pt x="733" y="438"/>
                  </a:cubicBezTo>
                  <a:cubicBezTo>
                    <a:pt x="733" y="437"/>
                    <a:pt x="733" y="437"/>
                    <a:pt x="733" y="437"/>
                  </a:cubicBezTo>
                  <a:cubicBezTo>
                    <a:pt x="734" y="437"/>
                    <a:pt x="734" y="437"/>
                    <a:pt x="734" y="437"/>
                  </a:cubicBezTo>
                  <a:cubicBezTo>
                    <a:pt x="735" y="436"/>
                    <a:pt x="735" y="436"/>
                    <a:pt x="735" y="436"/>
                  </a:cubicBezTo>
                  <a:cubicBezTo>
                    <a:pt x="735" y="436"/>
                    <a:pt x="735" y="436"/>
                    <a:pt x="735" y="436"/>
                  </a:cubicBezTo>
                  <a:cubicBezTo>
                    <a:pt x="735" y="436"/>
                    <a:pt x="735" y="436"/>
                    <a:pt x="735" y="436"/>
                  </a:cubicBezTo>
                  <a:cubicBezTo>
                    <a:pt x="736" y="436"/>
                    <a:pt x="736" y="436"/>
                    <a:pt x="736" y="436"/>
                  </a:cubicBezTo>
                  <a:cubicBezTo>
                    <a:pt x="737" y="435"/>
                    <a:pt x="737" y="435"/>
                    <a:pt x="737" y="435"/>
                  </a:cubicBezTo>
                  <a:cubicBezTo>
                    <a:pt x="737" y="435"/>
                    <a:pt x="737" y="435"/>
                    <a:pt x="737" y="435"/>
                  </a:cubicBezTo>
                  <a:cubicBezTo>
                    <a:pt x="737" y="435"/>
                    <a:pt x="737" y="435"/>
                    <a:pt x="737" y="435"/>
                  </a:cubicBezTo>
                  <a:cubicBezTo>
                    <a:pt x="737" y="435"/>
                    <a:pt x="737" y="435"/>
                    <a:pt x="737" y="435"/>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1"/>
                    <a:pt x="740" y="431"/>
                    <a:pt x="740" y="431"/>
                  </a:cubicBezTo>
                  <a:cubicBezTo>
                    <a:pt x="740" y="431"/>
                    <a:pt x="740" y="431"/>
                    <a:pt x="740" y="431"/>
                  </a:cubicBezTo>
                  <a:cubicBezTo>
                    <a:pt x="740" y="431"/>
                    <a:pt x="740" y="431"/>
                    <a:pt x="740" y="431"/>
                  </a:cubicBezTo>
                  <a:cubicBezTo>
                    <a:pt x="740" y="431"/>
                    <a:pt x="740" y="431"/>
                    <a:pt x="740" y="431"/>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6" y="392"/>
                    <a:pt x="752" y="355"/>
                    <a:pt x="758" y="317"/>
                  </a:cubicBezTo>
                  <a:cubicBezTo>
                    <a:pt x="763" y="317"/>
                    <a:pt x="768" y="318"/>
                    <a:pt x="773" y="318"/>
                  </a:cubicBezTo>
                  <a:cubicBezTo>
                    <a:pt x="773" y="318"/>
                    <a:pt x="773" y="318"/>
                    <a:pt x="773" y="318"/>
                  </a:cubicBezTo>
                  <a:cubicBezTo>
                    <a:pt x="776" y="319"/>
                    <a:pt x="780" y="319"/>
                    <a:pt x="783" y="320"/>
                  </a:cubicBezTo>
                  <a:cubicBezTo>
                    <a:pt x="786" y="321"/>
                    <a:pt x="790" y="321"/>
                    <a:pt x="793" y="322"/>
                  </a:cubicBezTo>
                  <a:cubicBezTo>
                    <a:pt x="793" y="322"/>
                    <a:pt x="793" y="322"/>
                    <a:pt x="793" y="322"/>
                  </a:cubicBezTo>
                  <a:cubicBezTo>
                    <a:pt x="796" y="323"/>
                    <a:pt x="799" y="324"/>
                    <a:pt x="802" y="324"/>
                  </a:cubicBezTo>
                  <a:cubicBezTo>
                    <a:pt x="802" y="324"/>
                    <a:pt x="802" y="324"/>
                    <a:pt x="802" y="324"/>
                  </a:cubicBezTo>
                  <a:cubicBezTo>
                    <a:pt x="804" y="325"/>
                    <a:pt x="806" y="326"/>
                    <a:pt x="808" y="326"/>
                  </a:cubicBezTo>
                  <a:cubicBezTo>
                    <a:pt x="810" y="327"/>
                    <a:pt x="812" y="328"/>
                    <a:pt x="814" y="328"/>
                  </a:cubicBezTo>
                  <a:cubicBezTo>
                    <a:pt x="815" y="329"/>
                    <a:pt x="816" y="329"/>
                    <a:pt x="817" y="330"/>
                  </a:cubicBezTo>
                  <a:cubicBezTo>
                    <a:pt x="819" y="330"/>
                    <a:pt x="821" y="331"/>
                    <a:pt x="823" y="332"/>
                  </a:cubicBezTo>
                  <a:cubicBezTo>
                    <a:pt x="824" y="333"/>
                    <a:pt x="825" y="333"/>
                    <a:pt x="826" y="333"/>
                  </a:cubicBezTo>
                  <a:cubicBezTo>
                    <a:pt x="829" y="335"/>
                    <a:pt x="831" y="336"/>
                    <a:pt x="834" y="337"/>
                  </a:cubicBezTo>
                  <a:cubicBezTo>
                    <a:pt x="834" y="338"/>
                    <a:pt x="834" y="338"/>
                    <a:pt x="834" y="338"/>
                  </a:cubicBezTo>
                  <a:cubicBezTo>
                    <a:pt x="837" y="339"/>
                    <a:pt x="839" y="341"/>
                    <a:pt x="841" y="342"/>
                  </a:cubicBezTo>
                  <a:cubicBezTo>
                    <a:pt x="843" y="343"/>
                    <a:pt x="844" y="344"/>
                    <a:pt x="846" y="345"/>
                  </a:cubicBezTo>
                  <a:cubicBezTo>
                    <a:pt x="846" y="346"/>
                    <a:pt x="846" y="346"/>
                    <a:pt x="846" y="346"/>
                  </a:cubicBezTo>
                  <a:cubicBezTo>
                    <a:pt x="850" y="349"/>
                    <a:pt x="853" y="351"/>
                    <a:pt x="855" y="354"/>
                  </a:cubicBezTo>
                  <a:cubicBezTo>
                    <a:pt x="856" y="355"/>
                    <a:pt x="856" y="355"/>
                    <a:pt x="856" y="355"/>
                  </a:cubicBezTo>
                  <a:cubicBezTo>
                    <a:pt x="857" y="356"/>
                    <a:pt x="859" y="358"/>
                    <a:pt x="860" y="359"/>
                  </a:cubicBezTo>
                  <a:cubicBezTo>
                    <a:pt x="860" y="360"/>
                    <a:pt x="860" y="360"/>
                    <a:pt x="860" y="360"/>
                  </a:cubicBezTo>
                  <a:cubicBezTo>
                    <a:pt x="861" y="361"/>
                    <a:pt x="862" y="363"/>
                    <a:pt x="863" y="364"/>
                  </a:cubicBezTo>
                  <a:cubicBezTo>
                    <a:pt x="864" y="366"/>
                    <a:pt x="865" y="368"/>
                    <a:pt x="867" y="370"/>
                  </a:cubicBezTo>
                  <a:cubicBezTo>
                    <a:pt x="867" y="370"/>
                    <a:pt x="867" y="371"/>
                    <a:pt x="868" y="371"/>
                  </a:cubicBezTo>
                  <a:cubicBezTo>
                    <a:pt x="869" y="373"/>
                    <a:pt x="870" y="374"/>
                    <a:pt x="870" y="375"/>
                  </a:cubicBezTo>
                  <a:cubicBezTo>
                    <a:pt x="871" y="376"/>
                    <a:pt x="871" y="376"/>
                    <a:pt x="871" y="376"/>
                  </a:cubicBezTo>
                  <a:cubicBezTo>
                    <a:pt x="872" y="377"/>
                    <a:pt x="872" y="377"/>
                    <a:pt x="872" y="377"/>
                  </a:cubicBezTo>
                  <a:cubicBezTo>
                    <a:pt x="873" y="378"/>
                    <a:pt x="874" y="379"/>
                    <a:pt x="875" y="380"/>
                  </a:cubicBezTo>
                  <a:cubicBezTo>
                    <a:pt x="876" y="380"/>
                    <a:pt x="876" y="381"/>
                    <a:pt x="876" y="381"/>
                  </a:cubicBezTo>
                  <a:cubicBezTo>
                    <a:pt x="877" y="382"/>
                    <a:pt x="877" y="382"/>
                    <a:pt x="877" y="382"/>
                  </a:cubicBezTo>
                  <a:cubicBezTo>
                    <a:pt x="878" y="383"/>
                    <a:pt x="880" y="384"/>
                    <a:pt x="881" y="385"/>
                  </a:cubicBezTo>
                  <a:cubicBezTo>
                    <a:pt x="881" y="385"/>
                    <a:pt x="881" y="385"/>
                    <a:pt x="881" y="385"/>
                  </a:cubicBezTo>
                  <a:cubicBezTo>
                    <a:pt x="881" y="385"/>
                    <a:pt x="881" y="385"/>
                    <a:pt x="881" y="385"/>
                  </a:cubicBezTo>
                  <a:cubicBezTo>
                    <a:pt x="883" y="387"/>
                    <a:pt x="885" y="388"/>
                    <a:pt x="887" y="389"/>
                  </a:cubicBezTo>
                  <a:cubicBezTo>
                    <a:pt x="888" y="389"/>
                    <a:pt x="888" y="390"/>
                    <a:pt x="889" y="390"/>
                  </a:cubicBezTo>
                  <a:cubicBezTo>
                    <a:pt x="890" y="391"/>
                    <a:pt x="892" y="392"/>
                    <a:pt x="893" y="393"/>
                  </a:cubicBezTo>
                  <a:cubicBezTo>
                    <a:pt x="894" y="393"/>
                    <a:pt x="894" y="393"/>
                    <a:pt x="894" y="393"/>
                  </a:cubicBezTo>
                  <a:cubicBezTo>
                    <a:pt x="895" y="393"/>
                    <a:pt x="895" y="393"/>
                    <a:pt x="895" y="394"/>
                  </a:cubicBezTo>
                  <a:cubicBezTo>
                    <a:pt x="896" y="394"/>
                    <a:pt x="897" y="394"/>
                    <a:pt x="897" y="395"/>
                  </a:cubicBezTo>
                  <a:cubicBezTo>
                    <a:pt x="898" y="395"/>
                    <a:pt x="899" y="395"/>
                    <a:pt x="900" y="396"/>
                  </a:cubicBezTo>
                  <a:cubicBezTo>
                    <a:pt x="901" y="396"/>
                    <a:pt x="902" y="396"/>
                    <a:pt x="903" y="397"/>
                  </a:cubicBezTo>
                  <a:cubicBezTo>
                    <a:pt x="905" y="398"/>
                    <a:pt x="907" y="398"/>
                    <a:pt x="909" y="399"/>
                  </a:cubicBezTo>
                  <a:cubicBezTo>
                    <a:pt x="909" y="399"/>
                    <a:pt x="910" y="399"/>
                    <a:pt x="910" y="399"/>
                  </a:cubicBezTo>
                  <a:cubicBezTo>
                    <a:pt x="910" y="400"/>
                    <a:pt x="910" y="400"/>
                    <a:pt x="910" y="400"/>
                  </a:cubicBezTo>
                  <a:cubicBezTo>
                    <a:pt x="911" y="400"/>
                    <a:pt x="911" y="400"/>
                    <a:pt x="911" y="400"/>
                  </a:cubicBezTo>
                  <a:cubicBezTo>
                    <a:pt x="911" y="400"/>
                    <a:pt x="911" y="400"/>
                    <a:pt x="912" y="400"/>
                  </a:cubicBezTo>
                  <a:cubicBezTo>
                    <a:pt x="913" y="400"/>
                    <a:pt x="913" y="400"/>
                    <a:pt x="914" y="401"/>
                  </a:cubicBezTo>
                  <a:cubicBezTo>
                    <a:pt x="914" y="401"/>
                    <a:pt x="915" y="401"/>
                    <a:pt x="916" y="401"/>
                  </a:cubicBezTo>
                  <a:cubicBezTo>
                    <a:pt x="916" y="401"/>
                    <a:pt x="917" y="401"/>
                    <a:pt x="918" y="402"/>
                  </a:cubicBezTo>
                  <a:cubicBezTo>
                    <a:pt x="918" y="402"/>
                    <a:pt x="918" y="402"/>
                    <a:pt x="918" y="402"/>
                  </a:cubicBezTo>
                  <a:cubicBezTo>
                    <a:pt x="918" y="402"/>
                    <a:pt x="918" y="402"/>
                    <a:pt x="918" y="402"/>
                  </a:cubicBezTo>
                  <a:cubicBezTo>
                    <a:pt x="918" y="402"/>
                    <a:pt x="919" y="402"/>
                    <a:pt x="919" y="402"/>
                  </a:cubicBezTo>
                  <a:cubicBezTo>
                    <a:pt x="920" y="402"/>
                    <a:pt x="921" y="402"/>
                    <a:pt x="921" y="403"/>
                  </a:cubicBezTo>
                  <a:cubicBezTo>
                    <a:pt x="922" y="403"/>
                    <a:pt x="922" y="403"/>
                    <a:pt x="923" y="403"/>
                  </a:cubicBezTo>
                  <a:cubicBezTo>
                    <a:pt x="924" y="403"/>
                    <a:pt x="924" y="403"/>
                    <a:pt x="925" y="403"/>
                  </a:cubicBezTo>
                  <a:cubicBezTo>
                    <a:pt x="926" y="404"/>
                    <a:pt x="926" y="404"/>
                    <a:pt x="926" y="404"/>
                  </a:cubicBezTo>
                  <a:cubicBezTo>
                    <a:pt x="926" y="404"/>
                    <a:pt x="926" y="404"/>
                    <a:pt x="926" y="404"/>
                  </a:cubicBezTo>
                  <a:cubicBezTo>
                    <a:pt x="926" y="404"/>
                    <a:pt x="926" y="404"/>
                    <a:pt x="926" y="404"/>
                  </a:cubicBezTo>
                  <a:cubicBezTo>
                    <a:pt x="927" y="404"/>
                    <a:pt x="927" y="404"/>
                    <a:pt x="927" y="404"/>
                  </a:cubicBezTo>
                  <a:cubicBezTo>
                    <a:pt x="927" y="404"/>
                    <a:pt x="928" y="404"/>
                    <a:pt x="929" y="404"/>
                  </a:cubicBezTo>
                  <a:cubicBezTo>
                    <a:pt x="929" y="404"/>
                    <a:pt x="930" y="405"/>
                    <a:pt x="931" y="405"/>
                  </a:cubicBezTo>
                  <a:cubicBezTo>
                    <a:pt x="931" y="405"/>
                    <a:pt x="932" y="405"/>
                    <a:pt x="933" y="405"/>
                  </a:cubicBezTo>
                  <a:cubicBezTo>
                    <a:pt x="933" y="405"/>
                    <a:pt x="934" y="405"/>
                    <a:pt x="935" y="406"/>
                  </a:cubicBezTo>
                  <a:cubicBezTo>
                    <a:pt x="935" y="406"/>
                    <a:pt x="935" y="406"/>
                    <a:pt x="935" y="406"/>
                  </a:cubicBezTo>
                  <a:cubicBezTo>
                    <a:pt x="935" y="406"/>
                    <a:pt x="935" y="406"/>
                    <a:pt x="935" y="406"/>
                  </a:cubicBezTo>
                  <a:cubicBezTo>
                    <a:pt x="936" y="406"/>
                    <a:pt x="936" y="406"/>
                    <a:pt x="937" y="406"/>
                  </a:cubicBezTo>
                  <a:cubicBezTo>
                    <a:pt x="938" y="406"/>
                    <a:pt x="939" y="406"/>
                    <a:pt x="940" y="406"/>
                  </a:cubicBezTo>
                  <a:cubicBezTo>
                    <a:pt x="940" y="407"/>
                    <a:pt x="941" y="407"/>
                    <a:pt x="942" y="407"/>
                  </a:cubicBezTo>
                  <a:cubicBezTo>
                    <a:pt x="943" y="407"/>
                    <a:pt x="944" y="407"/>
                    <a:pt x="945" y="407"/>
                  </a:cubicBezTo>
                  <a:cubicBezTo>
                    <a:pt x="946" y="408"/>
                    <a:pt x="947" y="408"/>
                    <a:pt x="948" y="408"/>
                  </a:cubicBezTo>
                  <a:cubicBezTo>
                    <a:pt x="949" y="408"/>
                    <a:pt x="950" y="408"/>
                    <a:pt x="951" y="408"/>
                  </a:cubicBezTo>
                  <a:cubicBezTo>
                    <a:pt x="952" y="408"/>
                    <a:pt x="953" y="409"/>
                    <a:pt x="954" y="409"/>
                  </a:cubicBezTo>
                  <a:cubicBezTo>
                    <a:pt x="954" y="409"/>
                    <a:pt x="954" y="409"/>
                    <a:pt x="954" y="409"/>
                  </a:cubicBezTo>
                  <a:cubicBezTo>
                    <a:pt x="954" y="409"/>
                    <a:pt x="954" y="409"/>
                    <a:pt x="954" y="409"/>
                  </a:cubicBezTo>
                  <a:cubicBezTo>
                    <a:pt x="955" y="409"/>
                    <a:pt x="956" y="409"/>
                    <a:pt x="957" y="409"/>
                  </a:cubicBezTo>
                  <a:cubicBezTo>
                    <a:pt x="957" y="409"/>
                    <a:pt x="958" y="409"/>
                    <a:pt x="959" y="410"/>
                  </a:cubicBezTo>
                  <a:cubicBezTo>
                    <a:pt x="960" y="410"/>
                    <a:pt x="961" y="410"/>
                    <a:pt x="962" y="410"/>
                  </a:cubicBezTo>
                  <a:cubicBezTo>
                    <a:pt x="963" y="410"/>
                    <a:pt x="964" y="410"/>
                    <a:pt x="965" y="410"/>
                  </a:cubicBezTo>
                  <a:cubicBezTo>
                    <a:pt x="965" y="410"/>
                    <a:pt x="965" y="410"/>
                    <a:pt x="965" y="410"/>
                  </a:cubicBezTo>
                  <a:cubicBezTo>
                    <a:pt x="965" y="410"/>
                    <a:pt x="965" y="410"/>
                    <a:pt x="965" y="410"/>
                  </a:cubicBezTo>
                  <a:cubicBezTo>
                    <a:pt x="966" y="410"/>
                    <a:pt x="966" y="410"/>
                    <a:pt x="966" y="410"/>
                  </a:cubicBezTo>
                  <a:cubicBezTo>
                    <a:pt x="966" y="410"/>
                    <a:pt x="966" y="410"/>
                    <a:pt x="966" y="410"/>
                  </a:cubicBezTo>
                  <a:cubicBezTo>
                    <a:pt x="966" y="410"/>
                    <a:pt x="966" y="410"/>
                    <a:pt x="966" y="410"/>
                  </a:cubicBezTo>
                  <a:cubicBezTo>
                    <a:pt x="967" y="410"/>
                    <a:pt x="967" y="410"/>
                    <a:pt x="967" y="410"/>
                  </a:cubicBezTo>
                  <a:cubicBezTo>
                    <a:pt x="968" y="411"/>
                    <a:pt x="968" y="411"/>
                    <a:pt x="968" y="411"/>
                  </a:cubicBezTo>
                  <a:cubicBezTo>
                    <a:pt x="968" y="411"/>
                    <a:pt x="968" y="411"/>
                    <a:pt x="968" y="411"/>
                  </a:cubicBezTo>
                  <a:cubicBezTo>
                    <a:pt x="969" y="411"/>
                    <a:pt x="969" y="411"/>
                    <a:pt x="969" y="411"/>
                  </a:cubicBezTo>
                  <a:cubicBezTo>
                    <a:pt x="969" y="411"/>
                    <a:pt x="969" y="411"/>
                    <a:pt x="969" y="411"/>
                  </a:cubicBezTo>
                  <a:cubicBezTo>
                    <a:pt x="969" y="411"/>
                    <a:pt x="969" y="411"/>
                    <a:pt x="969" y="411"/>
                  </a:cubicBezTo>
                  <a:cubicBezTo>
                    <a:pt x="969" y="411"/>
                    <a:pt x="969" y="411"/>
                    <a:pt x="969" y="411"/>
                  </a:cubicBezTo>
                  <a:cubicBezTo>
                    <a:pt x="970" y="411"/>
                    <a:pt x="970" y="411"/>
                    <a:pt x="970" y="411"/>
                  </a:cubicBezTo>
                  <a:cubicBezTo>
                    <a:pt x="970" y="411"/>
                    <a:pt x="970" y="411"/>
                    <a:pt x="970" y="411"/>
                  </a:cubicBezTo>
                  <a:cubicBezTo>
                    <a:pt x="971" y="411"/>
                    <a:pt x="971" y="411"/>
                    <a:pt x="971" y="411"/>
                  </a:cubicBezTo>
                  <a:cubicBezTo>
                    <a:pt x="972" y="411"/>
                    <a:pt x="972" y="411"/>
                    <a:pt x="972" y="411"/>
                  </a:cubicBezTo>
                  <a:cubicBezTo>
                    <a:pt x="973" y="411"/>
                    <a:pt x="973" y="411"/>
                    <a:pt x="973" y="411"/>
                  </a:cubicBezTo>
                  <a:cubicBezTo>
                    <a:pt x="973" y="411"/>
                    <a:pt x="973" y="411"/>
                    <a:pt x="973" y="411"/>
                  </a:cubicBezTo>
                  <a:cubicBezTo>
                    <a:pt x="973" y="411"/>
                    <a:pt x="973" y="411"/>
                    <a:pt x="973" y="411"/>
                  </a:cubicBezTo>
                  <a:cubicBezTo>
                    <a:pt x="974" y="411"/>
                    <a:pt x="974" y="411"/>
                    <a:pt x="974" y="411"/>
                  </a:cubicBezTo>
                  <a:cubicBezTo>
                    <a:pt x="974" y="411"/>
                    <a:pt x="974" y="411"/>
                    <a:pt x="974" y="411"/>
                  </a:cubicBezTo>
                  <a:cubicBezTo>
                    <a:pt x="975" y="411"/>
                    <a:pt x="975" y="411"/>
                    <a:pt x="975" y="411"/>
                  </a:cubicBezTo>
                  <a:cubicBezTo>
                    <a:pt x="976" y="411"/>
                    <a:pt x="976" y="411"/>
                    <a:pt x="976" y="411"/>
                  </a:cubicBezTo>
                  <a:cubicBezTo>
                    <a:pt x="977" y="411"/>
                    <a:pt x="977" y="411"/>
                    <a:pt x="977" y="411"/>
                  </a:cubicBezTo>
                  <a:cubicBezTo>
                    <a:pt x="977" y="411"/>
                    <a:pt x="977" y="411"/>
                    <a:pt x="977" y="411"/>
                  </a:cubicBezTo>
                  <a:cubicBezTo>
                    <a:pt x="977" y="411"/>
                    <a:pt x="977" y="411"/>
                    <a:pt x="977" y="411"/>
                  </a:cubicBezTo>
                  <a:cubicBezTo>
                    <a:pt x="978" y="411"/>
                    <a:pt x="978" y="411"/>
                    <a:pt x="978" y="411"/>
                  </a:cubicBezTo>
                  <a:cubicBezTo>
                    <a:pt x="979" y="411"/>
                    <a:pt x="979" y="411"/>
                    <a:pt x="979" y="411"/>
                  </a:cubicBezTo>
                  <a:cubicBezTo>
                    <a:pt x="980" y="411"/>
                    <a:pt x="980" y="411"/>
                    <a:pt x="980" y="411"/>
                  </a:cubicBezTo>
                  <a:cubicBezTo>
                    <a:pt x="980" y="411"/>
                    <a:pt x="980" y="411"/>
                    <a:pt x="980" y="411"/>
                  </a:cubicBezTo>
                  <a:cubicBezTo>
                    <a:pt x="981" y="411"/>
                    <a:pt x="981" y="411"/>
                    <a:pt x="981" y="411"/>
                  </a:cubicBezTo>
                  <a:cubicBezTo>
                    <a:pt x="982" y="411"/>
                    <a:pt x="982" y="411"/>
                    <a:pt x="982" y="411"/>
                  </a:cubicBezTo>
                  <a:cubicBezTo>
                    <a:pt x="982" y="411"/>
                    <a:pt x="982" y="411"/>
                    <a:pt x="982" y="411"/>
                  </a:cubicBezTo>
                  <a:cubicBezTo>
                    <a:pt x="983" y="411"/>
                    <a:pt x="983" y="411"/>
                    <a:pt x="983" y="411"/>
                  </a:cubicBezTo>
                  <a:cubicBezTo>
                    <a:pt x="984" y="411"/>
                    <a:pt x="984" y="411"/>
                    <a:pt x="984" y="411"/>
                  </a:cubicBezTo>
                  <a:cubicBezTo>
                    <a:pt x="984" y="411"/>
                    <a:pt x="985" y="411"/>
                    <a:pt x="985" y="411"/>
                  </a:cubicBezTo>
                  <a:cubicBezTo>
                    <a:pt x="986" y="411"/>
                    <a:pt x="986" y="411"/>
                    <a:pt x="987" y="411"/>
                  </a:cubicBezTo>
                  <a:cubicBezTo>
                    <a:pt x="987" y="411"/>
                    <a:pt x="988" y="411"/>
                    <a:pt x="988" y="411"/>
                  </a:cubicBezTo>
                  <a:cubicBezTo>
                    <a:pt x="989" y="411"/>
                    <a:pt x="990" y="411"/>
                    <a:pt x="990" y="411"/>
                  </a:cubicBezTo>
                  <a:cubicBezTo>
                    <a:pt x="991" y="411"/>
                    <a:pt x="992" y="411"/>
                    <a:pt x="992" y="411"/>
                  </a:cubicBezTo>
                  <a:cubicBezTo>
                    <a:pt x="993" y="411"/>
                    <a:pt x="993" y="411"/>
                    <a:pt x="993" y="411"/>
                  </a:cubicBezTo>
                  <a:cubicBezTo>
                    <a:pt x="993" y="411"/>
                    <a:pt x="993" y="411"/>
                    <a:pt x="993" y="411"/>
                  </a:cubicBezTo>
                  <a:cubicBezTo>
                    <a:pt x="994" y="411"/>
                    <a:pt x="994" y="411"/>
                    <a:pt x="995" y="411"/>
                  </a:cubicBezTo>
                  <a:cubicBezTo>
                    <a:pt x="995" y="410"/>
                    <a:pt x="996" y="410"/>
                    <a:pt x="997" y="410"/>
                  </a:cubicBezTo>
                  <a:cubicBezTo>
                    <a:pt x="998" y="410"/>
                    <a:pt x="999" y="410"/>
                    <a:pt x="999" y="410"/>
                  </a:cubicBezTo>
                  <a:cubicBezTo>
                    <a:pt x="1001" y="410"/>
                    <a:pt x="1002" y="410"/>
                    <a:pt x="1003" y="410"/>
                  </a:cubicBezTo>
                  <a:cubicBezTo>
                    <a:pt x="1004" y="410"/>
                    <a:pt x="1005" y="410"/>
                    <a:pt x="1006" y="409"/>
                  </a:cubicBezTo>
                  <a:cubicBezTo>
                    <a:pt x="1006" y="409"/>
                    <a:pt x="1006" y="409"/>
                    <a:pt x="1006" y="409"/>
                  </a:cubicBezTo>
                  <a:cubicBezTo>
                    <a:pt x="1007" y="409"/>
                    <a:pt x="1007" y="409"/>
                    <a:pt x="1007" y="409"/>
                  </a:cubicBezTo>
                  <a:cubicBezTo>
                    <a:pt x="1008" y="409"/>
                    <a:pt x="1009" y="409"/>
                    <a:pt x="1010" y="409"/>
                  </a:cubicBezTo>
                  <a:cubicBezTo>
                    <a:pt x="1012" y="409"/>
                    <a:pt x="1013" y="408"/>
                    <a:pt x="1014" y="408"/>
                  </a:cubicBezTo>
                  <a:cubicBezTo>
                    <a:pt x="1015" y="408"/>
                    <a:pt x="1016" y="408"/>
                    <a:pt x="1017" y="408"/>
                  </a:cubicBezTo>
                  <a:cubicBezTo>
                    <a:pt x="1018" y="408"/>
                    <a:pt x="1020" y="407"/>
                    <a:pt x="1021" y="407"/>
                  </a:cubicBezTo>
                  <a:cubicBezTo>
                    <a:pt x="1022" y="407"/>
                    <a:pt x="1022" y="407"/>
                    <a:pt x="1023" y="407"/>
                  </a:cubicBezTo>
                  <a:cubicBezTo>
                    <a:pt x="1026" y="406"/>
                    <a:pt x="1029" y="406"/>
                    <a:pt x="1031" y="405"/>
                  </a:cubicBezTo>
                  <a:cubicBezTo>
                    <a:pt x="1032" y="405"/>
                    <a:pt x="1032" y="405"/>
                    <a:pt x="1032" y="405"/>
                  </a:cubicBezTo>
                  <a:cubicBezTo>
                    <a:pt x="1032" y="405"/>
                    <a:pt x="1032" y="405"/>
                    <a:pt x="1032" y="405"/>
                  </a:cubicBezTo>
                  <a:cubicBezTo>
                    <a:pt x="1032" y="405"/>
                    <a:pt x="1032" y="405"/>
                    <a:pt x="1032" y="405"/>
                  </a:cubicBezTo>
                  <a:cubicBezTo>
                    <a:pt x="1035" y="405"/>
                    <a:pt x="1038" y="404"/>
                    <a:pt x="1041" y="403"/>
                  </a:cubicBezTo>
                  <a:cubicBezTo>
                    <a:pt x="1042" y="403"/>
                    <a:pt x="1043" y="403"/>
                    <a:pt x="1044" y="403"/>
                  </a:cubicBezTo>
                  <a:cubicBezTo>
                    <a:pt x="1045" y="402"/>
                    <a:pt x="1046" y="402"/>
                    <a:pt x="1047" y="402"/>
                  </a:cubicBezTo>
                  <a:cubicBezTo>
                    <a:pt x="1048" y="402"/>
                    <a:pt x="1049" y="401"/>
                    <a:pt x="1051" y="401"/>
                  </a:cubicBezTo>
                  <a:cubicBezTo>
                    <a:pt x="1053" y="401"/>
                    <a:pt x="1055" y="400"/>
                    <a:pt x="1057" y="399"/>
                  </a:cubicBezTo>
                  <a:cubicBezTo>
                    <a:pt x="1058" y="399"/>
                    <a:pt x="1058" y="399"/>
                    <a:pt x="1059" y="399"/>
                  </a:cubicBezTo>
                  <a:cubicBezTo>
                    <a:pt x="1062" y="398"/>
                    <a:pt x="1066" y="397"/>
                    <a:pt x="1070" y="396"/>
                  </a:cubicBezTo>
                  <a:cubicBezTo>
                    <a:pt x="1071" y="396"/>
                    <a:pt x="1072" y="396"/>
                    <a:pt x="1072" y="395"/>
                  </a:cubicBezTo>
                  <a:cubicBezTo>
                    <a:pt x="1076" y="395"/>
                    <a:pt x="1079" y="394"/>
                    <a:pt x="1082" y="393"/>
                  </a:cubicBezTo>
                  <a:cubicBezTo>
                    <a:pt x="1083" y="392"/>
                    <a:pt x="1083" y="392"/>
                    <a:pt x="1083" y="392"/>
                  </a:cubicBezTo>
                  <a:cubicBezTo>
                    <a:pt x="1083" y="392"/>
                    <a:pt x="1083" y="392"/>
                    <a:pt x="1083" y="392"/>
                  </a:cubicBezTo>
                  <a:cubicBezTo>
                    <a:pt x="1084" y="392"/>
                    <a:pt x="1084" y="392"/>
                    <a:pt x="1084" y="392"/>
                  </a:cubicBezTo>
                  <a:cubicBezTo>
                    <a:pt x="1085" y="392"/>
                    <a:pt x="1085" y="392"/>
                    <a:pt x="1085" y="392"/>
                  </a:cubicBezTo>
                  <a:cubicBezTo>
                    <a:pt x="1087" y="391"/>
                    <a:pt x="1089" y="391"/>
                    <a:pt x="1090" y="390"/>
                  </a:cubicBezTo>
                  <a:cubicBezTo>
                    <a:pt x="1091" y="390"/>
                    <a:pt x="1092" y="390"/>
                    <a:pt x="1092" y="390"/>
                  </a:cubicBezTo>
                  <a:cubicBezTo>
                    <a:pt x="1094" y="389"/>
                    <a:pt x="1096" y="389"/>
                    <a:pt x="1098" y="388"/>
                  </a:cubicBezTo>
                  <a:cubicBezTo>
                    <a:pt x="1098" y="388"/>
                    <a:pt x="1099" y="388"/>
                    <a:pt x="1099" y="388"/>
                  </a:cubicBezTo>
                  <a:cubicBezTo>
                    <a:pt x="1103" y="386"/>
                    <a:pt x="1107" y="385"/>
                    <a:pt x="1111" y="384"/>
                  </a:cubicBezTo>
                  <a:cubicBezTo>
                    <a:pt x="1112" y="383"/>
                    <a:pt x="1112" y="383"/>
                    <a:pt x="1112" y="383"/>
                  </a:cubicBezTo>
                  <a:cubicBezTo>
                    <a:pt x="1112" y="383"/>
                    <a:pt x="1112" y="383"/>
                    <a:pt x="1112" y="383"/>
                  </a:cubicBezTo>
                  <a:cubicBezTo>
                    <a:pt x="1114" y="383"/>
                    <a:pt x="1116" y="382"/>
                    <a:pt x="1117" y="382"/>
                  </a:cubicBezTo>
                  <a:cubicBezTo>
                    <a:pt x="1118" y="381"/>
                    <a:pt x="1118" y="381"/>
                    <a:pt x="1118" y="381"/>
                  </a:cubicBezTo>
                  <a:cubicBezTo>
                    <a:pt x="1120" y="381"/>
                    <a:pt x="1121" y="380"/>
                    <a:pt x="1123" y="380"/>
                  </a:cubicBezTo>
                  <a:cubicBezTo>
                    <a:pt x="1123" y="380"/>
                    <a:pt x="1123" y="380"/>
                    <a:pt x="1123" y="380"/>
                  </a:cubicBezTo>
                  <a:cubicBezTo>
                    <a:pt x="1123" y="379"/>
                    <a:pt x="1123" y="379"/>
                    <a:pt x="1123" y="379"/>
                  </a:cubicBezTo>
                  <a:cubicBezTo>
                    <a:pt x="1125" y="379"/>
                    <a:pt x="1126" y="378"/>
                    <a:pt x="1128" y="378"/>
                  </a:cubicBezTo>
                  <a:cubicBezTo>
                    <a:pt x="1128" y="378"/>
                    <a:pt x="1128" y="378"/>
                    <a:pt x="1128" y="378"/>
                  </a:cubicBezTo>
                  <a:cubicBezTo>
                    <a:pt x="1132" y="376"/>
                    <a:pt x="1135" y="375"/>
                    <a:pt x="1138" y="374"/>
                  </a:cubicBezTo>
                  <a:cubicBezTo>
                    <a:pt x="1138" y="374"/>
                    <a:pt x="1138" y="374"/>
                    <a:pt x="1138" y="374"/>
                  </a:cubicBezTo>
                  <a:cubicBezTo>
                    <a:pt x="1139" y="374"/>
                    <a:pt x="1139" y="374"/>
                    <a:pt x="1139" y="374"/>
                  </a:cubicBezTo>
                  <a:cubicBezTo>
                    <a:pt x="1140" y="373"/>
                    <a:pt x="1140" y="373"/>
                    <a:pt x="1140" y="373"/>
                  </a:cubicBezTo>
                  <a:cubicBezTo>
                    <a:pt x="1141" y="373"/>
                    <a:pt x="1141" y="373"/>
                    <a:pt x="1141" y="373"/>
                  </a:cubicBezTo>
                  <a:cubicBezTo>
                    <a:pt x="1175" y="192"/>
                    <a:pt x="1175" y="192"/>
                    <a:pt x="1175" y="192"/>
                  </a:cubicBezTo>
                  <a:cubicBezTo>
                    <a:pt x="1175" y="192"/>
                    <a:pt x="1174" y="192"/>
                    <a:pt x="1174" y="192"/>
                  </a:cubicBezTo>
                  <a:cubicBezTo>
                    <a:pt x="1174" y="192"/>
                    <a:pt x="1174" y="192"/>
                    <a:pt x="1174" y="192"/>
                  </a:cubicBezTo>
                  <a:cubicBezTo>
                    <a:pt x="1173" y="192"/>
                    <a:pt x="1173" y="193"/>
                    <a:pt x="1172" y="193"/>
                  </a:cubicBezTo>
                  <a:cubicBezTo>
                    <a:pt x="1172" y="193"/>
                    <a:pt x="1172" y="193"/>
                    <a:pt x="1172" y="193"/>
                  </a:cubicBezTo>
                  <a:cubicBezTo>
                    <a:pt x="1171" y="193"/>
                    <a:pt x="1170" y="193"/>
                    <a:pt x="1170" y="194"/>
                  </a:cubicBezTo>
                  <a:cubicBezTo>
                    <a:pt x="1169" y="194"/>
                    <a:pt x="1169" y="194"/>
                    <a:pt x="1169" y="194"/>
                  </a:cubicBezTo>
                  <a:cubicBezTo>
                    <a:pt x="1168" y="194"/>
                    <a:pt x="1167" y="195"/>
                    <a:pt x="1166" y="195"/>
                  </a:cubicBezTo>
                  <a:cubicBezTo>
                    <a:pt x="1166" y="195"/>
                    <a:pt x="1166" y="195"/>
                    <a:pt x="1166" y="195"/>
                  </a:cubicBezTo>
                  <a:cubicBezTo>
                    <a:pt x="1164" y="195"/>
                    <a:pt x="1163" y="196"/>
                    <a:pt x="1162" y="196"/>
                  </a:cubicBezTo>
                  <a:cubicBezTo>
                    <a:pt x="1162" y="196"/>
                    <a:pt x="1162" y="196"/>
                    <a:pt x="1162" y="196"/>
                  </a:cubicBezTo>
                  <a:cubicBezTo>
                    <a:pt x="1159" y="197"/>
                    <a:pt x="1155" y="198"/>
                    <a:pt x="1152" y="200"/>
                  </a:cubicBezTo>
                  <a:cubicBezTo>
                    <a:pt x="1151" y="200"/>
                    <a:pt x="1151" y="200"/>
                    <a:pt x="1151" y="200"/>
                  </a:cubicBezTo>
                  <a:cubicBezTo>
                    <a:pt x="1149" y="200"/>
                    <a:pt x="1148" y="201"/>
                    <a:pt x="1146" y="202"/>
                  </a:cubicBezTo>
                  <a:cubicBezTo>
                    <a:pt x="1145" y="202"/>
                    <a:pt x="1145" y="202"/>
                    <a:pt x="1145" y="202"/>
                  </a:cubicBezTo>
                  <a:cubicBezTo>
                    <a:pt x="1143" y="202"/>
                    <a:pt x="1141" y="203"/>
                    <a:pt x="1139" y="203"/>
                  </a:cubicBezTo>
                  <a:cubicBezTo>
                    <a:pt x="1139" y="204"/>
                    <a:pt x="1139" y="204"/>
                    <a:pt x="1139" y="204"/>
                  </a:cubicBezTo>
                  <a:cubicBezTo>
                    <a:pt x="1137" y="204"/>
                    <a:pt x="1135" y="205"/>
                    <a:pt x="1133" y="206"/>
                  </a:cubicBezTo>
                  <a:cubicBezTo>
                    <a:pt x="1132" y="206"/>
                    <a:pt x="1132" y="206"/>
                    <a:pt x="1131" y="206"/>
                  </a:cubicBezTo>
                  <a:cubicBezTo>
                    <a:pt x="1129" y="206"/>
                    <a:pt x="1128" y="207"/>
                    <a:pt x="1126" y="207"/>
                  </a:cubicBezTo>
                  <a:cubicBezTo>
                    <a:pt x="1125" y="208"/>
                    <a:pt x="1125" y="208"/>
                    <a:pt x="1124" y="208"/>
                  </a:cubicBezTo>
                  <a:cubicBezTo>
                    <a:pt x="1122" y="209"/>
                    <a:pt x="1120" y="209"/>
                    <a:pt x="1118" y="210"/>
                  </a:cubicBezTo>
                  <a:cubicBezTo>
                    <a:pt x="1118" y="210"/>
                    <a:pt x="1117" y="210"/>
                    <a:pt x="1117" y="210"/>
                  </a:cubicBezTo>
                  <a:cubicBezTo>
                    <a:pt x="1116" y="210"/>
                    <a:pt x="1116" y="210"/>
                    <a:pt x="1116" y="210"/>
                  </a:cubicBezTo>
                  <a:cubicBezTo>
                    <a:pt x="1113" y="211"/>
                    <a:pt x="1109" y="212"/>
                    <a:pt x="1106" y="213"/>
                  </a:cubicBezTo>
                  <a:cubicBezTo>
                    <a:pt x="1105" y="213"/>
                    <a:pt x="1104" y="213"/>
                    <a:pt x="1103" y="214"/>
                  </a:cubicBezTo>
                  <a:cubicBezTo>
                    <a:pt x="1099" y="215"/>
                    <a:pt x="1096" y="215"/>
                    <a:pt x="1092" y="216"/>
                  </a:cubicBezTo>
                  <a:cubicBezTo>
                    <a:pt x="1091" y="217"/>
                    <a:pt x="1091" y="217"/>
                    <a:pt x="1090" y="217"/>
                  </a:cubicBezTo>
                  <a:cubicBezTo>
                    <a:pt x="1087" y="218"/>
                    <a:pt x="1083" y="218"/>
                    <a:pt x="1080" y="219"/>
                  </a:cubicBezTo>
                  <a:cubicBezTo>
                    <a:pt x="1079" y="219"/>
                    <a:pt x="1078" y="219"/>
                    <a:pt x="1077" y="220"/>
                  </a:cubicBezTo>
                  <a:cubicBezTo>
                    <a:pt x="1073" y="221"/>
                    <a:pt x="1069" y="221"/>
                    <a:pt x="1065" y="222"/>
                  </a:cubicBezTo>
                  <a:cubicBezTo>
                    <a:pt x="1065" y="222"/>
                    <a:pt x="1064" y="222"/>
                    <a:pt x="1064" y="222"/>
                  </a:cubicBezTo>
                  <a:cubicBezTo>
                    <a:pt x="1060" y="223"/>
                    <a:pt x="1057" y="223"/>
                    <a:pt x="1053" y="224"/>
                  </a:cubicBezTo>
                  <a:cubicBezTo>
                    <a:pt x="1052" y="224"/>
                    <a:pt x="1051" y="224"/>
                    <a:pt x="1050" y="225"/>
                  </a:cubicBezTo>
                  <a:cubicBezTo>
                    <a:pt x="1046" y="225"/>
                    <a:pt x="1042" y="226"/>
                    <a:pt x="1038" y="226"/>
                  </a:cubicBezTo>
                  <a:cubicBezTo>
                    <a:pt x="1038" y="226"/>
                    <a:pt x="1038" y="226"/>
                    <a:pt x="1038" y="226"/>
                  </a:cubicBezTo>
                  <a:cubicBezTo>
                    <a:pt x="1034" y="227"/>
                    <a:pt x="1029" y="227"/>
                    <a:pt x="1025" y="227"/>
                  </a:cubicBezTo>
                  <a:cubicBezTo>
                    <a:pt x="1025" y="227"/>
                    <a:pt x="1025" y="227"/>
                    <a:pt x="1025" y="227"/>
                  </a:cubicBezTo>
                  <a:cubicBezTo>
                    <a:pt x="1021" y="228"/>
                    <a:pt x="1017" y="228"/>
                    <a:pt x="1013" y="228"/>
                  </a:cubicBezTo>
                  <a:cubicBezTo>
                    <a:pt x="1011" y="228"/>
                    <a:pt x="1010" y="228"/>
                    <a:pt x="1009" y="228"/>
                  </a:cubicBezTo>
                  <a:cubicBezTo>
                    <a:pt x="1008" y="228"/>
                    <a:pt x="1008" y="228"/>
                    <a:pt x="1008" y="228"/>
                  </a:cubicBezTo>
                  <a:cubicBezTo>
                    <a:pt x="1007" y="228"/>
                    <a:pt x="1006" y="228"/>
                    <a:pt x="1004" y="228"/>
                  </a:cubicBezTo>
                  <a:cubicBezTo>
                    <a:pt x="1003" y="228"/>
                    <a:pt x="1002" y="227"/>
                    <a:pt x="1000" y="227"/>
                  </a:cubicBezTo>
                  <a:cubicBezTo>
                    <a:pt x="1000" y="227"/>
                    <a:pt x="1000" y="227"/>
                    <a:pt x="1000" y="227"/>
                  </a:cubicBezTo>
                  <a:cubicBezTo>
                    <a:pt x="999" y="227"/>
                    <a:pt x="998" y="227"/>
                    <a:pt x="997" y="227"/>
                  </a:cubicBezTo>
                  <a:cubicBezTo>
                    <a:pt x="993" y="227"/>
                    <a:pt x="989" y="226"/>
                    <a:pt x="986" y="226"/>
                  </a:cubicBezTo>
                  <a:cubicBezTo>
                    <a:pt x="985" y="226"/>
                    <a:pt x="985" y="226"/>
                    <a:pt x="985" y="226"/>
                  </a:cubicBezTo>
                  <a:cubicBezTo>
                    <a:pt x="982" y="225"/>
                    <a:pt x="979" y="225"/>
                    <a:pt x="975" y="224"/>
                  </a:cubicBezTo>
                  <a:cubicBezTo>
                    <a:pt x="975" y="224"/>
                    <a:pt x="975" y="224"/>
                    <a:pt x="975" y="224"/>
                  </a:cubicBezTo>
                  <a:cubicBezTo>
                    <a:pt x="972" y="224"/>
                    <a:pt x="969" y="223"/>
                    <a:pt x="966" y="223"/>
                  </a:cubicBezTo>
                  <a:cubicBezTo>
                    <a:pt x="965" y="223"/>
                    <a:pt x="965" y="223"/>
                    <a:pt x="965" y="223"/>
                  </a:cubicBezTo>
                  <a:cubicBezTo>
                    <a:pt x="962" y="222"/>
                    <a:pt x="959" y="222"/>
                    <a:pt x="957" y="221"/>
                  </a:cubicBezTo>
                  <a:cubicBezTo>
                    <a:pt x="957" y="221"/>
                    <a:pt x="957" y="221"/>
                    <a:pt x="957" y="221"/>
                  </a:cubicBezTo>
                  <a:cubicBezTo>
                    <a:pt x="954" y="220"/>
                    <a:pt x="951" y="220"/>
                    <a:pt x="949" y="219"/>
                  </a:cubicBezTo>
                  <a:cubicBezTo>
                    <a:pt x="948" y="219"/>
                    <a:pt x="948" y="219"/>
                    <a:pt x="948" y="219"/>
                  </a:cubicBezTo>
                  <a:cubicBezTo>
                    <a:pt x="946" y="218"/>
                    <a:pt x="943" y="218"/>
                    <a:pt x="941" y="217"/>
                  </a:cubicBezTo>
                  <a:cubicBezTo>
                    <a:pt x="941" y="217"/>
                    <a:pt x="941" y="217"/>
                    <a:pt x="941" y="217"/>
                  </a:cubicBezTo>
                  <a:cubicBezTo>
                    <a:pt x="940" y="217"/>
                    <a:pt x="940" y="217"/>
                    <a:pt x="939" y="217"/>
                  </a:cubicBezTo>
                  <a:cubicBezTo>
                    <a:pt x="937" y="216"/>
                    <a:pt x="935" y="215"/>
                    <a:pt x="933" y="214"/>
                  </a:cubicBezTo>
                  <a:cubicBezTo>
                    <a:pt x="932" y="214"/>
                    <a:pt x="931" y="214"/>
                    <a:pt x="930" y="214"/>
                  </a:cubicBezTo>
                  <a:cubicBezTo>
                    <a:pt x="929" y="213"/>
                    <a:pt x="927" y="212"/>
                    <a:pt x="925" y="212"/>
                  </a:cubicBezTo>
                  <a:cubicBezTo>
                    <a:pt x="925" y="211"/>
                    <a:pt x="924" y="211"/>
                    <a:pt x="923" y="211"/>
                  </a:cubicBezTo>
                  <a:cubicBezTo>
                    <a:pt x="922" y="210"/>
                    <a:pt x="920" y="209"/>
                    <a:pt x="919" y="208"/>
                  </a:cubicBezTo>
                  <a:cubicBezTo>
                    <a:pt x="918" y="208"/>
                    <a:pt x="917" y="208"/>
                    <a:pt x="917" y="207"/>
                  </a:cubicBezTo>
                  <a:cubicBezTo>
                    <a:pt x="915" y="206"/>
                    <a:pt x="913" y="205"/>
                    <a:pt x="911" y="204"/>
                  </a:cubicBezTo>
                  <a:cubicBezTo>
                    <a:pt x="911" y="204"/>
                    <a:pt x="911" y="204"/>
                    <a:pt x="911" y="204"/>
                  </a:cubicBezTo>
                  <a:cubicBezTo>
                    <a:pt x="909" y="202"/>
                    <a:pt x="907" y="201"/>
                    <a:pt x="906" y="200"/>
                  </a:cubicBezTo>
                  <a:cubicBezTo>
                    <a:pt x="905" y="200"/>
                    <a:pt x="905" y="199"/>
                    <a:pt x="904" y="199"/>
                  </a:cubicBezTo>
                  <a:cubicBezTo>
                    <a:pt x="903" y="198"/>
                    <a:pt x="902" y="197"/>
                    <a:pt x="901" y="196"/>
                  </a:cubicBezTo>
                  <a:cubicBezTo>
                    <a:pt x="901" y="195"/>
                    <a:pt x="900" y="195"/>
                    <a:pt x="900" y="194"/>
                  </a:cubicBezTo>
                  <a:cubicBezTo>
                    <a:pt x="899" y="193"/>
                    <a:pt x="898" y="192"/>
                    <a:pt x="897" y="191"/>
                  </a:cubicBezTo>
                  <a:cubicBezTo>
                    <a:pt x="897" y="190"/>
                    <a:pt x="896" y="190"/>
                    <a:pt x="896" y="189"/>
                  </a:cubicBezTo>
                  <a:cubicBezTo>
                    <a:pt x="894" y="188"/>
                    <a:pt x="893" y="186"/>
                    <a:pt x="892" y="184"/>
                  </a:cubicBezTo>
                  <a:cubicBezTo>
                    <a:pt x="891" y="183"/>
                    <a:pt x="890" y="182"/>
                    <a:pt x="889" y="180"/>
                  </a:cubicBezTo>
                  <a:cubicBezTo>
                    <a:pt x="888" y="180"/>
                    <a:pt x="888" y="180"/>
                    <a:pt x="888" y="180"/>
                  </a:cubicBezTo>
                  <a:cubicBezTo>
                    <a:pt x="887" y="178"/>
                    <a:pt x="886" y="177"/>
                    <a:pt x="885" y="176"/>
                  </a:cubicBezTo>
                  <a:cubicBezTo>
                    <a:pt x="884" y="175"/>
                    <a:pt x="884" y="175"/>
                    <a:pt x="884" y="175"/>
                  </a:cubicBezTo>
                  <a:cubicBezTo>
                    <a:pt x="884" y="175"/>
                    <a:pt x="883" y="174"/>
                    <a:pt x="883" y="174"/>
                  </a:cubicBezTo>
                  <a:cubicBezTo>
                    <a:pt x="882" y="173"/>
                    <a:pt x="881" y="172"/>
                    <a:pt x="880" y="171"/>
                  </a:cubicBezTo>
                  <a:cubicBezTo>
                    <a:pt x="880" y="171"/>
                    <a:pt x="880" y="171"/>
                    <a:pt x="880" y="171"/>
                  </a:cubicBezTo>
                  <a:cubicBezTo>
                    <a:pt x="878" y="170"/>
                    <a:pt x="877" y="169"/>
                    <a:pt x="875" y="167"/>
                  </a:cubicBezTo>
                  <a:cubicBezTo>
                    <a:pt x="874" y="167"/>
                    <a:pt x="874" y="167"/>
                    <a:pt x="874" y="167"/>
                  </a:cubicBezTo>
                  <a:cubicBezTo>
                    <a:pt x="874" y="167"/>
                    <a:pt x="874" y="167"/>
                    <a:pt x="874" y="167"/>
                  </a:cubicBezTo>
                  <a:cubicBezTo>
                    <a:pt x="873" y="166"/>
                    <a:pt x="871" y="165"/>
                    <a:pt x="870" y="164"/>
                  </a:cubicBezTo>
                  <a:cubicBezTo>
                    <a:pt x="869" y="164"/>
                    <a:pt x="869" y="164"/>
                    <a:pt x="869" y="164"/>
                  </a:cubicBezTo>
                  <a:cubicBezTo>
                    <a:pt x="867" y="162"/>
                    <a:pt x="865" y="161"/>
                    <a:pt x="862" y="160"/>
                  </a:cubicBezTo>
                  <a:cubicBezTo>
                    <a:pt x="862" y="159"/>
                    <a:pt x="862" y="159"/>
                    <a:pt x="862" y="159"/>
                  </a:cubicBezTo>
                  <a:cubicBezTo>
                    <a:pt x="859" y="158"/>
                    <a:pt x="857" y="157"/>
                    <a:pt x="854" y="156"/>
                  </a:cubicBezTo>
                  <a:cubicBezTo>
                    <a:pt x="853" y="155"/>
                    <a:pt x="853" y="155"/>
                    <a:pt x="853" y="155"/>
                  </a:cubicBezTo>
                  <a:cubicBezTo>
                    <a:pt x="853" y="155"/>
                    <a:pt x="852" y="155"/>
                    <a:pt x="851" y="155"/>
                  </a:cubicBezTo>
                  <a:cubicBezTo>
                    <a:pt x="850" y="154"/>
                    <a:pt x="848" y="153"/>
                    <a:pt x="847" y="153"/>
                  </a:cubicBezTo>
                  <a:cubicBezTo>
                    <a:pt x="846" y="153"/>
                    <a:pt x="846" y="152"/>
                    <a:pt x="845" y="152"/>
                  </a:cubicBezTo>
                  <a:cubicBezTo>
                    <a:pt x="844" y="152"/>
                    <a:pt x="843" y="151"/>
                    <a:pt x="842" y="151"/>
                  </a:cubicBezTo>
                  <a:cubicBezTo>
                    <a:pt x="840" y="150"/>
                    <a:pt x="838" y="150"/>
                    <a:pt x="835" y="149"/>
                  </a:cubicBezTo>
                  <a:cubicBezTo>
                    <a:pt x="835" y="149"/>
                    <a:pt x="834" y="149"/>
                    <a:pt x="833" y="148"/>
                  </a:cubicBezTo>
                  <a:cubicBezTo>
                    <a:pt x="833" y="148"/>
                    <a:pt x="832" y="148"/>
                    <a:pt x="831" y="148"/>
                  </a:cubicBezTo>
                  <a:cubicBezTo>
                    <a:pt x="831" y="148"/>
                    <a:pt x="830" y="148"/>
                    <a:pt x="830" y="147"/>
                  </a:cubicBezTo>
                  <a:cubicBezTo>
                    <a:pt x="829" y="147"/>
                    <a:pt x="829" y="147"/>
                    <a:pt x="829" y="147"/>
                  </a:cubicBezTo>
                  <a:cubicBezTo>
                    <a:pt x="829" y="147"/>
                    <a:pt x="828" y="147"/>
                    <a:pt x="828" y="147"/>
                  </a:cubicBezTo>
                  <a:cubicBezTo>
                    <a:pt x="827" y="147"/>
                    <a:pt x="826" y="147"/>
                    <a:pt x="826" y="146"/>
                  </a:cubicBezTo>
                  <a:cubicBezTo>
                    <a:pt x="825" y="146"/>
                    <a:pt x="825" y="146"/>
                    <a:pt x="824" y="146"/>
                  </a:cubicBezTo>
                  <a:cubicBezTo>
                    <a:pt x="823" y="146"/>
                    <a:pt x="823" y="146"/>
                    <a:pt x="822" y="146"/>
                  </a:cubicBezTo>
                  <a:cubicBezTo>
                    <a:pt x="822" y="145"/>
                    <a:pt x="821" y="145"/>
                    <a:pt x="821" y="145"/>
                  </a:cubicBezTo>
                  <a:cubicBezTo>
                    <a:pt x="820" y="145"/>
                    <a:pt x="820" y="145"/>
                    <a:pt x="820" y="145"/>
                  </a:cubicBezTo>
                  <a:cubicBezTo>
                    <a:pt x="820" y="145"/>
                    <a:pt x="820" y="145"/>
                    <a:pt x="820" y="145"/>
                  </a:cubicBezTo>
                  <a:cubicBezTo>
                    <a:pt x="819" y="145"/>
                    <a:pt x="819" y="145"/>
                    <a:pt x="819" y="145"/>
                  </a:cubicBezTo>
                  <a:cubicBezTo>
                    <a:pt x="819" y="145"/>
                    <a:pt x="818" y="145"/>
                    <a:pt x="818" y="145"/>
                  </a:cubicBezTo>
                  <a:cubicBezTo>
                    <a:pt x="817" y="145"/>
                    <a:pt x="817" y="144"/>
                    <a:pt x="816" y="144"/>
                  </a:cubicBezTo>
                  <a:cubicBezTo>
                    <a:pt x="816" y="144"/>
                    <a:pt x="815" y="144"/>
                    <a:pt x="815" y="144"/>
                  </a:cubicBezTo>
                  <a:cubicBezTo>
                    <a:pt x="814" y="144"/>
                    <a:pt x="814" y="144"/>
                    <a:pt x="813" y="144"/>
                  </a:cubicBezTo>
                  <a:cubicBezTo>
                    <a:pt x="813" y="144"/>
                    <a:pt x="812" y="144"/>
                    <a:pt x="812" y="144"/>
                  </a:cubicBezTo>
                  <a:cubicBezTo>
                    <a:pt x="811" y="143"/>
                    <a:pt x="811" y="143"/>
                    <a:pt x="810" y="143"/>
                  </a:cubicBezTo>
                  <a:cubicBezTo>
                    <a:pt x="810" y="143"/>
                    <a:pt x="810" y="143"/>
                    <a:pt x="810" y="143"/>
                  </a:cubicBezTo>
                  <a:cubicBezTo>
                    <a:pt x="810" y="143"/>
                    <a:pt x="810" y="143"/>
                    <a:pt x="810" y="143"/>
                  </a:cubicBezTo>
                  <a:cubicBezTo>
                    <a:pt x="810" y="143"/>
                    <a:pt x="810" y="143"/>
                    <a:pt x="810" y="143"/>
                  </a:cubicBezTo>
                  <a:cubicBezTo>
                    <a:pt x="809" y="143"/>
                    <a:pt x="809" y="143"/>
                    <a:pt x="809" y="143"/>
                  </a:cubicBezTo>
                  <a:cubicBezTo>
                    <a:pt x="809" y="143"/>
                    <a:pt x="808" y="143"/>
                    <a:pt x="808" y="143"/>
                  </a:cubicBezTo>
                  <a:cubicBezTo>
                    <a:pt x="807" y="143"/>
                    <a:pt x="807" y="143"/>
                    <a:pt x="806" y="143"/>
                  </a:cubicBezTo>
                  <a:cubicBezTo>
                    <a:pt x="806" y="143"/>
                    <a:pt x="805" y="143"/>
                    <a:pt x="805" y="142"/>
                  </a:cubicBezTo>
                  <a:cubicBezTo>
                    <a:pt x="804" y="142"/>
                    <a:pt x="804" y="142"/>
                    <a:pt x="803" y="142"/>
                  </a:cubicBezTo>
                  <a:cubicBezTo>
                    <a:pt x="803" y="142"/>
                    <a:pt x="802" y="142"/>
                    <a:pt x="802" y="142"/>
                  </a:cubicBezTo>
                  <a:cubicBezTo>
                    <a:pt x="801" y="142"/>
                    <a:pt x="801" y="142"/>
                    <a:pt x="801" y="142"/>
                  </a:cubicBezTo>
                  <a:cubicBezTo>
                    <a:pt x="800" y="142"/>
                    <a:pt x="800" y="142"/>
                    <a:pt x="800" y="142"/>
                  </a:cubicBezTo>
                  <a:cubicBezTo>
                    <a:pt x="800" y="142"/>
                    <a:pt x="800" y="142"/>
                    <a:pt x="800" y="142"/>
                  </a:cubicBezTo>
                  <a:cubicBezTo>
                    <a:pt x="799" y="142"/>
                    <a:pt x="799" y="142"/>
                    <a:pt x="799" y="142"/>
                  </a:cubicBezTo>
                  <a:cubicBezTo>
                    <a:pt x="799" y="142"/>
                    <a:pt x="798" y="142"/>
                    <a:pt x="798" y="142"/>
                  </a:cubicBezTo>
                  <a:cubicBezTo>
                    <a:pt x="797" y="142"/>
                    <a:pt x="797" y="141"/>
                    <a:pt x="796" y="141"/>
                  </a:cubicBezTo>
                  <a:cubicBezTo>
                    <a:pt x="796" y="141"/>
                    <a:pt x="795" y="141"/>
                    <a:pt x="795" y="141"/>
                  </a:cubicBezTo>
                  <a:cubicBezTo>
                    <a:pt x="794" y="141"/>
                    <a:pt x="794" y="141"/>
                    <a:pt x="793" y="141"/>
                  </a:cubicBezTo>
                  <a:cubicBezTo>
                    <a:pt x="793" y="141"/>
                    <a:pt x="792" y="141"/>
                    <a:pt x="792" y="141"/>
                  </a:cubicBezTo>
                  <a:cubicBezTo>
                    <a:pt x="791" y="141"/>
                    <a:pt x="791" y="141"/>
                    <a:pt x="790" y="141"/>
                  </a:cubicBezTo>
                  <a:cubicBezTo>
                    <a:pt x="790" y="141"/>
                    <a:pt x="789" y="141"/>
                    <a:pt x="789" y="141"/>
                  </a:cubicBezTo>
                  <a:cubicBezTo>
                    <a:pt x="789" y="141"/>
                    <a:pt x="789" y="141"/>
                    <a:pt x="789" y="141"/>
                  </a:cubicBezTo>
                  <a:cubicBezTo>
                    <a:pt x="788" y="141"/>
                    <a:pt x="788" y="141"/>
                    <a:pt x="787" y="141"/>
                  </a:cubicBezTo>
                  <a:cubicBezTo>
                    <a:pt x="787" y="141"/>
                    <a:pt x="786" y="141"/>
                    <a:pt x="786" y="141"/>
                  </a:cubicBezTo>
                  <a:cubicBezTo>
                    <a:pt x="785" y="141"/>
                    <a:pt x="785" y="141"/>
                    <a:pt x="784" y="140"/>
                  </a:cubicBezTo>
                  <a:cubicBezTo>
                    <a:pt x="784" y="140"/>
                    <a:pt x="783" y="140"/>
                    <a:pt x="782" y="140"/>
                  </a:cubicBezTo>
                  <a:cubicBezTo>
                    <a:pt x="782" y="140"/>
                    <a:pt x="781" y="140"/>
                    <a:pt x="781" y="140"/>
                  </a:cubicBezTo>
                  <a:cubicBezTo>
                    <a:pt x="780" y="140"/>
                    <a:pt x="780" y="140"/>
                    <a:pt x="779" y="140"/>
                  </a:cubicBezTo>
                  <a:cubicBezTo>
                    <a:pt x="779" y="140"/>
                    <a:pt x="778" y="140"/>
                    <a:pt x="777" y="140"/>
                  </a:cubicBezTo>
                  <a:cubicBezTo>
                    <a:pt x="777" y="140"/>
                    <a:pt x="777" y="140"/>
                    <a:pt x="777" y="140"/>
                  </a:cubicBezTo>
                  <a:cubicBezTo>
                    <a:pt x="777" y="140"/>
                    <a:pt x="776" y="140"/>
                    <a:pt x="776" y="140"/>
                  </a:cubicBezTo>
                  <a:cubicBezTo>
                    <a:pt x="775" y="140"/>
                    <a:pt x="774" y="140"/>
                    <a:pt x="774" y="140"/>
                  </a:cubicBezTo>
                  <a:cubicBezTo>
                    <a:pt x="773" y="140"/>
                    <a:pt x="773" y="140"/>
                    <a:pt x="772" y="140"/>
                  </a:cubicBezTo>
                  <a:cubicBezTo>
                    <a:pt x="771" y="140"/>
                    <a:pt x="771" y="140"/>
                    <a:pt x="770" y="140"/>
                  </a:cubicBezTo>
                  <a:cubicBezTo>
                    <a:pt x="770" y="140"/>
                    <a:pt x="769" y="140"/>
                    <a:pt x="769" y="140"/>
                  </a:cubicBezTo>
                  <a:cubicBezTo>
                    <a:pt x="769" y="140"/>
                    <a:pt x="768" y="140"/>
                    <a:pt x="768" y="140"/>
                  </a:cubicBezTo>
                  <a:cubicBezTo>
                    <a:pt x="768" y="140"/>
                    <a:pt x="767" y="140"/>
                    <a:pt x="767" y="140"/>
                  </a:cubicBezTo>
                  <a:cubicBezTo>
                    <a:pt x="766" y="140"/>
                    <a:pt x="766" y="140"/>
                    <a:pt x="766" y="140"/>
                  </a:cubicBezTo>
                  <a:cubicBezTo>
                    <a:pt x="765" y="140"/>
                    <a:pt x="765" y="140"/>
                    <a:pt x="765" y="140"/>
                  </a:cubicBezTo>
                  <a:cubicBezTo>
                    <a:pt x="765" y="140"/>
                    <a:pt x="765" y="140"/>
                    <a:pt x="765" y="140"/>
                  </a:cubicBezTo>
                  <a:cubicBezTo>
                    <a:pt x="764" y="140"/>
                    <a:pt x="764" y="140"/>
                    <a:pt x="764" y="140"/>
                  </a:cubicBezTo>
                  <a:cubicBezTo>
                    <a:pt x="764" y="140"/>
                    <a:pt x="764" y="140"/>
                    <a:pt x="764" y="140"/>
                  </a:cubicBezTo>
                  <a:cubicBezTo>
                    <a:pt x="763" y="140"/>
                    <a:pt x="763" y="140"/>
                    <a:pt x="763" y="140"/>
                  </a:cubicBezTo>
                  <a:cubicBezTo>
                    <a:pt x="763" y="140"/>
                    <a:pt x="763" y="140"/>
                    <a:pt x="763" y="140"/>
                  </a:cubicBezTo>
                  <a:cubicBezTo>
                    <a:pt x="763" y="140"/>
                    <a:pt x="763" y="140"/>
                    <a:pt x="763" y="140"/>
                  </a:cubicBezTo>
                  <a:cubicBezTo>
                    <a:pt x="763" y="140"/>
                    <a:pt x="763" y="140"/>
                    <a:pt x="763" y="140"/>
                  </a:cubicBezTo>
                  <a:cubicBezTo>
                    <a:pt x="762" y="140"/>
                    <a:pt x="762" y="140"/>
                    <a:pt x="762" y="140"/>
                  </a:cubicBezTo>
                  <a:cubicBezTo>
                    <a:pt x="762" y="140"/>
                    <a:pt x="762" y="140"/>
                    <a:pt x="762" y="140"/>
                  </a:cubicBezTo>
                  <a:cubicBezTo>
                    <a:pt x="762" y="140"/>
                    <a:pt x="762" y="140"/>
                    <a:pt x="762" y="140"/>
                  </a:cubicBezTo>
                  <a:cubicBezTo>
                    <a:pt x="762" y="140"/>
                    <a:pt x="762" y="140"/>
                    <a:pt x="762" y="140"/>
                  </a:cubicBezTo>
                  <a:cubicBezTo>
                    <a:pt x="762" y="140"/>
                    <a:pt x="761" y="140"/>
                    <a:pt x="760" y="140"/>
                  </a:cubicBezTo>
                  <a:cubicBezTo>
                    <a:pt x="760" y="140"/>
                    <a:pt x="759" y="140"/>
                    <a:pt x="759" y="140"/>
                  </a:cubicBezTo>
                  <a:cubicBezTo>
                    <a:pt x="758" y="140"/>
                    <a:pt x="757" y="140"/>
                    <a:pt x="757" y="140"/>
                  </a:cubicBezTo>
                  <a:cubicBezTo>
                    <a:pt x="756" y="140"/>
                    <a:pt x="756" y="140"/>
                    <a:pt x="755" y="140"/>
                  </a:cubicBezTo>
                  <a:cubicBezTo>
                    <a:pt x="754" y="140"/>
                    <a:pt x="753" y="140"/>
                    <a:pt x="753" y="141"/>
                  </a:cubicBezTo>
                  <a:cubicBezTo>
                    <a:pt x="752" y="141"/>
                    <a:pt x="751" y="141"/>
                    <a:pt x="751" y="141"/>
                  </a:cubicBezTo>
                  <a:cubicBezTo>
                    <a:pt x="750" y="141"/>
                    <a:pt x="749" y="141"/>
                    <a:pt x="748" y="141"/>
                  </a:cubicBezTo>
                  <a:cubicBezTo>
                    <a:pt x="748" y="141"/>
                    <a:pt x="747" y="141"/>
                    <a:pt x="746" y="141"/>
                  </a:cubicBezTo>
                  <a:cubicBezTo>
                    <a:pt x="745" y="141"/>
                    <a:pt x="744" y="141"/>
                    <a:pt x="743" y="141"/>
                  </a:cubicBezTo>
                  <a:cubicBezTo>
                    <a:pt x="742" y="141"/>
                    <a:pt x="741" y="141"/>
                    <a:pt x="740" y="142"/>
                  </a:cubicBezTo>
                  <a:cubicBezTo>
                    <a:pt x="739" y="142"/>
                    <a:pt x="738" y="142"/>
                    <a:pt x="737" y="142"/>
                  </a:cubicBezTo>
                  <a:cubicBezTo>
                    <a:pt x="736" y="142"/>
                    <a:pt x="735" y="142"/>
                    <a:pt x="734" y="142"/>
                  </a:cubicBezTo>
                  <a:cubicBezTo>
                    <a:pt x="733" y="143"/>
                    <a:pt x="731" y="143"/>
                    <a:pt x="729" y="143"/>
                  </a:cubicBezTo>
                  <a:cubicBezTo>
                    <a:pt x="728" y="143"/>
                    <a:pt x="727" y="143"/>
                    <a:pt x="726" y="144"/>
                  </a:cubicBezTo>
                  <a:cubicBezTo>
                    <a:pt x="725" y="144"/>
                    <a:pt x="725" y="144"/>
                    <a:pt x="725" y="144"/>
                  </a:cubicBezTo>
                  <a:cubicBezTo>
                    <a:pt x="725" y="144"/>
                    <a:pt x="725" y="144"/>
                    <a:pt x="725" y="144"/>
                  </a:cubicBezTo>
                  <a:cubicBezTo>
                    <a:pt x="724" y="144"/>
                    <a:pt x="724" y="144"/>
                    <a:pt x="724" y="144"/>
                  </a:cubicBezTo>
                  <a:cubicBezTo>
                    <a:pt x="723" y="144"/>
                    <a:pt x="721" y="144"/>
                    <a:pt x="720" y="145"/>
                  </a:cubicBezTo>
                  <a:cubicBezTo>
                    <a:pt x="719" y="145"/>
                    <a:pt x="718" y="145"/>
                    <a:pt x="717" y="145"/>
                  </a:cubicBezTo>
                  <a:cubicBezTo>
                    <a:pt x="716" y="145"/>
                    <a:pt x="716" y="145"/>
                    <a:pt x="716" y="145"/>
                  </a:cubicBezTo>
                  <a:cubicBezTo>
                    <a:pt x="715" y="145"/>
                    <a:pt x="715" y="146"/>
                    <a:pt x="715" y="146"/>
                  </a:cubicBezTo>
                  <a:cubicBezTo>
                    <a:pt x="712" y="146"/>
                    <a:pt x="710" y="147"/>
                    <a:pt x="708" y="147"/>
                  </a:cubicBezTo>
                  <a:cubicBezTo>
                    <a:pt x="707" y="147"/>
                    <a:pt x="707" y="147"/>
                    <a:pt x="706" y="148"/>
                  </a:cubicBezTo>
                  <a:cubicBezTo>
                    <a:pt x="705" y="148"/>
                    <a:pt x="703" y="148"/>
                    <a:pt x="702" y="149"/>
                  </a:cubicBezTo>
                  <a:cubicBezTo>
                    <a:pt x="701" y="149"/>
                    <a:pt x="701" y="149"/>
                    <a:pt x="700" y="149"/>
                  </a:cubicBezTo>
                  <a:cubicBezTo>
                    <a:pt x="699" y="149"/>
                    <a:pt x="699" y="150"/>
                    <a:pt x="698" y="150"/>
                  </a:cubicBezTo>
                  <a:cubicBezTo>
                    <a:pt x="696" y="150"/>
                    <a:pt x="694" y="151"/>
                    <a:pt x="692" y="151"/>
                  </a:cubicBezTo>
                  <a:cubicBezTo>
                    <a:pt x="692" y="152"/>
                    <a:pt x="691" y="152"/>
                    <a:pt x="691" y="152"/>
                  </a:cubicBezTo>
                  <a:cubicBezTo>
                    <a:pt x="690" y="152"/>
                    <a:pt x="690" y="152"/>
                    <a:pt x="690" y="152"/>
                  </a:cubicBezTo>
                  <a:cubicBezTo>
                    <a:pt x="690" y="152"/>
                    <a:pt x="690" y="152"/>
                    <a:pt x="690" y="152"/>
                  </a:cubicBezTo>
                  <a:cubicBezTo>
                    <a:pt x="689" y="152"/>
                    <a:pt x="689" y="152"/>
                    <a:pt x="689" y="152"/>
                  </a:cubicBezTo>
                  <a:cubicBezTo>
                    <a:pt x="688" y="153"/>
                    <a:pt x="686" y="153"/>
                    <a:pt x="685" y="154"/>
                  </a:cubicBezTo>
                  <a:cubicBezTo>
                    <a:pt x="684" y="154"/>
                    <a:pt x="684" y="154"/>
                    <a:pt x="684" y="154"/>
                  </a:cubicBezTo>
                  <a:cubicBezTo>
                    <a:pt x="682" y="155"/>
                    <a:pt x="681" y="155"/>
                    <a:pt x="679" y="156"/>
                  </a:cubicBezTo>
                  <a:cubicBezTo>
                    <a:pt x="679" y="156"/>
                    <a:pt x="679" y="156"/>
                    <a:pt x="679" y="156"/>
                  </a:cubicBezTo>
                  <a:cubicBezTo>
                    <a:pt x="679" y="156"/>
                    <a:pt x="679" y="156"/>
                    <a:pt x="679" y="156"/>
                  </a:cubicBezTo>
                  <a:cubicBezTo>
                    <a:pt x="677" y="157"/>
                    <a:pt x="676" y="157"/>
                    <a:pt x="675" y="158"/>
                  </a:cubicBezTo>
                  <a:cubicBezTo>
                    <a:pt x="674" y="158"/>
                    <a:pt x="674" y="158"/>
                    <a:pt x="674" y="158"/>
                  </a:cubicBezTo>
                  <a:cubicBezTo>
                    <a:pt x="673" y="159"/>
                    <a:pt x="671" y="160"/>
                    <a:pt x="670" y="160"/>
                  </a:cubicBezTo>
                  <a:cubicBezTo>
                    <a:pt x="670" y="160"/>
                    <a:pt x="670" y="160"/>
                    <a:pt x="670" y="160"/>
                  </a:cubicBezTo>
                  <a:cubicBezTo>
                    <a:pt x="669" y="161"/>
                    <a:pt x="669" y="161"/>
                    <a:pt x="669" y="161"/>
                  </a:cubicBezTo>
                  <a:cubicBezTo>
                    <a:pt x="669" y="161"/>
                    <a:pt x="668" y="161"/>
                    <a:pt x="668" y="162"/>
                  </a:cubicBezTo>
                  <a:cubicBezTo>
                    <a:pt x="667" y="162"/>
                    <a:pt x="667" y="162"/>
                    <a:pt x="667" y="162"/>
                  </a:cubicBezTo>
                  <a:cubicBezTo>
                    <a:pt x="666" y="162"/>
                    <a:pt x="666" y="162"/>
                    <a:pt x="666" y="162"/>
                  </a:cubicBezTo>
                  <a:cubicBezTo>
                    <a:pt x="665" y="163"/>
                    <a:pt x="665" y="163"/>
                    <a:pt x="665" y="163"/>
                  </a:cubicBezTo>
                  <a:cubicBezTo>
                    <a:pt x="665" y="163"/>
                    <a:pt x="665" y="163"/>
                    <a:pt x="665" y="163"/>
                  </a:cubicBezTo>
                  <a:cubicBezTo>
                    <a:pt x="665" y="163"/>
                    <a:pt x="665" y="163"/>
                    <a:pt x="665" y="163"/>
                  </a:cubicBezTo>
                  <a:cubicBezTo>
                    <a:pt x="664" y="164"/>
                    <a:pt x="664" y="164"/>
                    <a:pt x="664" y="164"/>
                  </a:cubicBezTo>
                  <a:cubicBezTo>
                    <a:pt x="664" y="164"/>
                    <a:pt x="663" y="164"/>
                    <a:pt x="663" y="165"/>
                  </a:cubicBezTo>
                  <a:cubicBezTo>
                    <a:pt x="662" y="165"/>
                    <a:pt x="662" y="165"/>
                    <a:pt x="662" y="165"/>
                  </a:cubicBezTo>
                  <a:cubicBezTo>
                    <a:pt x="662" y="165"/>
                    <a:pt x="662" y="165"/>
                    <a:pt x="662" y="165"/>
                  </a:cubicBezTo>
                  <a:cubicBezTo>
                    <a:pt x="661" y="166"/>
                    <a:pt x="661" y="166"/>
                    <a:pt x="661" y="166"/>
                  </a:cubicBezTo>
                  <a:cubicBezTo>
                    <a:pt x="660" y="167"/>
                    <a:pt x="660" y="167"/>
                    <a:pt x="660" y="167"/>
                  </a:cubicBezTo>
                  <a:cubicBezTo>
                    <a:pt x="660" y="167"/>
                    <a:pt x="660" y="167"/>
                    <a:pt x="660" y="167"/>
                  </a:cubicBezTo>
                  <a:cubicBezTo>
                    <a:pt x="659" y="168"/>
                    <a:pt x="659" y="168"/>
                    <a:pt x="659" y="168"/>
                  </a:cubicBezTo>
                  <a:cubicBezTo>
                    <a:pt x="659" y="168"/>
                    <a:pt x="659" y="168"/>
                    <a:pt x="659" y="168"/>
                  </a:cubicBezTo>
                  <a:cubicBezTo>
                    <a:pt x="659" y="168"/>
                    <a:pt x="659" y="168"/>
                    <a:pt x="659" y="168"/>
                  </a:cubicBezTo>
                  <a:cubicBezTo>
                    <a:pt x="658" y="169"/>
                    <a:pt x="658" y="169"/>
                    <a:pt x="658" y="169"/>
                  </a:cubicBezTo>
                  <a:cubicBezTo>
                    <a:pt x="658" y="169"/>
                    <a:pt x="658" y="169"/>
                    <a:pt x="658" y="169"/>
                  </a:cubicBezTo>
                  <a:cubicBezTo>
                    <a:pt x="658" y="169"/>
                    <a:pt x="658" y="169"/>
                    <a:pt x="658" y="169"/>
                  </a:cubicBezTo>
                  <a:cubicBezTo>
                    <a:pt x="657" y="170"/>
                    <a:pt x="657" y="170"/>
                    <a:pt x="657" y="170"/>
                  </a:cubicBezTo>
                  <a:cubicBezTo>
                    <a:pt x="657" y="170"/>
                    <a:pt x="657" y="170"/>
                    <a:pt x="657" y="170"/>
                  </a:cubicBezTo>
                  <a:cubicBezTo>
                    <a:pt x="656" y="171"/>
                    <a:pt x="656" y="171"/>
                    <a:pt x="656" y="171"/>
                  </a:cubicBezTo>
                  <a:cubicBezTo>
                    <a:pt x="656" y="171"/>
                    <a:pt x="656" y="171"/>
                    <a:pt x="656" y="171"/>
                  </a:cubicBezTo>
                  <a:cubicBezTo>
                    <a:pt x="656" y="171"/>
                    <a:pt x="656" y="171"/>
                    <a:pt x="656" y="171"/>
                  </a:cubicBezTo>
                  <a:cubicBezTo>
                    <a:pt x="656" y="172"/>
                    <a:pt x="656" y="172"/>
                    <a:pt x="656" y="172"/>
                  </a:cubicBezTo>
                  <a:cubicBezTo>
                    <a:pt x="655" y="172"/>
                    <a:pt x="655" y="172"/>
                    <a:pt x="655" y="172"/>
                  </a:cubicBezTo>
                  <a:cubicBezTo>
                    <a:pt x="655" y="172"/>
                    <a:pt x="655" y="172"/>
                    <a:pt x="655" y="172"/>
                  </a:cubicBezTo>
                  <a:cubicBezTo>
                    <a:pt x="655" y="172"/>
                    <a:pt x="655" y="172"/>
                    <a:pt x="655" y="172"/>
                  </a:cubicBezTo>
                  <a:cubicBezTo>
                    <a:pt x="655" y="173"/>
                    <a:pt x="655" y="173"/>
                    <a:pt x="655" y="173"/>
                  </a:cubicBezTo>
                  <a:cubicBezTo>
                    <a:pt x="655" y="173"/>
                    <a:pt x="655" y="173"/>
                    <a:pt x="655" y="173"/>
                  </a:cubicBezTo>
                  <a:cubicBezTo>
                    <a:pt x="655" y="174"/>
                    <a:pt x="655" y="174"/>
                    <a:pt x="655" y="174"/>
                  </a:cubicBezTo>
                  <a:cubicBezTo>
                    <a:pt x="655" y="174"/>
                    <a:pt x="655" y="174"/>
                    <a:pt x="655" y="174"/>
                  </a:cubicBezTo>
                  <a:cubicBezTo>
                    <a:pt x="655" y="174"/>
                    <a:pt x="655" y="174"/>
                    <a:pt x="655" y="174"/>
                  </a:cubicBezTo>
                  <a:cubicBezTo>
                    <a:pt x="654" y="175"/>
                    <a:pt x="654" y="175"/>
                    <a:pt x="654" y="175"/>
                  </a:cubicBezTo>
                  <a:cubicBezTo>
                    <a:pt x="654" y="175"/>
                    <a:pt x="654" y="175"/>
                    <a:pt x="654" y="175"/>
                  </a:cubicBezTo>
                  <a:cubicBezTo>
                    <a:pt x="654" y="176"/>
                    <a:pt x="654" y="176"/>
                    <a:pt x="654" y="176"/>
                  </a:cubicBezTo>
                  <a:cubicBezTo>
                    <a:pt x="650" y="205"/>
                    <a:pt x="646" y="234"/>
                    <a:pt x="642" y="264"/>
                  </a:cubicBezTo>
                  <a:cubicBezTo>
                    <a:pt x="640" y="264"/>
                    <a:pt x="637" y="264"/>
                    <a:pt x="635" y="264"/>
                  </a:cubicBezTo>
                  <a:cubicBezTo>
                    <a:pt x="634" y="264"/>
                    <a:pt x="634" y="264"/>
                    <a:pt x="634" y="264"/>
                  </a:cubicBezTo>
                  <a:cubicBezTo>
                    <a:pt x="629" y="264"/>
                    <a:pt x="623" y="264"/>
                    <a:pt x="618" y="265"/>
                  </a:cubicBezTo>
                  <a:cubicBezTo>
                    <a:pt x="617" y="265"/>
                    <a:pt x="617" y="265"/>
                    <a:pt x="617" y="265"/>
                  </a:cubicBezTo>
                  <a:cubicBezTo>
                    <a:pt x="611" y="265"/>
                    <a:pt x="606" y="265"/>
                    <a:pt x="600" y="266"/>
                  </a:cubicBezTo>
                  <a:cubicBezTo>
                    <a:pt x="598" y="266"/>
                    <a:pt x="595" y="266"/>
                    <a:pt x="593" y="266"/>
                  </a:cubicBezTo>
                  <a:cubicBezTo>
                    <a:pt x="592" y="266"/>
                    <a:pt x="592" y="266"/>
                    <a:pt x="591" y="266"/>
                  </a:cubicBezTo>
                  <a:cubicBezTo>
                    <a:pt x="589" y="266"/>
                    <a:pt x="588" y="266"/>
                    <a:pt x="586" y="266"/>
                  </a:cubicBezTo>
                  <a:cubicBezTo>
                    <a:pt x="584" y="266"/>
                    <a:pt x="582" y="266"/>
                    <a:pt x="580" y="266"/>
                  </a:cubicBezTo>
                  <a:cubicBezTo>
                    <a:pt x="579" y="266"/>
                    <a:pt x="578" y="266"/>
                    <a:pt x="577" y="266"/>
                  </a:cubicBezTo>
                  <a:cubicBezTo>
                    <a:pt x="575" y="267"/>
                    <a:pt x="572" y="267"/>
                    <a:pt x="570" y="267"/>
                  </a:cubicBezTo>
                  <a:cubicBezTo>
                    <a:pt x="569" y="267"/>
                    <a:pt x="568" y="267"/>
                    <a:pt x="567" y="267"/>
                  </a:cubicBezTo>
                  <a:cubicBezTo>
                    <a:pt x="550" y="268"/>
                    <a:pt x="534" y="268"/>
                    <a:pt x="520" y="269"/>
                  </a:cubicBezTo>
                  <a:cubicBezTo>
                    <a:pt x="519" y="269"/>
                    <a:pt x="519" y="269"/>
                    <a:pt x="519" y="269"/>
                  </a:cubicBezTo>
                  <a:cubicBezTo>
                    <a:pt x="517" y="269"/>
                    <a:pt x="514" y="269"/>
                    <a:pt x="512" y="269"/>
                  </a:cubicBezTo>
                  <a:cubicBezTo>
                    <a:pt x="511" y="269"/>
                    <a:pt x="511" y="269"/>
                    <a:pt x="511" y="269"/>
                  </a:cubicBezTo>
                  <a:cubicBezTo>
                    <a:pt x="506" y="269"/>
                    <a:pt x="501" y="269"/>
                    <a:pt x="496" y="269"/>
                  </a:cubicBezTo>
                  <a:cubicBezTo>
                    <a:pt x="492" y="270"/>
                    <a:pt x="488" y="270"/>
                    <a:pt x="484" y="270"/>
                  </a:cubicBezTo>
                  <a:cubicBezTo>
                    <a:pt x="472" y="270"/>
                    <a:pt x="464" y="270"/>
                    <a:pt x="462" y="270"/>
                  </a:cubicBezTo>
                  <a:cubicBezTo>
                    <a:pt x="462" y="270"/>
                    <a:pt x="462" y="270"/>
                    <a:pt x="462" y="270"/>
                  </a:cubicBezTo>
                  <a:cubicBezTo>
                    <a:pt x="462" y="270"/>
                    <a:pt x="462" y="270"/>
                    <a:pt x="462" y="270"/>
                  </a:cubicBezTo>
                  <a:cubicBezTo>
                    <a:pt x="462" y="271"/>
                    <a:pt x="462" y="271"/>
                    <a:pt x="462" y="271"/>
                  </a:cubicBezTo>
                  <a:cubicBezTo>
                    <a:pt x="461" y="271"/>
                    <a:pt x="461" y="271"/>
                    <a:pt x="461" y="271"/>
                  </a:cubicBezTo>
                  <a:cubicBezTo>
                    <a:pt x="461" y="271"/>
                    <a:pt x="461" y="271"/>
                    <a:pt x="461" y="271"/>
                  </a:cubicBezTo>
                  <a:cubicBezTo>
                    <a:pt x="460" y="271"/>
                    <a:pt x="460" y="271"/>
                    <a:pt x="460" y="271"/>
                  </a:cubicBezTo>
                  <a:cubicBezTo>
                    <a:pt x="460" y="271"/>
                    <a:pt x="460" y="271"/>
                    <a:pt x="460" y="271"/>
                  </a:cubicBezTo>
                  <a:cubicBezTo>
                    <a:pt x="459" y="271"/>
                    <a:pt x="459" y="271"/>
                    <a:pt x="458" y="271"/>
                  </a:cubicBezTo>
                  <a:cubicBezTo>
                    <a:pt x="458" y="271"/>
                    <a:pt x="458" y="271"/>
                    <a:pt x="458" y="271"/>
                  </a:cubicBezTo>
                  <a:cubicBezTo>
                    <a:pt x="457" y="271"/>
                    <a:pt x="457" y="271"/>
                    <a:pt x="456" y="271"/>
                  </a:cubicBezTo>
                  <a:cubicBezTo>
                    <a:pt x="456" y="271"/>
                    <a:pt x="456" y="271"/>
                    <a:pt x="456" y="271"/>
                  </a:cubicBezTo>
                  <a:cubicBezTo>
                    <a:pt x="455" y="271"/>
                    <a:pt x="454" y="271"/>
                    <a:pt x="453" y="271"/>
                  </a:cubicBezTo>
                  <a:cubicBezTo>
                    <a:pt x="453" y="271"/>
                    <a:pt x="453" y="271"/>
                    <a:pt x="453" y="271"/>
                  </a:cubicBezTo>
                  <a:cubicBezTo>
                    <a:pt x="453" y="271"/>
                    <a:pt x="452" y="271"/>
                    <a:pt x="451" y="271"/>
                  </a:cubicBezTo>
                  <a:cubicBezTo>
                    <a:pt x="450" y="271"/>
                    <a:pt x="450" y="271"/>
                    <a:pt x="450" y="271"/>
                  </a:cubicBezTo>
                  <a:cubicBezTo>
                    <a:pt x="449" y="271"/>
                    <a:pt x="448" y="272"/>
                    <a:pt x="447" y="272"/>
                  </a:cubicBezTo>
                  <a:cubicBezTo>
                    <a:pt x="446" y="272"/>
                    <a:pt x="445" y="272"/>
                    <a:pt x="444" y="272"/>
                  </a:cubicBezTo>
                  <a:cubicBezTo>
                    <a:pt x="444" y="272"/>
                    <a:pt x="444" y="272"/>
                    <a:pt x="444" y="272"/>
                  </a:cubicBezTo>
                  <a:cubicBezTo>
                    <a:pt x="442" y="271"/>
                    <a:pt x="441" y="271"/>
                    <a:pt x="440" y="271"/>
                  </a:cubicBezTo>
                  <a:cubicBezTo>
                    <a:pt x="440" y="271"/>
                    <a:pt x="440" y="271"/>
                    <a:pt x="440" y="271"/>
                  </a:cubicBezTo>
                  <a:cubicBezTo>
                    <a:pt x="438" y="271"/>
                    <a:pt x="437" y="271"/>
                    <a:pt x="436" y="271"/>
                  </a:cubicBezTo>
                  <a:cubicBezTo>
                    <a:pt x="436" y="271"/>
                    <a:pt x="436" y="271"/>
                    <a:pt x="436" y="271"/>
                  </a:cubicBezTo>
                  <a:cubicBezTo>
                    <a:pt x="434" y="271"/>
                    <a:pt x="433" y="271"/>
                    <a:pt x="432" y="271"/>
                  </a:cubicBezTo>
                  <a:cubicBezTo>
                    <a:pt x="431" y="271"/>
                    <a:pt x="431" y="271"/>
                    <a:pt x="431" y="271"/>
                  </a:cubicBezTo>
                  <a:cubicBezTo>
                    <a:pt x="430" y="271"/>
                    <a:pt x="429" y="270"/>
                    <a:pt x="427" y="270"/>
                  </a:cubicBezTo>
                  <a:cubicBezTo>
                    <a:pt x="427" y="270"/>
                    <a:pt x="427" y="270"/>
                    <a:pt x="427" y="270"/>
                  </a:cubicBezTo>
                  <a:cubicBezTo>
                    <a:pt x="426" y="270"/>
                    <a:pt x="424" y="270"/>
                    <a:pt x="423" y="269"/>
                  </a:cubicBezTo>
                  <a:cubicBezTo>
                    <a:pt x="423" y="269"/>
                    <a:pt x="423" y="269"/>
                    <a:pt x="423" y="269"/>
                  </a:cubicBezTo>
                  <a:cubicBezTo>
                    <a:pt x="419" y="269"/>
                    <a:pt x="416" y="268"/>
                    <a:pt x="413" y="267"/>
                  </a:cubicBezTo>
                  <a:cubicBezTo>
                    <a:pt x="413" y="267"/>
                    <a:pt x="413" y="267"/>
                    <a:pt x="413" y="267"/>
                  </a:cubicBezTo>
                  <a:cubicBezTo>
                    <a:pt x="412" y="267"/>
                    <a:pt x="410" y="266"/>
                    <a:pt x="409" y="266"/>
                  </a:cubicBezTo>
                  <a:cubicBezTo>
                    <a:pt x="408" y="266"/>
                    <a:pt x="408" y="266"/>
                    <a:pt x="407" y="265"/>
                  </a:cubicBezTo>
                  <a:cubicBezTo>
                    <a:pt x="406" y="265"/>
                    <a:pt x="405" y="265"/>
                    <a:pt x="404" y="264"/>
                  </a:cubicBezTo>
                  <a:cubicBezTo>
                    <a:pt x="404" y="264"/>
                    <a:pt x="403" y="264"/>
                    <a:pt x="402" y="264"/>
                  </a:cubicBezTo>
                  <a:cubicBezTo>
                    <a:pt x="401" y="263"/>
                    <a:pt x="401" y="263"/>
                    <a:pt x="400" y="262"/>
                  </a:cubicBezTo>
                  <a:cubicBezTo>
                    <a:pt x="399" y="262"/>
                    <a:pt x="398" y="262"/>
                    <a:pt x="398" y="261"/>
                  </a:cubicBezTo>
                  <a:cubicBezTo>
                    <a:pt x="397" y="261"/>
                    <a:pt x="396" y="261"/>
                    <a:pt x="395" y="260"/>
                  </a:cubicBezTo>
                  <a:cubicBezTo>
                    <a:pt x="395" y="260"/>
                    <a:pt x="394" y="260"/>
                    <a:pt x="393" y="259"/>
                  </a:cubicBezTo>
                  <a:cubicBezTo>
                    <a:pt x="392" y="259"/>
                    <a:pt x="392" y="258"/>
                    <a:pt x="391" y="258"/>
                  </a:cubicBezTo>
                  <a:cubicBezTo>
                    <a:pt x="390" y="257"/>
                    <a:pt x="390" y="257"/>
                    <a:pt x="389" y="257"/>
                  </a:cubicBezTo>
                  <a:cubicBezTo>
                    <a:pt x="388" y="256"/>
                    <a:pt x="387" y="255"/>
                    <a:pt x="386" y="255"/>
                  </a:cubicBezTo>
                  <a:cubicBezTo>
                    <a:pt x="386" y="254"/>
                    <a:pt x="385" y="254"/>
                    <a:pt x="385" y="254"/>
                  </a:cubicBezTo>
                  <a:cubicBezTo>
                    <a:pt x="384" y="253"/>
                    <a:pt x="383" y="252"/>
                    <a:pt x="382" y="252"/>
                  </a:cubicBezTo>
                  <a:cubicBezTo>
                    <a:pt x="381" y="251"/>
                    <a:pt x="381" y="251"/>
                    <a:pt x="381" y="250"/>
                  </a:cubicBezTo>
                  <a:cubicBezTo>
                    <a:pt x="379" y="249"/>
                    <a:pt x="378" y="248"/>
                    <a:pt x="377" y="247"/>
                  </a:cubicBezTo>
                  <a:cubicBezTo>
                    <a:pt x="373" y="243"/>
                    <a:pt x="369" y="239"/>
                    <a:pt x="365" y="235"/>
                  </a:cubicBezTo>
                  <a:cubicBezTo>
                    <a:pt x="363" y="233"/>
                    <a:pt x="362" y="232"/>
                    <a:pt x="360" y="230"/>
                  </a:cubicBezTo>
                  <a:cubicBezTo>
                    <a:pt x="358" y="227"/>
                    <a:pt x="355" y="225"/>
                    <a:pt x="353" y="222"/>
                  </a:cubicBezTo>
                  <a:cubicBezTo>
                    <a:pt x="353" y="221"/>
                    <a:pt x="352" y="221"/>
                    <a:pt x="352" y="221"/>
                  </a:cubicBezTo>
                  <a:cubicBezTo>
                    <a:pt x="351" y="220"/>
                    <a:pt x="350" y="218"/>
                    <a:pt x="349" y="217"/>
                  </a:cubicBezTo>
                  <a:cubicBezTo>
                    <a:pt x="348" y="216"/>
                    <a:pt x="347" y="216"/>
                    <a:pt x="346" y="215"/>
                  </a:cubicBezTo>
                  <a:cubicBezTo>
                    <a:pt x="345" y="213"/>
                    <a:pt x="344" y="212"/>
                    <a:pt x="343" y="211"/>
                  </a:cubicBezTo>
                  <a:cubicBezTo>
                    <a:pt x="342" y="210"/>
                    <a:pt x="342" y="209"/>
                    <a:pt x="341" y="209"/>
                  </a:cubicBezTo>
                  <a:cubicBezTo>
                    <a:pt x="340" y="208"/>
                    <a:pt x="339" y="206"/>
                    <a:pt x="337" y="205"/>
                  </a:cubicBezTo>
                  <a:cubicBezTo>
                    <a:pt x="337" y="204"/>
                    <a:pt x="336" y="204"/>
                    <a:pt x="335" y="203"/>
                  </a:cubicBezTo>
                  <a:cubicBezTo>
                    <a:pt x="335" y="203"/>
                    <a:pt x="335" y="202"/>
                    <a:pt x="334" y="202"/>
                  </a:cubicBezTo>
                  <a:cubicBezTo>
                    <a:pt x="333" y="201"/>
                    <a:pt x="333" y="200"/>
                    <a:pt x="332" y="200"/>
                  </a:cubicBezTo>
                  <a:cubicBezTo>
                    <a:pt x="332" y="199"/>
                    <a:pt x="331" y="199"/>
                    <a:pt x="331" y="198"/>
                  </a:cubicBezTo>
                  <a:cubicBezTo>
                    <a:pt x="330" y="198"/>
                    <a:pt x="330" y="198"/>
                    <a:pt x="330" y="198"/>
                  </a:cubicBezTo>
                  <a:cubicBezTo>
                    <a:pt x="329" y="197"/>
                    <a:pt x="328" y="195"/>
                    <a:pt x="327" y="194"/>
                  </a:cubicBezTo>
                  <a:cubicBezTo>
                    <a:pt x="326" y="194"/>
                    <a:pt x="325" y="193"/>
                    <a:pt x="325" y="193"/>
                  </a:cubicBezTo>
                  <a:cubicBezTo>
                    <a:pt x="324" y="192"/>
                    <a:pt x="322" y="191"/>
                    <a:pt x="321" y="190"/>
                  </a:cubicBezTo>
                  <a:cubicBezTo>
                    <a:pt x="321" y="189"/>
                    <a:pt x="320" y="188"/>
                    <a:pt x="319" y="188"/>
                  </a:cubicBezTo>
                  <a:cubicBezTo>
                    <a:pt x="318" y="187"/>
                    <a:pt x="316" y="185"/>
                    <a:pt x="315" y="184"/>
                  </a:cubicBezTo>
                  <a:cubicBezTo>
                    <a:pt x="314" y="184"/>
                    <a:pt x="314" y="184"/>
                    <a:pt x="314" y="184"/>
                  </a:cubicBezTo>
                  <a:cubicBezTo>
                    <a:pt x="314" y="184"/>
                    <a:pt x="314" y="184"/>
                    <a:pt x="314" y="184"/>
                  </a:cubicBezTo>
                  <a:cubicBezTo>
                    <a:pt x="312" y="182"/>
                    <a:pt x="311" y="181"/>
                    <a:pt x="309" y="180"/>
                  </a:cubicBezTo>
                  <a:cubicBezTo>
                    <a:pt x="309" y="180"/>
                    <a:pt x="309" y="180"/>
                    <a:pt x="309" y="180"/>
                  </a:cubicBezTo>
                  <a:cubicBezTo>
                    <a:pt x="308" y="179"/>
                    <a:pt x="308" y="179"/>
                    <a:pt x="307" y="179"/>
                  </a:cubicBezTo>
                  <a:cubicBezTo>
                    <a:pt x="306" y="178"/>
                    <a:pt x="305" y="177"/>
                    <a:pt x="304" y="177"/>
                  </a:cubicBezTo>
                  <a:cubicBezTo>
                    <a:pt x="303" y="176"/>
                    <a:pt x="302" y="176"/>
                    <a:pt x="302" y="176"/>
                  </a:cubicBezTo>
                  <a:cubicBezTo>
                    <a:pt x="300" y="175"/>
                    <a:pt x="299" y="175"/>
                    <a:pt x="298" y="174"/>
                  </a:cubicBezTo>
                  <a:cubicBezTo>
                    <a:pt x="297" y="174"/>
                    <a:pt x="297" y="174"/>
                    <a:pt x="296" y="173"/>
                  </a:cubicBezTo>
                  <a:cubicBezTo>
                    <a:pt x="295" y="173"/>
                    <a:pt x="294" y="173"/>
                    <a:pt x="294" y="172"/>
                  </a:cubicBezTo>
                  <a:cubicBezTo>
                    <a:pt x="293" y="172"/>
                    <a:pt x="293" y="172"/>
                    <a:pt x="293" y="172"/>
                  </a:cubicBezTo>
                  <a:cubicBezTo>
                    <a:pt x="292" y="172"/>
                    <a:pt x="292" y="172"/>
                    <a:pt x="292" y="172"/>
                  </a:cubicBezTo>
                  <a:cubicBezTo>
                    <a:pt x="292" y="172"/>
                    <a:pt x="292" y="172"/>
                    <a:pt x="292" y="172"/>
                  </a:cubicBezTo>
                  <a:cubicBezTo>
                    <a:pt x="291" y="172"/>
                    <a:pt x="291" y="172"/>
                    <a:pt x="291" y="172"/>
                  </a:cubicBezTo>
                  <a:cubicBezTo>
                    <a:pt x="291" y="172"/>
                    <a:pt x="291" y="172"/>
                    <a:pt x="291" y="172"/>
                  </a:cubicBezTo>
                  <a:cubicBezTo>
                    <a:pt x="290" y="171"/>
                    <a:pt x="290" y="171"/>
                    <a:pt x="290" y="171"/>
                  </a:cubicBezTo>
                  <a:cubicBezTo>
                    <a:pt x="290" y="171"/>
                    <a:pt x="290" y="171"/>
                    <a:pt x="290" y="171"/>
                  </a:cubicBezTo>
                  <a:cubicBezTo>
                    <a:pt x="290" y="171"/>
                    <a:pt x="290" y="171"/>
                    <a:pt x="290" y="171"/>
                  </a:cubicBezTo>
                  <a:cubicBezTo>
                    <a:pt x="289" y="171"/>
                    <a:pt x="289" y="171"/>
                    <a:pt x="289" y="171"/>
                  </a:cubicBezTo>
                  <a:cubicBezTo>
                    <a:pt x="289" y="171"/>
                    <a:pt x="289" y="171"/>
                    <a:pt x="289" y="171"/>
                  </a:cubicBezTo>
                  <a:cubicBezTo>
                    <a:pt x="289" y="171"/>
                    <a:pt x="289" y="171"/>
                    <a:pt x="289" y="171"/>
                  </a:cubicBezTo>
                  <a:cubicBezTo>
                    <a:pt x="288" y="171"/>
                    <a:pt x="288" y="171"/>
                    <a:pt x="288" y="171"/>
                  </a:cubicBezTo>
                  <a:cubicBezTo>
                    <a:pt x="288" y="171"/>
                    <a:pt x="288" y="171"/>
                    <a:pt x="288" y="171"/>
                  </a:cubicBezTo>
                  <a:cubicBezTo>
                    <a:pt x="288" y="171"/>
                    <a:pt x="288" y="171"/>
                    <a:pt x="288" y="171"/>
                  </a:cubicBezTo>
                  <a:cubicBezTo>
                    <a:pt x="287" y="171"/>
                    <a:pt x="287" y="171"/>
                    <a:pt x="287" y="171"/>
                  </a:cubicBezTo>
                  <a:cubicBezTo>
                    <a:pt x="287" y="171"/>
                    <a:pt x="287" y="171"/>
                    <a:pt x="287" y="171"/>
                  </a:cubicBezTo>
                  <a:cubicBezTo>
                    <a:pt x="287" y="171"/>
                    <a:pt x="287" y="171"/>
                    <a:pt x="287" y="171"/>
                  </a:cubicBezTo>
                  <a:cubicBezTo>
                    <a:pt x="287" y="171"/>
                    <a:pt x="287" y="171"/>
                    <a:pt x="287" y="171"/>
                  </a:cubicBezTo>
                  <a:cubicBezTo>
                    <a:pt x="286" y="171"/>
                    <a:pt x="286" y="171"/>
                    <a:pt x="286" y="171"/>
                  </a:cubicBezTo>
                  <a:cubicBezTo>
                    <a:pt x="286" y="171"/>
                    <a:pt x="286" y="171"/>
                    <a:pt x="286" y="171"/>
                  </a:cubicBezTo>
                  <a:cubicBezTo>
                    <a:pt x="286" y="171"/>
                    <a:pt x="285" y="170"/>
                    <a:pt x="285" y="170"/>
                  </a:cubicBezTo>
                  <a:cubicBezTo>
                    <a:pt x="284" y="170"/>
                    <a:pt x="284" y="170"/>
                    <a:pt x="283" y="170"/>
                  </a:cubicBezTo>
                  <a:cubicBezTo>
                    <a:pt x="283" y="170"/>
                    <a:pt x="282" y="170"/>
                    <a:pt x="282" y="170"/>
                  </a:cubicBezTo>
                  <a:cubicBezTo>
                    <a:pt x="281" y="170"/>
                    <a:pt x="281" y="170"/>
                    <a:pt x="280" y="170"/>
                  </a:cubicBezTo>
                  <a:cubicBezTo>
                    <a:pt x="279" y="170"/>
                    <a:pt x="279" y="170"/>
                    <a:pt x="278" y="169"/>
                  </a:cubicBezTo>
                  <a:cubicBezTo>
                    <a:pt x="277" y="169"/>
                    <a:pt x="276" y="169"/>
                    <a:pt x="275" y="169"/>
                  </a:cubicBezTo>
                  <a:cubicBezTo>
                    <a:pt x="275" y="169"/>
                    <a:pt x="274" y="169"/>
                    <a:pt x="273" y="169"/>
                  </a:cubicBezTo>
                  <a:cubicBezTo>
                    <a:pt x="272" y="169"/>
                    <a:pt x="272" y="169"/>
                    <a:pt x="271" y="169"/>
                  </a:cubicBezTo>
                  <a:cubicBezTo>
                    <a:pt x="271" y="169"/>
                    <a:pt x="270" y="169"/>
                    <a:pt x="270" y="169"/>
                  </a:cubicBezTo>
                  <a:cubicBezTo>
                    <a:pt x="269" y="168"/>
                    <a:pt x="269" y="168"/>
                    <a:pt x="269" y="168"/>
                  </a:cubicBezTo>
                  <a:cubicBezTo>
                    <a:pt x="269" y="168"/>
                    <a:pt x="269" y="168"/>
                    <a:pt x="269" y="168"/>
                  </a:cubicBezTo>
                  <a:cubicBezTo>
                    <a:pt x="269" y="168"/>
                    <a:pt x="269" y="168"/>
                    <a:pt x="269" y="168"/>
                  </a:cubicBezTo>
                  <a:cubicBezTo>
                    <a:pt x="268" y="168"/>
                    <a:pt x="268" y="168"/>
                    <a:pt x="268" y="168"/>
                  </a:cubicBezTo>
                  <a:cubicBezTo>
                    <a:pt x="268" y="168"/>
                    <a:pt x="267" y="168"/>
                    <a:pt x="267" y="168"/>
                  </a:cubicBezTo>
                  <a:cubicBezTo>
                    <a:pt x="267" y="168"/>
                    <a:pt x="266" y="168"/>
                    <a:pt x="266" y="168"/>
                  </a:cubicBezTo>
                  <a:cubicBezTo>
                    <a:pt x="266" y="168"/>
                    <a:pt x="266" y="168"/>
                    <a:pt x="266" y="168"/>
                  </a:cubicBezTo>
                  <a:cubicBezTo>
                    <a:pt x="265" y="168"/>
                    <a:pt x="265" y="168"/>
                    <a:pt x="265" y="168"/>
                  </a:cubicBezTo>
                  <a:cubicBezTo>
                    <a:pt x="264" y="168"/>
                    <a:pt x="264" y="168"/>
                    <a:pt x="264" y="168"/>
                  </a:cubicBezTo>
                  <a:cubicBezTo>
                    <a:pt x="263" y="168"/>
                    <a:pt x="263" y="168"/>
                    <a:pt x="263" y="168"/>
                  </a:cubicBezTo>
                  <a:cubicBezTo>
                    <a:pt x="262" y="168"/>
                    <a:pt x="262" y="168"/>
                    <a:pt x="262" y="168"/>
                  </a:cubicBezTo>
                  <a:cubicBezTo>
                    <a:pt x="261" y="168"/>
                    <a:pt x="261" y="168"/>
                    <a:pt x="261" y="168"/>
                  </a:cubicBezTo>
                  <a:cubicBezTo>
                    <a:pt x="260" y="168"/>
                    <a:pt x="260" y="168"/>
                    <a:pt x="260" y="168"/>
                  </a:cubicBezTo>
                  <a:cubicBezTo>
                    <a:pt x="259" y="168"/>
                    <a:pt x="259" y="168"/>
                    <a:pt x="259" y="168"/>
                  </a:cubicBezTo>
                  <a:cubicBezTo>
                    <a:pt x="259" y="168"/>
                    <a:pt x="259" y="168"/>
                    <a:pt x="259" y="168"/>
                  </a:cubicBezTo>
                  <a:cubicBezTo>
                    <a:pt x="258" y="168"/>
                    <a:pt x="258" y="168"/>
                    <a:pt x="258" y="168"/>
                  </a:cubicBezTo>
                  <a:cubicBezTo>
                    <a:pt x="257" y="168"/>
                    <a:pt x="257" y="168"/>
                    <a:pt x="257" y="168"/>
                  </a:cubicBezTo>
                  <a:cubicBezTo>
                    <a:pt x="256" y="168"/>
                    <a:pt x="256" y="168"/>
                    <a:pt x="256" y="168"/>
                  </a:cubicBezTo>
                  <a:cubicBezTo>
                    <a:pt x="256" y="168"/>
                    <a:pt x="256" y="168"/>
                    <a:pt x="256" y="168"/>
                  </a:cubicBezTo>
                  <a:cubicBezTo>
                    <a:pt x="255" y="168"/>
                    <a:pt x="255" y="168"/>
                    <a:pt x="255" y="168"/>
                  </a:cubicBezTo>
                  <a:cubicBezTo>
                    <a:pt x="255" y="168"/>
                    <a:pt x="255" y="168"/>
                    <a:pt x="255" y="168"/>
                  </a:cubicBezTo>
                  <a:cubicBezTo>
                    <a:pt x="255" y="168"/>
                    <a:pt x="255" y="168"/>
                    <a:pt x="255" y="168"/>
                  </a:cubicBezTo>
                  <a:cubicBezTo>
                    <a:pt x="254" y="168"/>
                    <a:pt x="254" y="168"/>
                    <a:pt x="254" y="168"/>
                  </a:cubicBezTo>
                  <a:cubicBezTo>
                    <a:pt x="254" y="168"/>
                    <a:pt x="254" y="168"/>
                    <a:pt x="254" y="168"/>
                  </a:cubicBezTo>
                  <a:cubicBezTo>
                    <a:pt x="253" y="168"/>
                    <a:pt x="253" y="168"/>
                    <a:pt x="253" y="168"/>
                  </a:cubicBezTo>
                  <a:cubicBezTo>
                    <a:pt x="253" y="168"/>
                    <a:pt x="253" y="168"/>
                    <a:pt x="253" y="168"/>
                  </a:cubicBezTo>
                  <a:cubicBezTo>
                    <a:pt x="253" y="168"/>
                    <a:pt x="253" y="168"/>
                    <a:pt x="253" y="168"/>
                  </a:cubicBezTo>
                  <a:cubicBezTo>
                    <a:pt x="252" y="168"/>
                    <a:pt x="252" y="168"/>
                    <a:pt x="252" y="168"/>
                  </a:cubicBezTo>
                  <a:cubicBezTo>
                    <a:pt x="251" y="168"/>
                    <a:pt x="251" y="168"/>
                    <a:pt x="251" y="168"/>
                  </a:cubicBezTo>
                  <a:cubicBezTo>
                    <a:pt x="251" y="168"/>
                    <a:pt x="251" y="168"/>
                    <a:pt x="251" y="168"/>
                  </a:cubicBezTo>
                  <a:cubicBezTo>
                    <a:pt x="250" y="168"/>
                    <a:pt x="250" y="168"/>
                    <a:pt x="250" y="168"/>
                  </a:cubicBezTo>
                  <a:cubicBezTo>
                    <a:pt x="250" y="168"/>
                    <a:pt x="250" y="168"/>
                    <a:pt x="250" y="168"/>
                  </a:cubicBezTo>
                  <a:cubicBezTo>
                    <a:pt x="249" y="168"/>
                    <a:pt x="249" y="168"/>
                    <a:pt x="249" y="168"/>
                  </a:cubicBezTo>
                  <a:cubicBezTo>
                    <a:pt x="249" y="168"/>
                    <a:pt x="249" y="168"/>
                    <a:pt x="249" y="168"/>
                  </a:cubicBezTo>
                  <a:cubicBezTo>
                    <a:pt x="249" y="168"/>
                    <a:pt x="249" y="168"/>
                    <a:pt x="249" y="168"/>
                  </a:cubicBezTo>
                  <a:cubicBezTo>
                    <a:pt x="248" y="168"/>
                    <a:pt x="248" y="168"/>
                    <a:pt x="248" y="168"/>
                  </a:cubicBezTo>
                  <a:cubicBezTo>
                    <a:pt x="248" y="168"/>
                    <a:pt x="248" y="168"/>
                    <a:pt x="248" y="168"/>
                  </a:cubicBezTo>
                  <a:cubicBezTo>
                    <a:pt x="247" y="168"/>
                    <a:pt x="247" y="168"/>
                    <a:pt x="247" y="168"/>
                  </a:cubicBezTo>
                  <a:cubicBezTo>
                    <a:pt x="246" y="168"/>
                    <a:pt x="246" y="168"/>
                    <a:pt x="246" y="168"/>
                  </a:cubicBezTo>
                  <a:cubicBezTo>
                    <a:pt x="246" y="168"/>
                    <a:pt x="246" y="168"/>
                    <a:pt x="246" y="168"/>
                  </a:cubicBezTo>
                  <a:cubicBezTo>
                    <a:pt x="245" y="168"/>
                    <a:pt x="245" y="168"/>
                    <a:pt x="245" y="168"/>
                  </a:cubicBezTo>
                  <a:cubicBezTo>
                    <a:pt x="244" y="168"/>
                    <a:pt x="244" y="168"/>
                    <a:pt x="244" y="168"/>
                  </a:cubicBezTo>
                  <a:cubicBezTo>
                    <a:pt x="243" y="169"/>
                    <a:pt x="243" y="169"/>
                    <a:pt x="243" y="169"/>
                  </a:cubicBezTo>
                  <a:cubicBezTo>
                    <a:pt x="242" y="169"/>
                    <a:pt x="242" y="169"/>
                    <a:pt x="242" y="169"/>
                  </a:cubicBezTo>
                  <a:cubicBezTo>
                    <a:pt x="241" y="169"/>
                    <a:pt x="240" y="169"/>
                    <a:pt x="240" y="169"/>
                  </a:cubicBezTo>
                  <a:cubicBezTo>
                    <a:pt x="239" y="169"/>
                    <a:pt x="239" y="169"/>
                    <a:pt x="239" y="169"/>
                  </a:cubicBezTo>
                  <a:cubicBezTo>
                    <a:pt x="239" y="169"/>
                    <a:pt x="239" y="169"/>
                    <a:pt x="239" y="169"/>
                  </a:cubicBezTo>
                  <a:cubicBezTo>
                    <a:pt x="238" y="170"/>
                    <a:pt x="238" y="170"/>
                    <a:pt x="237" y="170"/>
                  </a:cubicBezTo>
                  <a:cubicBezTo>
                    <a:pt x="236" y="170"/>
                    <a:pt x="236" y="171"/>
                    <a:pt x="235" y="171"/>
                  </a:cubicBezTo>
                  <a:cubicBezTo>
                    <a:pt x="235" y="171"/>
                    <a:pt x="235" y="171"/>
                    <a:pt x="235" y="171"/>
                  </a:cubicBezTo>
                  <a:cubicBezTo>
                    <a:pt x="235" y="171"/>
                    <a:pt x="235" y="171"/>
                    <a:pt x="235" y="171"/>
                  </a:cubicBezTo>
                  <a:cubicBezTo>
                    <a:pt x="234" y="171"/>
                    <a:pt x="234" y="171"/>
                    <a:pt x="234" y="171"/>
                  </a:cubicBezTo>
                  <a:cubicBezTo>
                    <a:pt x="233" y="171"/>
                    <a:pt x="232" y="172"/>
                    <a:pt x="232" y="172"/>
                  </a:cubicBezTo>
                  <a:cubicBezTo>
                    <a:pt x="231" y="173"/>
                    <a:pt x="231" y="173"/>
                    <a:pt x="231" y="173"/>
                  </a:cubicBezTo>
                  <a:cubicBezTo>
                    <a:pt x="231" y="173"/>
                    <a:pt x="231" y="173"/>
                    <a:pt x="231" y="173"/>
                  </a:cubicBezTo>
                  <a:cubicBezTo>
                    <a:pt x="230" y="173"/>
                    <a:pt x="230" y="173"/>
                    <a:pt x="230" y="173"/>
                  </a:cubicBezTo>
                  <a:cubicBezTo>
                    <a:pt x="230" y="173"/>
                    <a:pt x="229" y="174"/>
                    <a:pt x="229" y="174"/>
                  </a:cubicBezTo>
                  <a:cubicBezTo>
                    <a:pt x="228" y="174"/>
                    <a:pt x="228" y="174"/>
                    <a:pt x="227" y="175"/>
                  </a:cubicBezTo>
                  <a:cubicBezTo>
                    <a:pt x="227" y="175"/>
                    <a:pt x="227" y="175"/>
                    <a:pt x="227" y="175"/>
                  </a:cubicBezTo>
                  <a:cubicBezTo>
                    <a:pt x="227" y="175"/>
                    <a:pt x="227" y="175"/>
                    <a:pt x="227" y="175"/>
                  </a:cubicBezTo>
                  <a:cubicBezTo>
                    <a:pt x="227" y="175"/>
                    <a:pt x="227" y="175"/>
                    <a:pt x="227" y="175"/>
                  </a:cubicBezTo>
                  <a:cubicBezTo>
                    <a:pt x="226" y="176"/>
                    <a:pt x="226" y="176"/>
                    <a:pt x="226" y="176"/>
                  </a:cubicBezTo>
                  <a:cubicBezTo>
                    <a:pt x="225" y="176"/>
                    <a:pt x="225" y="176"/>
                    <a:pt x="224" y="177"/>
                  </a:cubicBezTo>
                  <a:cubicBezTo>
                    <a:pt x="224" y="177"/>
                    <a:pt x="224" y="177"/>
                    <a:pt x="223" y="178"/>
                  </a:cubicBezTo>
                  <a:cubicBezTo>
                    <a:pt x="223" y="178"/>
                    <a:pt x="223" y="178"/>
                    <a:pt x="223" y="178"/>
                  </a:cubicBezTo>
                  <a:cubicBezTo>
                    <a:pt x="223" y="178"/>
                    <a:pt x="223" y="178"/>
                    <a:pt x="223" y="178"/>
                  </a:cubicBezTo>
                  <a:cubicBezTo>
                    <a:pt x="222" y="179"/>
                    <a:pt x="222" y="179"/>
                    <a:pt x="222" y="179"/>
                  </a:cubicBezTo>
                  <a:cubicBezTo>
                    <a:pt x="221" y="179"/>
                    <a:pt x="221" y="180"/>
                    <a:pt x="221" y="180"/>
                  </a:cubicBezTo>
                  <a:cubicBezTo>
                    <a:pt x="220" y="181"/>
                    <a:pt x="220" y="181"/>
                    <a:pt x="220" y="181"/>
                  </a:cubicBezTo>
                  <a:cubicBezTo>
                    <a:pt x="220" y="181"/>
                    <a:pt x="220" y="181"/>
                    <a:pt x="220" y="181"/>
                  </a:cubicBezTo>
                  <a:cubicBezTo>
                    <a:pt x="219" y="181"/>
                    <a:pt x="219" y="181"/>
                    <a:pt x="219" y="181"/>
                  </a:cubicBezTo>
                  <a:cubicBezTo>
                    <a:pt x="219" y="182"/>
                    <a:pt x="219" y="182"/>
                    <a:pt x="219" y="182"/>
                  </a:cubicBezTo>
                  <a:cubicBezTo>
                    <a:pt x="218" y="182"/>
                    <a:pt x="218" y="183"/>
                    <a:pt x="217" y="184"/>
                  </a:cubicBezTo>
                  <a:cubicBezTo>
                    <a:pt x="217" y="184"/>
                    <a:pt x="217" y="184"/>
                    <a:pt x="217" y="184"/>
                  </a:cubicBezTo>
                  <a:cubicBezTo>
                    <a:pt x="216" y="184"/>
                    <a:pt x="216" y="185"/>
                    <a:pt x="215" y="185"/>
                  </a:cubicBezTo>
                  <a:cubicBezTo>
                    <a:pt x="215" y="186"/>
                    <a:pt x="215" y="186"/>
                    <a:pt x="215" y="186"/>
                  </a:cubicBezTo>
                  <a:cubicBezTo>
                    <a:pt x="214" y="186"/>
                    <a:pt x="213" y="187"/>
                    <a:pt x="212" y="187"/>
                  </a:cubicBezTo>
                  <a:cubicBezTo>
                    <a:pt x="212" y="187"/>
                    <a:pt x="212" y="187"/>
                    <a:pt x="212" y="187"/>
                  </a:cubicBezTo>
                  <a:cubicBezTo>
                    <a:pt x="211" y="188"/>
                    <a:pt x="210" y="188"/>
                    <a:pt x="209" y="189"/>
                  </a:cubicBezTo>
                  <a:cubicBezTo>
                    <a:pt x="209" y="189"/>
                    <a:pt x="209" y="189"/>
                    <a:pt x="209" y="189"/>
                  </a:cubicBezTo>
                  <a:cubicBezTo>
                    <a:pt x="208" y="189"/>
                    <a:pt x="208" y="190"/>
                    <a:pt x="207" y="190"/>
                  </a:cubicBezTo>
                  <a:cubicBezTo>
                    <a:pt x="206" y="190"/>
                    <a:pt x="205" y="191"/>
                    <a:pt x="204" y="191"/>
                  </a:cubicBezTo>
                  <a:cubicBezTo>
                    <a:pt x="203" y="192"/>
                    <a:pt x="203" y="192"/>
                    <a:pt x="203" y="192"/>
                  </a:cubicBezTo>
                  <a:cubicBezTo>
                    <a:pt x="201" y="192"/>
                    <a:pt x="199" y="193"/>
                    <a:pt x="198" y="194"/>
                  </a:cubicBezTo>
                  <a:cubicBezTo>
                    <a:pt x="197" y="194"/>
                    <a:pt x="197" y="194"/>
                    <a:pt x="196" y="194"/>
                  </a:cubicBezTo>
                  <a:cubicBezTo>
                    <a:pt x="195" y="194"/>
                    <a:pt x="193" y="195"/>
                    <a:pt x="192" y="195"/>
                  </a:cubicBezTo>
                  <a:cubicBezTo>
                    <a:pt x="191" y="195"/>
                    <a:pt x="191" y="195"/>
                    <a:pt x="190" y="196"/>
                  </a:cubicBezTo>
                  <a:cubicBezTo>
                    <a:pt x="188" y="196"/>
                    <a:pt x="187" y="196"/>
                    <a:pt x="185" y="197"/>
                  </a:cubicBezTo>
                  <a:cubicBezTo>
                    <a:pt x="184" y="197"/>
                    <a:pt x="184" y="197"/>
                    <a:pt x="184" y="197"/>
                  </a:cubicBezTo>
                  <a:cubicBezTo>
                    <a:pt x="184" y="197"/>
                    <a:pt x="184" y="197"/>
                    <a:pt x="184" y="197"/>
                  </a:cubicBezTo>
                  <a:cubicBezTo>
                    <a:pt x="181" y="198"/>
                    <a:pt x="177" y="198"/>
                    <a:pt x="174" y="199"/>
                  </a:cubicBezTo>
                  <a:cubicBezTo>
                    <a:pt x="173" y="199"/>
                    <a:pt x="173" y="199"/>
                    <a:pt x="173" y="199"/>
                  </a:cubicBezTo>
                  <a:cubicBezTo>
                    <a:pt x="172" y="199"/>
                    <a:pt x="170" y="199"/>
                    <a:pt x="168" y="199"/>
                  </a:cubicBezTo>
                  <a:cubicBezTo>
                    <a:pt x="168" y="199"/>
                    <a:pt x="168" y="199"/>
                    <a:pt x="168" y="199"/>
                  </a:cubicBezTo>
                  <a:cubicBezTo>
                    <a:pt x="168" y="199"/>
                    <a:pt x="168" y="199"/>
                    <a:pt x="168" y="199"/>
                  </a:cubicBezTo>
                  <a:cubicBezTo>
                    <a:pt x="171" y="161"/>
                    <a:pt x="175" y="123"/>
                    <a:pt x="178" y="85"/>
                  </a:cubicBezTo>
                  <a:cubicBezTo>
                    <a:pt x="179" y="84"/>
                    <a:pt x="178" y="82"/>
                    <a:pt x="178" y="80"/>
                  </a:cubicBezTo>
                  <a:cubicBezTo>
                    <a:pt x="177" y="79"/>
                    <a:pt x="176" y="77"/>
                    <a:pt x="175" y="76"/>
                  </a:cubicBezTo>
                  <a:cubicBezTo>
                    <a:pt x="174" y="74"/>
                    <a:pt x="172" y="72"/>
                    <a:pt x="170" y="70"/>
                  </a:cubicBezTo>
                  <a:cubicBezTo>
                    <a:pt x="168" y="69"/>
                    <a:pt x="166" y="67"/>
                    <a:pt x="163" y="65"/>
                  </a:cubicBezTo>
                  <a:cubicBezTo>
                    <a:pt x="157" y="60"/>
                    <a:pt x="149" y="55"/>
                    <a:pt x="141" y="49"/>
                  </a:cubicBezTo>
                  <a:cubicBezTo>
                    <a:pt x="133" y="43"/>
                    <a:pt x="125" y="36"/>
                    <a:pt x="118" y="30"/>
                  </a:cubicBezTo>
                  <a:cubicBezTo>
                    <a:pt x="111" y="24"/>
                    <a:pt x="104" y="19"/>
                    <a:pt x="100" y="15"/>
                  </a:cubicBezTo>
                  <a:cubicBezTo>
                    <a:pt x="95" y="11"/>
                    <a:pt x="92" y="9"/>
                    <a:pt x="91" y="8"/>
                  </a:cubicBezTo>
                  <a:cubicBezTo>
                    <a:pt x="91" y="8"/>
                    <a:pt x="90" y="8"/>
                    <a:pt x="90" y="7"/>
                  </a:cubicBezTo>
                  <a:cubicBezTo>
                    <a:pt x="89" y="7"/>
                    <a:pt x="88" y="6"/>
                    <a:pt x="87" y="6"/>
                  </a:cubicBezTo>
                  <a:cubicBezTo>
                    <a:pt x="86" y="5"/>
                    <a:pt x="86" y="4"/>
                    <a:pt x="85" y="3"/>
                  </a:cubicBezTo>
                  <a:cubicBezTo>
                    <a:pt x="84" y="2"/>
                    <a:pt x="84" y="1"/>
                    <a:pt x="84" y="0"/>
                  </a:cubicBezTo>
                  <a:cubicBezTo>
                    <a:pt x="80" y="55"/>
                    <a:pt x="75" y="110"/>
                    <a:pt x="71" y="164"/>
                  </a:cubicBezTo>
                  <a:cubicBezTo>
                    <a:pt x="71" y="166"/>
                    <a:pt x="71" y="167"/>
                    <a:pt x="71" y="168"/>
                  </a:cubicBezTo>
                  <a:cubicBezTo>
                    <a:pt x="72" y="169"/>
                    <a:pt x="73" y="170"/>
                    <a:pt x="74" y="170"/>
                  </a:cubicBezTo>
                  <a:cubicBezTo>
                    <a:pt x="74" y="171"/>
                    <a:pt x="75" y="172"/>
                    <a:pt x="76" y="172"/>
                  </a:cubicBezTo>
                  <a:cubicBezTo>
                    <a:pt x="77" y="173"/>
                    <a:pt x="77" y="173"/>
                    <a:pt x="77" y="173"/>
                  </a:cubicBezTo>
                  <a:cubicBezTo>
                    <a:pt x="78" y="174"/>
                    <a:pt x="81" y="176"/>
                    <a:pt x="86" y="181"/>
                  </a:cubicBezTo>
                  <a:cubicBezTo>
                    <a:pt x="90" y="185"/>
                    <a:pt x="96" y="190"/>
                    <a:pt x="102" y="196"/>
                  </a:cubicBezTo>
                  <a:cubicBezTo>
                    <a:pt x="101" y="196"/>
                    <a:pt x="100" y="195"/>
                    <a:pt x="100" y="195"/>
                  </a:cubicBezTo>
                  <a:cubicBezTo>
                    <a:pt x="99" y="195"/>
                    <a:pt x="99" y="195"/>
                    <a:pt x="99" y="195"/>
                  </a:cubicBezTo>
                  <a:cubicBezTo>
                    <a:pt x="96" y="194"/>
                    <a:pt x="92" y="194"/>
                    <a:pt x="89" y="193"/>
                  </a:cubicBezTo>
                  <a:cubicBezTo>
                    <a:pt x="89" y="193"/>
                    <a:pt x="89" y="193"/>
                    <a:pt x="89" y="193"/>
                  </a:cubicBezTo>
                  <a:cubicBezTo>
                    <a:pt x="85" y="192"/>
                    <a:pt x="82" y="191"/>
                    <a:pt x="78" y="190"/>
                  </a:cubicBezTo>
                  <a:cubicBezTo>
                    <a:pt x="78" y="190"/>
                    <a:pt x="78" y="190"/>
                    <a:pt x="78" y="190"/>
                  </a:cubicBezTo>
                  <a:cubicBezTo>
                    <a:pt x="74" y="189"/>
                    <a:pt x="71" y="187"/>
                    <a:pt x="67" y="186"/>
                  </a:cubicBezTo>
                  <a:cubicBezTo>
                    <a:pt x="58" y="183"/>
                    <a:pt x="49" y="179"/>
                    <a:pt x="42" y="175"/>
                  </a:cubicBezTo>
                  <a:cubicBezTo>
                    <a:pt x="36" y="171"/>
                    <a:pt x="30" y="166"/>
                    <a:pt x="26" y="162"/>
                  </a:cubicBezTo>
                  <a:cubicBezTo>
                    <a:pt x="21" y="158"/>
                    <a:pt x="18" y="153"/>
                    <a:pt x="16" y="149"/>
                  </a:cubicBezTo>
                  <a:cubicBezTo>
                    <a:pt x="14" y="144"/>
                    <a:pt x="13" y="140"/>
                    <a:pt x="14" y="136"/>
                  </a:cubicBezTo>
                  <a:cubicBezTo>
                    <a:pt x="9" y="194"/>
                    <a:pt x="5" y="252"/>
                    <a:pt x="0" y="310"/>
                  </a:cubicBezTo>
                  <a:cubicBezTo>
                    <a:pt x="0" y="315"/>
                    <a:pt x="1" y="320"/>
                    <a:pt x="3" y="324"/>
                  </a:cubicBezTo>
                  <a:cubicBezTo>
                    <a:pt x="5" y="329"/>
                    <a:pt x="8" y="334"/>
                    <a:pt x="12" y="338"/>
                  </a:cubicBezTo>
                  <a:cubicBezTo>
                    <a:pt x="15" y="342"/>
                    <a:pt x="20" y="346"/>
                    <a:pt x="25" y="350"/>
                  </a:cubicBezTo>
                  <a:cubicBezTo>
                    <a:pt x="21" y="399"/>
                    <a:pt x="17" y="449"/>
                    <a:pt x="13" y="499"/>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7"/>
                    <a:pt x="14" y="497"/>
                    <a:pt x="14" y="496"/>
                  </a:cubicBezTo>
                  <a:cubicBezTo>
                    <a:pt x="14" y="496"/>
                    <a:pt x="14" y="495"/>
                    <a:pt x="14" y="494"/>
                  </a:cubicBezTo>
                  <a:cubicBezTo>
                    <a:pt x="14" y="494"/>
                    <a:pt x="14" y="494"/>
                    <a:pt x="14" y="494"/>
                  </a:cubicBezTo>
                  <a:cubicBezTo>
                    <a:pt x="14" y="493"/>
                    <a:pt x="14" y="493"/>
                    <a:pt x="14" y="493"/>
                  </a:cubicBezTo>
                  <a:cubicBezTo>
                    <a:pt x="14" y="493"/>
                    <a:pt x="14" y="493"/>
                    <a:pt x="14" y="493"/>
                  </a:cubicBezTo>
                  <a:cubicBezTo>
                    <a:pt x="14" y="493"/>
                    <a:pt x="14" y="493"/>
                    <a:pt x="14" y="493"/>
                  </a:cubicBezTo>
                  <a:cubicBezTo>
                    <a:pt x="14" y="492"/>
                    <a:pt x="14" y="492"/>
                    <a:pt x="14" y="491"/>
                  </a:cubicBezTo>
                  <a:cubicBezTo>
                    <a:pt x="14" y="490"/>
                    <a:pt x="14" y="490"/>
                    <a:pt x="14" y="489"/>
                  </a:cubicBezTo>
                  <a:cubicBezTo>
                    <a:pt x="15" y="488"/>
                    <a:pt x="15" y="488"/>
                    <a:pt x="15" y="488"/>
                  </a:cubicBezTo>
                  <a:cubicBezTo>
                    <a:pt x="15" y="488"/>
                    <a:pt x="15" y="488"/>
                    <a:pt x="15" y="488"/>
                  </a:cubicBezTo>
                  <a:cubicBezTo>
                    <a:pt x="15" y="488"/>
                    <a:pt x="15" y="488"/>
                    <a:pt x="15" y="488"/>
                  </a:cubicBezTo>
                  <a:cubicBezTo>
                    <a:pt x="15" y="486"/>
                    <a:pt x="15" y="485"/>
                    <a:pt x="15" y="484"/>
                  </a:cubicBezTo>
                  <a:cubicBezTo>
                    <a:pt x="15" y="484"/>
                    <a:pt x="15" y="483"/>
                    <a:pt x="15" y="483"/>
                  </a:cubicBezTo>
                  <a:cubicBezTo>
                    <a:pt x="15" y="483"/>
                    <a:pt x="15" y="483"/>
                    <a:pt x="15" y="483"/>
                  </a:cubicBezTo>
                  <a:cubicBezTo>
                    <a:pt x="15" y="482"/>
                    <a:pt x="15" y="482"/>
                    <a:pt x="15" y="482"/>
                  </a:cubicBezTo>
                  <a:cubicBezTo>
                    <a:pt x="15" y="482"/>
                    <a:pt x="15" y="481"/>
                    <a:pt x="15" y="480"/>
                  </a:cubicBezTo>
                  <a:cubicBezTo>
                    <a:pt x="15" y="479"/>
                    <a:pt x="16" y="478"/>
                    <a:pt x="16" y="477"/>
                  </a:cubicBezTo>
                  <a:cubicBezTo>
                    <a:pt x="19" y="434"/>
                    <a:pt x="22" y="392"/>
                    <a:pt x="26" y="350"/>
                  </a:cubicBezTo>
                  <a:cubicBezTo>
                    <a:pt x="27" y="351"/>
                    <a:pt x="27" y="351"/>
                    <a:pt x="28" y="352"/>
                  </a:cubicBezTo>
                  <a:cubicBezTo>
                    <a:pt x="35" y="356"/>
                    <a:pt x="43" y="361"/>
                    <a:pt x="53" y="364"/>
                  </a:cubicBezTo>
                  <a:cubicBezTo>
                    <a:pt x="53" y="365"/>
                    <a:pt x="54" y="365"/>
                    <a:pt x="54" y="365"/>
                  </a:cubicBezTo>
                  <a:cubicBezTo>
                    <a:pt x="55" y="365"/>
                    <a:pt x="55" y="365"/>
                    <a:pt x="56" y="366"/>
                  </a:cubicBezTo>
                  <a:cubicBezTo>
                    <a:pt x="56" y="366"/>
                    <a:pt x="57" y="366"/>
                    <a:pt x="57" y="366"/>
                  </a:cubicBezTo>
                  <a:cubicBezTo>
                    <a:pt x="58" y="366"/>
                    <a:pt x="58" y="367"/>
                    <a:pt x="59" y="367"/>
                  </a:cubicBezTo>
                  <a:cubicBezTo>
                    <a:pt x="60" y="367"/>
                    <a:pt x="61" y="367"/>
                    <a:pt x="62" y="368"/>
                  </a:cubicBezTo>
                  <a:cubicBezTo>
                    <a:pt x="62" y="368"/>
                    <a:pt x="63" y="368"/>
                    <a:pt x="63" y="368"/>
                  </a:cubicBezTo>
                  <a:cubicBezTo>
                    <a:pt x="63" y="368"/>
                    <a:pt x="63" y="368"/>
                    <a:pt x="63" y="368"/>
                  </a:cubicBezTo>
                  <a:cubicBezTo>
                    <a:pt x="64" y="368"/>
                    <a:pt x="64" y="369"/>
                    <a:pt x="65" y="369"/>
                  </a:cubicBezTo>
                  <a:cubicBezTo>
                    <a:pt x="66" y="369"/>
                    <a:pt x="67" y="369"/>
                    <a:pt x="68" y="370"/>
                  </a:cubicBezTo>
                  <a:cubicBezTo>
                    <a:pt x="69" y="370"/>
                    <a:pt x="70" y="370"/>
                    <a:pt x="71" y="371"/>
                  </a:cubicBezTo>
                  <a:cubicBezTo>
                    <a:pt x="71" y="371"/>
                    <a:pt x="72" y="371"/>
                    <a:pt x="73" y="371"/>
                  </a:cubicBezTo>
                  <a:cubicBezTo>
                    <a:pt x="74" y="371"/>
                    <a:pt x="74" y="371"/>
                    <a:pt x="74" y="371"/>
                  </a:cubicBezTo>
                  <a:cubicBezTo>
                    <a:pt x="74" y="372"/>
                    <a:pt x="74" y="372"/>
                    <a:pt x="74" y="372"/>
                  </a:cubicBezTo>
                  <a:cubicBezTo>
                    <a:pt x="74" y="372"/>
                    <a:pt x="74" y="372"/>
                    <a:pt x="74" y="372"/>
                  </a:cubicBezTo>
                  <a:cubicBezTo>
                    <a:pt x="74" y="372"/>
                    <a:pt x="75" y="372"/>
                    <a:pt x="75" y="372"/>
                  </a:cubicBezTo>
                  <a:cubicBezTo>
                    <a:pt x="76" y="372"/>
                    <a:pt x="76" y="372"/>
                    <a:pt x="77" y="372"/>
                  </a:cubicBezTo>
                  <a:cubicBezTo>
                    <a:pt x="78" y="373"/>
                    <a:pt x="79" y="373"/>
                    <a:pt x="79" y="373"/>
                  </a:cubicBezTo>
                  <a:cubicBezTo>
                    <a:pt x="80" y="373"/>
                    <a:pt x="81" y="373"/>
                    <a:pt x="81" y="374"/>
                  </a:cubicBezTo>
                  <a:cubicBezTo>
                    <a:pt x="82" y="374"/>
                    <a:pt x="83" y="374"/>
                    <a:pt x="83" y="374"/>
                  </a:cubicBezTo>
                  <a:cubicBezTo>
                    <a:pt x="84" y="374"/>
                    <a:pt x="84" y="374"/>
                    <a:pt x="84" y="374"/>
                  </a:cubicBezTo>
                  <a:cubicBezTo>
                    <a:pt x="84" y="374"/>
                    <a:pt x="84" y="374"/>
                    <a:pt x="84" y="374"/>
                  </a:cubicBezTo>
                  <a:cubicBezTo>
                    <a:pt x="85" y="374"/>
                    <a:pt x="85" y="374"/>
                    <a:pt x="85" y="374"/>
                  </a:cubicBezTo>
                  <a:cubicBezTo>
                    <a:pt x="86" y="375"/>
                    <a:pt x="86" y="375"/>
                    <a:pt x="87" y="375"/>
                  </a:cubicBezTo>
                  <a:cubicBezTo>
                    <a:pt x="89" y="375"/>
                    <a:pt x="89" y="375"/>
                    <a:pt x="89" y="375"/>
                  </a:cubicBezTo>
                  <a:cubicBezTo>
                    <a:pt x="89" y="375"/>
                    <a:pt x="90" y="375"/>
                    <a:pt x="91" y="376"/>
                  </a:cubicBezTo>
                  <a:cubicBezTo>
                    <a:pt x="91" y="376"/>
                    <a:pt x="92" y="376"/>
                    <a:pt x="92" y="376"/>
                  </a:cubicBezTo>
                  <a:cubicBezTo>
                    <a:pt x="93" y="376"/>
                    <a:pt x="93" y="376"/>
                    <a:pt x="94" y="376"/>
                  </a:cubicBezTo>
                  <a:cubicBezTo>
                    <a:pt x="94" y="376"/>
                    <a:pt x="94" y="376"/>
                    <a:pt x="94" y="376"/>
                  </a:cubicBezTo>
                  <a:cubicBezTo>
                    <a:pt x="95" y="376"/>
                    <a:pt x="95" y="376"/>
                    <a:pt x="95" y="376"/>
                  </a:cubicBezTo>
                  <a:cubicBezTo>
                    <a:pt x="95" y="376"/>
                    <a:pt x="95" y="376"/>
                    <a:pt x="95" y="376"/>
                  </a:cubicBezTo>
                  <a:cubicBezTo>
                    <a:pt x="96" y="377"/>
                    <a:pt x="96" y="377"/>
                    <a:pt x="96" y="377"/>
                  </a:cubicBezTo>
                  <a:cubicBezTo>
                    <a:pt x="96" y="377"/>
                    <a:pt x="97" y="377"/>
                    <a:pt x="97" y="377"/>
                  </a:cubicBezTo>
                  <a:cubicBezTo>
                    <a:pt x="98" y="377"/>
                    <a:pt x="98" y="377"/>
                    <a:pt x="99" y="377"/>
                  </a:cubicBezTo>
                  <a:cubicBezTo>
                    <a:pt x="99" y="377"/>
                    <a:pt x="100" y="377"/>
                    <a:pt x="100" y="377"/>
                  </a:cubicBezTo>
                  <a:cubicBezTo>
                    <a:pt x="102" y="378"/>
                    <a:pt x="102" y="378"/>
                    <a:pt x="102" y="378"/>
                  </a:cubicBezTo>
                  <a:cubicBezTo>
                    <a:pt x="102" y="378"/>
                    <a:pt x="103" y="378"/>
                    <a:pt x="103" y="378"/>
                  </a:cubicBezTo>
                  <a:cubicBezTo>
                    <a:pt x="104" y="378"/>
                    <a:pt x="104" y="378"/>
                    <a:pt x="105" y="378"/>
                  </a:cubicBezTo>
                  <a:cubicBezTo>
                    <a:pt x="105" y="378"/>
                    <a:pt x="105" y="378"/>
                    <a:pt x="105" y="378"/>
                  </a:cubicBezTo>
                  <a:cubicBezTo>
                    <a:pt x="105" y="378"/>
                    <a:pt x="105" y="378"/>
                    <a:pt x="105" y="378"/>
                  </a:cubicBezTo>
                  <a:cubicBezTo>
                    <a:pt x="105" y="378"/>
                    <a:pt x="106" y="378"/>
                    <a:pt x="106" y="378"/>
                  </a:cubicBezTo>
                  <a:cubicBezTo>
                    <a:pt x="107" y="378"/>
                    <a:pt x="107" y="378"/>
                    <a:pt x="108" y="378"/>
                  </a:cubicBezTo>
                  <a:cubicBezTo>
                    <a:pt x="109" y="379"/>
                    <a:pt x="109" y="379"/>
                    <a:pt x="109" y="379"/>
                  </a:cubicBezTo>
                  <a:cubicBezTo>
                    <a:pt x="110" y="379"/>
                    <a:pt x="110" y="379"/>
                    <a:pt x="111" y="379"/>
                  </a:cubicBezTo>
                  <a:cubicBezTo>
                    <a:pt x="112" y="379"/>
                    <a:pt x="112" y="379"/>
                    <a:pt x="112" y="379"/>
                  </a:cubicBezTo>
                  <a:cubicBezTo>
                    <a:pt x="113" y="379"/>
                    <a:pt x="113" y="379"/>
                    <a:pt x="114"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6" y="379"/>
                    <a:pt x="116" y="379"/>
                    <a:pt x="117" y="379"/>
                  </a:cubicBezTo>
                  <a:cubicBezTo>
                    <a:pt x="117" y="379"/>
                    <a:pt x="118" y="379"/>
                    <a:pt x="118" y="379"/>
                  </a:cubicBezTo>
                  <a:cubicBezTo>
                    <a:pt x="119" y="379"/>
                    <a:pt x="119" y="379"/>
                    <a:pt x="120" y="379"/>
                  </a:cubicBezTo>
                  <a:cubicBezTo>
                    <a:pt x="120" y="379"/>
                    <a:pt x="121" y="379"/>
                    <a:pt x="121" y="379"/>
                  </a:cubicBezTo>
                  <a:cubicBezTo>
                    <a:pt x="122" y="380"/>
                    <a:pt x="122" y="380"/>
                    <a:pt x="123" y="380"/>
                  </a:cubicBezTo>
                  <a:cubicBezTo>
                    <a:pt x="123" y="380"/>
                    <a:pt x="124" y="380"/>
                    <a:pt x="124" y="380"/>
                  </a:cubicBezTo>
                  <a:cubicBezTo>
                    <a:pt x="124" y="380"/>
                    <a:pt x="124" y="380"/>
                    <a:pt x="124" y="380"/>
                  </a:cubicBezTo>
                  <a:cubicBezTo>
                    <a:pt x="125" y="380"/>
                    <a:pt x="125" y="380"/>
                    <a:pt x="126" y="380"/>
                  </a:cubicBezTo>
                  <a:cubicBezTo>
                    <a:pt x="127" y="380"/>
                    <a:pt x="127" y="380"/>
                    <a:pt x="127" y="380"/>
                  </a:cubicBezTo>
                  <a:cubicBezTo>
                    <a:pt x="128" y="380"/>
                    <a:pt x="128" y="380"/>
                    <a:pt x="129" y="380"/>
                  </a:cubicBezTo>
                  <a:cubicBezTo>
                    <a:pt x="129" y="380"/>
                    <a:pt x="130" y="380"/>
                    <a:pt x="130" y="380"/>
                  </a:cubicBezTo>
                  <a:cubicBezTo>
                    <a:pt x="131" y="380"/>
                    <a:pt x="131" y="380"/>
                    <a:pt x="131" y="380"/>
                  </a:cubicBezTo>
                  <a:cubicBezTo>
                    <a:pt x="132" y="380"/>
                    <a:pt x="132" y="380"/>
                    <a:pt x="132" y="380"/>
                  </a:cubicBezTo>
                  <a:cubicBezTo>
                    <a:pt x="133" y="380"/>
                    <a:pt x="133" y="380"/>
                    <a:pt x="133" y="380"/>
                  </a:cubicBezTo>
                  <a:cubicBezTo>
                    <a:pt x="134" y="380"/>
                    <a:pt x="134" y="380"/>
                    <a:pt x="134" y="380"/>
                  </a:cubicBezTo>
                  <a:cubicBezTo>
                    <a:pt x="134" y="380"/>
                    <a:pt x="134" y="380"/>
                    <a:pt x="134" y="380"/>
                  </a:cubicBezTo>
                  <a:cubicBezTo>
                    <a:pt x="135" y="380"/>
                    <a:pt x="135" y="380"/>
                    <a:pt x="135" y="380"/>
                  </a:cubicBezTo>
                  <a:cubicBezTo>
                    <a:pt x="136" y="380"/>
                    <a:pt x="136" y="380"/>
                    <a:pt x="136" y="380"/>
                  </a:cubicBezTo>
                  <a:cubicBezTo>
                    <a:pt x="136" y="380"/>
                    <a:pt x="136" y="380"/>
                    <a:pt x="136" y="380"/>
                  </a:cubicBezTo>
                  <a:cubicBezTo>
                    <a:pt x="137" y="380"/>
                    <a:pt x="137" y="380"/>
                    <a:pt x="138" y="380"/>
                  </a:cubicBezTo>
                  <a:cubicBezTo>
                    <a:pt x="138" y="380"/>
                    <a:pt x="139" y="380"/>
                    <a:pt x="139" y="380"/>
                  </a:cubicBezTo>
                  <a:cubicBezTo>
                    <a:pt x="140" y="380"/>
                    <a:pt x="140" y="380"/>
                    <a:pt x="141" y="380"/>
                  </a:cubicBezTo>
                  <a:cubicBezTo>
                    <a:pt x="141" y="380"/>
                    <a:pt x="142" y="380"/>
                    <a:pt x="142" y="380"/>
                  </a:cubicBezTo>
                  <a:cubicBezTo>
                    <a:pt x="143" y="379"/>
                    <a:pt x="144" y="379"/>
                    <a:pt x="144" y="379"/>
                  </a:cubicBezTo>
                  <a:cubicBezTo>
                    <a:pt x="145" y="379"/>
                    <a:pt x="145" y="379"/>
                    <a:pt x="146" y="379"/>
                  </a:cubicBezTo>
                  <a:cubicBezTo>
                    <a:pt x="146" y="379"/>
                    <a:pt x="146" y="379"/>
                    <a:pt x="146" y="379"/>
                  </a:cubicBezTo>
                  <a:cubicBezTo>
                    <a:pt x="146" y="379"/>
                    <a:pt x="146" y="379"/>
                    <a:pt x="146" y="379"/>
                  </a:cubicBezTo>
                  <a:cubicBezTo>
                    <a:pt x="146" y="379"/>
                    <a:pt x="147" y="379"/>
                    <a:pt x="148" y="379"/>
                  </a:cubicBezTo>
                  <a:cubicBezTo>
                    <a:pt x="148" y="379"/>
                    <a:pt x="149" y="379"/>
                    <a:pt x="149" y="379"/>
                  </a:cubicBezTo>
                  <a:cubicBezTo>
                    <a:pt x="150" y="379"/>
                    <a:pt x="150" y="379"/>
                    <a:pt x="151" y="379"/>
                  </a:cubicBezTo>
                  <a:cubicBezTo>
                    <a:pt x="151" y="379"/>
                    <a:pt x="151" y="379"/>
                    <a:pt x="151" y="379"/>
                  </a:cubicBezTo>
                  <a:cubicBezTo>
                    <a:pt x="152" y="379"/>
                    <a:pt x="152" y="379"/>
                    <a:pt x="152" y="379"/>
                  </a:cubicBezTo>
                  <a:cubicBezTo>
                    <a:pt x="152" y="379"/>
                    <a:pt x="153" y="379"/>
                    <a:pt x="153" y="379"/>
                  </a:cubicBezTo>
                  <a:cubicBezTo>
                    <a:pt x="154" y="379"/>
                    <a:pt x="154" y="378"/>
                    <a:pt x="155" y="378"/>
                  </a:cubicBezTo>
                  <a:cubicBezTo>
                    <a:pt x="156" y="378"/>
                    <a:pt x="156" y="378"/>
                    <a:pt x="157" y="378"/>
                  </a:cubicBezTo>
                  <a:cubicBezTo>
                    <a:pt x="157" y="378"/>
                    <a:pt x="157" y="378"/>
                    <a:pt x="157" y="378"/>
                  </a:cubicBezTo>
                  <a:cubicBezTo>
                    <a:pt x="157" y="378"/>
                    <a:pt x="157" y="378"/>
                    <a:pt x="157" y="378"/>
                  </a:cubicBezTo>
                  <a:cubicBezTo>
                    <a:pt x="157" y="378"/>
                    <a:pt x="157" y="378"/>
                    <a:pt x="157" y="378"/>
                  </a:cubicBezTo>
                  <a:cubicBezTo>
                    <a:pt x="158" y="378"/>
                    <a:pt x="159" y="378"/>
                    <a:pt x="160" y="378"/>
                  </a:cubicBezTo>
                  <a:cubicBezTo>
                    <a:pt x="160" y="378"/>
                    <a:pt x="161" y="377"/>
                    <a:pt x="162" y="377"/>
                  </a:cubicBezTo>
                  <a:cubicBezTo>
                    <a:pt x="162" y="377"/>
                    <a:pt x="162" y="377"/>
                    <a:pt x="162" y="377"/>
                  </a:cubicBezTo>
                  <a:cubicBezTo>
                    <a:pt x="163" y="377"/>
                    <a:pt x="164" y="377"/>
                    <a:pt x="165" y="377"/>
                  </a:cubicBezTo>
                  <a:cubicBezTo>
                    <a:pt x="166" y="377"/>
                    <a:pt x="166" y="376"/>
                    <a:pt x="167" y="376"/>
                  </a:cubicBezTo>
                  <a:cubicBezTo>
                    <a:pt x="167" y="376"/>
                    <a:pt x="167" y="376"/>
                    <a:pt x="167" y="376"/>
                  </a:cubicBezTo>
                  <a:cubicBezTo>
                    <a:pt x="168" y="376"/>
                    <a:pt x="168" y="376"/>
                    <a:pt x="168" y="376"/>
                  </a:cubicBezTo>
                  <a:cubicBezTo>
                    <a:pt x="168" y="376"/>
                    <a:pt x="168" y="376"/>
                    <a:pt x="168" y="376"/>
                  </a:cubicBezTo>
                  <a:cubicBezTo>
                    <a:pt x="170" y="376"/>
                    <a:pt x="172" y="375"/>
                    <a:pt x="173" y="375"/>
                  </a:cubicBezTo>
                  <a:cubicBezTo>
                    <a:pt x="174" y="375"/>
                    <a:pt x="174" y="375"/>
                    <a:pt x="174" y="375"/>
                  </a:cubicBezTo>
                  <a:cubicBezTo>
                    <a:pt x="175" y="374"/>
                    <a:pt x="175" y="374"/>
                    <a:pt x="175" y="374"/>
                  </a:cubicBezTo>
                  <a:cubicBezTo>
                    <a:pt x="176" y="374"/>
                    <a:pt x="176" y="374"/>
                    <a:pt x="177" y="374"/>
                  </a:cubicBezTo>
                  <a:cubicBezTo>
                    <a:pt x="178" y="374"/>
                    <a:pt x="179" y="373"/>
                    <a:pt x="180" y="373"/>
                  </a:cubicBezTo>
                  <a:cubicBezTo>
                    <a:pt x="180" y="373"/>
                    <a:pt x="180" y="373"/>
                    <a:pt x="180" y="373"/>
                  </a:cubicBezTo>
                  <a:cubicBezTo>
                    <a:pt x="181" y="373"/>
                    <a:pt x="181" y="373"/>
                    <a:pt x="181" y="373"/>
                  </a:cubicBezTo>
                  <a:cubicBezTo>
                    <a:pt x="182" y="372"/>
                    <a:pt x="184" y="371"/>
                    <a:pt x="186" y="371"/>
                  </a:cubicBezTo>
                  <a:cubicBezTo>
                    <a:pt x="186" y="371"/>
                    <a:pt x="186" y="371"/>
                    <a:pt x="186" y="371"/>
                  </a:cubicBezTo>
                  <a:cubicBezTo>
                    <a:pt x="187" y="370"/>
                    <a:pt x="187" y="370"/>
                    <a:pt x="187" y="370"/>
                  </a:cubicBezTo>
                  <a:cubicBezTo>
                    <a:pt x="188" y="370"/>
                    <a:pt x="189" y="369"/>
                    <a:pt x="190" y="369"/>
                  </a:cubicBezTo>
                  <a:cubicBezTo>
                    <a:pt x="191" y="368"/>
                    <a:pt x="191" y="368"/>
                    <a:pt x="191" y="368"/>
                  </a:cubicBezTo>
                  <a:cubicBezTo>
                    <a:pt x="192" y="368"/>
                    <a:pt x="192" y="368"/>
                    <a:pt x="192" y="368"/>
                  </a:cubicBezTo>
                  <a:cubicBezTo>
                    <a:pt x="192" y="368"/>
                    <a:pt x="192" y="368"/>
                    <a:pt x="192" y="368"/>
                  </a:cubicBezTo>
                  <a:cubicBezTo>
                    <a:pt x="192" y="367"/>
                    <a:pt x="192" y="367"/>
                    <a:pt x="192" y="367"/>
                  </a:cubicBezTo>
                  <a:cubicBezTo>
                    <a:pt x="193" y="367"/>
                    <a:pt x="193" y="367"/>
                    <a:pt x="193" y="367"/>
                  </a:cubicBezTo>
                  <a:cubicBezTo>
                    <a:pt x="193" y="367"/>
                    <a:pt x="194" y="366"/>
                    <a:pt x="195" y="366"/>
                  </a:cubicBezTo>
                  <a:cubicBezTo>
                    <a:pt x="195" y="366"/>
                    <a:pt x="195" y="366"/>
                    <a:pt x="195" y="366"/>
                  </a:cubicBezTo>
                  <a:cubicBezTo>
                    <a:pt x="195" y="366"/>
                    <a:pt x="195" y="366"/>
                    <a:pt x="195" y="366"/>
                  </a:cubicBezTo>
                  <a:cubicBezTo>
                    <a:pt x="196" y="365"/>
                    <a:pt x="196" y="365"/>
                    <a:pt x="196" y="365"/>
                  </a:cubicBezTo>
                  <a:cubicBezTo>
                    <a:pt x="197" y="365"/>
                    <a:pt x="197" y="364"/>
                    <a:pt x="197" y="364"/>
                  </a:cubicBezTo>
                  <a:cubicBezTo>
                    <a:pt x="198" y="364"/>
                    <a:pt x="198" y="364"/>
                    <a:pt x="198" y="364"/>
                  </a:cubicBezTo>
                  <a:cubicBezTo>
                    <a:pt x="198" y="364"/>
                    <a:pt x="198" y="364"/>
                    <a:pt x="198" y="364"/>
                  </a:cubicBezTo>
                  <a:cubicBezTo>
                    <a:pt x="199" y="363"/>
                    <a:pt x="199" y="363"/>
                    <a:pt x="199" y="363"/>
                  </a:cubicBezTo>
                  <a:cubicBezTo>
                    <a:pt x="200" y="362"/>
                    <a:pt x="200" y="362"/>
                    <a:pt x="200" y="362"/>
                  </a:cubicBezTo>
                  <a:cubicBezTo>
                    <a:pt x="200" y="362"/>
                    <a:pt x="200" y="362"/>
                    <a:pt x="200" y="362"/>
                  </a:cubicBezTo>
                  <a:cubicBezTo>
                    <a:pt x="200" y="362"/>
                    <a:pt x="200" y="362"/>
                    <a:pt x="200" y="362"/>
                  </a:cubicBezTo>
                  <a:cubicBezTo>
                    <a:pt x="200" y="362"/>
                    <a:pt x="200" y="362"/>
                    <a:pt x="200" y="362"/>
                  </a:cubicBezTo>
                  <a:cubicBezTo>
                    <a:pt x="201" y="361"/>
                    <a:pt x="201" y="361"/>
                    <a:pt x="201" y="361"/>
                  </a:cubicBezTo>
                  <a:cubicBezTo>
                    <a:pt x="201" y="361"/>
                    <a:pt x="201" y="361"/>
                    <a:pt x="201" y="361"/>
                  </a:cubicBezTo>
                  <a:cubicBezTo>
                    <a:pt x="201" y="360"/>
                    <a:pt x="201" y="360"/>
                    <a:pt x="201" y="360"/>
                  </a:cubicBezTo>
                  <a:cubicBezTo>
                    <a:pt x="202" y="360"/>
                    <a:pt x="202" y="360"/>
                    <a:pt x="202" y="360"/>
                  </a:cubicBezTo>
                  <a:cubicBezTo>
                    <a:pt x="202" y="360"/>
                    <a:pt x="202" y="360"/>
                    <a:pt x="202" y="360"/>
                  </a:cubicBezTo>
                  <a:cubicBezTo>
                    <a:pt x="203" y="359"/>
                    <a:pt x="204" y="357"/>
                    <a:pt x="205" y="356"/>
                  </a:cubicBezTo>
                  <a:cubicBezTo>
                    <a:pt x="206" y="356"/>
                    <a:pt x="206" y="356"/>
                    <a:pt x="206" y="356"/>
                  </a:cubicBezTo>
                  <a:cubicBezTo>
                    <a:pt x="207" y="355"/>
                    <a:pt x="208" y="354"/>
                    <a:pt x="209" y="353"/>
                  </a:cubicBezTo>
                  <a:cubicBezTo>
                    <a:pt x="209" y="353"/>
                    <a:pt x="209" y="353"/>
                    <a:pt x="209" y="353"/>
                  </a:cubicBezTo>
                  <a:cubicBezTo>
                    <a:pt x="211" y="352"/>
                    <a:pt x="212" y="351"/>
                    <a:pt x="213" y="350"/>
                  </a:cubicBezTo>
                  <a:cubicBezTo>
                    <a:pt x="214" y="350"/>
                    <a:pt x="214" y="350"/>
                    <a:pt x="214" y="350"/>
                  </a:cubicBezTo>
                  <a:cubicBezTo>
                    <a:pt x="215" y="350"/>
                    <a:pt x="216" y="349"/>
                    <a:pt x="217" y="348"/>
                  </a:cubicBezTo>
                  <a:cubicBezTo>
                    <a:pt x="218" y="348"/>
                    <a:pt x="218" y="348"/>
                    <a:pt x="218" y="348"/>
                  </a:cubicBezTo>
                  <a:cubicBezTo>
                    <a:pt x="219" y="348"/>
                    <a:pt x="221" y="347"/>
                    <a:pt x="222" y="347"/>
                  </a:cubicBezTo>
                  <a:cubicBezTo>
                    <a:pt x="222" y="347"/>
                    <a:pt x="222" y="347"/>
                    <a:pt x="222" y="347"/>
                  </a:cubicBezTo>
                  <a:cubicBezTo>
                    <a:pt x="224" y="346"/>
                    <a:pt x="225" y="346"/>
                    <a:pt x="227" y="346"/>
                  </a:cubicBezTo>
                  <a:cubicBezTo>
                    <a:pt x="227" y="346"/>
                    <a:pt x="227" y="346"/>
                    <a:pt x="227" y="346"/>
                  </a:cubicBezTo>
                  <a:cubicBezTo>
                    <a:pt x="230" y="345"/>
                    <a:pt x="233" y="345"/>
                    <a:pt x="237" y="345"/>
                  </a:cubicBezTo>
                  <a:cubicBezTo>
                    <a:pt x="239" y="345"/>
                    <a:pt x="241" y="345"/>
                    <a:pt x="244" y="345"/>
                  </a:cubicBezTo>
                  <a:cubicBezTo>
                    <a:pt x="244" y="345"/>
                    <a:pt x="244" y="345"/>
                    <a:pt x="244" y="345"/>
                  </a:cubicBezTo>
                  <a:cubicBezTo>
                    <a:pt x="246" y="345"/>
                    <a:pt x="249" y="346"/>
                    <a:pt x="251" y="346"/>
                  </a:cubicBezTo>
                  <a:cubicBezTo>
                    <a:pt x="251" y="346"/>
                    <a:pt x="251" y="346"/>
                    <a:pt x="251" y="346"/>
                  </a:cubicBezTo>
                  <a:cubicBezTo>
                    <a:pt x="254" y="346"/>
                    <a:pt x="256" y="347"/>
                    <a:pt x="259" y="347"/>
                  </a:cubicBezTo>
                  <a:cubicBezTo>
                    <a:pt x="259" y="347"/>
                    <a:pt x="259" y="347"/>
                    <a:pt x="259" y="347"/>
                  </a:cubicBezTo>
                  <a:cubicBezTo>
                    <a:pt x="262" y="347"/>
                    <a:pt x="265" y="348"/>
                    <a:pt x="268" y="348"/>
                  </a:cubicBezTo>
                  <a:cubicBezTo>
                    <a:pt x="270" y="349"/>
                    <a:pt x="272" y="349"/>
                    <a:pt x="274" y="350"/>
                  </a:cubicBezTo>
                  <a:cubicBezTo>
                    <a:pt x="274" y="350"/>
                    <a:pt x="274" y="350"/>
                    <a:pt x="274" y="350"/>
                  </a:cubicBezTo>
                  <a:cubicBezTo>
                    <a:pt x="275" y="350"/>
                    <a:pt x="276" y="351"/>
                    <a:pt x="277" y="351"/>
                  </a:cubicBezTo>
                  <a:cubicBezTo>
                    <a:pt x="278" y="351"/>
                    <a:pt x="279" y="352"/>
                    <a:pt x="280" y="352"/>
                  </a:cubicBezTo>
                  <a:cubicBezTo>
                    <a:pt x="281" y="353"/>
                    <a:pt x="282" y="353"/>
                    <a:pt x="283" y="354"/>
                  </a:cubicBezTo>
                  <a:cubicBezTo>
                    <a:pt x="284" y="354"/>
                    <a:pt x="284" y="354"/>
                    <a:pt x="285" y="355"/>
                  </a:cubicBezTo>
                  <a:cubicBezTo>
                    <a:pt x="286" y="356"/>
                    <a:pt x="287" y="356"/>
                    <a:pt x="289" y="357"/>
                  </a:cubicBezTo>
                  <a:cubicBezTo>
                    <a:pt x="289" y="358"/>
                    <a:pt x="290" y="358"/>
                    <a:pt x="290" y="358"/>
                  </a:cubicBezTo>
                  <a:cubicBezTo>
                    <a:pt x="292" y="360"/>
                    <a:pt x="294" y="361"/>
                    <a:pt x="295" y="362"/>
                  </a:cubicBezTo>
                  <a:cubicBezTo>
                    <a:pt x="296" y="362"/>
                    <a:pt x="296" y="362"/>
                    <a:pt x="296" y="362"/>
                  </a:cubicBezTo>
                  <a:cubicBezTo>
                    <a:pt x="297" y="364"/>
                    <a:pt x="299" y="365"/>
                    <a:pt x="300" y="367"/>
                  </a:cubicBezTo>
                  <a:cubicBezTo>
                    <a:pt x="301" y="367"/>
                    <a:pt x="301" y="368"/>
                    <a:pt x="302" y="368"/>
                  </a:cubicBezTo>
                  <a:cubicBezTo>
                    <a:pt x="303" y="369"/>
                    <a:pt x="304" y="371"/>
                    <a:pt x="306" y="372"/>
                  </a:cubicBezTo>
                  <a:cubicBezTo>
                    <a:pt x="306" y="373"/>
                    <a:pt x="307" y="373"/>
                    <a:pt x="308" y="374"/>
                  </a:cubicBezTo>
                  <a:cubicBezTo>
                    <a:pt x="309" y="375"/>
                    <a:pt x="310" y="376"/>
                    <a:pt x="311" y="377"/>
                  </a:cubicBezTo>
                  <a:cubicBezTo>
                    <a:pt x="311" y="378"/>
                    <a:pt x="312" y="379"/>
                    <a:pt x="313" y="380"/>
                  </a:cubicBezTo>
                  <a:cubicBezTo>
                    <a:pt x="314" y="381"/>
                    <a:pt x="315" y="382"/>
                    <a:pt x="316" y="383"/>
                  </a:cubicBezTo>
                  <a:cubicBezTo>
                    <a:pt x="317" y="384"/>
                    <a:pt x="317" y="385"/>
                    <a:pt x="318" y="386"/>
                  </a:cubicBezTo>
                  <a:cubicBezTo>
                    <a:pt x="319" y="387"/>
                    <a:pt x="320" y="388"/>
                    <a:pt x="321" y="389"/>
                  </a:cubicBezTo>
                  <a:cubicBezTo>
                    <a:pt x="322" y="390"/>
                    <a:pt x="323" y="391"/>
                    <a:pt x="324" y="392"/>
                  </a:cubicBezTo>
                  <a:cubicBezTo>
                    <a:pt x="325" y="393"/>
                    <a:pt x="326" y="394"/>
                    <a:pt x="327" y="396"/>
                  </a:cubicBezTo>
                  <a:cubicBezTo>
                    <a:pt x="327" y="396"/>
                    <a:pt x="328" y="397"/>
                    <a:pt x="329" y="398"/>
                  </a:cubicBezTo>
                  <a:cubicBezTo>
                    <a:pt x="330" y="400"/>
                    <a:pt x="331" y="401"/>
                    <a:pt x="333" y="403"/>
                  </a:cubicBez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2" name="Freeform 26"/>
            <p:cNvSpPr/>
            <p:nvPr/>
          </p:nvSpPr>
          <p:spPr bwMode="auto">
            <a:xfrm flipH="1">
              <a:off x="2181423" y="3449662"/>
              <a:ext cx="1719262" cy="536575"/>
            </a:xfrm>
            <a:custGeom>
              <a:avLst/>
              <a:gdLst>
                <a:gd name="T0" fmla="*/ 400 w 1162"/>
                <a:gd name="T1" fmla="*/ 357 h 362"/>
                <a:gd name="T2" fmla="*/ 440 w 1162"/>
                <a:gd name="T3" fmla="*/ 361 h 362"/>
                <a:gd name="T4" fmla="*/ 449 w 1162"/>
                <a:gd name="T5" fmla="*/ 360 h 362"/>
                <a:gd name="T6" fmla="*/ 641 w 1162"/>
                <a:gd name="T7" fmla="*/ 353 h 362"/>
                <a:gd name="T8" fmla="*/ 744 w 1162"/>
                <a:gd name="T9" fmla="*/ 321 h 362"/>
                <a:gd name="T10" fmla="*/ 641 w 1162"/>
                <a:gd name="T11" fmla="*/ 266 h 362"/>
                <a:gd name="T12" fmla="*/ 749 w 1162"/>
                <a:gd name="T13" fmla="*/ 230 h 362"/>
                <a:gd name="T14" fmla="*/ 752 w 1162"/>
                <a:gd name="T15" fmla="*/ 230 h 362"/>
                <a:gd name="T16" fmla="*/ 834 w 1162"/>
                <a:gd name="T17" fmla="*/ 243 h 362"/>
                <a:gd name="T18" fmla="*/ 894 w 1162"/>
                <a:gd name="T19" fmla="*/ 291 h 362"/>
                <a:gd name="T20" fmla="*/ 984 w 1162"/>
                <a:gd name="T21" fmla="*/ 317 h 362"/>
                <a:gd name="T22" fmla="*/ 996 w 1162"/>
                <a:gd name="T23" fmla="*/ 318 h 362"/>
                <a:gd name="T24" fmla="*/ 1103 w 1162"/>
                <a:gd name="T25" fmla="*/ 300 h 362"/>
                <a:gd name="T26" fmla="*/ 797 w 1162"/>
                <a:gd name="T27" fmla="*/ 1 h 362"/>
                <a:gd name="T28" fmla="*/ 759 w 1162"/>
                <a:gd name="T29" fmla="*/ 0 h 362"/>
                <a:gd name="T30" fmla="*/ 706 w 1162"/>
                <a:gd name="T31" fmla="*/ 1 h 362"/>
                <a:gd name="T32" fmla="*/ 560 w 1162"/>
                <a:gd name="T33" fmla="*/ 12 h 362"/>
                <a:gd name="T34" fmla="*/ 554 w 1162"/>
                <a:gd name="T35" fmla="*/ 37 h 362"/>
                <a:gd name="T36" fmla="*/ 611 w 1162"/>
                <a:gd name="T37" fmla="*/ 63 h 362"/>
                <a:gd name="T38" fmla="*/ 622 w 1162"/>
                <a:gd name="T39" fmla="*/ 91 h 362"/>
                <a:gd name="T40" fmla="*/ 551 w 1162"/>
                <a:gd name="T41" fmla="*/ 103 h 362"/>
                <a:gd name="T42" fmla="*/ 495 w 1162"/>
                <a:gd name="T43" fmla="*/ 100 h 362"/>
                <a:gd name="T44" fmla="*/ 421 w 1162"/>
                <a:gd name="T45" fmla="*/ 68 h 362"/>
                <a:gd name="T46" fmla="*/ 394 w 1162"/>
                <a:gd name="T47" fmla="*/ 36 h 362"/>
                <a:gd name="T48" fmla="*/ 352 w 1162"/>
                <a:gd name="T49" fmla="*/ 31 h 362"/>
                <a:gd name="T50" fmla="*/ 335 w 1162"/>
                <a:gd name="T51" fmla="*/ 32 h 362"/>
                <a:gd name="T52" fmla="*/ 233 w 1162"/>
                <a:gd name="T53" fmla="*/ 51 h 362"/>
                <a:gd name="T54" fmla="*/ 77 w 1162"/>
                <a:gd name="T55" fmla="*/ 83 h 362"/>
                <a:gd name="T56" fmla="*/ 78 w 1162"/>
                <a:gd name="T57" fmla="*/ 98 h 362"/>
                <a:gd name="T58" fmla="*/ 128 w 1162"/>
                <a:gd name="T59" fmla="*/ 139 h 362"/>
                <a:gd name="T60" fmla="*/ 165 w 1162"/>
                <a:gd name="T61" fmla="*/ 178 h 362"/>
                <a:gd name="T62" fmla="*/ 136 w 1162"/>
                <a:gd name="T63" fmla="*/ 191 h 362"/>
                <a:gd name="T64" fmla="*/ 125 w 1162"/>
                <a:gd name="T65" fmla="*/ 192 h 362"/>
                <a:gd name="T66" fmla="*/ 109 w 1162"/>
                <a:gd name="T67" fmla="*/ 192 h 362"/>
                <a:gd name="T68" fmla="*/ 91 w 1162"/>
                <a:gd name="T69" fmla="*/ 190 h 362"/>
                <a:gd name="T70" fmla="*/ 67 w 1162"/>
                <a:gd name="T71" fmla="*/ 191 h 362"/>
                <a:gd name="T72" fmla="*/ 33 w 1162"/>
                <a:gd name="T73" fmla="*/ 197 h 362"/>
                <a:gd name="T74" fmla="*/ 16 w 1162"/>
                <a:gd name="T75" fmla="*/ 255 h 362"/>
                <a:gd name="T76" fmla="*/ 97 w 1162"/>
                <a:gd name="T77" fmla="*/ 287 h 362"/>
                <a:gd name="T78" fmla="*/ 161 w 1162"/>
                <a:gd name="T79" fmla="*/ 289 h 362"/>
                <a:gd name="T80" fmla="*/ 206 w 1162"/>
                <a:gd name="T81" fmla="*/ 272 h 362"/>
                <a:gd name="T82" fmla="*/ 231 w 1162"/>
                <a:gd name="T83" fmla="*/ 258 h 362"/>
                <a:gd name="T84" fmla="*/ 256 w 1162"/>
                <a:gd name="T85" fmla="*/ 258 h 362"/>
                <a:gd name="T86" fmla="*/ 296 w 1162"/>
                <a:gd name="T87" fmla="*/ 270 h 362"/>
                <a:gd name="T88" fmla="*/ 364 w 1162"/>
                <a:gd name="T89" fmla="*/ 33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2" h="362">
                  <a:moveTo>
                    <a:pt x="364" y="337"/>
                  </a:moveTo>
                  <a:cubicBezTo>
                    <a:pt x="369" y="342"/>
                    <a:pt x="375" y="346"/>
                    <a:pt x="381" y="350"/>
                  </a:cubicBezTo>
                  <a:cubicBezTo>
                    <a:pt x="387" y="353"/>
                    <a:pt x="394" y="355"/>
                    <a:pt x="400" y="357"/>
                  </a:cubicBezTo>
                  <a:cubicBezTo>
                    <a:pt x="406" y="359"/>
                    <a:pt x="413" y="360"/>
                    <a:pt x="418" y="361"/>
                  </a:cubicBezTo>
                  <a:cubicBezTo>
                    <a:pt x="424" y="361"/>
                    <a:pt x="430" y="362"/>
                    <a:pt x="434" y="362"/>
                  </a:cubicBezTo>
                  <a:cubicBezTo>
                    <a:pt x="436" y="362"/>
                    <a:pt x="439" y="361"/>
                    <a:pt x="440" y="361"/>
                  </a:cubicBezTo>
                  <a:cubicBezTo>
                    <a:pt x="442" y="361"/>
                    <a:pt x="444" y="361"/>
                    <a:pt x="445" y="361"/>
                  </a:cubicBezTo>
                  <a:cubicBezTo>
                    <a:pt x="447" y="361"/>
                    <a:pt x="448" y="361"/>
                    <a:pt x="448" y="361"/>
                  </a:cubicBezTo>
                  <a:cubicBezTo>
                    <a:pt x="449" y="361"/>
                    <a:pt x="449" y="360"/>
                    <a:pt x="449" y="360"/>
                  </a:cubicBezTo>
                  <a:cubicBezTo>
                    <a:pt x="452" y="360"/>
                    <a:pt x="464" y="360"/>
                    <a:pt x="483" y="359"/>
                  </a:cubicBezTo>
                  <a:cubicBezTo>
                    <a:pt x="502" y="359"/>
                    <a:pt x="527" y="358"/>
                    <a:pt x="555" y="357"/>
                  </a:cubicBezTo>
                  <a:cubicBezTo>
                    <a:pt x="582" y="356"/>
                    <a:pt x="612" y="354"/>
                    <a:pt x="641" y="353"/>
                  </a:cubicBezTo>
                  <a:cubicBezTo>
                    <a:pt x="669" y="352"/>
                    <a:pt x="697" y="350"/>
                    <a:pt x="718" y="348"/>
                  </a:cubicBezTo>
                  <a:cubicBezTo>
                    <a:pt x="740" y="347"/>
                    <a:pt x="751" y="343"/>
                    <a:pt x="754" y="338"/>
                  </a:cubicBezTo>
                  <a:cubicBezTo>
                    <a:pt x="758" y="333"/>
                    <a:pt x="753" y="327"/>
                    <a:pt x="744" y="321"/>
                  </a:cubicBezTo>
                  <a:cubicBezTo>
                    <a:pt x="735" y="314"/>
                    <a:pt x="722" y="307"/>
                    <a:pt x="707" y="301"/>
                  </a:cubicBezTo>
                  <a:cubicBezTo>
                    <a:pt x="692" y="294"/>
                    <a:pt x="676" y="288"/>
                    <a:pt x="661" y="283"/>
                  </a:cubicBezTo>
                  <a:cubicBezTo>
                    <a:pt x="647" y="278"/>
                    <a:pt x="641" y="272"/>
                    <a:pt x="641" y="266"/>
                  </a:cubicBezTo>
                  <a:cubicBezTo>
                    <a:pt x="642" y="260"/>
                    <a:pt x="648" y="254"/>
                    <a:pt x="659" y="249"/>
                  </a:cubicBezTo>
                  <a:cubicBezTo>
                    <a:pt x="670" y="244"/>
                    <a:pt x="684" y="239"/>
                    <a:pt x="700" y="236"/>
                  </a:cubicBezTo>
                  <a:cubicBezTo>
                    <a:pt x="716" y="233"/>
                    <a:pt x="733" y="230"/>
                    <a:pt x="749" y="230"/>
                  </a:cubicBezTo>
                  <a:cubicBezTo>
                    <a:pt x="750" y="230"/>
                    <a:pt x="750" y="230"/>
                    <a:pt x="750" y="230"/>
                  </a:cubicBezTo>
                  <a:cubicBezTo>
                    <a:pt x="751" y="230"/>
                    <a:pt x="751" y="230"/>
                    <a:pt x="751" y="230"/>
                  </a:cubicBezTo>
                  <a:cubicBezTo>
                    <a:pt x="752" y="230"/>
                    <a:pt x="752" y="230"/>
                    <a:pt x="752" y="230"/>
                  </a:cubicBezTo>
                  <a:cubicBezTo>
                    <a:pt x="753" y="230"/>
                    <a:pt x="753" y="230"/>
                    <a:pt x="753" y="230"/>
                  </a:cubicBezTo>
                  <a:cubicBezTo>
                    <a:pt x="769" y="230"/>
                    <a:pt x="784" y="231"/>
                    <a:pt x="797" y="233"/>
                  </a:cubicBezTo>
                  <a:cubicBezTo>
                    <a:pt x="811" y="235"/>
                    <a:pt x="823" y="239"/>
                    <a:pt x="834" y="243"/>
                  </a:cubicBezTo>
                  <a:cubicBezTo>
                    <a:pt x="845" y="247"/>
                    <a:pt x="854" y="252"/>
                    <a:pt x="861" y="257"/>
                  </a:cubicBezTo>
                  <a:cubicBezTo>
                    <a:pt x="869" y="262"/>
                    <a:pt x="875" y="268"/>
                    <a:pt x="879" y="274"/>
                  </a:cubicBezTo>
                  <a:cubicBezTo>
                    <a:pt x="883" y="281"/>
                    <a:pt x="888" y="286"/>
                    <a:pt x="894" y="291"/>
                  </a:cubicBezTo>
                  <a:cubicBezTo>
                    <a:pt x="899" y="295"/>
                    <a:pt x="906" y="299"/>
                    <a:pt x="914" y="303"/>
                  </a:cubicBezTo>
                  <a:cubicBezTo>
                    <a:pt x="923" y="306"/>
                    <a:pt x="932" y="309"/>
                    <a:pt x="944" y="311"/>
                  </a:cubicBezTo>
                  <a:cubicBezTo>
                    <a:pt x="955" y="313"/>
                    <a:pt x="968" y="315"/>
                    <a:pt x="984" y="317"/>
                  </a:cubicBezTo>
                  <a:cubicBezTo>
                    <a:pt x="985" y="317"/>
                    <a:pt x="986" y="317"/>
                    <a:pt x="987" y="317"/>
                  </a:cubicBezTo>
                  <a:cubicBezTo>
                    <a:pt x="989" y="317"/>
                    <a:pt x="990" y="318"/>
                    <a:pt x="991" y="318"/>
                  </a:cubicBezTo>
                  <a:cubicBezTo>
                    <a:pt x="993" y="318"/>
                    <a:pt x="994" y="318"/>
                    <a:pt x="996" y="318"/>
                  </a:cubicBezTo>
                  <a:cubicBezTo>
                    <a:pt x="997" y="318"/>
                    <a:pt x="998" y="318"/>
                    <a:pt x="1000" y="318"/>
                  </a:cubicBezTo>
                  <a:cubicBezTo>
                    <a:pt x="1016" y="318"/>
                    <a:pt x="1034" y="315"/>
                    <a:pt x="1052" y="312"/>
                  </a:cubicBezTo>
                  <a:cubicBezTo>
                    <a:pt x="1070" y="309"/>
                    <a:pt x="1088" y="304"/>
                    <a:pt x="1103" y="300"/>
                  </a:cubicBezTo>
                  <a:cubicBezTo>
                    <a:pt x="1119" y="296"/>
                    <a:pt x="1133" y="291"/>
                    <a:pt x="1144" y="288"/>
                  </a:cubicBezTo>
                  <a:cubicBezTo>
                    <a:pt x="1154" y="285"/>
                    <a:pt x="1161" y="282"/>
                    <a:pt x="1162" y="282"/>
                  </a:cubicBezTo>
                  <a:cubicBezTo>
                    <a:pt x="797" y="1"/>
                    <a:pt x="797" y="1"/>
                    <a:pt x="797" y="1"/>
                  </a:cubicBezTo>
                  <a:cubicBezTo>
                    <a:pt x="762" y="0"/>
                    <a:pt x="762" y="0"/>
                    <a:pt x="762" y="0"/>
                  </a:cubicBezTo>
                  <a:cubicBezTo>
                    <a:pt x="762" y="0"/>
                    <a:pt x="762" y="0"/>
                    <a:pt x="761" y="0"/>
                  </a:cubicBezTo>
                  <a:cubicBezTo>
                    <a:pt x="761" y="0"/>
                    <a:pt x="760" y="0"/>
                    <a:pt x="759" y="0"/>
                  </a:cubicBezTo>
                  <a:cubicBezTo>
                    <a:pt x="758" y="0"/>
                    <a:pt x="756" y="0"/>
                    <a:pt x="755" y="0"/>
                  </a:cubicBezTo>
                  <a:cubicBezTo>
                    <a:pt x="753" y="0"/>
                    <a:pt x="752" y="0"/>
                    <a:pt x="750" y="0"/>
                  </a:cubicBezTo>
                  <a:cubicBezTo>
                    <a:pt x="739" y="0"/>
                    <a:pt x="724" y="0"/>
                    <a:pt x="706" y="1"/>
                  </a:cubicBezTo>
                  <a:cubicBezTo>
                    <a:pt x="689" y="1"/>
                    <a:pt x="669" y="2"/>
                    <a:pt x="649" y="3"/>
                  </a:cubicBezTo>
                  <a:cubicBezTo>
                    <a:pt x="629" y="4"/>
                    <a:pt x="610" y="5"/>
                    <a:pt x="595" y="6"/>
                  </a:cubicBezTo>
                  <a:cubicBezTo>
                    <a:pt x="579" y="8"/>
                    <a:pt x="566" y="10"/>
                    <a:pt x="560" y="12"/>
                  </a:cubicBezTo>
                  <a:cubicBezTo>
                    <a:pt x="553" y="15"/>
                    <a:pt x="548" y="18"/>
                    <a:pt x="545" y="21"/>
                  </a:cubicBezTo>
                  <a:cubicBezTo>
                    <a:pt x="543" y="24"/>
                    <a:pt x="542" y="26"/>
                    <a:pt x="544" y="29"/>
                  </a:cubicBezTo>
                  <a:cubicBezTo>
                    <a:pt x="546" y="32"/>
                    <a:pt x="549" y="34"/>
                    <a:pt x="554" y="37"/>
                  </a:cubicBezTo>
                  <a:cubicBezTo>
                    <a:pt x="559" y="40"/>
                    <a:pt x="566" y="43"/>
                    <a:pt x="574" y="46"/>
                  </a:cubicBezTo>
                  <a:cubicBezTo>
                    <a:pt x="582" y="49"/>
                    <a:pt x="589" y="52"/>
                    <a:pt x="595" y="55"/>
                  </a:cubicBezTo>
                  <a:cubicBezTo>
                    <a:pt x="601" y="57"/>
                    <a:pt x="607" y="60"/>
                    <a:pt x="611" y="63"/>
                  </a:cubicBezTo>
                  <a:cubicBezTo>
                    <a:pt x="616" y="65"/>
                    <a:pt x="620" y="68"/>
                    <a:pt x="622" y="71"/>
                  </a:cubicBezTo>
                  <a:cubicBezTo>
                    <a:pt x="625" y="75"/>
                    <a:pt x="627" y="78"/>
                    <a:pt x="627" y="83"/>
                  </a:cubicBezTo>
                  <a:cubicBezTo>
                    <a:pt x="627" y="86"/>
                    <a:pt x="626" y="89"/>
                    <a:pt x="622" y="91"/>
                  </a:cubicBezTo>
                  <a:cubicBezTo>
                    <a:pt x="618" y="93"/>
                    <a:pt x="613" y="96"/>
                    <a:pt x="606" y="97"/>
                  </a:cubicBezTo>
                  <a:cubicBezTo>
                    <a:pt x="599" y="99"/>
                    <a:pt x="591" y="101"/>
                    <a:pt x="582" y="102"/>
                  </a:cubicBezTo>
                  <a:cubicBezTo>
                    <a:pt x="572" y="103"/>
                    <a:pt x="562" y="103"/>
                    <a:pt x="551" y="103"/>
                  </a:cubicBezTo>
                  <a:cubicBezTo>
                    <a:pt x="545" y="103"/>
                    <a:pt x="539" y="103"/>
                    <a:pt x="533" y="103"/>
                  </a:cubicBezTo>
                  <a:cubicBezTo>
                    <a:pt x="527" y="103"/>
                    <a:pt x="521" y="102"/>
                    <a:pt x="514" y="102"/>
                  </a:cubicBezTo>
                  <a:cubicBezTo>
                    <a:pt x="508" y="101"/>
                    <a:pt x="502" y="101"/>
                    <a:pt x="495" y="100"/>
                  </a:cubicBezTo>
                  <a:cubicBezTo>
                    <a:pt x="489" y="99"/>
                    <a:pt x="483" y="98"/>
                    <a:pt x="476" y="97"/>
                  </a:cubicBezTo>
                  <a:cubicBezTo>
                    <a:pt x="459" y="94"/>
                    <a:pt x="446" y="89"/>
                    <a:pt x="438" y="84"/>
                  </a:cubicBezTo>
                  <a:cubicBezTo>
                    <a:pt x="429" y="79"/>
                    <a:pt x="424" y="74"/>
                    <a:pt x="421" y="68"/>
                  </a:cubicBezTo>
                  <a:cubicBezTo>
                    <a:pt x="417" y="63"/>
                    <a:pt x="416" y="57"/>
                    <a:pt x="414" y="52"/>
                  </a:cubicBezTo>
                  <a:cubicBezTo>
                    <a:pt x="411" y="48"/>
                    <a:pt x="409" y="43"/>
                    <a:pt x="404" y="40"/>
                  </a:cubicBezTo>
                  <a:cubicBezTo>
                    <a:pt x="401" y="38"/>
                    <a:pt x="398" y="37"/>
                    <a:pt x="394" y="36"/>
                  </a:cubicBezTo>
                  <a:cubicBezTo>
                    <a:pt x="390" y="34"/>
                    <a:pt x="385" y="34"/>
                    <a:pt x="380" y="33"/>
                  </a:cubicBezTo>
                  <a:cubicBezTo>
                    <a:pt x="376" y="32"/>
                    <a:pt x="371" y="32"/>
                    <a:pt x="366" y="32"/>
                  </a:cubicBezTo>
                  <a:cubicBezTo>
                    <a:pt x="361" y="31"/>
                    <a:pt x="356" y="31"/>
                    <a:pt x="352" y="31"/>
                  </a:cubicBezTo>
                  <a:cubicBezTo>
                    <a:pt x="350" y="32"/>
                    <a:pt x="347" y="32"/>
                    <a:pt x="345" y="32"/>
                  </a:cubicBezTo>
                  <a:cubicBezTo>
                    <a:pt x="343" y="32"/>
                    <a:pt x="341" y="32"/>
                    <a:pt x="339" y="32"/>
                  </a:cubicBezTo>
                  <a:cubicBezTo>
                    <a:pt x="338" y="32"/>
                    <a:pt x="336" y="32"/>
                    <a:pt x="335" y="32"/>
                  </a:cubicBezTo>
                  <a:cubicBezTo>
                    <a:pt x="334" y="32"/>
                    <a:pt x="334" y="32"/>
                    <a:pt x="334" y="32"/>
                  </a:cubicBezTo>
                  <a:cubicBezTo>
                    <a:pt x="332" y="33"/>
                    <a:pt x="319" y="35"/>
                    <a:pt x="301" y="38"/>
                  </a:cubicBezTo>
                  <a:cubicBezTo>
                    <a:pt x="283" y="42"/>
                    <a:pt x="259" y="46"/>
                    <a:pt x="233" y="51"/>
                  </a:cubicBezTo>
                  <a:cubicBezTo>
                    <a:pt x="208" y="56"/>
                    <a:pt x="181" y="61"/>
                    <a:pt x="158" y="65"/>
                  </a:cubicBezTo>
                  <a:cubicBezTo>
                    <a:pt x="134" y="70"/>
                    <a:pt x="114" y="74"/>
                    <a:pt x="102" y="76"/>
                  </a:cubicBezTo>
                  <a:cubicBezTo>
                    <a:pt x="90" y="78"/>
                    <a:pt x="82" y="81"/>
                    <a:pt x="77" y="83"/>
                  </a:cubicBezTo>
                  <a:cubicBezTo>
                    <a:pt x="73" y="86"/>
                    <a:pt x="71" y="88"/>
                    <a:pt x="71" y="90"/>
                  </a:cubicBezTo>
                  <a:cubicBezTo>
                    <a:pt x="71" y="92"/>
                    <a:pt x="73" y="94"/>
                    <a:pt x="74" y="96"/>
                  </a:cubicBezTo>
                  <a:cubicBezTo>
                    <a:pt x="76" y="97"/>
                    <a:pt x="78" y="98"/>
                    <a:pt x="78" y="98"/>
                  </a:cubicBezTo>
                  <a:cubicBezTo>
                    <a:pt x="79" y="99"/>
                    <a:pt x="82" y="101"/>
                    <a:pt x="87" y="105"/>
                  </a:cubicBezTo>
                  <a:cubicBezTo>
                    <a:pt x="91" y="109"/>
                    <a:pt x="98" y="114"/>
                    <a:pt x="105" y="120"/>
                  </a:cubicBezTo>
                  <a:cubicBezTo>
                    <a:pt x="112" y="126"/>
                    <a:pt x="120" y="133"/>
                    <a:pt x="128" y="139"/>
                  </a:cubicBezTo>
                  <a:cubicBezTo>
                    <a:pt x="136" y="145"/>
                    <a:pt x="144" y="150"/>
                    <a:pt x="150" y="155"/>
                  </a:cubicBezTo>
                  <a:cubicBezTo>
                    <a:pt x="157" y="159"/>
                    <a:pt x="161" y="163"/>
                    <a:pt x="163" y="167"/>
                  </a:cubicBezTo>
                  <a:cubicBezTo>
                    <a:pt x="166" y="171"/>
                    <a:pt x="166" y="175"/>
                    <a:pt x="165" y="178"/>
                  </a:cubicBezTo>
                  <a:cubicBezTo>
                    <a:pt x="163" y="181"/>
                    <a:pt x="160" y="184"/>
                    <a:pt x="156" y="186"/>
                  </a:cubicBezTo>
                  <a:cubicBezTo>
                    <a:pt x="152" y="188"/>
                    <a:pt x="146" y="190"/>
                    <a:pt x="139" y="191"/>
                  </a:cubicBezTo>
                  <a:cubicBezTo>
                    <a:pt x="138" y="191"/>
                    <a:pt x="137" y="191"/>
                    <a:pt x="136" y="191"/>
                  </a:cubicBezTo>
                  <a:cubicBezTo>
                    <a:pt x="135" y="192"/>
                    <a:pt x="133" y="192"/>
                    <a:pt x="132" y="192"/>
                  </a:cubicBezTo>
                  <a:cubicBezTo>
                    <a:pt x="131" y="192"/>
                    <a:pt x="130" y="192"/>
                    <a:pt x="129" y="192"/>
                  </a:cubicBezTo>
                  <a:cubicBezTo>
                    <a:pt x="128" y="192"/>
                    <a:pt x="127" y="192"/>
                    <a:pt x="125" y="192"/>
                  </a:cubicBezTo>
                  <a:cubicBezTo>
                    <a:pt x="124" y="192"/>
                    <a:pt x="122" y="192"/>
                    <a:pt x="120" y="192"/>
                  </a:cubicBezTo>
                  <a:cubicBezTo>
                    <a:pt x="118" y="192"/>
                    <a:pt x="116" y="192"/>
                    <a:pt x="114" y="192"/>
                  </a:cubicBezTo>
                  <a:cubicBezTo>
                    <a:pt x="113" y="192"/>
                    <a:pt x="111" y="192"/>
                    <a:pt x="109" y="192"/>
                  </a:cubicBezTo>
                  <a:cubicBezTo>
                    <a:pt x="107" y="191"/>
                    <a:pt x="105" y="191"/>
                    <a:pt x="103" y="191"/>
                  </a:cubicBezTo>
                  <a:cubicBezTo>
                    <a:pt x="101" y="191"/>
                    <a:pt x="99" y="191"/>
                    <a:pt x="97" y="191"/>
                  </a:cubicBezTo>
                  <a:cubicBezTo>
                    <a:pt x="95" y="191"/>
                    <a:pt x="93" y="191"/>
                    <a:pt x="91" y="190"/>
                  </a:cubicBezTo>
                  <a:cubicBezTo>
                    <a:pt x="88" y="190"/>
                    <a:pt x="86" y="190"/>
                    <a:pt x="84" y="190"/>
                  </a:cubicBezTo>
                  <a:cubicBezTo>
                    <a:pt x="82" y="190"/>
                    <a:pt x="80" y="190"/>
                    <a:pt x="77" y="190"/>
                  </a:cubicBezTo>
                  <a:cubicBezTo>
                    <a:pt x="74" y="190"/>
                    <a:pt x="71" y="190"/>
                    <a:pt x="67" y="191"/>
                  </a:cubicBezTo>
                  <a:cubicBezTo>
                    <a:pt x="64" y="191"/>
                    <a:pt x="60" y="191"/>
                    <a:pt x="56" y="192"/>
                  </a:cubicBezTo>
                  <a:cubicBezTo>
                    <a:pt x="52" y="192"/>
                    <a:pt x="49" y="193"/>
                    <a:pt x="45" y="194"/>
                  </a:cubicBezTo>
                  <a:cubicBezTo>
                    <a:pt x="41" y="194"/>
                    <a:pt x="37" y="195"/>
                    <a:pt x="33" y="197"/>
                  </a:cubicBezTo>
                  <a:cubicBezTo>
                    <a:pt x="21" y="200"/>
                    <a:pt x="13" y="205"/>
                    <a:pt x="7" y="211"/>
                  </a:cubicBezTo>
                  <a:cubicBezTo>
                    <a:pt x="2" y="217"/>
                    <a:pt x="0" y="224"/>
                    <a:pt x="1" y="232"/>
                  </a:cubicBezTo>
                  <a:cubicBezTo>
                    <a:pt x="2" y="240"/>
                    <a:pt x="7" y="248"/>
                    <a:pt x="16" y="255"/>
                  </a:cubicBezTo>
                  <a:cubicBezTo>
                    <a:pt x="25" y="263"/>
                    <a:pt x="37" y="270"/>
                    <a:pt x="54" y="276"/>
                  </a:cubicBezTo>
                  <a:cubicBezTo>
                    <a:pt x="61" y="279"/>
                    <a:pt x="69" y="281"/>
                    <a:pt x="76" y="283"/>
                  </a:cubicBezTo>
                  <a:cubicBezTo>
                    <a:pt x="83" y="285"/>
                    <a:pt x="90" y="286"/>
                    <a:pt x="97" y="287"/>
                  </a:cubicBezTo>
                  <a:cubicBezTo>
                    <a:pt x="104" y="288"/>
                    <a:pt x="111" y="289"/>
                    <a:pt x="117" y="290"/>
                  </a:cubicBezTo>
                  <a:cubicBezTo>
                    <a:pt x="124" y="290"/>
                    <a:pt x="131" y="290"/>
                    <a:pt x="137" y="290"/>
                  </a:cubicBezTo>
                  <a:cubicBezTo>
                    <a:pt x="145" y="290"/>
                    <a:pt x="153" y="290"/>
                    <a:pt x="161" y="289"/>
                  </a:cubicBezTo>
                  <a:cubicBezTo>
                    <a:pt x="168" y="288"/>
                    <a:pt x="175" y="286"/>
                    <a:pt x="181" y="285"/>
                  </a:cubicBezTo>
                  <a:cubicBezTo>
                    <a:pt x="187" y="283"/>
                    <a:pt x="192" y="281"/>
                    <a:pt x="196" y="279"/>
                  </a:cubicBezTo>
                  <a:cubicBezTo>
                    <a:pt x="200" y="277"/>
                    <a:pt x="204" y="274"/>
                    <a:pt x="206" y="272"/>
                  </a:cubicBezTo>
                  <a:cubicBezTo>
                    <a:pt x="208" y="269"/>
                    <a:pt x="211" y="267"/>
                    <a:pt x="214" y="265"/>
                  </a:cubicBezTo>
                  <a:cubicBezTo>
                    <a:pt x="216" y="263"/>
                    <a:pt x="219" y="262"/>
                    <a:pt x="222" y="261"/>
                  </a:cubicBezTo>
                  <a:cubicBezTo>
                    <a:pt x="225" y="260"/>
                    <a:pt x="228" y="259"/>
                    <a:pt x="231" y="258"/>
                  </a:cubicBezTo>
                  <a:cubicBezTo>
                    <a:pt x="234" y="258"/>
                    <a:pt x="238" y="258"/>
                    <a:pt x="241" y="258"/>
                  </a:cubicBezTo>
                  <a:cubicBezTo>
                    <a:pt x="244" y="258"/>
                    <a:pt x="246" y="258"/>
                    <a:pt x="248" y="258"/>
                  </a:cubicBezTo>
                  <a:cubicBezTo>
                    <a:pt x="251" y="258"/>
                    <a:pt x="253" y="258"/>
                    <a:pt x="256" y="258"/>
                  </a:cubicBezTo>
                  <a:cubicBezTo>
                    <a:pt x="259" y="259"/>
                    <a:pt x="262" y="259"/>
                    <a:pt x="264" y="259"/>
                  </a:cubicBezTo>
                  <a:cubicBezTo>
                    <a:pt x="267" y="260"/>
                    <a:pt x="270" y="260"/>
                    <a:pt x="273" y="261"/>
                  </a:cubicBezTo>
                  <a:cubicBezTo>
                    <a:pt x="281" y="262"/>
                    <a:pt x="288" y="265"/>
                    <a:pt x="296" y="270"/>
                  </a:cubicBezTo>
                  <a:cubicBezTo>
                    <a:pt x="303" y="275"/>
                    <a:pt x="310" y="281"/>
                    <a:pt x="318" y="288"/>
                  </a:cubicBezTo>
                  <a:cubicBezTo>
                    <a:pt x="325" y="295"/>
                    <a:pt x="332" y="304"/>
                    <a:pt x="340" y="312"/>
                  </a:cubicBezTo>
                  <a:cubicBezTo>
                    <a:pt x="348" y="320"/>
                    <a:pt x="355" y="329"/>
                    <a:pt x="364" y="33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3" name="Freeform 21"/>
          <p:cNvSpPr/>
          <p:nvPr/>
        </p:nvSpPr>
        <p:spPr bwMode="auto">
          <a:xfrm flipH="1">
            <a:off x="4463974" y="1908582"/>
            <a:ext cx="643723" cy="266120"/>
          </a:xfrm>
          <a:custGeom>
            <a:avLst/>
            <a:gdLst>
              <a:gd name="T0" fmla="*/ 148 w 482"/>
              <a:gd name="T1" fmla="*/ 149 h 199"/>
              <a:gd name="T2" fmla="*/ 187 w 482"/>
              <a:gd name="T3" fmla="*/ 153 h 199"/>
              <a:gd name="T4" fmla="*/ 187 w 482"/>
              <a:gd name="T5" fmla="*/ 166 h 199"/>
              <a:gd name="T6" fmla="*/ 179 w 482"/>
              <a:gd name="T7" fmla="*/ 181 h 199"/>
              <a:gd name="T8" fmla="*/ 214 w 482"/>
              <a:gd name="T9" fmla="*/ 196 h 199"/>
              <a:gd name="T10" fmla="*/ 259 w 482"/>
              <a:gd name="T11" fmla="*/ 199 h 199"/>
              <a:gd name="T12" fmla="*/ 291 w 482"/>
              <a:gd name="T13" fmla="*/ 196 h 199"/>
              <a:gd name="T14" fmla="*/ 323 w 482"/>
              <a:gd name="T15" fmla="*/ 183 h 199"/>
              <a:gd name="T16" fmla="*/ 308 w 482"/>
              <a:gd name="T17" fmla="*/ 164 h 199"/>
              <a:gd name="T18" fmla="*/ 321 w 482"/>
              <a:gd name="T19" fmla="*/ 148 h 199"/>
              <a:gd name="T20" fmla="*/ 333 w 482"/>
              <a:gd name="T21" fmla="*/ 148 h 199"/>
              <a:gd name="T22" fmla="*/ 412 w 482"/>
              <a:gd name="T23" fmla="*/ 148 h 199"/>
              <a:gd name="T24" fmla="*/ 458 w 482"/>
              <a:gd name="T25" fmla="*/ 149 h 199"/>
              <a:gd name="T26" fmla="*/ 462 w 482"/>
              <a:gd name="T27" fmla="*/ 149 h 199"/>
              <a:gd name="T28" fmla="*/ 477 w 482"/>
              <a:gd name="T29" fmla="*/ 144 h 199"/>
              <a:gd name="T30" fmla="*/ 482 w 482"/>
              <a:gd name="T31" fmla="*/ 111 h 199"/>
              <a:gd name="T32" fmla="*/ 482 w 482"/>
              <a:gd name="T33" fmla="*/ 92 h 199"/>
              <a:gd name="T34" fmla="*/ 461 w 482"/>
              <a:gd name="T35" fmla="*/ 85 h 199"/>
              <a:gd name="T36" fmla="*/ 441 w 482"/>
              <a:gd name="T37" fmla="*/ 82 h 199"/>
              <a:gd name="T38" fmla="*/ 425 w 482"/>
              <a:gd name="T39" fmla="*/ 83 h 199"/>
              <a:gd name="T40" fmla="*/ 406 w 482"/>
              <a:gd name="T41" fmla="*/ 86 h 199"/>
              <a:gd name="T42" fmla="*/ 391 w 482"/>
              <a:gd name="T43" fmla="*/ 87 h 199"/>
              <a:gd name="T44" fmla="*/ 359 w 482"/>
              <a:gd name="T45" fmla="*/ 83 h 199"/>
              <a:gd name="T46" fmla="*/ 341 w 482"/>
              <a:gd name="T47" fmla="*/ 68 h 199"/>
              <a:gd name="T48" fmla="*/ 362 w 482"/>
              <a:gd name="T49" fmla="*/ 57 h 199"/>
              <a:gd name="T50" fmla="*/ 388 w 482"/>
              <a:gd name="T51" fmla="*/ 54 h 199"/>
              <a:gd name="T52" fmla="*/ 403 w 482"/>
              <a:gd name="T53" fmla="*/ 55 h 199"/>
              <a:gd name="T54" fmla="*/ 417 w 482"/>
              <a:gd name="T55" fmla="*/ 55 h 199"/>
              <a:gd name="T56" fmla="*/ 441 w 482"/>
              <a:gd name="T57" fmla="*/ 55 h 199"/>
              <a:gd name="T58" fmla="*/ 463 w 482"/>
              <a:gd name="T59" fmla="*/ 46 h 199"/>
              <a:gd name="T60" fmla="*/ 431 w 482"/>
              <a:gd name="T61" fmla="*/ 10 h 199"/>
              <a:gd name="T62" fmla="*/ 424 w 482"/>
              <a:gd name="T63" fmla="*/ 2 h 199"/>
              <a:gd name="T64" fmla="*/ 389 w 482"/>
              <a:gd name="T65" fmla="*/ 1 h 199"/>
              <a:gd name="T66" fmla="*/ 387 w 482"/>
              <a:gd name="T67" fmla="*/ 1 h 199"/>
              <a:gd name="T68" fmla="*/ 76 w 482"/>
              <a:gd name="T69" fmla="*/ 10 h 199"/>
              <a:gd name="T70" fmla="*/ 8 w 482"/>
              <a:gd name="T71" fmla="*/ 36 h 199"/>
              <a:gd name="T72" fmla="*/ 7 w 482"/>
              <a:gd name="T73" fmla="*/ 65 h 199"/>
              <a:gd name="T74" fmla="*/ 31 w 482"/>
              <a:gd name="T75" fmla="*/ 68 h 199"/>
              <a:gd name="T76" fmla="*/ 41 w 482"/>
              <a:gd name="T77" fmla="*/ 67 h 199"/>
              <a:gd name="T78" fmla="*/ 60 w 482"/>
              <a:gd name="T79" fmla="*/ 66 h 199"/>
              <a:gd name="T80" fmla="*/ 91 w 482"/>
              <a:gd name="T81" fmla="*/ 66 h 199"/>
              <a:gd name="T82" fmla="*/ 115 w 482"/>
              <a:gd name="T83" fmla="*/ 70 h 199"/>
              <a:gd name="T84" fmla="*/ 126 w 482"/>
              <a:gd name="T85" fmla="*/ 91 h 199"/>
              <a:gd name="T86" fmla="*/ 97 w 482"/>
              <a:gd name="T87" fmla="*/ 102 h 199"/>
              <a:gd name="T88" fmla="*/ 78 w 482"/>
              <a:gd name="T89" fmla="*/ 104 h 199"/>
              <a:gd name="T90" fmla="*/ 64 w 482"/>
              <a:gd name="T91" fmla="*/ 102 h 199"/>
              <a:gd name="T92" fmla="*/ 39 w 482"/>
              <a:gd name="T93" fmla="*/ 99 h 199"/>
              <a:gd name="T94" fmla="*/ 21 w 482"/>
              <a:gd name="T95" fmla="*/ 99 h 199"/>
              <a:gd name="T96" fmla="*/ 6 w 482"/>
              <a:gd name="T97" fmla="*/ 106 h 199"/>
              <a:gd name="T98" fmla="*/ 9 w 482"/>
              <a:gd name="T99" fmla="*/ 126 h 199"/>
              <a:gd name="T100" fmla="*/ 23 w 482"/>
              <a:gd name="T101" fmla="*/ 145 h 199"/>
              <a:gd name="T102" fmla="*/ 29 w 482"/>
              <a:gd name="T103" fmla="*/ 149 h 199"/>
              <a:gd name="T104" fmla="*/ 69 w 482"/>
              <a:gd name="T105" fmla="*/ 15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2" h="199">
                <a:moveTo>
                  <a:pt x="106" y="150"/>
                </a:moveTo>
                <a:cubicBezTo>
                  <a:pt x="113" y="150"/>
                  <a:pt x="120" y="149"/>
                  <a:pt x="127" y="149"/>
                </a:cubicBezTo>
                <a:cubicBezTo>
                  <a:pt x="134" y="149"/>
                  <a:pt x="141" y="149"/>
                  <a:pt x="148" y="149"/>
                </a:cubicBezTo>
                <a:cubicBezTo>
                  <a:pt x="154" y="149"/>
                  <a:pt x="161" y="149"/>
                  <a:pt x="166" y="150"/>
                </a:cubicBezTo>
                <a:cubicBezTo>
                  <a:pt x="172" y="150"/>
                  <a:pt x="176" y="150"/>
                  <a:pt x="180" y="151"/>
                </a:cubicBezTo>
                <a:cubicBezTo>
                  <a:pt x="183" y="151"/>
                  <a:pt x="186" y="152"/>
                  <a:pt x="187" y="153"/>
                </a:cubicBezTo>
                <a:cubicBezTo>
                  <a:pt x="189" y="155"/>
                  <a:pt x="190" y="156"/>
                  <a:pt x="191" y="158"/>
                </a:cubicBezTo>
                <a:cubicBezTo>
                  <a:pt x="191" y="159"/>
                  <a:pt x="191" y="161"/>
                  <a:pt x="190" y="162"/>
                </a:cubicBezTo>
                <a:cubicBezTo>
                  <a:pt x="190" y="163"/>
                  <a:pt x="189" y="164"/>
                  <a:pt x="187" y="166"/>
                </a:cubicBezTo>
                <a:cubicBezTo>
                  <a:pt x="186" y="167"/>
                  <a:pt x="184" y="168"/>
                  <a:pt x="182" y="169"/>
                </a:cubicBezTo>
                <a:cubicBezTo>
                  <a:pt x="180" y="171"/>
                  <a:pt x="179" y="172"/>
                  <a:pt x="178" y="175"/>
                </a:cubicBezTo>
                <a:cubicBezTo>
                  <a:pt x="178" y="177"/>
                  <a:pt x="178" y="179"/>
                  <a:pt x="179" y="181"/>
                </a:cubicBezTo>
                <a:cubicBezTo>
                  <a:pt x="180" y="184"/>
                  <a:pt x="182" y="186"/>
                  <a:pt x="186" y="188"/>
                </a:cubicBezTo>
                <a:cubicBezTo>
                  <a:pt x="190" y="191"/>
                  <a:pt x="195" y="192"/>
                  <a:pt x="201" y="194"/>
                </a:cubicBezTo>
                <a:cubicBezTo>
                  <a:pt x="205" y="195"/>
                  <a:pt x="209" y="195"/>
                  <a:pt x="214" y="196"/>
                </a:cubicBezTo>
                <a:cubicBezTo>
                  <a:pt x="218" y="197"/>
                  <a:pt x="223" y="197"/>
                  <a:pt x="228" y="197"/>
                </a:cubicBezTo>
                <a:cubicBezTo>
                  <a:pt x="233" y="198"/>
                  <a:pt x="238" y="198"/>
                  <a:pt x="244" y="198"/>
                </a:cubicBezTo>
                <a:cubicBezTo>
                  <a:pt x="249" y="199"/>
                  <a:pt x="254" y="199"/>
                  <a:pt x="259" y="199"/>
                </a:cubicBezTo>
                <a:cubicBezTo>
                  <a:pt x="263" y="199"/>
                  <a:pt x="267" y="198"/>
                  <a:pt x="271" y="198"/>
                </a:cubicBezTo>
                <a:cubicBezTo>
                  <a:pt x="275" y="198"/>
                  <a:pt x="278" y="198"/>
                  <a:pt x="282" y="197"/>
                </a:cubicBezTo>
                <a:cubicBezTo>
                  <a:pt x="285" y="197"/>
                  <a:pt x="288" y="196"/>
                  <a:pt x="291" y="196"/>
                </a:cubicBezTo>
                <a:cubicBezTo>
                  <a:pt x="294" y="195"/>
                  <a:pt x="297" y="194"/>
                  <a:pt x="300" y="194"/>
                </a:cubicBezTo>
                <a:cubicBezTo>
                  <a:pt x="305" y="192"/>
                  <a:pt x="310" y="190"/>
                  <a:pt x="314" y="188"/>
                </a:cubicBezTo>
                <a:cubicBezTo>
                  <a:pt x="318" y="186"/>
                  <a:pt x="321" y="185"/>
                  <a:pt x="323" y="183"/>
                </a:cubicBezTo>
                <a:cubicBezTo>
                  <a:pt x="325" y="181"/>
                  <a:pt x="325" y="179"/>
                  <a:pt x="324" y="177"/>
                </a:cubicBezTo>
                <a:cubicBezTo>
                  <a:pt x="324" y="176"/>
                  <a:pt x="322" y="173"/>
                  <a:pt x="318" y="171"/>
                </a:cubicBezTo>
                <a:cubicBezTo>
                  <a:pt x="315" y="169"/>
                  <a:pt x="311" y="166"/>
                  <a:pt x="308" y="164"/>
                </a:cubicBezTo>
                <a:cubicBezTo>
                  <a:pt x="306" y="161"/>
                  <a:pt x="303" y="159"/>
                  <a:pt x="303" y="157"/>
                </a:cubicBezTo>
                <a:cubicBezTo>
                  <a:pt x="302" y="155"/>
                  <a:pt x="303" y="153"/>
                  <a:pt x="305" y="151"/>
                </a:cubicBezTo>
                <a:cubicBezTo>
                  <a:pt x="308" y="150"/>
                  <a:pt x="313" y="149"/>
                  <a:pt x="321" y="148"/>
                </a:cubicBezTo>
                <a:cubicBezTo>
                  <a:pt x="322" y="148"/>
                  <a:pt x="323" y="148"/>
                  <a:pt x="325" y="148"/>
                </a:cubicBezTo>
                <a:cubicBezTo>
                  <a:pt x="326" y="148"/>
                  <a:pt x="327" y="148"/>
                  <a:pt x="329" y="148"/>
                </a:cubicBezTo>
                <a:cubicBezTo>
                  <a:pt x="330" y="148"/>
                  <a:pt x="332" y="148"/>
                  <a:pt x="333" y="148"/>
                </a:cubicBezTo>
                <a:cubicBezTo>
                  <a:pt x="335" y="148"/>
                  <a:pt x="337" y="148"/>
                  <a:pt x="338" y="148"/>
                </a:cubicBezTo>
                <a:cubicBezTo>
                  <a:pt x="349" y="148"/>
                  <a:pt x="361" y="148"/>
                  <a:pt x="374" y="148"/>
                </a:cubicBezTo>
                <a:cubicBezTo>
                  <a:pt x="387" y="148"/>
                  <a:pt x="400" y="148"/>
                  <a:pt x="412" y="148"/>
                </a:cubicBezTo>
                <a:cubicBezTo>
                  <a:pt x="424" y="148"/>
                  <a:pt x="435" y="148"/>
                  <a:pt x="444" y="148"/>
                </a:cubicBezTo>
                <a:cubicBezTo>
                  <a:pt x="452" y="149"/>
                  <a:pt x="457" y="149"/>
                  <a:pt x="458" y="149"/>
                </a:cubicBezTo>
                <a:cubicBezTo>
                  <a:pt x="458" y="149"/>
                  <a:pt x="458" y="149"/>
                  <a:pt x="458" y="149"/>
                </a:cubicBezTo>
                <a:cubicBezTo>
                  <a:pt x="459" y="149"/>
                  <a:pt x="459" y="149"/>
                  <a:pt x="459" y="149"/>
                </a:cubicBezTo>
                <a:cubicBezTo>
                  <a:pt x="459" y="149"/>
                  <a:pt x="460" y="149"/>
                  <a:pt x="460" y="149"/>
                </a:cubicBezTo>
                <a:cubicBezTo>
                  <a:pt x="461" y="149"/>
                  <a:pt x="461" y="149"/>
                  <a:pt x="462" y="149"/>
                </a:cubicBezTo>
                <a:cubicBezTo>
                  <a:pt x="463" y="149"/>
                  <a:pt x="465" y="149"/>
                  <a:pt x="467" y="148"/>
                </a:cubicBezTo>
                <a:cubicBezTo>
                  <a:pt x="469" y="148"/>
                  <a:pt x="471" y="148"/>
                  <a:pt x="472" y="147"/>
                </a:cubicBezTo>
                <a:cubicBezTo>
                  <a:pt x="474" y="146"/>
                  <a:pt x="476" y="145"/>
                  <a:pt x="477" y="144"/>
                </a:cubicBezTo>
                <a:cubicBezTo>
                  <a:pt x="478" y="142"/>
                  <a:pt x="479" y="140"/>
                  <a:pt x="480" y="138"/>
                </a:cubicBezTo>
                <a:cubicBezTo>
                  <a:pt x="480" y="135"/>
                  <a:pt x="481" y="131"/>
                  <a:pt x="481" y="126"/>
                </a:cubicBezTo>
                <a:cubicBezTo>
                  <a:pt x="481" y="121"/>
                  <a:pt x="482" y="116"/>
                  <a:pt x="482" y="111"/>
                </a:cubicBezTo>
                <a:cubicBezTo>
                  <a:pt x="482" y="107"/>
                  <a:pt x="482" y="102"/>
                  <a:pt x="482" y="99"/>
                </a:cubicBezTo>
                <a:cubicBezTo>
                  <a:pt x="482" y="96"/>
                  <a:pt x="482" y="94"/>
                  <a:pt x="482" y="93"/>
                </a:cubicBezTo>
                <a:cubicBezTo>
                  <a:pt x="482" y="93"/>
                  <a:pt x="482" y="93"/>
                  <a:pt x="482" y="92"/>
                </a:cubicBezTo>
                <a:cubicBezTo>
                  <a:pt x="482" y="92"/>
                  <a:pt x="482" y="91"/>
                  <a:pt x="481" y="90"/>
                </a:cubicBezTo>
                <a:cubicBezTo>
                  <a:pt x="479" y="89"/>
                  <a:pt x="477" y="88"/>
                  <a:pt x="474" y="87"/>
                </a:cubicBezTo>
                <a:cubicBezTo>
                  <a:pt x="471" y="86"/>
                  <a:pt x="467" y="85"/>
                  <a:pt x="461" y="85"/>
                </a:cubicBezTo>
                <a:cubicBezTo>
                  <a:pt x="459" y="84"/>
                  <a:pt x="456" y="84"/>
                  <a:pt x="454" y="83"/>
                </a:cubicBezTo>
                <a:cubicBezTo>
                  <a:pt x="451" y="83"/>
                  <a:pt x="449" y="83"/>
                  <a:pt x="447" y="83"/>
                </a:cubicBezTo>
                <a:cubicBezTo>
                  <a:pt x="445" y="83"/>
                  <a:pt x="443" y="82"/>
                  <a:pt x="441" y="82"/>
                </a:cubicBezTo>
                <a:cubicBezTo>
                  <a:pt x="440" y="82"/>
                  <a:pt x="438" y="82"/>
                  <a:pt x="436" y="82"/>
                </a:cubicBezTo>
                <a:cubicBezTo>
                  <a:pt x="434" y="82"/>
                  <a:pt x="432" y="82"/>
                  <a:pt x="431" y="83"/>
                </a:cubicBezTo>
                <a:cubicBezTo>
                  <a:pt x="429" y="83"/>
                  <a:pt x="427" y="83"/>
                  <a:pt x="425" y="83"/>
                </a:cubicBezTo>
                <a:cubicBezTo>
                  <a:pt x="423" y="83"/>
                  <a:pt x="421" y="84"/>
                  <a:pt x="418" y="84"/>
                </a:cubicBezTo>
                <a:cubicBezTo>
                  <a:pt x="416" y="84"/>
                  <a:pt x="414" y="85"/>
                  <a:pt x="411" y="85"/>
                </a:cubicBezTo>
                <a:cubicBezTo>
                  <a:pt x="409" y="85"/>
                  <a:pt x="408" y="85"/>
                  <a:pt x="406" y="86"/>
                </a:cubicBezTo>
                <a:cubicBezTo>
                  <a:pt x="404" y="86"/>
                  <a:pt x="403" y="86"/>
                  <a:pt x="401" y="86"/>
                </a:cubicBezTo>
                <a:cubicBezTo>
                  <a:pt x="399" y="86"/>
                  <a:pt x="398" y="86"/>
                  <a:pt x="396" y="86"/>
                </a:cubicBezTo>
                <a:cubicBezTo>
                  <a:pt x="394" y="87"/>
                  <a:pt x="393" y="87"/>
                  <a:pt x="391" y="87"/>
                </a:cubicBezTo>
                <a:cubicBezTo>
                  <a:pt x="387" y="87"/>
                  <a:pt x="383" y="87"/>
                  <a:pt x="380" y="86"/>
                </a:cubicBezTo>
                <a:cubicBezTo>
                  <a:pt x="376" y="86"/>
                  <a:pt x="372" y="86"/>
                  <a:pt x="369" y="85"/>
                </a:cubicBezTo>
                <a:cubicBezTo>
                  <a:pt x="365" y="85"/>
                  <a:pt x="362" y="84"/>
                  <a:pt x="359" y="83"/>
                </a:cubicBezTo>
                <a:cubicBezTo>
                  <a:pt x="356" y="82"/>
                  <a:pt x="353" y="81"/>
                  <a:pt x="350" y="80"/>
                </a:cubicBezTo>
                <a:cubicBezTo>
                  <a:pt x="347" y="79"/>
                  <a:pt x="344" y="77"/>
                  <a:pt x="343" y="74"/>
                </a:cubicBezTo>
                <a:cubicBezTo>
                  <a:pt x="341" y="72"/>
                  <a:pt x="341" y="70"/>
                  <a:pt x="341" y="68"/>
                </a:cubicBezTo>
                <a:cubicBezTo>
                  <a:pt x="342" y="66"/>
                  <a:pt x="344" y="64"/>
                  <a:pt x="346" y="62"/>
                </a:cubicBezTo>
                <a:cubicBezTo>
                  <a:pt x="348" y="60"/>
                  <a:pt x="351" y="59"/>
                  <a:pt x="355" y="58"/>
                </a:cubicBezTo>
                <a:cubicBezTo>
                  <a:pt x="357" y="58"/>
                  <a:pt x="360" y="57"/>
                  <a:pt x="362" y="57"/>
                </a:cubicBezTo>
                <a:cubicBezTo>
                  <a:pt x="365" y="56"/>
                  <a:pt x="368" y="56"/>
                  <a:pt x="370" y="56"/>
                </a:cubicBezTo>
                <a:cubicBezTo>
                  <a:pt x="373" y="55"/>
                  <a:pt x="376" y="55"/>
                  <a:pt x="379" y="55"/>
                </a:cubicBezTo>
                <a:cubicBezTo>
                  <a:pt x="382" y="54"/>
                  <a:pt x="385" y="54"/>
                  <a:pt x="388" y="54"/>
                </a:cubicBezTo>
                <a:cubicBezTo>
                  <a:pt x="390" y="54"/>
                  <a:pt x="391" y="54"/>
                  <a:pt x="393" y="54"/>
                </a:cubicBezTo>
                <a:cubicBezTo>
                  <a:pt x="395" y="54"/>
                  <a:pt x="396" y="54"/>
                  <a:pt x="398" y="54"/>
                </a:cubicBezTo>
                <a:cubicBezTo>
                  <a:pt x="400" y="54"/>
                  <a:pt x="402" y="55"/>
                  <a:pt x="403" y="55"/>
                </a:cubicBezTo>
                <a:cubicBezTo>
                  <a:pt x="405" y="55"/>
                  <a:pt x="407" y="55"/>
                  <a:pt x="409" y="55"/>
                </a:cubicBezTo>
                <a:cubicBezTo>
                  <a:pt x="410" y="55"/>
                  <a:pt x="412" y="55"/>
                  <a:pt x="413" y="55"/>
                </a:cubicBezTo>
                <a:cubicBezTo>
                  <a:pt x="415" y="55"/>
                  <a:pt x="416" y="55"/>
                  <a:pt x="417" y="55"/>
                </a:cubicBezTo>
                <a:cubicBezTo>
                  <a:pt x="419" y="55"/>
                  <a:pt x="420" y="55"/>
                  <a:pt x="421" y="55"/>
                </a:cubicBezTo>
                <a:cubicBezTo>
                  <a:pt x="423" y="55"/>
                  <a:pt x="424" y="55"/>
                  <a:pt x="426" y="55"/>
                </a:cubicBezTo>
                <a:cubicBezTo>
                  <a:pt x="431" y="55"/>
                  <a:pt x="436" y="55"/>
                  <a:pt x="441" y="55"/>
                </a:cubicBezTo>
                <a:cubicBezTo>
                  <a:pt x="445" y="54"/>
                  <a:pt x="449" y="54"/>
                  <a:pt x="453" y="53"/>
                </a:cubicBezTo>
                <a:cubicBezTo>
                  <a:pt x="457" y="52"/>
                  <a:pt x="459" y="51"/>
                  <a:pt x="461" y="50"/>
                </a:cubicBezTo>
                <a:cubicBezTo>
                  <a:pt x="463" y="49"/>
                  <a:pt x="463" y="48"/>
                  <a:pt x="463" y="46"/>
                </a:cubicBezTo>
                <a:cubicBezTo>
                  <a:pt x="462" y="45"/>
                  <a:pt x="459" y="41"/>
                  <a:pt x="455" y="37"/>
                </a:cubicBezTo>
                <a:cubicBezTo>
                  <a:pt x="452" y="33"/>
                  <a:pt x="447" y="28"/>
                  <a:pt x="443" y="23"/>
                </a:cubicBezTo>
                <a:cubicBezTo>
                  <a:pt x="438" y="18"/>
                  <a:pt x="434" y="13"/>
                  <a:pt x="431" y="10"/>
                </a:cubicBezTo>
                <a:cubicBezTo>
                  <a:pt x="427" y="6"/>
                  <a:pt x="425" y="4"/>
                  <a:pt x="425" y="3"/>
                </a:cubicBezTo>
                <a:cubicBezTo>
                  <a:pt x="426" y="3"/>
                  <a:pt x="426" y="3"/>
                  <a:pt x="426" y="3"/>
                </a:cubicBezTo>
                <a:cubicBezTo>
                  <a:pt x="426" y="3"/>
                  <a:pt x="426" y="2"/>
                  <a:pt x="424" y="2"/>
                </a:cubicBezTo>
                <a:cubicBezTo>
                  <a:pt x="423" y="1"/>
                  <a:pt x="420" y="1"/>
                  <a:pt x="414" y="1"/>
                </a:cubicBezTo>
                <a:cubicBezTo>
                  <a:pt x="409" y="1"/>
                  <a:pt x="401" y="0"/>
                  <a:pt x="389" y="1"/>
                </a:cubicBezTo>
                <a:cubicBezTo>
                  <a:pt x="389" y="1"/>
                  <a:pt x="389" y="1"/>
                  <a:pt x="389" y="1"/>
                </a:cubicBezTo>
                <a:cubicBezTo>
                  <a:pt x="388" y="1"/>
                  <a:pt x="388" y="1"/>
                  <a:pt x="388" y="1"/>
                </a:cubicBezTo>
                <a:cubicBezTo>
                  <a:pt x="388" y="1"/>
                  <a:pt x="388" y="1"/>
                  <a:pt x="388" y="1"/>
                </a:cubicBezTo>
                <a:cubicBezTo>
                  <a:pt x="387" y="1"/>
                  <a:pt x="387" y="1"/>
                  <a:pt x="387" y="1"/>
                </a:cubicBezTo>
                <a:cubicBezTo>
                  <a:pt x="374" y="1"/>
                  <a:pt x="345" y="2"/>
                  <a:pt x="309" y="3"/>
                </a:cubicBezTo>
                <a:cubicBezTo>
                  <a:pt x="274" y="4"/>
                  <a:pt x="231" y="5"/>
                  <a:pt x="189" y="6"/>
                </a:cubicBezTo>
                <a:cubicBezTo>
                  <a:pt x="147" y="8"/>
                  <a:pt x="107" y="9"/>
                  <a:pt x="76" y="10"/>
                </a:cubicBezTo>
                <a:cubicBezTo>
                  <a:pt x="45" y="11"/>
                  <a:pt x="23" y="12"/>
                  <a:pt x="19" y="12"/>
                </a:cubicBezTo>
                <a:cubicBezTo>
                  <a:pt x="19" y="12"/>
                  <a:pt x="17" y="15"/>
                  <a:pt x="15" y="20"/>
                </a:cubicBezTo>
                <a:cubicBezTo>
                  <a:pt x="13" y="24"/>
                  <a:pt x="10" y="30"/>
                  <a:pt x="8" y="36"/>
                </a:cubicBezTo>
                <a:cubicBezTo>
                  <a:pt x="5" y="42"/>
                  <a:pt x="3" y="48"/>
                  <a:pt x="2" y="53"/>
                </a:cubicBezTo>
                <a:cubicBezTo>
                  <a:pt x="0" y="58"/>
                  <a:pt x="0" y="62"/>
                  <a:pt x="2" y="63"/>
                </a:cubicBezTo>
                <a:cubicBezTo>
                  <a:pt x="4" y="64"/>
                  <a:pt x="5" y="65"/>
                  <a:pt x="7" y="65"/>
                </a:cubicBezTo>
                <a:cubicBezTo>
                  <a:pt x="9" y="66"/>
                  <a:pt x="12" y="67"/>
                  <a:pt x="14" y="67"/>
                </a:cubicBezTo>
                <a:cubicBezTo>
                  <a:pt x="17" y="67"/>
                  <a:pt x="19" y="68"/>
                  <a:pt x="22" y="68"/>
                </a:cubicBezTo>
                <a:cubicBezTo>
                  <a:pt x="25" y="68"/>
                  <a:pt x="28" y="68"/>
                  <a:pt x="31" y="68"/>
                </a:cubicBezTo>
                <a:cubicBezTo>
                  <a:pt x="32" y="68"/>
                  <a:pt x="33" y="68"/>
                  <a:pt x="34" y="68"/>
                </a:cubicBezTo>
                <a:cubicBezTo>
                  <a:pt x="36" y="68"/>
                  <a:pt x="37" y="68"/>
                  <a:pt x="38" y="68"/>
                </a:cubicBezTo>
                <a:cubicBezTo>
                  <a:pt x="39" y="68"/>
                  <a:pt x="40" y="67"/>
                  <a:pt x="41" y="67"/>
                </a:cubicBezTo>
                <a:cubicBezTo>
                  <a:pt x="42" y="67"/>
                  <a:pt x="43" y="67"/>
                  <a:pt x="44" y="67"/>
                </a:cubicBezTo>
                <a:cubicBezTo>
                  <a:pt x="47" y="67"/>
                  <a:pt x="49" y="67"/>
                  <a:pt x="52" y="67"/>
                </a:cubicBezTo>
                <a:cubicBezTo>
                  <a:pt x="55" y="67"/>
                  <a:pt x="57" y="66"/>
                  <a:pt x="60" y="66"/>
                </a:cubicBezTo>
                <a:cubicBezTo>
                  <a:pt x="63" y="66"/>
                  <a:pt x="67" y="66"/>
                  <a:pt x="70" y="66"/>
                </a:cubicBezTo>
                <a:cubicBezTo>
                  <a:pt x="73" y="66"/>
                  <a:pt x="76" y="66"/>
                  <a:pt x="79" y="66"/>
                </a:cubicBezTo>
                <a:cubicBezTo>
                  <a:pt x="83" y="65"/>
                  <a:pt x="87" y="65"/>
                  <a:pt x="91" y="66"/>
                </a:cubicBezTo>
                <a:cubicBezTo>
                  <a:pt x="94" y="66"/>
                  <a:pt x="98" y="66"/>
                  <a:pt x="101" y="66"/>
                </a:cubicBezTo>
                <a:cubicBezTo>
                  <a:pt x="104" y="67"/>
                  <a:pt x="107" y="67"/>
                  <a:pt x="109" y="68"/>
                </a:cubicBezTo>
                <a:cubicBezTo>
                  <a:pt x="112" y="68"/>
                  <a:pt x="114" y="69"/>
                  <a:pt x="115" y="70"/>
                </a:cubicBezTo>
                <a:cubicBezTo>
                  <a:pt x="118" y="72"/>
                  <a:pt x="121" y="74"/>
                  <a:pt x="123" y="76"/>
                </a:cubicBezTo>
                <a:cubicBezTo>
                  <a:pt x="126" y="78"/>
                  <a:pt x="127" y="81"/>
                  <a:pt x="128" y="83"/>
                </a:cubicBezTo>
                <a:cubicBezTo>
                  <a:pt x="129" y="86"/>
                  <a:pt x="128" y="88"/>
                  <a:pt x="126" y="91"/>
                </a:cubicBezTo>
                <a:cubicBezTo>
                  <a:pt x="124" y="93"/>
                  <a:pt x="121" y="95"/>
                  <a:pt x="115" y="97"/>
                </a:cubicBezTo>
                <a:cubicBezTo>
                  <a:pt x="111" y="98"/>
                  <a:pt x="108" y="99"/>
                  <a:pt x="105" y="100"/>
                </a:cubicBezTo>
                <a:cubicBezTo>
                  <a:pt x="102" y="101"/>
                  <a:pt x="100" y="102"/>
                  <a:pt x="97" y="102"/>
                </a:cubicBezTo>
                <a:cubicBezTo>
                  <a:pt x="94" y="103"/>
                  <a:pt x="92" y="103"/>
                  <a:pt x="89" y="104"/>
                </a:cubicBezTo>
                <a:cubicBezTo>
                  <a:pt x="87" y="104"/>
                  <a:pt x="85" y="104"/>
                  <a:pt x="83" y="104"/>
                </a:cubicBezTo>
                <a:cubicBezTo>
                  <a:pt x="81" y="104"/>
                  <a:pt x="80" y="104"/>
                  <a:pt x="78" y="104"/>
                </a:cubicBezTo>
                <a:cubicBezTo>
                  <a:pt x="77" y="104"/>
                  <a:pt x="75" y="104"/>
                  <a:pt x="74" y="104"/>
                </a:cubicBezTo>
                <a:cubicBezTo>
                  <a:pt x="72" y="103"/>
                  <a:pt x="71" y="103"/>
                  <a:pt x="69" y="103"/>
                </a:cubicBezTo>
                <a:cubicBezTo>
                  <a:pt x="68" y="103"/>
                  <a:pt x="66" y="103"/>
                  <a:pt x="64" y="102"/>
                </a:cubicBezTo>
                <a:cubicBezTo>
                  <a:pt x="62" y="102"/>
                  <a:pt x="59" y="101"/>
                  <a:pt x="56" y="101"/>
                </a:cubicBezTo>
                <a:cubicBezTo>
                  <a:pt x="53" y="100"/>
                  <a:pt x="50" y="100"/>
                  <a:pt x="48" y="100"/>
                </a:cubicBezTo>
                <a:cubicBezTo>
                  <a:pt x="45" y="99"/>
                  <a:pt x="42" y="99"/>
                  <a:pt x="39" y="99"/>
                </a:cubicBezTo>
                <a:cubicBezTo>
                  <a:pt x="36" y="99"/>
                  <a:pt x="33" y="99"/>
                  <a:pt x="30" y="99"/>
                </a:cubicBezTo>
                <a:cubicBezTo>
                  <a:pt x="29" y="99"/>
                  <a:pt x="27" y="99"/>
                  <a:pt x="25" y="99"/>
                </a:cubicBezTo>
                <a:cubicBezTo>
                  <a:pt x="24" y="99"/>
                  <a:pt x="22" y="99"/>
                  <a:pt x="21" y="99"/>
                </a:cubicBezTo>
                <a:cubicBezTo>
                  <a:pt x="19" y="100"/>
                  <a:pt x="18" y="100"/>
                  <a:pt x="16" y="100"/>
                </a:cubicBezTo>
                <a:cubicBezTo>
                  <a:pt x="15" y="101"/>
                  <a:pt x="14" y="101"/>
                  <a:pt x="12" y="102"/>
                </a:cubicBezTo>
                <a:cubicBezTo>
                  <a:pt x="9" y="103"/>
                  <a:pt x="7" y="104"/>
                  <a:pt x="6" y="106"/>
                </a:cubicBezTo>
                <a:cubicBezTo>
                  <a:pt x="4" y="108"/>
                  <a:pt x="4" y="109"/>
                  <a:pt x="4" y="111"/>
                </a:cubicBezTo>
                <a:cubicBezTo>
                  <a:pt x="4" y="113"/>
                  <a:pt x="4" y="116"/>
                  <a:pt x="5" y="118"/>
                </a:cubicBezTo>
                <a:cubicBezTo>
                  <a:pt x="6" y="120"/>
                  <a:pt x="8" y="123"/>
                  <a:pt x="9" y="126"/>
                </a:cubicBezTo>
                <a:cubicBezTo>
                  <a:pt x="11" y="129"/>
                  <a:pt x="12" y="132"/>
                  <a:pt x="14" y="134"/>
                </a:cubicBezTo>
                <a:cubicBezTo>
                  <a:pt x="16" y="137"/>
                  <a:pt x="17" y="139"/>
                  <a:pt x="19" y="141"/>
                </a:cubicBezTo>
                <a:cubicBezTo>
                  <a:pt x="20" y="143"/>
                  <a:pt x="22" y="144"/>
                  <a:pt x="23" y="145"/>
                </a:cubicBezTo>
                <a:cubicBezTo>
                  <a:pt x="24" y="146"/>
                  <a:pt x="25" y="147"/>
                  <a:pt x="25" y="147"/>
                </a:cubicBezTo>
                <a:cubicBezTo>
                  <a:pt x="25" y="147"/>
                  <a:pt x="25" y="148"/>
                  <a:pt x="25" y="148"/>
                </a:cubicBezTo>
                <a:cubicBezTo>
                  <a:pt x="26" y="148"/>
                  <a:pt x="27" y="149"/>
                  <a:pt x="29" y="149"/>
                </a:cubicBezTo>
                <a:cubicBezTo>
                  <a:pt x="31" y="150"/>
                  <a:pt x="34" y="150"/>
                  <a:pt x="39" y="151"/>
                </a:cubicBezTo>
                <a:cubicBezTo>
                  <a:pt x="43" y="151"/>
                  <a:pt x="49" y="151"/>
                  <a:pt x="56" y="151"/>
                </a:cubicBezTo>
                <a:cubicBezTo>
                  <a:pt x="60" y="151"/>
                  <a:pt x="64" y="151"/>
                  <a:pt x="69" y="151"/>
                </a:cubicBezTo>
                <a:cubicBezTo>
                  <a:pt x="74" y="151"/>
                  <a:pt x="80" y="150"/>
                  <a:pt x="87" y="150"/>
                </a:cubicBezTo>
                <a:cubicBezTo>
                  <a:pt x="93" y="150"/>
                  <a:pt x="99" y="150"/>
                  <a:pt x="106" y="15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24" name="组合 5"/>
          <p:cNvGrpSpPr/>
          <p:nvPr/>
        </p:nvGrpSpPr>
        <p:grpSpPr>
          <a:xfrm>
            <a:off x="5102816" y="2106513"/>
            <a:ext cx="868925" cy="400111"/>
            <a:chOff x="5259585" y="3049612"/>
            <a:chExt cx="1155700" cy="506412"/>
          </a:xfrm>
          <a:effectLst>
            <a:outerShdw blurRad="393700" dist="228600" dir="5400000" sx="90000" sy="-19000" rotWithShape="0">
              <a:prstClr val="black">
                <a:alpha val="59000"/>
              </a:prstClr>
            </a:outerShdw>
          </a:effectLst>
        </p:grpSpPr>
        <p:sp>
          <p:nvSpPr>
            <p:cNvPr id="25" name="Freeform 11"/>
            <p:cNvSpPr/>
            <p:nvPr/>
          </p:nvSpPr>
          <p:spPr bwMode="auto">
            <a:xfrm flipH="1">
              <a:off x="5740598" y="3081362"/>
              <a:ext cx="15875" cy="223837"/>
            </a:xfrm>
            <a:custGeom>
              <a:avLst/>
              <a:gdLst>
                <a:gd name="T0" fmla="*/ 2 w 10"/>
                <a:gd name="T1" fmla="*/ 14 h 152"/>
                <a:gd name="T2" fmla="*/ 1 w 10"/>
                <a:gd name="T3" fmla="*/ 10 h 152"/>
                <a:gd name="T4" fmla="*/ 0 w 10"/>
                <a:gd name="T5" fmla="*/ 5 h 152"/>
                <a:gd name="T6" fmla="*/ 0 w 10"/>
                <a:gd name="T7" fmla="*/ 0 h 152"/>
                <a:gd name="T8" fmla="*/ 6 w 10"/>
                <a:gd name="T9" fmla="*/ 132 h 152"/>
                <a:gd name="T10" fmla="*/ 7 w 10"/>
                <a:gd name="T11" fmla="*/ 137 h 152"/>
                <a:gd name="T12" fmla="*/ 8 w 10"/>
                <a:gd name="T13" fmla="*/ 142 h 152"/>
                <a:gd name="T14" fmla="*/ 9 w 10"/>
                <a:gd name="T15" fmla="*/ 147 h 152"/>
                <a:gd name="T16" fmla="*/ 10 w 10"/>
                <a:gd name="T17" fmla="*/ 152 h 152"/>
                <a:gd name="T18" fmla="*/ 3 w 10"/>
                <a:gd name="T19" fmla="*/ 18 h 152"/>
                <a:gd name="T20" fmla="*/ 2 w 10"/>
                <a:gd name="T21" fmla="*/ 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2">
                  <a:moveTo>
                    <a:pt x="2" y="14"/>
                  </a:moveTo>
                  <a:cubicBezTo>
                    <a:pt x="2" y="13"/>
                    <a:pt x="2" y="11"/>
                    <a:pt x="1" y="10"/>
                  </a:cubicBezTo>
                  <a:cubicBezTo>
                    <a:pt x="1" y="8"/>
                    <a:pt x="1" y="6"/>
                    <a:pt x="0" y="5"/>
                  </a:cubicBezTo>
                  <a:cubicBezTo>
                    <a:pt x="0" y="3"/>
                    <a:pt x="0" y="2"/>
                    <a:pt x="0" y="0"/>
                  </a:cubicBezTo>
                  <a:cubicBezTo>
                    <a:pt x="6" y="132"/>
                    <a:pt x="6" y="132"/>
                    <a:pt x="6" y="132"/>
                  </a:cubicBezTo>
                  <a:cubicBezTo>
                    <a:pt x="6" y="133"/>
                    <a:pt x="7" y="135"/>
                    <a:pt x="7" y="137"/>
                  </a:cubicBezTo>
                  <a:cubicBezTo>
                    <a:pt x="7" y="139"/>
                    <a:pt x="8" y="140"/>
                    <a:pt x="8" y="142"/>
                  </a:cubicBezTo>
                  <a:cubicBezTo>
                    <a:pt x="9" y="144"/>
                    <a:pt x="9" y="146"/>
                    <a:pt x="9" y="147"/>
                  </a:cubicBezTo>
                  <a:cubicBezTo>
                    <a:pt x="10" y="149"/>
                    <a:pt x="10" y="150"/>
                    <a:pt x="10" y="152"/>
                  </a:cubicBezTo>
                  <a:cubicBezTo>
                    <a:pt x="8" y="107"/>
                    <a:pt x="5" y="63"/>
                    <a:pt x="3" y="18"/>
                  </a:cubicBezTo>
                  <a:cubicBezTo>
                    <a:pt x="3" y="17"/>
                    <a:pt x="3" y="16"/>
                    <a:pt x="2" y="14"/>
                  </a:cubicBezTo>
                  <a:close/>
                </a:path>
              </a:pathLst>
            </a:custGeom>
            <a:gradFill flip="none" rotWithShape="1">
              <a:gsLst>
                <a:gs pos="0">
                  <a:schemeClr val="bg1">
                    <a:lumMod val="50000"/>
                    <a:shade val="30000"/>
                    <a:satMod val="115000"/>
                  </a:schemeClr>
                </a:gs>
                <a:gs pos="50000">
                  <a:schemeClr val="bg1">
                    <a:lumMod val="50000"/>
                  </a:schemeClr>
                </a:gs>
                <a:gs pos="98333">
                  <a:schemeClr val="bg1">
                    <a:lumMod val="65000"/>
                  </a:schemeClr>
                </a:gs>
              </a:gsLst>
              <a:lin ang="4800000" scaled="0"/>
              <a:tileRect/>
            </a:gra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6" name="Freeform 12"/>
            <p:cNvSpPr/>
            <p:nvPr/>
          </p:nvSpPr>
          <p:spPr bwMode="auto">
            <a:xfrm flipH="1">
              <a:off x="5259585" y="3055962"/>
              <a:ext cx="1154113" cy="500062"/>
            </a:xfrm>
            <a:custGeom>
              <a:avLst/>
              <a:gdLst>
                <a:gd name="T0" fmla="*/ 770 w 781"/>
                <a:gd name="T1" fmla="*/ 90 h 337"/>
                <a:gd name="T2" fmla="*/ 745 w 781"/>
                <a:gd name="T3" fmla="*/ 99 h 337"/>
                <a:gd name="T4" fmla="*/ 705 w 781"/>
                <a:gd name="T5" fmla="*/ 105 h 337"/>
                <a:gd name="T6" fmla="*/ 672 w 781"/>
                <a:gd name="T7" fmla="*/ 104 h 337"/>
                <a:gd name="T8" fmla="*/ 667 w 781"/>
                <a:gd name="T9" fmla="*/ 104 h 337"/>
                <a:gd name="T10" fmla="*/ 660 w 781"/>
                <a:gd name="T11" fmla="*/ 104 h 337"/>
                <a:gd name="T12" fmla="*/ 654 w 781"/>
                <a:gd name="T13" fmla="*/ 104 h 337"/>
                <a:gd name="T14" fmla="*/ 631 w 781"/>
                <a:gd name="T15" fmla="*/ 111 h 337"/>
                <a:gd name="T16" fmla="*/ 629 w 781"/>
                <a:gd name="T17" fmla="*/ 113 h 337"/>
                <a:gd name="T18" fmla="*/ 629 w 781"/>
                <a:gd name="T19" fmla="*/ 116 h 337"/>
                <a:gd name="T20" fmla="*/ 628 w 781"/>
                <a:gd name="T21" fmla="*/ 186 h 337"/>
                <a:gd name="T22" fmla="*/ 600 w 781"/>
                <a:gd name="T23" fmla="*/ 188 h 337"/>
                <a:gd name="T24" fmla="*/ 422 w 781"/>
                <a:gd name="T25" fmla="*/ 190 h 337"/>
                <a:gd name="T26" fmla="*/ 164 w 781"/>
                <a:gd name="T27" fmla="*/ 16 h 337"/>
                <a:gd name="T28" fmla="*/ 174 w 781"/>
                <a:gd name="T29" fmla="*/ 147 h 337"/>
                <a:gd name="T30" fmla="*/ 160 w 781"/>
                <a:gd name="T31" fmla="*/ 117 h 337"/>
                <a:gd name="T32" fmla="*/ 151 w 781"/>
                <a:gd name="T33" fmla="*/ 112 h 337"/>
                <a:gd name="T34" fmla="*/ 147 w 781"/>
                <a:gd name="T35" fmla="*/ 111 h 337"/>
                <a:gd name="T36" fmla="*/ 144 w 781"/>
                <a:gd name="T37" fmla="*/ 111 h 337"/>
                <a:gd name="T38" fmla="*/ 141 w 781"/>
                <a:gd name="T39" fmla="*/ 110 h 337"/>
                <a:gd name="T40" fmla="*/ 136 w 781"/>
                <a:gd name="T41" fmla="*/ 110 h 337"/>
                <a:gd name="T42" fmla="*/ 132 w 781"/>
                <a:gd name="T43" fmla="*/ 110 h 337"/>
                <a:gd name="T44" fmla="*/ 127 w 781"/>
                <a:gd name="T45" fmla="*/ 110 h 337"/>
                <a:gd name="T46" fmla="*/ 119 w 781"/>
                <a:gd name="T47" fmla="*/ 111 h 337"/>
                <a:gd name="T48" fmla="*/ 108 w 781"/>
                <a:gd name="T49" fmla="*/ 112 h 337"/>
                <a:gd name="T50" fmla="*/ 72 w 781"/>
                <a:gd name="T51" fmla="*/ 116 h 337"/>
                <a:gd name="T52" fmla="*/ 24 w 781"/>
                <a:gd name="T53" fmla="*/ 113 h 337"/>
                <a:gd name="T54" fmla="*/ 7 w 781"/>
                <a:gd name="T55" fmla="*/ 107 h 337"/>
                <a:gd name="T56" fmla="*/ 15 w 781"/>
                <a:gd name="T57" fmla="*/ 240 h 337"/>
                <a:gd name="T58" fmla="*/ 24 w 781"/>
                <a:gd name="T59" fmla="*/ 248 h 337"/>
                <a:gd name="T60" fmla="*/ 32 w 781"/>
                <a:gd name="T61" fmla="*/ 251 h 337"/>
                <a:gd name="T62" fmla="*/ 42 w 781"/>
                <a:gd name="T63" fmla="*/ 253 h 337"/>
                <a:gd name="T64" fmla="*/ 52 w 781"/>
                <a:gd name="T65" fmla="*/ 255 h 337"/>
                <a:gd name="T66" fmla="*/ 59 w 781"/>
                <a:gd name="T67" fmla="*/ 255 h 337"/>
                <a:gd name="T68" fmla="*/ 70 w 781"/>
                <a:gd name="T69" fmla="*/ 256 h 337"/>
                <a:gd name="T70" fmla="*/ 79 w 781"/>
                <a:gd name="T71" fmla="*/ 256 h 337"/>
                <a:gd name="T72" fmla="*/ 90 w 781"/>
                <a:gd name="T73" fmla="*/ 255 h 337"/>
                <a:gd name="T74" fmla="*/ 108 w 781"/>
                <a:gd name="T75" fmla="*/ 253 h 337"/>
                <a:gd name="T76" fmla="*/ 356 w 781"/>
                <a:gd name="T77" fmla="*/ 336 h 337"/>
                <a:gd name="T78" fmla="*/ 599 w 781"/>
                <a:gd name="T79" fmla="*/ 334 h 337"/>
                <a:gd name="T80" fmla="*/ 616 w 781"/>
                <a:gd name="T81" fmla="*/ 333 h 337"/>
                <a:gd name="T82" fmla="*/ 628 w 781"/>
                <a:gd name="T83" fmla="*/ 333 h 337"/>
                <a:gd name="T84" fmla="*/ 637 w 781"/>
                <a:gd name="T85" fmla="*/ 332 h 337"/>
                <a:gd name="T86" fmla="*/ 647 w 781"/>
                <a:gd name="T87" fmla="*/ 330 h 337"/>
                <a:gd name="T88" fmla="*/ 652 w 781"/>
                <a:gd name="T89" fmla="*/ 327 h 337"/>
                <a:gd name="T90" fmla="*/ 657 w 781"/>
                <a:gd name="T91" fmla="*/ 325 h 337"/>
                <a:gd name="T92" fmla="*/ 657 w 781"/>
                <a:gd name="T93" fmla="*/ 325 h 337"/>
                <a:gd name="T94" fmla="*/ 658 w 781"/>
                <a:gd name="T95" fmla="*/ 324 h 337"/>
                <a:gd name="T96" fmla="*/ 658 w 781"/>
                <a:gd name="T97" fmla="*/ 323 h 337"/>
                <a:gd name="T98" fmla="*/ 658 w 781"/>
                <a:gd name="T99" fmla="*/ 322 h 337"/>
                <a:gd name="T100" fmla="*/ 665 w 781"/>
                <a:gd name="T101" fmla="*/ 243 h 337"/>
                <a:gd name="T102" fmla="*/ 684 w 781"/>
                <a:gd name="T103" fmla="*/ 244 h 337"/>
                <a:gd name="T104" fmla="*/ 695 w 781"/>
                <a:gd name="T105" fmla="*/ 245 h 337"/>
                <a:gd name="T106" fmla="*/ 703 w 781"/>
                <a:gd name="T107" fmla="*/ 245 h 337"/>
                <a:gd name="T108" fmla="*/ 709 w 781"/>
                <a:gd name="T109" fmla="*/ 245 h 337"/>
                <a:gd name="T110" fmla="*/ 718 w 781"/>
                <a:gd name="T111" fmla="*/ 244 h 337"/>
                <a:gd name="T112" fmla="*/ 737 w 781"/>
                <a:gd name="T113" fmla="*/ 241 h 337"/>
                <a:gd name="T114" fmla="*/ 758 w 781"/>
                <a:gd name="T115" fmla="*/ 235 h 337"/>
                <a:gd name="T116" fmla="*/ 767 w 781"/>
                <a:gd name="T117" fmla="*/ 232 h 337"/>
                <a:gd name="T118" fmla="*/ 773 w 781"/>
                <a:gd name="T119" fmla="*/ 229 h 337"/>
                <a:gd name="T120" fmla="*/ 777 w 781"/>
                <a:gd name="T121" fmla="*/ 226 h 337"/>
                <a:gd name="T122" fmla="*/ 779 w 781"/>
                <a:gd name="T123" fmla="*/ 223 h 337"/>
                <a:gd name="T124" fmla="*/ 781 w 781"/>
                <a:gd name="T125" fmla="*/ 2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337">
                  <a:moveTo>
                    <a:pt x="781" y="217"/>
                  </a:moveTo>
                  <a:cubicBezTo>
                    <a:pt x="778" y="79"/>
                    <a:pt x="778" y="79"/>
                    <a:pt x="778" y="79"/>
                  </a:cubicBezTo>
                  <a:cubicBezTo>
                    <a:pt x="778" y="80"/>
                    <a:pt x="778" y="81"/>
                    <a:pt x="778" y="81"/>
                  </a:cubicBezTo>
                  <a:cubicBezTo>
                    <a:pt x="778" y="81"/>
                    <a:pt x="778" y="81"/>
                    <a:pt x="778" y="81"/>
                  </a:cubicBezTo>
                  <a:cubicBezTo>
                    <a:pt x="777" y="82"/>
                    <a:pt x="777" y="83"/>
                    <a:pt x="777" y="84"/>
                  </a:cubicBezTo>
                  <a:cubicBezTo>
                    <a:pt x="776" y="84"/>
                    <a:pt x="776" y="85"/>
                    <a:pt x="775" y="86"/>
                  </a:cubicBezTo>
                  <a:cubicBezTo>
                    <a:pt x="775" y="86"/>
                    <a:pt x="775" y="86"/>
                    <a:pt x="775" y="86"/>
                  </a:cubicBezTo>
                  <a:cubicBezTo>
                    <a:pt x="774" y="86"/>
                    <a:pt x="774" y="87"/>
                    <a:pt x="773" y="88"/>
                  </a:cubicBezTo>
                  <a:cubicBezTo>
                    <a:pt x="773" y="88"/>
                    <a:pt x="773" y="88"/>
                    <a:pt x="773" y="88"/>
                  </a:cubicBezTo>
                  <a:cubicBezTo>
                    <a:pt x="772" y="89"/>
                    <a:pt x="771" y="89"/>
                    <a:pt x="770" y="90"/>
                  </a:cubicBezTo>
                  <a:cubicBezTo>
                    <a:pt x="770" y="90"/>
                    <a:pt x="770" y="90"/>
                    <a:pt x="770" y="90"/>
                  </a:cubicBezTo>
                  <a:cubicBezTo>
                    <a:pt x="769" y="91"/>
                    <a:pt x="767" y="91"/>
                    <a:pt x="766" y="92"/>
                  </a:cubicBezTo>
                  <a:cubicBezTo>
                    <a:pt x="766" y="92"/>
                    <a:pt x="766" y="92"/>
                    <a:pt x="766" y="92"/>
                  </a:cubicBezTo>
                  <a:cubicBezTo>
                    <a:pt x="765" y="92"/>
                    <a:pt x="765" y="93"/>
                    <a:pt x="764" y="93"/>
                  </a:cubicBezTo>
                  <a:cubicBezTo>
                    <a:pt x="764" y="93"/>
                    <a:pt x="764" y="93"/>
                    <a:pt x="764" y="93"/>
                  </a:cubicBezTo>
                  <a:cubicBezTo>
                    <a:pt x="763" y="93"/>
                    <a:pt x="762" y="94"/>
                    <a:pt x="762" y="94"/>
                  </a:cubicBezTo>
                  <a:cubicBezTo>
                    <a:pt x="761" y="94"/>
                    <a:pt x="761" y="94"/>
                    <a:pt x="761" y="94"/>
                  </a:cubicBezTo>
                  <a:cubicBezTo>
                    <a:pt x="760" y="94"/>
                    <a:pt x="760" y="95"/>
                    <a:pt x="759" y="95"/>
                  </a:cubicBezTo>
                  <a:cubicBezTo>
                    <a:pt x="759" y="95"/>
                    <a:pt x="759" y="95"/>
                    <a:pt x="759" y="95"/>
                  </a:cubicBezTo>
                  <a:cubicBezTo>
                    <a:pt x="758" y="95"/>
                    <a:pt x="757" y="96"/>
                    <a:pt x="756" y="96"/>
                  </a:cubicBezTo>
                  <a:cubicBezTo>
                    <a:pt x="754" y="96"/>
                    <a:pt x="752" y="97"/>
                    <a:pt x="750" y="98"/>
                  </a:cubicBezTo>
                  <a:cubicBezTo>
                    <a:pt x="748" y="98"/>
                    <a:pt x="747" y="98"/>
                    <a:pt x="745" y="99"/>
                  </a:cubicBezTo>
                  <a:cubicBezTo>
                    <a:pt x="744" y="99"/>
                    <a:pt x="742" y="100"/>
                    <a:pt x="741" y="100"/>
                  </a:cubicBezTo>
                  <a:cubicBezTo>
                    <a:pt x="740" y="100"/>
                    <a:pt x="738" y="101"/>
                    <a:pt x="737" y="101"/>
                  </a:cubicBezTo>
                  <a:cubicBezTo>
                    <a:pt x="735" y="101"/>
                    <a:pt x="734" y="101"/>
                    <a:pt x="733" y="102"/>
                  </a:cubicBezTo>
                  <a:cubicBezTo>
                    <a:pt x="732" y="102"/>
                    <a:pt x="730" y="102"/>
                    <a:pt x="729" y="102"/>
                  </a:cubicBezTo>
                  <a:cubicBezTo>
                    <a:pt x="728" y="103"/>
                    <a:pt x="727" y="103"/>
                    <a:pt x="726" y="103"/>
                  </a:cubicBezTo>
                  <a:cubicBezTo>
                    <a:pt x="724" y="103"/>
                    <a:pt x="723" y="104"/>
                    <a:pt x="722" y="104"/>
                  </a:cubicBezTo>
                  <a:cubicBezTo>
                    <a:pt x="720" y="104"/>
                    <a:pt x="719" y="104"/>
                    <a:pt x="717" y="104"/>
                  </a:cubicBezTo>
                  <a:cubicBezTo>
                    <a:pt x="717" y="104"/>
                    <a:pt x="717" y="104"/>
                    <a:pt x="717" y="104"/>
                  </a:cubicBezTo>
                  <a:cubicBezTo>
                    <a:pt x="715" y="105"/>
                    <a:pt x="713" y="105"/>
                    <a:pt x="711" y="105"/>
                  </a:cubicBezTo>
                  <a:cubicBezTo>
                    <a:pt x="711" y="105"/>
                    <a:pt x="711" y="105"/>
                    <a:pt x="711" y="105"/>
                  </a:cubicBezTo>
                  <a:cubicBezTo>
                    <a:pt x="709" y="105"/>
                    <a:pt x="707" y="105"/>
                    <a:pt x="705" y="105"/>
                  </a:cubicBezTo>
                  <a:cubicBezTo>
                    <a:pt x="705" y="105"/>
                    <a:pt x="705" y="105"/>
                    <a:pt x="705" y="105"/>
                  </a:cubicBezTo>
                  <a:cubicBezTo>
                    <a:pt x="703" y="106"/>
                    <a:pt x="701" y="106"/>
                    <a:pt x="699" y="106"/>
                  </a:cubicBezTo>
                  <a:cubicBezTo>
                    <a:pt x="697" y="106"/>
                    <a:pt x="695" y="106"/>
                    <a:pt x="693" y="106"/>
                  </a:cubicBezTo>
                  <a:cubicBezTo>
                    <a:pt x="690" y="106"/>
                    <a:pt x="688" y="105"/>
                    <a:pt x="686" y="105"/>
                  </a:cubicBezTo>
                  <a:cubicBezTo>
                    <a:pt x="686" y="105"/>
                    <a:pt x="686" y="105"/>
                    <a:pt x="686" y="105"/>
                  </a:cubicBezTo>
                  <a:cubicBezTo>
                    <a:pt x="684" y="105"/>
                    <a:pt x="682" y="105"/>
                    <a:pt x="680" y="105"/>
                  </a:cubicBezTo>
                  <a:cubicBezTo>
                    <a:pt x="679" y="105"/>
                    <a:pt x="679" y="105"/>
                    <a:pt x="679" y="105"/>
                  </a:cubicBezTo>
                  <a:cubicBezTo>
                    <a:pt x="677" y="105"/>
                    <a:pt x="675" y="105"/>
                    <a:pt x="673" y="104"/>
                  </a:cubicBezTo>
                  <a:cubicBezTo>
                    <a:pt x="673" y="104"/>
                    <a:pt x="673" y="104"/>
                    <a:pt x="673" y="104"/>
                  </a:cubicBezTo>
                  <a:cubicBezTo>
                    <a:pt x="673" y="104"/>
                    <a:pt x="673" y="104"/>
                    <a:pt x="673" y="104"/>
                  </a:cubicBezTo>
                  <a:cubicBezTo>
                    <a:pt x="672" y="104"/>
                    <a:pt x="672" y="104"/>
                    <a:pt x="672" y="104"/>
                  </a:cubicBezTo>
                  <a:cubicBezTo>
                    <a:pt x="672" y="104"/>
                    <a:pt x="672" y="104"/>
                    <a:pt x="672" y="104"/>
                  </a:cubicBezTo>
                  <a:cubicBezTo>
                    <a:pt x="671" y="104"/>
                    <a:pt x="671" y="104"/>
                    <a:pt x="671" y="104"/>
                  </a:cubicBezTo>
                  <a:cubicBezTo>
                    <a:pt x="670" y="104"/>
                    <a:pt x="670" y="104"/>
                    <a:pt x="670" y="104"/>
                  </a:cubicBezTo>
                  <a:cubicBezTo>
                    <a:pt x="670" y="104"/>
                    <a:pt x="670" y="104"/>
                    <a:pt x="670" y="104"/>
                  </a:cubicBezTo>
                  <a:cubicBezTo>
                    <a:pt x="670" y="104"/>
                    <a:pt x="670" y="104"/>
                    <a:pt x="670" y="104"/>
                  </a:cubicBezTo>
                  <a:cubicBezTo>
                    <a:pt x="670" y="104"/>
                    <a:pt x="670" y="104"/>
                    <a:pt x="670" y="104"/>
                  </a:cubicBezTo>
                  <a:cubicBezTo>
                    <a:pt x="669" y="104"/>
                    <a:pt x="669" y="104"/>
                    <a:pt x="669" y="104"/>
                  </a:cubicBezTo>
                  <a:cubicBezTo>
                    <a:pt x="669" y="104"/>
                    <a:pt x="669" y="104"/>
                    <a:pt x="669" y="104"/>
                  </a:cubicBezTo>
                  <a:cubicBezTo>
                    <a:pt x="668" y="104"/>
                    <a:pt x="668" y="104"/>
                    <a:pt x="668" y="104"/>
                  </a:cubicBezTo>
                  <a:cubicBezTo>
                    <a:pt x="667" y="104"/>
                    <a:pt x="667" y="104"/>
                    <a:pt x="667" y="104"/>
                  </a:cubicBezTo>
                  <a:cubicBezTo>
                    <a:pt x="667" y="104"/>
                    <a:pt x="667" y="104"/>
                    <a:pt x="667" y="104"/>
                  </a:cubicBezTo>
                  <a:cubicBezTo>
                    <a:pt x="667" y="104"/>
                    <a:pt x="667" y="104"/>
                    <a:pt x="667" y="104"/>
                  </a:cubicBezTo>
                  <a:cubicBezTo>
                    <a:pt x="666" y="104"/>
                    <a:pt x="666" y="104"/>
                    <a:pt x="666" y="104"/>
                  </a:cubicBezTo>
                  <a:cubicBezTo>
                    <a:pt x="665" y="104"/>
                    <a:pt x="665" y="104"/>
                    <a:pt x="665" y="104"/>
                  </a:cubicBezTo>
                  <a:cubicBezTo>
                    <a:pt x="664" y="104"/>
                    <a:pt x="664" y="104"/>
                    <a:pt x="664" y="104"/>
                  </a:cubicBezTo>
                  <a:cubicBezTo>
                    <a:pt x="664" y="104"/>
                    <a:pt x="664" y="104"/>
                    <a:pt x="664" y="104"/>
                  </a:cubicBezTo>
                  <a:cubicBezTo>
                    <a:pt x="663" y="104"/>
                    <a:pt x="663" y="104"/>
                    <a:pt x="663" y="104"/>
                  </a:cubicBezTo>
                  <a:cubicBezTo>
                    <a:pt x="662" y="104"/>
                    <a:pt x="662" y="104"/>
                    <a:pt x="662" y="104"/>
                  </a:cubicBezTo>
                  <a:cubicBezTo>
                    <a:pt x="662" y="104"/>
                    <a:pt x="662" y="104"/>
                    <a:pt x="662" y="104"/>
                  </a:cubicBezTo>
                  <a:cubicBezTo>
                    <a:pt x="661" y="104"/>
                    <a:pt x="661" y="104"/>
                    <a:pt x="661" y="104"/>
                  </a:cubicBezTo>
                  <a:cubicBezTo>
                    <a:pt x="661" y="104"/>
                    <a:pt x="661" y="104"/>
                    <a:pt x="661" y="104"/>
                  </a:cubicBezTo>
                  <a:cubicBezTo>
                    <a:pt x="660" y="104"/>
                    <a:pt x="660" y="104"/>
                    <a:pt x="660" y="104"/>
                  </a:cubicBezTo>
                  <a:cubicBezTo>
                    <a:pt x="660" y="104"/>
                    <a:pt x="660" y="104"/>
                    <a:pt x="660" y="104"/>
                  </a:cubicBezTo>
                  <a:cubicBezTo>
                    <a:pt x="660" y="104"/>
                    <a:pt x="660" y="104"/>
                    <a:pt x="660" y="104"/>
                  </a:cubicBezTo>
                  <a:cubicBezTo>
                    <a:pt x="660" y="104"/>
                    <a:pt x="660" y="104"/>
                    <a:pt x="660" y="104"/>
                  </a:cubicBezTo>
                  <a:cubicBezTo>
                    <a:pt x="659" y="104"/>
                    <a:pt x="659" y="104"/>
                    <a:pt x="659" y="104"/>
                  </a:cubicBezTo>
                  <a:cubicBezTo>
                    <a:pt x="659" y="104"/>
                    <a:pt x="659" y="104"/>
                    <a:pt x="659" y="104"/>
                  </a:cubicBezTo>
                  <a:cubicBezTo>
                    <a:pt x="658" y="104"/>
                    <a:pt x="658" y="104"/>
                    <a:pt x="658" y="104"/>
                  </a:cubicBezTo>
                  <a:cubicBezTo>
                    <a:pt x="657" y="104"/>
                    <a:pt x="657" y="104"/>
                    <a:pt x="657" y="104"/>
                  </a:cubicBezTo>
                  <a:cubicBezTo>
                    <a:pt x="656" y="104"/>
                    <a:pt x="656" y="104"/>
                    <a:pt x="656" y="104"/>
                  </a:cubicBezTo>
                  <a:cubicBezTo>
                    <a:pt x="656" y="104"/>
                    <a:pt x="656" y="104"/>
                    <a:pt x="656" y="104"/>
                  </a:cubicBezTo>
                  <a:cubicBezTo>
                    <a:pt x="655" y="104"/>
                    <a:pt x="655" y="104"/>
                    <a:pt x="655" y="104"/>
                  </a:cubicBezTo>
                  <a:cubicBezTo>
                    <a:pt x="654" y="104"/>
                    <a:pt x="654" y="104"/>
                    <a:pt x="654" y="104"/>
                  </a:cubicBezTo>
                  <a:cubicBezTo>
                    <a:pt x="654" y="104"/>
                    <a:pt x="654" y="104"/>
                    <a:pt x="654" y="104"/>
                  </a:cubicBezTo>
                  <a:cubicBezTo>
                    <a:pt x="654" y="104"/>
                    <a:pt x="654" y="104"/>
                    <a:pt x="654" y="104"/>
                  </a:cubicBezTo>
                  <a:cubicBezTo>
                    <a:pt x="653" y="104"/>
                    <a:pt x="653" y="104"/>
                    <a:pt x="653" y="104"/>
                  </a:cubicBezTo>
                  <a:cubicBezTo>
                    <a:pt x="652" y="104"/>
                    <a:pt x="652" y="104"/>
                    <a:pt x="652" y="104"/>
                  </a:cubicBezTo>
                  <a:cubicBezTo>
                    <a:pt x="652" y="105"/>
                    <a:pt x="652" y="105"/>
                    <a:pt x="652" y="105"/>
                  </a:cubicBezTo>
                  <a:cubicBezTo>
                    <a:pt x="651" y="105"/>
                    <a:pt x="651" y="105"/>
                    <a:pt x="651" y="105"/>
                  </a:cubicBezTo>
                  <a:cubicBezTo>
                    <a:pt x="648" y="0"/>
                    <a:pt x="648" y="0"/>
                    <a:pt x="648" y="0"/>
                  </a:cubicBezTo>
                  <a:cubicBezTo>
                    <a:pt x="629" y="51"/>
                    <a:pt x="629" y="51"/>
                    <a:pt x="629" y="51"/>
                  </a:cubicBezTo>
                  <a:cubicBezTo>
                    <a:pt x="631" y="111"/>
                    <a:pt x="631" y="111"/>
                    <a:pt x="631" y="111"/>
                  </a:cubicBezTo>
                  <a:cubicBezTo>
                    <a:pt x="631" y="111"/>
                    <a:pt x="631" y="111"/>
                    <a:pt x="631" y="111"/>
                  </a:cubicBezTo>
                  <a:cubicBezTo>
                    <a:pt x="631" y="111"/>
                    <a:pt x="631" y="111"/>
                    <a:pt x="631" y="111"/>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3"/>
                    <a:pt x="630" y="113"/>
                    <a:pt x="630" y="113"/>
                  </a:cubicBezTo>
                  <a:cubicBezTo>
                    <a:pt x="629" y="113"/>
                    <a:pt x="629" y="113"/>
                    <a:pt x="629" y="113"/>
                  </a:cubicBezTo>
                  <a:cubicBezTo>
                    <a:pt x="629" y="113"/>
                    <a:pt x="629" y="113"/>
                    <a:pt x="629" y="113"/>
                  </a:cubicBezTo>
                  <a:cubicBezTo>
                    <a:pt x="629" y="113"/>
                    <a:pt x="629" y="113"/>
                    <a:pt x="629" y="113"/>
                  </a:cubicBezTo>
                  <a:cubicBezTo>
                    <a:pt x="629" y="114"/>
                    <a:pt x="629" y="114"/>
                    <a:pt x="629" y="114"/>
                  </a:cubicBezTo>
                  <a:cubicBezTo>
                    <a:pt x="629" y="114"/>
                    <a:pt x="629" y="114"/>
                    <a:pt x="629" y="114"/>
                  </a:cubicBezTo>
                  <a:cubicBezTo>
                    <a:pt x="629" y="114"/>
                    <a:pt x="629" y="114"/>
                    <a:pt x="629" y="114"/>
                  </a:cubicBezTo>
                  <a:cubicBezTo>
                    <a:pt x="629" y="114"/>
                    <a:pt x="629" y="114"/>
                    <a:pt x="629" y="114"/>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6"/>
                    <a:pt x="629" y="116"/>
                    <a:pt x="629" y="116"/>
                  </a:cubicBezTo>
                  <a:cubicBezTo>
                    <a:pt x="629" y="116"/>
                    <a:pt x="629" y="116"/>
                    <a:pt x="629" y="116"/>
                  </a:cubicBezTo>
                  <a:cubicBezTo>
                    <a:pt x="629" y="116"/>
                    <a:pt x="629" y="116"/>
                    <a:pt x="629" y="116"/>
                  </a:cubicBezTo>
                  <a:cubicBezTo>
                    <a:pt x="629" y="116"/>
                    <a:pt x="629" y="116"/>
                    <a:pt x="629" y="116"/>
                  </a:cubicBezTo>
                  <a:cubicBezTo>
                    <a:pt x="629" y="117"/>
                    <a:pt x="629" y="117"/>
                    <a:pt x="629" y="117"/>
                  </a:cubicBezTo>
                  <a:cubicBezTo>
                    <a:pt x="629" y="117"/>
                    <a:pt x="629" y="117"/>
                    <a:pt x="629" y="117"/>
                  </a:cubicBezTo>
                  <a:cubicBezTo>
                    <a:pt x="629" y="117"/>
                    <a:pt x="629" y="117"/>
                    <a:pt x="629" y="117"/>
                  </a:cubicBezTo>
                  <a:cubicBezTo>
                    <a:pt x="631" y="186"/>
                    <a:pt x="631" y="186"/>
                    <a:pt x="631" y="186"/>
                  </a:cubicBezTo>
                  <a:cubicBezTo>
                    <a:pt x="631" y="186"/>
                    <a:pt x="631" y="186"/>
                    <a:pt x="631" y="186"/>
                  </a:cubicBezTo>
                  <a:cubicBezTo>
                    <a:pt x="630" y="186"/>
                    <a:pt x="630" y="186"/>
                    <a:pt x="630" y="186"/>
                  </a:cubicBezTo>
                  <a:cubicBezTo>
                    <a:pt x="630" y="186"/>
                    <a:pt x="630" y="186"/>
                    <a:pt x="630" y="186"/>
                  </a:cubicBezTo>
                  <a:cubicBezTo>
                    <a:pt x="629" y="186"/>
                    <a:pt x="629" y="186"/>
                    <a:pt x="628" y="186"/>
                  </a:cubicBezTo>
                  <a:cubicBezTo>
                    <a:pt x="628" y="186"/>
                    <a:pt x="628" y="186"/>
                    <a:pt x="628" y="186"/>
                  </a:cubicBezTo>
                  <a:cubicBezTo>
                    <a:pt x="626" y="186"/>
                    <a:pt x="625" y="186"/>
                    <a:pt x="623" y="187"/>
                  </a:cubicBezTo>
                  <a:cubicBezTo>
                    <a:pt x="623" y="187"/>
                    <a:pt x="623" y="187"/>
                    <a:pt x="623" y="187"/>
                  </a:cubicBezTo>
                  <a:cubicBezTo>
                    <a:pt x="622" y="187"/>
                    <a:pt x="621" y="187"/>
                    <a:pt x="620" y="187"/>
                  </a:cubicBezTo>
                  <a:cubicBezTo>
                    <a:pt x="619" y="187"/>
                    <a:pt x="618" y="187"/>
                    <a:pt x="617" y="187"/>
                  </a:cubicBezTo>
                  <a:cubicBezTo>
                    <a:pt x="616" y="187"/>
                    <a:pt x="616" y="187"/>
                    <a:pt x="616" y="187"/>
                  </a:cubicBezTo>
                  <a:cubicBezTo>
                    <a:pt x="614" y="187"/>
                    <a:pt x="612" y="187"/>
                    <a:pt x="610" y="187"/>
                  </a:cubicBezTo>
                  <a:cubicBezTo>
                    <a:pt x="609" y="187"/>
                    <a:pt x="609" y="187"/>
                    <a:pt x="608" y="187"/>
                  </a:cubicBezTo>
                  <a:cubicBezTo>
                    <a:pt x="608" y="188"/>
                    <a:pt x="607" y="188"/>
                    <a:pt x="606" y="188"/>
                  </a:cubicBezTo>
                  <a:cubicBezTo>
                    <a:pt x="606" y="188"/>
                    <a:pt x="605" y="188"/>
                    <a:pt x="604" y="188"/>
                  </a:cubicBezTo>
                  <a:cubicBezTo>
                    <a:pt x="604" y="188"/>
                    <a:pt x="603" y="188"/>
                    <a:pt x="602" y="188"/>
                  </a:cubicBezTo>
                  <a:cubicBezTo>
                    <a:pt x="601" y="188"/>
                    <a:pt x="601" y="188"/>
                    <a:pt x="600" y="188"/>
                  </a:cubicBezTo>
                  <a:cubicBezTo>
                    <a:pt x="599" y="188"/>
                    <a:pt x="599" y="188"/>
                    <a:pt x="598" y="188"/>
                  </a:cubicBezTo>
                  <a:cubicBezTo>
                    <a:pt x="597" y="188"/>
                    <a:pt x="597" y="188"/>
                    <a:pt x="596" y="188"/>
                  </a:cubicBezTo>
                  <a:cubicBezTo>
                    <a:pt x="595" y="188"/>
                    <a:pt x="594" y="188"/>
                    <a:pt x="593" y="188"/>
                  </a:cubicBezTo>
                  <a:cubicBezTo>
                    <a:pt x="592" y="188"/>
                    <a:pt x="591" y="188"/>
                    <a:pt x="591" y="188"/>
                  </a:cubicBezTo>
                  <a:cubicBezTo>
                    <a:pt x="589" y="188"/>
                    <a:pt x="588" y="188"/>
                    <a:pt x="586" y="188"/>
                  </a:cubicBezTo>
                  <a:cubicBezTo>
                    <a:pt x="585" y="188"/>
                    <a:pt x="585" y="188"/>
                    <a:pt x="584" y="188"/>
                  </a:cubicBezTo>
                  <a:cubicBezTo>
                    <a:pt x="583" y="188"/>
                    <a:pt x="582" y="188"/>
                    <a:pt x="582" y="188"/>
                  </a:cubicBezTo>
                  <a:cubicBezTo>
                    <a:pt x="581" y="188"/>
                    <a:pt x="580" y="188"/>
                    <a:pt x="579" y="188"/>
                  </a:cubicBezTo>
                  <a:cubicBezTo>
                    <a:pt x="579" y="188"/>
                    <a:pt x="578" y="188"/>
                    <a:pt x="577" y="188"/>
                  </a:cubicBezTo>
                  <a:cubicBezTo>
                    <a:pt x="560" y="188"/>
                    <a:pt x="536" y="188"/>
                    <a:pt x="508" y="189"/>
                  </a:cubicBezTo>
                  <a:cubicBezTo>
                    <a:pt x="481" y="189"/>
                    <a:pt x="451" y="189"/>
                    <a:pt x="422" y="190"/>
                  </a:cubicBezTo>
                  <a:cubicBezTo>
                    <a:pt x="394" y="190"/>
                    <a:pt x="367" y="190"/>
                    <a:pt x="347" y="191"/>
                  </a:cubicBezTo>
                  <a:cubicBezTo>
                    <a:pt x="327" y="191"/>
                    <a:pt x="313" y="191"/>
                    <a:pt x="310" y="191"/>
                  </a:cubicBezTo>
                  <a:cubicBezTo>
                    <a:pt x="186" y="191"/>
                    <a:pt x="186" y="191"/>
                    <a:pt x="186" y="191"/>
                  </a:cubicBezTo>
                  <a:cubicBezTo>
                    <a:pt x="176" y="59"/>
                    <a:pt x="176" y="59"/>
                    <a:pt x="176" y="59"/>
                  </a:cubicBezTo>
                  <a:cubicBezTo>
                    <a:pt x="176" y="59"/>
                    <a:pt x="176" y="59"/>
                    <a:pt x="176" y="59"/>
                  </a:cubicBezTo>
                  <a:cubicBezTo>
                    <a:pt x="176" y="58"/>
                    <a:pt x="176" y="58"/>
                    <a:pt x="176" y="58"/>
                  </a:cubicBezTo>
                  <a:cubicBezTo>
                    <a:pt x="176" y="58"/>
                    <a:pt x="176" y="58"/>
                    <a:pt x="176" y="58"/>
                  </a:cubicBezTo>
                  <a:cubicBezTo>
                    <a:pt x="176" y="57"/>
                    <a:pt x="176" y="57"/>
                    <a:pt x="176" y="57"/>
                  </a:cubicBezTo>
                  <a:cubicBezTo>
                    <a:pt x="175" y="55"/>
                    <a:pt x="173" y="50"/>
                    <a:pt x="172" y="45"/>
                  </a:cubicBezTo>
                  <a:cubicBezTo>
                    <a:pt x="170" y="41"/>
                    <a:pt x="169" y="35"/>
                    <a:pt x="167" y="30"/>
                  </a:cubicBezTo>
                  <a:cubicBezTo>
                    <a:pt x="166" y="25"/>
                    <a:pt x="165" y="20"/>
                    <a:pt x="164" y="16"/>
                  </a:cubicBezTo>
                  <a:cubicBezTo>
                    <a:pt x="163" y="13"/>
                    <a:pt x="163" y="10"/>
                    <a:pt x="162" y="10"/>
                  </a:cubicBezTo>
                  <a:cubicBezTo>
                    <a:pt x="162" y="10"/>
                    <a:pt x="162" y="10"/>
                    <a:pt x="162" y="10"/>
                  </a:cubicBezTo>
                  <a:cubicBezTo>
                    <a:pt x="162" y="10"/>
                    <a:pt x="162" y="10"/>
                    <a:pt x="162" y="10"/>
                  </a:cubicBezTo>
                  <a:cubicBezTo>
                    <a:pt x="162" y="10"/>
                    <a:pt x="162" y="10"/>
                    <a:pt x="162" y="10"/>
                  </a:cubicBezTo>
                  <a:cubicBezTo>
                    <a:pt x="162" y="10"/>
                    <a:pt x="162" y="10"/>
                    <a:pt x="162" y="10"/>
                  </a:cubicBezTo>
                  <a:cubicBezTo>
                    <a:pt x="166" y="53"/>
                    <a:pt x="169" y="97"/>
                    <a:pt x="172" y="140"/>
                  </a:cubicBezTo>
                  <a:cubicBezTo>
                    <a:pt x="172" y="140"/>
                    <a:pt x="172" y="140"/>
                    <a:pt x="172" y="140"/>
                  </a:cubicBezTo>
                  <a:cubicBezTo>
                    <a:pt x="172" y="140"/>
                    <a:pt x="172" y="140"/>
                    <a:pt x="172" y="140"/>
                  </a:cubicBezTo>
                  <a:cubicBezTo>
                    <a:pt x="172" y="140"/>
                    <a:pt x="172" y="140"/>
                    <a:pt x="172" y="140"/>
                  </a:cubicBezTo>
                  <a:cubicBezTo>
                    <a:pt x="173" y="140"/>
                    <a:pt x="173" y="140"/>
                    <a:pt x="173" y="140"/>
                  </a:cubicBezTo>
                  <a:cubicBezTo>
                    <a:pt x="173" y="141"/>
                    <a:pt x="173" y="144"/>
                    <a:pt x="174" y="147"/>
                  </a:cubicBezTo>
                  <a:cubicBezTo>
                    <a:pt x="175" y="151"/>
                    <a:pt x="176" y="157"/>
                    <a:pt x="178" y="162"/>
                  </a:cubicBezTo>
                  <a:cubicBezTo>
                    <a:pt x="179" y="168"/>
                    <a:pt x="180" y="174"/>
                    <a:pt x="182" y="179"/>
                  </a:cubicBezTo>
                  <a:cubicBezTo>
                    <a:pt x="183" y="184"/>
                    <a:pt x="185" y="188"/>
                    <a:pt x="186" y="191"/>
                  </a:cubicBezTo>
                  <a:cubicBezTo>
                    <a:pt x="171" y="191"/>
                    <a:pt x="171" y="191"/>
                    <a:pt x="171" y="191"/>
                  </a:cubicBezTo>
                  <a:cubicBezTo>
                    <a:pt x="170" y="168"/>
                    <a:pt x="168" y="145"/>
                    <a:pt x="166" y="122"/>
                  </a:cubicBezTo>
                  <a:cubicBezTo>
                    <a:pt x="166" y="121"/>
                    <a:pt x="166" y="121"/>
                    <a:pt x="166" y="121"/>
                  </a:cubicBezTo>
                  <a:cubicBezTo>
                    <a:pt x="166" y="120"/>
                    <a:pt x="166" y="120"/>
                    <a:pt x="166" y="120"/>
                  </a:cubicBezTo>
                  <a:cubicBezTo>
                    <a:pt x="165" y="119"/>
                    <a:pt x="165" y="119"/>
                    <a:pt x="165" y="119"/>
                  </a:cubicBezTo>
                  <a:cubicBezTo>
                    <a:pt x="164" y="119"/>
                    <a:pt x="164" y="119"/>
                    <a:pt x="164" y="119"/>
                  </a:cubicBezTo>
                  <a:cubicBezTo>
                    <a:pt x="163" y="118"/>
                    <a:pt x="162" y="118"/>
                    <a:pt x="161" y="117"/>
                  </a:cubicBezTo>
                  <a:cubicBezTo>
                    <a:pt x="160" y="117"/>
                    <a:pt x="160" y="117"/>
                    <a:pt x="160" y="117"/>
                  </a:cubicBezTo>
                  <a:cubicBezTo>
                    <a:pt x="160" y="116"/>
                    <a:pt x="159" y="116"/>
                    <a:pt x="158" y="116"/>
                  </a:cubicBezTo>
                  <a:cubicBezTo>
                    <a:pt x="157" y="115"/>
                    <a:pt x="157" y="115"/>
                    <a:pt x="157" y="115"/>
                  </a:cubicBezTo>
                  <a:cubicBezTo>
                    <a:pt x="157" y="115"/>
                    <a:pt x="156" y="114"/>
                    <a:pt x="156" y="114"/>
                  </a:cubicBezTo>
                  <a:cubicBezTo>
                    <a:pt x="155" y="114"/>
                    <a:pt x="155" y="114"/>
                    <a:pt x="155" y="114"/>
                  </a:cubicBezTo>
                  <a:cubicBezTo>
                    <a:pt x="155" y="114"/>
                    <a:pt x="155" y="114"/>
                    <a:pt x="154" y="114"/>
                  </a:cubicBezTo>
                  <a:cubicBezTo>
                    <a:pt x="154" y="113"/>
                    <a:pt x="153" y="113"/>
                    <a:pt x="153" y="113"/>
                  </a:cubicBezTo>
                  <a:cubicBezTo>
                    <a:pt x="152" y="113"/>
                    <a:pt x="152" y="113"/>
                    <a:pt x="152" y="113"/>
                  </a:cubicBezTo>
                  <a:cubicBezTo>
                    <a:pt x="152" y="113"/>
                    <a:pt x="152" y="113"/>
                    <a:pt x="152" y="113"/>
                  </a:cubicBezTo>
                  <a:cubicBezTo>
                    <a:pt x="151" y="112"/>
                    <a:pt x="151" y="112"/>
                    <a:pt x="151" y="112"/>
                  </a:cubicBezTo>
                  <a:cubicBezTo>
                    <a:pt x="151" y="112"/>
                    <a:pt x="151" y="112"/>
                    <a:pt x="151" y="112"/>
                  </a:cubicBezTo>
                  <a:cubicBezTo>
                    <a:pt x="151" y="112"/>
                    <a:pt x="151" y="112"/>
                    <a:pt x="151" y="112"/>
                  </a:cubicBezTo>
                  <a:cubicBezTo>
                    <a:pt x="150" y="112"/>
                    <a:pt x="150" y="112"/>
                    <a:pt x="150" y="112"/>
                  </a:cubicBezTo>
                  <a:cubicBezTo>
                    <a:pt x="150" y="112"/>
                    <a:pt x="150" y="112"/>
                    <a:pt x="150" y="112"/>
                  </a:cubicBezTo>
                  <a:cubicBezTo>
                    <a:pt x="149" y="112"/>
                    <a:pt x="149" y="112"/>
                    <a:pt x="149" y="112"/>
                  </a:cubicBezTo>
                  <a:cubicBezTo>
                    <a:pt x="149" y="112"/>
                    <a:pt x="149" y="112"/>
                    <a:pt x="149" y="112"/>
                  </a:cubicBezTo>
                  <a:cubicBezTo>
                    <a:pt x="149" y="112"/>
                    <a:pt x="149" y="112"/>
                    <a:pt x="149" y="112"/>
                  </a:cubicBezTo>
                  <a:cubicBezTo>
                    <a:pt x="149" y="112"/>
                    <a:pt x="149" y="112"/>
                    <a:pt x="149" y="112"/>
                  </a:cubicBezTo>
                  <a:cubicBezTo>
                    <a:pt x="148" y="112"/>
                    <a:pt x="148" y="112"/>
                    <a:pt x="148" y="112"/>
                  </a:cubicBezTo>
                  <a:cubicBezTo>
                    <a:pt x="148" y="111"/>
                    <a:pt x="148" y="111"/>
                    <a:pt x="148" y="111"/>
                  </a:cubicBezTo>
                  <a:cubicBezTo>
                    <a:pt x="147" y="111"/>
                    <a:pt x="147" y="111"/>
                    <a:pt x="147" y="111"/>
                  </a:cubicBezTo>
                  <a:cubicBezTo>
                    <a:pt x="147" y="111"/>
                    <a:pt x="147" y="111"/>
                    <a:pt x="147" y="111"/>
                  </a:cubicBezTo>
                  <a:cubicBezTo>
                    <a:pt x="147" y="111"/>
                    <a:pt x="147" y="111"/>
                    <a:pt x="147" y="111"/>
                  </a:cubicBezTo>
                  <a:cubicBezTo>
                    <a:pt x="147" y="111"/>
                    <a:pt x="147" y="111"/>
                    <a:pt x="147" y="111"/>
                  </a:cubicBezTo>
                  <a:cubicBezTo>
                    <a:pt x="146" y="111"/>
                    <a:pt x="146" y="111"/>
                    <a:pt x="146" y="111"/>
                  </a:cubicBezTo>
                  <a:cubicBezTo>
                    <a:pt x="146" y="111"/>
                    <a:pt x="146" y="111"/>
                    <a:pt x="146" y="111"/>
                  </a:cubicBezTo>
                  <a:cubicBezTo>
                    <a:pt x="146" y="111"/>
                    <a:pt x="146" y="111"/>
                    <a:pt x="146"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4" y="111"/>
                    <a:pt x="144" y="111"/>
                    <a:pt x="144" y="111"/>
                  </a:cubicBezTo>
                  <a:cubicBezTo>
                    <a:pt x="144" y="111"/>
                    <a:pt x="144" y="111"/>
                    <a:pt x="144" y="111"/>
                  </a:cubicBezTo>
                  <a:cubicBezTo>
                    <a:pt x="144" y="111"/>
                    <a:pt x="144" y="111"/>
                    <a:pt x="144" y="111"/>
                  </a:cubicBezTo>
                  <a:cubicBezTo>
                    <a:pt x="143" y="111"/>
                    <a:pt x="143" y="111"/>
                    <a:pt x="143" y="111"/>
                  </a:cubicBezTo>
                  <a:cubicBezTo>
                    <a:pt x="143" y="111"/>
                    <a:pt x="143" y="111"/>
                    <a:pt x="143" y="111"/>
                  </a:cubicBezTo>
                  <a:cubicBezTo>
                    <a:pt x="143" y="111"/>
                    <a:pt x="143" y="111"/>
                    <a:pt x="143" y="111"/>
                  </a:cubicBezTo>
                  <a:cubicBezTo>
                    <a:pt x="143" y="111"/>
                    <a:pt x="143" y="111"/>
                    <a:pt x="143" y="111"/>
                  </a:cubicBezTo>
                  <a:cubicBezTo>
                    <a:pt x="142" y="111"/>
                    <a:pt x="142" y="111"/>
                    <a:pt x="142" y="111"/>
                  </a:cubicBezTo>
                  <a:cubicBezTo>
                    <a:pt x="142" y="111"/>
                    <a:pt x="142" y="111"/>
                    <a:pt x="142" y="111"/>
                  </a:cubicBezTo>
                  <a:cubicBezTo>
                    <a:pt x="142" y="111"/>
                    <a:pt x="142" y="111"/>
                    <a:pt x="142" y="111"/>
                  </a:cubicBezTo>
                  <a:cubicBezTo>
                    <a:pt x="142" y="111"/>
                    <a:pt x="142" y="111"/>
                    <a:pt x="142" y="111"/>
                  </a:cubicBezTo>
                  <a:cubicBezTo>
                    <a:pt x="141" y="110"/>
                    <a:pt x="141" y="110"/>
                    <a:pt x="141" y="110"/>
                  </a:cubicBezTo>
                  <a:cubicBezTo>
                    <a:pt x="141" y="110"/>
                    <a:pt x="141" y="110"/>
                    <a:pt x="141" y="110"/>
                  </a:cubicBezTo>
                  <a:cubicBezTo>
                    <a:pt x="141" y="110"/>
                    <a:pt x="141" y="110"/>
                    <a:pt x="141" y="110"/>
                  </a:cubicBezTo>
                  <a:cubicBezTo>
                    <a:pt x="140" y="110"/>
                    <a:pt x="140" y="110"/>
                    <a:pt x="140" y="110"/>
                  </a:cubicBezTo>
                  <a:cubicBezTo>
                    <a:pt x="140" y="110"/>
                    <a:pt x="140" y="110"/>
                    <a:pt x="140" y="110"/>
                  </a:cubicBezTo>
                  <a:cubicBezTo>
                    <a:pt x="139" y="110"/>
                    <a:pt x="139" y="110"/>
                    <a:pt x="139" y="110"/>
                  </a:cubicBezTo>
                  <a:cubicBezTo>
                    <a:pt x="139" y="110"/>
                    <a:pt x="139" y="110"/>
                    <a:pt x="139" y="110"/>
                  </a:cubicBezTo>
                  <a:cubicBezTo>
                    <a:pt x="139" y="110"/>
                    <a:pt x="139" y="110"/>
                    <a:pt x="139" y="110"/>
                  </a:cubicBezTo>
                  <a:cubicBezTo>
                    <a:pt x="138" y="110"/>
                    <a:pt x="138" y="110"/>
                    <a:pt x="138" y="110"/>
                  </a:cubicBezTo>
                  <a:cubicBezTo>
                    <a:pt x="138" y="110"/>
                    <a:pt x="138" y="110"/>
                    <a:pt x="138" y="110"/>
                  </a:cubicBezTo>
                  <a:cubicBezTo>
                    <a:pt x="137" y="110"/>
                    <a:pt x="137" y="110"/>
                    <a:pt x="137" y="110"/>
                  </a:cubicBezTo>
                  <a:cubicBezTo>
                    <a:pt x="137" y="110"/>
                    <a:pt x="137" y="110"/>
                    <a:pt x="137" y="110"/>
                  </a:cubicBezTo>
                  <a:cubicBezTo>
                    <a:pt x="136" y="110"/>
                    <a:pt x="136" y="110"/>
                    <a:pt x="136" y="110"/>
                  </a:cubicBezTo>
                  <a:cubicBezTo>
                    <a:pt x="136" y="110"/>
                    <a:pt x="136" y="110"/>
                    <a:pt x="136" y="110"/>
                  </a:cubicBezTo>
                  <a:cubicBezTo>
                    <a:pt x="136" y="110"/>
                    <a:pt x="136" y="110"/>
                    <a:pt x="136" y="110"/>
                  </a:cubicBezTo>
                  <a:cubicBezTo>
                    <a:pt x="135" y="110"/>
                    <a:pt x="135" y="110"/>
                    <a:pt x="135" y="110"/>
                  </a:cubicBezTo>
                  <a:cubicBezTo>
                    <a:pt x="135" y="110"/>
                    <a:pt x="135" y="110"/>
                    <a:pt x="135" y="110"/>
                  </a:cubicBezTo>
                  <a:cubicBezTo>
                    <a:pt x="134" y="110"/>
                    <a:pt x="134" y="110"/>
                    <a:pt x="134" y="110"/>
                  </a:cubicBezTo>
                  <a:cubicBezTo>
                    <a:pt x="134" y="110"/>
                    <a:pt x="134" y="110"/>
                    <a:pt x="134" y="110"/>
                  </a:cubicBezTo>
                  <a:cubicBezTo>
                    <a:pt x="134" y="110"/>
                    <a:pt x="134" y="110"/>
                    <a:pt x="134" y="110"/>
                  </a:cubicBezTo>
                  <a:cubicBezTo>
                    <a:pt x="133" y="110"/>
                    <a:pt x="133" y="110"/>
                    <a:pt x="133" y="110"/>
                  </a:cubicBezTo>
                  <a:cubicBezTo>
                    <a:pt x="133" y="110"/>
                    <a:pt x="133" y="110"/>
                    <a:pt x="133" y="110"/>
                  </a:cubicBezTo>
                  <a:cubicBezTo>
                    <a:pt x="133" y="110"/>
                    <a:pt x="133" y="110"/>
                    <a:pt x="133" y="110"/>
                  </a:cubicBezTo>
                  <a:cubicBezTo>
                    <a:pt x="132" y="110"/>
                    <a:pt x="132" y="110"/>
                    <a:pt x="132" y="110"/>
                  </a:cubicBezTo>
                  <a:cubicBezTo>
                    <a:pt x="132" y="110"/>
                    <a:pt x="132" y="110"/>
                    <a:pt x="132" y="110"/>
                  </a:cubicBezTo>
                  <a:cubicBezTo>
                    <a:pt x="132" y="110"/>
                    <a:pt x="132" y="110"/>
                    <a:pt x="132" y="110"/>
                  </a:cubicBezTo>
                  <a:cubicBezTo>
                    <a:pt x="131" y="110"/>
                    <a:pt x="131" y="110"/>
                    <a:pt x="131" y="110"/>
                  </a:cubicBezTo>
                  <a:cubicBezTo>
                    <a:pt x="131" y="110"/>
                    <a:pt x="131" y="110"/>
                    <a:pt x="131" y="110"/>
                  </a:cubicBezTo>
                  <a:cubicBezTo>
                    <a:pt x="130" y="110"/>
                    <a:pt x="130" y="110"/>
                    <a:pt x="130" y="110"/>
                  </a:cubicBezTo>
                  <a:cubicBezTo>
                    <a:pt x="130" y="110"/>
                    <a:pt x="130" y="110"/>
                    <a:pt x="130" y="110"/>
                  </a:cubicBezTo>
                  <a:cubicBezTo>
                    <a:pt x="130" y="110"/>
                    <a:pt x="130" y="110"/>
                    <a:pt x="130" y="110"/>
                  </a:cubicBezTo>
                  <a:cubicBezTo>
                    <a:pt x="129" y="110"/>
                    <a:pt x="129" y="110"/>
                    <a:pt x="129" y="110"/>
                  </a:cubicBezTo>
                  <a:cubicBezTo>
                    <a:pt x="128" y="110"/>
                    <a:pt x="128" y="110"/>
                    <a:pt x="128" y="110"/>
                  </a:cubicBezTo>
                  <a:cubicBezTo>
                    <a:pt x="127" y="110"/>
                    <a:pt x="127" y="110"/>
                    <a:pt x="127" y="110"/>
                  </a:cubicBezTo>
                  <a:cubicBezTo>
                    <a:pt x="127" y="110"/>
                    <a:pt x="127" y="110"/>
                    <a:pt x="127" y="110"/>
                  </a:cubicBezTo>
                  <a:cubicBezTo>
                    <a:pt x="127" y="110"/>
                    <a:pt x="127" y="110"/>
                    <a:pt x="127" y="110"/>
                  </a:cubicBezTo>
                  <a:cubicBezTo>
                    <a:pt x="126" y="110"/>
                    <a:pt x="126" y="110"/>
                    <a:pt x="126" y="110"/>
                  </a:cubicBezTo>
                  <a:cubicBezTo>
                    <a:pt x="126" y="110"/>
                    <a:pt x="126" y="110"/>
                    <a:pt x="126" y="110"/>
                  </a:cubicBezTo>
                  <a:cubicBezTo>
                    <a:pt x="125" y="111"/>
                    <a:pt x="125" y="111"/>
                    <a:pt x="125" y="111"/>
                  </a:cubicBezTo>
                  <a:cubicBezTo>
                    <a:pt x="125" y="111"/>
                    <a:pt x="124" y="111"/>
                    <a:pt x="124" y="111"/>
                  </a:cubicBezTo>
                  <a:cubicBezTo>
                    <a:pt x="123" y="111"/>
                    <a:pt x="123" y="111"/>
                    <a:pt x="123" y="111"/>
                  </a:cubicBezTo>
                  <a:cubicBezTo>
                    <a:pt x="123" y="111"/>
                    <a:pt x="123" y="111"/>
                    <a:pt x="123" y="111"/>
                  </a:cubicBezTo>
                  <a:cubicBezTo>
                    <a:pt x="123" y="111"/>
                    <a:pt x="123" y="111"/>
                    <a:pt x="123" y="111"/>
                  </a:cubicBezTo>
                  <a:cubicBezTo>
                    <a:pt x="122" y="111"/>
                    <a:pt x="122" y="111"/>
                    <a:pt x="121" y="111"/>
                  </a:cubicBezTo>
                  <a:cubicBezTo>
                    <a:pt x="121" y="111"/>
                    <a:pt x="120" y="111"/>
                    <a:pt x="120" y="111"/>
                  </a:cubicBezTo>
                  <a:cubicBezTo>
                    <a:pt x="119" y="111"/>
                    <a:pt x="119" y="111"/>
                    <a:pt x="119" y="111"/>
                  </a:cubicBezTo>
                  <a:cubicBezTo>
                    <a:pt x="119" y="111"/>
                    <a:pt x="119" y="111"/>
                    <a:pt x="119" y="111"/>
                  </a:cubicBezTo>
                  <a:cubicBezTo>
                    <a:pt x="118" y="111"/>
                    <a:pt x="118" y="111"/>
                    <a:pt x="118" y="111"/>
                  </a:cubicBezTo>
                  <a:cubicBezTo>
                    <a:pt x="118" y="111"/>
                    <a:pt x="118" y="111"/>
                    <a:pt x="117" y="111"/>
                  </a:cubicBezTo>
                  <a:cubicBezTo>
                    <a:pt x="117" y="111"/>
                    <a:pt x="116" y="111"/>
                    <a:pt x="115" y="111"/>
                  </a:cubicBezTo>
                  <a:cubicBezTo>
                    <a:pt x="115" y="112"/>
                    <a:pt x="115" y="112"/>
                    <a:pt x="115" y="112"/>
                  </a:cubicBezTo>
                  <a:cubicBezTo>
                    <a:pt x="114" y="112"/>
                    <a:pt x="114" y="112"/>
                    <a:pt x="114" y="112"/>
                  </a:cubicBezTo>
                  <a:cubicBezTo>
                    <a:pt x="113" y="112"/>
                    <a:pt x="112" y="112"/>
                    <a:pt x="111" y="112"/>
                  </a:cubicBezTo>
                  <a:cubicBezTo>
                    <a:pt x="111" y="112"/>
                    <a:pt x="111" y="112"/>
                    <a:pt x="111" y="112"/>
                  </a:cubicBezTo>
                  <a:cubicBezTo>
                    <a:pt x="110" y="112"/>
                    <a:pt x="110" y="112"/>
                    <a:pt x="110" y="112"/>
                  </a:cubicBezTo>
                  <a:cubicBezTo>
                    <a:pt x="110" y="112"/>
                    <a:pt x="110" y="112"/>
                    <a:pt x="110" y="112"/>
                  </a:cubicBezTo>
                  <a:cubicBezTo>
                    <a:pt x="109" y="112"/>
                    <a:pt x="109" y="112"/>
                    <a:pt x="108" y="112"/>
                  </a:cubicBezTo>
                  <a:cubicBezTo>
                    <a:pt x="108" y="112"/>
                    <a:pt x="107" y="113"/>
                    <a:pt x="106" y="113"/>
                  </a:cubicBezTo>
                  <a:cubicBezTo>
                    <a:pt x="106" y="113"/>
                    <a:pt x="106" y="113"/>
                    <a:pt x="106" y="113"/>
                  </a:cubicBezTo>
                  <a:cubicBezTo>
                    <a:pt x="105" y="113"/>
                    <a:pt x="105" y="113"/>
                    <a:pt x="105" y="113"/>
                  </a:cubicBezTo>
                  <a:cubicBezTo>
                    <a:pt x="104" y="113"/>
                    <a:pt x="104" y="113"/>
                    <a:pt x="104" y="113"/>
                  </a:cubicBezTo>
                  <a:cubicBezTo>
                    <a:pt x="104" y="113"/>
                    <a:pt x="103" y="113"/>
                    <a:pt x="102" y="113"/>
                  </a:cubicBezTo>
                  <a:cubicBezTo>
                    <a:pt x="102" y="113"/>
                    <a:pt x="101" y="113"/>
                    <a:pt x="100" y="114"/>
                  </a:cubicBezTo>
                  <a:cubicBezTo>
                    <a:pt x="97" y="114"/>
                    <a:pt x="94" y="114"/>
                    <a:pt x="91" y="115"/>
                  </a:cubicBezTo>
                  <a:cubicBezTo>
                    <a:pt x="90" y="115"/>
                    <a:pt x="90" y="115"/>
                    <a:pt x="90" y="115"/>
                  </a:cubicBezTo>
                  <a:cubicBezTo>
                    <a:pt x="87" y="115"/>
                    <a:pt x="84" y="116"/>
                    <a:pt x="81" y="116"/>
                  </a:cubicBezTo>
                  <a:cubicBezTo>
                    <a:pt x="81" y="116"/>
                    <a:pt x="81" y="116"/>
                    <a:pt x="81" y="116"/>
                  </a:cubicBezTo>
                  <a:cubicBezTo>
                    <a:pt x="78" y="116"/>
                    <a:pt x="75" y="116"/>
                    <a:pt x="72" y="116"/>
                  </a:cubicBezTo>
                  <a:cubicBezTo>
                    <a:pt x="72" y="116"/>
                    <a:pt x="72" y="116"/>
                    <a:pt x="72" y="116"/>
                  </a:cubicBezTo>
                  <a:cubicBezTo>
                    <a:pt x="69" y="117"/>
                    <a:pt x="66" y="117"/>
                    <a:pt x="63" y="117"/>
                  </a:cubicBezTo>
                  <a:cubicBezTo>
                    <a:pt x="59" y="117"/>
                    <a:pt x="55" y="117"/>
                    <a:pt x="52" y="117"/>
                  </a:cubicBezTo>
                  <a:cubicBezTo>
                    <a:pt x="52" y="117"/>
                    <a:pt x="52" y="117"/>
                    <a:pt x="52" y="117"/>
                  </a:cubicBezTo>
                  <a:cubicBezTo>
                    <a:pt x="50" y="117"/>
                    <a:pt x="48" y="116"/>
                    <a:pt x="46" y="116"/>
                  </a:cubicBezTo>
                  <a:cubicBezTo>
                    <a:pt x="46" y="116"/>
                    <a:pt x="46" y="116"/>
                    <a:pt x="46" y="116"/>
                  </a:cubicBezTo>
                  <a:cubicBezTo>
                    <a:pt x="45" y="116"/>
                    <a:pt x="43" y="116"/>
                    <a:pt x="41" y="116"/>
                  </a:cubicBezTo>
                  <a:cubicBezTo>
                    <a:pt x="36" y="116"/>
                    <a:pt x="32" y="115"/>
                    <a:pt x="28" y="114"/>
                  </a:cubicBezTo>
                  <a:cubicBezTo>
                    <a:pt x="28" y="114"/>
                    <a:pt x="28" y="114"/>
                    <a:pt x="28" y="114"/>
                  </a:cubicBezTo>
                  <a:cubicBezTo>
                    <a:pt x="26" y="114"/>
                    <a:pt x="25" y="114"/>
                    <a:pt x="24" y="113"/>
                  </a:cubicBezTo>
                  <a:cubicBezTo>
                    <a:pt x="24" y="113"/>
                    <a:pt x="24" y="113"/>
                    <a:pt x="24" y="113"/>
                  </a:cubicBezTo>
                  <a:cubicBezTo>
                    <a:pt x="22" y="113"/>
                    <a:pt x="21" y="113"/>
                    <a:pt x="20" y="113"/>
                  </a:cubicBezTo>
                  <a:cubicBezTo>
                    <a:pt x="20" y="112"/>
                    <a:pt x="20" y="112"/>
                    <a:pt x="20" y="112"/>
                  </a:cubicBezTo>
                  <a:cubicBezTo>
                    <a:pt x="19" y="112"/>
                    <a:pt x="18" y="112"/>
                    <a:pt x="17" y="112"/>
                  </a:cubicBezTo>
                  <a:cubicBezTo>
                    <a:pt x="17" y="111"/>
                    <a:pt x="17" y="111"/>
                    <a:pt x="17" y="111"/>
                  </a:cubicBezTo>
                  <a:cubicBezTo>
                    <a:pt x="16" y="111"/>
                    <a:pt x="15" y="111"/>
                    <a:pt x="14" y="111"/>
                  </a:cubicBezTo>
                  <a:cubicBezTo>
                    <a:pt x="14" y="110"/>
                    <a:pt x="14" y="110"/>
                    <a:pt x="14" y="110"/>
                  </a:cubicBezTo>
                  <a:cubicBezTo>
                    <a:pt x="13" y="110"/>
                    <a:pt x="13" y="110"/>
                    <a:pt x="13" y="110"/>
                  </a:cubicBezTo>
                  <a:cubicBezTo>
                    <a:pt x="12" y="110"/>
                    <a:pt x="11" y="110"/>
                    <a:pt x="10" y="109"/>
                  </a:cubicBezTo>
                  <a:cubicBezTo>
                    <a:pt x="9" y="109"/>
                    <a:pt x="9" y="109"/>
                    <a:pt x="9" y="109"/>
                  </a:cubicBezTo>
                  <a:cubicBezTo>
                    <a:pt x="9" y="108"/>
                    <a:pt x="8" y="108"/>
                    <a:pt x="8" y="108"/>
                  </a:cubicBezTo>
                  <a:cubicBezTo>
                    <a:pt x="7" y="107"/>
                    <a:pt x="7" y="107"/>
                    <a:pt x="7" y="107"/>
                  </a:cubicBezTo>
                  <a:cubicBezTo>
                    <a:pt x="6" y="107"/>
                    <a:pt x="6" y="107"/>
                    <a:pt x="5" y="106"/>
                  </a:cubicBezTo>
                  <a:cubicBezTo>
                    <a:pt x="5" y="106"/>
                    <a:pt x="5" y="106"/>
                    <a:pt x="5" y="106"/>
                  </a:cubicBezTo>
                  <a:cubicBezTo>
                    <a:pt x="4" y="106"/>
                    <a:pt x="4" y="105"/>
                    <a:pt x="3" y="105"/>
                  </a:cubicBezTo>
                  <a:cubicBezTo>
                    <a:pt x="3" y="104"/>
                    <a:pt x="2" y="103"/>
                    <a:pt x="2" y="103"/>
                  </a:cubicBezTo>
                  <a:cubicBezTo>
                    <a:pt x="1" y="102"/>
                    <a:pt x="1" y="101"/>
                    <a:pt x="1" y="101"/>
                  </a:cubicBezTo>
                  <a:cubicBezTo>
                    <a:pt x="1" y="100"/>
                    <a:pt x="0" y="99"/>
                    <a:pt x="0" y="99"/>
                  </a:cubicBezTo>
                  <a:cubicBezTo>
                    <a:pt x="0" y="98"/>
                    <a:pt x="0" y="97"/>
                    <a:pt x="0" y="97"/>
                  </a:cubicBezTo>
                  <a:cubicBezTo>
                    <a:pt x="4" y="142"/>
                    <a:pt x="8" y="188"/>
                    <a:pt x="12" y="234"/>
                  </a:cubicBezTo>
                  <a:cubicBezTo>
                    <a:pt x="13" y="235"/>
                    <a:pt x="13" y="235"/>
                    <a:pt x="13" y="236"/>
                  </a:cubicBezTo>
                  <a:cubicBezTo>
                    <a:pt x="13" y="237"/>
                    <a:pt x="13" y="238"/>
                    <a:pt x="14" y="238"/>
                  </a:cubicBezTo>
                  <a:cubicBezTo>
                    <a:pt x="14" y="239"/>
                    <a:pt x="14" y="240"/>
                    <a:pt x="15" y="240"/>
                  </a:cubicBezTo>
                  <a:cubicBezTo>
                    <a:pt x="15" y="241"/>
                    <a:pt x="16" y="242"/>
                    <a:pt x="16" y="242"/>
                  </a:cubicBezTo>
                  <a:cubicBezTo>
                    <a:pt x="17" y="243"/>
                    <a:pt x="17" y="244"/>
                    <a:pt x="18" y="244"/>
                  </a:cubicBezTo>
                  <a:cubicBezTo>
                    <a:pt x="18" y="244"/>
                    <a:pt x="18" y="244"/>
                    <a:pt x="18" y="244"/>
                  </a:cubicBezTo>
                  <a:cubicBezTo>
                    <a:pt x="18" y="245"/>
                    <a:pt x="18" y="245"/>
                    <a:pt x="18" y="245"/>
                  </a:cubicBezTo>
                  <a:cubicBezTo>
                    <a:pt x="19" y="245"/>
                    <a:pt x="19" y="245"/>
                    <a:pt x="20" y="246"/>
                  </a:cubicBezTo>
                  <a:cubicBezTo>
                    <a:pt x="20" y="246"/>
                    <a:pt x="20" y="246"/>
                    <a:pt x="20" y="246"/>
                  </a:cubicBezTo>
                  <a:cubicBezTo>
                    <a:pt x="20" y="246"/>
                    <a:pt x="20" y="246"/>
                    <a:pt x="20" y="246"/>
                  </a:cubicBezTo>
                  <a:cubicBezTo>
                    <a:pt x="21" y="246"/>
                    <a:pt x="22" y="247"/>
                    <a:pt x="22" y="247"/>
                  </a:cubicBezTo>
                  <a:cubicBezTo>
                    <a:pt x="23" y="247"/>
                    <a:pt x="23" y="247"/>
                    <a:pt x="23" y="247"/>
                  </a:cubicBezTo>
                  <a:cubicBezTo>
                    <a:pt x="23" y="247"/>
                    <a:pt x="23" y="247"/>
                    <a:pt x="23" y="247"/>
                  </a:cubicBezTo>
                  <a:cubicBezTo>
                    <a:pt x="24" y="248"/>
                    <a:pt x="24" y="248"/>
                    <a:pt x="24" y="248"/>
                  </a:cubicBezTo>
                  <a:cubicBezTo>
                    <a:pt x="24" y="248"/>
                    <a:pt x="25" y="248"/>
                    <a:pt x="26" y="249"/>
                  </a:cubicBezTo>
                  <a:cubicBezTo>
                    <a:pt x="26" y="249"/>
                    <a:pt x="26" y="249"/>
                    <a:pt x="26" y="249"/>
                  </a:cubicBezTo>
                  <a:cubicBezTo>
                    <a:pt x="26" y="249"/>
                    <a:pt x="26" y="249"/>
                    <a:pt x="26" y="249"/>
                  </a:cubicBezTo>
                  <a:cubicBezTo>
                    <a:pt x="26" y="249"/>
                    <a:pt x="26" y="249"/>
                    <a:pt x="26" y="249"/>
                  </a:cubicBezTo>
                  <a:cubicBezTo>
                    <a:pt x="27" y="249"/>
                    <a:pt x="27" y="249"/>
                    <a:pt x="27" y="249"/>
                  </a:cubicBezTo>
                  <a:cubicBezTo>
                    <a:pt x="28" y="249"/>
                    <a:pt x="28" y="250"/>
                    <a:pt x="28" y="250"/>
                  </a:cubicBezTo>
                  <a:cubicBezTo>
                    <a:pt x="29" y="250"/>
                    <a:pt x="29" y="250"/>
                    <a:pt x="29" y="250"/>
                  </a:cubicBezTo>
                  <a:cubicBezTo>
                    <a:pt x="29" y="250"/>
                    <a:pt x="29" y="250"/>
                    <a:pt x="29" y="250"/>
                  </a:cubicBezTo>
                  <a:cubicBezTo>
                    <a:pt x="30" y="250"/>
                    <a:pt x="30" y="250"/>
                    <a:pt x="30" y="250"/>
                  </a:cubicBezTo>
                  <a:cubicBezTo>
                    <a:pt x="30" y="250"/>
                    <a:pt x="31" y="250"/>
                    <a:pt x="31" y="251"/>
                  </a:cubicBezTo>
                  <a:cubicBezTo>
                    <a:pt x="31" y="251"/>
                    <a:pt x="32" y="251"/>
                    <a:pt x="32" y="251"/>
                  </a:cubicBezTo>
                  <a:cubicBezTo>
                    <a:pt x="33" y="251"/>
                    <a:pt x="33" y="251"/>
                    <a:pt x="33" y="251"/>
                  </a:cubicBezTo>
                  <a:cubicBezTo>
                    <a:pt x="33" y="251"/>
                    <a:pt x="33" y="251"/>
                    <a:pt x="33" y="251"/>
                  </a:cubicBezTo>
                  <a:cubicBezTo>
                    <a:pt x="33" y="251"/>
                    <a:pt x="33" y="251"/>
                    <a:pt x="33" y="251"/>
                  </a:cubicBezTo>
                  <a:cubicBezTo>
                    <a:pt x="34" y="251"/>
                    <a:pt x="34" y="251"/>
                    <a:pt x="34" y="252"/>
                  </a:cubicBezTo>
                  <a:cubicBezTo>
                    <a:pt x="35" y="252"/>
                    <a:pt x="35" y="252"/>
                    <a:pt x="36" y="252"/>
                  </a:cubicBezTo>
                  <a:cubicBezTo>
                    <a:pt x="36" y="252"/>
                    <a:pt x="36" y="252"/>
                    <a:pt x="37" y="252"/>
                  </a:cubicBezTo>
                  <a:cubicBezTo>
                    <a:pt x="37" y="252"/>
                    <a:pt x="37" y="252"/>
                    <a:pt x="38" y="252"/>
                  </a:cubicBezTo>
                  <a:cubicBezTo>
                    <a:pt x="38" y="252"/>
                    <a:pt x="39" y="253"/>
                    <a:pt x="39" y="253"/>
                  </a:cubicBezTo>
                  <a:cubicBezTo>
                    <a:pt x="39" y="253"/>
                    <a:pt x="40" y="253"/>
                    <a:pt x="40" y="253"/>
                  </a:cubicBezTo>
                  <a:cubicBezTo>
                    <a:pt x="40" y="253"/>
                    <a:pt x="41" y="253"/>
                    <a:pt x="41" y="253"/>
                  </a:cubicBezTo>
                  <a:cubicBezTo>
                    <a:pt x="42" y="253"/>
                    <a:pt x="42" y="253"/>
                    <a:pt x="42" y="253"/>
                  </a:cubicBezTo>
                  <a:cubicBezTo>
                    <a:pt x="43" y="253"/>
                    <a:pt x="43" y="253"/>
                    <a:pt x="43" y="253"/>
                  </a:cubicBezTo>
                  <a:cubicBezTo>
                    <a:pt x="44" y="254"/>
                    <a:pt x="44" y="254"/>
                    <a:pt x="44" y="254"/>
                  </a:cubicBezTo>
                  <a:cubicBezTo>
                    <a:pt x="45" y="254"/>
                    <a:pt x="45" y="254"/>
                    <a:pt x="45" y="254"/>
                  </a:cubicBezTo>
                  <a:cubicBezTo>
                    <a:pt x="46" y="254"/>
                    <a:pt x="46" y="254"/>
                    <a:pt x="46" y="254"/>
                  </a:cubicBezTo>
                  <a:cubicBezTo>
                    <a:pt x="46" y="254"/>
                    <a:pt x="46" y="254"/>
                    <a:pt x="47" y="254"/>
                  </a:cubicBezTo>
                  <a:cubicBezTo>
                    <a:pt x="47" y="254"/>
                    <a:pt x="47" y="254"/>
                    <a:pt x="48" y="254"/>
                  </a:cubicBezTo>
                  <a:cubicBezTo>
                    <a:pt x="49" y="254"/>
                    <a:pt x="49" y="254"/>
                    <a:pt x="49" y="254"/>
                  </a:cubicBezTo>
                  <a:cubicBezTo>
                    <a:pt x="49" y="254"/>
                    <a:pt x="49" y="254"/>
                    <a:pt x="49" y="254"/>
                  </a:cubicBezTo>
                  <a:cubicBezTo>
                    <a:pt x="50" y="254"/>
                    <a:pt x="50" y="254"/>
                    <a:pt x="50" y="254"/>
                  </a:cubicBezTo>
                  <a:cubicBezTo>
                    <a:pt x="50" y="255"/>
                    <a:pt x="51" y="255"/>
                    <a:pt x="51" y="255"/>
                  </a:cubicBezTo>
                  <a:cubicBezTo>
                    <a:pt x="51" y="255"/>
                    <a:pt x="52" y="255"/>
                    <a:pt x="52" y="255"/>
                  </a:cubicBezTo>
                  <a:cubicBezTo>
                    <a:pt x="53" y="255"/>
                    <a:pt x="53" y="255"/>
                    <a:pt x="53" y="255"/>
                  </a:cubicBezTo>
                  <a:cubicBezTo>
                    <a:pt x="54" y="255"/>
                    <a:pt x="54" y="255"/>
                    <a:pt x="54" y="255"/>
                  </a:cubicBezTo>
                  <a:cubicBezTo>
                    <a:pt x="54" y="255"/>
                    <a:pt x="54" y="255"/>
                    <a:pt x="54" y="255"/>
                  </a:cubicBezTo>
                  <a:cubicBezTo>
                    <a:pt x="54" y="255"/>
                    <a:pt x="54" y="255"/>
                    <a:pt x="54" y="255"/>
                  </a:cubicBezTo>
                  <a:cubicBezTo>
                    <a:pt x="54" y="255"/>
                    <a:pt x="54" y="255"/>
                    <a:pt x="54" y="255"/>
                  </a:cubicBezTo>
                  <a:cubicBezTo>
                    <a:pt x="55" y="255"/>
                    <a:pt x="55" y="255"/>
                    <a:pt x="56" y="255"/>
                  </a:cubicBezTo>
                  <a:cubicBezTo>
                    <a:pt x="56" y="255"/>
                    <a:pt x="56" y="255"/>
                    <a:pt x="57" y="255"/>
                  </a:cubicBezTo>
                  <a:cubicBezTo>
                    <a:pt x="57" y="255"/>
                    <a:pt x="57" y="255"/>
                    <a:pt x="58" y="255"/>
                  </a:cubicBezTo>
                  <a:cubicBezTo>
                    <a:pt x="58" y="255"/>
                    <a:pt x="58" y="255"/>
                    <a:pt x="58" y="255"/>
                  </a:cubicBezTo>
                  <a:cubicBezTo>
                    <a:pt x="58" y="255"/>
                    <a:pt x="58" y="255"/>
                    <a:pt x="58" y="255"/>
                  </a:cubicBezTo>
                  <a:cubicBezTo>
                    <a:pt x="58" y="255"/>
                    <a:pt x="59" y="255"/>
                    <a:pt x="59" y="255"/>
                  </a:cubicBezTo>
                  <a:cubicBezTo>
                    <a:pt x="59" y="255"/>
                    <a:pt x="60" y="255"/>
                    <a:pt x="60" y="255"/>
                  </a:cubicBezTo>
                  <a:cubicBezTo>
                    <a:pt x="61" y="255"/>
                    <a:pt x="61" y="255"/>
                    <a:pt x="61" y="255"/>
                  </a:cubicBezTo>
                  <a:cubicBezTo>
                    <a:pt x="62" y="255"/>
                    <a:pt x="62" y="256"/>
                    <a:pt x="62" y="256"/>
                  </a:cubicBezTo>
                  <a:cubicBezTo>
                    <a:pt x="63" y="256"/>
                    <a:pt x="63" y="256"/>
                    <a:pt x="64" y="256"/>
                  </a:cubicBezTo>
                  <a:cubicBezTo>
                    <a:pt x="64" y="256"/>
                    <a:pt x="64" y="256"/>
                    <a:pt x="65" y="256"/>
                  </a:cubicBezTo>
                  <a:cubicBezTo>
                    <a:pt x="65" y="256"/>
                    <a:pt x="66" y="256"/>
                    <a:pt x="66" y="256"/>
                  </a:cubicBezTo>
                  <a:cubicBezTo>
                    <a:pt x="66" y="256"/>
                    <a:pt x="67" y="256"/>
                    <a:pt x="67" y="256"/>
                  </a:cubicBezTo>
                  <a:cubicBezTo>
                    <a:pt x="68" y="256"/>
                    <a:pt x="68" y="256"/>
                    <a:pt x="68" y="256"/>
                  </a:cubicBezTo>
                  <a:cubicBezTo>
                    <a:pt x="69" y="256"/>
                    <a:pt x="69" y="256"/>
                    <a:pt x="69" y="256"/>
                  </a:cubicBezTo>
                  <a:cubicBezTo>
                    <a:pt x="69" y="256"/>
                    <a:pt x="69" y="256"/>
                    <a:pt x="69" y="256"/>
                  </a:cubicBezTo>
                  <a:cubicBezTo>
                    <a:pt x="70" y="256"/>
                    <a:pt x="70" y="256"/>
                    <a:pt x="70" y="256"/>
                  </a:cubicBezTo>
                  <a:cubicBezTo>
                    <a:pt x="70" y="256"/>
                    <a:pt x="70" y="256"/>
                    <a:pt x="71" y="256"/>
                  </a:cubicBezTo>
                  <a:cubicBezTo>
                    <a:pt x="71" y="256"/>
                    <a:pt x="72" y="256"/>
                    <a:pt x="72" y="256"/>
                  </a:cubicBezTo>
                  <a:cubicBezTo>
                    <a:pt x="73" y="256"/>
                    <a:pt x="73" y="256"/>
                    <a:pt x="73" y="256"/>
                  </a:cubicBezTo>
                  <a:cubicBezTo>
                    <a:pt x="74" y="256"/>
                    <a:pt x="74" y="256"/>
                    <a:pt x="74" y="256"/>
                  </a:cubicBezTo>
                  <a:cubicBezTo>
                    <a:pt x="74" y="256"/>
                    <a:pt x="74" y="256"/>
                    <a:pt x="74" y="256"/>
                  </a:cubicBezTo>
                  <a:cubicBezTo>
                    <a:pt x="75" y="256"/>
                    <a:pt x="75" y="256"/>
                    <a:pt x="75" y="256"/>
                  </a:cubicBezTo>
                  <a:cubicBezTo>
                    <a:pt x="76" y="256"/>
                    <a:pt x="76" y="256"/>
                    <a:pt x="76" y="256"/>
                  </a:cubicBezTo>
                  <a:cubicBezTo>
                    <a:pt x="76" y="256"/>
                    <a:pt x="76" y="256"/>
                    <a:pt x="76" y="256"/>
                  </a:cubicBezTo>
                  <a:cubicBezTo>
                    <a:pt x="77" y="256"/>
                    <a:pt x="77" y="256"/>
                    <a:pt x="77" y="256"/>
                  </a:cubicBezTo>
                  <a:cubicBezTo>
                    <a:pt x="77" y="256"/>
                    <a:pt x="77" y="256"/>
                    <a:pt x="77" y="256"/>
                  </a:cubicBezTo>
                  <a:cubicBezTo>
                    <a:pt x="78" y="256"/>
                    <a:pt x="78" y="256"/>
                    <a:pt x="79" y="256"/>
                  </a:cubicBezTo>
                  <a:cubicBezTo>
                    <a:pt x="79" y="256"/>
                    <a:pt x="79" y="256"/>
                    <a:pt x="80" y="256"/>
                  </a:cubicBezTo>
                  <a:cubicBezTo>
                    <a:pt x="80" y="256"/>
                    <a:pt x="81" y="256"/>
                    <a:pt x="81" y="256"/>
                  </a:cubicBezTo>
                  <a:cubicBezTo>
                    <a:pt x="82" y="256"/>
                    <a:pt x="82" y="256"/>
                    <a:pt x="83" y="256"/>
                  </a:cubicBezTo>
                  <a:cubicBezTo>
                    <a:pt x="83" y="255"/>
                    <a:pt x="83" y="255"/>
                    <a:pt x="83" y="255"/>
                  </a:cubicBezTo>
                  <a:cubicBezTo>
                    <a:pt x="84" y="255"/>
                    <a:pt x="84" y="255"/>
                    <a:pt x="84" y="255"/>
                  </a:cubicBezTo>
                  <a:cubicBezTo>
                    <a:pt x="84" y="255"/>
                    <a:pt x="84" y="255"/>
                    <a:pt x="84" y="255"/>
                  </a:cubicBezTo>
                  <a:cubicBezTo>
                    <a:pt x="84" y="255"/>
                    <a:pt x="84" y="255"/>
                    <a:pt x="84" y="255"/>
                  </a:cubicBezTo>
                  <a:cubicBezTo>
                    <a:pt x="85" y="255"/>
                    <a:pt x="85" y="255"/>
                    <a:pt x="86" y="255"/>
                  </a:cubicBezTo>
                  <a:cubicBezTo>
                    <a:pt x="86" y="255"/>
                    <a:pt x="87" y="255"/>
                    <a:pt x="87" y="255"/>
                  </a:cubicBezTo>
                  <a:cubicBezTo>
                    <a:pt x="88" y="255"/>
                    <a:pt x="88" y="255"/>
                    <a:pt x="89" y="255"/>
                  </a:cubicBezTo>
                  <a:cubicBezTo>
                    <a:pt x="89" y="255"/>
                    <a:pt x="90" y="255"/>
                    <a:pt x="90" y="255"/>
                  </a:cubicBezTo>
                  <a:cubicBezTo>
                    <a:pt x="91" y="255"/>
                    <a:pt x="92" y="255"/>
                    <a:pt x="92" y="255"/>
                  </a:cubicBezTo>
                  <a:cubicBezTo>
                    <a:pt x="93" y="255"/>
                    <a:pt x="93" y="255"/>
                    <a:pt x="94" y="255"/>
                  </a:cubicBezTo>
                  <a:cubicBezTo>
                    <a:pt x="95" y="255"/>
                    <a:pt x="95" y="255"/>
                    <a:pt x="96" y="255"/>
                  </a:cubicBezTo>
                  <a:cubicBezTo>
                    <a:pt x="97" y="254"/>
                    <a:pt x="98" y="254"/>
                    <a:pt x="99" y="254"/>
                  </a:cubicBezTo>
                  <a:cubicBezTo>
                    <a:pt x="99" y="254"/>
                    <a:pt x="100" y="254"/>
                    <a:pt x="101" y="254"/>
                  </a:cubicBezTo>
                  <a:cubicBezTo>
                    <a:pt x="102" y="254"/>
                    <a:pt x="102" y="254"/>
                    <a:pt x="102" y="254"/>
                  </a:cubicBezTo>
                  <a:cubicBezTo>
                    <a:pt x="102" y="254"/>
                    <a:pt x="102" y="254"/>
                    <a:pt x="102" y="254"/>
                  </a:cubicBezTo>
                  <a:cubicBezTo>
                    <a:pt x="102" y="254"/>
                    <a:pt x="102" y="254"/>
                    <a:pt x="102" y="254"/>
                  </a:cubicBezTo>
                  <a:cubicBezTo>
                    <a:pt x="103" y="254"/>
                    <a:pt x="103" y="254"/>
                    <a:pt x="104" y="254"/>
                  </a:cubicBezTo>
                  <a:cubicBezTo>
                    <a:pt x="105" y="253"/>
                    <a:pt x="106" y="253"/>
                    <a:pt x="107" y="253"/>
                  </a:cubicBezTo>
                  <a:cubicBezTo>
                    <a:pt x="107" y="253"/>
                    <a:pt x="108" y="253"/>
                    <a:pt x="108" y="253"/>
                  </a:cubicBezTo>
                  <a:cubicBezTo>
                    <a:pt x="108" y="253"/>
                    <a:pt x="109" y="253"/>
                    <a:pt x="109" y="253"/>
                  </a:cubicBezTo>
                  <a:cubicBezTo>
                    <a:pt x="110" y="253"/>
                    <a:pt x="110" y="253"/>
                    <a:pt x="111" y="253"/>
                  </a:cubicBezTo>
                  <a:cubicBezTo>
                    <a:pt x="111" y="253"/>
                    <a:pt x="111" y="252"/>
                    <a:pt x="112" y="252"/>
                  </a:cubicBezTo>
                  <a:cubicBezTo>
                    <a:pt x="114" y="252"/>
                    <a:pt x="115" y="252"/>
                    <a:pt x="117" y="252"/>
                  </a:cubicBezTo>
                  <a:cubicBezTo>
                    <a:pt x="117" y="252"/>
                    <a:pt x="117" y="252"/>
                    <a:pt x="117" y="252"/>
                  </a:cubicBezTo>
                  <a:cubicBezTo>
                    <a:pt x="119" y="251"/>
                    <a:pt x="120" y="251"/>
                    <a:pt x="122" y="251"/>
                  </a:cubicBezTo>
                  <a:cubicBezTo>
                    <a:pt x="122" y="251"/>
                    <a:pt x="122" y="251"/>
                    <a:pt x="122" y="251"/>
                  </a:cubicBezTo>
                  <a:cubicBezTo>
                    <a:pt x="123" y="251"/>
                    <a:pt x="125" y="250"/>
                    <a:pt x="126" y="250"/>
                  </a:cubicBezTo>
                  <a:cubicBezTo>
                    <a:pt x="133" y="336"/>
                    <a:pt x="133" y="336"/>
                    <a:pt x="133" y="336"/>
                  </a:cubicBezTo>
                  <a:cubicBezTo>
                    <a:pt x="320" y="337"/>
                    <a:pt x="320" y="337"/>
                    <a:pt x="320" y="337"/>
                  </a:cubicBezTo>
                  <a:cubicBezTo>
                    <a:pt x="322" y="337"/>
                    <a:pt x="336" y="336"/>
                    <a:pt x="356" y="336"/>
                  </a:cubicBezTo>
                  <a:cubicBezTo>
                    <a:pt x="376" y="336"/>
                    <a:pt x="402" y="336"/>
                    <a:pt x="430" y="335"/>
                  </a:cubicBezTo>
                  <a:cubicBezTo>
                    <a:pt x="458" y="335"/>
                    <a:pt x="488" y="335"/>
                    <a:pt x="515" y="335"/>
                  </a:cubicBezTo>
                  <a:cubicBezTo>
                    <a:pt x="542" y="334"/>
                    <a:pt x="566" y="334"/>
                    <a:pt x="583" y="334"/>
                  </a:cubicBezTo>
                  <a:cubicBezTo>
                    <a:pt x="584" y="334"/>
                    <a:pt x="585" y="334"/>
                    <a:pt x="585" y="334"/>
                  </a:cubicBezTo>
                  <a:cubicBezTo>
                    <a:pt x="586" y="334"/>
                    <a:pt x="587" y="334"/>
                    <a:pt x="588" y="334"/>
                  </a:cubicBezTo>
                  <a:cubicBezTo>
                    <a:pt x="588" y="334"/>
                    <a:pt x="589" y="334"/>
                    <a:pt x="590" y="334"/>
                  </a:cubicBezTo>
                  <a:cubicBezTo>
                    <a:pt x="590" y="334"/>
                    <a:pt x="591" y="334"/>
                    <a:pt x="592" y="334"/>
                  </a:cubicBezTo>
                  <a:cubicBezTo>
                    <a:pt x="593" y="334"/>
                    <a:pt x="593" y="334"/>
                    <a:pt x="594" y="334"/>
                  </a:cubicBezTo>
                  <a:cubicBezTo>
                    <a:pt x="595" y="334"/>
                    <a:pt x="596" y="334"/>
                    <a:pt x="597" y="334"/>
                  </a:cubicBezTo>
                  <a:cubicBezTo>
                    <a:pt x="597" y="334"/>
                    <a:pt x="597" y="334"/>
                    <a:pt x="597" y="334"/>
                  </a:cubicBezTo>
                  <a:cubicBezTo>
                    <a:pt x="598" y="334"/>
                    <a:pt x="598" y="334"/>
                    <a:pt x="599" y="334"/>
                  </a:cubicBezTo>
                  <a:cubicBezTo>
                    <a:pt x="600" y="334"/>
                    <a:pt x="600" y="334"/>
                    <a:pt x="601" y="334"/>
                  </a:cubicBezTo>
                  <a:cubicBezTo>
                    <a:pt x="602" y="334"/>
                    <a:pt x="602" y="334"/>
                    <a:pt x="602" y="334"/>
                  </a:cubicBezTo>
                  <a:cubicBezTo>
                    <a:pt x="602" y="334"/>
                    <a:pt x="602" y="334"/>
                    <a:pt x="603" y="334"/>
                  </a:cubicBezTo>
                  <a:cubicBezTo>
                    <a:pt x="604" y="334"/>
                    <a:pt x="604" y="334"/>
                    <a:pt x="605" y="334"/>
                  </a:cubicBezTo>
                  <a:cubicBezTo>
                    <a:pt x="606" y="334"/>
                    <a:pt x="606" y="334"/>
                    <a:pt x="606" y="334"/>
                  </a:cubicBezTo>
                  <a:cubicBezTo>
                    <a:pt x="607" y="334"/>
                    <a:pt x="607" y="334"/>
                    <a:pt x="607" y="334"/>
                  </a:cubicBezTo>
                  <a:cubicBezTo>
                    <a:pt x="608" y="334"/>
                    <a:pt x="608" y="334"/>
                    <a:pt x="609" y="334"/>
                  </a:cubicBezTo>
                  <a:cubicBezTo>
                    <a:pt x="610" y="334"/>
                    <a:pt x="610" y="334"/>
                    <a:pt x="611" y="334"/>
                  </a:cubicBezTo>
                  <a:cubicBezTo>
                    <a:pt x="611" y="334"/>
                    <a:pt x="611" y="334"/>
                    <a:pt x="611" y="334"/>
                  </a:cubicBezTo>
                  <a:cubicBezTo>
                    <a:pt x="611" y="334"/>
                    <a:pt x="612" y="334"/>
                    <a:pt x="613" y="334"/>
                  </a:cubicBezTo>
                  <a:cubicBezTo>
                    <a:pt x="614" y="334"/>
                    <a:pt x="615" y="334"/>
                    <a:pt x="616" y="333"/>
                  </a:cubicBezTo>
                  <a:cubicBezTo>
                    <a:pt x="617" y="333"/>
                    <a:pt x="618" y="333"/>
                    <a:pt x="618" y="333"/>
                  </a:cubicBezTo>
                  <a:cubicBezTo>
                    <a:pt x="619" y="333"/>
                    <a:pt x="620" y="333"/>
                    <a:pt x="621" y="333"/>
                  </a:cubicBezTo>
                  <a:cubicBezTo>
                    <a:pt x="621" y="333"/>
                    <a:pt x="622" y="333"/>
                    <a:pt x="622" y="333"/>
                  </a:cubicBezTo>
                  <a:cubicBezTo>
                    <a:pt x="622" y="333"/>
                    <a:pt x="622" y="333"/>
                    <a:pt x="622" y="333"/>
                  </a:cubicBezTo>
                  <a:cubicBezTo>
                    <a:pt x="622" y="333"/>
                    <a:pt x="623" y="333"/>
                    <a:pt x="623" y="333"/>
                  </a:cubicBezTo>
                  <a:cubicBezTo>
                    <a:pt x="624" y="333"/>
                    <a:pt x="624" y="333"/>
                    <a:pt x="625" y="333"/>
                  </a:cubicBezTo>
                  <a:cubicBezTo>
                    <a:pt x="625" y="333"/>
                    <a:pt x="625" y="333"/>
                    <a:pt x="625" y="333"/>
                  </a:cubicBezTo>
                  <a:cubicBezTo>
                    <a:pt x="625" y="333"/>
                    <a:pt x="625" y="333"/>
                    <a:pt x="625" y="333"/>
                  </a:cubicBezTo>
                  <a:cubicBezTo>
                    <a:pt x="625" y="333"/>
                    <a:pt x="625" y="333"/>
                    <a:pt x="625" y="333"/>
                  </a:cubicBezTo>
                  <a:cubicBezTo>
                    <a:pt x="626" y="333"/>
                    <a:pt x="627" y="333"/>
                    <a:pt x="627" y="333"/>
                  </a:cubicBezTo>
                  <a:cubicBezTo>
                    <a:pt x="628" y="333"/>
                    <a:pt x="628" y="333"/>
                    <a:pt x="628" y="333"/>
                  </a:cubicBezTo>
                  <a:cubicBezTo>
                    <a:pt x="628" y="333"/>
                    <a:pt x="628" y="333"/>
                    <a:pt x="628" y="333"/>
                  </a:cubicBezTo>
                  <a:cubicBezTo>
                    <a:pt x="629" y="333"/>
                    <a:pt x="629" y="333"/>
                    <a:pt x="629" y="333"/>
                  </a:cubicBezTo>
                  <a:cubicBezTo>
                    <a:pt x="630" y="333"/>
                    <a:pt x="630" y="332"/>
                    <a:pt x="631" y="332"/>
                  </a:cubicBezTo>
                  <a:cubicBezTo>
                    <a:pt x="631" y="332"/>
                    <a:pt x="632" y="332"/>
                    <a:pt x="632" y="332"/>
                  </a:cubicBezTo>
                  <a:cubicBezTo>
                    <a:pt x="633" y="332"/>
                    <a:pt x="633" y="332"/>
                    <a:pt x="633" y="332"/>
                  </a:cubicBezTo>
                  <a:cubicBezTo>
                    <a:pt x="633" y="332"/>
                    <a:pt x="633" y="332"/>
                    <a:pt x="633" y="332"/>
                  </a:cubicBezTo>
                  <a:cubicBezTo>
                    <a:pt x="634" y="332"/>
                    <a:pt x="634" y="332"/>
                    <a:pt x="634" y="332"/>
                  </a:cubicBezTo>
                  <a:cubicBezTo>
                    <a:pt x="635" y="332"/>
                    <a:pt x="635" y="332"/>
                    <a:pt x="636" y="332"/>
                  </a:cubicBezTo>
                  <a:cubicBezTo>
                    <a:pt x="636" y="332"/>
                    <a:pt x="636" y="332"/>
                    <a:pt x="636" y="332"/>
                  </a:cubicBezTo>
                  <a:cubicBezTo>
                    <a:pt x="636" y="332"/>
                    <a:pt x="636" y="332"/>
                    <a:pt x="636" y="332"/>
                  </a:cubicBezTo>
                  <a:cubicBezTo>
                    <a:pt x="636" y="332"/>
                    <a:pt x="637" y="332"/>
                    <a:pt x="637" y="332"/>
                  </a:cubicBezTo>
                  <a:cubicBezTo>
                    <a:pt x="638" y="332"/>
                    <a:pt x="638" y="332"/>
                    <a:pt x="638" y="332"/>
                  </a:cubicBezTo>
                  <a:cubicBezTo>
                    <a:pt x="638" y="332"/>
                    <a:pt x="638" y="332"/>
                    <a:pt x="638" y="332"/>
                  </a:cubicBezTo>
                  <a:cubicBezTo>
                    <a:pt x="639" y="331"/>
                    <a:pt x="639" y="331"/>
                    <a:pt x="639" y="331"/>
                  </a:cubicBezTo>
                  <a:cubicBezTo>
                    <a:pt x="639" y="331"/>
                    <a:pt x="639" y="331"/>
                    <a:pt x="639" y="331"/>
                  </a:cubicBezTo>
                  <a:cubicBezTo>
                    <a:pt x="640" y="331"/>
                    <a:pt x="642" y="331"/>
                    <a:pt x="643" y="331"/>
                  </a:cubicBezTo>
                  <a:cubicBezTo>
                    <a:pt x="643" y="331"/>
                    <a:pt x="643" y="331"/>
                    <a:pt x="643" y="331"/>
                  </a:cubicBezTo>
                  <a:cubicBezTo>
                    <a:pt x="643" y="331"/>
                    <a:pt x="643" y="331"/>
                    <a:pt x="643" y="331"/>
                  </a:cubicBezTo>
                  <a:cubicBezTo>
                    <a:pt x="644" y="330"/>
                    <a:pt x="645" y="330"/>
                    <a:pt x="645" y="330"/>
                  </a:cubicBezTo>
                  <a:cubicBezTo>
                    <a:pt x="645" y="330"/>
                    <a:pt x="645" y="330"/>
                    <a:pt x="645" y="330"/>
                  </a:cubicBezTo>
                  <a:cubicBezTo>
                    <a:pt x="646" y="330"/>
                    <a:pt x="646" y="330"/>
                    <a:pt x="646" y="330"/>
                  </a:cubicBezTo>
                  <a:cubicBezTo>
                    <a:pt x="646" y="330"/>
                    <a:pt x="647" y="330"/>
                    <a:pt x="647" y="330"/>
                  </a:cubicBezTo>
                  <a:cubicBezTo>
                    <a:pt x="648" y="329"/>
                    <a:pt x="648" y="329"/>
                    <a:pt x="648" y="329"/>
                  </a:cubicBezTo>
                  <a:cubicBezTo>
                    <a:pt x="648" y="329"/>
                    <a:pt x="648" y="329"/>
                    <a:pt x="648" y="329"/>
                  </a:cubicBezTo>
                  <a:cubicBezTo>
                    <a:pt x="648" y="329"/>
                    <a:pt x="648" y="329"/>
                    <a:pt x="648" y="329"/>
                  </a:cubicBezTo>
                  <a:cubicBezTo>
                    <a:pt x="649" y="329"/>
                    <a:pt x="649" y="329"/>
                    <a:pt x="649" y="329"/>
                  </a:cubicBezTo>
                  <a:cubicBezTo>
                    <a:pt x="650" y="329"/>
                    <a:pt x="650" y="329"/>
                    <a:pt x="650" y="329"/>
                  </a:cubicBezTo>
                  <a:cubicBezTo>
                    <a:pt x="650" y="329"/>
                    <a:pt x="650" y="329"/>
                    <a:pt x="650" y="329"/>
                  </a:cubicBezTo>
                  <a:cubicBezTo>
                    <a:pt x="650" y="329"/>
                    <a:pt x="650" y="329"/>
                    <a:pt x="650" y="329"/>
                  </a:cubicBezTo>
                  <a:cubicBezTo>
                    <a:pt x="650" y="328"/>
                    <a:pt x="650" y="328"/>
                    <a:pt x="650" y="328"/>
                  </a:cubicBezTo>
                  <a:cubicBezTo>
                    <a:pt x="651" y="328"/>
                    <a:pt x="651" y="328"/>
                    <a:pt x="651" y="328"/>
                  </a:cubicBezTo>
                  <a:cubicBezTo>
                    <a:pt x="651" y="328"/>
                    <a:pt x="651" y="328"/>
                    <a:pt x="651" y="328"/>
                  </a:cubicBezTo>
                  <a:cubicBezTo>
                    <a:pt x="652" y="327"/>
                    <a:pt x="652" y="327"/>
                    <a:pt x="652" y="327"/>
                  </a:cubicBezTo>
                  <a:cubicBezTo>
                    <a:pt x="652" y="327"/>
                    <a:pt x="652" y="327"/>
                    <a:pt x="652" y="327"/>
                  </a:cubicBezTo>
                  <a:cubicBezTo>
                    <a:pt x="653" y="327"/>
                    <a:pt x="653" y="327"/>
                    <a:pt x="653" y="327"/>
                  </a:cubicBezTo>
                  <a:cubicBezTo>
                    <a:pt x="653" y="327"/>
                    <a:pt x="653" y="327"/>
                    <a:pt x="653" y="327"/>
                  </a:cubicBezTo>
                  <a:cubicBezTo>
                    <a:pt x="653" y="327"/>
                    <a:pt x="653" y="327"/>
                    <a:pt x="653" y="327"/>
                  </a:cubicBezTo>
                  <a:cubicBezTo>
                    <a:pt x="653" y="327"/>
                    <a:pt x="654" y="326"/>
                    <a:pt x="655" y="326"/>
                  </a:cubicBezTo>
                  <a:cubicBezTo>
                    <a:pt x="655" y="326"/>
                    <a:pt x="655" y="326"/>
                    <a:pt x="655" y="326"/>
                  </a:cubicBezTo>
                  <a:cubicBezTo>
                    <a:pt x="656" y="326"/>
                    <a:pt x="656"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4"/>
                    <a:pt x="657" y="324"/>
                    <a:pt x="657" y="324"/>
                  </a:cubicBezTo>
                  <a:cubicBezTo>
                    <a:pt x="657" y="324"/>
                    <a:pt x="657" y="324"/>
                    <a:pt x="657"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7" y="287"/>
                    <a:pt x="657" y="287"/>
                    <a:pt x="657" y="287"/>
                  </a:cubicBezTo>
                  <a:cubicBezTo>
                    <a:pt x="656" y="244"/>
                    <a:pt x="656" y="244"/>
                    <a:pt x="656" y="244"/>
                  </a:cubicBezTo>
                  <a:cubicBezTo>
                    <a:pt x="657" y="244"/>
                    <a:pt x="658" y="244"/>
                    <a:pt x="659" y="244"/>
                  </a:cubicBezTo>
                  <a:cubicBezTo>
                    <a:pt x="659" y="244"/>
                    <a:pt x="659" y="244"/>
                    <a:pt x="659" y="244"/>
                  </a:cubicBezTo>
                  <a:cubicBezTo>
                    <a:pt x="661" y="244"/>
                    <a:pt x="663" y="244"/>
                    <a:pt x="665" y="243"/>
                  </a:cubicBezTo>
                  <a:cubicBezTo>
                    <a:pt x="666" y="243"/>
                    <a:pt x="667" y="243"/>
                    <a:pt x="668" y="244"/>
                  </a:cubicBezTo>
                  <a:cubicBezTo>
                    <a:pt x="669" y="244"/>
                    <a:pt x="670" y="244"/>
                    <a:pt x="671" y="244"/>
                  </a:cubicBezTo>
                  <a:cubicBezTo>
                    <a:pt x="671" y="244"/>
                    <a:pt x="671" y="244"/>
                    <a:pt x="671" y="244"/>
                  </a:cubicBezTo>
                  <a:cubicBezTo>
                    <a:pt x="672" y="244"/>
                    <a:pt x="673" y="244"/>
                    <a:pt x="674" y="244"/>
                  </a:cubicBezTo>
                  <a:cubicBezTo>
                    <a:pt x="675" y="244"/>
                    <a:pt x="675" y="244"/>
                    <a:pt x="675" y="244"/>
                  </a:cubicBezTo>
                  <a:cubicBezTo>
                    <a:pt x="675" y="244"/>
                    <a:pt x="675" y="244"/>
                    <a:pt x="675" y="244"/>
                  </a:cubicBezTo>
                  <a:cubicBezTo>
                    <a:pt x="676" y="244"/>
                    <a:pt x="677" y="244"/>
                    <a:pt x="677" y="244"/>
                  </a:cubicBezTo>
                  <a:cubicBezTo>
                    <a:pt x="678" y="244"/>
                    <a:pt x="679" y="244"/>
                    <a:pt x="680" y="244"/>
                  </a:cubicBezTo>
                  <a:cubicBezTo>
                    <a:pt x="681" y="244"/>
                    <a:pt x="682" y="244"/>
                    <a:pt x="683" y="244"/>
                  </a:cubicBezTo>
                  <a:cubicBezTo>
                    <a:pt x="683" y="244"/>
                    <a:pt x="683" y="244"/>
                    <a:pt x="683" y="244"/>
                  </a:cubicBezTo>
                  <a:cubicBezTo>
                    <a:pt x="684" y="244"/>
                    <a:pt x="684" y="244"/>
                    <a:pt x="684" y="244"/>
                  </a:cubicBezTo>
                  <a:cubicBezTo>
                    <a:pt x="684" y="244"/>
                    <a:pt x="684" y="244"/>
                    <a:pt x="684" y="244"/>
                  </a:cubicBezTo>
                  <a:cubicBezTo>
                    <a:pt x="685" y="245"/>
                    <a:pt x="685" y="245"/>
                    <a:pt x="685" y="245"/>
                  </a:cubicBezTo>
                  <a:cubicBezTo>
                    <a:pt x="686" y="245"/>
                    <a:pt x="687" y="245"/>
                    <a:pt x="688" y="245"/>
                  </a:cubicBezTo>
                  <a:cubicBezTo>
                    <a:pt x="688" y="245"/>
                    <a:pt x="689" y="245"/>
                    <a:pt x="689" y="245"/>
                  </a:cubicBezTo>
                  <a:cubicBezTo>
                    <a:pt x="690" y="245"/>
                    <a:pt x="690" y="245"/>
                    <a:pt x="690" y="245"/>
                  </a:cubicBezTo>
                  <a:cubicBezTo>
                    <a:pt x="690" y="245"/>
                    <a:pt x="690" y="245"/>
                    <a:pt x="690" y="245"/>
                  </a:cubicBezTo>
                  <a:cubicBezTo>
                    <a:pt x="690" y="245"/>
                    <a:pt x="690" y="245"/>
                    <a:pt x="690" y="245"/>
                  </a:cubicBezTo>
                  <a:cubicBezTo>
                    <a:pt x="690" y="245"/>
                    <a:pt x="690" y="245"/>
                    <a:pt x="690" y="245"/>
                  </a:cubicBezTo>
                  <a:cubicBezTo>
                    <a:pt x="691" y="245"/>
                    <a:pt x="691" y="245"/>
                    <a:pt x="692" y="245"/>
                  </a:cubicBezTo>
                  <a:cubicBezTo>
                    <a:pt x="692" y="245"/>
                    <a:pt x="693" y="245"/>
                    <a:pt x="693" y="245"/>
                  </a:cubicBezTo>
                  <a:cubicBezTo>
                    <a:pt x="695" y="245"/>
                    <a:pt x="695" y="245"/>
                    <a:pt x="695" y="245"/>
                  </a:cubicBezTo>
                  <a:cubicBezTo>
                    <a:pt x="696" y="245"/>
                    <a:pt x="696" y="245"/>
                    <a:pt x="696" y="245"/>
                  </a:cubicBezTo>
                  <a:cubicBezTo>
                    <a:pt x="697" y="245"/>
                    <a:pt x="697" y="245"/>
                    <a:pt x="697" y="245"/>
                  </a:cubicBezTo>
                  <a:cubicBezTo>
                    <a:pt x="698" y="245"/>
                    <a:pt x="698" y="245"/>
                    <a:pt x="698" y="245"/>
                  </a:cubicBezTo>
                  <a:cubicBezTo>
                    <a:pt x="699" y="245"/>
                    <a:pt x="699" y="245"/>
                    <a:pt x="699" y="245"/>
                  </a:cubicBezTo>
                  <a:cubicBezTo>
                    <a:pt x="700" y="245"/>
                    <a:pt x="700" y="245"/>
                    <a:pt x="700" y="245"/>
                  </a:cubicBezTo>
                  <a:cubicBezTo>
                    <a:pt x="700" y="245"/>
                    <a:pt x="700" y="245"/>
                    <a:pt x="700" y="245"/>
                  </a:cubicBezTo>
                  <a:cubicBezTo>
                    <a:pt x="701" y="245"/>
                    <a:pt x="701" y="245"/>
                    <a:pt x="701" y="245"/>
                  </a:cubicBezTo>
                  <a:cubicBezTo>
                    <a:pt x="702" y="245"/>
                    <a:pt x="702" y="245"/>
                    <a:pt x="702" y="245"/>
                  </a:cubicBezTo>
                  <a:cubicBezTo>
                    <a:pt x="702" y="245"/>
                    <a:pt x="702" y="245"/>
                    <a:pt x="702" y="245"/>
                  </a:cubicBezTo>
                  <a:cubicBezTo>
                    <a:pt x="703" y="245"/>
                    <a:pt x="703" y="245"/>
                    <a:pt x="703" y="245"/>
                  </a:cubicBezTo>
                  <a:cubicBezTo>
                    <a:pt x="703" y="245"/>
                    <a:pt x="703" y="245"/>
                    <a:pt x="703" y="245"/>
                  </a:cubicBezTo>
                  <a:cubicBezTo>
                    <a:pt x="704" y="245"/>
                    <a:pt x="704" y="245"/>
                    <a:pt x="704" y="245"/>
                  </a:cubicBezTo>
                  <a:cubicBezTo>
                    <a:pt x="704" y="245"/>
                    <a:pt x="704" y="245"/>
                    <a:pt x="704" y="245"/>
                  </a:cubicBezTo>
                  <a:cubicBezTo>
                    <a:pt x="704" y="245"/>
                    <a:pt x="704" y="245"/>
                    <a:pt x="704" y="245"/>
                  </a:cubicBezTo>
                  <a:cubicBezTo>
                    <a:pt x="705" y="245"/>
                    <a:pt x="705" y="245"/>
                    <a:pt x="705" y="245"/>
                  </a:cubicBezTo>
                  <a:cubicBezTo>
                    <a:pt x="706" y="245"/>
                    <a:pt x="706" y="245"/>
                    <a:pt x="706" y="245"/>
                  </a:cubicBezTo>
                  <a:cubicBezTo>
                    <a:pt x="707" y="245"/>
                    <a:pt x="707" y="245"/>
                    <a:pt x="707" y="245"/>
                  </a:cubicBezTo>
                  <a:cubicBezTo>
                    <a:pt x="707" y="245"/>
                    <a:pt x="707" y="245"/>
                    <a:pt x="707" y="245"/>
                  </a:cubicBezTo>
                  <a:cubicBezTo>
                    <a:pt x="708" y="245"/>
                    <a:pt x="708" y="245"/>
                    <a:pt x="708" y="245"/>
                  </a:cubicBezTo>
                  <a:cubicBezTo>
                    <a:pt x="709" y="245"/>
                    <a:pt x="709" y="245"/>
                    <a:pt x="709" y="245"/>
                  </a:cubicBezTo>
                  <a:cubicBezTo>
                    <a:pt x="709" y="245"/>
                    <a:pt x="709" y="245"/>
                    <a:pt x="709" y="245"/>
                  </a:cubicBezTo>
                  <a:cubicBezTo>
                    <a:pt x="709" y="245"/>
                    <a:pt x="709" y="245"/>
                    <a:pt x="709" y="245"/>
                  </a:cubicBezTo>
                  <a:cubicBezTo>
                    <a:pt x="710" y="245"/>
                    <a:pt x="710" y="245"/>
                    <a:pt x="710" y="245"/>
                  </a:cubicBezTo>
                  <a:cubicBezTo>
                    <a:pt x="711" y="245"/>
                    <a:pt x="711" y="245"/>
                    <a:pt x="711" y="245"/>
                  </a:cubicBezTo>
                  <a:cubicBezTo>
                    <a:pt x="712" y="245"/>
                    <a:pt x="712" y="245"/>
                    <a:pt x="712" y="245"/>
                  </a:cubicBezTo>
                  <a:cubicBezTo>
                    <a:pt x="712" y="245"/>
                    <a:pt x="713" y="245"/>
                    <a:pt x="713" y="245"/>
                  </a:cubicBezTo>
                  <a:cubicBezTo>
                    <a:pt x="714" y="245"/>
                    <a:pt x="714" y="245"/>
                    <a:pt x="714" y="245"/>
                  </a:cubicBezTo>
                  <a:cubicBezTo>
                    <a:pt x="715" y="245"/>
                    <a:pt x="715" y="245"/>
                    <a:pt x="715" y="245"/>
                  </a:cubicBezTo>
                  <a:cubicBezTo>
                    <a:pt x="715" y="245"/>
                    <a:pt x="715" y="245"/>
                    <a:pt x="715" y="245"/>
                  </a:cubicBezTo>
                  <a:cubicBezTo>
                    <a:pt x="715" y="245"/>
                    <a:pt x="715" y="245"/>
                    <a:pt x="715" y="245"/>
                  </a:cubicBezTo>
                  <a:cubicBezTo>
                    <a:pt x="715" y="245"/>
                    <a:pt x="715" y="245"/>
                    <a:pt x="715" y="245"/>
                  </a:cubicBezTo>
                  <a:cubicBezTo>
                    <a:pt x="716" y="245"/>
                    <a:pt x="716" y="245"/>
                    <a:pt x="717" y="245"/>
                  </a:cubicBezTo>
                  <a:cubicBezTo>
                    <a:pt x="717" y="244"/>
                    <a:pt x="718" y="244"/>
                    <a:pt x="718" y="244"/>
                  </a:cubicBezTo>
                  <a:cubicBezTo>
                    <a:pt x="719" y="244"/>
                    <a:pt x="720" y="244"/>
                    <a:pt x="720" y="244"/>
                  </a:cubicBezTo>
                  <a:cubicBezTo>
                    <a:pt x="721" y="244"/>
                    <a:pt x="721" y="244"/>
                    <a:pt x="721" y="244"/>
                  </a:cubicBezTo>
                  <a:cubicBezTo>
                    <a:pt x="721" y="244"/>
                    <a:pt x="721" y="244"/>
                    <a:pt x="721" y="244"/>
                  </a:cubicBezTo>
                  <a:cubicBezTo>
                    <a:pt x="722" y="244"/>
                    <a:pt x="722" y="244"/>
                    <a:pt x="722" y="244"/>
                  </a:cubicBezTo>
                  <a:cubicBezTo>
                    <a:pt x="723" y="244"/>
                    <a:pt x="723" y="244"/>
                    <a:pt x="724" y="244"/>
                  </a:cubicBezTo>
                  <a:cubicBezTo>
                    <a:pt x="724" y="243"/>
                    <a:pt x="725" y="243"/>
                    <a:pt x="726" y="243"/>
                  </a:cubicBezTo>
                  <a:cubicBezTo>
                    <a:pt x="726" y="243"/>
                    <a:pt x="727" y="243"/>
                    <a:pt x="727" y="243"/>
                  </a:cubicBezTo>
                  <a:cubicBezTo>
                    <a:pt x="728" y="243"/>
                    <a:pt x="729" y="243"/>
                    <a:pt x="729" y="243"/>
                  </a:cubicBezTo>
                  <a:cubicBezTo>
                    <a:pt x="730" y="243"/>
                    <a:pt x="730" y="242"/>
                    <a:pt x="731" y="242"/>
                  </a:cubicBezTo>
                  <a:cubicBezTo>
                    <a:pt x="732" y="242"/>
                    <a:pt x="732" y="242"/>
                    <a:pt x="733" y="242"/>
                  </a:cubicBezTo>
                  <a:cubicBezTo>
                    <a:pt x="734" y="242"/>
                    <a:pt x="735" y="241"/>
                    <a:pt x="737" y="241"/>
                  </a:cubicBezTo>
                  <a:cubicBezTo>
                    <a:pt x="737" y="241"/>
                    <a:pt x="738" y="241"/>
                    <a:pt x="739" y="241"/>
                  </a:cubicBezTo>
                  <a:cubicBezTo>
                    <a:pt x="739" y="241"/>
                    <a:pt x="740" y="240"/>
                    <a:pt x="740" y="240"/>
                  </a:cubicBezTo>
                  <a:cubicBezTo>
                    <a:pt x="741" y="240"/>
                    <a:pt x="742" y="240"/>
                    <a:pt x="742" y="240"/>
                  </a:cubicBezTo>
                  <a:cubicBezTo>
                    <a:pt x="743" y="240"/>
                    <a:pt x="744" y="239"/>
                    <a:pt x="745" y="239"/>
                  </a:cubicBezTo>
                  <a:cubicBezTo>
                    <a:pt x="745" y="239"/>
                    <a:pt x="746" y="239"/>
                    <a:pt x="747" y="239"/>
                  </a:cubicBezTo>
                  <a:cubicBezTo>
                    <a:pt x="747" y="238"/>
                    <a:pt x="748" y="238"/>
                    <a:pt x="748" y="238"/>
                  </a:cubicBezTo>
                  <a:cubicBezTo>
                    <a:pt x="750" y="238"/>
                    <a:pt x="752" y="237"/>
                    <a:pt x="753" y="237"/>
                  </a:cubicBezTo>
                  <a:cubicBezTo>
                    <a:pt x="754" y="236"/>
                    <a:pt x="755" y="236"/>
                    <a:pt x="756" y="236"/>
                  </a:cubicBezTo>
                  <a:cubicBezTo>
                    <a:pt x="757" y="236"/>
                    <a:pt x="757" y="236"/>
                    <a:pt x="757" y="236"/>
                  </a:cubicBezTo>
                  <a:cubicBezTo>
                    <a:pt x="757" y="235"/>
                    <a:pt x="757" y="235"/>
                    <a:pt x="757" y="235"/>
                  </a:cubicBezTo>
                  <a:cubicBezTo>
                    <a:pt x="758" y="235"/>
                    <a:pt x="758" y="235"/>
                    <a:pt x="758" y="235"/>
                  </a:cubicBezTo>
                  <a:cubicBezTo>
                    <a:pt x="759" y="235"/>
                    <a:pt x="759" y="235"/>
                    <a:pt x="759" y="235"/>
                  </a:cubicBezTo>
                  <a:cubicBezTo>
                    <a:pt x="760" y="235"/>
                    <a:pt x="760" y="234"/>
                    <a:pt x="761" y="234"/>
                  </a:cubicBezTo>
                  <a:cubicBezTo>
                    <a:pt x="762" y="234"/>
                    <a:pt x="762" y="234"/>
                    <a:pt x="762" y="234"/>
                  </a:cubicBezTo>
                  <a:cubicBezTo>
                    <a:pt x="762" y="234"/>
                    <a:pt x="762" y="234"/>
                    <a:pt x="762" y="234"/>
                  </a:cubicBezTo>
                  <a:cubicBezTo>
                    <a:pt x="762" y="234"/>
                    <a:pt x="762" y="234"/>
                    <a:pt x="762" y="234"/>
                  </a:cubicBezTo>
                  <a:cubicBezTo>
                    <a:pt x="763" y="234"/>
                    <a:pt x="763" y="233"/>
                    <a:pt x="764" y="233"/>
                  </a:cubicBezTo>
                  <a:cubicBezTo>
                    <a:pt x="764" y="233"/>
                    <a:pt x="764" y="233"/>
                    <a:pt x="764" y="233"/>
                  </a:cubicBezTo>
                  <a:cubicBezTo>
                    <a:pt x="765" y="233"/>
                    <a:pt x="765" y="233"/>
                    <a:pt x="765" y="233"/>
                  </a:cubicBezTo>
                  <a:cubicBezTo>
                    <a:pt x="765" y="233"/>
                    <a:pt x="765" y="233"/>
                    <a:pt x="765" y="233"/>
                  </a:cubicBezTo>
                  <a:cubicBezTo>
                    <a:pt x="766" y="232"/>
                    <a:pt x="766" y="232"/>
                    <a:pt x="766" y="232"/>
                  </a:cubicBezTo>
                  <a:cubicBezTo>
                    <a:pt x="767" y="232"/>
                    <a:pt x="767" y="232"/>
                    <a:pt x="767" y="232"/>
                  </a:cubicBezTo>
                  <a:cubicBezTo>
                    <a:pt x="768" y="231"/>
                    <a:pt x="768" y="231"/>
                    <a:pt x="768" y="231"/>
                  </a:cubicBezTo>
                  <a:cubicBezTo>
                    <a:pt x="769" y="231"/>
                    <a:pt x="769" y="231"/>
                    <a:pt x="769" y="231"/>
                  </a:cubicBezTo>
                  <a:cubicBezTo>
                    <a:pt x="769" y="231"/>
                    <a:pt x="769" y="231"/>
                    <a:pt x="769" y="231"/>
                  </a:cubicBezTo>
                  <a:cubicBezTo>
                    <a:pt x="769" y="231"/>
                    <a:pt x="769" y="231"/>
                    <a:pt x="769" y="231"/>
                  </a:cubicBezTo>
                  <a:cubicBezTo>
                    <a:pt x="769" y="231"/>
                    <a:pt x="769" y="231"/>
                    <a:pt x="769" y="231"/>
                  </a:cubicBezTo>
                  <a:cubicBezTo>
                    <a:pt x="770" y="230"/>
                    <a:pt x="770" y="230"/>
                    <a:pt x="770" y="230"/>
                  </a:cubicBezTo>
                  <a:cubicBezTo>
                    <a:pt x="770" y="230"/>
                    <a:pt x="770" y="230"/>
                    <a:pt x="770" y="230"/>
                  </a:cubicBezTo>
                  <a:cubicBezTo>
                    <a:pt x="771" y="230"/>
                    <a:pt x="771" y="230"/>
                    <a:pt x="771" y="230"/>
                  </a:cubicBezTo>
                  <a:cubicBezTo>
                    <a:pt x="772" y="229"/>
                    <a:pt x="772" y="229"/>
                    <a:pt x="772" y="229"/>
                  </a:cubicBezTo>
                  <a:cubicBezTo>
                    <a:pt x="772" y="229"/>
                    <a:pt x="772" y="229"/>
                    <a:pt x="772" y="229"/>
                  </a:cubicBezTo>
                  <a:cubicBezTo>
                    <a:pt x="773" y="229"/>
                    <a:pt x="773" y="229"/>
                    <a:pt x="773" y="229"/>
                  </a:cubicBezTo>
                  <a:cubicBezTo>
                    <a:pt x="773" y="229"/>
                    <a:pt x="773" y="229"/>
                    <a:pt x="773" y="229"/>
                  </a:cubicBezTo>
                  <a:cubicBezTo>
                    <a:pt x="773" y="229"/>
                    <a:pt x="773" y="229"/>
                    <a:pt x="773" y="229"/>
                  </a:cubicBezTo>
                  <a:cubicBezTo>
                    <a:pt x="773" y="228"/>
                    <a:pt x="773" y="228"/>
                    <a:pt x="773" y="228"/>
                  </a:cubicBezTo>
                  <a:cubicBezTo>
                    <a:pt x="774" y="228"/>
                    <a:pt x="774" y="228"/>
                    <a:pt x="774" y="228"/>
                  </a:cubicBezTo>
                  <a:cubicBezTo>
                    <a:pt x="774" y="228"/>
                    <a:pt x="774" y="228"/>
                    <a:pt x="774" y="228"/>
                  </a:cubicBezTo>
                  <a:cubicBezTo>
                    <a:pt x="775" y="227"/>
                    <a:pt x="775" y="227"/>
                    <a:pt x="775" y="227"/>
                  </a:cubicBezTo>
                  <a:cubicBezTo>
                    <a:pt x="775" y="227"/>
                    <a:pt x="775" y="227"/>
                    <a:pt x="775" y="227"/>
                  </a:cubicBezTo>
                  <a:cubicBezTo>
                    <a:pt x="776" y="227"/>
                    <a:pt x="776" y="227"/>
                    <a:pt x="776" y="227"/>
                  </a:cubicBezTo>
                  <a:cubicBezTo>
                    <a:pt x="776" y="226"/>
                    <a:pt x="776" y="226"/>
                    <a:pt x="776" y="226"/>
                  </a:cubicBezTo>
                  <a:cubicBezTo>
                    <a:pt x="776" y="226"/>
                    <a:pt x="776" y="226"/>
                    <a:pt x="776" y="226"/>
                  </a:cubicBezTo>
                  <a:cubicBezTo>
                    <a:pt x="777" y="226"/>
                    <a:pt x="777" y="226"/>
                    <a:pt x="777" y="226"/>
                  </a:cubicBezTo>
                  <a:cubicBezTo>
                    <a:pt x="777" y="225"/>
                    <a:pt x="777" y="225"/>
                    <a:pt x="777" y="225"/>
                  </a:cubicBezTo>
                  <a:cubicBezTo>
                    <a:pt x="777" y="225"/>
                    <a:pt x="777" y="225"/>
                    <a:pt x="777" y="225"/>
                  </a:cubicBezTo>
                  <a:cubicBezTo>
                    <a:pt x="778" y="225"/>
                    <a:pt x="778" y="225"/>
                    <a:pt x="778" y="225"/>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9" y="223"/>
                    <a:pt x="779" y="223"/>
                    <a:pt x="779" y="223"/>
                  </a:cubicBezTo>
                  <a:cubicBezTo>
                    <a:pt x="779" y="223"/>
                    <a:pt x="779" y="223"/>
                    <a:pt x="779" y="223"/>
                  </a:cubicBezTo>
                  <a:cubicBezTo>
                    <a:pt x="779" y="223"/>
                    <a:pt x="779" y="223"/>
                    <a:pt x="779" y="223"/>
                  </a:cubicBezTo>
                  <a:cubicBezTo>
                    <a:pt x="779" y="222"/>
                    <a:pt x="779" y="222"/>
                    <a:pt x="779" y="222"/>
                  </a:cubicBezTo>
                  <a:cubicBezTo>
                    <a:pt x="779" y="222"/>
                    <a:pt x="779" y="222"/>
                    <a:pt x="779" y="222"/>
                  </a:cubicBezTo>
                  <a:cubicBezTo>
                    <a:pt x="780" y="222"/>
                    <a:pt x="780" y="222"/>
                    <a:pt x="780" y="222"/>
                  </a:cubicBezTo>
                  <a:cubicBezTo>
                    <a:pt x="780" y="221"/>
                    <a:pt x="780" y="221"/>
                    <a:pt x="780" y="221"/>
                  </a:cubicBezTo>
                  <a:cubicBezTo>
                    <a:pt x="780" y="221"/>
                    <a:pt x="780" y="221"/>
                    <a:pt x="780" y="221"/>
                  </a:cubicBezTo>
                  <a:cubicBezTo>
                    <a:pt x="780" y="220"/>
                    <a:pt x="780" y="220"/>
                    <a:pt x="780" y="220"/>
                  </a:cubicBezTo>
                  <a:cubicBezTo>
                    <a:pt x="780" y="220"/>
                    <a:pt x="780" y="220"/>
                    <a:pt x="780" y="220"/>
                  </a:cubicBezTo>
                  <a:cubicBezTo>
                    <a:pt x="780" y="220"/>
                    <a:pt x="780" y="220"/>
                    <a:pt x="780" y="220"/>
                  </a:cubicBezTo>
                  <a:cubicBezTo>
                    <a:pt x="780" y="219"/>
                    <a:pt x="780" y="219"/>
                    <a:pt x="780" y="219"/>
                  </a:cubicBezTo>
                  <a:cubicBezTo>
                    <a:pt x="781" y="219"/>
                    <a:pt x="781" y="219"/>
                    <a:pt x="781" y="219"/>
                  </a:cubicBezTo>
                  <a:cubicBezTo>
                    <a:pt x="781" y="218"/>
                    <a:pt x="781" y="218"/>
                    <a:pt x="781" y="218"/>
                  </a:cubicBezTo>
                  <a:cubicBezTo>
                    <a:pt x="781" y="218"/>
                    <a:pt x="781" y="218"/>
                    <a:pt x="781" y="218"/>
                  </a:cubicBezTo>
                  <a:cubicBezTo>
                    <a:pt x="781" y="218"/>
                    <a:pt x="781" y="218"/>
                    <a:pt x="781" y="218"/>
                  </a:cubicBezTo>
                  <a:cubicBezTo>
                    <a:pt x="781" y="217"/>
                    <a:pt x="781" y="217"/>
                    <a:pt x="781" y="217"/>
                  </a:cubicBezTo>
                  <a:cubicBezTo>
                    <a:pt x="781" y="217"/>
                    <a:pt x="781" y="217"/>
                    <a:pt x="781" y="217"/>
                  </a:cubicBez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7" name="Freeform 22"/>
            <p:cNvSpPr/>
            <p:nvPr/>
          </p:nvSpPr>
          <p:spPr bwMode="auto">
            <a:xfrm flipH="1">
              <a:off x="5262760" y="3049612"/>
              <a:ext cx="1152525" cy="292100"/>
            </a:xfrm>
            <a:custGeom>
              <a:avLst/>
              <a:gdLst>
                <a:gd name="T0" fmla="*/ 742 w 779"/>
                <a:gd name="T1" fmla="*/ 59 h 196"/>
                <a:gd name="T2" fmla="*/ 722 w 779"/>
                <a:gd name="T3" fmla="*/ 57 h 196"/>
                <a:gd name="T4" fmla="*/ 670 w 779"/>
                <a:gd name="T5" fmla="*/ 64 h 196"/>
                <a:gd name="T6" fmla="*/ 653 w 779"/>
                <a:gd name="T7" fmla="*/ 67 h 196"/>
                <a:gd name="T8" fmla="*/ 640 w 779"/>
                <a:gd name="T9" fmla="*/ 66 h 196"/>
                <a:gd name="T10" fmla="*/ 630 w 779"/>
                <a:gd name="T11" fmla="*/ 56 h 196"/>
                <a:gd name="T12" fmla="*/ 584 w 779"/>
                <a:gd name="T13" fmla="*/ 4 h 196"/>
                <a:gd name="T14" fmla="*/ 481 w 779"/>
                <a:gd name="T15" fmla="*/ 3 h 196"/>
                <a:gd name="T16" fmla="*/ 470 w 779"/>
                <a:gd name="T17" fmla="*/ 4 h 196"/>
                <a:gd name="T18" fmla="*/ 448 w 779"/>
                <a:gd name="T19" fmla="*/ 32 h 196"/>
                <a:gd name="T20" fmla="*/ 433 w 779"/>
                <a:gd name="T21" fmla="*/ 50 h 196"/>
                <a:gd name="T22" fmla="*/ 384 w 779"/>
                <a:gd name="T23" fmla="*/ 53 h 196"/>
                <a:gd name="T24" fmla="*/ 341 w 779"/>
                <a:gd name="T25" fmla="*/ 50 h 196"/>
                <a:gd name="T26" fmla="*/ 345 w 779"/>
                <a:gd name="T27" fmla="*/ 21 h 196"/>
                <a:gd name="T28" fmla="*/ 342 w 779"/>
                <a:gd name="T29" fmla="*/ 3 h 196"/>
                <a:gd name="T30" fmla="*/ 298 w 779"/>
                <a:gd name="T31" fmla="*/ 0 h 196"/>
                <a:gd name="T32" fmla="*/ 191 w 779"/>
                <a:gd name="T33" fmla="*/ 0 h 196"/>
                <a:gd name="T34" fmla="*/ 163 w 779"/>
                <a:gd name="T35" fmla="*/ 12 h 196"/>
                <a:gd name="T36" fmla="*/ 168 w 779"/>
                <a:gd name="T37" fmla="*/ 35 h 196"/>
                <a:gd name="T38" fmla="*/ 175 w 779"/>
                <a:gd name="T39" fmla="*/ 68 h 196"/>
                <a:gd name="T40" fmla="*/ 140 w 779"/>
                <a:gd name="T41" fmla="*/ 76 h 196"/>
                <a:gd name="T42" fmla="*/ 127 w 779"/>
                <a:gd name="T43" fmla="*/ 75 h 196"/>
                <a:gd name="T44" fmla="*/ 108 w 779"/>
                <a:gd name="T45" fmla="*/ 72 h 196"/>
                <a:gd name="T46" fmla="*/ 71 w 779"/>
                <a:gd name="T47" fmla="*/ 72 h 196"/>
                <a:gd name="T48" fmla="*/ 30 w 779"/>
                <a:gd name="T49" fmla="*/ 78 h 196"/>
                <a:gd name="T50" fmla="*/ 1 w 779"/>
                <a:gd name="T51" fmla="*/ 102 h 196"/>
                <a:gd name="T52" fmla="*/ 25 w 779"/>
                <a:gd name="T53" fmla="*/ 118 h 196"/>
                <a:gd name="T54" fmla="*/ 73 w 779"/>
                <a:gd name="T55" fmla="*/ 121 h 196"/>
                <a:gd name="T56" fmla="*/ 101 w 779"/>
                <a:gd name="T57" fmla="*/ 119 h 196"/>
                <a:gd name="T58" fmla="*/ 128 w 779"/>
                <a:gd name="T59" fmla="*/ 115 h 196"/>
                <a:gd name="T60" fmla="*/ 154 w 779"/>
                <a:gd name="T61" fmla="*/ 118 h 196"/>
                <a:gd name="T62" fmla="*/ 164 w 779"/>
                <a:gd name="T63" fmla="*/ 137 h 196"/>
                <a:gd name="T64" fmla="*/ 122 w 779"/>
                <a:gd name="T65" fmla="*/ 196 h 196"/>
                <a:gd name="T66" fmla="*/ 423 w 779"/>
                <a:gd name="T67" fmla="*/ 195 h 196"/>
                <a:gd name="T68" fmla="*/ 580 w 779"/>
                <a:gd name="T69" fmla="*/ 193 h 196"/>
                <a:gd name="T70" fmla="*/ 587 w 779"/>
                <a:gd name="T71" fmla="*/ 193 h 196"/>
                <a:gd name="T72" fmla="*/ 647 w 779"/>
                <a:gd name="T73" fmla="*/ 187 h 196"/>
                <a:gd name="T74" fmla="*/ 646 w 779"/>
                <a:gd name="T75" fmla="*/ 158 h 196"/>
                <a:gd name="T76" fmla="*/ 631 w 779"/>
                <a:gd name="T77" fmla="*/ 117 h 196"/>
                <a:gd name="T78" fmla="*/ 661 w 779"/>
                <a:gd name="T79" fmla="*/ 109 h 196"/>
                <a:gd name="T80" fmla="*/ 671 w 779"/>
                <a:gd name="T81" fmla="*/ 109 h 196"/>
                <a:gd name="T82" fmla="*/ 687 w 779"/>
                <a:gd name="T83" fmla="*/ 110 h 196"/>
                <a:gd name="T84" fmla="*/ 712 w 779"/>
                <a:gd name="T85" fmla="*/ 110 h 196"/>
                <a:gd name="T86" fmla="*/ 757 w 779"/>
                <a:gd name="T87" fmla="*/ 101 h 196"/>
                <a:gd name="T88" fmla="*/ 766 w 779"/>
                <a:gd name="T89" fmla="*/ 6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9" h="196">
                  <a:moveTo>
                    <a:pt x="766" y="69"/>
                  </a:moveTo>
                  <a:cubicBezTo>
                    <a:pt x="761" y="66"/>
                    <a:pt x="754" y="63"/>
                    <a:pt x="748" y="60"/>
                  </a:cubicBezTo>
                  <a:cubicBezTo>
                    <a:pt x="746" y="60"/>
                    <a:pt x="744" y="59"/>
                    <a:pt x="742" y="59"/>
                  </a:cubicBezTo>
                  <a:cubicBezTo>
                    <a:pt x="740" y="58"/>
                    <a:pt x="738" y="58"/>
                    <a:pt x="736" y="58"/>
                  </a:cubicBezTo>
                  <a:cubicBezTo>
                    <a:pt x="733" y="58"/>
                    <a:pt x="731" y="57"/>
                    <a:pt x="729" y="57"/>
                  </a:cubicBezTo>
                  <a:cubicBezTo>
                    <a:pt x="726" y="57"/>
                    <a:pt x="724" y="57"/>
                    <a:pt x="722" y="57"/>
                  </a:cubicBezTo>
                  <a:cubicBezTo>
                    <a:pt x="716" y="57"/>
                    <a:pt x="710" y="58"/>
                    <a:pt x="704" y="58"/>
                  </a:cubicBezTo>
                  <a:cubicBezTo>
                    <a:pt x="698" y="59"/>
                    <a:pt x="692" y="60"/>
                    <a:pt x="686" y="61"/>
                  </a:cubicBezTo>
                  <a:cubicBezTo>
                    <a:pt x="680" y="62"/>
                    <a:pt x="675" y="63"/>
                    <a:pt x="670" y="64"/>
                  </a:cubicBezTo>
                  <a:cubicBezTo>
                    <a:pt x="665" y="65"/>
                    <a:pt x="660" y="66"/>
                    <a:pt x="656" y="67"/>
                  </a:cubicBezTo>
                  <a:cubicBezTo>
                    <a:pt x="656" y="67"/>
                    <a:pt x="655" y="67"/>
                    <a:pt x="655" y="67"/>
                  </a:cubicBezTo>
                  <a:cubicBezTo>
                    <a:pt x="654" y="67"/>
                    <a:pt x="654" y="67"/>
                    <a:pt x="653" y="67"/>
                  </a:cubicBezTo>
                  <a:cubicBezTo>
                    <a:pt x="652" y="68"/>
                    <a:pt x="652" y="68"/>
                    <a:pt x="651" y="68"/>
                  </a:cubicBezTo>
                  <a:cubicBezTo>
                    <a:pt x="651" y="68"/>
                    <a:pt x="650" y="68"/>
                    <a:pt x="650" y="68"/>
                  </a:cubicBezTo>
                  <a:cubicBezTo>
                    <a:pt x="646" y="68"/>
                    <a:pt x="643" y="67"/>
                    <a:pt x="640" y="66"/>
                  </a:cubicBezTo>
                  <a:cubicBezTo>
                    <a:pt x="638" y="65"/>
                    <a:pt x="636" y="64"/>
                    <a:pt x="634" y="62"/>
                  </a:cubicBezTo>
                  <a:cubicBezTo>
                    <a:pt x="632" y="61"/>
                    <a:pt x="631" y="59"/>
                    <a:pt x="631" y="58"/>
                  </a:cubicBezTo>
                  <a:cubicBezTo>
                    <a:pt x="630" y="57"/>
                    <a:pt x="630" y="56"/>
                    <a:pt x="630" y="56"/>
                  </a:cubicBezTo>
                  <a:cubicBezTo>
                    <a:pt x="649" y="5"/>
                    <a:pt x="649" y="5"/>
                    <a:pt x="649" y="5"/>
                  </a:cubicBezTo>
                  <a:cubicBezTo>
                    <a:pt x="647" y="5"/>
                    <a:pt x="639" y="5"/>
                    <a:pt x="628" y="5"/>
                  </a:cubicBezTo>
                  <a:cubicBezTo>
                    <a:pt x="616" y="4"/>
                    <a:pt x="601" y="4"/>
                    <a:pt x="584" y="4"/>
                  </a:cubicBezTo>
                  <a:cubicBezTo>
                    <a:pt x="567" y="4"/>
                    <a:pt x="549" y="3"/>
                    <a:pt x="532" y="3"/>
                  </a:cubicBezTo>
                  <a:cubicBezTo>
                    <a:pt x="515" y="3"/>
                    <a:pt x="498" y="3"/>
                    <a:pt x="486" y="3"/>
                  </a:cubicBezTo>
                  <a:cubicBezTo>
                    <a:pt x="484" y="3"/>
                    <a:pt x="483" y="3"/>
                    <a:pt x="481" y="3"/>
                  </a:cubicBezTo>
                  <a:cubicBezTo>
                    <a:pt x="480" y="3"/>
                    <a:pt x="478" y="3"/>
                    <a:pt x="477" y="3"/>
                  </a:cubicBezTo>
                  <a:cubicBezTo>
                    <a:pt x="476" y="3"/>
                    <a:pt x="475" y="4"/>
                    <a:pt x="473" y="4"/>
                  </a:cubicBezTo>
                  <a:cubicBezTo>
                    <a:pt x="472" y="4"/>
                    <a:pt x="471" y="4"/>
                    <a:pt x="470" y="4"/>
                  </a:cubicBezTo>
                  <a:cubicBezTo>
                    <a:pt x="460" y="4"/>
                    <a:pt x="454" y="6"/>
                    <a:pt x="450" y="9"/>
                  </a:cubicBezTo>
                  <a:cubicBezTo>
                    <a:pt x="447" y="12"/>
                    <a:pt x="446" y="15"/>
                    <a:pt x="446" y="20"/>
                  </a:cubicBezTo>
                  <a:cubicBezTo>
                    <a:pt x="446" y="24"/>
                    <a:pt x="447" y="28"/>
                    <a:pt x="448" y="32"/>
                  </a:cubicBezTo>
                  <a:cubicBezTo>
                    <a:pt x="449" y="36"/>
                    <a:pt x="449" y="40"/>
                    <a:pt x="449" y="43"/>
                  </a:cubicBezTo>
                  <a:cubicBezTo>
                    <a:pt x="448" y="44"/>
                    <a:pt x="447" y="46"/>
                    <a:pt x="444" y="47"/>
                  </a:cubicBezTo>
                  <a:cubicBezTo>
                    <a:pt x="441" y="48"/>
                    <a:pt x="437" y="49"/>
                    <a:pt x="433" y="50"/>
                  </a:cubicBezTo>
                  <a:cubicBezTo>
                    <a:pt x="428" y="51"/>
                    <a:pt x="423" y="52"/>
                    <a:pt x="417" y="52"/>
                  </a:cubicBezTo>
                  <a:cubicBezTo>
                    <a:pt x="411" y="53"/>
                    <a:pt x="405" y="53"/>
                    <a:pt x="398" y="53"/>
                  </a:cubicBezTo>
                  <a:cubicBezTo>
                    <a:pt x="394" y="53"/>
                    <a:pt x="389" y="53"/>
                    <a:pt x="384" y="53"/>
                  </a:cubicBezTo>
                  <a:cubicBezTo>
                    <a:pt x="379" y="53"/>
                    <a:pt x="375" y="53"/>
                    <a:pt x="370" y="52"/>
                  </a:cubicBezTo>
                  <a:cubicBezTo>
                    <a:pt x="365" y="52"/>
                    <a:pt x="360" y="52"/>
                    <a:pt x="355" y="51"/>
                  </a:cubicBezTo>
                  <a:cubicBezTo>
                    <a:pt x="351" y="51"/>
                    <a:pt x="346" y="50"/>
                    <a:pt x="341" y="50"/>
                  </a:cubicBezTo>
                  <a:cubicBezTo>
                    <a:pt x="330" y="48"/>
                    <a:pt x="325" y="45"/>
                    <a:pt x="324" y="42"/>
                  </a:cubicBezTo>
                  <a:cubicBezTo>
                    <a:pt x="323" y="39"/>
                    <a:pt x="325" y="35"/>
                    <a:pt x="329" y="32"/>
                  </a:cubicBezTo>
                  <a:cubicBezTo>
                    <a:pt x="334" y="28"/>
                    <a:pt x="340" y="24"/>
                    <a:pt x="345" y="21"/>
                  </a:cubicBezTo>
                  <a:cubicBezTo>
                    <a:pt x="351" y="17"/>
                    <a:pt x="356" y="14"/>
                    <a:pt x="358" y="12"/>
                  </a:cubicBezTo>
                  <a:cubicBezTo>
                    <a:pt x="361" y="10"/>
                    <a:pt x="360" y="8"/>
                    <a:pt x="356" y="6"/>
                  </a:cubicBezTo>
                  <a:cubicBezTo>
                    <a:pt x="353" y="5"/>
                    <a:pt x="348" y="4"/>
                    <a:pt x="342" y="3"/>
                  </a:cubicBezTo>
                  <a:cubicBezTo>
                    <a:pt x="336" y="2"/>
                    <a:pt x="329" y="1"/>
                    <a:pt x="324" y="1"/>
                  </a:cubicBezTo>
                  <a:cubicBezTo>
                    <a:pt x="319" y="1"/>
                    <a:pt x="315" y="0"/>
                    <a:pt x="315" y="0"/>
                  </a:cubicBezTo>
                  <a:cubicBezTo>
                    <a:pt x="314" y="0"/>
                    <a:pt x="307" y="0"/>
                    <a:pt x="298" y="0"/>
                  </a:cubicBezTo>
                  <a:cubicBezTo>
                    <a:pt x="289" y="0"/>
                    <a:pt x="277" y="0"/>
                    <a:pt x="264" y="0"/>
                  </a:cubicBezTo>
                  <a:cubicBezTo>
                    <a:pt x="250" y="0"/>
                    <a:pt x="236" y="0"/>
                    <a:pt x="224" y="0"/>
                  </a:cubicBezTo>
                  <a:cubicBezTo>
                    <a:pt x="211" y="0"/>
                    <a:pt x="199" y="0"/>
                    <a:pt x="191" y="0"/>
                  </a:cubicBezTo>
                  <a:cubicBezTo>
                    <a:pt x="184" y="1"/>
                    <a:pt x="178" y="1"/>
                    <a:pt x="174" y="3"/>
                  </a:cubicBezTo>
                  <a:cubicBezTo>
                    <a:pt x="170" y="4"/>
                    <a:pt x="168" y="6"/>
                    <a:pt x="166" y="8"/>
                  </a:cubicBezTo>
                  <a:cubicBezTo>
                    <a:pt x="164" y="9"/>
                    <a:pt x="164" y="11"/>
                    <a:pt x="163" y="12"/>
                  </a:cubicBezTo>
                  <a:cubicBezTo>
                    <a:pt x="163" y="14"/>
                    <a:pt x="163" y="15"/>
                    <a:pt x="163" y="15"/>
                  </a:cubicBezTo>
                  <a:cubicBezTo>
                    <a:pt x="164" y="15"/>
                    <a:pt x="164" y="18"/>
                    <a:pt x="165" y="21"/>
                  </a:cubicBezTo>
                  <a:cubicBezTo>
                    <a:pt x="166" y="25"/>
                    <a:pt x="167" y="30"/>
                    <a:pt x="168" y="35"/>
                  </a:cubicBezTo>
                  <a:cubicBezTo>
                    <a:pt x="170" y="40"/>
                    <a:pt x="171" y="46"/>
                    <a:pt x="173" y="50"/>
                  </a:cubicBezTo>
                  <a:cubicBezTo>
                    <a:pt x="174" y="55"/>
                    <a:pt x="176" y="60"/>
                    <a:pt x="177" y="62"/>
                  </a:cubicBezTo>
                  <a:cubicBezTo>
                    <a:pt x="178" y="64"/>
                    <a:pt x="177" y="66"/>
                    <a:pt x="175" y="68"/>
                  </a:cubicBezTo>
                  <a:cubicBezTo>
                    <a:pt x="173" y="70"/>
                    <a:pt x="170" y="71"/>
                    <a:pt x="167" y="72"/>
                  </a:cubicBezTo>
                  <a:cubicBezTo>
                    <a:pt x="163" y="73"/>
                    <a:pt x="159" y="74"/>
                    <a:pt x="154" y="75"/>
                  </a:cubicBezTo>
                  <a:cubicBezTo>
                    <a:pt x="149" y="75"/>
                    <a:pt x="145" y="76"/>
                    <a:pt x="140" y="76"/>
                  </a:cubicBezTo>
                  <a:cubicBezTo>
                    <a:pt x="138" y="76"/>
                    <a:pt x="137" y="76"/>
                    <a:pt x="135" y="76"/>
                  </a:cubicBezTo>
                  <a:cubicBezTo>
                    <a:pt x="134" y="76"/>
                    <a:pt x="132" y="76"/>
                    <a:pt x="131" y="75"/>
                  </a:cubicBezTo>
                  <a:cubicBezTo>
                    <a:pt x="129" y="75"/>
                    <a:pt x="128" y="75"/>
                    <a:pt x="127" y="75"/>
                  </a:cubicBezTo>
                  <a:cubicBezTo>
                    <a:pt x="126" y="75"/>
                    <a:pt x="124" y="74"/>
                    <a:pt x="123" y="74"/>
                  </a:cubicBezTo>
                  <a:cubicBezTo>
                    <a:pt x="122" y="74"/>
                    <a:pt x="119" y="73"/>
                    <a:pt x="117" y="73"/>
                  </a:cubicBezTo>
                  <a:cubicBezTo>
                    <a:pt x="114" y="72"/>
                    <a:pt x="111" y="72"/>
                    <a:pt x="108" y="72"/>
                  </a:cubicBezTo>
                  <a:cubicBezTo>
                    <a:pt x="105" y="72"/>
                    <a:pt x="101" y="71"/>
                    <a:pt x="98" y="71"/>
                  </a:cubicBezTo>
                  <a:cubicBezTo>
                    <a:pt x="94" y="71"/>
                    <a:pt x="90" y="71"/>
                    <a:pt x="86" y="71"/>
                  </a:cubicBezTo>
                  <a:cubicBezTo>
                    <a:pt x="81" y="71"/>
                    <a:pt x="76" y="71"/>
                    <a:pt x="71" y="72"/>
                  </a:cubicBezTo>
                  <a:cubicBezTo>
                    <a:pt x="66" y="72"/>
                    <a:pt x="62" y="73"/>
                    <a:pt x="57" y="73"/>
                  </a:cubicBezTo>
                  <a:cubicBezTo>
                    <a:pt x="52" y="74"/>
                    <a:pt x="47" y="74"/>
                    <a:pt x="43" y="75"/>
                  </a:cubicBezTo>
                  <a:cubicBezTo>
                    <a:pt x="38" y="76"/>
                    <a:pt x="34" y="77"/>
                    <a:pt x="30" y="78"/>
                  </a:cubicBezTo>
                  <a:cubicBezTo>
                    <a:pt x="22" y="80"/>
                    <a:pt x="17" y="83"/>
                    <a:pt x="12" y="85"/>
                  </a:cubicBezTo>
                  <a:cubicBezTo>
                    <a:pt x="8" y="88"/>
                    <a:pt x="5" y="91"/>
                    <a:pt x="3" y="93"/>
                  </a:cubicBezTo>
                  <a:cubicBezTo>
                    <a:pt x="1" y="96"/>
                    <a:pt x="0" y="99"/>
                    <a:pt x="1" y="102"/>
                  </a:cubicBezTo>
                  <a:cubicBezTo>
                    <a:pt x="1" y="105"/>
                    <a:pt x="2" y="107"/>
                    <a:pt x="4" y="110"/>
                  </a:cubicBezTo>
                  <a:cubicBezTo>
                    <a:pt x="6" y="111"/>
                    <a:pt x="8" y="113"/>
                    <a:pt x="12" y="114"/>
                  </a:cubicBezTo>
                  <a:cubicBezTo>
                    <a:pt x="15" y="116"/>
                    <a:pt x="20" y="117"/>
                    <a:pt x="25" y="118"/>
                  </a:cubicBezTo>
                  <a:cubicBezTo>
                    <a:pt x="30" y="119"/>
                    <a:pt x="36" y="120"/>
                    <a:pt x="42" y="121"/>
                  </a:cubicBezTo>
                  <a:cubicBezTo>
                    <a:pt x="49" y="122"/>
                    <a:pt x="56" y="122"/>
                    <a:pt x="64" y="122"/>
                  </a:cubicBezTo>
                  <a:cubicBezTo>
                    <a:pt x="67" y="122"/>
                    <a:pt x="70" y="122"/>
                    <a:pt x="73" y="121"/>
                  </a:cubicBezTo>
                  <a:cubicBezTo>
                    <a:pt x="76" y="121"/>
                    <a:pt x="79" y="121"/>
                    <a:pt x="82" y="121"/>
                  </a:cubicBezTo>
                  <a:cubicBezTo>
                    <a:pt x="85" y="121"/>
                    <a:pt x="88" y="120"/>
                    <a:pt x="91" y="120"/>
                  </a:cubicBezTo>
                  <a:cubicBezTo>
                    <a:pt x="95" y="119"/>
                    <a:pt x="98" y="119"/>
                    <a:pt x="101" y="119"/>
                  </a:cubicBezTo>
                  <a:cubicBezTo>
                    <a:pt x="105" y="118"/>
                    <a:pt x="108" y="117"/>
                    <a:pt x="111" y="117"/>
                  </a:cubicBezTo>
                  <a:cubicBezTo>
                    <a:pt x="114" y="117"/>
                    <a:pt x="117" y="116"/>
                    <a:pt x="120" y="116"/>
                  </a:cubicBezTo>
                  <a:cubicBezTo>
                    <a:pt x="123" y="116"/>
                    <a:pt x="125" y="116"/>
                    <a:pt x="128" y="115"/>
                  </a:cubicBezTo>
                  <a:cubicBezTo>
                    <a:pt x="130" y="115"/>
                    <a:pt x="132" y="115"/>
                    <a:pt x="134" y="115"/>
                  </a:cubicBezTo>
                  <a:cubicBezTo>
                    <a:pt x="139" y="115"/>
                    <a:pt x="142" y="115"/>
                    <a:pt x="146" y="116"/>
                  </a:cubicBezTo>
                  <a:cubicBezTo>
                    <a:pt x="149" y="116"/>
                    <a:pt x="151" y="117"/>
                    <a:pt x="154" y="118"/>
                  </a:cubicBezTo>
                  <a:cubicBezTo>
                    <a:pt x="156" y="119"/>
                    <a:pt x="158" y="120"/>
                    <a:pt x="159" y="121"/>
                  </a:cubicBezTo>
                  <a:cubicBezTo>
                    <a:pt x="161" y="122"/>
                    <a:pt x="163" y="123"/>
                    <a:pt x="165" y="124"/>
                  </a:cubicBezTo>
                  <a:cubicBezTo>
                    <a:pt x="168" y="125"/>
                    <a:pt x="167" y="130"/>
                    <a:pt x="164" y="137"/>
                  </a:cubicBezTo>
                  <a:cubicBezTo>
                    <a:pt x="161" y="143"/>
                    <a:pt x="156" y="152"/>
                    <a:pt x="150" y="160"/>
                  </a:cubicBezTo>
                  <a:cubicBezTo>
                    <a:pt x="144" y="169"/>
                    <a:pt x="137" y="177"/>
                    <a:pt x="132" y="184"/>
                  </a:cubicBezTo>
                  <a:cubicBezTo>
                    <a:pt x="127" y="191"/>
                    <a:pt x="123" y="195"/>
                    <a:pt x="122" y="196"/>
                  </a:cubicBezTo>
                  <a:cubicBezTo>
                    <a:pt x="311" y="196"/>
                    <a:pt x="311" y="196"/>
                    <a:pt x="311" y="196"/>
                  </a:cubicBezTo>
                  <a:cubicBezTo>
                    <a:pt x="314" y="196"/>
                    <a:pt x="328" y="196"/>
                    <a:pt x="348" y="196"/>
                  </a:cubicBezTo>
                  <a:cubicBezTo>
                    <a:pt x="368" y="195"/>
                    <a:pt x="395" y="195"/>
                    <a:pt x="423" y="195"/>
                  </a:cubicBezTo>
                  <a:cubicBezTo>
                    <a:pt x="452" y="194"/>
                    <a:pt x="482" y="194"/>
                    <a:pt x="509" y="194"/>
                  </a:cubicBezTo>
                  <a:cubicBezTo>
                    <a:pt x="537" y="193"/>
                    <a:pt x="561" y="193"/>
                    <a:pt x="578" y="193"/>
                  </a:cubicBezTo>
                  <a:cubicBezTo>
                    <a:pt x="579" y="193"/>
                    <a:pt x="580" y="193"/>
                    <a:pt x="580" y="193"/>
                  </a:cubicBezTo>
                  <a:cubicBezTo>
                    <a:pt x="581" y="193"/>
                    <a:pt x="582" y="193"/>
                    <a:pt x="583" y="193"/>
                  </a:cubicBezTo>
                  <a:cubicBezTo>
                    <a:pt x="583" y="193"/>
                    <a:pt x="584" y="193"/>
                    <a:pt x="585" y="193"/>
                  </a:cubicBezTo>
                  <a:cubicBezTo>
                    <a:pt x="586" y="193"/>
                    <a:pt x="586" y="193"/>
                    <a:pt x="587" y="193"/>
                  </a:cubicBezTo>
                  <a:cubicBezTo>
                    <a:pt x="602" y="193"/>
                    <a:pt x="613" y="192"/>
                    <a:pt x="621" y="192"/>
                  </a:cubicBezTo>
                  <a:cubicBezTo>
                    <a:pt x="629" y="191"/>
                    <a:pt x="635" y="191"/>
                    <a:pt x="639" y="190"/>
                  </a:cubicBezTo>
                  <a:cubicBezTo>
                    <a:pt x="643" y="189"/>
                    <a:pt x="645" y="188"/>
                    <a:pt x="647" y="187"/>
                  </a:cubicBezTo>
                  <a:cubicBezTo>
                    <a:pt x="649" y="186"/>
                    <a:pt x="651" y="185"/>
                    <a:pt x="653" y="185"/>
                  </a:cubicBezTo>
                  <a:cubicBezTo>
                    <a:pt x="655" y="184"/>
                    <a:pt x="655" y="180"/>
                    <a:pt x="654" y="176"/>
                  </a:cubicBezTo>
                  <a:cubicBezTo>
                    <a:pt x="652" y="171"/>
                    <a:pt x="650" y="165"/>
                    <a:pt x="646" y="158"/>
                  </a:cubicBezTo>
                  <a:cubicBezTo>
                    <a:pt x="643" y="152"/>
                    <a:pt x="640" y="145"/>
                    <a:pt x="637" y="139"/>
                  </a:cubicBezTo>
                  <a:cubicBezTo>
                    <a:pt x="634" y="133"/>
                    <a:pt x="631" y="128"/>
                    <a:pt x="630" y="125"/>
                  </a:cubicBezTo>
                  <a:cubicBezTo>
                    <a:pt x="629" y="122"/>
                    <a:pt x="629" y="119"/>
                    <a:pt x="631" y="117"/>
                  </a:cubicBezTo>
                  <a:cubicBezTo>
                    <a:pt x="632" y="115"/>
                    <a:pt x="634" y="114"/>
                    <a:pt x="638" y="113"/>
                  </a:cubicBezTo>
                  <a:cubicBezTo>
                    <a:pt x="641" y="111"/>
                    <a:pt x="644" y="111"/>
                    <a:pt x="648" y="110"/>
                  </a:cubicBezTo>
                  <a:cubicBezTo>
                    <a:pt x="652" y="109"/>
                    <a:pt x="657" y="109"/>
                    <a:pt x="661" y="109"/>
                  </a:cubicBezTo>
                  <a:cubicBezTo>
                    <a:pt x="663" y="109"/>
                    <a:pt x="664" y="109"/>
                    <a:pt x="665" y="109"/>
                  </a:cubicBezTo>
                  <a:cubicBezTo>
                    <a:pt x="666" y="109"/>
                    <a:pt x="667" y="109"/>
                    <a:pt x="668" y="109"/>
                  </a:cubicBezTo>
                  <a:cubicBezTo>
                    <a:pt x="669" y="109"/>
                    <a:pt x="670" y="109"/>
                    <a:pt x="671" y="109"/>
                  </a:cubicBezTo>
                  <a:cubicBezTo>
                    <a:pt x="672" y="109"/>
                    <a:pt x="673" y="109"/>
                    <a:pt x="674" y="109"/>
                  </a:cubicBezTo>
                  <a:cubicBezTo>
                    <a:pt x="676" y="110"/>
                    <a:pt x="678" y="110"/>
                    <a:pt x="681" y="110"/>
                  </a:cubicBezTo>
                  <a:cubicBezTo>
                    <a:pt x="683" y="110"/>
                    <a:pt x="685" y="110"/>
                    <a:pt x="687" y="110"/>
                  </a:cubicBezTo>
                  <a:cubicBezTo>
                    <a:pt x="689" y="110"/>
                    <a:pt x="691" y="111"/>
                    <a:pt x="694" y="111"/>
                  </a:cubicBezTo>
                  <a:cubicBezTo>
                    <a:pt x="696" y="111"/>
                    <a:pt x="698" y="111"/>
                    <a:pt x="700" y="111"/>
                  </a:cubicBezTo>
                  <a:cubicBezTo>
                    <a:pt x="704" y="111"/>
                    <a:pt x="708" y="110"/>
                    <a:pt x="712" y="110"/>
                  </a:cubicBezTo>
                  <a:cubicBezTo>
                    <a:pt x="716" y="110"/>
                    <a:pt x="720" y="109"/>
                    <a:pt x="725" y="108"/>
                  </a:cubicBezTo>
                  <a:cubicBezTo>
                    <a:pt x="729" y="108"/>
                    <a:pt x="734" y="107"/>
                    <a:pt x="740" y="105"/>
                  </a:cubicBezTo>
                  <a:cubicBezTo>
                    <a:pt x="745" y="104"/>
                    <a:pt x="751" y="103"/>
                    <a:pt x="757" y="101"/>
                  </a:cubicBezTo>
                  <a:cubicBezTo>
                    <a:pt x="767" y="98"/>
                    <a:pt x="773" y="94"/>
                    <a:pt x="776" y="91"/>
                  </a:cubicBezTo>
                  <a:cubicBezTo>
                    <a:pt x="779" y="87"/>
                    <a:pt x="779" y="83"/>
                    <a:pt x="777" y="79"/>
                  </a:cubicBezTo>
                  <a:cubicBezTo>
                    <a:pt x="775" y="76"/>
                    <a:pt x="771" y="72"/>
                    <a:pt x="766" y="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8" name="组合 9"/>
          <p:cNvGrpSpPr/>
          <p:nvPr/>
        </p:nvGrpSpPr>
        <p:grpSpPr>
          <a:xfrm>
            <a:off x="4763621" y="2555550"/>
            <a:ext cx="1034029" cy="629817"/>
            <a:chOff x="3889573" y="3195662"/>
            <a:chExt cx="1222375" cy="627062"/>
          </a:xfrm>
          <a:effectLst>
            <a:outerShdw blurRad="393700" dist="228600" dir="5400000" sx="90000" sy="-19000" rotWithShape="0">
              <a:prstClr val="black">
                <a:alpha val="59000"/>
              </a:prstClr>
            </a:outerShdw>
          </a:effectLst>
        </p:grpSpPr>
        <p:sp>
          <p:nvSpPr>
            <p:cNvPr id="29" name="Freeform 13"/>
            <p:cNvSpPr/>
            <p:nvPr/>
          </p:nvSpPr>
          <p:spPr bwMode="auto">
            <a:xfrm flipH="1">
              <a:off x="3889573" y="3236937"/>
              <a:ext cx="1222375" cy="585787"/>
            </a:xfrm>
            <a:custGeom>
              <a:avLst/>
              <a:gdLst>
                <a:gd name="T0" fmla="*/ 74 w 826"/>
                <a:gd name="T1" fmla="*/ 210 h 396"/>
                <a:gd name="T2" fmla="*/ 84 w 826"/>
                <a:gd name="T3" fmla="*/ 209 h 396"/>
                <a:gd name="T4" fmla="*/ 190 w 826"/>
                <a:gd name="T5" fmla="*/ 347 h 396"/>
                <a:gd name="T6" fmla="*/ 291 w 826"/>
                <a:gd name="T7" fmla="*/ 329 h 396"/>
                <a:gd name="T8" fmla="*/ 352 w 826"/>
                <a:gd name="T9" fmla="*/ 322 h 396"/>
                <a:gd name="T10" fmla="*/ 385 w 826"/>
                <a:gd name="T11" fmla="*/ 327 h 396"/>
                <a:gd name="T12" fmla="*/ 398 w 826"/>
                <a:gd name="T13" fmla="*/ 379 h 396"/>
                <a:gd name="T14" fmla="*/ 414 w 826"/>
                <a:gd name="T15" fmla="*/ 388 h 396"/>
                <a:gd name="T16" fmla="*/ 425 w 826"/>
                <a:gd name="T17" fmla="*/ 391 h 396"/>
                <a:gd name="T18" fmla="*/ 443 w 826"/>
                <a:gd name="T19" fmla="*/ 394 h 396"/>
                <a:gd name="T20" fmla="*/ 460 w 826"/>
                <a:gd name="T21" fmla="*/ 395 h 396"/>
                <a:gd name="T22" fmla="*/ 486 w 826"/>
                <a:gd name="T23" fmla="*/ 396 h 396"/>
                <a:gd name="T24" fmla="*/ 509 w 826"/>
                <a:gd name="T25" fmla="*/ 394 h 396"/>
                <a:gd name="T26" fmla="*/ 533 w 826"/>
                <a:gd name="T27" fmla="*/ 391 h 396"/>
                <a:gd name="T28" fmla="*/ 557 w 826"/>
                <a:gd name="T29" fmla="*/ 384 h 396"/>
                <a:gd name="T30" fmla="*/ 565 w 826"/>
                <a:gd name="T31" fmla="*/ 380 h 396"/>
                <a:gd name="T32" fmla="*/ 568 w 826"/>
                <a:gd name="T33" fmla="*/ 377 h 396"/>
                <a:gd name="T34" fmla="*/ 569 w 826"/>
                <a:gd name="T35" fmla="*/ 374 h 396"/>
                <a:gd name="T36" fmla="*/ 570 w 826"/>
                <a:gd name="T37" fmla="*/ 369 h 396"/>
                <a:gd name="T38" fmla="*/ 603 w 826"/>
                <a:gd name="T39" fmla="*/ 305 h 396"/>
                <a:gd name="T40" fmla="*/ 787 w 826"/>
                <a:gd name="T41" fmla="*/ 303 h 396"/>
                <a:gd name="T42" fmla="*/ 806 w 826"/>
                <a:gd name="T43" fmla="*/ 302 h 396"/>
                <a:gd name="T44" fmla="*/ 810 w 826"/>
                <a:gd name="T45" fmla="*/ 302 h 396"/>
                <a:gd name="T46" fmla="*/ 814 w 826"/>
                <a:gd name="T47" fmla="*/ 300 h 396"/>
                <a:gd name="T48" fmla="*/ 815 w 826"/>
                <a:gd name="T49" fmla="*/ 299 h 396"/>
                <a:gd name="T50" fmla="*/ 816 w 826"/>
                <a:gd name="T51" fmla="*/ 297 h 396"/>
                <a:gd name="T52" fmla="*/ 821 w 826"/>
                <a:gd name="T53" fmla="*/ 146 h 396"/>
                <a:gd name="T54" fmla="*/ 787 w 826"/>
                <a:gd name="T55" fmla="*/ 148 h 396"/>
                <a:gd name="T56" fmla="*/ 607 w 826"/>
                <a:gd name="T57" fmla="*/ 150 h 396"/>
                <a:gd name="T58" fmla="*/ 572 w 826"/>
                <a:gd name="T59" fmla="*/ 151 h 396"/>
                <a:gd name="T60" fmla="*/ 563 w 826"/>
                <a:gd name="T61" fmla="*/ 151 h 396"/>
                <a:gd name="T62" fmla="*/ 553 w 826"/>
                <a:gd name="T63" fmla="*/ 153 h 396"/>
                <a:gd name="T64" fmla="*/ 548 w 826"/>
                <a:gd name="T65" fmla="*/ 155 h 396"/>
                <a:gd name="T66" fmla="*/ 546 w 826"/>
                <a:gd name="T67" fmla="*/ 157 h 396"/>
                <a:gd name="T68" fmla="*/ 544 w 826"/>
                <a:gd name="T69" fmla="*/ 159 h 396"/>
                <a:gd name="T70" fmla="*/ 503 w 826"/>
                <a:gd name="T71" fmla="*/ 234 h 396"/>
                <a:gd name="T72" fmla="*/ 421 w 826"/>
                <a:gd name="T73" fmla="*/ 229 h 396"/>
                <a:gd name="T74" fmla="*/ 407 w 826"/>
                <a:gd name="T75" fmla="*/ 178 h 396"/>
                <a:gd name="T76" fmla="*/ 393 w 826"/>
                <a:gd name="T77" fmla="*/ 172 h 396"/>
                <a:gd name="T78" fmla="*/ 381 w 826"/>
                <a:gd name="T79" fmla="*/ 169 h 396"/>
                <a:gd name="T80" fmla="*/ 370 w 826"/>
                <a:gd name="T81" fmla="*/ 167 h 396"/>
                <a:gd name="T82" fmla="*/ 359 w 826"/>
                <a:gd name="T83" fmla="*/ 166 h 396"/>
                <a:gd name="T84" fmla="*/ 355 w 826"/>
                <a:gd name="T85" fmla="*/ 166 h 396"/>
                <a:gd name="T86" fmla="*/ 341 w 826"/>
                <a:gd name="T87" fmla="*/ 167 h 396"/>
                <a:gd name="T88" fmla="*/ 292 w 826"/>
                <a:gd name="T89" fmla="*/ 173 h 396"/>
                <a:gd name="T90" fmla="*/ 232 w 826"/>
                <a:gd name="T91" fmla="*/ 78 h 396"/>
                <a:gd name="T92" fmla="*/ 203 w 826"/>
                <a:gd name="T93" fmla="*/ 53 h 396"/>
                <a:gd name="T94" fmla="*/ 191 w 826"/>
                <a:gd name="T95" fmla="*/ 50 h 396"/>
                <a:gd name="T96" fmla="*/ 179 w 826"/>
                <a:gd name="T97" fmla="*/ 49 h 396"/>
                <a:gd name="T98" fmla="*/ 164 w 826"/>
                <a:gd name="T99" fmla="*/ 48 h 396"/>
                <a:gd name="T100" fmla="*/ 149 w 826"/>
                <a:gd name="T101" fmla="*/ 48 h 396"/>
                <a:gd name="T102" fmla="*/ 130 w 826"/>
                <a:gd name="T103" fmla="*/ 49 h 396"/>
                <a:gd name="T104" fmla="*/ 112 w 826"/>
                <a:gd name="T105" fmla="*/ 53 h 396"/>
                <a:gd name="T106" fmla="*/ 106 w 826"/>
                <a:gd name="T107" fmla="*/ 55 h 396"/>
                <a:gd name="T108" fmla="*/ 77 w 826"/>
                <a:gd name="T109" fmla="*/ 63 h 396"/>
                <a:gd name="T110" fmla="*/ 37 w 826"/>
                <a:gd name="T111" fmla="*/ 60 h 396"/>
                <a:gd name="T112" fmla="*/ 15 w 826"/>
                <a:gd name="T113" fmla="*/ 31 h 396"/>
                <a:gd name="T114" fmla="*/ 4 w 826"/>
                <a:gd name="T115" fmla="*/ 150 h 396"/>
                <a:gd name="T116" fmla="*/ 29 w 826"/>
                <a:gd name="T117" fmla="*/ 196 h 396"/>
                <a:gd name="T118" fmla="*/ 43 w 826"/>
                <a:gd name="T119" fmla="*/ 208 h 396"/>
                <a:gd name="T120" fmla="*/ 46 w 826"/>
                <a:gd name="T121" fmla="*/ 209 h 396"/>
                <a:gd name="T122" fmla="*/ 56 w 826"/>
                <a:gd name="T123" fmla="*/ 210 h 396"/>
                <a:gd name="T124" fmla="*/ 67 w 826"/>
                <a:gd name="T125" fmla="*/ 21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6" h="396">
                  <a:moveTo>
                    <a:pt x="67" y="211"/>
                  </a:moveTo>
                  <a:cubicBezTo>
                    <a:pt x="67" y="211"/>
                    <a:pt x="67" y="211"/>
                    <a:pt x="67" y="211"/>
                  </a:cubicBezTo>
                  <a:cubicBezTo>
                    <a:pt x="68" y="211"/>
                    <a:pt x="68" y="211"/>
                    <a:pt x="68" y="211"/>
                  </a:cubicBezTo>
                  <a:cubicBezTo>
                    <a:pt x="68" y="211"/>
                    <a:pt x="68" y="211"/>
                    <a:pt x="68" y="211"/>
                  </a:cubicBezTo>
                  <a:cubicBezTo>
                    <a:pt x="68" y="211"/>
                    <a:pt x="68" y="211"/>
                    <a:pt x="68" y="211"/>
                  </a:cubicBezTo>
                  <a:cubicBezTo>
                    <a:pt x="69" y="211"/>
                    <a:pt x="69" y="211"/>
                    <a:pt x="69" y="211"/>
                  </a:cubicBezTo>
                  <a:cubicBezTo>
                    <a:pt x="69" y="211"/>
                    <a:pt x="69" y="211"/>
                    <a:pt x="69" y="211"/>
                  </a:cubicBezTo>
                  <a:cubicBezTo>
                    <a:pt x="70" y="211"/>
                    <a:pt x="70" y="211"/>
                    <a:pt x="70" y="211"/>
                  </a:cubicBezTo>
                  <a:cubicBezTo>
                    <a:pt x="71" y="211"/>
                    <a:pt x="71" y="211"/>
                    <a:pt x="71" y="211"/>
                  </a:cubicBezTo>
                  <a:cubicBezTo>
                    <a:pt x="71" y="211"/>
                    <a:pt x="71" y="211"/>
                    <a:pt x="71" y="211"/>
                  </a:cubicBezTo>
                  <a:cubicBezTo>
                    <a:pt x="72" y="210"/>
                    <a:pt x="72" y="210"/>
                    <a:pt x="72" y="210"/>
                  </a:cubicBezTo>
                  <a:cubicBezTo>
                    <a:pt x="73" y="210"/>
                    <a:pt x="73" y="210"/>
                    <a:pt x="73" y="210"/>
                  </a:cubicBezTo>
                  <a:cubicBezTo>
                    <a:pt x="73" y="210"/>
                    <a:pt x="73" y="210"/>
                    <a:pt x="73" y="210"/>
                  </a:cubicBezTo>
                  <a:cubicBezTo>
                    <a:pt x="73" y="210"/>
                    <a:pt x="73" y="210"/>
                    <a:pt x="73" y="210"/>
                  </a:cubicBezTo>
                  <a:cubicBezTo>
                    <a:pt x="74" y="210"/>
                    <a:pt x="74" y="210"/>
                    <a:pt x="74" y="210"/>
                  </a:cubicBezTo>
                  <a:cubicBezTo>
                    <a:pt x="75" y="210"/>
                    <a:pt x="75" y="210"/>
                    <a:pt x="75" y="210"/>
                  </a:cubicBezTo>
                  <a:cubicBezTo>
                    <a:pt x="76" y="210"/>
                    <a:pt x="76" y="210"/>
                    <a:pt x="76" y="210"/>
                  </a:cubicBezTo>
                  <a:cubicBezTo>
                    <a:pt x="77" y="210"/>
                    <a:pt x="77" y="210"/>
                    <a:pt x="77"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9" y="210"/>
                    <a:pt x="79" y="210"/>
                    <a:pt x="79" y="210"/>
                  </a:cubicBezTo>
                  <a:cubicBezTo>
                    <a:pt x="80" y="210"/>
                    <a:pt x="80" y="210"/>
                    <a:pt x="81" y="210"/>
                  </a:cubicBezTo>
                  <a:cubicBezTo>
                    <a:pt x="81" y="210"/>
                    <a:pt x="81" y="210"/>
                    <a:pt x="82" y="210"/>
                  </a:cubicBezTo>
                  <a:cubicBezTo>
                    <a:pt x="82" y="210"/>
                    <a:pt x="83" y="210"/>
                    <a:pt x="83" y="209"/>
                  </a:cubicBezTo>
                  <a:cubicBezTo>
                    <a:pt x="83" y="209"/>
                    <a:pt x="83" y="209"/>
                    <a:pt x="83" y="209"/>
                  </a:cubicBezTo>
                  <a:cubicBezTo>
                    <a:pt x="83" y="209"/>
                    <a:pt x="83" y="209"/>
                    <a:pt x="83" y="209"/>
                  </a:cubicBezTo>
                  <a:cubicBezTo>
                    <a:pt x="84" y="209"/>
                    <a:pt x="84" y="209"/>
                    <a:pt x="84" y="209"/>
                  </a:cubicBezTo>
                  <a:cubicBezTo>
                    <a:pt x="85" y="209"/>
                    <a:pt x="86" y="209"/>
                    <a:pt x="86" y="209"/>
                  </a:cubicBezTo>
                  <a:cubicBezTo>
                    <a:pt x="86" y="286"/>
                    <a:pt x="86" y="286"/>
                    <a:pt x="86" y="286"/>
                  </a:cubicBezTo>
                  <a:cubicBezTo>
                    <a:pt x="86" y="288"/>
                    <a:pt x="87" y="291"/>
                    <a:pt x="88" y="294"/>
                  </a:cubicBezTo>
                  <a:cubicBezTo>
                    <a:pt x="88" y="295"/>
                    <a:pt x="88" y="296"/>
                    <a:pt x="89" y="297"/>
                  </a:cubicBezTo>
                  <a:cubicBezTo>
                    <a:pt x="90" y="301"/>
                    <a:pt x="92" y="305"/>
                    <a:pt x="95" y="310"/>
                  </a:cubicBezTo>
                  <a:cubicBezTo>
                    <a:pt x="97" y="314"/>
                    <a:pt x="100" y="318"/>
                    <a:pt x="103" y="322"/>
                  </a:cubicBezTo>
                  <a:cubicBezTo>
                    <a:pt x="106" y="326"/>
                    <a:pt x="109" y="329"/>
                    <a:pt x="112" y="332"/>
                  </a:cubicBezTo>
                  <a:cubicBezTo>
                    <a:pt x="116" y="336"/>
                    <a:pt x="119" y="340"/>
                    <a:pt x="122" y="343"/>
                  </a:cubicBezTo>
                  <a:cubicBezTo>
                    <a:pt x="125" y="346"/>
                    <a:pt x="128" y="348"/>
                    <a:pt x="130" y="350"/>
                  </a:cubicBezTo>
                  <a:cubicBezTo>
                    <a:pt x="133" y="352"/>
                    <a:pt x="134" y="354"/>
                    <a:pt x="136" y="355"/>
                  </a:cubicBezTo>
                  <a:cubicBezTo>
                    <a:pt x="137" y="356"/>
                    <a:pt x="138" y="357"/>
                    <a:pt x="138" y="357"/>
                  </a:cubicBezTo>
                  <a:cubicBezTo>
                    <a:pt x="139" y="357"/>
                    <a:pt x="143" y="356"/>
                    <a:pt x="150" y="355"/>
                  </a:cubicBezTo>
                  <a:cubicBezTo>
                    <a:pt x="156" y="353"/>
                    <a:pt x="164" y="352"/>
                    <a:pt x="174" y="350"/>
                  </a:cubicBezTo>
                  <a:cubicBezTo>
                    <a:pt x="179" y="349"/>
                    <a:pt x="184" y="348"/>
                    <a:pt x="189" y="347"/>
                  </a:cubicBezTo>
                  <a:cubicBezTo>
                    <a:pt x="190" y="347"/>
                    <a:pt x="190" y="347"/>
                    <a:pt x="190" y="347"/>
                  </a:cubicBezTo>
                  <a:cubicBezTo>
                    <a:pt x="193" y="346"/>
                    <a:pt x="195" y="346"/>
                    <a:pt x="198" y="345"/>
                  </a:cubicBezTo>
                  <a:cubicBezTo>
                    <a:pt x="198" y="345"/>
                    <a:pt x="198" y="345"/>
                    <a:pt x="198" y="345"/>
                  </a:cubicBezTo>
                  <a:cubicBezTo>
                    <a:pt x="201" y="345"/>
                    <a:pt x="204" y="344"/>
                    <a:pt x="207" y="344"/>
                  </a:cubicBezTo>
                  <a:cubicBezTo>
                    <a:pt x="207" y="344"/>
                    <a:pt x="207" y="344"/>
                    <a:pt x="207" y="344"/>
                  </a:cubicBezTo>
                  <a:cubicBezTo>
                    <a:pt x="209" y="343"/>
                    <a:pt x="210" y="343"/>
                    <a:pt x="211" y="343"/>
                  </a:cubicBezTo>
                  <a:cubicBezTo>
                    <a:pt x="218" y="341"/>
                    <a:pt x="226" y="340"/>
                    <a:pt x="234" y="339"/>
                  </a:cubicBezTo>
                  <a:cubicBezTo>
                    <a:pt x="236" y="338"/>
                    <a:pt x="238" y="338"/>
                    <a:pt x="241" y="337"/>
                  </a:cubicBezTo>
                  <a:cubicBezTo>
                    <a:pt x="242" y="337"/>
                    <a:pt x="242" y="337"/>
                    <a:pt x="243" y="337"/>
                  </a:cubicBezTo>
                  <a:cubicBezTo>
                    <a:pt x="244" y="337"/>
                    <a:pt x="245" y="337"/>
                    <a:pt x="246" y="337"/>
                  </a:cubicBezTo>
                  <a:cubicBezTo>
                    <a:pt x="253" y="335"/>
                    <a:pt x="260" y="334"/>
                    <a:pt x="267" y="333"/>
                  </a:cubicBezTo>
                  <a:cubicBezTo>
                    <a:pt x="268" y="333"/>
                    <a:pt x="268" y="333"/>
                    <a:pt x="268" y="333"/>
                  </a:cubicBezTo>
                  <a:cubicBezTo>
                    <a:pt x="272" y="332"/>
                    <a:pt x="275" y="332"/>
                    <a:pt x="279" y="331"/>
                  </a:cubicBezTo>
                  <a:cubicBezTo>
                    <a:pt x="280" y="331"/>
                    <a:pt x="280" y="331"/>
                    <a:pt x="280" y="331"/>
                  </a:cubicBezTo>
                  <a:cubicBezTo>
                    <a:pt x="283" y="330"/>
                    <a:pt x="285" y="330"/>
                    <a:pt x="288" y="329"/>
                  </a:cubicBezTo>
                  <a:cubicBezTo>
                    <a:pt x="289" y="329"/>
                    <a:pt x="290" y="329"/>
                    <a:pt x="291" y="329"/>
                  </a:cubicBezTo>
                  <a:cubicBezTo>
                    <a:pt x="294" y="329"/>
                    <a:pt x="296" y="328"/>
                    <a:pt x="298" y="328"/>
                  </a:cubicBezTo>
                  <a:cubicBezTo>
                    <a:pt x="299" y="328"/>
                    <a:pt x="300" y="328"/>
                    <a:pt x="301" y="327"/>
                  </a:cubicBezTo>
                  <a:cubicBezTo>
                    <a:pt x="304" y="327"/>
                    <a:pt x="307" y="327"/>
                    <a:pt x="309" y="326"/>
                  </a:cubicBezTo>
                  <a:cubicBezTo>
                    <a:pt x="310" y="326"/>
                    <a:pt x="310" y="326"/>
                    <a:pt x="310" y="326"/>
                  </a:cubicBezTo>
                  <a:cubicBezTo>
                    <a:pt x="313" y="326"/>
                    <a:pt x="316" y="325"/>
                    <a:pt x="319" y="325"/>
                  </a:cubicBezTo>
                  <a:cubicBezTo>
                    <a:pt x="320" y="325"/>
                    <a:pt x="320" y="325"/>
                    <a:pt x="320" y="325"/>
                  </a:cubicBezTo>
                  <a:cubicBezTo>
                    <a:pt x="322" y="324"/>
                    <a:pt x="325" y="324"/>
                    <a:pt x="327" y="324"/>
                  </a:cubicBezTo>
                  <a:cubicBezTo>
                    <a:pt x="328" y="324"/>
                    <a:pt x="329" y="324"/>
                    <a:pt x="330" y="324"/>
                  </a:cubicBezTo>
                  <a:cubicBezTo>
                    <a:pt x="331" y="323"/>
                    <a:pt x="331" y="323"/>
                    <a:pt x="332" y="323"/>
                  </a:cubicBezTo>
                  <a:cubicBezTo>
                    <a:pt x="332" y="323"/>
                    <a:pt x="332" y="323"/>
                    <a:pt x="332" y="323"/>
                  </a:cubicBezTo>
                  <a:cubicBezTo>
                    <a:pt x="334" y="323"/>
                    <a:pt x="336" y="323"/>
                    <a:pt x="337" y="323"/>
                  </a:cubicBezTo>
                  <a:cubicBezTo>
                    <a:pt x="338" y="323"/>
                    <a:pt x="338" y="323"/>
                    <a:pt x="338" y="323"/>
                  </a:cubicBezTo>
                  <a:cubicBezTo>
                    <a:pt x="341" y="322"/>
                    <a:pt x="345" y="322"/>
                    <a:pt x="348" y="322"/>
                  </a:cubicBezTo>
                  <a:cubicBezTo>
                    <a:pt x="348" y="322"/>
                    <a:pt x="348" y="322"/>
                    <a:pt x="348" y="322"/>
                  </a:cubicBezTo>
                  <a:cubicBezTo>
                    <a:pt x="349" y="322"/>
                    <a:pt x="351" y="322"/>
                    <a:pt x="352" y="322"/>
                  </a:cubicBezTo>
                  <a:cubicBezTo>
                    <a:pt x="352" y="322"/>
                    <a:pt x="353" y="322"/>
                    <a:pt x="353" y="322"/>
                  </a:cubicBezTo>
                  <a:cubicBezTo>
                    <a:pt x="353" y="322"/>
                    <a:pt x="353" y="322"/>
                    <a:pt x="353" y="322"/>
                  </a:cubicBezTo>
                  <a:cubicBezTo>
                    <a:pt x="353" y="322"/>
                    <a:pt x="353" y="322"/>
                    <a:pt x="353" y="322"/>
                  </a:cubicBezTo>
                  <a:cubicBezTo>
                    <a:pt x="354" y="322"/>
                    <a:pt x="354" y="322"/>
                    <a:pt x="354" y="322"/>
                  </a:cubicBezTo>
                  <a:cubicBezTo>
                    <a:pt x="355" y="322"/>
                    <a:pt x="355" y="322"/>
                    <a:pt x="355" y="322"/>
                  </a:cubicBezTo>
                  <a:cubicBezTo>
                    <a:pt x="355" y="322"/>
                    <a:pt x="355" y="322"/>
                    <a:pt x="355" y="322"/>
                  </a:cubicBezTo>
                  <a:cubicBezTo>
                    <a:pt x="356" y="322"/>
                    <a:pt x="356" y="322"/>
                    <a:pt x="356" y="322"/>
                  </a:cubicBezTo>
                  <a:cubicBezTo>
                    <a:pt x="360" y="322"/>
                    <a:pt x="363" y="323"/>
                    <a:pt x="366" y="323"/>
                  </a:cubicBezTo>
                  <a:cubicBezTo>
                    <a:pt x="366" y="323"/>
                    <a:pt x="366" y="323"/>
                    <a:pt x="366" y="323"/>
                  </a:cubicBezTo>
                  <a:cubicBezTo>
                    <a:pt x="370" y="323"/>
                    <a:pt x="373" y="324"/>
                    <a:pt x="376" y="325"/>
                  </a:cubicBezTo>
                  <a:cubicBezTo>
                    <a:pt x="376" y="325"/>
                    <a:pt x="376" y="325"/>
                    <a:pt x="376" y="325"/>
                  </a:cubicBezTo>
                  <a:cubicBezTo>
                    <a:pt x="378" y="325"/>
                    <a:pt x="379" y="325"/>
                    <a:pt x="381" y="325"/>
                  </a:cubicBezTo>
                  <a:cubicBezTo>
                    <a:pt x="381" y="326"/>
                    <a:pt x="381" y="326"/>
                    <a:pt x="381" y="326"/>
                  </a:cubicBezTo>
                  <a:cubicBezTo>
                    <a:pt x="382" y="326"/>
                    <a:pt x="384" y="326"/>
                    <a:pt x="385" y="327"/>
                  </a:cubicBezTo>
                  <a:cubicBezTo>
                    <a:pt x="385" y="327"/>
                    <a:pt x="385" y="327"/>
                    <a:pt x="385" y="327"/>
                  </a:cubicBezTo>
                  <a:cubicBezTo>
                    <a:pt x="386" y="327"/>
                    <a:pt x="388" y="327"/>
                    <a:pt x="389" y="328"/>
                  </a:cubicBezTo>
                  <a:cubicBezTo>
                    <a:pt x="389" y="328"/>
                    <a:pt x="389" y="328"/>
                    <a:pt x="389" y="328"/>
                  </a:cubicBezTo>
                  <a:cubicBezTo>
                    <a:pt x="390" y="328"/>
                    <a:pt x="391" y="328"/>
                    <a:pt x="392" y="329"/>
                  </a:cubicBezTo>
                  <a:cubicBezTo>
                    <a:pt x="392" y="329"/>
                    <a:pt x="393" y="329"/>
                    <a:pt x="394" y="329"/>
                  </a:cubicBezTo>
                  <a:cubicBezTo>
                    <a:pt x="394" y="330"/>
                    <a:pt x="395" y="330"/>
                    <a:pt x="395" y="330"/>
                  </a:cubicBezTo>
                  <a:cubicBezTo>
                    <a:pt x="395" y="330"/>
                    <a:pt x="395" y="330"/>
                    <a:pt x="395" y="330"/>
                  </a:cubicBezTo>
                  <a:cubicBezTo>
                    <a:pt x="394" y="369"/>
                    <a:pt x="394" y="369"/>
                    <a:pt x="394" y="369"/>
                  </a:cubicBezTo>
                  <a:cubicBezTo>
                    <a:pt x="394" y="370"/>
                    <a:pt x="394" y="371"/>
                    <a:pt x="394" y="372"/>
                  </a:cubicBezTo>
                  <a:cubicBezTo>
                    <a:pt x="395" y="373"/>
                    <a:pt x="395" y="373"/>
                    <a:pt x="395" y="373"/>
                  </a:cubicBezTo>
                  <a:cubicBezTo>
                    <a:pt x="395" y="373"/>
                    <a:pt x="395" y="374"/>
                    <a:pt x="395" y="374"/>
                  </a:cubicBezTo>
                  <a:cubicBezTo>
                    <a:pt x="395" y="375"/>
                    <a:pt x="395" y="375"/>
                    <a:pt x="395" y="375"/>
                  </a:cubicBezTo>
                  <a:cubicBezTo>
                    <a:pt x="395" y="375"/>
                    <a:pt x="395" y="375"/>
                    <a:pt x="395" y="375"/>
                  </a:cubicBezTo>
                  <a:cubicBezTo>
                    <a:pt x="396" y="376"/>
                    <a:pt x="396" y="376"/>
                    <a:pt x="396" y="377"/>
                  </a:cubicBezTo>
                  <a:cubicBezTo>
                    <a:pt x="396" y="377"/>
                    <a:pt x="396" y="377"/>
                    <a:pt x="396" y="377"/>
                  </a:cubicBezTo>
                  <a:cubicBezTo>
                    <a:pt x="397" y="377"/>
                    <a:pt x="397" y="378"/>
                    <a:pt x="398" y="379"/>
                  </a:cubicBezTo>
                  <a:cubicBezTo>
                    <a:pt x="398" y="379"/>
                    <a:pt x="398" y="379"/>
                    <a:pt x="398" y="379"/>
                  </a:cubicBezTo>
                  <a:cubicBezTo>
                    <a:pt x="398" y="379"/>
                    <a:pt x="398" y="379"/>
                    <a:pt x="398" y="379"/>
                  </a:cubicBezTo>
                  <a:cubicBezTo>
                    <a:pt x="399" y="380"/>
                    <a:pt x="399" y="380"/>
                    <a:pt x="400" y="381"/>
                  </a:cubicBezTo>
                  <a:cubicBezTo>
                    <a:pt x="400" y="381"/>
                    <a:pt x="400" y="381"/>
                    <a:pt x="400" y="381"/>
                  </a:cubicBezTo>
                  <a:cubicBezTo>
                    <a:pt x="401" y="381"/>
                    <a:pt x="401" y="381"/>
                    <a:pt x="401" y="381"/>
                  </a:cubicBezTo>
                  <a:cubicBezTo>
                    <a:pt x="402" y="382"/>
                    <a:pt x="402" y="383"/>
                    <a:pt x="404" y="383"/>
                  </a:cubicBezTo>
                  <a:cubicBezTo>
                    <a:pt x="404" y="383"/>
                    <a:pt x="404" y="383"/>
                    <a:pt x="404" y="383"/>
                  </a:cubicBezTo>
                  <a:cubicBezTo>
                    <a:pt x="404" y="384"/>
                    <a:pt x="404" y="384"/>
                    <a:pt x="405" y="384"/>
                  </a:cubicBezTo>
                  <a:cubicBezTo>
                    <a:pt x="405" y="384"/>
                    <a:pt x="405" y="384"/>
                    <a:pt x="405" y="384"/>
                  </a:cubicBezTo>
                  <a:cubicBezTo>
                    <a:pt x="407" y="385"/>
                    <a:pt x="409" y="386"/>
                    <a:pt x="410" y="387"/>
                  </a:cubicBezTo>
                  <a:cubicBezTo>
                    <a:pt x="411" y="387"/>
                    <a:pt x="411" y="387"/>
                    <a:pt x="411" y="387"/>
                  </a:cubicBezTo>
                  <a:cubicBezTo>
                    <a:pt x="412" y="387"/>
                    <a:pt x="412" y="387"/>
                    <a:pt x="413" y="388"/>
                  </a:cubicBezTo>
                  <a:cubicBezTo>
                    <a:pt x="414" y="388"/>
                    <a:pt x="414" y="388"/>
                    <a:pt x="414" y="388"/>
                  </a:cubicBezTo>
                  <a:cubicBezTo>
                    <a:pt x="414" y="388"/>
                    <a:pt x="414" y="388"/>
                    <a:pt x="414" y="388"/>
                  </a:cubicBezTo>
                  <a:cubicBezTo>
                    <a:pt x="414" y="388"/>
                    <a:pt x="414" y="388"/>
                    <a:pt x="414" y="388"/>
                  </a:cubicBezTo>
                  <a:cubicBezTo>
                    <a:pt x="414" y="388"/>
                    <a:pt x="415" y="388"/>
                    <a:pt x="415" y="388"/>
                  </a:cubicBezTo>
                  <a:cubicBezTo>
                    <a:pt x="415" y="389"/>
                    <a:pt x="416" y="389"/>
                    <a:pt x="416" y="389"/>
                  </a:cubicBezTo>
                  <a:cubicBezTo>
                    <a:pt x="417" y="389"/>
                    <a:pt x="417" y="389"/>
                    <a:pt x="417" y="389"/>
                  </a:cubicBezTo>
                  <a:cubicBezTo>
                    <a:pt x="417" y="389"/>
                    <a:pt x="417" y="389"/>
                    <a:pt x="417" y="389"/>
                  </a:cubicBezTo>
                  <a:cubicBezTo>
                    <a:pt x="418" y="389"/>
                    <a:pt x="418" y="389"/>
                    <a:pt x="418" y="389"/>
                  </a:cubicBezTo>
                  <a:cubicBezTo>
                    <a:pt x="418" y="389"/>
                    <a:pt x="418" y="389"/>
                    <a:pt x="418" y="389"/>
                  </a:cubicBezTo>
                  <a:cubicBezTo>
                    <a:pt x="419" y="390"/>
                    <a:pt x="419" y="390"/>
                    <a:pt x="419" y="390"/>
                  </a:cubicBezTo>
                  <a:cubicBezTo>
                    <a:pt x="420" y="390"/>
                    <a:pt x="420" y="390"/>
                    <a:pt x="420" y="390"/>
                  </a:cubicBezTo>
                  <a:cubicBezTo>
                    <a:pt x="421" y="390"/>
                    <a:pt x="421" y="390"/>
                    <a:pt x="421" y="390"/>
                  </a:cubicBezTo>
                  <a:cubicBezTo>
                    <a:pt x="421" y="390"/>
                    <a:pt x="421" y="390"/>
                    <a:pt x="421" y="390"/>
                  </a:cubicBezTo>
                  <a:cubicBezTo>
                    <a:pt x="422" y="390"/>
                    <a:pt x="422" y="390"/>
                    <a:pt x="422" y="390"/>
                  </a:cubicBezTo>
                  <a:cubicBezTo>
                    <a:pt x="422" y="390"/>
                    <a:pt x="422" y="390"/>
                    <a:pt x="422" y="390"/>
                  </a:cubicBezTo>
                  <a:cubicBezTo>
                    <a:pt x="423" y="390"/>
                    <a:pt x="423" y="390"/>
                    <a:pt x="423" y="390"/>
                  </a:cubicBezTo>
                  <a:cubicBezTo>
                    <a:pt x="423" y="391"/>
                    <a:pt x="423" y="391"/>
                    <a:pt x="424" y="391"/>
                  </a:cubicBezTo>
                  <a:cubicBezTo>
                    <a:pt x="424" y="391"/>
                    <a:pt x="425" y="391"/>
                    <a:pt x="425" y="391"/>
                  </a:cubicBezTo>
                  <a:cubicBezTo>
                    <a:pt x="425" y="391"/>
                    <a:pt x="426" y="391"/>
                    <a:pt x="426" y="391"/>
                  </a:cubicBezTo>
                  <a:cubicBezTo>
                    <a:pt x="427" y="391"/>
                    <a:pt x="427" y="391"/>
                    <a:pt x="427" y="391"/>
                  </a:cubicBezTo>
                  <a:cubicBezTo>
                    <a:pt x="427" y="391"/>
                    <a:pt x="427" y="391"/>
                    <a:pt x="427" y="391"/>
                  </a:cubicBezTo>
                  <a:cubicBezTo>
                    <a:pt x="427" y="392"/>
                    <a:pt x="427" y="392"/>
                    <a:pt x="427" y="392"/>
                  </a:cubicBezTo>
                  <a:cubicBezTo>
                    <a:pt x="428" y="392"/>
                    <a:pt x="428" y="392"/>
                    <a:pt x="429" y="392"/>
                  </a:cubicBezTo>
                  <a:cubicBezTo>
                    <a:pt x="429" y="392"/>
                    <a:pt x="429" y="392"/>
                    <a:pt x="430" y="392"/>
                  </a:cubicBezTo>
                  <a:cubicBezTo>
                    <a:pt x="430" y="392"/>
                    <a:pt x="431" y="392"/>
                    <a:pt x="431" y="392"/>
                  </a:cubicBezTo>
                  <a:cubicBezTo>
                    <a:pt x="432" y="392"/>
                    <a:pt x="432" y="392"/>
                    <a:pt x="432" y="392"/>
                  </a:cubicBezTo>
                  <a:cubicBezTo>
                    <a:pt x="433" y="393"/>
                    <a:pt x="433" y="393"/>
                    <a:pt x="434" y="393"/>
                  </a:cubicBezTo>
                  <a:cubicBezTo>
                    <a:pt x="434" y="393"/>
                    <a:pt x="435" y="393"/>
                    <a:pt x="435" y="393"/>
                  </a:cubicBezTo>
                  <a:cubicBezTo>
                    <a:pt x="436" y="393"/>
                    <a:pt x="436" y="393"/>
                    <a:pt x="437" y="393"/>
                  </a:cubicBezTo>
                  <a:cubicBezTo>
                    <a:pt x="437" y="393"/>
                    <a:pt x="438" y="393"/>
                    <a:pt x="438" y="393"/>
                  </a:cubicBezTo>
                  <a:cubicBezTo>
                    <a:pt x="438" y="393"/>
                    <a:pt x="439" y="393"/>
                    <a:pt x="440" y="394"/>
                  </a:cubicBezTo>
                  <a:cubicBezTo>
                    <a:pt x="440" y="394"/>
                    <a:pt x="441" y="394"/>
                    <a:pt x="441" y="394"/>
                  </a:cubicBezTo>
                  <a:cubicBezTo>
                    <a:pt x="442" y="394"/>
                    <a:pt x="442" y="394"/>
                    <a:pt x="443" y="394"/>
                  </a:cubicBezTo>
                  <a:cubicBezTo>
                    <a:pt x="443" y="394"/>
                    <a:pt x="444" y="394"/>
                    <a:pt x="444" y="394"/>
                  </a:cubicBezTo>
                  <a:cubicBezTo>
                    <a:pt x="445" y="394"/>
                    <a:pt x="445" y="394"/>
                    <a:pt x="446" y="394"/>
                  </a:cubicBezTo>
                  <a:cubicBezTo>
                    <a:pt x="446" y="394"/>
                    <a:pt x="447" y="394"/>
                    <a:pt x="447" y="394"/>
                  </a:cubicBezTo>
                  <a:cubicBezTo>
                    <a:pt x="448" y="394"/>
                    <a:pt x="448" y="395"/>
                    <a:pt x="449" y="395"/>
                  </a:cubicBezTo>
                  <a:cubicBezTo>
                    <a:pt x="449" y="395"/>
                    <a:pt x="449" y="395"/>
                    <a:pt x="449" y="395"/>
                  </a:cubicBezTo>
                  <a:cubicBezTo>
                    <a:pt x="449" y="395"/>
                    <a:pt x="449" y="395"/>
                    <a:pt x="449" y="395"/>
                  </a:cubicBezTo>
                  <a:cubicBezTo>
                    <a:pt x="449" y="395"/>
                    <a:pt x="449" y="395"/>
                    <a:pt x="449" y="395"/>
                  </a:cubicBezTo>
                  <a:cubicBezTo>
                    <a:pt x="450" y="395"/>
                    <a:pt x="450" y="395"/>
                    <a:pt x="451" y="395"/>
                  </a:cubicBezTo>
                  <a:cubicBezTo>
                    <a:pt x="451" y="395"/>
                    <a:pt x="452" y="395"/>
                    <a:pt x="453" y="395"/>
                  </a:cubicBezTo>
                  <a:cubicBezTo>
                    <a:pt x="453" y="395"/>
                    <a:pt x="454" y="395"/>
                    <a:pt x="455" y="395"/>
                  </a:cubicBezTo>
                  <a:cubicBezTo>
                    <a:pt x="455" y="395"/>
                    <a:pt x="456" y="395"/>
                    <a:pt x="456" y="395"/>
                  </a:cubicBezTo>
                  <a:cubicBezTo>
                    <a:pt x="457" y="395"/>
                    <a:pt x="457" y="395"/>
                    <a:pt x="457" y="395"/>
                  </a:cubicBezTo>
                  <a:cubicBezTo>
                    <a:pt x="457" y="395"/>
                    <a:pt x="457" y="395"/>
                    <a:pt x="457" y="395"/>
                  </a:cubicBezTo>
                  <a:cubicBezTo>
                    <a:pt x="457" y="395"/>
                    <a:pt x="458" y="395"/>
                    <a:pt x="458" y="395"/>
                  </a:cubicBezTo>
                  <a:cubicBezTo>
                    <a:pt x="459" y="395"/>
                    <a:pt x="460" y="395"/>
                    <a:pt x="460" y="395"/>
                  </a:cubicBezTo>
                  <a:cubicBezTo>
                    <a:pt x="461" y="395"/>
                    <a:pt x="462" y="395"/>
                    <a:pt x="462" y="396"/>
                  </a:cubicBezTo>
                  <a:cubicBezTo>
                    <a:pt x="465" y="396"/>
                    <a:pt x="465" y="396"/>
                    <a:pt x="465" y="396"/>
                  </a:cubicBezTo>
                  <a:cubicBezTo>
                    <a:pt x="465" y="396"/>
                    <a:pt x="466" y="396"/>
                    <a:pt x="467" y="396"/>
                  </a:cubicBezTo>
                  <a:cubicBezTo>
                    <a:pt x="469" y="396"/>
                    <a:pt x="469" y="396"/>
                    <a:pt x="469" y="396"/>
                  </a:cubicBezTo>
                  <a:cubicBezTo>
                    <a:pt x="470" y="396"/>
                    <a:pt x="470" y="396"/>
                    <a:pt x="471" y="396"/>
                  </a:cubicBezTo>
                  <a:cubicBezTo>
                    <a:pt x="472" y="396"/>
                    <a:pt x="473" y="396"/>
                    <a:pt x="473" y="396"/>
                  </a:cubicBezTo>
                  <a:cubicBezTo>
                    <a:pt x="474" y="396"/>
                    <a:pt x="475" y="396"/>
                    <a:pt x="476" y="396"/>
                  </a:cubicBezTo>
                  <a:cubicBezTo>
                    <a:pt x="476" y="396"/>
                    <a:pt x="477" y="396"/>
                    <a:pt x="477" y="396"/>
                  </a:cubicBezTo>
                  <a:cubicBezTo>
                    <a:pt x="478" y="396"/>
                    <a:pt x="478" y="396"/>
                    <a:pt x="479" y="396"/>
                  </a:cubicBezTo>
                  <a:cubicBezTo>
                    <a:pt x="480" y="396"/>
                    <a:pt x="480" y="396"/>
                    <a:pt x="480" y="396"/>
                  </a:cubicBezTo>
                  <a:cubicBezTo>
                    <a:pt x="480" y="396"/>
                    <a:pt x="481" y="396"/>
                    <a:pt x="481" y="396"/>
                  </a:cubicBezTo>
                  <a:cubicBezTo>
                    <a:pt x="482" y="396"/>
                    <a:pt x="482" y="396"/>
                    <a:pt x="482" y="396"/>
                  </a:cubicBezTo>
                  <a:cubicBezTo>
                    <a:pt x="483" y="396"/>
                    <a:pt x="483" y="396"/>
                    <a:pt x="483" y="396"/>
                  </a:cubicBezTo>
                  <a:cubicBezTo>
                    <a:pt x="484" y="396"/>
                    <a:pt x="484" y="396"/>
                    <a:pt x="484" y="396"/>
                  </a:cubicBezTo>
                  <a:cubicBezTo>
                    <a:pt x="486" y="396"/>
                    <a:pt x="486" y="396"/>
                    <a:pt x="486" y="396"/>
                  </a:cubicBezTo>
                  <a:cubicBezTo>
                    <a:pt x="486" y="396"/>
                    <a:pt x="487" y="396"/>
                    <a:pt x="488" y="396"/>
                  </a:cubicBezTo>
                  <a:cubicBezTo>
                    <a:pt x="488" y="396"/>
                    <a:pt x="489" y="396"/>
                    <a:pt x="489" y="396"/>
                  </a:cubicBezTo>
                  <a:cubicBezTo>
                    <a:pt x="489" y="396"/>
                    <a:pt x="489" y="396"/>
                    <a:pt x="489" y="396"/>
                  </a:cubicBezTo>
                  <a:cubicBezTo>
                    <a:pt x="490" y="396"/>
                    <a:pt x="490" y="396"/>
                    <a:pt x="491" y="396"/>
                  </a:cubicBezTo>
                  <a:cubicBezTo>
                    <a:pt x="492" y="396"/>
                    <a:pt x="492" y="396"/>
                    <a:pt x="493" y="396"/>
                  </a:cubicBezTo>
                  <a:cubicBezTo>
                    <a:pt x="494" y="395"/>
                    <a:pt x="495" y="395"/>
                    <a:pt x="496" y="395"/>
                  </a:cubicBezTo>
                  <a:cubicBezTo>
                    <a:pt x="496" y="395"/>
                    <a:pt x="497" y="395"/>
                    <a:pt x="497" y="395"/>
                  </a:cubicBezTo>
                  <a:cubicBezTo>
                    <a:pt x="497" y="395"/>
                    <a:pt x="497" y="395"/>
                    <a:pt x="497" y="395"/>
                  </a:cubicBezTo>
                  <a:cubicBezTo>
                    <a:pt x="498" y="395"/>
                    <a:pt x="498" y="395"/>
                    <a:pt x="499" y="395"/>
                  </a:cubicBezTo>
                  <a:cubicBezTo>
                    <a:pt x="499" y="395"/>
                    <a:pt x="500" y="395"/>
                    <a:pt x="501" y="395"/>
                  </a:cubicBezTo>
                  <a:cubicBezTo>
                    <a:pt x="502" y="395"/>
                    <a:pt x="503" y="395"/>
                    <a:pt x="504" y="395"/>
                  </a:cubicBezTo>
                  <a:cubicBezTo>
                    <a:pt x="505" y="395"/>
                    <a:pt x="505" y="395"/>
                    <a:pt x="505" y="395"/>
                  </a:cubicBezTo>
                  <a:cubicBezTo>
                    <a:pt x="505" y="395"/>
                    <a:pt x="505" y="395"/>
                    <a:pt x="505" y="395"/>
                  </a:cubicBezTo>
                  <a:cubicBezTo>
                    <a:pt x="506" y="395"/>
                    <a:pt x="506" y="395"/>
                    <a:pt x="507" y="395"/>
                  </a:cubicBezTo>
                  <a:cubicBezTo>
                    <a:pt x="508" y="395"/>
                    <a:pt x="509" y="395"/>
                    <a:pt x="509" y="394"/>
                  </a:cubicBezTo>
                  <a:cubicBezTo>
                    <a:pt x="510" y="394"/>
                    <a:pt x="511" y="394"/>
                    <a:pt x="512" y="394"/>
                  </a:cubicBezTo>
                  <a:cubicBezTo>
                    <a:pt x="512" y="394"/>
                    <a:pt x="512" y="394"/>
                    <a:pt x="512" y="394"/>
                  </a:cubicBezTo>
                  <a:cubicBezTo>
                    <a:pt x="513" y="394"/>
                    <a:pt x="513" y="394"/>
                    <a:pt x="513" y="394"/>
                  </a:cubicBezTo>
                  <a:cubicBezTo>
                    <a:pt x="513" y="394"/>
                    <a:pt x="513" y="394"/>
                    <a:pt x="513" y="394"/>
                  </a:cubicBezTo>
                  <a:cubicBezTo>
                    <a:pt x="513" y="394"/>
                    <a:pt x="514" y="394"/>
                    <a:pt x="515" y="394"/>
                  </a:cubicBezTo>
                  <a:cubicBezTo>
                    <a:pt x="516" y="394"/>
                    <a:pt x="517" y="394"/>
                    <a:pt x="518" y="394"/>
                  </a:cubicBezTo>
                  <a:cubicBezTo>
                    <a:pt x="519" y="393"/>
                    <a:pt x="519" y="393"/>
                    <a:pt x="519" y="393"/>
                  </a:cubicBezTo>
                  <a:cubicBezTo>
                    <a:pt x="520" y="393"/>
                    <a:pt x="520" y="393"/>
                    <a:pt x="520" y="393"/>
                  </a:cubicBezTo>
                  <a:cubicBezTo>
                    <a:pt x="521" y="393"/>
                    <a:pt x="521" y="393"/>
                    <a:pt x="522" y="393"/>
                  </a:cubicBezTo>
                  <a:cubicBezTo>
                    <a:pt x="523" y="393"/>
                    <a:pt x="524" y="393"/>
                    <a:pt x="525" y="392"/>
                  </a:cubicBezTo>
                  <a:cubicBezTo>
                    <a:pt x="527" y="392"/>
                    <a:pt x="527" y="392"/>
                    <a:pt x="527" y="392"/>
                  </a:cubicBezTo>
                  <a:cubicBezTo>
                    <a:pt x="527" y="392"/>
                    <a:pt x="527" y="392"/>
                    <a:pt x="527" y="392"/>
                  </a:cubicBezTo>
                  <a:cubicBezTo>
                    <a:pt x="528" y="392"/>
                    <a:pt x="529" y="392"/>
                    <a:pt x="529" y="392"/>
                  </a:cubicBezTo>
                  <a:cubicBezTo>
                    <a:pt x="530" y="392"/>
                    <a:pt x="531" y="392"/>
                    <a:pt x="532" y="391"/>
                  </a:cubicBezTo>
                  <a:cubicBezTo>
                    <a:pt x="533" y="391"/>
                    <a:pt x="533" y="391"/>
                    <a:pt x="533" y="391"/>
                  </a:cubicBezTo>
                  <a:cubicBezTo>
                    <a:pt x="534" y="391"/>
                    <a:pt x="536" y="391"/>
                    <a:pt x="537" y="390"/>
                  </a:cubicBezTo>
                  <a:cubicBezTo>
                    <a:pt x="538" y="390"/>
                    <a:pt x="538" y="390"/>
                    <a:pt x="539" y="390"/>
                  </a:cubicBezTo>
                  <a:cubicBezTo>
                    <a:pt x="539" y="390"/>
                    <a:pt x="539" y="390"/>
                    <a:pt x="539" y="390"/>
                  </a:cubicBezTo>
                  <a:cubicBezTo>
                    <a:pt x="540" y="390"/>
                    <a:pt x="540" y="390"/>
                    <a:pt x="540" y="390"/>
                  </a:cubicBezTo>
                  <a:cubicBezTo>
                    <a:pt x="541" y="390"/>
                    <a:pt x="542" y="389"/>
                    <a:pt x="543" y="389"/>
                  </a:cubicBezTo>
                  <a:cubicBezTo>
                    <a:pt x="544" y="389"/>
                    <a:pt x="544" y="389"/>
                    <a:pt x="545" y="388"/>
                  </a:cubicBezTo>
                  <a:cubicBezTo>
                    <a:pt x="545" y="388"/>
                    <a:pt x="545" y="388"/>
                    <a:pt x="545" y="388"/>
                  </a:cubicBezTo>
                  <a:cubicBezTo>
                    <a:pt x="546" y="388"/>
                    <a:pt x="547" y="388"/>
                    <a:pt x="548" y="387"/>
                  </a:cubicBezTo>
                  <a:cubicBezTo>
                    <a:pt x="549" y="387"/>
                    <a:pt x="550" y="387"/>
                    <a:pt x="550" y="387"/>
                  </a:cubicBezTo>
                  <a:cubicBezTo>
                    <a:pt x="551" y="387"/>
                    <a:pt x="551" y="387"/>
                    <a:pt x="551" y="387"/>
                  </a:cubicBezTo>
                  <a:cubicBezTo>
                    <a:pt x="552" y="386"/>
                    <a:pt x="553" y="386"/>
                    <a:pt x="554" y="386"/>
                  </a:cubicBezTo>
                  <a:cubicBezTo>
                    <a:pt x="554" y="385"/>
                    <a:pt x="555" y="385"/>
                    <a:pt x="555" y="385"/>
                  </a:cubicBezTo>
                  <a:cubicBezTo>
                    <a:pt x="556" y="385"/>
                    <a:pt x="556" y="385"/>
                    <a:pt x="556" y="385"/>
                  </a:cubicBezTo>
                  <a:cubicBezTo>
                    <a:pt x="556" y="385"/>
                    <a:pt x="556" y="385"/>
                    <a:pt x="556" y="385"/>
                  </a:cubicBezTo>
                  <a:cubicBezTo>
                    <a:pt x="557" y="384"/>
                    <a:pt x="557" y="384"/>
                    <a:pt x="557" y="384"/>
                  </a:cubicBezTo>
                  <a:cubicBezTo>
                    <a:pt x="557" y="384"/>
                    <a:pt x="558" y="384"/>
                    <a:pt x="558" y="384"/>
                  </a:cubicBezTo>
                  <a:cubicBezTo>
                    <a:pt x="559" y="383"/>
                    <a:pt x="559" y="383"/>
                    <a:pt x="560" y="383"/>
                  </a:cubicBezTo>
                  <a:cubicBezTo>
                    <a:pt x="560" y="383"/>
                    <a:pt x="560" y="383"/>
                    <a:pt x="560" y="383"/>
                  </a:cubicBezTo>
                  <a:cubicBezTo>
                    <a:pt x="560" y="383"/>
                    <a:pt x="560" y="383"/>
                    <a:pt x="560" y="383"/>
                  </a:cubicBezTo>
                  <a:cubicBezTo>
                    <a:pt x="560" y="383"/>
                    <a:pt x="560" y="383"/>
                    <a:pt x="560" y="383"/>
                  </a:cubicBezTo>
                  <a:cubicBezTo>
                    <a:pt x="561" y="382"/>
                    <a:pt x="561" y="382"/>
                    <a:pt x="561" y="382"/>
                  </a:cubicBezTo>
                  <a:cubicBezTo>
                    <a:pt x="562" y="382"/>
                    <a:pt x="562" y="382"/>
                    <a:pt x="562" y="382"/>
                  </a:cubicBezTo>
                  <a:cubicBezTo>
                    <a:pt x="563" y="381"/>
                    <a:pt x="563" y="381"/>
                    <a:pt x="563" y="381"/>
                  </a:cubicBezTo>
                  <a:cubicBezTo>
                    <a:pt x="563" y="381"/>
                    <a:pt x="563" y="381"/>
                    <a:pt x="563" y="381"/>
                  </a:cubicBezTo>
                  <a:cubicBezTo>
                    <a:pt x="563" y="381"/>
                    <a:pt x="563" y="381"/>
                    <a:pt x="563" y="381"/>
                  </a:cubicBezTo>
                  <a:cubicBezTo>
                    <a:pt x="564" y="381"/>
                    <a:pt x="564" y="381"/>
                    <a:pt x="564" y="381"/>
                  </a:cubicBezTo>
                  <a:cubicBezTo>
                    <a:pt x="564" y="381"/>
                    <a:pt x="564" y="381"/>
                    <a:pt x="564" y="381"/>
                  </a:cubicBezTo>
                  <a:cubicBezTo>
                    <a:pt x="564" y="380"/>
                    <a:pt x="564" y="380"/>
                    <a:pt x="564" y="380"/>
                  </a:cubicBezTo>
                  <a:cubicBezTo>
                    <a:pt x="565" y="380"/>
                    <a:pt x="565" y="380"/>
                    <a:pt x="565" y="380"/>
                  </a:cubicBezTo>
                  <a:cubicBezTo>
                    <a:pt x="565" y="380"/>
                    <a:pt x="565" y="380"/>
                    <a:pt x="565" y="380"/>
                  </a:cubicBezTo>
                  <a:cubicBezTo>
                    <a:pt x="565" y="380"/>
                    <a:pt x="565" y="380"/>
                    <a:pt x="565" y="380"/>
                  </a:cubicBezTo>
                  <a:cubicBezTo>
                    <a:pt x="565" y="379"/>
                    <a:pt x="565" y="379"/>
                    <a:pt x="565" y="379"/>
                  </a:cubicBezTo>
                  <a:cubicBezTo>
                    <a:pt x="566" y="379"/>
                    <a:pt x="566" y="379"/>
                    <a:pt x="566" y="379"/>
                  </a:cubicBezTo>
                  <a:cubicBezTo>
                    <a:pt x="566" y="379"/>
                    <a:pt x="566" y="379"/>
                    <a:pt x="566" y="379"/>
                  </a:cubicBezTo>
                  <a:cubicBezTo>
                    <a:pt x="566" y="379"/>
                    <a:pt x="566" y="379"/>
                    <a:pt x="566" y="379"/>
                  </a:cubicBezTo>
                  <a:cubicBezTo>
                    <a:pt x="566" y="379"/>
                    <a:pt x="566" y="379"/>
                    <a:pt x="566" y="379"/>
                  </a:cubicBezTo>
                  <a:cubicBezTo>
                    <a:pt x="566" y="378"/>
                    <a:pt x="566" y="378"/>
                    <a:pt x="566" y="378"/>
                  </a:cubicBezTo>
                  <a:cubicBezTo>
                    <a:pt x="567" y="378"/>
                    <a:pt x="567" y="378"/>
                    <a:pt x="567" y="378"/>
                  </a:cubicBezTo>
                  <a:cubicBezTo>
                    <a:pt x="567" y="378"/>
                    <a:pt x="567" y="378"/>
                    <a:pt x="567" y="378"/>
                  </a:cubicBezTo>
                  <a:cubicBezTo>
                    <a:pt x="567" y="378"/>
                    <a:pt x="567" y="378"/>
                    <a:pt x="567" y="378"/>
                  </a:cubicBezTo>
                  <a:cubicBezTo>
                    <a:pt x="567" y="377"/>
                    <a:pt x="567" y="377"/>
                    <a:pt x="567" y="377"/>
                  </a:cubicBezTo>
                  <a:cubicBezTo>
                    <a:pt x="567" y="377"/>
                    <a:pt x="567" y="377"/>
                    <a:pt x="567" y="377"/>
                  </a:cubicBezTo>
                  <a:cubicBezTo>
                    <a:pt x="567" y="377"/>
                    <a:pt x="567" y="377"/>
                    <a:pt x="567" y="377"/>
                  </a:cubicBezTo>
                  <a:cubicBezTo>
                    <a:pt x="568" y="377"/>
                    <a:pt x="568" y="377"/>
                    <a:pt x="568" y="377"/>
                  </a:cubicBezTo>
                  <a:cubicBezTo>
                    <a:pt x="568" y="377"/>
                    <a:pt x="568" y="377"/>
                    <a:pt x="568" y="377"/>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5"/>
                    <a:pt x="568" y="375"/>
                    <a:pt x="568" y="375"/>
                  </a:cubicBezTo>
                  <a:cubicBezTo>
                    <a:pt x="568" y="375"/>
                    <a:pt x="568" y="375"/>
                    <a:pt x="568" y="375"/>
                  </a:cubicBezTo>
                  <a:cubicBezTo>
                    <a:pt x="568" y="376"/>
                    <a:pt x="568" y="376"/>
                    <a:pt x="568" y="376"/>
                  </a:cubicBezTo>
                  <a:cubicBezTo>
                    <a:pt x="568" y="375"/>
                    <a:pt x="568" y="375"/>
                    <a:pt x="568" y="375"/>
                  </a:cubicBezTo>
                  <a:cubicBezTo>
                    <a:pt x="569" y="375"/>
                    <a:pt x="569" y="375"/>
                    <a:pt x="569" y="375"/>
                  </a:cubicBezTo>
                  <a:cubicBezTo>
                    <a:pt x="569" y="375"/>
                    <a:pt x="569" y="375"/>
                    <a:pt x="569" y="375"/>
                  </a:cubicBezTo>
                  <a:cubicBezTo>
                    <a:pt x="569" y="375"/>
                    <a:pt x="569" y="375"/>
                    <a:pt x="569" y="375"/>
                  </a:cubicBezTo>
                  <a:cubicBezTo>
                    <a:pt x="569" y="375"/>
                    <a:pt x="569" y="375"/>
                    <a:pt x="569" y="375"/>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3"/>
                    <a:pt x="569" y="373"/>
                    <a:pt x="569" y="373"/>
                  </a:cubicBezTo>
                  <a:cubicBezTo>
                    <a:pt x="569" y="373"/>
                    <a:pt x="569" y="373"/>
                    <a:pt x="569" y="373"/>
                  </a:cubicBezTo>
                  <a:cubicBezTo>
                    <a:pt x="569" y="372"/>
                    <a:pt x="569" y="372"/>
                    <a:pt x="569" y="372"/>
                  </a:cubicBezTo>
                  <a:cubicBezTo>
                    <a:pt x="569" y="372"/>
                    <a:pt x="569" y="372"/>
                    <a:pt x="569" y="372"/>
                  </a:cubicBezTo>
                  <a:cubicBezTo>
                    <a:pt x="569" y="371"/>
                    <a:pt x="569" y="371"/>
                    <a:pt x="569" y="371"/>
                  </a:cubicBezTo>
                  <a:cubicBezTo>
                    <a:pt x="569" y="371"/>
                    <a:pt x="569" y="371"/>
                    <a:pt x="569" y="371"/>
                  </a:cubicBezTo>
                  <a:cubicBezTo>
                    <a:pt x="570" y="371"/>
                    <a:pt x="570" y="371"/>
                    <a:pt x="570" y="371"/>
                  </a:cubicBezTo>
                  <a:cubicBezTo>
                    <a:pt x="570" y="371"/>
                    <a:pt x="570" y="370"/>
                    <a:pt x="570" y="370"/>
                  </a:cubicBezTo>
                  <a:cubicBezTo>
                    <a:pt x="570" y="369"/>
                    <a:pt x="570" y="369"/>
                    <a:pt x="570" y="369"/>
                  </a:cubicBezTo>
                  <a:cubicBezTo>
                    <a:pt x="570" y="369"/>
                    <a:pt x="570" y="369"/>
                    <a:pt x="570" y="369"/>
                  </a:cubicBezTo>
                  <a:cubicBezTo>
                    <a:pt x="570" y="369"/>
                    <a:pt x="570" y="369"/>
                    <a:pt x="570" y="369"/>
                  </a:cubicBezTo>
                  <a:cubicBezTo>
                    <a:pt x="570" y="368"/>
                    <a:pt x="570" y="368"/>
                    <a:pt x="570" y="368"/>
                  </a:cubicBezTo>
                  <a:cubicBezTo>
                    <a:pt x="570" y="367"/>
                    <a:pt x="570" y="367"/>
                    <a:pt x="570" y="367"/>
                  </a:cubicBezTo>
                  <a:cubicBezTo>
                    <a:pt x="570" y="367"/>
                    <a:pt x="570" y="367"/>
                    <a:pt x="570" y="367"/>
                  </a:cubicBezTo>
                  <a:cubicBezTo>
                    <a:pt x="570" y="367"/>
                    <a:pt x="570" y="367"/>
                    <a:pt x="570" y="367"/>
                  </a:cubicBezTo>
                  <a:cubicBezTo>
                    <a:pt x="570" y="367"/>
                    <a:pt x="570" y="367"/>
                    <a:pt x="570" y="367"/>
                  </a:cubicBezTo>
                  <a:cubicBezTo>
                    <a:pt x="570" y="366"/>
                    <a:pt x="570" y="365"/>
                    <a:pt x="570" y="365"/>
                  </a:cubicBezTo>
                  <a:cubicBezTo>
                    <a:pt x="571" y="345"/>
                    <a:pt x="572" y="325"/>
                    <a:pt x="573" y="305"/>
                  </a:cubicBezTo>
                  <a:cubicBezTo>
                    <a:pt x="574" y="305"/>
                    <a:pt x="575" y="305"/>
                    <a:pt x="576" y="305"/>
                  </a:cubicBezTo>
                  <a:cubicBezTo>
                    <a:pt x="576" y="305"/>
                    <a:pt x="576" y="305"/>
                    <a:pt x="576" y="305"/>
                  </a:cubicBezTo>
                  <a:cubicBezTo>
                    <a:pt x="577" y="305"/>
                    <a:pt x="579" y="305"/>
                    <a:pt x="580" y="305"/>
                  </a:cubicBezTo>
                  <a:cubicBezTo>
                    <a:pt x="583" y="305"/>
                    <a:pt x="586" y="305"/>
                    <a:pt x="590" y="305"/>
                  </a:cubicBezTo>
                  <a:cubicBezTo>
                    <a:pt x="590" y="305"/>
                    <a:pt x="590" y="305"/>
                    <a:pt x="590" y="305"/>
                  </a:cubicBezTo>
                  <a:cubicBezTo>
                    <a:pt x="592" y="305"/>
                    <a:pt x="594" y="305"/>
                    <a:pt x="596" y="305"/>
                  </a:cubicBezTo>
                  <a:cubicBezTo>
                    <a:pt x="597" y="305"/>
                    <a:pt x="598" y="305"/>
                    <a:pt x="599" y="305"/>
                  </a:cubicBezTo>
                  <a:cubicBezTo>
                    <a:pt x="600" y="305"/>
                    <a:pt x="601" y="305"/>
                    <a:pt x="603" y="305"/>
                  </a:cubicBezTo>
                  <a:cubicBezTo>
                    <a:pt x="604" y="305"/>
                    <a:pt x="606" y="305"/>
                    <a:pt x="608" y="305"/>
                  </a:cubicBezTo>
                  <a:cubicBezTo>
                    <a:pt x="613" y="305"/>
                    <a:pt x="619" y="304"/>
                    <a:pt x="625" y="304"/>
                  </a:cubicBezTo>
                  <a:cubicBezTo>
                    <a:pt x="630" y="304"/>
                    <a:pt x="635" y="304"/>
                    <a:pt x="640" y="304"/>
                  </a:cubicBezTo>
                  <a:cubicBezTo>
                    <a:pt x="646" y="304"/>
                    <a:pt x="651" y="304"/>
                    <a:pt x="656" y="304"/>
                  </a:cubicBezTo>
                  <a:cubicBezTo>
                    <a:pt x="661" y="304"/>
                    <a:pt x="667" y="304"/>
                    <a:pt x="672" y="304"/>
                  </a:cubicBezTo>
                  <a:cubicBezTo>
                    <a:pt x="678" y="304"/>
                    <a:pt x="683" y="304"/>
                    <a:pt x="689" y="304"/>
                  </a:cubicBezTo>
                  <a:cubicBezTo>
                    <a:pt x="694" y="304"/>
                    <a:pt x="699" y="304"/>
                    <a:pt x="704" y="304"/>
                  </a:cubicBezTo>
                  <a:cubicBezTo>
                    <a:pt x="710" y="304"/>
                    <a:pt x="715" y="304"/>
                    <a:pt x="720" y="304"/>
                  </a:cubicBezTo>
                  <a:cubicBezTo>
                    <a:pt x="725" y="304"/>
                    <a:pt x="730" y="303"/>
                    <a:pt x="735" y="303"/>
                  </a:cubicBezTo>
                  <a:cubicBezTo>
                    <a:pt x="740" y="303"/>
                    <a:pt x="744" y="303"/>
                    <a:pt x="749" y="303"/>
                  </a:cubicBezTo>
                  <a:cubicBezTo>
                    <a:pt x="753" y="303"/>
                    <a:pt x="757" y="303"/>
                    <a:pt x="761" y="303"/>
                  </a:cubicBezTo>
                  <a:cubicBezTo>
                    <a:pt x="765" y="303"/>
                    <a:pt x="768" y="303"/>
                    <a:pt x="772" y="303"/>
                  </a:cubicBezTo>
                  <a:cubicBezTo>
                    <a:pt x="775" y="303"/>
                    <a:pt x="778" y="303"/>
                    <a:pt x="781" y="303"/>
                  </a:cubicBezTo>
                  <a:cubicBezTo>
                    <a:pt x="783" y="303"/>
                    <a:pt x="785" y="303"/>
                    <a:pt x="787" y="303"/>
                  </a:cubicBezTo>
                  <a:cubicBezTo>
                    <a:pt x="787" y="303"/>
                    <a:pt x="787" y="303"/>
                    <a:pt x="787" y="303"/>
                  </a:cubicBezTo>
                  <a:cubicBezTo>
                    <a:pt x="791" y="303"/>
                    <a:pt x="795" y="303"/>
                    <a:pt x="797" y="303"/>
                  </a:cubicBezTo>
                  <a:cubicBezTo>
                    <a:pt x="798" y="303"/>
                    <a:pt x="798" y="303"/>
                    <a:pt x="798" y="303"/>
                  </a:cubicBezTo>
                  <a:cubicBezTo>
                    <a:pt x="799" y="302"/>
                    <a:pt x="799" y="302"/>
                    <a:pt x="799" y="302"/>
                  </a:cubicBezTo>
                  <a:cubicBezTo>
                    <a:pt x="800" y="302"/>
                    <a:pt x="800" y="302"/>
                    <a:pt x="800" y="302"/>
                  </a:cubicBezTo>
                  <a:cubicBezTo>
                    <a:pt x="800" y="302"/>
                    <a:pt x="800" y="302"/>
                    <a:pt x="800" y="302"/>
                  </a:cubicBezTo>
                  <a:cubicBezTo>
                    <a:pt x="801" y="302"/>
                    <a:pt x="801" y="302"/>
                    <a:pt x="801" y="302"/>
                  </a:cubicBezTo>
                  <a:cubicBezTo>
                    <a:pt x="802" y="302"/>
                    <a:pt x="802" y="302"/>
                    <a:pt x="802" y="302"/>
                  </a:cubicBezTo>
                  <a:cubicBezTo>
                    <a:pt x="802" y="302"/>
                    <a:pt x="803" y="302"/>
                    <a:pt x="803" y="302"/>
                  </a:cubicBezTo>
                  <a:cubicBezTo>
                    <a:pt x="804" y="302"/>
                    <a:pt x="804" y="302"/>
                    <a:pt x="804" y="302"/>
                  </a:cubicBezTo>
                  <a:cubicBezTo>
                    <a:pt x="804" y="302"/>
                    <a:pt x="804" y="302"/>
                    <a:pt x="804" y="302"/>
                  </a:cubicBezTo>
                  <a:cubicBezTo>
                    <a:pt x="804" y="302"/>
                    <a:pt x="804" y="302"/>
                    <a:pt x="804" y="302"/>
                  </a:cubicBezTo>
                  <a:cubicBezTo>
                    <a:pt x="804" y="302"/>
                    <a:pt x="804" y="302"/>
                    <a:pt x="804" y="302"/>
                  </a:cubicBezTo>
                  <a:cubicBezTo>
                    <a:pt x="805" y="302"/>
                    <a:pt x="805" y="302"/>
                    <a:pt x="805" y="302"/>
                  </a:cubicBezTo>
                  <a:cubicBezTo>
                    <a:pt x="806" y="302"/>
                    <a:pt x="806" y="302"/>
                    <a:pt x="806" y="302"/>
                  </a:cubicBezTo>
                  <a:cubicBezTo>
                    <a:pt x="806" y="302"/>
                    <a:pt x="806" y="302"/>
                    <a:pt x="806" y="302"/>
                  </a:cubicBezTo>
                  <a:cubicBezTo>
                    <a:pt x="806" y="302"/>
                    <a:pt x="806" y="302"/>
                    <a:pt x="806" y="302"/>
                  </a:cubicBezTo>
                  <a:cubicBezTo>
                    <a:pt x="806" y="302"/>
                    <a:pt x="806" y="302"/>
                    <a:pt x="806"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8" y="302"/>
                    <a:pt x="808" y="302"/>
                    <a:pt x="808" y="302"/>
                  </a:cubicBezTo>
                  <a:cubicBezTo>
                    <a:pt x="808" y="302"/>
                    <a:pt x="808" y="302"/>
                    <a:pt x="808" y="302"/>
                  </a:cubicBezTo>
                  <a:cubicBezTo>
                    <a:pt x="809" y="302"/>
                    <a:pt x="809" y="302"/>
                    <a:pt x="809" y="302"/>
                  </a:cubicBezTo>
                  <a:cubicBezTo>
                    <a:pt x="809" y="302"/>
                    <a:pt x="809" y="302"/>
                    <a:pt x="809" y="302"/>
                  </a:cubicBezTo>
                  <a:cubicBezTo>
                    <a:pt x="809" y="302"/>
                    <a:pt x="809" y="302"/>
                    <a:pt x="809" y="302"/>
                  </a:cubicBezTo>
                  <a:cubicBezTo>
                    <a:pt x="809" y="302"/>
                    <a:pt x="809" y="302"/>
                    <a:pt x="809" y="302"/>
                  </a:cubicBezTo>
                  <a:cubicBezTo>
                    <a:pt x="810" y="302"/>
                    <a:pt x="810" y="302"/>
                    <a:pt x="810" y="302"/>
                  </a:cubicBezTo>
                  <a:cubicBezTo>
                    <a:pt x="811" y="301"/>
                    <a:pt x="811" y="301"/>
                    <a:pt x="811" y="301"/>
                  </a:cubicBezTo>
                  <a:cubicBezTo>
                    <a:pt x="811" y="301"/>
                    <a:pt x="811" y="301"/>
                    <a:pt x="811" y="301"/>
                  </a:cubicBezTo>
                  <a:cubicBezTo>
                    <a:pt x="811" y="301"/>
                    <a:pt x="811" y="301"/>
                    <a:pt x="811" y="301"/>
                  </a:cubicBezTo>
                  <a:cubicBezTo>
                    <a:pt x="811" y="301"/>
                    <a:pt x="811" y="301"/>
                    <a:pt x="811" y="301"/>
                  </a:cubicBezTo>
                  <a:cubicBezTo>
                    <a:pt x="812" y="301"/>
                    <a:pt x="812" y="301"/>
                    <a:pt x="812" y="301"/>
                  </a:cubicBezTo>
                  <a:cubicBezTo>
                    <a:pt x="812" y="301"/>
                    <a:pt x="812" y="301"/>
                    <a:pt x="812" y="301"/>
                  </a:cubicBezTo>
                  <a:cubicBezTo>
                    <a:pt x="813" y="301"/>
                    <a:pt x="813" y="301"/>
                    <a:pt x="813" y="301"/>
                  </a:cubicBezTo>
                  <a:cubicBezTo>
                    <a:pt x="813" y="301"/>
                    <a:pt x="813" y="301"/>
                    <a:pt x="813" y="301"/>
                  </a:cubicBezTo>
                  <a:cubicBezTo>
                    <a:pt x="813" y="301"/>
                    <a:pt x="813" y="301"/>
                    <a:pt x="813" y="301"/>
                  </a:cubicBezTo>
                  <a:cubicBezTo>
                    <a:pt x="813" y="301"/>
                    <a:pt x="813" y="301"/>
                    <a:pt x="813" y="301"/>
                  </a:cubicBezTo>
                  <a:cubicBezTo>
                    <a:pt x="813" y="300"/>
                    <a:pt x="813" y="300"/>
                    <a:pt x="813"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9" y="245"/>
                    <a:pt x="823" y="194"/>
                    <a:pt x="826" y="142"/>
                  </a:cubicBezTo>
                  <a:cubicBezTo>
                    <a:pt x="826" y="143"/>
                    <a:pt x="826" y="143"/>
                    <a:pt x="826" y="143"/>
                  </a:cubicBezTo>
                  <a:cubicBezTo>
                    <a:pt x="826" y="143"/>
                    <a:pt x="826" y="143"/>
                    <a:pt x="826" y="143"/>
                  </a:cubicBezTo>
                  <a:cubicBezTo>
                    <a:pt x="825" y="144"/>
                    <a:pt x="825" y="144"/>
                    <a:pt x="825" y="144"/>
                  </a:cubicBezTo>
                  <a:cubicBezTo>
                    <a:pt x="825" y="144"/>
                    <a:pt x="825" y="144"/>
                    <a:pt x="825" y="144"/>
                  </a:cubicBezTo>
                  <a:cubicBezTo>
                    <a:pt x="825" y="144"/>
                    <a:pt x="825" y="144"/>
                    <a:pt x="825" y="144"/>
                  </a:cubicBezTo>
                  <a:cubicBezTo>
                    <a:pt x="825" y="144"/>
                    <a:pt x="825" y="144"/>
                    <a:pt x="825" y="144"/>
                  </a:cubicBezTo>
                  <a:cubicBezTo>
                    <a:pt x="824" y="145"/>
                    <a:pt x="824" y="145"/>
                    <a:pt x="824" y="145"/>
                  </a:cubicBezTo>
                  <a:cubicBezTo>
                    <a:pt x="824" y="145"/>
                    <a:pt x="824" y="145"/>
                    <a:pt x="824" y="145"/>
                  </a:cubicBezTo>
                  <a:cubicBezTo>
                    <a:pt x="824" y="145"/>
                    <a:pt x="823" y="146"/>
                    <a:pt x="823" y="146"/>
                  </a:cubicBezTo>
                  <a:cubicBezTo>
                    <a:pt x="823" y="146"/>
                    <a:pt x="823" y="146"/>
                    <a:pt x="823" y="146"/>
                  </a:cubicBezTo>
                  <a:cubicBezTo>
                    <a:pt x="822" y="146"/>
                    <a:pt x="822" y="146"/>
                    <a:pt x="821" y="146"/>
                  </a:cubicBezTo>
                  <a:cubicBezTo>
                    <a:pt x="821" y="146"/>
                    <a:pt x="821" y="146"/>
                    <a:pt x="821" y="146"/>
                  </a:cubicBezTo>
                  <a:cubicBezTo>
                    <a:pt x="820" y="146"/>
                    <a:pt x="820" y="147"/>
                    <a:pt x="819" y="147"/>
                  </a:cubicBezTo>
                  <a:cubicBezTo>
                    <a:pt x="819" y="147"/>
                    <a:pt x="819" y="147"/>
                    <a:pt x="819" y="147"/>
                  </a:cubicBezTo>
                  <a:cubicBezTo>
                    <a:pt x="818" y="147"/>
                    <a:pt x="818" y="147"/>
                    <a:pt x="817" y="147"/>
                  </a:cubicBezTo>
                  <a:cubicBezTo>
                    <a:pt x="816" y="147"/>
                    <a:pt x="815" y="147"/>
                    <a:pt x="813" y="147"/>
                  </a:cubicBezTo>
                  <a:cubicBezTo>
                    <a:pt x="813" y="147"/>
                    <a:pt x="812" y="147"/>
                    <a:pt x="811" y="147"/>
                  </a:cubicBezTo>
                  <a:cubicBezTo>
                    <a:pt x="811" y="147"/>
                    <a:pt x="810" y="147"/>
                    <a:pt x="810" y="147"/>
                  </a:cubicBezTo>
                  <a:cubicBezTo>
                    <a:pt x="809" y="147"/>
                    <a:pt x="809" y="147"/>
                    <a:pt x="808" y="147"/>
                  </a:cubicBezTo>
                  <a:cubicBezTo>
                    <a:pt x="807" y="148"/>
                    <a:pt x="807" y="148"/>
                    <a:pt x="807" y="148"/>
                  </a:cubicBezTo>
                  <a:cubicBezTo>
                    <a:pt x="807" y="148"/>
                    <a:pt x="806" y="148"/>
                    <a:pt x="806" y="148"/>
                  </a:cubicBezTo>
                  <a:cubicBezTo>
                    <a:pt x="805" y="148"/>
                    <a:pt x="803" y="148"/>
                    <a:pt x="802" y="148"/>
                  </a:cubicBezTo>
                  <a:cubicBezTo>
                    <a:pt x="801" y="148"/>
                    <a:pt x="800" y="148"/>
                    <a:pt x="800" y="148"/>
                  </a:cubicBezTo>
                  <a:cubicBezTo>
                    <a:pt x="797" y="148"/>
                    <a:pt x="795" y="148"/>
                    <a:pt x="792" y="148"/>
                  </a:cubicBezTo>
                  <a:cubicBezTo>
                    <a:pt x="791" y="148"/>
                    <a:pt x="790" y="148"/>
                    <a:pt x="789" y="148"/>
                  </a:cubicBezTo>
                  <a:cubicBezTo>
                    <a:pt x="789" y="148"/>
                    <a:pt x="788" y="148"/>
                    <a:pt x="787" y="148"/>
                  </a:cubicBezTo>
                  <a:cubicBezTo>
                    <a:pt x="787" y="148"/>
                    <a:pt x="786" y="148"/>
                    <a:pt x="786" y="148"/>
                  </a:cubicBezTo>
                  <a:cubicBezTo>
                    <a:pt x="784" y="148"/>
                    <a:pt x="783" y="148"/>
                    <a:pt x="781" y="148"/>
                  </a:cubicBezTo>
                  <a:cubicBezTo>
                    <a:pt x="777" y="148"/>
                    <a:pt x="774" y="148"/>
                    <a:pt x="770" y="148"/>
                  </a:cubicBezTo>
                  <a:cubicBezTo>
                    <a:pt x="766" y="148"/>
                    <a:pt x="762" y="148"/>
                    <a:pt x="758" y="148"/>
                  </a:cubicBezTo>
                  <a:cubicBezTo>
                    <a:pt x="753" y="148"/>
                    <a:pt x="748" y="148"/>
                    <a:pt x="743" y="149"/>
                  </a:cubicBezTo>
                  <a:cubicBezTo>
                    <a:pt x="739" y="149"/>
                    <a:pt x="733" y="149"/>
                    <a:pt x="728" y="149"/>
                  </a:cubicBezTo>
                  <a:cubicBezTo>
                    <a:pt x="723" y="149"/>
                    <a:pt x="718" y="149"/>
                    <a:pt x="713" y="149"/>
                  </a:cubicBezTo>
                  <a:cubicBezTo>
                    <a:pt x="707" y="149"/>
                    <a:pt x="702" y="149"/>
                    <a:pt x="697" y="149"/>
                  </a:cubicBezTo>
                  <a:cubicBezTo>
                    <a:pt x="691" y="149"/>
                    <a:pt x="686" y="149"/>
                    <a:pt x="680" y="149"/>
                  </a:cubicBezTo>
                  <a:cubicBezTo>
                    <a:pt x="675" y="149"/>
                    <a:pt x="669" y="149"/>
                    <a:pt x="664" y="149"/>
                  </a:cubicBezTo>
                  <a:cubicBezTo>
                    <a:pt x="658" y="149"/>
                    <a:pt x="653" y="149"/>
                    <a:pt x="648" y="149"/>
                  </a:cubicBezTo>
                  <a:cubicBezTo>
                    <a:pt x="643" y="150"/>
                    <a:pt x="637" y="150"/>
                    <a:pt x="632" y="150"/>
                  </a:cubicBezTo>
                  <a:cubicBezTo>
                    <a:pt x="629" y="150"/>
                    <a:pt x="625" y="150"/>
                    <a:pt x="622" y="150"/>
                  </a:cubicBezTo>
                  <a:cubicBezTo>
                    <a:pt x="621" y="150"/>
                    <a:pt x="620" y="150"/>
                    <a:pt x="619" y="150"/>
                  </a:cubicBezTo>
                  <a:cubicBezTo>
                    <a:pt x="615" y="150"/>
                    <a:pt x="611" y="150"/>
                    <a:pt x="607" y="150"/>
                  </a:cubicBezTo>
                  <a:cubicBezTo>
                    <a:pt x="604" y="150"/>
                    <a:pt x="600" y="150"/>
                    <a:pt x="597" y="150"/>
                  </a:cubicBezTo>
                  <a:cubicBezTo>
                    <a:pt x="596" y="150"/>
                    <a:pt x="596" y="150"/>
                    <a:pt x="596" y="150"/>
                  </a:cubicBezTo>
                  <a:cubicBezTo>
                    <a:pt x="595" y="150"/>
                    <a:pt x="593" y="150"/>
                    <a:pt x="592" y="150"/>
                  </a:cubicBezTo>
                  <a:cubicBezTo>
                    <a:pt x="591" y="150"/>
                    <a:pt x="591" y="150"/>
                    <a:pt x="590" y="150"/>
                  </a:cubicBezTo>
                  <a:cubicBezTo>
                    <a:pt x="589" y="150"/>
                    <a:pt x="588" y="150"/>
                    <a:pt x="587" y="150"/>
                  </a:cubicBezTo>
                  <a:cubicBezTo>
                    <a:pt x="587" y="150"/>
                    <a:pt x="587" y="150"/>
                    <a:pt x="587" y="150"/>
                  </a:cubicBezTo>
                  <a:cubicBezTo>
                    <a:pt x="586" y="150"/>
                    <a:pt x="586" y="150"/>
                    <a:pt x="586" y="150"/>
                  </a:cubicBezTo>
                  <a:cubicBezTo>
                    <a:pt x="585" y="150"/>
                    <a:pt x="584" y="150"/>
                    <a:pt x="583" y="150"/>
                  </a:cubicBezTo>
                  <a:cubicBezTo>
                    <a:pt x="582" y="150"/>
                    <a:pt x="582" y="150"/>
                    <a:pt x="582" y="150"/>
                  </a:cubicBezTo>
                  <a:cubicBezTo>
                    <a:pt x="582" y="150"/>
                    <a:pt x="582" y="150"/>
                    <a:pt x="582" y="150"/>
                  </a:cubicBezTo>
                  <a:cubicBezTo>
                    <a:pt x="582" y="150"/>
                    <a:pt x="582" y="150"/>
                    <a:pt x="582" y="150"/>
                  </a:cubicBezTo>
                  <a:cubicBezTo>
                    <a:pt x="580" y="150"/>
                    <a:pt x="578" y="151"/>
                    <a:pt x="576" y="151"/>
                  </a:cubicBezTo>
                  <a:cubicBezTo>
                    <a:pt x="575" y="151"/>
                    <a:pt x="575" y="151"/>
                    <a:pt x="575" y="151"/>
                  </a:cubicBezTo>
                  <a:cubicBezTo>
                    <a:pt x="574" y="151"/>
                    <a:pt x="574" y="151"/>
                    <a:pt x="574" y="151"/>
                  </a:cubicBezTo>
                  <a:cubicBezTo>
                    <a:pt x="573" y="151"/>
                    <a:pt x="573" y="151"/>
                    <a:pt x="572" y="151"/>
                  </a:cubicBezTo>
                  <a:cubicBezTo>
                    <a:pt x="572" y="151"/>
                    <a:pt x="572" y="151"/>
                    <a:pt x="572" y="151"/>
                  </a:cubicBezTo>
                  <a:cubicBezTo>
                    <a:pt x="571" y="151"/>
                    <a:pt x="571" y="151"/>
                    <a:pt x="571" y="151"/>
                  </a:cubicBezTo>
                  <a:cubicBezTo>
                    <a:pt x="571" y="151"/>
                    <a:pt x="571" y="151"/>
                    <a:pt x="571" y="151"/>
                  </a:cubicBezTo>
                  <a:cubicBezTo>
                    <a:pt x="571" y="151"/>
                    <a:pt x="571" y="151"/>
                    <a:pt x="571" y="151"/>
                  </a:cubicBezTo>
                  <a:cubicBezTo>
                    <a:pt x="570" y="151"/>
                    <a:pt x="570" y="151"/>
                    <a:pt x="570" y="151"/>
                  </a:cubicBezTo>
                  <a:cubicBezTo>
                    <a:pt x="569" y="151"/>
                    <a:pt x="569" y="151"/>
                    <a:pt x="569" y="151"/>
                  </a:cubicBezTo>
                  <a:cubicBezTo>
                    <a:pt x="568" y="151"/>
                    <a:pt x="568" y="151"/>
                    <a:pt x="568" y="151"/>
                  </a:cubicBezTo>
                  <a:cubicBezTo>
                    <a:pt x="568" y="151"/>
                    <a:pt x="568" y="151"/>
                    <a:pt x="568" y="151"/>
                  </a:cubicBezTo>
                  <a:cubicBezTo>
                    <a:pt x="567" y="151"/>
                    <a:pt x="567" y="151"/>
                    <a:pt x="567" y="151"/>
                  </a:cubicBezTo>
                  <a:cubicBezTo>
                    <a:pt x="566" y="151"/>
                    <a:pt x="566" y="151"/>
                    <a:pt x="566" y="151"/>
                  </a:cubicBezTo>
                  <a:cubicBezTo>
                    <a:pt x="565" y="151"/>
                    <a:pt x="565" y="151"/>
                    <a:pt x="565" y="151"/>
                  </a:cubicBezTo>
                  <a:cubicBezTo>
                    <a:pt x="565" y="151"/>
                    <a:pt x="565" y="151"/>
                    <a:pt x="565" y="151"/>
                  </a:cubicBezTo>
                  <a:cubicBezTo>
                    <a:pt x="565" y="151"/>
                    <a:pt x="565" y="151"/>
                    <a:pt x="565" y="151"/>
                  </a:cubicBezTo>
                  <a:cubicBezTo>
                    <a:pt x="564" y="151"/>
                    <a:pt x="564" y="151"/>
                    <a:pt x="564" y="151"/>
                  </a:cubicBezTo>
                  <a:cubicBezTo>
                    <a:pt x="563" y="151"/>
                    <a:pt x="563" y="151"/>
                    <a:pt x="563" y="151"/>
                  </a:cubicBezTo>
                  <a:cubicBezTo>
                    <a:pt x="562" y="152"/>
                    <a:pt x="562" y="152"/>
                    <a:pt x="562" y="152"/>
                  </a:cubicBezTo>
                  <a:cubicBezTo>
                    <a:pt x="562" y="152"/>
                    <a:pt x="562" y="152"/>
                    <a:pt x="562" y="152"/>
                  </a:cubicBezTo>
                  <a:cubicBezTo>
                    <a:pt x="561" y="152"/>
                    <a:pt x="561" y="152"/>
                    <a:pt x="561" y="152"/>
                  </a:cubicBezTo>
                  <a:cubicBezTo>
                    <a:pt x="560" y="152"/>
                    <a:pt x="560" y="152"/>
                    <a:pt x="559" y="152"/>
                  </a:cubicBezTo>
                  <a:cubicBezTo>
                    <a:pt x="559" y="152"/>
                    <a:pt x="559" y="152"/>
                    <a:pt x="559" y="152"/>
                  </a:cubicBezTo>
                  <a:cubicBezTo>
                    <a:pt x="559" y="152"/>
                    <a:pt x="559" y="152"/>
                    <a:pt x="559" y="152"/>
                  </a:cubicBezTo>
                  <a:cubicBezTo>
                    <a:pt x="559" y="152"/>
                    <a:pt x="559" y="152"/>
                    <a:pt x="559" y="152"/>
                  </a:cubicBezTo>
                  <a:cubicBezTo>
                    <a:pt x="558" y="152"/>
                    <a:pt x="558" y="152"/>
                    <a:pt x="558" y="152"/>
                  </a:cubicBezTo>
                  <a:cubicBezTo>
                    <a:pt x="558" y="152"/>
                    <a:pt x="558" y="152"/>
                    <a:pt x="557" y="152"/>
                  </a:cubicBezTo>
                  <a:cubicBezTo>
                    <a:pt x="556" y="152"/>
                    <a:pt x="556" y="152"/>
                    <a:pt x="556" y="152"/>
                  </a:cubicBezTo>
                  <a:cubicBezTo>
                    <a:pt x="556" y="152"/>
                    <a:pt x="556" y="152"/>
                    <a:pt x="556" y="152"/>
                  </a:cubicBezTo>
                  <a:cubicBezTo>
                    <a:pt x="556" y="153"/>
                    <a:pt x="555" y="153"/>
                    <a:pt x="554" y="153"/>
                  </a:cubicBezTo>
                  <a:cubicBezTo>
                    <a:pt x="554" y="153"/>
                    <a:pt x="554" y="153"/>
                    <a:pt x="554" y="153"/>
                  </a:cubicBezTo>
                  <a:cubicBezTo>
                    <a:pt x="554" y="153"/>
                    <a:pt x="554" y="153"/>
                    <a:pt x="554" y="153"/>
                  </a:cubicBezTo>
                  <a:cubicBezTo>
                    <a:pt x="553" y="153"/>
                    <a:pt x="553" y="153"/>
                    <a:pt x="553" y="153"/>
                  </a:cubicBezTo>
                  <a:cubicBezTo>
                    <a:pt x="552" y="153"/>
                    <a:pt x="552" y="153"/>
                    <a:pt x="552" y="153"/>
                  </a:cubicBezTo>
                  <a:cubicBezTo>
                    <a:pt x="552" y="154"/>
                    <a:pt x="552" y="154"/>
                    <a:pt x="552" y="154"/>
                  </a:cubicBezTo>
                  <a:cubicBezTo>
                    <a:pt x="551" y="154"/>
                    <a:pt x="551" y="154"/>
                    <a:pt x="551" y="154"/>
                  </a:cubicBezTo>
                  <a:cubicBezTo>
                    <a:pt x="551" y="154"/>
                    <a:pt x="551" y="154"/>
                    <a:pt x="551" y="154"/>
                  </a:cubicBezTo>
                  <a:cubicBezTo>
                    <a:pt x="551" y="154"/>
                    <a:pt x="551" y="154"/>
                    <a:pt x="551" y="154"/>
                  </a:cubicBezTo>
                  <a:cubicBezTo>
                    <a:pt x="550" y="154"/>
                    <a:pt x="550" y="154"/>
                    <a:pt x="550" y="154"/>
                  </a:cubicBezTo>
                  <a:cubicBezTo>
                    <a:pt x="550" y="154"/>
                    <a:pt x="550" y="154"/>
                    <a:pt x="550" y="154"/>
                  </a:cubicBezTo>
                  <a:cubicBezTo>
                    <a:pt x="550" y="154"/>
                    <a:pt x="550" y="154"/>
                    <a:pt x="550" y="154"/>
                  </a:cubicBezTo>
                  <a:cubicBezTo>
                    <a:pt x="549" y="155"/>
                    <a:pt x="549" y="155"/>
                    <a:pt x="549" y="155"/>
                  </a:cubicBezTo>
                  <a:cubicBezTo>
                    <a:pt x="549" y="155"/>
                    <a:pt x="549" y="155"/>
                    <a:pt x="549" y="155"/>
                  </a:cubicBezTo>
                  <a:cubicBezTo>
                    <a:pt x="549" y="155"/>
                    <a:pt x="549" y="155"/>
                    <a:pt x="549" y="155"/>
                  </a:cubicBezTo>
                  <a:cubicBezTo>
                    <a:pt x="549" y="155"/>
                    <a:pt x="549" y="155"/>
                    <a:pt x="549"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6"/>
                    <a:pt x="548" y="156"/>
                    <a:pt x="548"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6" y="156"/>
                    <a:pt x="546" y="156"/>
                    <a:pt x="546" y="156"/>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5" y="157"/>
                    <a:pt x="545" y="157"/>
                    <a:pt x="545" y="157"/>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9"/>
                    <a:pt x="545" y="159"/>
                    <a:pt x="545" y="159"/>
                  </a:cubicBezTo>
                  <a:cubicBezTo>
                    <a:pt x="545" y="159"/>
                    <a:pt x="545" y="159"/>
                    <a:pt x="545" y="159"/>
                  </a:cubicBezTo>
                  <a:cubicBezTo>
                    <a:pt x="545" y="159"/>
                    <a:pt x="545" y="159"/>
                    <a:pt x="545" y="159"/>
                  </a:cubicBezTo>
                  <a:cubicBezTo>
                    <a:pt x="544" y="159"/>
                    <a:pt x="544" y="159"/>
                    <a:pt x="544" y="159"/>
                  </a:cubicBezTo>
                  <a:cubicBezTo>
                    <a:pt x="544" y="159"/>
                    <a:pt x="544" y="159"/>
                    <a:pt x="544" y="159"/>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2" y="230"/>
                    <a:pt x="542" y="230"/>
                    <a:pt x="542" y="230"/>
                  </a:cubicBezTo>
                  <a:cubicBezTo>
                    <a:pt x="541" y="230"/>
                    <a:pt x="540" y="230"/>
                    <a:pt x="539" y="230"/>
                  </a:cubicBezTo>
                  <a:cubicBezTo>
                    <a:pt x="537" y="231"/>
                    <a:pt x="535" y="231"/>
                    <a:pt x="533" y="231"/>
                  </a:cubicBezTo>
                  <a:cubicBezTo>
                    <a:pt x="533" y="231"/>
                    <a:pt x="533" y="231"/>
                    <a:pt x="533" y="231"/>
                  </a:cubicBezTo>
                  <a:cubicBezTo>
                    <a:pt x="531" y="232"/>
                    <a:pt x="528" y="232"/>
                    <a:pt x="526" y="232"/>
                  </a:cubicBezTo>
                  <a:cubicBezTo>
                    <a:pt x="525" y="232"/>
                    <a:pt x="525" y="232"/>
                    <a:pt x="525" y="232"/>
                  </a:cubicBezTo>
                  <a:cubicBezTo>
                    <a:pt x="523" y="233"/>
                    <a:pt x="521" y="233"/>
                    <a:pt x="518" y="233"/>
                  </a:cubicBezTo>
                  <a:cubicBezTo>
                    <a:pt x="513" y="234"/>
                    <a:pt x="508" y="234"/>
                    <a:pt x="503" y="234"/>
                  </a:cubicBezTo>
                  <a:cubicBezTo>
                    <a:pt x="503" y="234"/>
                    <a:pt x="503" y="234"/>
                    <a:pt x="503" y="234"/>
                  </a:cubicBezTo>
                  <a:cubicBezTo>
                    <a:pt x="500" y="234"/>
                    <a:pt x="497" y="235"/>
                    <a:pt x="495" y="235"/>
                  </a:cubicBezTo>
                  <a:cubicBezTo>
                    <a:pt x="495" y="235"/>
                    <a:pt x="495" y="235"/>
                    <a:pt x="495" y="235"/>
                  </a:cubicBezTo>
                  <a:cubicBezTo>
                    <a:pt x="492" y="235"/>
                    <a:pt x="489" y="235"/>
                    <a:pt x="487" y="235"/>
                  </a:cubicBezTo>
                  <a:cubicBezTo>
                    <a:pt x="481" y="235"/>
                    <a:pt x="475" y="235"/>
                    <a:pt x="470" y="235"/>
                  </a:cubicBezTo>
                  <a:cubicBezTo>
                    <a:pt x="467" y="235"/>
                    <a:pt x="464" y="234"/>
                    <a:pt x="462" y="234"/>
                  </a:cubicBezTo>
                  <a:cubicBezTo>
                    <a:pt x="461" y="234"/>
                    <a:pt x="461" y="234"/>
                    <a:pt x="461" y="234"/>
                  </a:cubicBezTo>
                  <a:cubicBezTo>
                    <a:pt x="459" y="234"/>
                    <a:pt x="456" y="234"/>
                    <a:pt x="454" y="234"/>
                  </a:cubicBezTo>
                  <a:cubicBezTo>
                    <a:pt x="451" y="233"/>
                    <a:pt x="448" y="233"/>
                    <a:pt x="446" y="233"/>
                  </a:cubicBezTo>
                  <a:cubicBezTo>
                    <a:pt x="446" y="233"/>
                    <a:pt x="446" y="233"/>
                    <a:pt x="446" y="233"/>
                  </a:cubicBezTo>
                  <a:cubicBezTo>
                    <a:pt x="443" y="233"/>
                    <a:pt x="441" y="232"/>
                    <a:pt x="439" y="232"/>
                  </a:cubicBezTo>
                  <a:cubicBezTo>
                    <a:pt x="438" y="232"/>
                    <a:pt x="438" y="232"/>
                    <a:pt x="438" y="232"/>
                  </a:cubicBezTo>
                  <a:cubicBezTo>
                    <a:pt x="438" y="232"/>
                    <a:pt x="438" y="232"/>
                    <a:pt x="438" y="232"/>
                  </a:cubicBezTo>
                  <a:cubicBezTo>
                    <a:pt x="434" y="231"/>
                    <a:pt x="429" y="230"/>
                    <a:pt x="425" y="230"/>
                  </a:cubicBezTo>
                  <a:cubicBezTo>
                    <a:pt x="424" y="229"/>
                    <a:pt x="423" y="229"/>
                    <a:pt x="421" y="229"/>
                  </a:cubicBezTo>
                  <a:cubicBezTo>
                    <a:pt x="421" y="229"/>
                    <a:pt x="421" y="229"/>
                    <a:pt x="421" y="229"/>
                  </a:cubicBezTo>
                  <a:cubicBezTo>
                    <a:pt x="420" y="228"/>
                    <a:pt x="419" y="228"/>
                    <a:pt x="418" y="228"/>
                  </a:cubicBezTo>
                  <a:cubicBezTo>
                    <a:pt x="418" y="228"/>
                    <a:pt x="418" y="228"/>
                    <a:pt x="418" y="228"/>
                  </a:cubicBezTo>
                  <a:cubicBezTo>
                    <a:pt x="417" y="227"/>
                    <a:pt x="416" y="227"/>
                    <a:pt x="416" y="227"/>
                  </a:cubicBezTo>
                  <a:cubicBezTo>
                    <a:pt x="415" y="226"/>
                    <a:pt x="415" y="226"/>
                    <a:pt x="415" y="226"/>
                  </a:cubicBezTo>
                  <a:cubicBezTo>
                    <a:pt x="414" y="226"/>
                    <a:pt x="413" y="226"/>
                    <a:pt x="412" y="225"/>
                  </a:cubicBezTo>
                  <a:cubicBezTo>
                    <a:pt x="411" y="225"/>
                    <a:pt x="411" y="225"/>
                    <a:pt x="410" y="225"/>
                  </a:cubicBezTo>
                  <a:cubicBezTo>
                    <a:pt x="411" y="211"/>
                    <a:pt x="411" y="198"/>
                    <a:pt x="411" y="185"/>
                  </a:cubicBezTo>
                  <a:cubicBezTo>
                    <a:pt x="411" y="184"/>
                    <a:pt x="411" y="184"/>
                    <a:pt x="411" y="183"/>
                  </a:cubicBezTo>
                  <a:cubicBezTo>
                    <a:pt x="411" y="182"/>
                    <a:pt x="411" y="182"/>
                    <a:pt x="411" y="182"/>
                  </a:cubicBezTo>
                  <a:cubicBezTo>
                    <a:pt x="411" y="182"/>
                    <a:pt x="411" y="182"/>
                    <a:pt x="410" y="181"/>
                  </a:cubicBezTo>
                  <a:cubicBezTo>
                    <a:pt x="410" y="181"/>
                    <a:pt x="410" y="181"/>
                    <a:pt x="410" y="181"/>
                  </a:cubicBezTo>
                  <a:cubicBezTo>
                    <a:pt x="410" y="181"/>
                    <a:pt x="410" y="181"/>
                    <a:pt x="410" y="181"/>
                  </a:cubicBezTo>
                  <a:cubicBezTo>
                    <a:pt x="409" y="180"/>
                    <a:pt x="409" y="180"/>
                    <a:pt x="409" y="180"/>
                  </a:cubicBezTo>
                  <a:cubicBezTo>
                    <a:pt x="408" y="179"/>
                    <a:pt x="408" y="179"/>
                    <a:pt x="408" y="179"/>
                  </a:cubicBezTo>
                  <a:cubicBezTo>
                    <a:pt x="407" y="178"/>
                    <a:pt x="407" y="178"/>
                    <a:pt x="407" y="178"/>
                  </a:cubicBezTo>
                  <a:cubicBezTo>
                    <a:pt x="407" y="178"/>
                    <a:pt x="407" y="178"/>
                    <a:pt x="407" y="178"/>
                  </a:cubicBezTo>
                  <a:cubicBezTo>
                    <a:pt x="407" y="178"/>
                    <a:pt x="407" y="178"/>
                    <a:pt x="407" y="178"/>
                  </a:cubicBezTo>
                  <a:cubicBezTo>
                    <a:pt x="406" y="177"/>
                    <a:pt x="406" y="177"/>
                    <a:pt x="406" y="177"/>
                  </a:cubicBezTo>
                  <a:cubicBezTo>
                    <a:pt x="406" y="177"/>
                    <a:pt x="405" y="177"/>
                    <a:pt x="405" y="177"/>
                  </a:cubicBezTo>
                  <a:cubicBezTo>
                    <a:pt x="404" y="176"/>
                    <a:pt x="404" y="176"/>
                    <a:pt x="404" y="176"/>
                  </a:cubicBezTo>
                  <a:cubicBezTo>
                    <a:pt x="403" y="176"/>
                    <a:pt x="403" y="176"/>
                    <a:pt x="402" y="175"/>
                  </a:cubicBezTo>
                  <a:cubicBezTo>
                    <a:pt x="402" y="175"/>
                    <a:pt x="402" y="175"/>
                    <a:pt x="402" y="175"/>
                  </a:cubicBezTo>
                  <a:cubicBezTo>
                    <a:pt x="401" y="175"/>
                    <a:pt x="401" y="175"/>
                    <a:pt x="401" y="175"/>
                  </a:cubicBezTo>
                  <a:cubicBezTo>
                    <a:pt x="400" y="174"/>
                    <a:pt x="400" y="174"/>
                    <a:pt x="399" y="174"/>
                  </a:cubicBezTo>
                  <a:cubicBezTo>
                    <a:pt x="398" y="174"/>
                    <a:pt x="398" y="174"/>
                    <a:pt x="397" y="173"/>
                  </a:cubicBezTo>
                  <a:cubicBezTo>
                    <a:pt x="397" y="173"/>
                    <a:pt x="397" y="173"/>
                    <a:pt x="396" y="173"/>
                  </a:cubicBezTo>
                  <a:cubicBezTo>
                    <a:pt x="395" y="173"/>
                    <a:pt x="395" y="173"/>
                    <a:pt x="395" y="173"/>
                  </a:cubicBezTo>
                  <a:cubicBezTo>
                    <a:pt x="395" y="172"/>
                    <a:pt x="395" y="172"/>
                    <a:pt x="395" y="172"/>
                  </a:cubicBezTo>
                  <a:cubicBezTo>
                    <a:pt x="394" y="172"/>
                    <a:pt x="394" y="172"/>
                    <a:pt x="393" y="172"/>
                  </a:cubicBezTo>
                  <a:cubicBezTo>
                    <a:pt x="393" y="172"/>
                    <a:pt x="393" y="172"/>
                    <a:pt x="393" y="172"/>
                  </a:cubicBezTo>
                  <a:cubicBezTo>
                    <a:pt x="392" y="172"/>
                    <a:pt x="392" y="172"/>
                    <a:pt x="392" y="172"/>
                  </a:cubicBezTo>
                  <a:cubicBezTo>
                    <a:pt x="392" y="172"/>
                    <a:pt x="392" y="172"/>
                    <a:pt x="392" y="172"/>
                  </a:cubicBezTo>
                  <a:cubicBezTo>
                    <a:pt x="392" y="171"/>
                    <a:pt x="391" y="171"/>
                    <a:pt x="391" y="171"/>
                  </a:cubicBezTo>
                  <a:cubicBezTo>
                    <a:pt x="390" y="171"/>
                    <a:pt x="390" y="171"/>
                    <a:pt x="389" y="171"/>
                  </a:cubicBezTo>
                  <a:cubicBezTo>
                    <a:pt x="389" y="171"/>
                    <a:pt x="389" y="171"/>
                    <a:pt x="389" y="171"/>
                  </a:cubicBezTo>
                  <a:cubicBezTo>
                    <a:pt x="389" y="171"/>
                    <a:pt x="389" y="171"/>
                    <a:pt x="389" y="171"/>
                  </a:cubicBezTo>
                  <a:cubicBezTo>
                    <a:pt x="388" y="171"/>
                    <a:pt x="388" y="171"/>
                    <a:pt x="388" y="171"/>
                  </a:cubicBezTo>
                  <a:cubicBezTo>
                    <a:pt x="388" y="171"/>
                    <a:pt x="387" y="170"/>
                    <a:pt x="387" y="170"/>
                  </a:cubicBezTo>
                  <a:cubicBezTo>
                    <a:pt x="387" y="170"/>
                    <a:pt x="386" y="170"/>
                    <a:pt x="386" y="170"/>
                  </a:cubicBezTo>
                  <a:cubicBezTo>
                    <a:pt x="386" y="170"/>
                    <a:pt x="385" y="170"/>
                    <a:pt x="385" y="170"/>
                  </a:cubicBezTo>
                  <a:cubicBezTo>
                    <a:pt x="384" y="170"/>
                    <a:pt x="384" y="170"/>
                    <a:pt x="384" y="170"/>
                  </a:cubicBezTo>
                  <a:cubicBezTo>
                    <a:pt x="384" y="170"/>
                    <a:pt x="384" y="170"/>
                    <a:pt x="384" y="170"/>
                  </a:cubicBezTo>
                  <a:cubicBezTo>
                    <a:pt x="384" y="170"/>
                    <a:pt x="384" y="170"/>
                    <a:pt x="384" y="170"/>
                  </a:cubicBezTo>
                  <a:cubicBezTo>
                    <a:pt x="383" y="170"/>
                    <a:pt x="383" y="169"/>
                    <a:pt x="382" y="169"/>
                  </a:cubicBezTo>
                  <a:cubicBezTo>
                    <a:pt x="382" y="169"/>
                    <a:pt x="382" y="169"/>
                    <a:pt x="381" y="169"/>
                  </a:cubicBezTo>
                  <a:cubicBezTo>
                    <a:pt x="381" y="169"/>
                    <a:pt x="380" y="169"/>
                    <a:pt x="380" y="169"/>
                  </a:cubicBezTo>
                  <a:cubicBezTo>
                    <a:pt x="380" y="169"/>
                    <a:pt x="380" y="169"/>
                    <a:pt x="380" y="169"/>
                  </a:cubicBezTo>
                  <a:cubicBezTo>
                    <a:pt x="380" y="169"/>
                    <a:pt x="380" y="169"/>
                    <a:pt x="380" y="169"/>
                  </a:cubicBezTo>
                  <a:cubicBezTo>
                    <a:pt x="380" y="169"/>
                    <a:pt x="380" y="169"/>
                    <a:pt x="380" y="169"/>
                  </a:cubicBezTo>
                  <a:cubicBezTo>
                    <a:pt x="379" y="169"/>
                    <a:pt x="379" y="169"/>
                    <a:pt x="379" y="169"/>
                  </a:cubicBezTo>
                  <a:cubicBezTo>
                    <a:pt x="379" y="169"/>
                    <a:pt x="378" y="169"/>
                    <a:pt x="378" y="169"/>
                  </a:cubicBezTo>
                  <a:cubicBezTo>
                    <a:pt x="377" y="168"/>
                    <a:pt x="377" y="168"/>
                    <a:pt x="377" y="168"/>
                  </a:cubicBezTo>
                  <a:cubicBezTo>
                    <a:pt x="376" y="168"/>
                    <a:pt x="376" y="168"/>
                    <a:pt x="375" y="168"/>
                  </a:cubicBezTo>
                  <a:cubicBezTo>
                    <a:pt x="375" y="168"/>
                    <a:pt x="375" y="168"/>
                    <a:pt x="374" y="168"/>
                  </a:cubicBezTo>
                  <a:cubicBezTo>
                    <a:pt x="374" y="168"/>
                    <a:pt x="374" y="168"/>
                    <a:pt x="373" y="168"/>
                  </a:cubicBezTo>
                  <a:cubicBezTo>
                    <a:pt x="373" y="168"/>
                    <a:pt x="372" y="168"/>
                    <a:pt x="372" y="168"/>
                  </a:cubicBezTo>
                  <a:cubicBezTo>
                    <a:pt x="372" y="168"/>
                    <a:pt x="371" y="168"/>
                    <a:pt x="371" y="168"/>
                  </a:cubicBezTo>
                  <a:cubicBezTo>
                    <a:pt x="370" y="167"/>
                    <a:pt x="370" y="167"/>
                    <a:pt x="370" y="167"/>
                  </a:cubicBezTo>
                  <a:cubicBezTo>
                    <a:pt x="370" y="167"/>
                    <a:pt x="370" y="167"/>
                    <a:pt x="370" y="167"/>
                  </a:cubicBezTo>
                  <a:cubicBezTo>
                    <a:pt x="370" y="167"/>
                    <a:pt x="370" y="167"/>
                    <a:pt x="370" y="167"/>
                  </a:cubicBezTo>
                  <a:cubicBezTo>
                    <a:pt x="369" y="167"/>
                    <a:pt x="369" y="167"/>
                    <a:pt x="368" y="167"/>
                  </a:cubicBezTo>
                  <a:cubicBezTo>
                    <a:pt x="368" y="167"/>
                    <a:pt x="368" y="167"/>
                    <a:pt x="367" y="167"/>
                  </a:cubicBezTo>
                  <a:cubicBezTo>
                    <a:pt x="367" y="167"/>
                    <a:pt x="366" y="167"/>
                    <a:pt x="366" y="167"/>
                  </a:cubicBezTo>
                  <a:cubicBezTo>
                    <a:pt x="366" y="167"/>
                    <a:pt x="365" y="167"/>
                    <a:pt x="365" y="167"/>
                  </a:cubicBezTo>
                  <a:cubicBezTo>
                    <a:pt x="364" y="167"/>
                    <a:pt x="364" y="167"/>
                    <a:pt x="364" y="167"/>
                  </a:cubicBezTo>
                  <a:cubicBezTo>
                    <a:pt x="363" y="167"/>
                    <a:pt x="363" y="167"/>
                    <a:pt x="363" y="167"/>
                  </a:cubicBezTo>
                  <a:cubicBezTo>
                    <a:pt x="363" y="167"/>
                    <a:pt x="363" y="167"/>
                    <a:pt x="362" y="167"/>
                  </a:cubicBezTo>
                  <a:cubicBezTo>
                    <a:pt x="362" y="167"/>
                    <a:pt x="361" y="167"/>
                    <a:pt x="361" y="167"/>
                  </a:cubicBezTo>
                  <a:cubicBezTo>
                    <a:pt x="361" y="167"/>
                    <a:pt x="361" y="167"/>
                    <a:pt x="361" y="167"/>
                  </a:cubicBezTo>
                  <a:cubicBezTo>
                    <a:pt x="360" y="167"/>
                    <a:pt x="360" y="167"/>
                    <a:pt x="360" y="167"/>
                  </a:cubicBezTo>
                  <a:cubicBezTo>
                    <a:pt x="360" y="167"/>
                    <a:pt x="360" y="167"/>
                    <a:pt x="360" y="167"/>
                  </a:cubicBezTo>
                  <a:cubicBezTo>
                    <a:pt x="359" y="166"/>
                    <a:pt x="359" y="166"/>
                    <a:pt x="359" y="166"/>
                  </a:cubicBezTo>
                  <a:cubicBezTo>
                    <a:pt x="359" y="166"/>
                    <a:pt x="359" y="166"/>
                    <a:pt x="359" y="166"/>
                  </a:cubicBezTo>
                  <a:cubicBezTo>
                    <a:pt x="359" y="166"/>
                    <a:pt x="359" y="166"/>
                    <a:pt x="359" y="166"/>
                  </a:cubicBezTo>
                  <a:cubicBezTo>
                    <a:pt x="359" y="166"/>
                    <a:pt x="359" y="166"/>
                    <a:pt x="359"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7" y="166"/>
                    <a:pt x="357" y="166"/>
                    <a:pt x="357" y="166"/>
                  </a:cubicBezTo>
                  <a:cubicBezTo>
                    <a:pt x="357" y="166"/>
                    <a:pt x="357" y="166"/>
                    <a:pt x="357" y="166"/>
                  </a:cubicBezTo>
                  <a:cubicBezTo>
                    <a:pt x="357" y="166"/>
                    <a:pt x="357" y="166"/>
                    <a:pt x="357" y="166"/>
                  </a:cubicBezTo>
                  <a:cubicBezTo>
                    <a:pt x="356" y="166"/>
                    <a:pt x="356" y="166"/>
                    <a:pt x="356" y="166"/>
                  </a:cubicBezTo>
                  <a:cubicBezTo>
                    <a:pt x="356" y="166"/>
                    <a:pt x="356" y="166"/>
                    <a:pt x="356" y="166"/>
                  </a:cubicBezTo>
                  <a:cubicBezTo>
                    <a:pt x="356" y="166"/>
                    <a:pt x="356" y="166"/>
                    <a:pt x="356" y="166"/>
                  </a:cubicBezTo>
                  <a:cubicBezTo>
                    <a:pt x="356" y="166"/>
                    <a:pt x="356" y="166"/>
                    <a:pt x="356" y="166"/>
                  </a:cubicBezTo>
                  <a:cubicBezTo>
                    <a:pt x="355" y="166"/>
                    <a:pt x="355" y="166"/>
                    <a:pt x="355" y="166"/>
                  </a:cubicBezTo>
                  <a:cubicBezTo>
                    <a:pt x="355" y="166"/>
                    <a:pt x="355" y="166"/>
                    <a:pt x="355" y="166"/>
                  </a:cubicBezTo>
                  <a:cubicBezTo>
                    <a:pt x="355" y="166"/>
                    <a:pt x="355" y="166"/>
                    <a:pt x="355" y="166"/>
                  </a:cubicBezTo>
                  <a:cubicBezTo>
                    <a:pt x="354" y="166"/>
                    <a:pt x="354" y="166"/>
                    <a:pt x="354" y="166"/>
                  </a:cubicBezTo>
                  <a:cubicBezTo>
                    <a:pt x="354" y="166"/>
                    <a:pt x="354" y="166"/>
                    <a:pt x="354" y="166"/>
                  </a:cubicBezTo>
                  <a:cubicBezTo>
                    <a:pt x="354" y="166"/>
                    <a:pt x="354" y="166"/>
                    <a:pt x="354" y="166"/>
                  </a:cubicBezTo>
                  <a:cubicBezTo>
                    <a:pt x="353" y="166"/>
                    <a:pt x="353" y="166"/>
                    <a:pt x="353" y="166"/>
                  </a:cubicBezTo>
                  <a:cubicBezTo>
                    <a:pt x="352" y="166"/>
                    <a:pt x="352" y="166"/>
                    <a:pt x="352" y="166"/>
                  </a:cubicBezTo>
                  <a:cubicBezTo>
                    <a:pt x="351" y="167"/>
                    <a:pt x="351" y="167"/>
                    <a:pt x="351" y="167"/>
                  </a:cubicBezTo>
                  <a:cubicBezTo>
                    <a:pt x="351" y="167"/>
                    <a:pt x="351" y="167"/>
                    <a:pt x="351" y="167"/>
                  </a:cubicBezTo>
                  <a:cubicBezTo>
                    <a:pt x="351" y="167"/>
                    <a:pt x="351" y="167"/>
                    <a:pt x="351" y="167"/>
                  </a:cubicBezTo>
                  <a:cubicBezTo>
                    <a:pt x="350" y="167"/>
                    <a:pt x="350" y="167"/>
                    <a:pt x="350" y="167"/>
                  </a:cubicBezTo>
                  <a:cubicBezTo>
                    <a:pt x="350" y="167"/>
                    <a:pt x="349" y="167"/>
                    <a:pt x="349" y="167"/>
                  </a:cubicBezTo>
                  <a:cubicBezTo>
                    <a:pt x="348" y="167"/>
                    <a:pt x="348" y="167"/>
                    <a:pt x="347" y="167"/>
                  </a:cubicBezTo>
                  <a:cubicBezTo>
                    <a:pt x="347" y="167"/>
                    <a:pt x="346" y="167"/>
                    <a:pt x="346" y="167"/>
                  </a:cubicBezTo>
                  <a:cubicBezTo>
                    <a:pt x="345" y="167"/>
                    <a:pt x="345" y="167"/>
                    <a:pt x="344" y="167"/>
                  </a:cubicBezTo>
                  <a:cubicBezTo>
                    <a:pt x="343" y="167"/>
                    <a:pt x="342" y="167"/>
                    <a:pt x="341" y="167"/>
                  </a:cubicBezTo>
                  <a:cubicBezTo>
                    <a:pt x="341" y="167"/>
                    <a:pt x="341" y="167"/>
                    <a:pt x="341" y="167"/>
                  </a:cubicBezTo>
                  <a:cubicBezTo>
                    <a:pt x="340" y="167"/>
                    <a:pt x="340" y="167"/>
                    <a:pt x="340" y="167"/>
                  </a:cubicBezTo>
                  <a:cubicBezTo>
                    <a:pt x="339" y="167"/>
                    <a:pt x="339" y="167"/>
                    <a:pt x="338" y="168"/>
                  </a:cubicBezTo>
                  <a:cubicBezTo>
                    <a:pt x="337" y="168"/>
                    <a:pt x="336" y="168"/>
                    <a:pt x="335" y="168"/>
                  </a:cubicBezTo>
                  <a:cubicBezTo>
                    <a:pt x="333" y="168"/>
                    <a:pt x="332" y="168"/>
                    <a:pt x="331" y="168"/>
                  </a:cubicBezTo>
                  <a:cubicBezTo>
                    <a:pt x="330" y="168"/>
                    <a:pt x="330" y="168"/>
                    <a:pt x="330" y="168"/>
                  </a:cubicBezTo>
                  <a:cubicBezTo>
                    <a:pt x="328" y="169"/>
                    <a:pt x="326" y="169"/>
                    <a:pt x="324" y="169"/>
                  </a:cubicBezTo>
                  <a:cubicBezTo>
                    <a:pt x="323" y="169"/>
                    <a:pt x="322" y="169"/>
                    <a:pt x="321" y="169"/>
                  </a:cubicBezTo>
                  <a:cubicBezTo>
                    <a:pt x="319" y="170"/>
                    <a:pt x="316" y="170"/>
                    <a:pt x="313" y="170"/>
                  </a:cubicBezTo>
                  <a:cubicBezTo>
                    <a:pt x="313" y="170"/>
                    <a:pt x="313" y="170"/>
                    <a:pt x="313" y="170"/>
                  </a:cubicBezTo>
                  <a:cubicBezTo>
                    <a:pt x="312" y="171"/>
                    <a:pt x="311" y="171"/>
                    <a:pt x="311" y="171"/>
                  </a:cubicBezTo>
                  <a:cubicBezTo>
                    <a:pt x="309" y="171"/>
                    <a:pt x="307" y="171"/>
                    <a:pt x="305" y="171"/>
                  </a:cubicBezTo>
                  <a:cubicBezTo>
                    <a:pt x="305" y="172"/>
                    <a:pt x="304" y="172"/>
                    <a:pt x="304" y="172"/>
                  </a:cubicBezTo>
                  <a:cubicBezTo>
                    <a:pt x="303" y="172"/>
                    <a:pt x="301" y="172"/>
                    <a:pt x="300" y="172"/>
                  </a:cubicBezTo>
                  <a:cubicBezTo>
                    <a:pt x="298" y="172"/>
                    <a:pt x="296" y="173"/>
                    <a:pt x="294" y="173"/>
                  </a:cubicBezTo>
                  <a:cubicBezTo>
                    <a:pt x="293" y="173"/>
                    <a:pt x="293" y="173"/>
                    <a:pt x="292" y="173"/>
                  </a:cubicBezTo>
                  <a:cubicBezTo>
                    <a:pt x="291" y="173"/>
                    <a:pt x="291" y="174"/>
                    <a:pt x="291" y="174"/>
                  </a:cubicBezTo>
                  <a:cubicBezTo>
                    <a:pt x="288" y="174"/>
                    <a:pt x="285" y="174"/>
                    <a:pt x="282" y="175"/>
                  </a:cubicBezTo>
                  <a:cubicBezTo>
                    <a:pt x="281" y="175"/>
                    <a:pt x="281" y="175"/>
                    <a:pt x="281" y="175"/>
                  </a:cubicBezTo>
                  <a:cubicBezTo>
                    <a:pt x="277" y="176"/>
                    <a:pt x="273" y="176"/>
                    <a:pt x="270" y="177"/>
                  </a:cubicBezTo>
                  <a:cubicBezTo>
                    <a:pt x="270" y="177"/>
                    <a:pt x="270" y="177"/>
                    <a:pt x="270" y="177"/>
                  </a:cubicBezTo>
                  <a:cubicBezTo>
                    <a:pt x="270" y="177"/>
                    <a:pt x="270" y="177"/>
                    <a:pt x="270" y="177"/>
                  </a:cubicBezTo>
                  <a:cubicBezTo>
                    <a:pt x="262" y="178"/>
                    <a:pt x="255" y="179"/>
                    <a:pt x="247" y="180"/>
                  </a:cubicBezTo>
                  <a:cubicBezTo>
                    <a:pt x="247" y="180"/>
                    <a:pt x="247" y="180"/>
                    <a:pt x="247" y="180"/>
                  </a:cubicBezTo>
                  <a:cubicBezTo>
                    <a:pt x="246" y="181"/>
                    <a:pt x="246" y="181"/>
                    <a:pt x="246" y="181"/>
                  </a:cubicBezTo>
                  <a:cubicBezTo>
                    <a:pt x="243" y="181"/>
                    <a:pt x="241" y="181"/>
                    <a:pt x="238" y="182"/>
                  </a:cubicBezTo>
                  <a:cubicBezTo>
                    <a:pt x="238" y="182"/>
                    <a:pt x="237" y="182"/>
                    <a:pt x="236" y="182"/>
                  </a:cubicBezTo>
                  <a:cubicBezTo>
                    <a:pt x="236" y="182"/>
                    <a:pt x="236" y="182"/>
                    <a:pt x="235" y="182"/>
                  </a:cubicBezTo>
                  <a:cubicBezTo>
                    <a:pt x="234" y="182"/>
                    <a:pt x="233" y="183"/>
                    <a:pt x="233" y="183"/>
                  </a:cubicBezTo>
                  <a:cubicBezTo>
                    <a:pt x="234" y="85"/>
                    <a:pt x="234" y="85"/>
                    <a:pt x="234" y="85"/>
                  </a:cubicBezTo>
                  <a:cubicBezTo>
                    <a:pt x="234" y="83"/>
                    <a:pt x="233" y="81"/>
                    <a:pt x="232" y="78"/>
                  </a:cubicBezTo>
                  <a:cubicBezTo>
                    <a:pt x="232" y="76"/>
                    <a:pt x="231" y="74"/>
                    <a:pt x="229" y="72"/>
                  </a:cubicBezTo>
                  <a:cubicBezTo>
                    <a:pt x="228" y="70"/>
                    <a:pt x="226" y="68"/>
                    <a:pt x="224" y="65"/>
                  </a:cubicBezTo>
                  <a:cubicBezTo>
                    <a:pt x="222" y="63"/>
                    <a:pt x="220" y="61"/>
                    <a:pt x="217" y="59"/>
                  </a:cubicBezTo>
                  <a:cubicBezTo>
                    <a:pt x="216" y="59"/>
                    <a:pt x="215" y="58"/>
                    <a:pt x="214" y="58"/>
                  </a:cubicBezTo>
                  <a:cubicBezTo>
                    <a:pt x="214" y="57"/>
                    <a:pt x="214" y="57"/>
                    <a:pt x="214" y="57"/>
                  </a:cubicBezTo>
                  <a:cubicBezTo>
                    <a:pt x="213" y="57"/>
                    <a:pt x="213" y="57"/>
                    <a:pt x="213" y="57"/>
                  </a:cubicBezTo>
                  <a:cubicBezTo>
                    <a:pt x="213" y="57"/>
                    <a:pt x="212" y="56"/>
                    <a:pt x="211" y="56"/>
                  </a:cubicBezTo>
                  <a:cubicBezTo>
                    <a:pt x="211" y="56"/>
                    <a:pt x="211" y="56"/>
                    <a:pt x="211" y="56"/>
                  </a:cubicBezTo>
                  <a:cubicBezTo>
                    <a:pt x="210" y="55"/>
                    <a:pt x="210" y="55"/>
                    <a:pt x="210" y="55"/>
                  </a:cubicBezTo>
                  <a:cubicBezTo>
                    <a:pt x="209" y="55"/>
                    <a:pt x="208" y="55"/>
                    <a:pt x="208" y="55"/>
                  </a:cubicBezTo>
                  <a:cubicBezTo>
                    <a:pt x="207" y="54"/>
                    <a:pt x="207" y="54"/>
                    <a:pt x="207" y="54"/>
                  </a:cubicBezTo>
                  <a:cubicBezTo>
                    <a:pt x="206" y="54"/>
                    <a:pt x="206" y="54"/>
                    <a:pt x="206" y="54"/>
                  </a:cubicBezTo>
                  <a:cubicBezTo>
                    <a:pt x="206" y="54"/>
                    <a:pt x="206" y="54"/>
                    <a:pt x="206" y="54"/>
                  </a:cubicBezTo>
                  <a:cubicBezTo>
                    <a:pt x="205" y="54"/>
                    <a:pt x="205" y="54"/>
                    <a:pt x="205" y="54"/>
                  </a:cubicBezTo>
                  <a:cubicBezTo>
                    <a:pt x="204" y="53"/>
                    <a:pt x="204" y="53"/>
                    <a:pt x="203" y="53"/>
                  </a:cubicBezTo>
                  <a:cubicBezTo>
                    <a:pt x="202" y="53"/>
                    <a:pt x="202" y="53"/>
                    <a:pt x="202" y="53"/>
                  </a:cubicBezTo>
                  <a:cubicBezTo>
                    <a:pt x="201" y="52"/>
                    <a:pt x="201" y="52"/>
                    <a:pt x="201" y="52"/>
                  </a:cubicBezTo>
                  <a:cubicBezTo>
                    <a:pt x="200" y="52"/>
                    <a:pt x="200" y="52"/>
                    <a:pt x="199" y="52"/>
                  </a:cubicBezTo>
                  <a:cubicBezTo>
                    <a:pt x="199" y="52"/>
                    <a:pt x="199" y="52"/>
                    <a:pt x="199" y="52"/>
                  </a:cubicBezTo>
                  <a:cubicBezTo>
                    <a:pt x="199" y="52"/>
                    <a:pt x="199" y="52"/>
                    <a:pt x="199" y="52"/>
                  </a:cubicBezTo>
                  <a:cubicBezTo>
                    <a:pt x="198" y="52"/>
                    <a:pt x="198" y="52"/>
                    <a:pt x="198" y="52"/>
                  </a:cubicBezTo>
                  <a:cubicBezTo>
                    <a:pt x="197" y="51"/>
                    <a:pt x="197" y="51"/>
                    <a:pt x="197" y="51"/>
                  </a:cubicBezTo>
                  <a:cubicBezTo>
                    <a:pt x="196" y="51"/>
                    <a:pt x="196" y="51"/>
                    <a:pt x="196" y="51"/>
                  </a:cubicBezTo>
                  <a:cubicBezTo>
                    <a:pt x="195" y="51"/>
                    <a:pt x="195" y="51"/>
                    <a:pt x="195" y="51"/>
                  </a:cubicBezTo>
                  <a:cubicBezTo>
                    <a:pt x="194" y="51"/>
                    <a:pt x="194" y="51"/>
                    <a:pt x="194" y="51"/>
                  </a:cubicBezTo>
                  <a:cubicBezTo>
                    <a:pt x="193" y="51"/>
                    <a:pt x="193" y="51"/>
                    <a:pt x="193" y="51"/>
                  </a:cubicBezTo>
                  <a:cubicBezTo>
                    <a:pt x="192" y="50"/>
                    <a:pt x="192" y="50"/>
                    <a:pt x="192" y="50"/>
                  </a:cubicBezTo>
                  <a:cubicBezTo>
                    <a:pt x="191" y="50"/>
                    <a:pt x="191" y="50"/>
                    <a:pt x="191" y="50"/>
                  </a:cubicBezTo>
                  <a:cubicBezTo>
                    <a:pt x="191" y="50"/>
                    <a:pt x="191" y="50"/>
                    <a:pt x="191" y="50"/>
                  </a:cubicBezTo>
                  <a:cubicBezTo>
                    <a:pt x="191" y="50"/>
                    <a:pt x="191" y="50"/>
                    <a:pt x="191" y="50"/>
                  </a:cubicBezTo>
                  <a:cubicBezTo>
                    <a:pt x="191" y="50"/>
                    <a:pt x="191" y="50"/>
                    <a:pt x="191" y="50"/>
                  </a:cubicBezTo>
                  <a:cubicBezTo>
                    <a:pt x="190" y="50"/>
                    <a:pt x="190" y="50"/>
                    <a:pt x="190" y="50"/>
                  </a:cubicBezTo>
                  <a:cubicBezTo>
                    <a:pt x="189" y="50"/>
                    <a:pt x="189" y="50"/>
                    <a:pt x="189" y="50"/>
                  </a:cubicBezTo>
                  <a:cubicBezTo>
                    <a:pt x="188" y="50"/>
                    <a:pt x="188" y="50"/>
                    <a:pt x="188" y="50"/>
                  </a:cubicBezTo>
                  <a:cubicBezTo>
                    <a:pt x="187" y="50"/>
                    <a:pt x="187" y="50"/>
                    <a:pt x="187" y="50"/>
                  </a:cubicBezTo>
                  <a:cubicBezTo>
                    <a:pt x="186" y="49"/>
                    <a:pt x="186" y="49"/>
                    <a:pt x="186" y="49"/>
                  </a:cubicBezTo>
                  <a:cubicBezTo>
                    <a:pt x="185" y="49"/>
                    <a:pt x="185" y="49"/>
                    <a:pt x="185" y="49"/>
                  </a:cubicBezTo>
                  <a:cubicBezTo>
                    <a:pt x="184" y="49"/>
                    <a:pt x="184" y="49"/>
                    <a:pt x="184" y="49"/>
                  </a:cubicBezTo>
                  <a:cubicBezTo>
                    <a:pt x="183" y="49"/>
                    <a:pt x="183" y="49"/>
                    <a:pt x="183" y="49"/>
                  </a:cubicBezTo>
                  <a:cubicBezTo>
                    <a:pt x="182" y="49"/>
                    <a:pt x="182" y="49"/>
                    <a:pt x="182" y="49"/>
                  </a:cubicBezTo>
                  <a:cubicBezTo>
                    <a:pt x="182" y="49"/>
                    <a:pt x="182" y="49"/>
                    <a:pt x="182" y="49"/>
                  </a:cubicBezTo>
                  <a:cubicBezTo>
                    <a:pt x="182" y="49"/>
                    <a:pt x="182" y="49"/>
                    <a:pt x="182" y="49"/>
                  </a:cubicBezTo>
                  <a:cubicBezTo>
                    <a:pt x="181" y="49"/>
                    <a:pt x="181" y="49"/>
                    <a:pt x="181" y="49"/>
                  </a:cubicBezTo>
                  <a:cubicBezTo>
                    <a:pt x="180" y="49"/>
                    <a:pt x="180" y="49"/>
                    <a:pt x="180" y="49"/>
                  </a:cubicBezTo>
                  <a:cubicBezTo>
                    <a:pt x="179" y="49"/>
                    <a:pt x="179" y="49"/>
                    <a:pt x="179" y="49"/>
                  </a:cubicBezTo>
                  <a:cubicBezTo>
                    <a:pt x="178" y="48"/>
                    <a:pt x="178" y="48"/>
                    <a:pt x="178" y="48"/>
                  </a:cubicBezTo>
                  <a:cubicBezTo>
                    <a:pt x="178" y="48"/>
                    <a:pt x="177" y="48"/>
                    <a:pt x="177" y="48"/>
                  </a:cubicBezTo>
                  <a:cubicBezTo>
                    <a:pt x="177" y="48"/>
                    <a:pt x="176" y="48"/>
                    <a:pt x="176" y="48"/>
                  </a:cubicBezTo>
                  <a:cubicBezTo>
                    <a:pt x="176" y="48"/>
                    <a:pt x="175" y="48"/>
                    <a:pt x="175" y="48"/>
                  </a:cubicBezTo>
                  <a:cubicBezTo>
                    <a:pt x="174" y="48"/>
                    <a:pt x="174" y="48"/>
                    <a:pt x="174" y="48"/>
                  </a:cubicBezTo>
                  <a:cubicBezTo>
                    <a:pt x="173" y="48"/>
                    <a:pt x="173" y="48"/>
                    <a:pt x="173" y="48"/>
                  </a:cubicBezTo>
                  <a:cubicBezTo>
                    <a:pt x="172" y="48"/>
                    <a:pt x="172" y="48"/>
                    <a:pt x="171" y="48"/>
                  </a:cubicBezTo>
                  <a:cubicBezTo>
                    <a:pt x="171" y="48"/>
                    <a:pt x="171" y="48"/>
                    <a:pt x="170" y="48"/>
                  </a:cubicBezTo>
                  <a:cubicBezTo>
                    <a:pt x="170" y="48"/>
                    <a:pt x="170" y="48"/>
                    <a:pt x="169" y="48"/>
                  </a:cubicBezTo>
                  <a:cubicBezTo>
                    <a:pt x="169" y="48"/>
                    <a:pt x="168" y="48"/>
                    <a:pt x="168" y="48"/>
                  </a:cubicBezTo>
                  <a:cubicBezTo>
                    <a:pt x="168" y="48"/>
                    <a:pt x="167" y="48"/>
                    <a:pt x="167" y="48"/>
                  </a:cubicBezTo>
                  <a:cubicBezTo>
                    <a:pt x="166" y="48"/>
                    <a:pt x="166" y="48"/>
                    <a:pt x="165" y="48"/>
                  </a:cubicBezTo>
                  <a:cubicBezTo>
                    <a:pt x="165" y="48"/>
                    <a:pt x="165" y="48"/>
                    <a:pt x="165" y="48"/>
                  </a:cubicBezTo>
                  <a:cubicBezTo>
                    <a:pt x="165" y="48"/>
                    <a:pt x="165" y="48"/>
                    <a:pt x="165" y="48"/>
                  </a:cubicBezTo>
                  <a:cubicBezTo>
                    <a:pt x="164" y="48"/>
                    <a:pt x="164" y="48"/>
                    <a:pt x="164" y="48"/>
                  </a:cubicBezTo>
                  <a:cubicBezTo>
                    <a:pt x="164" y="48"/>
                    <a:pt x="163" y="48"/>
                    <a:pt x="163" y="48"/>
                  </a:cubicBezTo>
                  <a:cubicBezTo>
                    <a:pt x="163" y="48"/>
                    <a:pt x="162" y="48"/>
                    <a:pt x="162" y="48"/>
                  </a:cubicBezTo>
                  <a:cubicBezTo>
                    <a:pt x="161" y="48"/>
                    <a:pt x="161" y="48"/>
                    <a:pt x="160" y="48"/>
                  </a:cubicBezTo>
                  <a:cubicBezTo>
                    <a:pt x="160" y="48"/>
                    <a:pt x="160" y="48"/>
                    <a:pt x="159" y="48"/>
                  </a:cubicBezTo>
                  <a:cubicBezTo>
                    <a:pt x="158" y="48"/>
                    <a:pt x="158" y="48"/>
                    <a:pt x="158" y="48"/>
                  </a:cubicBezTo>
                  <a:cubicBezTo>
                    <a:pt x="158" y="48"/>
                    <a:pt x="158" y="48"/>
                    <a:pt x="158" y="48"/>
                  </a:cubicBezTo>
                  <a:cubicBezTo>
                    <a:pt x="157" y="48"/>
                    <a:pt x="157" y="48"/>
                    <a:pt x="157" y="48"/>
                  </a:cubicBezTo>
                  <a:cubicBezTo>
                    <a:pt x="156" y="48"/>
                    <a:pt x="156" y="48"/>
                    <a:pt x="156" y="48"/>
                  </a:cubicBezTo>
                  <a:cubicBezTo>
                    <a:pt x="155" y="48"/>
                    <a:pt x="155" y="48"/>
                    <a:pt x="155" y="48"/>
                  </a:cubicBezTo>
                  <a:cubicBezTo>
                    <a:pt x="155" y="48"/>
                    <a:pt x="155" y="48"/>
                    <a:pt x="155" y="48"/>
                  </a:cubicBezTo>
                  <a:cubicBezTo>
                    <a:pt x="154" y="48"/>
                    <a:pt x="154" y="48"/>
                    <a:pt x="154" y="48"/>
                  </a:cubicBezTo>
                  <a:cubicBezTo>
                    <a:pt x="154" y="48"/>
                    <a:pt x="154" y="48"/>
                    <a:pt x="154" y="48"/>
                  </a:cubicBezTo>
                  <a:cubicBezTo>
                    <a:pt x="153" y="48"/>
                    <a:pt x="153" y="48"/>
                    <a:pt x="152" y="48"/>
                  </a:cubicBezTo>
                  <a:cubicBezTo>
                    <a:pt x="152" y="48"/>
                    <a:pt x="151" y="48"/>
                    <a:pt x="151" y="48"/>
                  </a:cubicBezTo>
                  <a:cubicBezTo>
                    <a:pt x="150" y="48"/>
                    <a:pt x="150" y="48"/>
                    <a:pt x="149" y="48"/>
                  </a:cubicBezTo>
                  <a:cubicBezTo>
                    <a:pt x="149" y="48"/>
                    <a:pt x="148" y="48"/>
                    <a:pt x="148" y="48"/>
                  </a:cubicBezTo>
                  <a:cubicBezTo>
                    <a:pt x="148" y="48"/>
                    <a:pt x="148" y="48"/>
                    <a:pt x="148" y="48"/>
                  </a:cubicBezTo>
                  <a:cubicBezTo>
                    <a:pt x="148" y="48"/>
                    <a:pt x="148" y="48"/>
                    <a:pt x="148" y="48"/>
                  </a:cubicBezTo>
                  <a:cubicBezTo>
                    <a:pt x="147" y="48"/>
                    <a:pt x="147" y="48"/>
                    <a:pt x="146" y="48"/>
                  </a:cubicBezTo>
                  <a:cubicBezTo>
                    <a:pt x="146" y="48"/>
                    <a:pt x="145" y="48"/>
                    <a:pt x="145" y="48"/>
                  </a:cubicBezTo>
                  <a:cubicBezTo>
                    <a:pt x="144" y="48"/>
                    <a:pt x="144" y="48"/>
                    <a:pt x="143" y="48"/>
                  </a:cubicBezTo>
                  <a:cubicBezTo>
                    <a:pt x="143" y="48"/>
                    <a:pt x="142" y="48"/>
                    <a:pt x="142" y="48"/>
                  </a:cubicBezTo>
                  <a:cubicBezTo>
                    <a:pt x="141" y="48"/>
                    <a:pt x="140" y="48"/>
                    <a:pt x="140" y="48"/>
                  </a:cubicBezTo>
                  <a:cubicBezTo>
                    <a:pt x="139" y="48"/>
                    <a:pt x="139" y="49"/>
                    <a:pt x="138" y="49"/>
                  </a:cubicBezTo>
                  <a:cubicBezTo>
                    <a:pt x="138" y="49"/>
                    <a:pt x="137" y="49"/>
                    <a:pt x="137" y="49"/>
                  </a:cubicBezTo>
                  <a:cubicBezTo>
                    <a:pt x="136" y="49"/>
                    <a:pt x="135" y="49"/>
                    <a:pt x="135" y="49"/>
                  </a:cubicBezTo>
                  <a:cubicBezTo>
                    <a:pt x="134" y="49"/>
                    <a:pt x="133" y="49"/>
                    <a:pt x="133" y="49"/>
                  </a:cubicBezTo>
                  <a:cubicBezTo>
                    <a:pt x="132" y="49"/>
                    <a:pt x="132" y="49"/>
                    <a:pt x="132" y="49"/>
                  </a:cubicBezTo>
                  <a:cubicBezTo>
                    <a:pt x="132" y="49"/>
                    <a:pt x="132" y="49"/>
                    <a:pt x="132" y="49"/>
                  </a:cubicBezTo>
                  <a:cubicBezTo>
                    <a:pt x="131" y="49"/>
                    <a:pt x="131" y="49"/>
                    <a:pt x="130" y="49"/>
                  </a:cubicBezTo>
                  <a:cubicBezTo>
                    <a:pt x="130" y="49"/>
                    <a:pt x="129" y="50"/>
                    <a:pt x="128" y="50"/>
                  </a:cubicBezTo>
                  <a:cubicBezTo>
                    <a:pt x="127" y="50"/>
                    <a:pt x="127" y="50"/>
                    <a:pt x="126" y="50"/>
                  </a:cubicBezTo>
                  <a:cubicBezTo>
                    <a:pt x="125" y="50"/>
                    <a:pt x="125" y="50"/>
                    <a:pt x="125" y="50"/>
                  </a:cubicBezTo>
                  <a:cubicBezTo>
                    <a:pt x="125" y="50"/>
                    <a:pt x="125" y="50"/>
                    <a:pt x="125" y="50"/>
                  </a:cubicBezTo>
                  <a:cubicBezTo>
                    <a:pt x="124" y="50"/>
                    <a:pt x="123" y="50"/>
                    <a:pt x="122" y="51"/>
                  </a:cubicBezTo>
                  <a:cubicBezTo>
                    <a:pt x="122" y="51"/>
                    <a:pt x="122" y="51"/>
                    <a:pt x="122" y="51"/>
                  </a:cubicBezTo>
                  <a:cubicBezTo>
                    <a:pt x="122" y="51"/>
                    <a:pt x="122" y="51"/>
                    <a:pt x="122" y="51"/>
                  </a:cubicBezTo>
                  <a:cubicBezTo>
                    <a:pt x="121" y="51"/>
                    <a:pt x="119" y="51"/>
                    <a:pt x="118" y="51"/>
                  </a:cubicBezTo>
                  <a:cubicBezTo>
                    <a:pt x="118" y="51"/>
                    <a:pt x="118" y="51"/>
                    <a:pt x="118" y="51"/>
                  </a:cubicBezTo>
                  <a:cubicBezTo>
                    <a:pt x="117" y="52"/>
                    <a:pt x="117" y="52"/>
                    <a:pt x="117" y="52"/>
                  </a:cubicBezTo>
                  <a:cubicBezTo>
                    <a:pt x="116" y="52"/>
                    <a:pt x="116" y="52"/>
                    <a:pt x="115" y="52"/>
                  </a:cubicBezTo>
                  <a:cubicBezTo>
                    <a:pt x="114" y="52"/>
                    <a:pt x="114" y="52"/>
                    <a:pt x="114" y="52"/>
                  </a:cubicBezTo>
                  <a:cubicBezTo>
                    <a:pt x="114" y="52"/>
                    <a:pt x="114" y="52"/>
                    <a:pt x="114" y="52"/>
                  </a:cubicBezTo>
                  <a:cubicBezTo>
                    <a:pt x="113" y="53"/>
                    <a:pt x="113" y="53"/>
                    <a:pt x="113" y="53"/>
                  </a:cubicBezTo>
                  <a:cubicBezTo>
                    <a:pt x="113" y="53"/>
                    <a:pt x="112" y="53"/>
                    <a:pt x="112" y="53"/>
                  </a:cubicBezTo>
                  <a:cubicBezTo>
                    <a:pt x="111" y="53"/>
                    <a:pt x="111" y="53"/>
                    <a:pt x="111" y="53"/>
                  </a:cubicBezTo>
                  <a:cubicBezTo>
                    <a:pt x="111" y="53"/>
                    <a:pt x="111" y="53"/>
                    <a:pt x="111" y="53"/>
                  </a:cubicBezTo>
                  <a:cubicBezTo>
                    <a:pt x="111" y="53"/>
                    <a:pt x="111" y="53"/>
                    <a:pt x="111" y="53"/>
                  </a:cubicBezTo>
                  <a:cubicBezTo>
                    <a:pt x="110" y="54"/>
                    <a:pt x="110" y="54"/>
                    <a:pt x="110" y="54"/>
                  </a:cubicBezTo>
                  <a:cubicBezTo>
                    <a:pt x="109" y="54"/>
                    <a:pt x="109" y="54"/>
                    <a:pt x="109" y="54"/>
                  </a:cubicBezTo>
                  <a:cubicBezTo>
                    <a:pt x="109" y="54"/>
                    <a:pt x="109" y="54"/>
                    <a:pt x="109" y="54"/>
                  </a:cubicBezTo>
                  <a:cubicBezTo>
                    <a:pt x="109" y="54"/>
                    <a:pt x="109" y="54"/>
                    <a:pt x="109" y="54"/>
                  </a:cubicBezTo>
                  <a:cubicBezTo>
                    <a:pt x="108" y="54"/>
                    <a:pt x="108" y="54"/>
                    <a:pt x="108" y="54"/>
                  </a:cubicBezTo>
                  <a:cubicBezTo>
                    <a:pt x="108" y="55"/>
                    <a:pt x="108" y="55"/>
                    <a:pt x="108" y="55"/>
                  </a:cubicBezTo>
                  <a:cubicBezTo>
                    <a:pt x="107" y="55"/>
                    <a:pt x="107" y="55"/>
                    <a:pt x="107" y="55"/>
                  </a:cubicBezTo>
                  <a:cubicBezTo>
                    <a:pt x="107" y="55"/>
                    <a:pt x="107" y="55"/>
                    <a:pt x="107" y="55"/>
                  </a:cubicBezTo>
                  <a:cubicBezTo>
                    <a:pt x="107" y="55"/>
                    <a:pt x="107" y="55"/>
                    <a:pt x="107" y="55"/>
                  </a:cubicBezTo>
                  <a:cubicBezTo>
                    <a:pt x="107" y="55"/>
                    <a:pt x="107" y="55"/>
                    <a:pt x="107" y="55"/>
                  </a:cubicBezTo>
                  <a:cubicBezTo>
                    <a:pt x="106" y="55"/>
                    <a:pt x="106" y="55"/>
                    <a:pt x="106" y="55"/>
                  </a:cubicBezTo>
                  <a:cubicBezTo>
                    <a:pt x="106" y="55"/>
                    <a:pt x="106" y="55"/>
                    <a:pt x="106" y="55"/>
                  </a:cubicBezTo>
                  <a:cubicBezTo>
                    <a:pt x="106" y="55"/>
                    <a:pt x="106" y="55"/>
                    <a:pt x="106" y="55"/>
                  </a:cubicBezTo>
                  <a:cubicBezTo>
                    <a:pt x="106" y="56"/>
                    <a:pt x="106" y="56"/>
                    <a:pt x="106" y="56"/>
                  </a:cubicBezTo>
                  <a:cubicBezTo>
                    <a:pt x="105" y="56"/>
                    <a:pt x="105" y="56"/>
                    <a:pt x="105" y="56"/>
                  </a:cubicBezTo>
                  <a:cubicBezTo>
                    <a:pt x="105" y="56"/>
                    <a:pt x="105" y="56"/>
                    <a:pt x="105" y="56"/>
                  </a:cubicBezTo>
                  <a:cubicBezTo>
                    <a:pt x="104" y="57"/>
                    <a:pt x="103" y="57"/>
                    <a:pt x="101" y="58"/>
                  </a:cubicBezTo>
                  <a:cubicBezTo>
                    <a:pt x="101" y="58"/>
                    <a:pt x="101" y="58"/>
                    <a:pt x="101" y="58"/>
                  </a:cubicBezTo>
                  <a:cubicBezTo>
                    <a:pt x="100" y="58"/>
                    <a:pt x="99" y="59"/>
                    <a:pt x="97" y="59"/>
                  </a:cubicBezTo>
                  <a:cubicBezTo>
                    <a:pt x="97" y="59"/>
                    <a:pt x="97" y="59"/>
                    <a:pt x="97" y="59"/>
                  </a:cubicBezTo>
                  <a:cubicBezTo>
                    <a:pt x="96" y="60"/>
                    <a:pt x="94" y="60"/>
                    <a:pt x="93" y="61"/>
                  </a:cubicBezTo>
                  <a:cubicBezTo>
                    <a:pt x="92" y="61"/>
                    <a:pt x="92" y="61"/>
                    <a:pt x="92" y="61"/>
                  </a:cubicBezTo>
                  <a:cubicBezTo>
                    <a:pt x="91" y="61"/>
                    <a:pt x="89" y="62"/>
                    <a:pt x="88" y="62"/>
                  </a:cubicBezTo>
                  <a:cubicBezTo>
                    <a:pt x="87" y="62"/>
                    <a:pt x="87" y="62"/>
                    <a:pt x="87" y="62"/>
                  </a:cubicBezTo>
                  <a:cubicBezTo>
                    <a:pt x="86" y="62"/>
                    <a:pt x="84" y="63"/>
                    <a:pt x="83" y="63"/>
                  </a:cubicBezTo>
                  <a:cubicBezTo>
                    <a:pt x="82" y="63"/>
                    <a:pt x="82" y="63"/>
                    <a:pt x="82" y="63"/>
                  </a:cubicBezTo>
                  <a:cubicBezTo>
                    <a:pt x="81" y="63"/>
                    <a:pt x="79" y="63"/>
                    <a:pt x="77" y="63"/>
                  </a:cubicBezTo>
                  <a:cubicBezTo>
                    <a:pt x="77" y="63"/>
                    <a:pt x="77" y="63"/>
                    <a:pt x="77" y="63"/>
                  </a:cubicBezTo>
                  <a:cubicBezTo>
                    <a:pt x="76" y="64"/>
                    <a:pt x="74" y="64"/>
                    <a:pt x="72" y="64"/>
                  </a:cubicBezTo>
                  <a:cubicBezTo>
                    <a:pt x="72" y="64"/>
                    <a:pt x="72" y="64"/>
                    <a:pt x="72" y="64"/>
                  </a:cubicBezTo>
                  <a:cubicBezTo>
                    <a:pt x="70" y="64"/>
                    <a:pt x="68" y="64"/>
                    <a:pt x="67" y="64"/>
                  </a:cubicBezTo>
                  <a:cubicBezTo>
                    <a:pt x="65" y="64"/>
                    <a:pt x="62" y="64"/>
                    <a:pt x="60" y="64"/>
                  </a:cubicBezTo>
                  <a:cubicBezTo>
                    <a:pt x="60" y="64"/>
                    <a:pt x="60" y="64"/>
                    <a:pt x="60" y="64"/>
                  </a:cubicBezTo>
                  <a:cubicBezTo>
                    <a:pt x="58" y="64"/>
                    <a:pt x="56" y="64"/>
                    <a:pt x="54" y="64"/>
                  </a:cubicBezTo>
                  <a:cubicBezTo>
                    <a:pt x="54" y="64"/>
                    <a:pt x="54" y="64"/>
                    <a:pt x="54" y="64"/>
                  </a:cubicBezTo>
                  <a:cubicBezTo>
                    <a:pt x="52" y="63"/>
                    <a:pt x="50" y="63"/>
                    <a:pt x="48" y="63"/>
                  </a:cubicBezTo>
                  <a:cubicBezTo>
                    <a:pt x="48" y="63"/>
                    <a:pt x="48" y="63"/>
                    <a:pt x="48" y="63"/>
                  </a:cubicBezTo>
                  <a:cubicBezTo>
                    <a:pt x="48" y="63"/>
                    <a:pt x="48" y="63"/>
                    <a:pt x="48" y="63"/>
                  </a:cubicBezTo>
                  <a:cubicBezTo>
                    <a:pt x="47" y="63"/>
                    <a:pt x="45" y="63"/>
                    <a:pt x="43" y="62"/>
                  </a:cubicBezTo>
                  <a:cubicBezTo>
                    <a:pt x="42" y="62"/>
                    <a:pt x="41" y="62"/>
                    <a:pt x="40" y="62"/>
                  </a:cubicBezTo>
                  <a:cubicBezTo>
                    <a:pt x="40" y="61"/>
                    <a:pt x="39" y="61"/>
                    <a:pt x="39" y="61"/>
                  </a:cubicBezTo>
                  <a:cubicBezTo>
                    <a:pt x="38" y="61"/>
                    <a:pt x="38" y="60"/>
                    <a:pt x="37" y="60"/>
                  </a:cubicBezTo>
                  <a:cubicBezTo>
                    <a:pt x="37" y="60"/>
                    <a:pt x="36" y="60"/>
                    <a:pt x="36" y="59"/>
                  </a:cubicBezTo>
                  <a:cubicBezTo>
                    <a:pt x="35" y="59"/>
                    <a:pt x="35" y="58"/>
                    <a:pt x="34" y="58"/>
                  </a:cubicBezTo>
                  <a:cubicBezTo>
                    <a:pt x="34" y="58"/>
                    <a:pt x="33" y="57"/>
                    <a:pt x="33" y="57"/>
                  </a:cubicBezTo>
                  <a:cubicBezTo>
                    <a:pt x="32" y="56"/>
                    <a:pt x="32" y="56"/>
                    <a:pt x="31" y="55"/>
                  </a:cubicBezTo>
                  <a:cubicBezTo>
                    <a:pt x="31" y="55"/>
                    <a:pt x="30" y="55"/>
                    <a:pt x="30" y="54"/>
                  </a:cubicBezTo>
                  <a:cubicBezTo>
                    <a:pt x="29" y="54"/>
                    <a:pt x="29" y="53"/>
                    <a:pt x="29" y="52"/>
                  </a:cubicBezTo>
                  <a:cubicBezTo>
                    <a:pt x="28" y="52"/>
                    <a:pt x="28" y="51"/>
                    <a:pt x="27" y="51"/>
                  </a:cubicBezTo>
                  <a:cubicBezTo>
                    <a:pt x="27" y="50"/>
                    <a:pt x="26" y="50"/>
                    <a:pt x="26" y="49"/>
                  </a:cubicBezTo>
                  <a:cubicBezTo>
                    <a:pt x="25" y="48"/>
                    <a:pt x="25" y="48"/>
                    <a:pt x="24" y="47"/>
                  </a:cubicBezTo>
                  <a:cubicBezTo>
                    <a:pt x="24" y="47"/>
                    <a:pt x="24" y="46"/>
                    <a:pt x="23" y="45"/>
                  </a:cubicBezTo>
                  <a:cubicBezTo>
                    <a:pt x="23" y="45"/>
                    <a:pt x="22" y="44"/>
                    <a:pt x="22" y="44"/>
                  </a:cubicBezTo>
                  <a:cubicBezTo>
                    <a:pt x="21" y="43"/>
                    <a:pt x="21" y="42"/>
                    <a:pt x="20" y="41"/>
                  </a:cubicBezTo>
                  <a:cubicBezTo>
                    <a:pt x="20" y="41"/>
                    <a:pt x="20" y="40"/>
                    <a:pt x="19" y="40"/>
                  </a:cubicBezTo>
                  <a:cubicBezTo>
                    <a:pt x="18" y="38"/>
                    <a:pt x="17" y="36"/>
                    <a:pt x="16" y="34"/>
                  </a:cubicBezTo>
                  <a:cubicBezTo>
                    <a:pt x="16" y="33"/>
                    <a:pt x="15" y="32"/>
                    <a:pt x="15" y="31"/>
                  </a:cubicBezTo>
                  <a:cubicBezTo>
                    <a:pt x="14" y="29"/>
                    <a:pt x="13" y="27"/>
                    <a:pt x="12" y="26"/>
                  </a:cubicBezTo>
                  <a:cubicBezTo>
                    <a:pt x="11" y="24"/>
                    <a:pt x="11" y="23"/>
                    <a:pt x="10" y="22"/>
                  </a:cubicBezTo>
                  <a:cubicBezTo>
                    <a:pt x="10" y="22"/>
                    <a:pt x="10" y="21"/>
                    <a:pt x="9" y="21"/>
                  </a:cubicBezTo>
                  <a:cubicBezTo>
                    <a:pt x="8" y="18"/>
                    <a:pt x="6" y="15"/>
                    <a:pt x="5" y="12"/>
                  </a:cubicBezTo>
                  <a:cubicBezTo>
                    <a:pt x="4" y="11"/>
                    <a:pt x="4" y="11"/>
                    <a:pt x="4" y="11"/>
                  </a:cubicBezTo>
                  <a:cubicBezTo>
                    <a:pt x="4" y="10"/>
                    <a:pt x="3" y="9"/>
                    <a:pt x="3" y="8"/>
                  </a:cubicBezTo>
                  <a:cubicBezTo>
                    <a:pt x="2" y="7"/>
                    <a:pt x="2" y="6"/>
                    <a:pt x="2" y="6"/>
                  </a:cubicBezTo>
                  <a:cubicBezTo>
                    <a:pt x="1" y="5"/>
                    <a:pt x="1" y="4"/>
                    <a:pt x="1" y="4"/>
                  </a:cubicBezTo>
                  <a:cubicBezTo>
                    <a:pt x="1" y="3"/>
                    <a:pt x="0" y="2"/>
                    <a:pt x="0" y="2"/>
                  </a:cubicBezTo>
                  <a:cubicBezTo>
                    <a:pt x="0" y="1"/>
                    <a:pt x="0" y="1"/>
                    <a:pt x="0" y="0"/>
                  </a:cubicBezTo>
                  <a:cubicBezTo>
                    <a:pt x="2" y="141"/>
                    <a:pt x="2" y="141"/>
                    <a:pt x="2" y="141"/>
                  </a:cubicBezTo>
                  <a:cubicBezTo>
                    <a:pt x="2" y="142"/>
                    <a:pt x="2" y="142"/>
                    <a:pt x="2" y="143"/>
                  </a:cubicBezTo>
                  <a:cubicBezTo>
                    <a:pt x="2" y="144"/>
                    <a:pt x="2" y="144"/>
                    <a:pt x="3" y="145"/>
                  </a:cubicBezTo>
                  <a:cubicBezTo>
                    <a:pt x="3" y="146"/>
                    <a:pt x="3" y="147"/>
                    <a:pt x="3" y="147"/>
                  </a:cubicBezTo>
                  <a:cubicBezTo>
                    <a:pt x="4" y="148"/>
                    <a:pt x="4" y="149"/>
                    <a:pt x="4" y="150"/>
                  </a:cubicBezTo>
                  <a:cubicBezTo>
                    <a:pt x="5" y="151"/>
                    <a:pt x="6" y="152"/>
                    <a:pt x="6" y="153"/>
                  </a:cubicBezTo>
                  <a:cubicBezTo>
                    <a:pt x="7" y="154"/>
                    <a:pt x="7" y="154"/>
                    <a:pt x="7" y="154"/>
                  </a:cubicBezTo>
                  <a:cubicBezTo>
                    <a:pt x="8" y="158"/>
                    <a:pt x="10" y="162"/>
                    <a:pt x="12" y="166"/>
                  </a:cubicBezTo>
                  <a:cubicBezTo>
                    <a:pt x="12" y="167"/>
                    <a:pt x="13" y="168"/>
                    <a:pt x="13" y="169"/>
                  </a:cubicBezTo>
                  <a:cubicBezTo>
                    <a:pt x="14" y="171"/>
                    <a:pt x="15" y="173"/>
                    <a:pt x="16" y="175"/>
                  </a:cubicBezTo>
                  <a:cubicBezTo>
                    <a:pt x="17" y="176"/>
                    <a:pt x="17" y="177"/>
                    <a:pt x="18" y="178"/>
                  </a:cubicBezTo>
                  <a:cubicBezTo>
                    <a:pt x="19" y="180"/>
                    <a:pt x="20" y="182"/>
                    <a:pt x="20" y="183"/>
                  </a:cubicBezTo>
                  <a:cubicBezTo>
                    <a:pt x="21" y="184"/>
                    <a:pt x="21" y="184"/>
                    <a:pt x="21" y="184"/>
                  </a:cubicBezTo>
                  <a:cubicBezTo>
                    <a:pt x="21" y="185"/>
                    <a:pt x="21" y="185"/>
                    <a:pt x="21" y="185"/>
                  </a:cubicBezTo>
                  <a:cubicBezTo>
                    <a:pt x="22" y="185"/>
                    <a:pt x="22" y="186"/>
                    <a:pt x="22" y="186"/>
                  </a:cubicBezTo>
                  <a:cubicBezTo>
                    <a:pt x="22" y="187"/>
                    <a:pt x="23" y="188"/>
                    <a:pt x="23" y="188"/>
                  </a:cubicBezTo>
                  <a:cubicBezTo>
                    <a:pt x="24" y="189"/>
                    <a:pt x="24" y="190"/>
                    <a:pt x="25" y="190"/>
                  </a:cubicBezTo>
                  <a:cubicBezTo>
                    <a:pt x="25" y="191"/>
                    <a:pt x="25" y="192"/>
                    <a:pt x="26" y="193"/>
                  </a:cubicBezTo>
                  <a:cubicBezTo>
                    <a:pt x="26" y="193"/>
                    <a:pt x="27" y="194"/>
                    <a:pt x="27" y="194"/>
                  </a:cubicBezTo>
                  <a:cubicBezTo>
                    <a:pt x="28" y="195"/>
                    <a:pt x="28" y="196"/>
                    <a:pt x="29" y="196"/>
                  </a:cubicBezTo>
                  <a:cubicBezTo>
                    <a:pt x="29" y="197"/>
                    <a:pt x="29" y="198"/>
                    <a:pt x="30" y="198"/>
                  </a:cubicBezTo>
                  <a:cubicBezTo>
                    <a:pt x="31" y="199"/>
                    <a:pt x="31" y="199"/>
                    <a:pt x="31" y="199"/>
                  </a:cubicBezTo>
                  <a:cubicBezTo>
                    <a:pt x="31" y="200"/>
                    <a:pt x="31" y="200"/>
                    <a:pt x="31" y="200"/>
                  </a:cubicBezTo>
                  <a:cubicBezTo>
                    <a:pt x="32" y="201"/>
                    <a:pt x="32" y="201"/>
                    <a:pt x="32" y="201"/>
                  </a:cubicBezTo>
                  <a:cubicBezTo>
                    <a:pt x="33" y="201"/>
                    <a:pt x="33" y="201"/>
                    <a:pt x="33" y="201"/>
                  </a:cubicBezTo>
                  <a:cubicBezTo>
                    <a:pt x="33" y="202"/>
                    <a:pt x="34" y="202"/>
                    <a:pt x="34" y="203"/>
                  </a:cubicBezTo>
                  <a:cubicBezTo>
                    <a:pt x="35" y="203"/>
                    <a:pt x="35" y="204"/>
                    <a:pt x="36" y="204"/>
                  </a:cubicBezTo>
                  <a:cubicBezTo>
                    <a:pt x="36" y="205"/>
                    <a:pt x="37" y="205"/>
                    <a:pt x="37" y="205"/>
                  </a:cubicBezTo>
                  <a:cubicBezTo>
                    <a:pt x="38" y="206"/>
                    <a:pt x="38" y="206"/>
                    <a:pt x="39" y="206"/>
                  </a:cubicBezTo>
                  <a:cubicBezTo>
                    <a:pt x="39" y="207"/>
                    <a:pt x="40" y="207"/>
                    <a:pt x="40" y="207"/>
                  </a:cubicBezTo>
                  <a:cubicBezTo>
                    <a:pt x="41" y="208"/>
                    <a:pt x="41" y="208"/>
                    <a:pt x="42" y="208"/>
                  </a:cubicBezTo>
                  <a:cubicBezTo>
                    <a:pt x="42" y="208"/>
                    <a:pt x="42" y="208"/>
                    <a:pt x="42" y="208"/>
                  </a:cubicBezTo>
                  <a:cubicBezTo>
                    <a:pt x="42" y="208"/>
                    <a:pt x="42" y="208"/>
                    <a:pt x="42" y="208"/>
                  </a:cubicBezTo>
                  <a:cubicBezTo>
                    <a:pt x="42" y="208"/>
                    <a:pt x="42" y="208"/>
                    <a:pt x="42" y="208"/>
                  </a:cubicBezTo>
                  <a:cubicBezTo>
                    <a:pt x="43" y="208"/>
                    <a:pt x="43" y="208"/>
                    <a:pt x="43" y="208"/>
                  </a:cubicBezTo>
                  <a:cubicBezTo>
                    <a:pt x="43" y="209"/>
                    <a:pt x="43" y="209"/>
                    <a:pt x="43" y="209"/>
                  </a:cubicBezTo>
                  <a:cubicBezTo>
                    <a:pt x="43" y="209"/>
                    <a:pt x="43" y="209"/>
                    <a:pt x="43" y="209"/>
                  </a:cubicBezTo>
                  <a:cubicBezTo>
                    <a:pt x="43" y="209"/>
                    <a:pt x="43" y="209"/>
                    <a:pt x="43"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5" y="209"/>
                    <a:pt x="45" y="209"/>
                    <a:pt x="45" y="209"/>
                  </a:cubicBezTo>
                  <a:cubicBezTo>
                    <a:pt x="45" y="209"/>
                    <a:pt x="45" y="209"/>
                    <a:pt x="45" y="209"/>
                  </a:cubicBezTo>
                  <a:cubicBezTo>
                    <a:pt x="46" y="209"/>
                    <a:pt x="46" y="209"/>
                    <a:pt x="46" y="209"/>
                  </a:cubicBezTo>
                  <a:cubicBezTo>
                    <a:pt x="46" y="209"/>
                    <a:pt x="46" y="209"/>
                    <a:pt x="46" y="209"/>
                  </a:cubicBezTo>
                  <a:cubicBezTo>
                    <a:pt x="47" y="209"/>
                    <a:pt x="47" y="209"/>
                    <a:pt x="47" y="209"/>
                  </a:cubicBezTo>
                  <a:cubicBezTo>
                    <a:pt x="48" y="209"/>
                    <a:pt x="48" y="209"/>
                    <a:pt x="48" y="209"/>
                  </a:cubicBezTo>
                  <a:cubicBezTo>
                    <a:pt x="49" y="210"/>
                    <a:pt x="49" y="210"/>
                    <a:pt x="49" y="210"/>
                  </a:cubicBezTo>
                  <a:cubicBezTo>
                    <a:pt x="50" y="210"/>
                    <a:pt x="50" y="210"/>
                    <a:pt x="50" y="210"/>
                  </a:cubicBezTo>
                  <a:cubicBezTo>
                    <a:pt x="50" y="210"/>
                    <a:pt x="50" y="210"/>
                    <a:pt x="50" y="210"/>
                  </a:cubicBezTo>
                  <a:cubicBezTo>
                    <a:pt x="51" y="210"/>
                    <a:pt x="51" y="210"/>
                    <a:pt x="51" y="210"/>
                  </a:cubicBezTo>
                  <a:cubicBezTo>
                    <a:pt x="52" y="210"/>
                    <a:pt x="52" y="210"/>
                    <a:pt x="52" y="210"/>
                  </a:cubicBezTo>
                  <a:cubicBezTo>
                    <a:pt x="53" y="210"/>
                    <a:pt x="53" y="210"/>
                    <a:pt x="53" y="210"/>
                  </a:cubicBezTo>
                  <a:cubicBezTo>
                    <a:pt x="53" y="210"/>
                    <a:pt x="53" y="210"/>
                    <a:pt x="53" y="210"/>
                  </a:cubicBezTo>
                  <a:cubicBezTo>
                    <a:pt x="54" y="210"/>
                    <a:pt x="54" y="210"/>
                    <a:pt x="54" y="210"/>
                  </a:cubicBezTo>
                  <a:cubicBezTo>
                    <a:pt x="55" y="210"/>
                    <a:pt x="55" y="210"/>
                    <a:pt x="55" y="210"/>
                  </a:cubicBezTo>
                  <a:cubicBezTo>
                    <a:pt x="55" y="210"/>
                    <a:pt x="55" y="210"/>
                    <a:pt x="55" y="210"/>
                  </a:cubicBezTo>
                  <a:cubicBezTo>
                    <a:pt x="55" y="210"/>
                    <a:pt x="55" y="210"/>
                    <a:pt x="55" y="210"/>
                  </a:cubicBezTo>
                  <a:cubicBezTo>
                    <a:pt x="55" y="210"/>
                    <a:pt x="55" y="210"/>
                    <a:pt x="55" y="210"/>
                  </a:cubicBezTo>
                  <a:cubicBezTo>
                    <a:pt x="56" y="210"/>
                    <a:pt x="56" y="210"/>
                    <a:pt x="56" y="210"/>
                  </a:cubicBezTo>
                  <a:cubicBezTo>
                    <a:pt x="57" y="210"/>
                    <a:pt x="57" y="210"/>
                    <a:pt x="57" y="210"/>
                  </a:cubicBezTo>
                  <a:cubicBezTo>
                    <a:pt x="58" y="210"/>
                    <a:pt x="58" y="210"/>
                    <a:pt x="58" y="210"/>
                  </a:cubicBezTo>
                  <a:cubicBezTo>
                    <a:pt x="58" y="210"/>
                    <a:pt x="58" y="210"/>
                    <a:pt x="58" y="210"/>
                  </a:cubicBezTo>
                  <a:cubicBezTo>
                    <a:pt x="59" y="210"/>
                    <a:pt x="59" y="210"/>
                    <a:pt x="59" y="210"/>
                  </a:cubicBezTo>
                  <a:cubicBezTo>
                    <a:pt x="60" y="211"/>
                    <a:pt x="60" y="211"/>
                    <a:pt x="60" y="211"/>
                  </a:cubicBezTo>
                  <a:cubicBezTo>
                    <a:pt x="61" y="211"/>
                    <a:pt x="61" y="211"/>
                    <a:pt x="61" y="211"/>
                  </a:cubicBezTo>
                  <a:cubicBezTo>
                    <a:pt x="61" y="211"/>
                    <a:pt x="61" y="211"/>
                    <a:pt x="61" y="211"/>
                  </a:cubicBezTo>
                  <a:cubicBezTo>
                    <a:pt x="62" y="211"/>
                    <a:pt x="62" y="211"/>
                    <a:pt x="62" y="211"/>
                  </a:cubicBezTo>
                  <a:cubicBezTo>
                    <a:pt x="62" y="211"/>
                    <a:pt x="62" y="211"/>
                    <a:pt x="62" y="211"/>
                  </a:cubicBezTo>
                  <a:cubicBezTo>
                    <a:pt x="63" y="211"/>
                    <a:pt x="63" y="211"/>
                    <a:pt x="63" y="211"/>
                  </a:cubicBezTo>
                  <a:cubicBezTo>
                    <a:pt x="64" y="211"/>
                    <a:pt x="64" y="211"/>
                    <a:pt x="64" y="211"/>
                  </a:cubicBezTo>
                  <a:cubicBezTo>
                    <a:pt x="65" y="211"/>
                    <a:pt x="65" y="211"/>
                    <a:pt x="65" y="211"/>
                  </a:cubicBezTo>
                  <a:cubicBezTo>
                    <a:pt x="66" y="211"/>
                    <a:pt x="66" y="211"/>
                    <a:pt x="66" y="211"/>
                  </a:cubicBezTo>
                  <a:cubicBezTo>
                    <a:pt x="66" y="211"/>
                    <a:pt x="66" y="211"/>
                    <a:pt x="66" y="211"/>
                  </a:cubicBezTo>
                  <a:lnTo>
                    <a:pt x="67" y="211"/>
                  </a:lnTo>
                  <a:close/>
                </a:path>
              </a:pathLst>
            </a:custGeom>
            <a:gradFill>
              <a:gsLst>
                <a:gs pos="53000">
                  <a:schemeClr val="bg1">
                    <a:lumMod val="85000"/>
                  </a:schemeClr>
                </a:gs>
                <a:gs pos="98000">
                  <a:schemeClr val="bg1">
                    <a:lumMod val="6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Freeform 23"/>
            <p:cNvSpPr/>
            <p:nvPr/>
          </p:nvSpPr>
          <p:spPr bwMode="auto">
            <a:xfrm flipH="1">
              <a:off x="3889573" y="3195662"/>
              <a:ext cx="1222375" cy="388937"/>
            </a:xfrm>
            <a:custGeom>
              <a:avLst/>
              <a:gdLst>
                <a:gd name="T0" fmla="*/ 97 w 826"/>
                <a:gd name="T1" fmla="*/ 86 h 262"/>
                <a:gd name="T2" fmla="*/ 113 w 826"/>
                <a:gd name="T3" fmla="*/ 80 h 262"/>
                <a:gd name="T4" fmla="*/ 140 w 826"/>
                <a:gd name="T5" fmla="*/ 75 h 262"/>
                <a:gd name="T6" fmla="*/ 174 w 826"/>
                <a:gd name="T7" fmla="*/ 75 h 262"/>
                <a:gd name="T8" fmla="*/ 206 w 826"/>
                <a:gd name="T9" fmla="*/ 81 h 262"/>
                <a:gd name="T10" fmla="*/ 230 w 826"/>
                <a:gd name="T11" fmla="*/ 100 h 262"/>
                <a:gd name="T12" fmla="*/ 224 w 826"/>
                <a:gd name="T13" fmla="*/ 128 h 262"/>
                <a:gd name="T14" fmla="*/ 165 w 826"/>
                <a:gd name="T15" fmla="*/ 139 h 262"/>
                <a:gd name="T16" fmla="*/ 104 w 826"/>
                <a:gd name="T17" fmla="*/ 145 h 262"/>
                <a:gd name="T18" fmla="*/ 86 w 826"/>
                <a:gd name="T19" fmla="*/ 163 h 262"/>
                <a:gd name="T20" fmla="*/ 100 w 826"/>
                <a:gd name="T21" fmla="*/ 191 h 262"/>
                <a:gd name="T22" fmla="*/ 122 w 826"/>
                <a:gd name="T23" fmla="*/ 213 h 262"/>
                <a:gd name="T24" fmla="*/ 136 w 826"/>
                <a:gd name="T25" fmla="*/ 225 h 262"/>
                <a:gd name="T26" fmla="*/ 170 w 826"/>
                <a:gd name="T27" fmla="*/ 220 h 262"/>
                <a:gd name="T28" fmla="*/ 305 w 826"/>
                <a:gd name="T29" fmla="*/ 198 h 262"/>
                <a:gd name="T30" fmla="*/ 356 w 826"/>
                <a:gd name="T31" fmla="*/ 193 h 262"/>
                <a:gd name="T32" fmla="*/ 358 w 826"/>
                <a:gd name="T33" fmla="*/ 193 h 262"/>
                <a:gd name="T34" fmla="*/ 381 w 826"/>
                <a:gd name="T35" fmla="*/ 196 h 262"/>
                <a:gd name="T36" fmla="*/ 409 w 826"/>
                <a:gd name="T37" fmla="*/ 207 h 262"/>
                <a:gd name="T38" fmla="*/ 404 w 826"/>
                <a:gd name="T39" fmla="*/ 223 h 262"/>
                <a:gd name="T40" fmla="*/ 402 w 826"/>
                <a:gd name="T41" fmla="*/ 247 h 262"/>
                <a:gd name="T42" fmla="*/ 438 w 826"/>
                <a:gd name="T43" fmla="*/ 259 h 262"/>
                <a:gd name="T44" fmla="*/ 470 w 826"/>
                <a:gd name="T45" fmla="*/ 262 h 262"/>
                <a:gd name="T46" fmla="*/ 518 w 826"/>
                <a:gd name="T47" fmla="*/ 260 h 262"/>
                <a:gd name="T48" fmla="*/ 567 w 826"/>
                <a:gd name="T49" fmla="*/ 250 h 262"/>
                <a:gd name="T50" fmla="*/ 577 w 826"/>
                <a:gd name="T51" fmla="*/ 228 h 262"/>
                <a:gd name="T52" fmla="*/ 567 w 826"/>
                <a:gd name="T53" fmla="*/ 210 h 262"/>
                <a:gd name="T54" fmla="*/ 548 w 826"/>
                <a:gd name="T55" fmla="*/ 195 h 262"/>
                <a:gd name="T56" fmla="*/ 551 w 826"/>
                <a:gd name="T57" fmla="*/ 181 h 262"/>
                <a:gd name="T58" fmla="*/ 582 w 826"/>
                <a:gd name="T59" fmla="*/ 177 h 262"/>
                <a:gd name="T60" fmla="*/ 613 w 826"/>
                <a:gd name="T61" fmla="*/ 177 h 262"/>
                <a:gd name="T62" fmla="*/ 648 w 826"/>
                <a:gd name="T63" fmla="*/ 176 h 262"/>
                <a:gd name="T64" fmla="*/ 680 w 826"/>
                <a:gd name="T65" fmla="*/ 176 h 262"/>
                <a:gd name="T66" fmla="*/ 713 w 826"/>
                <a:gd name="T67" fmla="*/ 176 h 262"/>
                <a:gd name="T68" fmla="*/ 743 w 826"/>
                <a:gd name="T69" fmla="*/ 176 h 262"/>
                <a:gd name="T70" fmla="*/ 779 w 826"/>
                <a:gd name="T71" fmla="*/ 175 h 262"/>
                <a:gd name="T72" fmla="*/ 810 w 826"/>
                <a:gd name="T73" fmla="*/ 174 h 262"/>
                <a:gd name="T74" fmla="*/ 824 w 826"/>
                <a:gd name="T75" fmla="*/ 172 h 262"/>
                <a:gd name="T76" fmla="*/ 824 w 826"/>
                <a:gd name="T77" fmla="*/ 165 h 262"/>
                <a:gd name="T78" fmla="*/ 817 w 826"/>
                <a:gd name="T79" fmla="*/ 156 h 262"/>
                <a:gd name="T80" fmla="*/ 704 w 826"/>
                <a:gd name="T81" fmla="*/ 7 h 262"/>
                <a:gd name="T82" fmla="*/ 676 w 826"/>
                <a:gd name="T83" fmla="*/ 1 h 262"/>
                <a:gd name="T84" fmla="*/ 638 w 826"/>
                <a:gd name="T85" fmla="*/ 1 h 262"/>
                <a:gd name="T86" fmla="*/ 631 w 826"/>
                <a:gd name="T87" fmla="*/ 1 h 262"/>
                <a:gd name="T88" fmla="*/ 508 w 826"/>
                <a:gd name="T89" fmla="*/ 4 h 262"/>
                <a:gd name="T90" fmla="*/ 129 w 826"/>
                <a:gd name="T91" fmla="*/ 14 h 262"/>
                <a:gd name="T92" fmla="*/ 19 w 826"/>
                <a:gd name="T93" fmla="*/ 17 h 262"/>
                <a:gd name="T94" fmla="*/ 1 w 826"/>
                <a:gd name="T95" fmla="*/ 25 h 262"/>
                <a:gd name="T96" fmla="*/ 10 w 826"/>
                <a:gd name="T97" fmla="*/ 50 h 262"/>
                <a:gd name="T98" fmla="*/ 31 w 826"/>
                <a:gd name="T99" fmla="*/ 82 h 262"/>
                <a:gd name="T100" fmla="*/ 48 w 826"/>
                <a:gd name="T101" fmla="*/ 90 h 262"/>
                <a:gd name="T102" fmla="*/ 60 w 826"/>
                <a:gd name="T103" fmla="*/ 91 h 262"/>
                <a:gd name="T104" fmla="*/ 77 w 826"/>
                <a:gd name="T105" fmla="*/ 9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6" h="262">
                  <a:moveTo>
                    <a:pt x="88" y="89"/>
                  </a:moveTo>
                  <a:cubicBezTo>
                    <a:pt x="91" y="88"/>
                    <a:pt x="94" y="88"/>
                    <a:pt x="97" y="86"/>
                  </a:cubicBezTo>
                  <a:cubicBezTo>
                    <a:pt x="100" y="85"/>
                    <a:pt x="103" y="84"/>
                    <a:pt x="105" y="83"/>
                  </a:cubicBezTo>
                  <a:cubicBezTo>
                    <a:pt x="107" y="82"/>
                    <a:pt x="110" y="81"/>
                    <a:pt x="113" y="80"/>
                  </a:cubicBezTo>
                  <a:cubicBezTo>
                    <a:pt x="116" y="79"/>
                    <a:pt x="120" y="78"/>
                    <a:pt x="125" y="77"/>
                  </a:cubicBezTo>
                  <a:cubicBezTo>
                    <a:pt x="129" y="76"/>
                    <a:pt x="134" y="76"/>
                    <a:pt x="140" y="75"/>
                  </a:cubicBezTo>
                  <a:cubicBezTo>
                    <a:pt x="145" y="75"/>
                    <a:pt x="150" y="75"/>
                    <a:pt x="156" y="75"/>
                  </a:cubicBezTo>
                  <a:cubicBezTo>
                    <a:pt x="162" y="75"/>
                    <a:pt x="168" y="75"/>
                    <a:pt x="174" y="75"/>
                  </a:cubicBezTo>
                  <a:cubicBezTo>
                    <a:pt x="180" y="76"/>
                    <a:pt x="185" y="76"/>
                    <a:pt x="191" y="77"/>
                  </a:cubicBezTo>
                  <a:cubicBezTo>
                    <a:pt x="196" y="78"/>
                    <a:pt x="201" y="79"/>
                    <a:pt x="206" y="81"/>
                  </a:cubicBezTo>
                  <a:cubicBezTo>
                    <a:pt x="210" y="82"/>
                    <a:pt x="214" y="84"/>
                    <a:pt x="217" y="86"/>
                  </a:cubicBezTo>
                  <a:cubicBezTo>
                    <a:pt x="223" y="91"/>
                    <a:pt x="227" y="96"/>
                    <a:pt x="230" y="100"/>
                  </a:cubicBezTo>
                  <a:cubicBezTo>
                    <a:pt x="233" y="105"/>
                    <a:pt x="234" y="110"/>
                    <a:pt x="233" y="115"/>
                  </a:cubicBezTo>
                  <a:cubicBezTo>
                    <a:pt x="232" y="120"/>
                    <a:pt x="229" y="124"/>
                    <a:pt x="224" y="128"/>
                  </a:cubicBezTo>
                  <a:cubicBezTo>
                    <a:pt x="218" y="131"/>
                    <a:pt x="210" y="134"/>
                    <a:pt x="199" y="135"/>
                  </a:cubicBezTo>
                  <a:cubicBezTo>
                    <a:pt x="188" y="137"/>
                    <a:pt x="177" y="138"/>
                    <a:pt x="165" y="139"/>
                  </a:cubicBezTo>
                  <a:cubicBezTo>
                    <a:pt x="153" y="140"/>
                    <a:pt x="142" y="141"/>
                    <a:pt x="131" y="142"/>
                  </a:cubicBezTo>
                  <a:cubicBezTo>
                    <a:pt x="121" y="143"/>
                    <a:pt x="111" y="144"/>
                    <a:pt x="104" y="145"/>
                  </a:cubicBezTo>
                  <a:cubicBezTo>
                    <a:pt x="96" y="147"/>
                    <a:pt x="91" y="149"/>
                    <a:pt x="89" y="152"/>
                  </a:cubicBezTo>
                  <a:cubicBezTo>
                    <a:pt x="86" y="155"/>
                    <a:pt x="85" y="159"/>
                    <a:pt x="86" y="163"/>
                  </a:cubicBezTo>
                  <a:cubicBezTo>
                    <a:pt x="86" y="167"/>
                    <a:pt x="88" y="172"/>
                    <a:pt x="91" y="177"/>
                  </a:cubicBezTo>
                  <a:cubicBezTo>
                    <a:pt x="93" y="182"/>
                    <a:pt x="97" y="187"/>
                    <a:pt x="100" y="191"/>
                  </a:cubicBezTo>
                  <a:cubicBezTo>
                    <a:pt x="104" y="196"/>
                    <a:pt x="108" y="200"/>
                    <a:pt x="112" y="204"/>
                  </a:cubicBezTo>
                  <a:cubicBezTo>
                    <a:pt x="115" y="207"/>
                    <a:pt x="119" y="211"/>
                    <a:pt x="122" y="213"/>
                  </a:cubicBezTo>
                  <a:cubicBezTo>
                    <a:pt x="125" y="216"/>
                    <a:pt x="128" y="218"/>
                    <a:pt x="130" y="220"/>
                  </a:cubicBezTo>
                  <a:cubicBezTo>
                    <a:pt x="133" y="222"/>
                    <a:pt x="135" y="224"/>
                    <a:pt x="136" y="225"/>
                  </a:cubicBezTo>
                  <a:cubicBezTo>
                    <a:pt x="137" y="226"/>
                    <a:pt x="138" y="226"/>
                    <a:pt x="138" y="226"/>
                  </a:cubicBezTo>
                  <a:cubicBezTo>
                    <a:pt x="140" y="226"/>
                    <a:pt x="153" y="224"/>
                    <a:pt x="170" y="220"/>
                  </a:cubicBezTo>
                  <a:cubicBezTo>
                    <a:pt x="188" y="217"/>
                    <a:pt x="211" y="213"/>
                    <a:pt x="235" y="209"/>
                  </a:cubicBezTo>
                  <a:cubicBezTo>
                    <a:pt x="259" y="205"/>
                    <a:pt x="284" y="201"/>
                    <a:pt x="305" y="198"/>
                  </a:cubicBezTo>
                  <a:cubicBezTo>
                    <a:pt x="327" y="196"/>
                    <a:pt x="345" y="194"/>
                    <a:pt x="355" y="193"/>
                  </a:cubicBezTo>
                  <a:cubicBezTo>
                    <a:pt x="355" y="193"/>
                    <a:pt x="356" y="193"/>
                    <a:pt x="356" y="193"/>
                  </a:cubicBezTo>
                  <a:cubicBezTo>
                    <a:pt x="357" y="193"/>
                    <a:pt x="357" y="193"/>
                    <a:pt x="357" y="193"/>
                  </a:cubicBezTo>
                  <a:cubicBezTo>
                    <a:pt x="358" y="193"/>
                    <a:pt x="358" y="193"/>
                    <a:pt x="358" y="193"/>
                  </a:cubicBezTo>
                  <a:cubicBezTo>
                    <a:pt x="359" y="193"/>
                    <a:pt x="359" y="193"/>
                    <a:pt x="359" y="193"/>
                  </a:cubicBezTo>
                  <a:cubicBezTo>
                    <a:pt x="367" y="194"/>
                    <a:pt x="375" y="195"/>
                    <a:pt x="381" y="196"/>
                  </a:cubicBezTo>
                  <a:cubicBezTo>
                    <a:pt x="388" y="197"/>
                    <a:pt x="394" y="199"/>
                    <a:pt x="399" y="201"/>
                  </a:cubicBezTo>
                  <a:cubicBezTo>
                    <a:pt x="404" y="203"/>
                    <a:pt x="407" y="205"/>
                    <a:pt x="409" y="207"/>
                  </a:cubicBezTo>
                  <a:cubicBezTo>
                    <a:pt x="411" y="209"/>
                    <a:pt x="412" y="212"/>
                    <a:pt x="411" y="214"/>
                  </a:cubicBezTo>
                  <a:cubicBezTo>
                    <a:pt x="410" y="216"/>
                    <a:pt x="407" y="220"/>
                    <a:pt x="404" y="223"/>
                  </a:cubicBezTo>
                  <a:cubicBezTo>
                    <a:pt x="402" y="227"/>
                    <a:pt x="399" y="231"/>
                    <a:pt x="398" y="235"/>
                  </a:cubicBezTo>
                  <a:cubicBezTo>
                    <a:pt x="398" y="239"/>
                    <a:pt x="398" y="243"/>
                    <a:pt x="402" y="247"/>
                  </a:cubicBezTo>
                  <a:cubicBezTo>
                    <a:pt x="406" y="250"/>
                    <a:pt x="413" y="254"/>
                    <a:pt x="425" y="257"/>
                  </a:cubicBezTo>
                  <a:cubicBezTo>
                    <a:pt x="429" y="257"/>
                    <a:pt x="434" y="258"/>
                    <a:pt x="438" y="259"/>
                  </a:cubicBezTo>
                  <a:cubicBezTo>
                    <a:pt x="443" y="260"/>
                    <a:pt x="448" y="260"/>
                    <a:pt x="454" y="261"/>
                  </a:cubicBezTo>
                  <a:cubicBezTo>
                    <a:pt x="459" y="261"/>
                    <a:pt x="464" y="261"/>
                    <a:pt x="470" y="262"/>
                  </a:cubicBezTo>
                  <a:cubicBezTo>
                    <a:pt x="475" y="262"/>
                    <a:pt x="481" y="262"/>
                    <a:pt x="487" y="262"/>
                  </a:cubicBezTo>
                  <a:cubicBezTo>
                    <a:pt x="497" y="262"/>
                    <a:pt x="508" y="261"/>
                    <a:pt x="518" y="260"/>
                  </a:cubicBezTo>
                  <a:cubicBezTo>
                    <a:pt x="528" y="259"/>
                    <a:pt x="538" y="258"/>
                    <a:pt x="546" y="256"/>
                  </a:cubicBezTo>
                  <a:cubicBezTo>
                    <a:pt x="554" y="254"/>
                    <a:pt x="561" y="252"/>
                    <a:pt x="567" y="250"/>
                  </a:cubicBezTo>
                  <a:cubicBezTo>
                    <a:pt x="572" y="247"/>
                    <a:pt x="575" y="244"/>
                    <a:pt x="576" y="241"/>
                  </a:cubicBezTo>
                  <a:cubicBezTo>
                    <a:pt x="577" y="236"/>
                    <a:pt x="577" y="232"/>
                    <a:pt x="577" y="228"/>
                  </a:cubicBezTo>
                  <a:cubicBezTo>
                    <a:pt x="576" y="224"/>
                    <a:pt x="575" y="221"/>
                    <a:pt x="573" y="218"/>
                  </a:cubicBezTo>
                  <a:cubicBezTo>
                    <a:pt x="572" y="215"/>
                    <a:pt x="569" y="212"/>
                    <a:pt x="567" y="210"/>
                  </a:cubicBezTo>
                  <a:cubicBezTo>
                    <a:pt x="564" y="207"/>
                    <a:pt x="561" y="205"/>
                    <a:pt x="557" y="202"/>
                  </a:cubicBezTo>
                  <a:cubicBezTo>
                    <a:pt x="553" y="200"/>
                    <a:pt x="550" y="197"/>
                    <a:pt x="548" y="195"/>
                  </a:cubicBezTo>
                  <a:cubicBezTo>
                    <a:pt x="545" y="192"/>
                    <a:pt x="544" y="189"/>
                    <a:pt x="544" y="187"/>
                  </a:cubicBezTo>
                  <a:cubicBezTo>
                    <a:pt x="545" y="185"/>
                    <a:pt x="547" y="183"/>
                    <a:pt x="551" y="181"/>
                  </a:cubicBezTo>
                  <a:cubicBezTo>
                    <a:pt x="555" y="179"/>
                    <a:pt x="562" y="178"/>
                    <a:pt x="572" y="178"/>
                  </a:cubicBezTo>
                  <a:cubicBezTo>
                    <a:pt x="575" y="178"/>
                    <a:pt x="578" y="178"/>
                    <a:pt x="582" y="177"/>
                  </a:cubicBezTo>
                  <a:cubicBezTo>
                    <a:pt x="586" y="177"/>
                    <a:pt x="591" y="177"/>
                    <a:pt x="596" y="177"/>
                  </a:cubicBezTo>
                  <a:cubicBezTo>
                    <a:pt x="601" y="177"/>
                    <a:pt x="607" y="177"/>
                    <a:pt x="613" y="177"/>
                  </a:cubicBezTo>
                  <a:cubicBezTo>
                    <a:pt x="619" y="177"/>
                    <a:pt x="626" y="177"/>
                    <a:pt x="632" y="177"/>
                  </a:cubicBezTo>
                  <a:cubicBezTo>
                    <a:pt x="637" y="177"/>
                    <a:pt x="643" y="177"/>
                    <a:pt x="648" y="176"/>
                  </a:cubicBezTo>
                  <a:cubicBezTo>
                    <a:pt x="653" y="176"/>
                    <a:pt x="658" y="176"/>
                    <a:pt x="664" y="176"/>
                  </a:cubicBezTo>
                  <a:cubicBezTo>
                    <a:pt x="669" y="176"/>
                    <a:pt x="675" y="176"/>
                    <a:pt x="680" y="176"/>
                  </a:cubicBezTo>
                  <a:cubicBezTo>
                    <a:pt x="686" y="176"/>
                    <a:pt x="691" y="176"/>
                    <a:pt x="697" y="176"/>
                  </a:cubicBezTo>
                  <a:cubicBezTo>
                    <a:pt x="702" y="176"/>
                    <a:pt x="707" y="176"/>
                    <a:pt x="713" y="176"/>
                  </a:cubicBezTo>
                  <a:cubicBezTo>
                    <a:pt x="718" y="176"/>
                    <a:pt x="723" y="176"/>
                    <a:pt x="728" y="176"/>
                  </a:cubicBezTo>
                  <a:cubicBezTo>
                    <a:pt x="733" y="176"/>
                    <a:pt x="739" y="176"/>
                    <a:pt x="743" y="176"/>
                  </a:cubicBezTo>
                  <a:cubicBezTo>
                    <a:pt x="748" y="175"/>
                    <a:pt x="753" y="175"/>
                    <a:pt x="758" y="175"/>
                  </a:cubicBezTo>
                  <a:cubicBezTo>
                    <a:pt x="765" y="175"/>
                    <a:pt x="773" y="175"/>
                    <a:pt x="779" y="175"/>
                  </a:cubicBezTo>
                  <a:cubicBezTo>
                    <a:pt x="786" y="175"/>
                    <a:pt x="792" y="175"/>
                    <a:pt x="797" y="175"/>
                  </a:cubicBezTo>
                  <a:cubicBezTo>
                    <a:pt x="802" y="175"/>
                    <a:pt x="806" y="175"/>
                    <a:pt x="810" y="174"/>
                  </a:cubicBezTo>
                  <a:cubicBezTo>
                    <a:pt x="813" y="174"/>
                    <a:pt x="815" y="174"/>
                    <a:pt x="817" y="174"/>
                  </a:cubicBezTo>
                  <a:cubicBezTo>
                    <a:pt x="821" y="174"/>
                    <a:pt x="823" y="173"/>
                    <a:pt x="824" y="172"/>
                  </a:cubicBezTo>
                  <a:cubicBezTo>
                    <a:pt x="826" y="171"/>
                    <a:pt x="826" y="169"/>
                    <a:pt x="826" y="168"/>
                  </a:cubicBezTo>
                  <a:cubicBezTo>
                    <a:pt x="826" y="167"/>
                    <a:pt x="825" y="166"/>
                    <a:pt x="824" y="165"/>
                  </a:cubicBezTo>
                  <a:cubicBezTo>
                    <a:pt x="824" y="164"/>
                    <a:pt x="823" y="163"/>
                    <a:pt x="823" y="163"/>
                  </a:cubicBezTo>
                  <a:cubicBezTo>
                    <a:pt x="817" y="156"/>
                    <a:pt x="817" y="156"/>
                    <a:pt x="817" y="156"/>
                  </a:cubicBezTo>
                  <a:cubicBezTo>
                    <a:pt x="706" y="8"/>
                    <a:pt x="706" y="8"/>
                    <a:pt x="706" y="8"/>
                  </a:cubicBezTo>
                  <a:cubicBezTo>
                    <a:pt x="706" y="8"/>
                    <a:pt x="705" y="7"/>
                    <a:pt x="704" y="7"/>
                  </a:cubicBezTo>
                  <a:cubicBezTo>
                    <a:pt x="702" y="6"/>
                    <a:pt x="700" y="5"/>
                    <a:pt x="696" y="4"/>
                  </a:cubicBezTo>
                  <a:cubicBezTo>
                    <a:pt x="691" y="3"/>
                    <a:pt x="685" y="2"/>
                    <a:pt x="676" y="1"/>
                  </a:cubicBezTo>
                  <a:cubicBezTo>
                    <a:pt x="667" y="1"/>
                    <a:pt x="656" y="0"/>
                    <a:pt x="641" y="1"/>
                  </a:cubicBezTo>
                  <a:cubicBezTo>
                    <a:pt x="640" y="1"/>
                    <a:pt x="639" y="1"/>
                    <a:pt x="638" y="1"/>
                  </a:cubicBezTo>
                  <a:cubicBezTo>
                    <a:pt x="637" y="1"/>
                    <a:pt x="636" y="1"/>
                    <a:pt x="635" y="1"/>
                  </a:cubicBezTo>
                  <a:cubicBezTo>
                    <a:pt x="633" y="1"/>
                    <a:pt x="632" y="1"/>
                    <a:pt x="631" y="1"/>
                  </a:cubicBezTo>
                  <a:cubicBezTo>
                    <a:pt x="630" y="1"/>
                    <a:pt x="629" y="1"/>
                    <a:pt x="628" y="1"/>
                  </a:cubicBezTo>
                  <a:cubicBezTo>
                    <a:pt x="610" y="1"/>
                    <a:pt x="565" y="3"/>
                    <a:pt x="508" y="4"/>
                  </a:cubicBezTo>
                  <a:cubicBezTo>
                    <a:pt x="451" y="6"/>
                    <a:pt x="382" y="7"/>
                    <a:pt x="314" y="9"/>
                  </a:cubicBezTo>
                  <a:cubicBezTo>
                    <a:pt x="247" y="11"/>
                    <a:pt x="180" y="13"/>
                    <a:pt x="129" y="14"/>
                  </a:cubicBezTo>
                  <a:cubicBezTo>
                    <a:pt x="78" y="15"/>
                    <a:pt x="43" y="16"/>
                    <a:pt x="36" y="16"/>
                  </a:cubicBezTo>
                  <a:cubicBezTo>
                    <a:pt x="30" y="16"/>
                    <a:pt x="24" y="17"/>
                    <a:pt x="19" y="17"/>
                  </a:cubicBezTo>
                  <a:cubicBezTo>
                    <a:pt x="14" y="17"/>
                    <a:pt x="10" y="18"/>
                    <a:pt x="7" y="19"/>
                  </a:cubicBezTo>
                  <a:cubicBezTo>
                    <a:pt x="3" y="21"/>
                    <a:pt x="1" y="22"/>
                    <a:pt x="1" y="25"/>
                  </a:cubicBezTo>
                  <a:cubicBezTo>
                    <a:pt x="0" y="27"/>
                    <a:pt x="0" y="30"/>
                    <a:pt x="3" y="35"/>
                  </a:cubicBezTo>
                  <a:cubicBezTo>
                    <a:pt x="5" y="39"/>
                    <a:pt x="8" y="44"/>
                    <a:pt x="10" y="50"/>
                  </a:cubicBezTo>
                  <a:cubicBezTo>
                    <a:pt x="13" y="56"/>
                    <a:pt x="16" y="62"/>
                    <a:pt x="20" y="67"/>
                  </a:cubicBezTo>
                  <a:cubicBezTo>
                    <a:pt x="23" y="73"/>
                    <a:pt x="27" y="78"/>
                    <a:pt x="31" y="82"/>
                  </a:cubicBezTo>
                  <a:cubicBezTo>
                    <a:pt x="35" y="86"/>
                    <a:pt x="39" y="89"/>
                    <a:pt x="43" y="89"/>
                  </a:cubicBezTo>
                  <a:cubicBezTo>
                    <a:pt x="45" y="90"/>
                    <a:pt x="47" y="90"/>
                    <a:pt x="48" y="90"/>
                  </a:cubicBezTo>
                  <a:cubicBezTo>
                    <a:pt x="50" y="90"/>
                    <a:pt x="52" y="90"/>
                    <a:pt x="54" y="91"/>
                  </a:cubicBezTo>
                  <a:cubicBezTo>
                    <a:pt x="56" y="91"/>
                    <a:pt x="58" y="91"/>
                    <a:pt x="60" y="91"/>
                  </a:cubicBezTo>
                  <a:cubicBezTo>
                    <a:pt x="62" y="91"/>
                    <a:pt x="65" y="91"/>
                    <a:pt x="67" y="91"/>
                  </a:cubicBezTo>
                  <a:cubicBezTo>
                    <a:pt x="70" y="91"/>
                    <a:pt x="74" y="91"/>
                    <a:pt x="77" y="90"/>
                  </a:cubicBezTo>
                  <a:cubicBezTo>
                    <a:pt x="81" y="90"/>
                    <a:pt x="84" y="90"/>
                    <a:pt x="88" y="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31" name="任意多边形 25"/>
          <p:cNvSpPr/>
          <p:nvPr/>
        </p:nvSpPr>
        <p:spPr>
          <a:xfrm flipV="1">
            <a:off x="3627682" y="1628365"/>
            <a:ext cx="1157438" cy="247528"/>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2" name="任意多边形 22"/>
          <p:cNvSpPr/>
          <p:nvPr/>
        </p:nvSpPr>
        <p:spPr>
          <a:xfrm>
            <a:off x="2450242" y="3069570"/>
            <a:ext cx="1157438" cy="285838"/>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3" name="任意多边形 23"/>
          <p:cNvSpPr/>
          <p:nvPr/>
        </p:nvSpPr>
        <p:spPr>
          <a:xfrm>
            <a:off x="5702350" y="3039785"/>
            <a:ext cx="1171728" cy="30013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文本框 64"/>
          <p:cNvSpPr txBox="1"/>
          <p:nvPr/>
        </p:nvSpPr>
        <p:spPr>
          <a:xfrm>
            <a:off x="1945409" y="1129565"/>
            <a:ext cx="1618348" cy="1218613"/>
          </a:xfrm>
          <a:prstGeom prst="rect">
            <a:avLst/>
          </a:prstGeom>
          <a:noFill/>
        </p:spPr>
        <p:txBody>
          <a:bodyPr wrap="square" lIns="68589" tIns="34295" rIns="68589" bIns="34295" rtlCol="0">
            <a:spAutoFit/>
          </a:bodyPr>
          <a:lstStyle/>
          <a:p>
            <a:pPr marL="285750" indent="-285750" algn="just">
              <a:lnSpc>
                <a:spcPct val="120000"/>
              </a:lnSpc>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cs typeface="+mn-ea"/>
                <a:sym typeface="+mn-lt"/>
              </a:rPr>
              <a:t>是指根据用户需求研制数据库结构的过程</a:t>
            </a:r>
            <a:r>
              <a:rPr lang="zh-CN" altLang="en-US" sz="1600" b="1" dirty="0">
                <a:solidFill>
                  <a:srgbClr val="123E61"/>
                </a:solidFill>
                <a:latin typeface="黑体" panose="02010609060101010101" pitchFamily="49" charset="-122"/>
                <a:ea typeface="黑体" panose="02010609060101010101" pitchFamily="49" charset="-122"/>
                <a:cs typeface="+mn-ea"/>
                <a:sym typeface="+mn-lt"/>
              </a:rPr>
              <a:t>。</a:t>
            </a:r>
            <a:endParaRPr lang="zh-CN" altLang="en-US" sz="1600" b="1" dirty="0">
              <a:solidFill>
                <a:srgbClr val="123E61"/>
              </a:solidFill>
              <a:latin typeface="黑体" panose="02010609060101010101" pitchFamily="49" charset="-122"/>
              <a:ea typeface="黑体" panose="02010609060101010101" pitchFamily="49" charset="-122"/>
              <a:cs typeface="+mn-ea"/>
              <a:sym typeface="+mn-lt"/>
            </a:endParaRPr>
          </a:p>
        </p:txBody>
      </p:sp>
      <p:sp>
        <p:nvSpPr>
          <p:cNvPr id="35" name="文本框 63"/>
          <p:cNvSpPr txBox="1"/>
          <p:nvPr/>
        </p:nvSpPr>
        <p:spPr>
          <a:xfrm>
            <a:off x="89896" y="2348163"/>
            <a:ext cx="2341255" cy="2393742"/>
          </a:xfrm>
          <a:prstGeom prst="rect">
            <a:avLst/>
          </a:prstGeom>
          <a:noFill/>
        </p:spPr>
        <p:txBody>
          <a:bodyPr wrap="square" lIns="68589" tIns="34295" rIns="68589" bIns="34295" rtlCol="0">
            <a:spAutoFit/>
          </a:bodyPr>
          <a:lstStyle/>
          <a:p>
            <a:pPr marL="285750" indent="-285750" algn="just">
              <a:lnSpc>
                <a:spcPct val="120000"/>
              </a:lnSpc>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cs typeface="+mn-ea"/>
                <a:sym typeface="+mn-lt"/>
              </a:rPr>
              <a:t>也就是把现实世界中的数据，根据各种应用处理的要求，加以合理地组织，满足硬件和操作系统的特性，利用已有的</a:t>
            </a:r>
            <a:r>
              <a:rPr lang="en-US" altLang="zh-CN" sz="1600" dirty="0">
                <a:solidFill>
                  <a:srgbClr val="123E61"/>
                </a:solidFill>
                <a:latin typeface="黑体" panose="02010609060101010101" pitchFamily="49" charset="-122"/>
                <a:ea typeface="黑体" panose="02010609060101010101" pitchFamily="49" charset="-122"/>
                <a:cs typeface="+mn-ea"/>
                <a:sym typeface="+mn-lt"/>
              </a:rPr>
              <a:t>DBMS</a:t>
            </a:r>
            <a:r>
              <a:rPr lang="zh-CN" altLang="en-US" sz="1600" dirty="0">
                <a:solidFill>
                  <a:srgbClr val="123E61"/>
                </a:solidFill>
                <a:latin typeface="黑体" panose="02010609060101010101" pitchFamily="49" charset="-122"/>
                <a:ea typeface="黑体" panose="02010609060101010101" pitchFamily="49" charset="-122"/>
                <a:cs typeface="+mn-ea"/>
                <a:sym typeface="+mn-lt"/>
              </a:rPr>
              <a:t>来建立能够实现系统目标的数据库。</a:t>
            </a:r>
            <a:endParaRPr lang="zh-CN" altLang="en-US" sz="1600" dirty="0">
              <a:solidFill>
                <a:srgbClr val="123E61"/>
              </a:solidFill>
              <a:latin typeface="黑体" panose="02010609060101010101" pitchFamily="49" charset="-122"/>
              <a:ea typeface="黑体" panose="02010609060101010101" pitchFamily="49" charset="-122"/>
              <a:cs typeface="+mn-ea"/>
              <a:sym typeface="+mn-lt"/>
            </a:endParaRPr>
          </a:p>
        </p:txBody>
      </p:sp>
      <p:sp>
        <p:nvSpPr>
          <p:cNvPr id="36" name="文本框 67"/>
          <p:cNvSpPr txBox="1"/>
          <p:nvPr/>
        </p:nvSpPr>
        <p:spPr>
          <a:xfrm>
            <a:off x="6912260" y="2634876"/>
            <a:ext cx="1872208" cy="1715608"/>
          </a:xfrm>
          <a:prstGeom prst="rect">
            <a:avLst/>
          </a:prstGeom>
          <a:noFill/>
        </p:spPr>
        <p:txBody>
          <a:bodyPr wrap="square" lIns="68589" tIns="34295" rIns="68589" bIns="34295" rtlCol="0">
            <a:spAutoFit/>
          </a:bodyPr>
          <a:lstStyle/>
          <a:p>
            <a:pPr marL="285750" indent="-285750" algn="just">
              <a:lnSpc>
                <a:spcPct val="120000"/>
              </a:lnSpc>
              <a:buFont typeface="Wingdings" panose="05000000000000000000" pitchFamily="2" charset="2"/>
              <a:buChar char="l"/>
            </a:pPr>
            <a:r>
              <a:rPr lang="zh-CN" altLang="en-US" sz="1600" dirty="0">
                <a:solidFill>
                  <a:srgbClr val="123E61"/>
                </a:solidFill>
                <a:latin typeface="黑体" panose="02010609060101010101" pitchFamily="49" charset="-122"/>
                <a:ea typeface="黑体" panose="02010609060101010101" pitchFamily="49" charset="-122"/>
                <a:cs typeface="+mn-ea"/>
                <a:sym typeface="+mn-lt"/>
              </a:rPr>
              <a:t>数据库设计包括：数据库的结构设计和数据库的行为设计两方面的内容。</a:t>
            </a:r>
            <a:endParaRPr lang="en-US" altLang="zh-CN" sz="1600" dirty="0">
              <a:solidFill>
                <a:srgbClr val="123E61"/>
              </a:solidFill>
              <a:latin typeface="黑体" panose="02010609060101010101" pitchFamily="49" charset="-122"/>
              <a:ea typeface="黑体" panose="02010609060101010101" pitchFamily="49" charset="-122"/>
              <a:cs typeface="+mn-ea"/>
              <a:sym typeface="+mn-lt"/>
            </a:endParaRPr>
          </a:p>
          <a:p>
            <a:pPr>
              <a:lnSpc>
                <a:spcPct val="120000"/>
              </a:lnSpc>
            </a:pP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arn(inVertical)">
                                      <p:cBhvr>
                                        <p:cTn id="21" dur="500"/>
                                        <p:tgtEl>
                                          <p:spTgt spid="3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arn(inVertical)">
                                      <p:cBhvr>
                                        <p:cTn id="24" dur="500"/>
                                        <p:tgtEl>
                                          <p:spTgt spid="32"/>
                                        </p:tgtEl>
                                      </p:cBhvr>
                                    </p:animEffect>
                                  </p:childTnLst>
                                </p:cTn>
                              </p:par>
                              <p:par>
                                <p:cTn id="25" presetID="16" presetClass="entr" presetSubtype="21"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par>
                                <p:cTn id="33" presetID="2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down)">
                                      <p:cBhvr>
                                        <p:cTn id="38" dur="500"/>
                                        <p:tgtEl>
                                          <p:spTgt spid="3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down)">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32" grpId="0" animBg="1"/>
      <p:bldP spid="33" grpId="0" animBg="1"/>
      <p:bldP spid="34"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概念设计工具</a:t>
            </a:r>
            <a:r>
              <a:rPr lang="en-US" altLang="zh-CN" b="1" dirty="0">
                <a:solidFill>
                  <a:srgbClr val="123E61"/>
                </a:solidFill>
                <a:latin typeface="黑体" panose="02010609060101010101" pitchFamily="49" charset="-122"/>
                <a:ea typeface="黑体" panose="02010609060101010101" pitchFamily="49" charset="-122"/>
              </a:rPr>
              <a:t>:E-R</a:t>
            </a:r>
            <a:r>
              <a:rPr lang="zh-CN" altLang="en-US" b="1" dirty="0">
                <a:solidFill>
                  <a:srgbClr val="123E61"/>
                </a:solidFill>
                <a:latin typeface="黑体" panose="02010609060101010101" pitchFamily="49" charset="-122"/>
                <a:ea typeface="黑体" panose="02010609060101010101" pitchFamily="49" charset="-122"/>
              </a:rPr>
              <a:t>图</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3" name="矩形 2"/>
          <p:cNvSpPr/>
          <p:nvPr/>
        </p:nvSpPr>
        <p:spPr>
          <a:xfrm>
            <a:off x="719572" y="796359"/>
            <a:ext cx="7236804" cy="1158138"/>
          </a:xfrm>
          <a:prstGeom prst="rect">
            <a:avLst/>
          </a:prstGeom>
        </p:spPr>
        <p:txBody>
          <a:bodyPr wrap="square">
            <a:spAutoFit/>
          </a:bodyPr>
          <a:lstStyle/>
          <a:p>
            <a:pPr indent="457200">
              <a:lnSpc>
                <a:spcPct val="150000"/>
              </a:lnSpc>
            </a:pPr>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E-R </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图方法是“实体</a:t>
            </a:r>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联系方法”的简称，是一种非常典型的数据库概念模式设计方法。 能够很好地抽象出现实世界的基本内容，并以图形化的表现方式为概念设计人员与用户提供对数据库系统的直观表达 。</a:t>
            </a:r>
            <a:endParaRPr lang="zh-CN" altLang="en-US" dirty="0"/>
          </a:p>
        </p:txBody>
      </p:sp>
      <p:pic>
        <p:nvPicPr>
          <p:cNvPr id="4" name="图片 3"/>
          <p:cNvPicPr>
            <a:picLocks noChangeAspect="1"/>
          </p:cNvPicPr>
          <p:nvPr/>
        </p:nvPicPr>
        <p:blipFill>
          <a:blip r:embed="rId1"/>
          <a:stretch>
            <a:fillRect/>
          </a:stretch>
        </p:blipFill>
        <p:spPr>
          <a:xfrm>
            <a:off x="2288211" y="1941095"/>
            <a:ext cx="4585527" cy="2529480"/>
          </a:xfrm>
          <a:prstGeom prst="rect">
            <a:avLst/>
          </a:prstGeom>
        </p:spPr>
      </p:pic>
      <p:sp>
        <p:nvSpPr>
          <p:cNvPr id="5" name="文本框 4"/>
          <p:cNvSpPr txBox="1"/>
          <p:nvPr/>
        </p:nvSpPr>
        <p:spPr>
          <a:xfrm>
            <a:off x="4004910" y="4469656"/>
            <a:ext cx="1152128" cy="307777"/>
          </a:xfrm>
          <a:prstGeom prst="rect">
            <a:avLst/>
          </a:prstGeom>
          <a:noFill/>
        </p:spPr>
        <p:txBody>
          <a:bodyPr wrap="square" rtlCol="0">
            <a:spAutoFit/>
          </a:bodyPr>
          <a:lstStyle/>
          <a:p>
            <a:pPr algn="ctr"/>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E-R</a:t>
            </a: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图示例</a:t>
            </a:r>
            <a:endPar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数据库逻辑结构设计</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内容占位符 8"/>
          <p:cNvSpPr txBox="1"/>
          <p:nvPr/>
        </p:nvSpPr>
        <p:spPr bwMode="auto">
          <a:xfrm>
            <a:off x="323528" y="1204392"/>
            <a:ext cx="8280000" cy="1789652"/>
          </a:xfrm>
          <a:prstGeom prst="rect">
            <a:avLst/>
          </a:prstGeom>
          <a:noFill/>
          <a:ln>
            <a:miter lim="800000"/>
          </a:ln>
        </p:spPr>
        <p:txBody>
          <a:bodyPr vert="horz" wrap="square" lIns="91440" tIns="45720" rIns="91440" bIns="45720" numCol="1"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2" indent="179705">
              <a:lnSpc>
                <a:spcPct val="150000"/>
              </a:lnSpc>
            </a:pPr>
            <a:r>
              <a:rPr lang="zh-CN" altLang="en-US" sz="1600" dirty="0">
                <a:solidFill>
                  <a:srgbClr val="14436A"/>
                </a:solidFill>
                <a:latin typeface="黑体" panose="02010609060101010101" pitchFamily="49" charset="-122"/>
                <a:ea typeface="黑体" panose="02010609060101010101" pitchFamily="49" charset="-122"/>
              </a:rPr>
              <a:t>从数据库逻辑设计所导出的数据库结构则是特定</a:t>
            </a:r>
            <a:r>
              <a:rPr lang="en-US" altLang="zh-CN" sz="1600" dirty="0">
                <a:solidFill>
                  <a:srgbClr val="14436A"/>
                </a:solidFill>
                <a:latin typeface="黑体" panose="02010609060101010101" pitchFamily="49" charset="-122"/>
                <a:ea typeface="黑体" panose="02010609060101010101" pitchFamily="49" charset="-122"/>
              </a:rPr>
              <a:t>DBMS</a:t>
            </a:r>
            <a:r>
              <a:rPr lang="zh-CN" altLang="en-US" sz="1600" dirty="0">
                <a:solidFill>
                  <a:srgbClr val="14436A"/>
                </a:solidFill>
                <a:latin typeface="黑体" panose="02010609060101010101" pitchFamily="49" charset="-122"/>
                <a:ea typeface="黑体" panose="02010609060101010101" pitchFamily="49" charset="-122"/>
              </a:rPr>
              <a:t>支持下的数据库定义，因此逻辑设计依赖于实现的</a:t>
            </a:r>
            <a:r>
              <a:rPr lang="en-US" altLang="zh-CN" sz="1600" dirty="0">
                <a:solidFill>
                  <a:srgbClr val="14436A"/>
                </a:solidFill>
                <a:latin typeface="黑体" panose="02010609060101010101" pitchFamily="49" charset="-122"/>
                <a:ea typeface="黑体" panose="02010609060101010101" pitchFamily="49" charset="-122"/>
              </a:rPr>
              <a:t>DBMS</a:t>
            </a:r>
            <a:r>
              <a:rPr lang="zh-CN" altLang="en-US" sz="1600" dirty="0">
                <a:solidFill>
                  <a:srgbClr val="14436A"/>
                </a:solidFill>
                <a:latin typeface="黑体" panose="02010609060101010101" pitchFamily="49" charset="-122"/>
                <a:ea typeface="黑体" panose="02010609060101010101" pitchFamily="49" charset="-122"/>
              </a:rPr>
              <a:t>基础。</a:t>
            </a:r>
            <a:endParaRPr lang="zh-CN" altLang="en-US" sz="1600" dirty="0">
              <a:solidFill>
                <a:srgbClr val="14436A"/>
              </a:solidFill>
              <a:latin typeface="黑体" panose="02010609060101010101" pitchFamily="49" charset="-122"/>
              <a:ea typeface="黑体" panose="02010609060101010101" pitchFamily="49" charset="-122"/>
            </a:endParaRPr>
          </a:p>
          <a:p>
            <a:pPr marL="457200" lvl="2" indent="179705">
              <a:lnSpc>
                <a:spcPct val="150000"/>
              </a:lnSpc>
            </a:pPr>
            <a:r>
              <a:rPr lang="zh-CN" altLang="en-US" sz="1600" dirty="0">
                <a:solidFill>
                  <a:srgbClr val="14436A"/>
                </a:solidFill>
                <a:latin typeface="黑体" panose="02010609060101010101" pitchFamily="49" charset="-122"/>
                <a:ea typeface="黑体" panose="02010609060101010101" pitchFamily="49" charset="-122"/>
              </a:rPr>
              <a:t>逻辑结构设计的任务就是为概念结构设计阶段生成的</a:t>
            </a:r>
            <a:r>
              <a:rPr lang="zh-CN" altLang="en-US" sz="1600" dirty="0">
                <a:solidFill>
                  <a:srgbClr val="FF0000"/>
                </a:solidFill>
                <a:latin typeface="黑体" panose="02010609060101010101" pitchFamily="49" charset="-122"/>
                <a:ea typeface="黑体" panose="02010609060101010101" pitchFamily="49" charset="-122"/>
              </a:rPr>
              <a:t>全局</a:t>
            </a:r>
            <a:r>
              <a:rPr lang="en-US" altLang="zh-CN" sz="1600" dirty="0">
                <a:solidFill>
                  <a:srgbClr val="FF0000"/>
                </a:solidFill>
                <a:latin typeface="黑体" panose="02010609060101010101" pitchFamily="49" charset="-122"/>
                <a:ea typeface="黑体" panose="02010609060101010101" pitchFamily="49" charset="-122"/>
              </a:rPr>
              <a:t>E-R</a:t>
            </a:r>
            <a:r>
              <a:rPr lang="zh-CN" altLang="en-US" sz="1600" dirty="0">
                <a:solidFill>
                  <a:srgbClr val="FF0000"/>
                </a:solidFill>
                <a:latin typeface="黑体" panose="02010609060101010101" pitchFamily="49" charset="-122"/>
                <a:ea typeface="黑体" panose="02010609060101010101" pitchFamily="49" charset="-122"/>
              </a:rPr>
              <a:t>视图</a:t>
            </a:r>
            <a:r>
              <a:rPr lang="zh-CN" altLang="en-US" sz="1600" dirty="0">
                <a:solidFill>
                  <a:srgbClr val="14436A"/>
                </a:solidFill>
                <a:latin typeface="黑体" panose="02010609060101010101" pitchFamily="49" charset="-122"/>
                <a:ea typeface="黑体" panose="02010609060101010101" pitchFamily="49" charset="-122"/>
              </a:rPr>
              <a:t>，转换为</a:t>
            </a:r>
            <a:r>
              <a:rPr lang="zh-CN" altLang="en-US" sz="1600" dirty="0">
                <a:solidFill>
                  <a:srgbClr val="FF0000"/>
                </a:solidFill>
                <a:latin typeface="黑体" panose="02010609060101010101" pitchFamily="49" charset="-122"/>
                <a:ea typeface="黑体" panose="02010609060101010101" pitchFamily="49" charset="-122"/>
              </a:rPr>
              <a:t>特定</a:t>
            </a:r>
            <a:r>
              <a:rPr lang="en-US" altLang="zh-CN" sz="1600" dirty="0">
                <a:solidFill>
                  <a:srgbClr val="FF0000"/>
                </a:solidFill>
                <a:latin typeface="黑体" panose="02010609060101010101" pitchFamily="49" charset="-122"/>
                <a:ea typeface="黑体" panose="02010609060101010101" pitchFamily="49" charset="-122"/>
              </a:rPr>
              <a:t>DBMS</a:t>
            </a:r>
            <a:r>
              <a:rPr lang="zh-CN" altLang="en-US" sz="1600" dirty="0">
                <a:solidFill>
                  <a:srgbClr val="FF0000"/>
                </a:solidFill>
                <a:latin typeface="黑体" panose="02010609060101010101" pitchFamily="49" charset="-122"/>
                <a:ea typeface="黑体" panose="02010609060101010101" pitchFamily="49" charset="-122"/>
              </a:rPr>
              <a:t>产品所能支持的数据模型</a:t>
            </a:r>
            <a:r>
              <a:rPr lang="zh-CN" altLang="en-US" sz="1600" dirty="0">
                <a:solidFill>
                  <a:srgbClr val="14436A"/>
                </a:solidFill>
                <a:latin typeface="黑体" panose="02010609060101010101" pitchFamily="49" charset="-122"/>
                <a:ea typeface="黑体" panose="02010609060101010101" pitchFamily="49" charset="-122"/>
              </a:rPr>
              <a:t>。</a:t>
            </a:r>
            <a:endParaRPr lang="en-US" altLang="zh-CN" sz="16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324157" y="623039"/>
            <a:ext cx="2749471" cy="481863"/>
          </a:xfrm>
          <a:prstGeom prst="rect">
            <a:avLst/>
          </a:prstGeom>
        </p:spPr>
        <p:txBody>
          <a:bodyPr wrap="none">
            <a:spAutoFit/>
          </a:bodyPr>
          <a:lstStyle/>
          <a:p>
            <a:pPr marL="0" lvl="1" indent="0">
              <a:lnSpc>
                <a:spcPct val="150000"/>
              </a:lnSpc>
              <a:buClr>
                <a:srgbClr val="C00000"/>
              </a:buClr>
              <a:buFont typeface="Arial" panose="020B0604020202020204" pitchFamily="34" charset="0"/>
              <a:buNone/>
            </a:pPr>
            <a:r>
              <a:rPr lang="zh-CN" altLang="en-US" sz="2000" dirty="0">
                <a:solidFill>
                  <a:srgbClr val="14436A"/>
                </a:solidFill>
                <a:latin typeface="黑体" panose="02010609060101010101" pitchFamily="49" charset="-122"/>
                <a:ea typeface="黑体" panose="02010609060101010101" pitchFamily="49" charset="-122"/>
              </a:rPr>
              <a:t>数据库逻辑结构设计：</a:t>
            </a:r>
            <a:endParaRPr lang="en-US" altLang="zh-CN" sz="2000" dirty="0">
              <a:solidFill>
                <a:srgbClr val="14436A"/>
              </a:solidFill>
              <a:latin typeface="黑体" panose="02010609060101010101" pitchFamily="49" charset="-122"/>
              <a:ea typeface="黑体" panose="02010609060101010101" pitchFamily="49" charset="-122"/>
            </a:endParaRPr>
          </a:p>
        </p:txBody>
      </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逻辑设计步骤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内容占位符 8"/>
          <p:cNvSpPr txBox="1"/>
          <p:nvPr/>
        </p:nvSpPr>
        <p:spPr bwMode="auto">
          <a:xfrm>
            <a:off x="435657" y="1312404"/>
            <a:ext cx="4356484" cy="3003824"/>
          </a:xfrm>
          <a:prstGeom prst="rect">
            <a:avLst/>
          </a:prstGeom>
          <a:noFill/>
          <a:ln>
            <a:miter lim="800000"/>
          </a:ln>
        </p:spPr>
        <p:txBody>
          <a:bodyPr vert="horz" wrap="square" lIns="91440" tIns="45720" rIns="91440" bIns="45720" numCol="1"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00100" lvl="2" indent="-342900">
              <a:lnSpc>
                <a:spcPct val="150000"/>
              </a:lnSpc>
              <a:buFont typeface="+mj-lt"/>
              <a:buAutoNum type="arabicPeriod"/>
            </a:pPr>
            <a:r>
              <a:rPr lang="zh-CN" altLang="en-US" sz="1600" dirty="0">
                <a:solidFill>
                  <a:srgbClr val="14436A"/>
                </a:solidFill>
                <a:latin typeface="黑体" panose="02010609060101010101" pitchFamily="49" charset="-122"/>
                <a:ea typeface="黑体" panose="02010609060101010101" pitchFamily="49" charset="-122"/>
              </a:rPr>
              <a:t>将概念模式转换为适合的</a:t>
            </a:r>
            <a:r>
              <a:rPr lang="en-US" altLang="zh-CN" sz="1600" dirty="0">
                <a:solidFill>
                  <a:srgbClr val="14436A"/>
                </a:solidFill>
                <a:latin typeface="黑体" panose="02010609060101010101" pitchFamily="49" charset="-122"/>
                <a:ea typeface="黑体" panose="02010609060101010101" pitchFamily="49" charset="-122"/>
              </a:rPr>
              <a:t>3</a:t>
            </a:r>
            <a:r>
              <a:rPr lang="zh-CN" altLang="en-US" sz="1600" dirty="0">
                <a:solidFill>
                  <a:srgbClr val="14436A"/>
                </a:solidFill>
                <a:latin typeface="黑体" panose="02010609060101010101" pitchFamily="49" charset="-122"/>
                <a:ea typeface="黑体" panose="02010609060101010101" pitchFamily="49" charset="-122"/>
              </a:rPr>
              <a:t>类常用关系、网状、层状数据模型中的一种；</a:t>
            </a:r>
            <a:endParaRPr lang="zh-CN" altLang="en-US" sz="1600" dirty="0">
              <a:solidFill>
                <a:srgbClr val="14436A"/>
              </a:solidFill>
              <a:latin typeface="黑体" panose="02010609060101010101" pitchFamily="49" charset="-122"/>
              <a:ea typeface="黑体" panose="02010609060101010101" pitchFamily="49" charset="-122"/>
            </a:endParaRPr>
          </a:p>
          <a:p>
            <a:pPr marL="800100" lvl="2" indent="-342900">
              <a:lnSpc>
                <a:spcPct val="150000"/>
              </a:lnSpc>
              <a:buFont typeface="+mj-lt"/>
              <a:buAutoNum type="arabicPeriod"/>
            </a:pPr>
            <a:r>
              <a:rPr lang="zh-CN" altLang="en-US" sz="1600" dirty="0">
                <a:solidFill>
                  <a:srgbClr val="14436A"/>
                </a:solidFill>
                <a:latin typeface="黑体" panose="02010609060101010101" pitchFamily="49" charset="-122"/>
                <a:ea typeface="黑体" panose="02010609060101010101" pitchFamily="49" charset="-122"/>
              </a:rPr>
              <a:t>转换后的数据模型确定</a:t>
            </a:r>
            <a:r>
              <a:rPr lang="en-US" altLang="zh-CN" sz="1600" dirty="0">
                <a:solidFill>
                  <a:srgbClr val="14436A"/>
                </a:solidFill>
                <a:latin typeface="黑体" panose="02010609060101010101" pitchFamily="49" charset="-122"/>
                <a:ea typeface="黑体" panose="02010609060101010101" pitchFamily="49" charset="-122"/>
              </a:rPr>
              <a:t>DBMS</a:t>
            </a:r>
            <a:r>
              <a:rPr lang="zh-CN" altLang="en-US" sz="1600" dirty="0">
                <a:solidFill>
                  <a:srgbClr val="14436A"/>
                </a:solidFill>
                <a:latin typeface="黑体" panose="02010609060101010101" pitchFamily="49" charset="-122"/>
                <a:ea typeface="黑体" panose="02010609060101010101" pitchFamily="49" charset="-122"/>
              </a:rPr>
              <a:t>产品，并在该环境下实现数据模型向</a:t>
            </a:r>
            <a:r>
              <a:rPr lang="en-US" altLang="zh-CN" sz="1600" dirty="0">
                <a:solidFill>
                  <a:srgbClr val="14436A"/>
                </a:solidFill>
                <a:latin typeface="黑体" panose="02010609060101010101" pitchFamily="49" charset="-122"/>
                <a:ea typeface="黑体" panose="02010609060101010101" pitchFamily="49" charset="-122"/>
              </a:rPr>
              <a:t>DBMS</a:t>
            </a:r>
            <a:r>
              <a:rPr lang="zh-CN" altLang="en-US" sz="1600" dirty="0">
                <a:solidFill>
                  <a:srgbClr val="14436A"/>
                </a:solidFill>
                <a:latin typeface="黑体" panose="02010609060101010101" pitchFamily="49" charset="-122"/>
                <a:ea typeface="黑体" panose="02010609060101010101" pitchFamily="49" charset="-122"/>
              </a:rPr>
              <a:t>所支持的数据模型转换；</a:t>
            </a:r>
            <a:endParaRPr lang="en-US" altLang="zh-CN" sz="1600" dirty="0">
              <a:solidFill>
                <a:srgbClr val="14436A"/>
              </a:solidFill>
              <a:latin typeface="黑体" panose="02010609060101010101" pitchFamily="49" charset="-122"/>
              <a:ea typeface="黑体" panose="02010609060101010101" pitchFamily="49" charset="-122"/>
            </a:endParaRPr>
          </a:p>
          <a:p>
            <a:pPr marL="800100" lvl="2" indent="-342900">
              <a:lnSpc>
                <a:spcPct val="150000"/>
              </a:lnSpc>
              <a:buFont typeface="+mj-lt"/>
              <a:buAutoNum type="arabicPeriod"/>
            </a:pPr>
            <a:r>
              <a:rPr lang="zh-CN" altLang="en-US" sz="1600" dirty="0">
                <a:solidFill>
                  <a:srgbClr val="14436A"/>
                </a:solidFill>
                <a:latin typeface="黑体" panose="02010609060101010101" pitchFamily="49" charset="-122"/>
                <a:ea typeface="黑体" panose="02010609060101010101" pitchFamily="49" charset="-122"/>
              </a:rPr>
              <a:t>对完成转换后的数据模型进行优化和评估。</a:t>
            </a:r>
            <a:endParaRPr lang="zh-CN" altLang="en-US" sz="1600" dirty="0">
              <a:solidFill>
                <a:srgbClr val="14436A"/>
              </a:solidFill>
              <a:latin typeface="黑体" panose="02010609060101010101" pitchFamily="49" charset="-122"/>
              <a:ea typeface="黑体" panose="02010609060101010101" pitchFamily="49" charset="-122"/>
            </a:endParaRPr>
          </a:p>
        </p:txBody>
      </p:sp>
      <p:pic>
        <p:nvPicPr>
          <p:cNvPr id="12" name="图片 30" descr="说明: 9t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2099" y="1233750"/>
            <a:ext cx="3008461" cy="295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191500" y="4188791"/>
            <a:ext cx="1620957" cy="307777"/>
          </a:xfrm>
          <a:prstGeom prst="rect">
            <a:avLst/>
          </a:prstGeom>
        </p:spPr>
        <p:txBody>
          <a:bodyPr wrap="none">
            <a:spAutoFit/>
          </a:bodyPr>
          <a:lstStyle/>
          <a:p>
            <a:r>
              <a:rPr lang="zh-CN"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逻辑结构设计步骤</a:t>
            </a:r>
            <a:endParaRPr lang="zh-CN" altLang="en-US" sz="1400" dirty="0">
              <a:solidFill>
                <a:srgbClr val="14436A"/>
              </a:solidFill>
              <a:latin typeface="黑体" panose="02010609060101010101" pitchFamily="49" charset="-122"/>
              <a:ea typeface="黑体" panose="02010609060101010101" pitchFamily="49" charset="-122"/>
            </a:endParaRPr>
          </a:p>
        </p:txBody>
      </p:sp>
      <p:sp>
        <p:nvSpPr>
          <p:cNvPr id="2" name="矩形 1"/>
          <p:cNvSpPr/>
          <p:nvPr/>
        </p:nvSpPr>
        <p:spPr>
          <a:xfrm>
            <a:off x="431540" y="736697"/>
            <a:ext cx="2621230" cy="435697"/>
          </a:xfrm>
          <a:prstGeom prst="rect">
            <a:avLst/>
          </a:prstGeom>
        </p:spPr>
        <p:txBody>
          <a:bodyPr wrap="none">
            <a:spAutoFit/>
          </a:bodyPr>
          <a:lstStyle/>
          <a:p>
            <a:pPr marL="0" lvl="1">
              <a:lnSpc>
                <a:spcPct val="130000"/>
              </a:lnSpc>
              <a:spcBef>
                <a:spcPct val="20000"/>
              </a:spcBef>
              <a:buClr>
                <a:srgbClr val="C00000"/>
              </a:buClr>
            </a:pPr>
            <a:r>
              <a:rPr lang="zh-CN" altLang="en-US" sz="2000" dirty="0">
                <a:solidFill>
                  <a:srgbClr val="14436A"/>
                </a:solidFill>
                <a:latin typeface="黑体" panose="02010609060101010101" pitchFamily="49" charset="-122"/>
                <a:ea typeface="黑体" panose="02010609060101010101" pitchFamily="49" charset="-122"/>
              </a:rPr>
              <a:t>逻辑设计的</a:t>
            </a:r>
            <a:r>
              <a:rPr lang="en-US" altLang="zh-CN" sz="2000" dirty="0">
                <a:solidFill>
                  <a:srgbClr val="14436A"/>
                </a:solidFill>
                <a:latin typeface="黑体" panose="02010609060101010101" pitchFamily="49" charset="-122"/>
                <a:ea typeface="黑体" panose="02010609060101010101" pitchFamily="49" charset="-122"/>
              </a:rPr>
              <a:t>3</a:t>
            </a:r>
            <a:r>
              <a:rPr lang="zh-CN" altLang="en-US" sz="2000" dirty="0">
                <a:solidFill>
                  <a:srgbClr val="14436A"/>
                </a:solidFill>
                <a:latin typeface="黑体" panose="02010609060101010101" pitchFamily="49" charset="-122"/>
                <a:ea typeface="黑体" panose="02010609060101010101" pitchFamily="49" charset="-122"/>
              </a:rPr>
              <a:t>个步骤：</a:t>
            </a:r>
            <a:endParaRPr lang="en-US" altLang="zh-CN" sz="2000" dirty="0">
              <a:solidFill>
                <a:srgbClr val="14436A"/>
              </a:solidFill>
              <a:latin typeface="黑体" panose="02010609060101010101" pitchFamily="49" charset="-122"/>
              <a:ea typeface="黑体" panose="02010609060101010101" pitchFamily="49" charset="-122"/>
            </a:endParaRPr>
          </a:p>
        </p:txBody>
      </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4615815" y="196215"/>
            <a:ext cx="2656205"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611560" y="878325"/>
            <a:ext cx="8280000" cy="2896947"/>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000" kern="1000" dirty="0">
                <a:solidFill>
                  <a:srgbClr val="123E61"/>
                </a:solidFill>
                <a:latin typeface="黑体" panose="02010609060101010101" pitchFamily="49" charset="-122"/>
                <a:ea typeface="黑体" panose="02010609060101010101" pitchFamily="49" charset="-122"/>
              </a:rPr>
              <a:t>E-R</a:t>
            </a:r>
            <a:r>
              <a:rPr lang="zh-CN" altLang="zh-CN"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模式</a:t>
            </a:r>
            <a:endParaRPr lang="en-US" altLang="zh-CN"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457200" indent="-179705">
              <a:lnSpc>
                <a:spcPct val="150000"/>
              </a:lnSpc>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描述的是现实世界中数据对象，以及数据对象之间的联系。</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000" kern="1000" dirty="0">
                <a:solidFill>
                  <a:srgbClr val="123E61"/>
                </a:solidFill>
                <a:latin typeface="黑体" panose="02010609060101010101" pitchFamily="49" charset="-122"/>
                <a:ea typeface="黑体" panose="02010609060101010101" pitchFamily="49" charset="-122"/>
              </a:rPr>
              <a:t>关系模型</a:t>
            </a:r>
            <a:endParaRPr lang="en-US" altLang="zh-CN" sz="2000" kern="1000" dirty="0">
              <a:solidFill>
                <a:srgbClr val="123E61"/>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关系模型的逻辑结构则是一组关系模式的集合。</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en-US" altLang="zh-CN" sz="2000" kern="1000" dirty="0">
                <a:solidFill>
                  <a:srgbClr val="123E61"/>
                </a:solidFill>
                <a:latin typeface="黑体" panose="02010609060101010101" pitchFamily="49" charset="-122"/>
                <a:ea typeface="黑体" panose="02010609060101010101" pitchFamily="49" charset="-122"/>
              </a:rPr>
              <a:t>E-R</a:t>
            </a:r>
            <a:r>
              <a:rPr lang="zh-CN" altLang="en-US" sz="2000" kern="1000" dirty="0">
                <a:solidFill>
                  <a:srgbClr val="123E61"/>
                </a:solidFill>
                <a:latin typeface="黑体" panose="02010609060101010101" pitchFamily="49" charset="-122"/>
                <a:ea typeface="黑体" panose="02010609060101010101" pitchFamily="49" charset="-122"/>
              </a:rPr>
              <a:t>模式向关系模式的转换</a:t>
            </a:r>
            <a:endParaRPr lang="en-US" altLang="zh-CN" sz="2000" kern="1000" dirty="0">
              <a:solidFill>
                <a:srgbClr val="123E61"/>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最主要的工作就是要确定如何将</a:t>
            </a:r>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E-R</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中的</a:t>
            </a:r>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个基本要素（实体、联系、键），转换为关系模式集合的表示。</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4742180" y="196215"/>
            <a:ext cx="2529840"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7" name="矩形 6"/>
          <p:cNvSpPr/>
          <p:nvPr/>
        </p:nvSpPr>
        <p:spPr>
          <a:xfrm>
            <a:off x="535686" y="797267"/>
            <a:ext cx="4801314" cy="338554"/>
          </a:xfrm>
          <a:prstGeom prst="rect">
            <a:avLst/>
          </a:prstGeom>
        </p:spPr>
        <p:txBody>
          <a:bodyPr wrap="none">
            <a:spAutoFit/>
          </a:bodyPr>
          <a:lstStyle/>
          <a:p>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E-R</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模式向关系模式的</a:t>
            </a: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转换可遵循下述的转换规则</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1600" dirty="0">
              <a:solidFill>
                <a:srgbClr val="14436A"/>
              </a:solidFill>
              <a:latin typeface="黑体" panose="02010609060101010101" pitchFamily="49" charset="-122"/>
              <a:ea typeface="黑体" panose="02010609060101010101" pitchFamily="49" charset="-122"/>
            </a:endParaRPr>
          </a:p>
        </p:txBody>
      </p:sp>
      <p:sp>
        <p:nvSpPr>
          <p:cNvPr id="8" name="矩形 7"/>
          <p:cNvSpPr/>
          <p:nvPr/>
        </p:nvSpPr>
        <p:spPr>
          <a:xfrm>
            <a:off x="461928" y="1105044"/>
            <a:ext cx="8220143" cy="3462486"/>
          </a:xfrm>
          <a:prstGeom prst="rect">
            <a:avLst/>
          </a:prstGeom>
        </p:spPr>
        <p:txBody>
          <a:bodyPr wrap="square">
            <a:spAutoFit/>
          </a:bodyPr>
          <a:lstStyle/>
          <a:p>
            <a:pPr marL="284480" indent="-284480">
              <a:lnSpc>
                <a:spcPct val="150000"/>
              </a:lnSpc>
              <a:buFont typeface="Wingdings" panose="05000000000000000000" pitchFamily="2" charset="2"/>
              <a:buChar char="l"/>
            </a:pPr>
            <a:r>
              <a:rPr lang="zh-CN" altLang="en-US"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实体转换规则</a:t>
            </a:r>
            <a:endParaRPr lang="en-US" altLang="zh-CN"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457200">
              <a:lnSpc>
                <a:spcPct val="150000"/>
              </a:lnSpc>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将一个实体转换为一个关系模式，实体的属性就是关系的属性，而实体的键就是关系的键。</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4480" indent="-284480">
              <a:lnSpc>
                <a:spcPct val="150000"/>
              </a:lnSpc>
              <a:buFont typeface="Wingdings" panose="05000000000000000000" pitchFamily="2" charset="2"/>
              <a:buChar char="l"/>
            </a:pPr>
            <a:r>
              <a:rPr lang="zh-CN" altLang="en-US"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联系转换规则</a:t>
            </a:r>
            <a:endParaRPr lang="en-US" altLang="zh-CN"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457200">
              <a:lnSpc>
                <a:spcPct val="150000"/>
              </a:lnSpc>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实体之间的联系转换为关系模式，联系的属性直接转换为关系的属性。与联系相连的实体的键转化为关系模式时，则分下述</a:t>
            </a:r>
            <a:r>
              <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种情况考虑：</a:t>
            </a:r>
            <a:endPar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indent="-179705">
              <a:lnSpc>
                <a:spcPct val="150000"/>
              </a:lnSpc>
              <a:buFont typeface="Arial" panose="020B0604020202020204" pitchFamily="34" charset="0"/>
              <a:buChar char="•"/>
            </a:pP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一个</a:t>
            </a:r>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1:1</a:t>
            </a: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的联系：可以转换为一个独立的关系模式，也可以与任意一端对应的关系模式合并。</a:t>
            </a:r>
            <a:endPar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indent="-179705">
              <a:lnSpc>
                <a:spcPct val="150000"/>
              </a:lnSpc>
              <a:buFont typeface="Arial" panose="020B0604020202020204" pitchFamily="34" charset="0"/>
              <a:buChar char="•"/>
            </a:pP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一个</a:t>
            </a:r>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1:n</a:t>
            </a: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的联系：可以转换为一个独立的关系模式，并与</a:t>
            </a:r>
            <a:r>
              <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n</a:t>
            </a: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端所对应的关系模式合并。</a:t>
            </a:r>
            <a:endParaRPr lang="en-US" altLang="zh-CN"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indent="-179705">
              <a:lnSpc>
                <a:spcPct val="150000"/>
              </a:lnSpc>
              <a:buFont typeface="Arial" panose="020B0604020202020204" pitchFamily="34" charset="0"/>
              <a:buChar char="•"/>
            </a:pP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一个</a:t>
            </a:r>
            <a:r>
              <a:rPr lang="en-US" altLang="zh-CN" sz="1400" kern="1000" dirty="0" err="1">
                <a:solidFill>
                  <a:srgbClr val="14436A"/>
                </a:solidFill>
                <a:latin typeface="黑体" panose="02010609060101010101" pitchFamily="49" charset="-122"/>
                <a:ea typeface="黑体" panose="02010609060101010101" pitchFamily="49" charset="-122"/>
                <a:cs typeface="Times New Roman" panose="02020603050405020304" pitchFamily="18" charset="0"/>
              </a:rPr>
              <a:t>m:n</a:t>
            </a:r>
            <a:r>
              <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联系：转换为一个关系模式。</a:t>
            </a:r>
            <a:endParaRPr lang="zh-CN" altLang="en-US" sz="14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3" name="文本框 2"/>
          <p:cNvSpPr txBox="1"/>
          <p:nvPr/>
        </p:nvSpPr>
        <p:spPr>
          <a:xfrm>
            <a:off x="4525645" y="196215"/>
            <a:ext cx="2746375"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内容占位符 2"/>
          <p:cNvSpPr txBox="1"/>
          <p:nvPr/>
        </p:nvSpPr>
        <p:spPr bwMode="auto">
          <a:xfrm>
            <a:off x="683167" y="483358"/>
            <a:ext cx="4508500" cy="3997461"/>
          </a:xfrm>
          <a:prstGeom prst="rect">
            <a:avLst/>
          </a:prstGeom>
          <a:noFill/>
          <a:ln>
            <a:miter lim="800000"/>
          </a:ln>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000" kern="1000" dirty="0">
                <a:solidFill>
                  <a:srgbClr val="123E61"/>
                </a:solidFill>
                <a:latin typeface="黑体" panose="02010609060101010101" pitchFamily="49" charset="-122"/>
                <a:ea typeface="黑体" panose="02010609060101010101" pitchFamily="49" charset="-122"/>
              </a:rPr>
              <a:t>两个实体型之间的联系</a:t>
            </a:r>
            <a:endParaRPr lang="en-US" altLang="zh-CN" sz="2000" kern="1000" dirty="0">
              <a:solidFill>
                <a:srgbClr val="123E61"/>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u"/>
            </a:pPr>
            <a:r>
              <a:rPr lang="zh-CN" altLang="en-US" sz="2000" kern="1000" dirty="0">
                <a:solidFill>
                  <a:srgbClr val="123E61"/>
                </a:solidFill>
                <a:latin typeface="黑体" panose="02010609060101010101" pitchFamily="49" charset="-122"/>
                <a:ea typeface="黑体" panose="02010609060101010101" pitchFamily="49" charset="-122"/>
              </a:rPr>
              <a:t>一对一联系</a:t>
            </a:r>
            <a:r>
              <a:rPr lang="en-US" altLang="zh-CN" sz="2000" kern="1000" dirty="0">
                <a:solidFill>
                  <a:srgbClr val="123E61"/>
                </a:solidFill>
                <a:latin typeface="黑体" panose="02010609060101010101" pitchFamily="49" charset="-122"/>
                <a:ea typeface="黑体" panose="02010609060101010101" pitchFamily="49" charset="-122"/>
              </a:rPr>
              <a:t>(1:1)</a:t>
            </a:r>
            <a:r>
              <a:rPr lang="zh-CN" altLang="en-US" sz="2000" kern="1000" dirty="0">
                <a:solidFill>
                  <a:srgbClr val="123E61"/>
                </a:solidFill>
                <a:latin typeface="黑体" panose="02010609060101010101" pitchFamily="49" charset="-122"/>
                <a:ea typeface="黑体" panose="02010609060101010101" pitchFamily="49" charset="-122"/>
              </a:rPr>
              <a:t> </a:t>
            </a:r>
            <a:endParaRPr lang="en-US" altLang="zh-CN" sz="2000" kern="1000" dirty="0">
              <a:solidFill>
                <a:srgbClr val="123E61"/>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如果对于实体集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中的每一个实体，实体集</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中至多有一个实体与之联系，反之亦然，则称实体集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与实体集</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具有一对一联系。记为</a:t>
            </a:r>
            <a:r>
              <a:rPr lang="en-US" altLang="zh-CN" sz="1600" kern="1000" dirty="0">
                <a:solidFill>
                  <a:srgbClr val="123E61"/>
                </a:solidFill>
                <a:latin typeface="黑体" panose="02010609060101010101" pitchFamily="49" charset="-122"/>
                <a:ea typeface="黑体" panose="02010609060101010101" pitchFamily="49" charset="-122"/>
              </a:rPr>
              <a:t>1:1</a:t>
            </a:r>
            <a:r>
              <a:rPr lang="zh-CN" altLang="en-US" sz="2000" kern="1000" dirty="0">
                <a:solidFill>
                  <a:srgbClr val="123E61"/>
                </a:solidFill>
                <a:latin typeface="黑体" panose="02010609060101010101" pitchFamily="49" charset="-122"/>
                <a:ea typeface="黑体" panose="02010609060101010101" pitchFamily="49" charset="-122"/>
              </a:rPr>
              <a:t>。</a:t>
            </a:r>
            <a:endParaRPr lang="en-US" altLang="zh-CN" sz="2000" kern="1000" dirty="0">
              <a:solidFill>
                <a:srgbClr val="123E61"/>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u"/>
            </a:pPr>
            <a:r>
              <a:rPr lang="zh-CN" altLang="en-US" sz="2000" kern="1000" dirty="0">
                <a:solidFill>
                  <a:srgbClr val="123E61"/>
                </a:solidFill>
                <a:latin typeface="黑体" panose="02010609060101010101" pitchFamily="49" charset="-122"/>
                <a:ea typeface="黑体" panose="02010609060101010101" pitchFamily="49" charset="-122"/>
              </a:rPr>
              <a:t>实例：班级与班长之间的联系：</a:t>
            </a:r>
            <a:endParaRPr lang="zh-CN" altLang="en-US" sz="2000" kern="1000" dirty="0">
              <a:solidFill>
                <a:srgbClr val="123E61"/>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一个班级只有一个正班长</a:t>
            </a:r>
            <a:endParaRPr lang="zh-CN" altLang="en-US" sz="1600" kern="1000" dirty="0">
              <a:solidFill>
                <a:srgbClr val="123E61"/>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一个班长只在一个班中任职</a:t>
            </a:r>
            <a:endParaRPr lang="en-US" altLang="zh-CN" sz="1600" kern="1000" dirty="0">
              <a:solidFill>
                <a:srgbClr val="123E61"/>
              </a:solidFill>
              <a:latin typeface="黑体" panose="02010609060101010101" pitchFamily="49" charset="-122"/>
              <a:ea typeface="黑体" panose="02010609060101010101" pitchFamily="49" charset="-122"/>
            </a:endParaRPr>
          </a:p>
          <a:p>
            <a:pPr lvl="1">
              <a:lnSpc>
                <a:spcPct val="150000"/>
              </a:lnSpc>
            </a:pPr>
            <a:endParaRPr lang="zh-CN" altLang="en-US" dirty="0"/>
          </a:p>
        </p:txBody>
      </p:sp>
      <p:grpSp>
        <p:nvGrpSpPr>
          <p:cNvPr id="5" name="Group 2052"/>
          <p:cNvGrpSpPr/>
          <p:nvPr/>
        </p:nvGrpSpPr>
        <p:grpSpPr bwMode="auto">
          <a:xfrm>
            <a:off x="5760132" y="736340"/>
            <a:ext cx="2440249" cy="4033000"/>
            <a:chOff x="1056" y="1344"/>
            <a:chExt cx="960" cy="2523"/>
          </a:xfrm>
          <a:noFill/>
        </p:grpSpPr>
        <p:sp>
          <p:nvSpPr>
            <p:cNvPr id="6" name="Text Box 2053"/>
            <p:cNvSpPr txBox="1">
              <a:spLocks noChangeArrowheads="1"/>
            </p:cNvSpPr>
            <p:nvPr/>
          </p:nvSpPr>
          <p:spPr bwMode="auto">
            <a:xfrm>
              <a:off x="1104" y="1344"/>
              <a:ext cx="816" cy="250"/>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2000" b="1" dirty="0">
                  <a:solidFill>
                    <a:srgbClr val="123E61"/>
                  </a:solidFill>
                  <a:latin typeface="+mn-lt"/>
                  <a:ea typeface="+mn-ea"/>
                </a:rPr>
                <a:t>班级</a:t>
              </a:r>
              <a:endParaRPr lang="zh-CN" altLang="en-US" sz="2000" b="1" dirty="0">
                <a:solidFill>
                  <a:srgbClr val="123E61"/>
                </a:solidFill>
                <a:latin typeface="+mn-lt"/>
                <a:ea typeface="+mn-ea"/>
              </a:endParaRPr>
            </a:p>
          </p:txBody>
        </p:sp>
        <p:sp>
          <p:nvSpPr>
            <p:cNvPr id="7" name="AutoShape 2054"/>
            <p:cNvSpPr>
              <a:spLocks noChangeArrowheads="1"/>
            </p:cNvSpPr>
            <p:nvPr/>
          </p:nvSpPr>
          <p:spPr bwMode="auto">
            <a:xfrm>
              <a:off x="1056" y="2112"/>
              <a:ext cx="960" cy="480"/>
            </a:xfrm>
            <a:prstGeom prst="diamond">
              <a:avLst/>
            </a:prstGeom>
            <a:grpFill/>
            <a:ln w="9525">
              <a:solidFill>
                <a:schemeClr val="tx1"/>
              </a:solidFill>
              <a:miter lim="800000"/>
            </a:ln>
            <a:effectLst/>
          </p:spPr>
          <p:txBody>
            <a:bodyPr wrap="none" anchor="ctr"/>
            <a:lstStyle/>
            <a:p>
              <a:pPr algn="ctr" fontAlgn="auto">
                <a:spcAft>
                  <a:spcPts val="0"/>
                </a:spcAft>
                <a:defRPr/>
              </a:pPr>
              <a:r>
                <a:rPr lang="zh-CN" altLang="en-US" sz="2000" b="1" dirty="0">
                  <a:solidFill>
                    <a:srgbClr val="123E61"/>
                  </a:solidFill>
                  <a:latin typeface="+mn-lt"/>
                  <a:ea typeface="+mn-ea"/>
                </a:rPr>
                <a:t>班级</a:t>
              </a:r>
              <a:r>
                <a:rPr lang="en-US" altLang="zh-CN" sz="2000" b="1" dirty="0">
                  <a:solidFill>
                    <a:srgbClr val="123E61"/>
                  </a:solidFill>
                  <a:latin typeface="+mn-lt"/>
                  <a:ea typeface="+mn-ea"/>
                </a:rPr>
                <a:t>-</a:t>
              </a:r>
              <a:r>
                <a:rPr lang="zh-CN" altLang="en-US" sz="2000" b="1" dirty="0">
                  <a:solidFill>
                    <a:srgbClr val="123E61"/>
                  </a:solidFill>
                  <a:latin typeface="+mn-lt"/>
                  <a:ea typeface="+mn-ea"/>
                </a:rPr>
                <a:t>班长</a:t>
              </a:r>
              <a:endParaRPr lang="zh-CN" altLang="en-US" sz="2000" b="1" dirty="0">
                <a:solidFill>
                  <a:srgbClr val="123E61"/>
                </a:solidFill>
                <a:latin typeface="+mn-lt"/>
                <a:ea typeface="+mn-ea"/>
              </a:endParaRPr>
            </a:p>
          </p:txBody>
        </p:sp>
        <p:sp>
          <p:nvSpPr>
            <p:cNvPr id="8" name="Text Box 2055"/>
            <p:cNvSpPr txBox="1">
              <a:spLocks noChangeArrowheads="1"/>
            </p:cNvSpPr>
            <p:nvPr/>
          </p:nvSpPr>
          <p:spPr bwMode="auto">
            <a:xfrm>
              <a:off x="1152" y="3168"/>
              <a:ext cx="816" cy="250"/>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2000" b="1">
                  <a:solidFill>
                    <a:srgbClr val="123E61"/>
                  </a:solidFill>
                  <a:latin typeface="+mn-lt"/>
                  <a:ea typeface="+mn-ea"/>
                </a:rPr>
                <a:t>班长</a:t>
              </a:r>
              <a:endParaRPr lang="zh-CN" altLang="en-US" sz="2000" b="1">
                <a:solidFill>
                  <a:srgbClr val="123E61"/>
                </a:solidFill>
                <a:latin typeface="+mn-lt"/>
                <a:ea typeface="+mn-ea"/>
              </a:endParaRPr>
            </a:p>
          </p:txBody>
        </p:sp>
        <p:sp>
          <p:nvSpPr>
            <p:cNvPr id="9" name="Line 2056"/>
            <p:cNvSpPr>
              <a:spLocks noChangeShapeType="1"/>
            </p:cNvSpPr>
            <p:nvPr/>
          </p:nvSpPr>
          <p:spPr bwMode="auto">
            <a:xfrm flipV="1">
              <a:off x="1536" y="1632"/>
              <a:ext cx="0" cy="480"/>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2000" b="1">
                <a:solidFill>
                  <a:srgbClr val="123E61"/>
                </a:solidFill>
                <a:latin typeface="+mn-lt"/>
                <a:ea typeface="+mn-ea"/>
              </a:endParaRPr>
            </a:p>
          </p:txBody>
        </p:sp>
        <p:sp>
          <p:nvSpPr>
            <p:cNvPr id="10" name="Line 2057"/>
            <p:cNvSpPr>
              <a:spLocks noChangeShapeType="1"/>
            </p:cNvSpPr>
            <p:nvPr/>
          </p:nvSpPr>
          <p:spPr bwMode="auto">
            <a:xfrm>
              <a:off x="1536" y="2592"/>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2000" b="1">
                <a:solidFill>
                  <a:srgbClr val="123E61"/>
                </a:solidFill>
                <a:latin typeface="+mn-lt"/>
                <a:ea typeface="+mn-ea"/>
              </a:endParaRPr>
            </a:p>
          </p:txBody>
        </p:sp>
        <p:sp>
          <p:nvSpPr>
            <p:cNvPr id="11" name="Text Box 2058"/>
            <p:cNvSpPr txBox="1">
              <a:spLocks noChangeArrowheads="1"/>
            </p:cNvSpPr>
            <p:nvPr/>
          </p:nvSpPr>
          <p:spPr bwMode="auto">
            <a:xfrm>
              <a:off x="1152" y="1776"/>
              <a:ext cx="240" cy="249"/>
            </a:xfrm>
            <a:prstGeom prst="rect">
              <a:avLst/>
            </a:prstGeom>
            <a:grpFill/>
            <a:ln w="9525">
              <a:noFill/>
              <a:miter lim="800000"/>
            </a:ln>
            <a:effectLst/>
          </p:spPr>
          <p:txBody>
            <a:bodyPr>
              <a:spAutoFit/>
            </a:bodyPr>
            <a:lstStyle/>
            <a:p>
              <a:pPr fontAlgn="auto">
                <a:spcBef>
                  <a:spcPts val="0"/>
                </a:spcBef>
                <a:spcAft>
                  <a:spcPts val="0"/>
                </a:spcAft>
                <a:defRPr/>
              </a:pPr>
              <a:r>
                <a:rPr lang="en-US" altLang="zh-CN" sz="2000" b="1">
                  <a:solidFill>
                    <a:srgbClr val="123E61"/>
                  </a:solidFill>
                  <a:latin typeface="Times New Roman" panose="02020603050405020304" pitchFamily="18" charset="0"/>
                  <a:ea typeface="+mn-ea"/>
                  <a:cs typeface="Times New Roman" panose="02020603050405020304" pitchFamily="18" charset="0"/>
                </a:rPr>
                <a:t>1</a:t>
              </a:r>
              <a:endParaRPr lang="en-US" altLang="zh-CN" sz="2000" b="1">
                <a:solidFill>
                  <a:srgbClr val="123E61"/>
                </a:solidFill>
                <a:latin typeface="Times New Roman" panose="02020603050405020304" pitchFamily="18" charset="0"/>
                <a:ea typeface="+mn-ea"/>
                <a:cs typeface="Times New Roman" panose="02020603050405020304" pitchFamily="18" charset="0"/>
              </a:endParaRPr>
            </a:p>
          </p:txBody>
        </p:sp>
        <p:sp>
          <p:nvSpPr>
            <p:cNvPr id="12" name="Text Box 2059"/>
            <p:cNvSpPr txBox="1">
              <a:spLocks noChangeArrowheads="1"/>
            </p:cNvSpPr>
            <p:nvPr/>
          </p:nvSpPr>
          <p:spPr bwMode="auto">
            <a:xfrm>
              <a:off x="1200" y="2736"/>
              <a:ext cx="240" cy="249"/>
            </a:xfrm>
            <a:prstGeom prst="rect">
              <a:avLst/>
            </a:prstGeom>
            <a:grpFill/>
            <a:ln w="9525">
              <a:noFill/>
              <a:miter lim="800000"/>
            </a:ln>
            <a:effectLst/>
          </p:spPr>
          <p:txBody>
            <a:bodyPr>
              <a:spAutoFit/>
            </a:bodyPr>
            <a:lstStyle/>
            <a:p>
              <a:pPr fontAlgn="auto">
                <a:spcBef>
                  <a:spcPts val="0"/>
                </a:spcBef>
                <a:spcAft>
                  <a:spcPts val="0"/>
                </a:spcAft>
                <a:defRPr/>
              </a:pPr>
              <a:r>
                <a:rPr lang="en-US" altLang="zh-CN" sz="2000" b="1">
                  <a:solidFill>
                    <a:srgbClr val="123E61"/>
                  </a:solidFill>
                  <a:latin typeface="Times New Roman" panose="02020603050405020304" pitchFamily="18" charset="0"/>
                  <a:cs typeface="Times New Roman" panose="02020603050405020304" pitchFamily="18" charset="0"/>
                  <a:sym typeface="+mn-ea"/>
                </a:rPr>
                <a:t>1</a:t>
              </a:r>
              <a:endParaRPr lang="en-US" altLang="zh-CN" sz="2000" b="1">
                <a:solidFill>
                  <a:srgbClr val="123E61"/>
                </a:solidFill>
                <a:latin typeface="+mn-lt"/>
                <a:ea typeface="+mn-ea"/>
              </a:endParaRPr>
            </a:p>
          </p:txBody>
        </p:sp>
        <p:sp>
          <p:nvSpPr>
            <p:cNvPr id="13" name="Text Box 2060"/>
            <p:cNvSpPr txBox="1">
              <a:spLocks noChangeArrowheads="1"/>
            </p:cNvSpPr>
            <p:nvPr/>
          </p:nvSpPr>
          <p:spPr bwMode="auto">
            <a:xfrm>
              <a:off x="1105" y="3618"/>
              <a:ext cx="864" cy="249"/>
            </a:xfrm>
            <a:prstGeom prst="rect">
              <a:avLst/>
            </a:prstGeom>
            <a:grpFill/>
            <a:ln w="9525">
              <a:noFill/>
              <a:miter lim="800000"/>
            </a:ln>
            <a:effectLst/>
          </p:spPr>
          <p:txBody>
            <a:bodyPr>
              <a:spAutoFit/>
            </a:bodyPr>
            <a:lstStyle/>
            <a:p>
              <a:pPr algn="ctr" fontAlgn="auto">
                <a:spcBef>
                  <a:spcPts val="0"/>
                </a:spcBef>
                <a:spcAft>
                  <a:spcPts val="0"/>
                </a:spcAft>
                <a:defRPr/>
              </a:pPr>
              <a:r>
                <a:rPr lang="en-US" altLang="zh-CN" sz="2000" b="1">
                  <a:solidFill>
                    <a:srgbClr val="123E61"/>
                  </a:solidFill>
                  <a:latin typeface="Times New Roman" panose="02020603050405020304" pitchFamily="18" charset="0"/>
                  <a:cs typeface="Times New Roman" panose="02020603050405020304" pitchFamily="18" charset="0"/>
                  <a:sym typeface="+mn-ea"/>
                </a:rPr>
                <a:t>1</a:t>
              </a:r>
              <a:r>
                <a:rPr lang="en-US" altLang="zh-CN" sz="2000" b="1" dirty="0">
                  <a:solidFill>
                    <a:srgbClr val="123E61"/>
                  </a:solidFill>
                  <a:latin typeface="+mn-lt"/>
                  <a:ea typeface="+mn-ea"/>
                </a:rPr>
                <a:t>:</a:t>
              </a:r>
              <a:r>
                <a:rPr lang="en-US" altLang="zh-CN" sz="2000" b="1">
                  <a:solidFill>
                    <a:srgbClr val="123E61"/>
                  </a:solidFill>
                  <a:latin typeface="Times New Roman" panose="02020603050405020304" pitchFamily="18" charset="0"/>
                  <a:cs typeface="Times New Roman" panose="02020603050405020304" pitchFamily="18" charset="0"/>
                  <a:sym typeface="+mn-ea"/>
                </a:rPr>
                <a:t>1</a:t>
              </a:r>
              <a:r>
                <a:rPr lang="zh-CN" altLang="en-US" sz="2000" b="1" dirty="0">
                  <a:solidFill>
                    <a:srgbClr val="123E61"/>
                  </a:solidFill>
                  <a:latin typeface="+mn-lt"/>
                  <a:ea typeface="+mn-ea"/>
                </a:rPr>
                <a:t>联系</a:t>
              </a:r>
              <a:endParaRPr lang="zh-CN" altLang="en-US" sz="2000" b="1" dirty="0">
                <a:solidFill>
                  <a:srgbClr val="123E61"/>
                </a:solidFill>
                <a:latin typeface="+mn-lt"/>
                <a:ea typeface="+mn-ea"/>
              </a:endParaRPr>
            </a:p>
          </p:txBody>
        </p:sp>
      </p:grpSp>
      <p:sp>
        <p:nvSpPr>
          <p:cNvPr id="14" name="页脚占位符 1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5" name="灯片编号占位符 1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3" name="文本框 2"/>
          <p:cNvSpPr txBox="1"/>
          <p:nvPr/>
        </p:nvSpPr>
        <p:spPr>
          <a:xfrm>
            <a:off x="4712335" y="196215"/>
            <a:ext cx="2559685"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矩形 3"/>
          <p:cNvSpPr/>
          <p:nvPr/>
        </p:nvSpPr>
        <p:spPr>
          <a:xfrm>
            <a:off x="687095" y="456200"/>
            <a:ext cx="4572000" cy="4374274"/>
          </a:xfrm>
          <a:prstGeom prst="rect">
            <a:avLst/>
          </a:prstGeom>
        </p:spPr>
        <p:txBody>
          <a:bodyPr>
            <a:spAutoFit/>
          </a:bodyPr>
          <a:lstStyle/>
          <a:p>
            <a:pPr marL="342900" indent="-342900">
              <a:lnSpc>
                <a:spcPct val="150000"/>
              </a:lnSpc>
              <a:buFont typeface="Wingdings" panose="05000000000000000000" pitchFamily="2" charset="2"/>
              <a:buChar char="Ø"/>
            </a:pPr>
            <a:r>
              <a:rPr lang="zh-CN" altLang="en-US" sz="2000" kern="1000" dirty="0">
                <a:solidFill>
                  <a:srgbClr val="123E61"/>
                </a:solidFill>
                <a:latin typeface="黑体" panose="02010609060101010101" pitchFamily="49" charset="-122"/>
                <a:ea typeface="黑体" panose="02010609060101010101" pitchFamily="49" charset="-122"/>
              </a:rPr>
              <a:t>两个实体型之间的联系</a:t>
            </a:r>
            <a:endParaRPr lang="en-US" altLang="zh-CN" sz="2000" kern="1000" dirty="0">
              <a:solidFill>
                <a:srgbClr val="123E61"/>
              </a:solidFill>
              <a:latin typeface="黑体" panose="02010609060101010101" pitchFamily="49" charset="-122"/>
              <a:ea typeface="黑体" panose="02010609060101010101" pitchFamily="49" charset="-122"/>
            </a:endParaRPr>
          </a:p>
          <a:p>
            <a:pPr marL="800100" lvl="1" indent="-342900">
              <a:lnSpc>
                <a:spcPct val="150000"/>
              </a:lnSpc>
              <a:buFont typeface="Wingdings" panose="05000000000000000000" pitchFamily="2" charset="2"/>
              <a:buChar char="u"/>
            </a:pPr>
            <a:r>
              <a:rPr lang="zh-CN" altLang="en-US" sz="2000" kern="1000" dirty="0">
                <a:solidFill>
                  <a:srgbClr val="123E61"/>
                </a:solidFill>
                <a:latin typeface="黑体" panose="02010609060101010101" pitchFamily="49" charset="-122"/>
                <a:ea typeface="黑体" panose="02010609060101010101" pitchFamily="49" charset="-122"/>
              </a:rPr>
              <a:t>一对多联系</a:t>
            </a:r>
            <a:r>
              <a:rPr lang="en-US" altLang="zh-CN" sz="2000" kern="1000" dirty="0">
                <a:solidFill>
                  <a:srgbClr val="123E61"/>
                </a:solidFill>
                <a:latin typeface="黑体" panose="02010609060101010101" pitchFamily="49" charset="-122"/>
                <a:ea typeface="黑体" panose="02010609060101010101" pitchFamily="49" charset="-122"/>
              </a:rPr>
              <a:t>(1:n)</a:t>
            </a:r>
            <a:endParaRPr lang="zh-CN" altLang="en-US" sz="2000" kern="1000" dirty="0">
              <a:solidFill>
                <a:srgbClr val="123E61"/>
              </a:solidFill>
              <a:latin typeface="黑体" panose="02010609060101010101" pitchFamily="49" charset="-122"/>
              <a:ea typeface="黑体" panose="02010609060101010101" pitchFamily="49" charset="-122"/>
            </a:endParaRPr>
          </a:p>
          <a:p>
            <a:pPr marL="1200150" lvl="2" indent="-285750">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如果对于实体集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中的每一个实体，实体集</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中有</a:t>
            </a:r>
            <a:r>
              <a:rPr lang="en-US" altLang="zh-CN" sz="1600" kern="1000" dirty="0">
                <a:solidFill>
                  <a:srgbClr val="123E61"/>
                </a:solidFill>
                <a:latin typeface="黑体" panose="02010609060101010101" pitchFamily="49" charset="-122"/>
                <a:ea typeface="黑体" panose="02010609060101010101" pitchFamily="49" charset="-122"/>
              </a:rPr>
              <a:t>n</a:t>
            </a:r>
            <a:r>
              <a:rPr lang="zh-CN" altLang="en-US" sz="1600" kern="1000" dirty="0">
                <a:solidFill>
                  <a:srgbClr val="123E61"/>
                </a:solidFill>
                <a:latin typeface="黑体" panose="02010609060101010101" pitchFamily="49" charset="-122"/>
                <a:ea typeface="黑体" panose="02010609060101010101" pitchFamily="49" charset="-122"/>
              </a:rPr>
              <a:t>个实体（</a:t>
            </a:r>
            <a:r>
              <a:rPr lang="en-US" altLang="zh-CN" sz="1600" kern="1000" dirty="0">
                <a:solidFill>
                  <a:srgbClr val="123E61"/>
                </a:solidFill>
                <a:latin typeface="黑体" panose="02010609060101010101" pitchFamily="49" charset="-122"/>
                <a:ea typeface="黑体" panose="02010609060101010101" pitchFamily="49" charset="-122"/>
              </a:rPr>
              <a:t>n≥0</a:t>
            </a:r>
            <a:r>
              <a:rPr lang="zh-CN" altLang="en-US" sz="1600" kern="1000" dirty="0">
                <a:solidFill>
                  <a:srgbClr val="123E61"/>
                </a:solidFill>
                <a:latin typeface="黑体" panose="02010609060101010101" pitchFamily="49" charset="-122"/>
                <a:ea typeface="黑体" panose="02010609060101010101" pitchFamily="49" charset="-122"/>
              </a:rPr>
              <a:t>）与之联系，反之，对于实体集</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中的每一个实体，实体集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中至多只有一个实体与之联系，则称实体集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与实体集</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有一对多联系记为</a:t>
            </a:r>
            <a:r>
              <a:rPr lang="en-US" altLang="zh-CN" sz="1600" kern="1000" dirty="0">
                <a:solidFill>
                  <a:srgbClr val="123E61"/>
                </a:solidFill>
                <a:latin typeface="黑体" panose="02010609060101010101" pitchFamily="49" charset="-122"/>
                <a:ea typeface="黑体" panose="02010609060101010101" pitchFamily="49" charset="-122"/>
              </a:rPr>
              <a:t>1:n</a:t>
            </a:r>
            <a:endParaRPr lang="en-US" altLang="zh-CN" sz="1600" kern="1000" dirty="0">
              <a:solidFill>
                <a:srgbClr val="123E61"/>
              </a:solidFill>
              <a:latin typeface="黑体" panose="02010609060101010101" pitchFamily="49" charset="-122"/>
              <a:ea typeface="黑体" panose="02010609060101010101" pitchFamily="49" charset="-122"/>
            </a:endParaRPr>
          </a:p>
          <a:p>
            <a:pPr marL="800100" lvl="1" indent="-342900">
              <a:lnSpc>
                <a:spcPct val="150000"/>
              </a:lnSpc>
              <a:buFont typeface="Wingdings" panose="05000000000000000000" pitchFamily="2" charset="2"/>
              <a:buChar char="u"/>
            </a:pPr>
            <a:r>
              <a:rPr lang="zh-CN" altLang="en-US" sz="2000" kern="1000" dirty="0">
                <a:solidFill>
                  <a:srgbClr val="123E61"/>
                </a:solidFill>
                <a:latin typeface="黑体" panose="02010609060101010101" pitchFamily="49" charset="-122"/>
                <a:ea typeface="黑体" panose="02010609060101010101" pitchFamily="49" charset="-122"/>
              </a:rPr>
              <a:t>实例：班级与学生之间的联系</a:t>
            </a:r>
            <a:endParaRPr lang="zh-CN" altLang="en-US" sz="2000" kern="1000" dirty="0">
              <a:solidFill>
                <a:srgbClr val="123E61"/>
              </a:solidFill>
              <a:latin typeface="黑体" panose="02010609060101010101" pitchFamily="49" charset="-122"/>
              <a:ea typeface="黑体" panose="02010609060101010101" pitchFamily="49" charset="-122"/>
            </a:endParaRPr>
          </a:p>
          <a:p>
            <a:pPr marL="1200150" lvl="2" indent="-285750">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一个班级中有若干名学生，</a:t>
            </a:r>
            <a:endParaRPr lang="zh-CN" altLang="en-US" sz="1600" kern="1000" dirty="0">
              <a:solidFill>
                <a:srgbClr val="123E61"/>
              </a:solidFill>
              <a:latin typeface="黑体" panose="02010609060101010101" pitchFamily="49" charset="-122"/>
              <a:ea typeface="黑体" panose="02010609060101010101" pitchFamily="49" charset="-122"/>
            </a:endParaRPr>
          </a:p>
          <a:p>
            <a:pPr marL="1200150" lvl="2" indent="-285750">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每个学生只在一个班级中学习</a:t>
            </a:r>
            <a:endParaRPr lang="zh-CN" altLang="en-US" sz="1600" kern="1000" dirty="0">
              <a:solidFill>
                <a:srgbClr val="123E61"/>
              </a:solidFill>
              <a:latin typeface="黑体" panose="02010609060101010101" pitchFamily="49" charset="-122"/>
              <a:ea typeface="黑体" panose="02010609060101010101" pitchFamily="49" charset="-122"/>
            </a:endParaRPr>
          </a:p>
        </p:txBody>
      </p:sp>
      <p:grpSp>
        <p:nvGrpSpPr>
          <p:cNvPr id="5" name="Group 2052"/>
          <p:cNvGrpSpPr/>
          <p:nvPr/>
        </p:nvGrpSpPr>
        <p:grpSpPr bwMode="auto">
          <a:xfrm>
            <a:off x="5991169" y="771514"/>
            <a:ext cx="2562261" cy="4157682"/>
            <a:chOff x="1056" y="1344"/>
            <a:chExt cx="1008" cy="2601"/>
          </a:xfrm>
          <a:noFill/>
        </p:grpSpPr>
        <p:sp>
          <p:nvSpPr>
            <p:cNvPr id="6" name="Text Box 2053"/>
            <p:cNvSpPr txBox="1">
              <a:spLocks noChangeArrowheads="1"/>
            </p:cNvSpPr>
            <p:nvPr/>
          </p:nvSpPr>
          <p:spPr bwMode="auto">
            <a:xfrm>
              <a:off x="1104" y="1344"/>
              <a:ext cx="816" cy="250"/>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2000" b="1" dirty="0">
                  <a:solidFill>
                    <a:srgbClr val="123E61"/>
                  </a:solidFill>
                  <a:latin typeface="+mn-lt"/>
                  <a:ea typeface="+mn-ea"/>
                </a:rPr>
                <a:t>班级</a:t>
              </a:r>
              <a:endParaRPr lang="zh-CN" altLang="en-US" sz="2000" b="1" dirty="0">
                <a:solidFill>
                  <a:srgbClr val="123E61"/>
                </a:solidFill>
                <a:latin typeface="+mn-lt"/>
                <a:ea typeface="+mn-ea"/>
              </a:endParaRPr>
            </a:p>
          </p:txBody>
        </p:sp>
        <p:sp>
          <p:nvSpPr>
            <p:cNvPr id="7" name="AutoShape 2054"/>
            <p:cNvSpPr>
              <a:spLocks noChangeArrowheads="1"/>
            </p:cNvSpPr>
            <p:nvPr/>
          </p:nvSpPr>
          <p:spPr bwMode="auto">
            <a:xfrm>
              <a:off x="1056" y="2112"/>
              <a:ext cx="960" cy="480"/>
            </a:xfrm>
            <a:prstGeom prst="diamond">
              <a:avLst/>
            </a:prstGeom>
            <a:grpFill/>
            <a:ln w="9525">
              <a:solidFill>
                <a:schemeClr val="tx1"/>
              </a:solidFill>
              <a:miter lim="800000"/>
            </a:ln>
            <a:effectLst/>
          </p:spPr>
          <p:txBody>
            <a:bodyPr wrap="none" anchor="ctr"/>
            <a:lstStyle/>
            <a:p>
              <a:pPr algn="ctr" fontAlgn="auto">
                <a:spcAft>
                  <a:spcPts val="0"/>
                </a:spcAft>
                <a:defRPr/>
              </a:pPr>
              <a:r>
                <a:rPr lang="zh-CN" altLang="en-US" sz="2000" b="1" dirty="0">
                  <a:solidFill>
                    <a:srgbClr val="123E61"/>
                  </a:solidFill>
                  <a:latin typeface="+mn-lt"/>
                  <a:ea typeface="+mn-ea"/>
                </a:rPr>
                <a:t>班级</a:t>
              </a:r>
              <a:r>
                <a:rPr lang="en-US" altLang="zh-CN" sz="2000" b="1" dirty="0">
                  <a:solidFill>
                    <a:srgbClr val="123E61"/>
                  </a:solidFill>
                  <a:latin typeface="+mn-lt"/>
                  <a:ea typeface="+mn-ea"/>
                </a:rPr>
                <a:t>-</a:t>
              </a:r>
              <a:r>
                <a:rPr lang="zh-CN" altLang="en-US" sz="2000" b="1" dirty="0">
                  <a:solidFill>
                    <a:srgbClr val="123E61"/>
                  </a:solidFill>
                  <a:latin typeface="+mn-lt"/>
                  <a:ea typeface="+mn-ea"/>
                </a:rPr>
                <a:t>学生</a:t>
              </a:r>
              <a:endParaRPr lang="zh-CN" altLang="en-US" sz="2000" b="1" dirty="0">
                <a:solidFill>
                  <a:srgbClr val="123E61"/>
                </a:solidFill>
                <a:latin typeface="+mn-lt"/>
                <a:ea typeface="+mn-ea"/>
              </a:endParaRPr>
            </a:p>
          </p:txBody>
        </p:sp>
        <p:sp>
          <p:nvSpPr>
            <p:cNvPr id="8" name="Text Box 2055"/>
            <p:cNvSpPr txBox="1">
              <a:spLocks noChangeArrowheads="1"/>
            </p:cNvSpPr>
            <p:nvPr/>
          </p:nvSpPr>
          <p:spPr bwMode="auto">
            <a:xfrm>
              <a:off x="1152" y="3168"/>
              <a:ext cx="816" cy="250"/>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2000" b="1" dirty="0">
                  <a:solidFill>
                    <a:srgbClr val="123E61"/>
                  </a:solidFill>
                  <a:latin typeface="+mn-lt"/>
                  <a:ea typeface="+mn-ea"/>
                </a:rPr>
                <a:t>学生</a:t>
              </a:r>
              <a:endParaRPr lang="zh-CN" altLang="en-US" sz="2000" b="1" dirty="0">
                <a:solidFill>
                  <a:srgbClr val="123E61"/>
                </a:solidFill>
                <a:latin typeface="+mn-lt"/>
                <a:ea typeface="+mn-ea"/>
              </a:endParaRPr>
            </a:p>
          </p:txBody>
        </p:sp>
        <p:sp>
          <p:nvSpPr>
            <p:cNvPr id="9" name="Line 2056"/>
            <p:cNvSpPr>
              <a:spLocks noChangeShapeType="1"/>
            </p:cNvSpPr>
            <p:nvPr/>
          </p:nvSpPr>
          <p:spPr bwMode="auto">
            <a:xfrm flipV="1">
              <a:off x="1536" y="1632"/>
              <a:ext cx="0" cy="480"/>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2000" b="1">
                <a:solidFill>
                  <a:srgbClr val="123E61"/>
                </a:solidFill>
                <a:latin typeface="+mn-lt"/>
                <a:ea typeface="+mn-ea"/>
              </a:endParaRPr>
            </a:p>
          </p:txBody>
        </p:sp>
        <p:sp>
          <p:nvSpPr>
            <p:cNvPr id="10" name="Line 2057"/>
            <p:cNvSpPr>
              <a:spLocks noChangeShapeType="1"/>
            </p:cNvSpPr>
            <p:nvPr/>
          </p:nvSpPr>
          <p:spPr bwMode="auto">
            <a:xfrm>
              <a:off x="1536" y="2592"/>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2000" b="1">
                <a:solidFill>
                  <a:srgbClr val="123E61"/>
                </a:solidFill>
                <a:latin typeface="+mn-lt"/>
                <a:ea typeface="+mn-ea"/>
              </a:endParaRPr>
            </a:p>
          </p:txBody>
        </p:sp>
        <p:sp>
          <p:nvSpPr>
            <p:cNvPr id="11" name="Text Box 2058"/>
            <p:cNvSpPr txBox="1">
              <a:spLocks noChangeArrowheads="1"/>
            </p:cNvSpPr>
            <p:nvPr/>
          </p:nvSpPr>
          <p:spPr bwMode="auto">
            <a:xfrm>
              <a:off x="1152" y="1776"/>
              <a:ext cx="240" cy="442"/>
            </a:xfrm>
            <a:prstGeom prst="rect">
              <a:avLst/>
            </a:prstGeom>
            <a:grpFill/>
            <a:ln w="9525">
              <a:noFill/>
              <a:miter lim="800000"/>
            </a:ln>
            <a:effectLst/>
          </p:spPr>
          <p:txBody>
            <a:bodyPr>
              <a:spAutoFit/>
            </a:bodyPr>
            <a:lstStyle/>
            <a:p>
              <a:pPr fontAlgn="auto">
                <a:spcBef>
                  <a:spcPts val="0"/>
                </a:spcBef>
                <a:spcAft>
                  <a:spcPts val="0"/>
                </a:spcAft>
                <a:defRPr/>
              </a:pPr>
              <a:r>
                <a:rPr lang="en-US" altLang="zh-CN" sz="2000" b="1">
                  <a:solidFill>
                    <a:srgbClr val="123E61"/>
                  </a:solidFill>
                  <a:latin typeface="Times New Roman" panose="02020603050405020304" pitchFamily="18" charset="0"/>
                  <a:cs typeface="Times New Roman" panose="02020603050405020304" pitchFamily="18" charset="0"/>
                  <a:sym typeface="+mn-ea"/>
                </a:rPr>
                <a:t>1</a:t>
              </a:r>
              <a:endParaRPr lang="en-US" altLang="zh-CN" sz="2000" b="1">
                <a:solidFill>
                  <a:srgbClr val="123E61"/>
                </a:solidFill>
                <a:latin typeface="Times New Roman" panose="02020603050405020304" pitchFamily="18" charset="0"/>
                <a:ea typeface="+mn-ea"/>
                <a:cs typeface="Times New Roman" panose="02020603050405020304" pitchFamily="18" charset="0"/>
              </a:endParaRPr>
            </a:p>
            <a:p>
              <a:pPr fontAlgn="auto">
                <a:spcBef>
                  <a:spcPts val="0"/>
                </a:spcBef>
                <a:spcAft>
                  <a:spcPts val="0"/>
                </a:spcAft>
                <a:defRPr/>
              </a:pPr>
              <a:endParaRPr lang="en-US" altLang="zh-CN" sz="2000" b="1">
                <a:solidFill>
                  <a:srgbClr val="123E61"/>
                </a:solidFill>
                <a:latin typeface="+mn-lt"/>
                <a:ea typeface="+mn-ea"/>
              </a:endParaRPr>
            </a:p>
          </p:txBody>
        </p:sp>
        <p:sp>
          <p:nvSpPr>
            <p:cNvPr id="12" name="Text Box 2059"/>
            <p:cNvSpPr txBox="1">
              <a:spLocks noChangeArrowheads="1"/>
            </p:cNvSpPr>
            <p:nvPr/>
          </p:nvSpPr>
          <p:spPr bwMode="auto">
            <a:xfrm>
              <a:off x="1200" y="2736"/>
              <a:ext cx="240" cy="249"/>
            </a:xfrm>
            <a:prstGeom prst="rect">
              <a:avLst/>
            </a:prstGeom>
            <a:grpFill/>
            <a:ln w="9525">
              <a:noFill/>
              <a:miter lim="800000"/>
            </a:ln>
            <a:effectLst/>
          </p:spPr>
          <p:txBody>
            <a:bodyPr>
              <a:spAutoFit/>
            </a:bodyPr>
            <a:lstStyle/>
            <a:p>
              <a:pPr fontAlgn="auto">
                <a:spcBef>
                  <a:spcPts val="0"/>
                </a:spcBef>
                <a:spcAft>
                  <a:spcPts val="0"/>
                </a:spcAft>
                <a:defRPr/>
              </a:pPr>
              <a:r>
                <a:rPr lang="en-US" altLang="zh-CN" sz="2000" b="1" dirty="0">
                  <a:solidFill>
                    <a:srgbClr val="123E61"/>
                  </a:solidFill>
                  <a:latin typeface="Times New Roman" panose="02020603050405020304" pitchFamily="18" charset="0"/>
                  <a:ea typeface="+mn-ea"/>
                  <a:cs typeface="Times New Roman" panose="02020603050405020304" pitchFamily="18" charset="0"/>
                </a:rPr>
                <a:t>n</a:t>
              </a:r>
              <a:endParaRPr lang="en-US" altLang="zh-CN" sz="2000" b="1" dirty="0">
                <a:solidFill>
                  <a:srgbClr val="123E61"/>
                </a:solidFill>
                <a:latin typeface="Times New Roman" panose="02020603050405020304" pitchFamily="18" charset="0"/>
                <a:ea typeface="+mn-ea"/>
                <a:cs typeface="Times New Roman" panose="02020603050405020304" pitchFamily="18" charset="0"/>
              </a:endParaRPr>
            </a:p>
          </p:txBody>
        </p:sp>
        <p:sp>
          <p:nvSpPr>
            <p:cNvPr id="13" name="Text Box 2060"/>
            <p:cNvSpPr txBox="1">
              <a:spLocks noChangeArrowheads="1"/>
            </p:cNvSpPr>
            <p:nvPr/>
          </p:nvSpPr>
          <p:spPr bwMode="auto">
            <a:xfrm>
              <a:off x="1200" y="3696"/>
              <a:ext cx="864" cy="249"/>
            </a:xfrm>
            <a:prstGeom prst="rect">
              <a:avLst/>
            </a:prstGeom>
            <a:grpFill/>
            <a:ln w="9525">
              <a:noFill/>
              <a:miter lim="800000"/>
            </a:ln>
            <a:effectLst/>
          </p:spPr>
          <p:txBody>
            <a:bodyPr>
              <a:spAutoFit/>
            </a:bodyPr>
            <a:lstStyle/>
            <a:p>
              <a:pPr algn="ctr" fontAlgn="auto">
                <a:spcBef>
                  <a:spcPts val="0"/>
                </a:spcBef>
                <a:spcAft>
                  <a:spcPts val="0"/>
                </a:spcAft>
                <a:defRPr/>
              </a:pPr>
              <a:r>
                <a:rPr lang="en-US" altLang="zh-CN" sz="2000" b="1" dirty="0">
                  <a:solidFill>
                    <a:srgbClr val="123E61"/>
                  </a:solidFill>
                  <a:latin typeface="Times New Roman" panose="02020603050405020304" pitchFamily="18" charset="0"/>
                  <a:ea typeface="+mn-ea"/>
                  <a:cs typeface="Times New Roman" panose="02020603050405020304" pitchFamily="18" charset="0"/>
                </a:rPr>
                <a:t>1:n</a:t>
              </a:r>
              <a:r>
                <a:rPr lang="zh-CN" altLang="en-US" sz="2000" b="1" dirty="0">
                  <a:solidFill>
                    <a:srgbClr val="123E61"/>
                  </a:solidFill>
                  <a:latin typeface="+mn-lt"/>
                  <a:ea typeface="+mn-ea"/>
                </a:rPr>
                <a:t>联系</a:t>
              </a:r>
              <a:endParaRPr lang="zh-CN" altLang="en-US" sz="2000" b="1" dirty="0">
                <a:solidFill>
                  <a:srgbClr val="123E61"/>
                </a:solidFill>
                <a:latin typeface="+mn-lt"/>
                <a:ea typeface="+mn-ea"/>
              </a:endParaRPr>
            </a:p>
          </p:txBody>
        </p:sp>
      </p:grpSp>
      <p:sp>
        <p:nvSpPr>
          <p:cNvPr id="14" name="页脚占位符 1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5" name="灯片编号占位符 1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3" name="文本框 2"/>
          <p:cNvSpPr txBox="1"/>
          <p:nvPr/>
        </p:nvSpPr>
        <p:spPr>
          <a:xfrm>
            <a:off x="4734560" y="196215"/>
            <a:ext cx="2537460"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内容占位符 2"/>
          <p:cNvSpPr txBox="1"/>
          <p:nvPr/>
        </p:nvSpPr>
        <p:spPr bwMode="auto">
          <a:xfrm>
            <a:off x="678707" y="443680"/>
            <a:ext cx="4824412" cy="4701408"/>
          </a:xfrm>
          <a:prstGeom prst="rect">
            <a:avLst/>
          </a:prstGeom>
          <a:noFill/>
          <a:ln>
            <a:miter lim="800000"/>
          </a:ln>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000" kern="1000" dirty="0">
                <a:solidFill>
                  <a:srgbClr val="123E61"/>
                </a:solidFill>
                <a:latin typeface="黑体" panose="02010609060101010101" pitchFamily="49" charset="-122"/>
                <a:ea typeface="黑体" panose="02010609060101010101" pitchFamily="49" charset="-122"/>
              </a:rPr>
              <a:t>两个实体型之间的联系</a:t>
            </a:r>
            <a:endParaRPr lang="en-US" altLang="zh-CN" sz="2000" kern="1000" dirty="0">
              <a:solidFill>
                <a:srgbClr val="123E61"/>
              </a:solidFill>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u"/>
            </a:pPr>
            <a:r>
              <a:rPr lang="zh-CN" altLang="en-US" sz="2000" kern="1000" dirty="0">
                <a:solidFill>
                  <a:srgbClr val="123E61"/>
                </a:solidFill>
                <a:latin typeface="黑体" panose="02010609060101010101" pitchFamily="49" charset="-122"/>
                <a:ea typeface="黑体" panose="02010609060101010101" pitchFamily="49" charset="-122"/>
              </a:rPr>
              <a:t>多对多联系（</a:t>
            </a:r>
            <a:r>
              <a:rPr lang="en-US" altLang="zh-CN" sz="2000" kern="1000" dirty="0">
                <a:solidFill>
                  <a:srgbClr val="123E61"/>
                </a:solidFill>
                <a:latin typeface="黑体" panose="02010609060101010101" pitchFamily="49" charset="-122"/>
                <a:ea typeface="黑体" panose="02010609060101010101" pitchFamily="49" charset="-122"/>
              </a:rPr>
              <a:t>m:n</a:t>
            </a:r>
            <a:r>
              <a:rPr lang="zh-CN" altLang="en-US" sz="2000" kern="1000" dirty="0">
                <a:solidFill>
                  <a:srgbClr val="123E61"/>
                </a:solidFill>
                <a:latin typeface="黑体" panose="02010609060101010101" pitchFamily="49" charset="-122"/>
                <a:ea typeface="黑体" panose="02010609060101010101" pitchFamily="49" charset="-122"/>
              </a:rPr>
              <a:t>）</a:t>
            </a:r>
            <a:endParaRPr lang="zh-CN" altLang="en-US" sz="2000" kern="1000" dirty="0">
              <a:solidFill>
                <a:srgbClr val="123E61"/>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如果对于实体集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中的每一个实体，实体集</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中有</a:t>
            </a:r>
            <a:r>
              <a:rPr lang="en-US" altLang="zh-CN" sz="1600" kern="1000" dirty="0">
                <a:solidFill>
                  <a:srgbClr val="123E61"/>
                </a:solidFill>
                <a:latin typeface="黑体" panose="02010609060101010101" pitchFamily="49" charset="-122"/>
                <a:ea typeface="黑体" panose="02010609060101010101" pitchFamily="49" charset="-122"/>
              </a:rPr>
              <a:t>n</a:t>
            </a:r>
            <a:r>
              <a:rPr lang="zh-CN" altLang="en-US" sz="1600" kern="1000" dirty="0">
                <a:solidFill>
                  <a:srgbClr val="123E61"/>
                </a:solidFill>
                <a:latin typeface="黑体" panose="02010609060101010101" pitchFamily="49" charset="-122"/>
                <a:ea typeface="黑体" panose="02010609060101010101" pitchFamily="49" charset="-122"/>
              </a:rPr>
              <a:t>个实体（</a:t>
            </a:r>
            <a:r>
              <a:rPr lang="en-US" altLang="zh-CN" sz="1600" kern="1000" dirty="0">
                <a:solidFill>
                  <a:srgbClr val="123E61"/>
                </a:solidFill>
                <a:latin typeface="黑体" panose="02010609060101010101" pitchFamily="49" charset="-122"/>
                <a:ea typeface="黑体" panose="02010609060101010101" pitchFamily="49" charset="-122"/>
              </a:rPr>
              <a:t>n≥0</a:t>
            </a:r>
            <a:r>
              <a:rPr lang="zh-CN" altLang="en-US" sz="1600" kern="1000" dirty="0">
                <a:solidFill>
                  <a:srgbClr val="123E61"/>
                </a:solidFill>
                <a:latin typeface="黑体" panose="02010609060101010101" pitchFamily="49" charset="-122"/>
                <a:ea typeface="黑体" panose="02010609060101010101" pitchFamily="49" charset="-122"/>
              </a:rPr>
              <a:t>）与之联系，反之，对于实体集</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中的每一个实体，实体集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中也有</a:t>
            </a:r>
            <a:r>
              <a:rPr lang="en-US" altLang="zh-CN" sz="1600" kern="1000" dirty="0">
                <a:solidFill>
                  <a:srgbClr val="123E61"/>
                </a:solidFill>
                <a:latin typeface="黑体" panose="02010609060101010101" pitchFamily="49" charset="-122"/>
                <a:ea typeface="黑体" panose="02010609060101010101" pitchFamily="49" charset="-122"/>
              </a:rPr>
              <a:t>m</a:t>
            </a:r>
            <a:r>
              <a:rPr lang="zh-CN" altLang="en-US" sz="1600" kern="1000" dirty="0">
                <a:solidFill>
                  <a:srgbClr val="123E61"/>
                </a:solidFill>
                <a:latin typeface="黑体" panose="02010609060101010101" pitchFamily="49" charset="-122"/>
                <a:ea typeface="黑体" panose="02010609060101010101" pitchFamily="49" charset="-122"/>
              </a:rPr>
              <a:t>个实体（</a:t>
            </a:r>
            <a:r>
              <a:rPr lang="en-US" altLang="zh-CN" sz="1600" kern="1000" dirty="0">
                <a:solidFill>
                  <a:srgbClr val="123E61"/>
                </a:solidFill>
                <a:latin typeface="黑体" panose="02010609060101010101" pitchFamily="49" charset="-122"/>
                <a:ea typeface="黑体" panose="02010609060101010101" pitchFamily="49" charset="-122"/>
              </a:rPr>
              <a:t>m≥0</a:t>
            </a:r>
            <a:r>
              <a:rPr lang="zh-CN" altLang="en-US" sz="1600" kern="1000" dirty="0">
                <a:solidFill>
                  <a:srgbClr val="123E61"/>
                </a:solidFill>
                <a:latin typeface="黑体" panose="02010609060101010101" pitchFamily="49" charset="-122"/>
                <a:ea typeface="黑体" panose="02010609060101010101" pitchFamily="49" charset="-122"/>
              </a:rPr>
              <a:t>）与之联系，则称实体集</a:t>
            </a:r>
            <a:r>
              <a:rPr lang="en-US" altLang="zh-CN" sz="1600" kern="1000" dirty="0">
                <a:solidFill>
                  <a:srgbClr val="123E61"/>
                </a:solidFill>
                <a:latin typeface="黑体" panose="02010609060101010101" pitchFamily="49" charset="-122"/>
                <a:ea typeface="黑体" panose="02010609060101010101" pitchFamily="49" charset="-122"/>
              </a:rPr>
              <a:t>A</a:t>
            </a:r>
            <a:r>
              <a:rPr lang="zh-CN" altLang="en-US" sz="1600" kern="1000" dirty="0">
                <a:solidFill>
                  <a:srgbClr val="123E61"/>
                </a:solidFill>
                <a:latin typeface="黑体" panose="02010609060101010101" pitchFamily="49" charset="-122"/>
                <a:ea typeface="黑体" panose="02010609060101010101" pitchFamily="49" charset="-122"/>
              </a:rPr>
              <a:t>与实体</a:t>
            </a:r>
            <a:r>
              <a:rPr lang="en-US" altLang="zh-CN" sz="1600" kern="1000" dirty="0">
                <a:solidFill>
                  <a:srgbClr val="123E61"/>
                </a:solidFill>
                <a:latin typeface="黑体" panose="02010609060101010101" pitchFamily="49" charset="-122"/>
                <a:ea typeface="黑体" panose="02010609060101010101" pitchFamily="49" charset="-122"/>
              </a:rPr>
              <a:t>B</a:t>
            </a:r>
            <a:r>
              <a:rPr lang="zh-CN" altLang="en-US" sz="1600" kern="1000" dirty="0">
                <a:solidFill>
                  <a:srgbClr val="123E61"/>
                </a:solidFill>
                <a:latin typeface="黑体" panose="02010609060101010101" pitchFamily="49" charset="-122"/>
                <a:ea typeface="黑体" panose="02010609060101010101" pitchFamily="49" charset="-122"/>
              </a:rPr>
              <a:t>具有多对多联系。记为</a:t>
            </a:r>
            <a:r>
              <a:rPr lang="en-US" altLang="zh-CN" sz="1600" kern="1000" dirty="0">
                <a:solidFill>
                  <a:srgbClr val="123E61"/>
                </a:solidFill>
                <a:latin typeface="黑体" panose="02010609060101010101" pitchFamily="49" charset="-122"/>
                <a:ea typeface="黑体" panose="02010609060101010101" pitchFamily="49" charset="-122"/>
              </a:rPr>
              <a:t>m:n</a:t>
            </a:r>
            <a:endParaRPr lang="en-US" altLang="zh-CN" sz="1600" kern="10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u"/>
            </a:pPr>
            <a:r>
              <a:rPr lang="zh-CN" altLang="en-US" sz="2000" kern="1000" dirty="0">
                <a:solidFill>
                  <a:srgbClr val="123E61"/>
                </a:solidFill>
                <a:latin typeface="黑体" panose="02010609060101010101" pitchFamily="49" charset="-122"/>
                <a:ea typeface="黑体" panose="02010609060101010101" pitchFamily="49" charset="-122"/>
              </a:rPr>
              <a:t>实例</a:t>
            </a:r>
            <a:r>
              <a:rPr lang="en-US" altLang="zh-CN" sz="2000" kern="1000" dirty="0">
                <a:solidFill>
                  <a:srgbClr val="123E61"/>
                </a:solidFill>
                <a:latin typeface="黑体" panose="02010609060101010101" pitchFamily="49" charset="-122"/>
                <a:ea typeface="黑体" panose="02010609060101010101" pitchFamily="49" charset="-122"/>
              </a:rPr>
              <a:t>:</a:t>
            </a:r>
            <a:r>
              <a:rPr lang="zh-CN" altLang="en-US" sz="2000" kern="1000" dirty="0">
                <a:solidFill>
                  <a:srgbClr val="123E61"/>
                </a:solidFill>
                <a:latin typeface="黑体" panose="02010609060101010101" pitchFamily="49" charset="-122"/>
                <a:ea typeface="黑体" panose="02010609060101010101" pitchFamily="49" charset="-122"/>
              </a:rPr>
              <a:t>课程与学生之间的联系</a:t>
            </a:r>
            <a:endParaRPr lang="zh-CN" altLang="en-US" sz="2000" kern="1000" dirty="0">
              <a:solidFill>
                <a:srgbClr val="123E61"/>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一门课程同时有若干个学生选修</a:t>
            </a:r>
            <a:endParaRPr lang="zh-CN" altLang="en-US" sz="1600" kern="1000" dirty="0">
              <a:solidFill>
                <a:srgbClr val="123E61"/>
              </a:solidFill>
              <a:latin typeface="黑体" panose="02010609060101010101" pitchFamily="49" charset="-122"/>
              <a:ea typeface="黑体" panose="02010609060101010101" pitchFamily="49" charset="-122"/>
            </a:endParaRPr>
          </a:p>
          <a:p>
            <a:pPr lvl="2">
              <a:lnSpc>
                <a:spcPct val="150000"/>
              </a:lnSpc>
              <a:buFont typeface="Wingdings" panose="05000000000000000000" pitchFamily="2" charset="2"/>
              <a:buChar char="u"/>
            </a:pPr>
            <a:r>
              <a:rPr lang="zh-CN" altLang="en-US" sz="1600" kern="1000" dirty="0">
                <a:solidFill>
                  <a:srgbClr val="123E61"/>
                </a:solidFill>
                <a:latin typeface="黑体" panose="02010609060101010101" pitchFamily="49" charset="-122"/>
                <a:ea typeface="黑体" panose="02010609060101010101" pitchFamily="49" charset="-122"/>
              </a:rPr>
              <a:t>一个学生可以同时选修多门课程</a:t>
            </a:r>
            <a:endParaRPr lang="zh-CN" altLang="en-US" sz="1600" kern="1000" dirty="0">
              <a:solidFill>
                <a:srgbClr val="123E61"/>
              </a:solidFill>
              <a:latin typeface="黑体" panose="02010609060101010101" pitchFamily="49" charset="-122"/>
              <a:ea typeface="黑体" panose="02010609060101010101" pitchFamily="49" charset="-122"/>
            </a:endParaRPr>
          </a:p>
        </p:txBody>
      </p:sp>
      <p:grpSp>
        <p:nvGrpSpPr>
          <p:cNvPr id="5" name="Group 2052"/>
          <p:cNvGrpSpPr/>
          <p:nvPr/>
        </p:nvGrpSpPr>
        <p:grpSpPr bwMode="auto">
          <a:xfrm>
            <a:off x="5991169" y="789528"/>
            <a:ext cx="2562261" cy="4157682"/>
            <a:chOff x="1056" y="1344"/>
            <a:chExt cx="1008" cy="2601"/>
          </a:xfrm>
          <a:noFill/>
        </p:grpSpPr>
        <p:sp>
          <p:nvSpPr>
            <p:cNvPr id="6" name="Text Box 2053"/>
            <p:cNvSpPr txBox="1">
              <a:spLocks noChangeArrowheads="1"/>
            </p:cNvSpPr>
            <p:nvPr/>
          </p:nvSpPr>
          <p:spPr bwMode="auto">
            <a:xfrm>
              <a:off x="1104" y="1344"/>
              <a:ext cx="816" cy="250"/>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2000" b="1" dirty="0">
                  <a:solidFill>
                    <a:srgbClr val="123E61"/>
                  </a:solidFill>
                  <a:latin typeface="+mn-lt"/>
                  <a:ea typeface="+mn-ea"/>
                </a:rPr>
                <a:t>课程 </a:t>
              </a:r>
              <a:endParaRPr lang="zh-CN" altLang="en-US" sz="2000" b="1" dirty="0">
                <a:solidFill>
                  <a:srgbClr val="123E61"/>
                </a:solidFill>
                <a:latin typeface="+mn-lt"/>
                <a:ea typeface="+mn-ea"/>
              </a:endParaRPr>
            </a:p>
          </p:txBody>
        </p:sp>
        <p:sp>
          <p:nvSpPr>
            <p:cNvPr id="7" name="AutoShape 2054"/>
            <p:cNvSpPr>
              <a:spLocks noChangeArrowheads="1"/>
            </p:cNvSpPr>
            <p:nvPr/>
          </p:nvSpPr>
          <p:spPr bwMode="auto">
            <a:xfrm>
              <a:off x="1056" y="2112"/>
              <a:ext cx="960" cy="480"/>
            </a:xfrm>
            <a:prstGeom prst="diamond">
              <a:avLst/>
            </a:prstGeom>
            <a:grpFill/>
            <a:ln w="9525">
              <a:solidFill>
                <a:schemeClr val="tx1"/>
              </a:solidFill>
              <a:miter lim="800000"/>
            </a:ln>
            <a:effectLst/>
          </p:spPr>
          <p:txBody>
            <a:bodyPr wrap="none" anchor="ctr"/>
            <a:lstStyle/>
            <a:p>
              <a:pPr algn="ctr" fontAlgn="auto">
                <a:spcAft>
                  <a:spcPts val="0"/>
                </a:spcAft>
                <a:defRPr/>
              </a:pPr>
              <a:r>
                <a:rPr lang="zh-CN" altLang="en-US" sz="2000" b="1" dirty="0">
                  <a:solidFill>
                    <a:srgbClr val="123E61"/>
                  </a:solidFill>
                  <a:latin typeface="+mn-lt"/>
                  <a:ea typeface="+mn-ea"/>
                </a:rPr>
                <a:t>班级</a:t>
              </a:r>
              <a:r>
                <a:rPr lang="en-US" altLang="zh-CN" sz="2000" b="1" dirty="0">
                  <a:solidFill>
                    <a:srgbClr val="123E61"/>
                  </a:solidFill>
                  <a:latin typeface="+mn-lt"/>
                  <a:ea typeface="+mn-ea"/>
                </a:rPr>
                <a:t>-</a:t>
              </a:r>
              <a:r>
                <a:rPr lang="zh-CN" altLang="en-US" sz="2000" b="1" dirty="0">
                  <a:solidFill>
                    <a:srgbClr val="123E61"/>
                  </a:solidFill>
                  <a:latin typeface="+mn-lt"/>
                  <a:ea typeface="+mn-ea"/>
                </a:rPr>
                <a:t>学生</a:t>
              </a:r>
              <a:endParaRPr lang="zh-CN" altLang="en-US" sz="2000" b="1" dirty="0">
                <a:solidFill>
                  <a:srgbClr val="123E61"/>
                </a:solidFill>
                <a:latin typeface="+mn-lt"/>
                <a:ea typeface="+mn-ea"/>
              </a:endParaRPr>
            </a:p>
          </p:txBody>
        </p:sp>
        <p:sp>
          <p:nvSpPr>
            <p:cNvPr id="8" name="Text Box 2055"/>
            <p:cNvSpPr txBox="1">
              <a:spLocks noChangeArrowheads="1"/>
            </p:cNvSpPr>
            <p:nvPr/>
          </p:nvSpPr>
          <p:spPr bwMode="auto">
            <a:xfrm>
              <a:off x="1152" y="3168"/>
              <a:ext cx="816" cy="250"/>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2000" b="1" dirty="0">
                  <a:solidFill>
                    <a:srgbClr val="123E61"/>
                  </a:solidFill>
                  <a:latin typeface="+mn-lt"/>
                  <a:ea typeface="+mn-ea"/>
                </a:rPr>
                <a:t>学生</a:t>
              </a:r>
              <a:endParaRPr lang="zh-CN" altLang="en-US" sz="2000" b="1" dirty="0">
                <a:solidFill>
                  <a:srgbClr val="123E61"/>
                </a:solidFill>
                <a:latin typeface="+mn-lt"/>
                <a:ea typeface="+mn-ea"/>
              </a:endParaRPr>
            </a:p>
          </p:txBody>
        </p:sp>
        <p:sp>
          <p:nvSpPr>
            <p:cNvPr id="9" name="Line 2056"/>
            <p:cNvSpPr>
              <a:spLocks noChangeShapeType="1"/>
            </p:cNvSpPr>
            <p:nvPr/>
          </p:nvSpPr>
          <p:spPr bwMode="auto">
            <a:xfrm flipV="1">
              <a:off x="1536" y="1632"/>
              <a:ext cx="0" cy="480"/>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2000" b="1">
                <a:solidFill>
                  <a:srgbClr val="123E61"/>
                </a:solidFill>
                <a:latin typeface="+mn-lt"/>
                <a:ea typeface="+mn-ea"/>
              </a:endParaRPr>
            </a:p>
          </p:txBody>
        </p:sp>
        <p:sp>
          <p:nvSpPr>
            <p:cNvPr id="10" name="Line 2057"/>
            <p:cNvSpPr>
              <a:spLocks noChangeShapeType="1"/>
            </p:cNvSpPr>
            <p:nvPr/>
          </p:nvSpPr>
          <p:spPr bwMode="auto">
            <a:xfrm>
              <a:off x="1536" y="2592"/>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2000" b="1">
                <a:solidFill>
                  <a:srgbClr val="123E61"/>
                </a:solidFill>
                <a:latin typeface="+mn-lt"/>
                <a:ea typeface="+mn-ea"/>
              </a:endParaRPr>
            </a:p>
          </p:txBody>
        </p:sp>
        <p:sp>
          <p:nvSpPr>
            <p:cNvPr id="11" name="Text Box 2058"/>
            <p:cNvSpPr txBox="1">
              <a:spLocks noChangeArrowheads="1"/>
            </p:cNvSpPr>
            <p:nvPr/>
          </p:nvSpPr>
          <p:spPr bwMode="auto">
            <a:xfrm>
              <a:off x="1152" y="1776"/>
              <a:ext cx="240" cy="249"/>
            </a:xfrm>
            <a:prstGeom prst="rect">
              <a:avLst/>
            </a:prstGeom>
            <a:grpFill/>
            <a:ln w="9525">
              <a:noFill/>
              <a:miter lim="800000"/>
            </a:ln>
            <a:effectLst/>
          </p:spPr>
          <p:txBody>
            <a:bodyPr>
              <a:spAutoFit/>
            </a:bodyPr>
            <a:lstStyle/>
            <a:p>
              <a:pPr fontAlgn="auto">
                <a:spcBef>
                  <a:spcPts val="0"/>
                </a:spcBef>
                <a:spcAft>
                  <a:spcPts val="0"/>
                </a:spcAft>
                <a:defRPr/>
              </a:pPr>
              <a:r>
                <a:rPr lang="en-US" altLang="zh-CN" sz="2000" b="1" dirty="0">
                  <a:solidFill>
                    <a:srgbClr val="123E61"/>
                  </a:solidFill>
                  <a:latin typeface="Times New Roman" panose="02020603050405020304" pitchFamily="18" charset="0"/>
                  <a:ea typeface="+mn-ea"/>
                  <a:cs typeface="Times New Roman" panose="02020603050405020304" pitchFamily="18" charset="0"/>
                </a:rPr>
                <a:t>n</a:t>
              </a:r>
              <a:endParaRPr lang="en-US" altLang="zh-CN" sz="2000" b="1" dirty="0">
                <a:solidFill>
                  <a:srgbClr val="123E61"/>
                </a:solidFill>
                <a:latin typeface="Times New Roman" panose="02020603050405020304" pitchFamily="18" charset="0"/>
                <a:ea typeface="+mn-ea"/>
                <a:cs typeface="Times New Roman" panose="02020603050405020304" pitchFamily="18" charset="0"/>
              </a:endParaRPr>
            </a:p>
          </p:txBody>
        </p:sp>
        <p:sp>
          <p:nvSpPr>
            <p:cNvPr id="12" name="Text Box 2059"/>
            <p:cNvSpPr txBox="1">
              <a:spLocks noChangeArrowheads="1"/>
            </p:cNvSpPr>
            <p:nvPr/>
          </p:nvSpPr>
          <p:spPr bwMode="auto">
            <a:xfrm>
              <a:off x="1200" y="2736"/>
              <a:ext cx="240" cy="249"/>
            </a:xfrm>
            <a:prstGeom prst="rect">
              <a:avLst/>
            </a:prstGeom>
            <a:grpFill/>
            <a:ln w="9525">
              <a:noFill/>
              <a:miter lim="800000"/>
            </a:ln>
            <a:effectLst/>
          </p:spPr>
          <p:txBody>
            <a:bodyPr>
              <a:spAutoFit/>
            </a:bodyPr>
            <a:lstStyle/>
            <a:p>
              <a:pPr fontAlgn="auto">
                <a:spcBef>
                  <a:spcPts val="0"/>
                </a:spcBef>
                <a:spcAft>
                  <a:spcPts val="0"/>
                </a:spcAft>
                <a:defRPr/>
              </a:pPr>
              <a:r>
                <a:rPr lang="en-US" altLang="zh-CN" sz="2000" b="1" dirty="0">
                  <a:solidFill>
                    <a:srgbClr val="123E61"/>
                  </a:solidFill>
                  <a:latin typeface="Times New Roman" panose="02020603050405020304" pitchFamily="18" charset="0"/>
                  <a:ea typeface="+mn-ea"/>
                  <a:cs typeface="Times New Roman" panose="02020603050405020304" pitchFamily="18" charset="0"/>
                </a:rPr>
                <a:t>m</a:t>
              </a:r>
              <a:endParaRPr lang="en-US" altLang="zh-CN" sz="2000" b="1" dirty="0">
                <a:solidFill>
                  <a:srgbClr val="123E61"/>
                </a:solidFill>
                <a:latin typeface="Times New Roman" panose="02020603050405020304" pitchFamily="18" charset="0"/>
                <a:ea typeface="+mn-ea"/>
                <a:cs typeface="Times New Roman" panose="02020603050405020304" pitchFamily="18" charset="0"/>
              </a:endParaRPr>
            </a:p>
          </p:txBody>
        </p:sp>
        <p:sp>
          <p:nvSpPr>
            <p:cNvPr id="13" name="Text Box 2060"/>
            <p:cNvSpPr txBox="1">
              <a:spLocks noChangeArrowheads="1"/>
            </p:cNvSpPr>
            <p:nvPr/>
          </p:nvSpPr>
          <p:spPr bwMode="auto">
            <a:xfrm>
              <a:off x="1200" y="3696"/>
              <a:ext cx="864" cy="249"/>
            </a:xfrm>
            <a:prstGeom prst="rect">
              <a:avLst/>
            </a:prstGeom>
            <a:grpFill/>
            <a:ln w="9525">
              <a:noFill/>
              <a:miter lim="800000"/>
            </a:ln>
            <a:effectLst/>
          </p:spPr>
          <p:txBody>
            <a:bodyPr>
              <a:spAutoFit/>
            </a:bodyPr>
            <a:lstStyle/>
            <a:p>
              <a:pPr algn="ctr" fontAlgn="auto">
                <a:spcBef>
                  <a:spcPts val="0"/>
                </a:spcBef>
                <a:spcAft>
                  <a:spcPts val="0"/>
                </a:spcAft>
                <a:defRPr/>
              </a:pPr>
              <a:r>
                <a:rPr lang="en-US" altLang="zh-CN" sz="2000" b="1" dirty="0">
                  <a:solidFill>
                    <a:srgbClr val="123E61"/>
                  </a:solidFill>
                  <a:latin typeface="Times New Roman" panose="02020603050405020304" pitchFamily="18" charset="0"/>
                  <a:ea typeface="+mn-ea"/>
                  <a:cs typeface="Times New Roman" panose="02020603050405020304" pitchFamily="18" charset="0"/>
                </a:rPr>
                <a:t>n:m</a:t>
              </a:r>
              <a:r>
                <a:rPr lang="zh-CN" altLang="en-US" sz="2000" b="1" dirty="0">
                  <a:solidFill>
                    <a:srgbClr val="123E61"/>
                  </a:solidFill>
                  <a:latin typeface="+mn-lt"/>
                  <a:ea typeface="+mn-ea"/>
                </a:rPr>
                <a:t>联系</a:t>
              </a:r>
              <a:endParaRPr lang="zh-CN" altLang="en-US" sz="2000" b="1" dirty="0">
                <a:solidFill>
                  <a:srgbClr val="123E61"/>
                </a:solidFill>
                <a:latin typeface="+mn-lt"/>
                <a:ea typeface="+mn-ea"/>
              </a:endParaRPr>
            </a:p>
          </p:txBody>
        </p:sp>
      </p:grpSp>
      <p:sp>
        <p:nvSpPr>
          <p:cNvPr id="14" name="页脚占位符 13"/>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15" name="灯片编号占位符 1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950913" y="0"/>
            <a:ext cx="7735887" cy="849313"/>
          </a:xfrm>
          <a:prstGeom prst="rect">
            <a:avLst/>
          </a:prstGeom>
          <a:noFill/>
          <a:ln>
            <a:miter lim="800000"/>
          </a:ln>
        </p:spPr>
        <p:txBody>
          <a:bodyPr vert="horz" wrap="square" lIns="91440" tIns="45720" rIns="91440" bIns="45720" numCol="1" anchor="t" anchorCtr="0" compatLnSpc="1"/>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1600">
                <a:solidFill>
                  <a:srgbClr val="123E61"/>
                </a:solidFill>
              </a:rPr>
              <a:t> </a:t>
            </a:r>
            <a:endParaRPr lang="zh-CN" altLang="en-US" sz="1600">
              <a:solidFill>
                <a:srgbClr val="123E61"/>
              </a:solidFill>
            </a:endParaRPr>
          </a:p>
        </p:txBody>
      </p:sp>
      <p:sp>
        <p:nvSpPr>
          <p:cNvPr id="4" name="内容占位符 2"/>
          <p:cNvSpPr txBox="1"/>
          <p:nvPr/>
        </p:nvSpPr>
        <p:spPr bwMode="auto">
          <a:xfrm>
            <a:off x="802021" y="680114"/>
            <a:ext cx="7267575" cy="4683125"/>
          </a:xfrm>
          <a:prstGeom prst="rect">
            <a:avLst/>
          </a:prstGeom>
          <a:noFill/>
          <a:ln>
            <a:miter lim="800000"/>
          </a:ln>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000" kern="1000" dirty="0">
                <a:solidFill>
                  <a:srgbClr val="123E61"/>
                </a:solidFill>
                <a:latin typeface="黑体" panose="02010609060101010101" pitchFamily="49" charset="-122"/>
                <a:ea typeface="黑体" panose="02010609060101010101" pitchFamily="49" charset="-122"/>
              </a:rPr>
              <a:t>同一实体型之内的联系</a:t>
            </a:r>
            <a:endParaRPr lang="en-US" altLang="zh-CN" sz="2000" kern="10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1800" kern="1000" dirty="0">
                <a:solidFill>
                  <a:srgbClr val="123E61"/>
                </a:solidFill>
                <a:latin typeface="黑体" panose="02010609060101010101" pitchFamily="49" charset="-122"/>
                <a:ea typeface="黑体" panose="02010609060101010101" pitchFamily="49" charset="-122"/>
              </a:rPr>
              <a:t>一对一联系</a:t>
            </a:r>
            <a:endParaRPr lang="en-US" altLang="zh-CN" sz="1800" kern="10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1800" kern="1000" dirty="0">
                <a:solidFill>
                  <a:srgbClr val="123E61"/>
                </a:solidFill>
                <a:latin typeface="黑体" panose="02010609060101010101" pitchFamily="49" charset="-122"/>
                <a:ea typeface="黑体" panose="02010609060101010101" pitchFamily="49" charset="-122"/>
              </a:rPr>
              <a:t>一对多联系</a:t>
            </a:r>
            <a:endParaRPr lang="en-US" altLang="zh-CN" sz="1800" kern="10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1800" kern="1000" dirty="0">
                <a:solidFill>
                  <a:srgbClr val="123E61"/>
                </a:solidFill>
                <a:latin typeface="黑体" panose="02010609060101010101" pitchFamily="49" charset="-122"/>
                <a:ea typeface="黑体" panose="02010609060101010101" pitchFamily="49" charset="-122"/>
              </a:rPr>
              <a:t>多对多联系</a:t>
            </a:r>
            <a:endParaRPr lang="en-US" altLang="zh-CN" sz="1800" kern="1000" dirty="0">
              <a:solidFill>
                <a:srgbClr val="123E61"/>
              </a:solidFill>
              <a:latin typeface="黑体" panose="02010609060101010101" pitchFamily="49" charset="-122"/>
              <a:ea typeface="黑体" panose="02010609060101010101" pitchFamily="49" charset="-122"/>
            </a:endParaRPr>
          </a:p>
        </p:txBody>
      </p:sp>
      <p:grpSp>
        <p:nvGrpSpPr>
          <p:cNvPr id="7" name="Group 2080"/>
          <p:cNvGrpSpPr/>
          <p:nvPr/>
        </p:nvGrpSpPr>
        <p:grpSpPr bwMode="auto">
          <a:xfrm>
            <a:off x="3371027" y="2049839"/>
            <a:ext cx="2288222" cy="2732913"/>
            <a:chOff x="3936" y="1242"/>
            <a:chExt cx="1440" cy="1655"/>
          </a:xfrm>
          <a:solidFill>
            <a:schemeClr val="bg1"/>
          </a:solidFill>
        </p:grpSpPr>
        <p:sp>
          <p:nvSpPr>
            <p:cNvPr id="8" name="Text Box 2062"/>
            <p:cNvSpPr txBox="1">
              <a:spLocks noChangeArrowheads="1"/>
            </p:cNvSpPr>
            <p:nvPr/>
          </p:nvSpPr>
          <p:spPr bwMode="auto">
            <a:xfrm>
              <a:off x="4124" y="1242"/>
              <a:ext cx="816" cy="205"/>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1600" b="1" dirty="0">
                  <a:solidFill>
                    <a:srgbClr val="123E61"/>
                  </a:solidFill>
                  <a:latin typeface="+mn-lt"/>
                  <a:ea typeface="+mn-ea"/>
                </a:rPr>
                <a:t>职工</a:t>
              </a:r>
              <a:endParaRPr lang="en-US" altLang="zh-CN" sz="1600" b="1" dirty="0">
                <a:solidFill>
                  <a:srgbClr val="123E61"/>
                </a:solidFill>
                <a:latin typeface="+mn-lt"/>
                <a:ea typeface="+mn-ea"/>
              </a:endParaRPr>
            </a:p>
          </p:txBody>
        </p:sp>
        <p:sp>
          <p:nvSpPr>
            <p:cNvPr id="9" name="AutoShape 2063"/>
            <p:cNvSpPr>
              <a:spLocks noChangeArrowheads="1"/>
            </p:cNvSpPr>
            <p:nvPr/>
          </p:nvSpPr>
          <p:spPr bwMode="auto">
            <a:xfrm>
              <a:off x="4080" y="1920"/>
              <a:ext cx="960" cy="480"/>
            </a:xfrm>
            <a:prstGeom prst="diamond">
              <a:avLst/>
            </a:prstGeom>
            <a:grpFill/>
            <a:ln w="9525">
              <a:solidFill>
                <a:schemeClr val="tx1"/>
              </a:solidFill>
              <a:miter lim="800000"/>
            </a:ln>
            <a:effectLst/>
          </p:spPr>
          <p:txBody>
            <a:bodyPr wrap="none" anchor="ctr"/>
            <a:lstStyle/>
            <a:p>
              <a:pPr algn="ctr" fontAlgn="auto">
                <a:spcAft>
                  <a:spcPts val="0"/>
                </a:spcAft>
                <a:defRPr/>
              </a:pPr>
              <a:r>
                <a:rPr lang="zh-CN" altLang="en-US" sz="1600" b="1" dirty="0">
                  <a:solidFill>
                    <a:srgbClr val="123E61"/>
                  </a:solidFill>
                  <a:latin typeface="+mn-lt"/>
                  <a:ea typeface="+mn-ea"/>
                </a:rPr>
                <a:t>经理</a:t>
              </a:r>
              <a:endParaRPr lang="zh-CN" altLang="en-US" sz="1600" b="1" dirty="0">
                <a:solidFill>
                  <a:srgbClr val="123E61"/>
                </a:solidFill>
                <a:latin typeface="+mn-lt"/>
                <a:ea typeface="+mn-ea"/>
              </a:endParaRPr>
            </a:p>
          </p:txBody>
        </p:sp>
        <p:sp>
          <p:nvSpPr>
            <p:cNvPr id="10" name="Line 2065"/>
            <p:cNvSpPr>
              <a:spLocks noChangeShapeType="1"/>
            </p:cNvSpPr>
            <p:nvPr/>
          </p:nvSpPr>
          <p:spPr bwMode="auto">
            <a:xfrm flipV="1">
              <a:off x="4368" y="1440"/>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1600" b="1">
                <a:solidFill>
                  <a:srgbClr val="123E61"/>
                </a:solidFill>
                <a:latin typeface="+mn-lt"/>
                <a:ea typeface="+mn-ea"/>
              </a:endParaRPr>
            </a:p>
          </p:txBody>
        </p:sp>
        <p:sp>
          <p:nvSpPr>
            <p:cNvPr id="11" name="Line 2066"/>
            <p:cNvSpPr>
              <a:spLocks noChangeShapeType="1"/>
            </p:cNvSpPr>
            <p:nvPr/>
          </p:nvSpPr>
          <p:spPr bwMode="auto">
            <a:xfrm>
              <a:off x="4704" y="1440"/>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1600" b="1">
                <a:solidFill>
                  <a:srgbClr val="123E61"/>
                </a:solidFill>
                <a:latin typeface="+mn-lt"/>
                <a:ea typeface="+mn-ea"/>
              </a:endParaRPr>
            </a:p>
          </p:txBody>
        </p:sp>
        <p:sp>
          <p:nvSpPr>
            <p:cNvPr id="12" name="Text Box 2067"/>
            <p:cNvSpPr txBox="1">
              <a:spLocks noChangeArrowheads="1"/>
            </p:cNvSpPr>
            <p:nvPr/>
          </p:nvSpPr>
          <p:spPr bwMode="auto">
            <a:xfrm>
              <a:off x="4080" y="1584"/>
              <a:ext cx="240" cy="204"/>
            </a:xfrm>
            <a:prstGeom prst="rect">
              <a:avLst/>
            </a:prstGeom>
            <a:grpFill/>
            <a:ln w="9525">
              <a:noFill/>
              <a:miter lim="800000"/>
            </a:ln>
            <a:effectLst/>
          </p:spPr>
          <p:txBody>
            <a:bodyPr>
              <a:spAutoFit/>
            </a:bodyPr>
            <a:lstStyle/>
            <a:p>
              <a:pPr fontAlgn="auto">
                <a:spcBef>
                  <a:spcPts val="0"/>
                </a:spcBef>
                <a:spcAft>
                  <a:spcPts val="0"/>
                </a:spcAft>
                <a:defRPr/>
              </a:pPr>
              <a:r>
                <a:rPr lang="en-US" altLang="zh-CN" sz="1600" b="1" dirty="0">
                  <a:solidFill>
                    <a:srgbClr val="123E61"/>
                  </a:solidFill>
                  <a:latin typeface="Times New Roman" panose="02020603050405020304" pitchFamily="18" charset="0"/>
                  <a:ea typeface="+mn-ea"/>
                  <a:cs typeface="Times New Roman" panose="02020603050405020304" pitchFamily="18" charset="0"/>
                </a:rPr>
                <a:t>1</a:t>
              </a:r>
              <a:endParaRPr lang="en-US" altLang="zh-CN" sz="1600" b="1" dirty="0">
                <a:solidFill>
                  <a:srgbClr val="123E61"/>
                </a:solidFill>
                <a:latin typeface="Times New Roman" panose="02020603050405020304" pitchFamily="18" charset="0"/>
                <a:ea typeface="+mn-ea"/>
                <a:cs typeface="Times New Roman" panose="02020603050405020304" pitchFamily="18" charset="0"/>
              </a:endParaRPr>
            </a:p>
          </p:txBody>
        </p:sp>
        <p:sp>
          <p:nvSpPr>
            <p:cNvPr id="13" name="Text Box 2068"/>
            <p:cNvSpPr txBox="1">
              <a:spLocks noChangeArrowheads="1"/>
            </p:cNvSpPr>
            <p:nvPr/>
          </p:nvSpPr>
          <p:spPr bwMode="auto">
            <a:xfrm>
              <a:off x="4752" y="1584"/>
              <a:ext cx="240" cy="204"/>
            </a:xfrm>
            <a:prstGeom prst="rect">
              <a:avLst/>
            </a:prstGeom>
            <a:grpFill/>
            <a:ln w="9525">
              <a:noFill/>
              <a:miter lim="800000"/>
            </a:ln>
            <a:effectLst/>
          </p:spPr>
          <p:txBody>
            <a:bodyPr>
              <a:spAutoFit/>
            </a:bodyPr>
            <a:lstStyle/>
            <a:p>
              <a:pPr fontAlgn="auto">
                <a:spcBef>
                  <a:spcPts val="0"/>
                </a:spcBef>
                <a:spcAft>
                  <a:spcPts val="0"/>
                </a:spcAft>
                <a:defRPr/>
              </a:pPr>
              <a:r>
                <a:rPr lang="en-US" altLang="zh-CN" sz="1600" b="1" dirty="0">
                  <a:solidFill>
                    <a:srgbClr val="123E61"/>
                  </a:solidFill>
                  <a:latin typeface="Times New Roman" panose="02020603050405020304" pitchFamily="18" charset="0"/>
                  <a:ea typeface="+mn-ea"/>
                  <a:cs typeface="Times New Roman" panose="02020603050405020304" pitchFamily="18" charset="0"/>
                </a:rPr>
                <a:t>m</a:t>
              </a:r>
              <a:endParaRPr lang="en-US" altLang="zh-CN" sz="1600" b="1" dirty="0">
                <a:solidFill>
                  <a:srgbClr val="123E61"/>
                </a:solidFill>
                <a:latin typeface="Times New Roman" panose="02020603050405020304" pitchFamily="18" charset="0"/>
                <a:ea typeface="+mn-ea"/>
                <a:cs typeface="Times New Roman" panose="02020603050405020304" pitchFamily="18" charset="0"/>
              </a:endParaRPr>
            </a:p>
          </p:txBody>
        </p:sp>
        <p:sp>
          <p:nvSpPr>
            <p:cNvPr id="14" name="Text Box 2069"/>
            <p:cNvSpPr txBox="1">
              <a:spLocks noChangeArrowheads="1"/>
            </p:cNvSpPr>
            <p:nvPr/>
          </p:nvSpPr>
          <p:spPr bwMode="auto">
            <a:xfrm>
              <a:off x="3936" y="2544"/>
              <a:ext cx="1440" cy="353"/>
            </a:xfrm>
            <a:prstGeom prst="rect">
              <a:avLst/>
            </a:prstGeom>
            <a:grpFill/>
            <a:ln w="9525">
              <a:noFill/>
              <a:miter lim="800000"/>
            </a:ln>
            <a:effectLst/>
          </p:spPr>
          <p:txBody>
            <a:bodyPr>
              <a:spAutoFit/>
            </a:bodyPr>
            <a:lstStyle/>
            <a:p>
              <a:pPr algn="ctr" fontAlgn="auto">
                <a:spcBef>
                  <a:spcPts val="0"/>
                </a:spcBef>
                <a:spcAft>
                  <a:spcPts val="0"/>
                </a:spcAft>
                <a:defRPr/>
              </a:pPr>
              <a:r>
                <a:rPr lang="zh-CN" altLang="en-US" sz="1600" b="1" dirty="0">
                  <a:solidFill>
                    <a:srgbClr val="123E61"/>
                  </a:solidFill>
                  <a:latin typeface="+mn-lt"/>
                  <a:ea typeface="+mn-ea"/>
                </a:rPr>
                <a:t>同一实体型内部的</a:t>
              </a:r>
              <a:r>
                <a:rPr lang="en-US" altLang="zh-CN" sz="1600" b="1" dirty="0">
                  <a:solidFill>
                    <a:srgbClr val="123E61"/>
                  </a:solidFill>
                  <a:latin typeface="Times New Roman" panose="02020603050405020304" pitchFamily="18" charset="0"/>
                  <a:ea typeface="+mn-ea"/>
                  <a:cs typeface="Times New Roman" panose="02020603050405020304" pitchFamily="18" charset="0"/>
                </a:rPr>
                <a:t>1:m</a:t>
              </a:r>
              <a:r>
                <a:rPr lang="zh-CN" altLang="en-US" sz="1600" b="1" dirty="0">
                  <a:solidFill>
                    <a:srgbClr val="123E61"/>
                  </a:solidFill>
                  <a:latin typeface="+mn-lt"/>
                  <a:ea typeface="+mn-ea"/>
                </a:rPr>
                <a:t>联系</a:t>
              </a:r>
              <a:endParaRPr lang="zh-CN" altLang="en-US" sz="1600" b="1" dirty="0">
                <a:solidFill>
                  <a:srgbClr val="123E61"/>
                </a:solidFill>
                <a:latin typeface="+mn-lt"/>
                <a:ea typeface="+mn-ea"/>
              </a:endParaRPr>
            </a:p>
          </p:txBody>
        </p:sp>
      </p:grpSp>
      <p:grpSp>
        <p:nvGrpSpPr>
          <p:cNvPr id="15" name="Group 2080"/>
          <p:cNvGrpSpPr/>
          <p:nvPr/>
        </p:nvGrpSpPr>
        <p:grpSpPr bwMode="auto">
          <a:xfrm>
            <a:off x="543700" y="2049839"/>
            <a:ext cx="2288225" cy="2663087"/>
            <a:chOff x="3936" y="1220"/>
            <a:chExt cx="1440" cy="1695"/>
          </a:xfrm>
          <a:solidFill>
            <a:schemeClr val="bg1"/>
          </a:solidFill>
        </p:grpSpPr>
        <p:sp>
          <p:nvSpPr>
            <p:cNvPr id="16" name="Text Box 2062"/>
            <p:cNvSpPr txBox="1">
              <a:spLocks noChangeArrowheads="1"/>
            </p:cNvSpPr>
            <p:nvPr/>
          </p:nvSpPr>
          <p:spPr bwMode="auto">
            <a:xfrm>
              <a:off x="4167" y="1220"/>
              <a:ext cx="816" cy="214"/>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1600" b="1" dirty="0">
                  <a:solidFill>
                    <a:srgbClr val="123E61"/>
                  </a:solidFill>
                  <a:latin typeface="+mn-lt"/>
                  <a:ea typeface="+mn-ea"/>
                </a:rPr>
                <a:t>已婚公民</a:t>
              </a:r>
              <a:endParaRPr lang="en-US" altLang="zh-CN" sz="1600" b="1" dirty="0">
                <a:solidFill>
                  <a:srgbClr val="123E61"/>
                </a:solidFill>
                <a:latin typeface="+mn-lt"/>
                <a:ea typeface="+mn-ea"/>
              </a:endParaRPr>
            </a:p>
          </p:txBody>
        </p:sp>
        <p:sp>
          <p:nvSpPr>
            <p:cNvPr id="17" name="AutoShape 2063"/>
            <p:cNvSpPr>
              <a:spLocks noChangeArrowheads="1"/>
            </p:cNvSpPr>
            <p:nvPr/>
          </p:nvSpPr>
          <p:spPr bwMode="auto">
            <a:xfrm>
              <a:off x="4080" y="1920"/>
              <a:ext cx="960" cy="480"/>
            </a:xfrm>
            <a:prstGeom prst="diamond">
              <a:avLst/>
            </a:prstGeom>
            <a:grpFill/>
            <a:ln w="9525">
              <a:solidFill>
                <a:schemeClr val="tx1"/>
              </a:solidFill>
              <a:miter lim="800000"/>
            </a:ln>
            <a:effectLst/>
          </p:spPr>
          <p:txBody>
            <a:bodyPr wrap="none" anchor="ctr"/>
            <a:lstStyle/>
            <a:p>
              <a:pPr algn="ctr" fontAlgn="auto">
                <a:spcAft>
                  <a:spcPts val="0"/>
                </a:spcAft>
                <a:defRPr/>
              </a:pPr>
              <a:r>
                <a:rPr lang="zh-CN" altLang="en-US" sz="1600" b="1" dirty="0">
                  <a:solidFill>
                    <a:srgbClr val="123E61"/>
                  </a:solidFill>
                  <a:latin typeface="+mn-lt"/>
                  <a:ea typeface="+mn-ea"/>
                </a:rPr>
                <a:t>婚姻</a:t>
              </a:r>
              <a:endParaRPr lang="zh-CN" altLang="en-US" sz="1600" b="1" dirty="0">
                <a:solidFill>
                  <a:srgbClr val="123E61"/>
                </a:solidFill>
                <a:latin typeface="+mn-lt"/>
                <a:ea typeface="+mn-ea"/>
              </a:endParaRPr>
            </a:p>
          </p:txBody>
        </p:sp>
        <p:sp>
          <p:nvSpPr>
            <p:cNvPr id="18" name="Line 2065"/>
            <p:cNvSpPr>
              <a:spLocks noChangeShapeType="1"/>
            </p:cNvSpPr>
            <p:nvPr/>
          </p:nvSpPr>
          <p:spPr bwMode="auto">
            <a:xfrm flipV="1">
              <a:off x="4368" y="1440"/>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1600" b="1">
                <a:solidFill>
                  <a:srgbClr val="123E61"/>
                </a:solidFill>
                <a:latin typeface="+mn-lt"/>
                <a:ea typeface="+mn-ea"/>
              </a:endParaRPr>
            </a:p>
          </p:txBody>
        </p:sp>
        <p:sp>
          <p:nvSpPr>
            <p:cNvPr id="19" name="Line 2066"/>
            <p:cNvSpPr>
              <a:spLocks noChangeShapeType="1"/>
            </p:cNvSpPr>
            <p:nvPr/>
          </p:nvSpPr>
          <p:spPr bwMode="auto">
            <a:xfrm>
              <a:off x="4704" y="1440"/>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1600" b="1">
                <a:solidFill>
                  <a:srgbClr val="123E61"/>
                </a:solidFill>
                <a:latin typeface="+mn-lt"/>
                <a:ea typeface="+mn-ea"/>
              </a:endParaRPr>
            </a:p>
          </p:txBody>
        </p:sp>
        <p:sp>
          <p:nvSpPr>
            <p:cNvPr id="20" name="Text Box 2067"/>
            <p:cNvSpPr txBox="1">
              <a:spLocks noChangeArrowheads="1"/>
            </p:cNvSpPr>
            <p:nvPr/>
          </p:nvSpPr>
          <p:spPr bwMode="auto">
            <a:xfrm>
              <a:off x="4080" y="1584"/>
              <a:ext cx="240" cy="215"/>
            </a:xfrm>
            <a:prstGeom prst="rect">
              <a:avLst/>
            </a:prstGeom>
            <a:grpFill/>
            <a:ln w="9525">
              <a:noFill/>
              <a:miter lim="800000"/>
            </a:ln>
            <a:effectLst/>
          </p:spPr>
          <p:txBody>
            <a:bodyPr>
              <a:spAutoFit/>
            </a:bodyPr>
            <a:lstStyle/>
            <a:p>
              <a:pPr fontAlgn="auto">
                <a:spcBef>
                  <a:spcPts val="0"/>
                </a:spcBef>
                <a:spcAft>
                  <a:spcPts val="0"/>
                </a:spcAft>
                <a:defRPr/>
              </a:pPr>
              <a:r>
                <a:rPr lang="en-US" altLang="zh-CN" sz="1600" b="1" dirty="0">
                  <a:solidFill>
                    <a:srgbClr val="123E61"/>
                  </a:solidFill>
                  <a:latin typeface="Times New Roman" panose="02020603050405020304" pitchFamily="18" charset="0"/>
                  <a:ea typeface="+mn-ea"/>
                  <a:cs typeface="Times New Roman" panose="02020603050405020304" pitchFamily="18" charset="0"/>
                </a:rPr>
                <a:t>1</a:t>
              </a:r>
              <a:endParaRPr lang="en-US" altLang="zh-CN" sz="1600" b="1" dirty="0">
                <a:solidFill>
                  <a:srgbClr val="123E61"/>
                </a:solidFill>
                <a:latin typeface="Times New Roman" panose="02020603050405020304" pitchFamily="18" charset="0"/>
                <a:ea typeface="+mn-ea"/>
                <a:cs typeface="Times New Roman" panose="02020603050405020304" pitchFamily="18" charset="0"/>
              </a:endParaRPr>
            </a:p>
          </p:txBody>
        </p:sp>
        <p:sp>
          <p:nvSpPr>
            <p:cNvPr id="21" name="Text Box 2068"/>
            <p:cNvSpPr txBox="1">
              <a:spLocks noChangeArrowheads="1"/>
            </p:cNvSpPr>
            <p:nvPr/>
          </p:nvSpPr>
          <p:spPr bwMode="auto">
            <a:xfrm>
              <a:off x="4752" y="1584"/>
              <a:ext cx="240" cy="215"/>
            </a:xfrm>
            <a:prstGeom prst="rect">
              <a:avLst/>
            </a:prstGeom>
            <a:grpFill/>
            <a:ln w="9525">
              <a:noFill/>
              <a:miter lim="800000"/>
            </a:ln>
            <a:effectLst/>
          </p:spPr>
          <p:txBody>
            <a:bodyPr>
              <a:spAutoFit/>
            </a:bodyPr>
            <a:lstStyle/>
            <a:p>
              <a:pPr fontAlgn="auto">
                <a:spcBef>
                  <a:spcPts val="0"/>
                </a:spcBef>
                <a:spcAft>
                  <a:spcPts val="0"/>
                </a:spcAft>
                <a:defRPr/>
              </a:pPr>
              <a:r>
                <a:rPr lang="en-US" altLang="zh-CN" sz="1600" b="1" dirty="0">
                  <a:solidFill>
                    <a:srgbClr val="123E61"/>
                  </a:solidFill>
                  <a:latin typeface="Times New Roman" panose="02020603050405020304" pitchFamily="18" charset="0"/>
                  <a:ea typeface="+mn-ea"/>
                  <a:cs typeface="Times New Roman" panose="02020603050405020304" pitchFamily="18" charset="0"/>
                </a:rPr>
                <a:t>1</a:t>
              </a:r>
              <a:endParaRPr lang="en-US" altLang="zh-CN" sz="1600" b="1" dirty="0">
                <a:solidFill>
                  <a:srgbClr val="123E61"/>
                </a:solidFill>
                <a:latin typeface="Times New Roman" panose="02020603050405020304" pitchFamily="18" charset="0"/>
                <a:ea typeface="+mn-ea"/>
                <a:cs typeface="Times New Roman" panose="02020603050405020304" pitchFamily="18" charset="0"/>
              </a:endParaRPr>
            </a:p>
          </p:txBody>
        </p:sp>
        <p:sp>
          <p:nvSpPr>
            <p:cNvPr id="22" name="Text Box 2069"/>
            <p:cNvSpPr txBox="1">
              <a:spLocks noChangeArrowheads="1"/>
            </p:cNvSpPr>
            <p:nvPr/>
          </p:nvSpPr>
          <p:spPr bwMode="auto">
            <a:xfrm>
              <a:off x="3936" y="2544"/>
              <a:ext cx="1440" cy="371"/>
            </a:xfrm>
            <a:prstGeom prst="rect">
              <a:avLst/>
            </a:prstGeom>
            <a:grpFill/>
            <a:ln w="9525">
              <a:noFill/>
              <a:miter lim="800000"/>
            </a:ln>
            <a:effectLst/>
          </p:spPr>
          <p:txBody>
            <a:bodyPr>
              <a:spAutoFit/>
            </a:bodyPr>
            <a:lstStyle/>
            <a:p>
              <a:pPr algn="ctr" fontAlgn="auto">
                <a:spcBef>
                  <a:spcPts val="0"/>
                </a:spcBef>
                <a:spcAft>
                  <a:spcPts val="0"/>
                </a:spcAft>
                <a:defRPr/>
              </a:pPr>
              <a:r>
                <a:rPr lang="zh-CN" altLang="en-US" sz="1600" b="1" dirty="0">
                  <a:solidFill>
                    <a:srgbClr val="123E61"/>
                  </a:solidFill>
                  <a:latin typeface="+mn-lt"/>
                  <a:ea typeface="+mn-ea"/>
                </a:rPr>
                <a:t>同一实体型内部的</a:t>
              </a:r>
              <a:r>
                <a:rPr lang="en-US" altLang="zh-CN" sz="1600" b="1" dirty="0">
                  <a:solidFill>
                    <a:srgbClr val="123E61"/>
                  </a:solidFill>
                  <a:latin typeface="Times New Roman" panose="02020603050405020304" pitchFamily="18" charset="0"/>
                  <a:ea typeface="+mn-ea"/>
                  <a:cs typeface="Times New Roman" panose="02020603050405020304" pitchFamily="18" charset="0"/>
                </a:rPr>
                <a:t>1:1</a:t>
              </a:r>
              <a:r>
                <a:rPr lang="zh-CN" altLang="en-US" sz="1600" b="1" dirty="0">
                  <a:solidFill>
                    <a:srgbClr val="123E61"/>
                  </a:solidFill>
                  <a:latin typeface="+mn-lt"/>
                  <a:ea typeface="+mn-ea"/>
                </a:rPr>
                <a:t>联系</a:t>
              </a:r>
              <a:endParaRPr lang="zh-CN" altLang="en-US" sz="1600" b="1" dirty="0">
                <a:solidFill>
                  <a:srgbClr val="123E61"/>
                </a:solidFill>
                <a:latin typeface="+mn-lt"/>
                <a:ea typeface="+mn-ea"/>
              </a:endParaRPr>
            </a:p>
          </p:txBody>
        </p:sp>
      </p:grpSp>
      <p:grpSp>
        <p:nvGrpSpPr>
          <p:cNvPr id="23" name="Group 2080"/>
          <p:cNvGrpSpPr/>
          <p:nvPr/>
        </p:nvGrpSpPr>
        <p:grpSpPr bwMode="auto">
          <a:xfrm>
            <a:off x="6046976" y="1989604"/>
            <a:ext cx="2517288" cy="2728222"/>
            <a:chOff x="3920" y="1236"/>
            <a:chExt cx="1440" cy="1658"/>
          </a:xfrm>
          <a:solidFill>
            <a:schemeClr val="bg1"/>
          </a:solidFill>
        </p:grpSpPr>
        <p:sp>
          <p:nvSpPr>
            <p:cNvPr id="24" name="Text Box 2062"/>
            <p:cNvSpPr txBox="1">
              <a:spLocks noChangeArrowheads="1"/>
            </p:cNvSpPr>
            <p:nvPr/>
          </p:nvSpPr>
          <p:spPr bwMode="auto">
            <a:xfrm>
              <a:off x="4130" y="1236"/>
              <a:ext cx="816" cy="204"/>
            </a:xfrm>
            <a:prstGeom prst="rect">
              <a:avLst/>
            </a:prstGeom>
            <a:grpFill/>
            <a:ln w="9525">
              <a:solidFill>
                <a:schemeClr val="tx1"/>
              </a:solidFill>
              <a:miter lim="800000"/>
            </a:ln>
            <a:effectLst/>
          </p:spPr>
          <p:txBody>
            <a:bodyPr>
              <a:spAutoFit/>
            </a:bodyPr>
            <a:lstStyle/>
            <a:p>
              <a:pPr algn="ctr" fontAlgn="auto">
                <a:spcBef>
                  <a:spcPts val="0"/>
                </a:spcBef>
                <a:spcAft>
                  <a:spcPts val="0"/>
                </a:spcAft>
                <a:defRPr/>
              </a:pPr>
              <a:r>
                <a:rPr lang="zh-CN" altLang="en-US" sz="1600" b="1" dirty="0">
                  <a:solidFill>
                    <a:srgbClr val="123E61"/>
                  </a:solidFill>
                  <a:latin typeface="+mn-lt"/>
                  <a:ea typeface="+mn-ea"/>
                </a:rPr>
                <a:t>零件</a:t>
              </a:r>
              <a:endParaRPr lang="en-US" altLang="zh-CN" sz="1600" b="1" dirty="0">
                <a:solidFill>
                  <a:srgbClr val="123E61"/>
                </a:solidFill>
                <a:latin typeface="+mn-lt"/>
                <a:ea typeface="+mn-ea"/>
              </a:endParaRPr>
            </a:p>
          </p:txBody>
        </p:sp>
        <p:sp>
          <p:nvSpPr>
            <p:cNvPr id="25" name="AutoShape 2063"/>
            <p:cNvSpPr>
              <a:spLocks noChangeArrowheads="1"/>
            </p:cNvSpPr>
            <p:nvPr/>
          </p:nvSpPr>
          <p:spPr bwMode="auto">
            <a:xfrm>
              <a:off x="4080" y="1920"/>
              <a:ext cx="960" cy="480"/>
            </a:xfrm>
            <a:prstGeom prst="diamond">
              <a:avLst/>
            </a:prstGeom>
            <a:grpFill/>
            <a:ln w="9525">
              <a:solidFill>
                <a:schemeClr val="tx1"/>
              </a:solidFill>
              <a:miter lim="800000"/>
            </a:ln>
            <a:effectLst/>
          </p:spPr>
          <p:txBody>
            <a:bodyPr wrap="none" anchor="ctr"/>
            <a:lstStyle/>
            <a:p>
              <a:pPr algn="ctr" fontAlgn="auto">
                <a:spcAft>
                  <a:spcPts val="0"/>
                </a:spcAft>
                <a:defRPr/>
              </a:pPr>
              <a:r>
                <a:rPr lang="zh-CN" altLang="en-US" sz="1600" b="1" dirty="0">
                  <a:solidFill>
                    <a:srgbClr val="123E61"/>
                  </a:solidFill>
                  <a:latin typeface="+mn-lt"/>
                  <a:ea typeface="+mn-ea"/>
                </a:rPr>
                <a:t>组装</a:t>
              </a:r>
              <a:endParaRPr lang="zh-CN" altLang="en-US" sz="1600" b="1" dirty="0">
                <a:solidFill>
                  <a:srgbClr val="123E61"/>
                </a:solidFill>
                <a:latin typeface="+mn-lt"/>
                <a:ea typeface="+mn-ea"/>
              </a:endParaRPr>
            </a:p>
          </p:txBody>
        </p:sp>
        <p:sp>
          <p:nvSpPr>
            <p:cNvPr id="26" name="Line 2065"/>
            <p:cNvSpPr>
              <a:spLocks noChangeShapeType="1"/>
            </p:cNvSpPr>
            <p:nvPr/>
          </p:nvSpPr>
          <p:spPr bwMode="auto">
            <a:xfrm flipV="1">
              <a:off x="4368" y="1440"/>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1600" b="1">
                <a:solidFill>
                  <a:srgbClr val="123E61"/>
                </a:solidFill>
                <a:latin typeface="+mn-lt"/>
                <a:ea typeface="+mn-ea"/>
              </a:endParaRPr>
            </a:p>
          </p:txBody>
        </p:sp>
        <p:sp>
          <p:nvSpPr>
            <p:cNvPr id="27" name="Line 2066"/>
            <p:cNvSpPr>
              <a:spLocks noChangeShapeType="1"/>
            </p:cNvSpPr>
            <p:nvPr/>
          </p:nvSpPr>
          <p:spPr bwMode="auto">
            <a:xfrm>
              <a:off x="4704" y="1440"/>
              <a:ext cx="0" cy="576"/>
            </a:xfrm>
            <a:prstGeom prst="line">
              <a:avLst/>
            </a:prstGeom>
            <a:grpFill/>
            <a:ln w="9525">
              <a:solidFill>
                <a:schemeClr val="tx1"/>
              </a:solidFill>
              <a:round/>
            </a:ln>
            <a:effectLst/>
          </p:spPr>
          <p:txBody>
            <a:bodyPr wrap="none" anchor="ctr"/>
            <a:lstStyle/>
            <a:p>
              <a:pPr fontAlgn="auto">
                <a:spcBef>
                  <a:spcPts val="0"/>
                </a:spcBef>
                <a:spcAft>
                  <a:spcPts val="0"/>
                </a:spcAft>
                <a:defRPr/>
              </a:pPr>
              <a:endParaRPr lang="zh-CN" altLang="en-US" sz="1600" b="1">
                <a:solidFill>
                  <a:srgbClr val="123E61"/>
                </a:solidFill>
                <a:latin typeface="+mn-lt"/>
                <a:ea typeface="+mn-ea"/>
              </a:endParaRPr>
            </a:p>
          </p:txBody>
        </p:sp>
        <p:sp>
          <p:nvSpPr>
            <p:cNvPr id="28" name="Text Box 2067"/>
            <p:cNvSpPr txBox="1">
              <a:spLocks noChangeArrowheads="1"/>
            </p:cNvSpPr>
            <p:nvPr/>
          </p:nvSpPr>
          <p:spPr bwMode="auto">
            <a:xfrm>
              <a:off x="4080" y="1584"/>
              <a:ext cx="240" cy="205"/>
            </a:xfrm>
            <a:prstGeom prst="rect">
              <a:avLst/>
            </a:prstGeom>
            <a:grpFill/>
            <a:ln w="9525">
              <a:noFill/>
              <a:miter lim="800000"/>
            </a:ln>
            <a:effectLst/>
          </p:spPr>
          <p:txBody>
            <a:bodyPr>
              <a:spAutoFit/>
            </a:bodyPr>
            <a:lstStyle/>
            <a:p>
              <a:pPr fontAlgn="auto">
                <a:spcBef>
                  <a:spcPts val="0"/>
                </a:spcBef>
                <a:spcAft>
                  <a:spcPts val="0"/>
                </a:spcAft>
                <a:defRPr/>
              </a:pPr>
              <a:r>
                <a:rPr lang="en-US" altLang="zh-CN" sz="1600" b="1">
                  <a:solidFill>
                    <a:srgbClr val="123E61"/>
                  </a:solidFill>
                  <a:latin typeface="Times New Roman" panose="02020603050405020304" pitchFamily="18" charset="0"/>
                  <a:ea typeface="+mn-ea"/>
                  <a:cs typeface="Times New Roman" panose="02020603050405020304" pitchFamily="18" charset="0"/>
                </a:rPr>
                <a:t>m</a:t>
              </a:r>
              <a:endParaRPr lang="en-US" altLang="zh-CN" sz="1600" b="1">
                <a:solidFill>
                  <a:srgbClr val="123E61"/>
                </a:solidFill>
                <a:latin typeface="Times New Roman" panose="02020603050405020304" pitchFamily="18" charset="0"/>
                <a:ea typeface="+mn-ea"/>
                <a:cs typeface="Times New Roman" panose="02020603050405020304" pitchFamily="18" charset="0"/>
              </a:endParaRPr>
            </a:p>
          </p:txBody>
        </p:sp>
        <p:sp>
          <p:nvSpPr>
            <p:cNvPr id="29" name="Text Box 2068"/>
            <p:cNvSpPr txBox="1">
              <a:spLocks noChangeArrowheads="1"/>
            </p:cNvSpPr>
            <p:nvPr/>
          </p:nvSpPr>
          <p:spPr bwMode="auto">
            <a:xfrm>
              <a:off x="4752" y="1584"/>
              <a:ext cx="240" cy="205"/>
            </a:xfrm>
            <a:prstGeom prst="rect">
              <a:avLst/>
            </a:prstGeom>
            <a:grpFill/>
            <a:ln w="9525">
              <a:noFill/>
              <a:miter lim="800000"/>
            </a:ln>
            <a:effectLst/>
          </p:spPr>
          <p:txBody>
            <a:bodyPr>
              <a:spAutoFit/>
            </a:bodyPr>
            <a:lstStyle/>
            <a:p>
              <a:pPr fontAlgn="auto">
                <a:spcBef>
                  <a:spcPts val="0"/>
                </a:spcBef>
                <a:spcAft>
                  <a:spcPts val="0"/>
                </a:spcAft>
                <a:defRPr/>
              </a:pPr>
              <a:r>
                <a:rPr lang="en-US" altLang="zh-CN" sz="1600" b="1">
                  <a:solidFill>
                    <a:srgbClr val="123E61"/>
                  </a:solidFill>
                  <a:latin typeface="Times New Roman" panose="02020603050405020304" pitchFamily="18" charset="0"/>
                  <a:ea typeface="+mn-ea"/>
                  <a:cs typeface="Times New Roman" panose="02020603050405020304" pitchFamily="18" charset="0"/>
                </a:rPr>
                <a:t>n</a:t>
              </a:r>
              <a:endParaRPr lang="en-US" altLang="zh-CN" sz="1600" b="1">
                <a:solidFill>
                  <a:srgbClr val="123E61"/>
                </a:solidFill>
                <a:latin typeface="Times New Roman" panose="02020603050405020304" pitchFamily="18" charset="0"/>
                <a:ea typeface="+mn-ea"/>
                <a:cs typeface="Times New Roman" panose="02020603050405020304" pitchFamily="18" charset="0"/>
              </a:endParaRPr>
            </a:p>
          </p:txBody>
        </p:sp>
        <p:sp>
          <p:nvSpPr>
            <p:cNvPr id="30" name="Text Box 2069"/>
            <p:cNvSpPr txBox="1">
              <a:spLocks noChangeArrowheads="1"/>
            </p:cNvSpPr>
            <p:nvPr/>
          </p:nvSpPr>
          <p:spPr bwMode="auto">
            <a:xfrm>
              <a:off x="3920" y="2539"/>
              <a:ext cx="1440" cy="355"/>
            </a:xfrm>
            <a:prstGeom prst="rect">
              <a:avLst/>
            </a:prstGeom>
            <a:grpFill/>
            <a:ln w="9525">
              <a:noFill/>
              <a:miter lim="800000"/>
            </a:ln>
            <a:effectLst/>
          </p:spPr>
          <p:txBody>
            <a:bodyPr>
              <a:spAutoFit/>
            </a:bodyPr>
            <a:lstStyle/>
            <a:p>
              <a:pPr algn="ctr" fontAlgn="auto">
                <a:spcBef>
                  <a:spcPts val="0"/>
                </a:spcBef>
                <a:spcAft>
                  <a:spcPts val="0"/>
                </a:spcAft>
                <a:defRPr/>
              </a:pPr>
              <a:r>
                <a:rPr lang="zh-CN" altLang="en-US" sz="1600" b="1" dirty="0">
                  <a:solidFill>
                    <a:srgbClr val="123E61"/>
                  </a:solidFill>
                  <a:latin typeface="+mn-lt"/>
                  <a:ea typeface="+mn-ea"/>
                </a:rPr>
                <a:t>同一实体型内部的</a:t>
              </a:r>
              <a:r>
                <a:rPr lang="en-US" altLang="zh-CN" sz="1600" b="1" dirty="0">
                  <a:solidFill>
                    <a:srgbClr val="123E61"/>
                  </a:solidFill>
                  <a:latin typeface="Times New Roman" panose="02020603050405020304" pitchFamily="18" charset="0"/>
                  <a:ea typeface="+mn-ea"/>
                  <a:cs typeface="Times New Roman" panose="02020603050405020304" pitchFamily="18" charset="0"/>
                </a:rPr>
                <a:t>m:n</a:t>
              </a:r>
              <a:r>
                <a:rPr lang="zh-CN" altLang="en-US" sz="1600" b="1" dirty="0">
                  <a:solidFill>
                    <a:srgbClr val="123E61"/>
                  </a:solidFill>
                  <a:latin typeface="+mn-lt"/>
                  <a:ea typeface="+mn-ea"/>
                </a:rPr>
                <a:t>联系</a:t>
              </a:r>
              <a:endParaRPr lang="zh-CN" altLang="en-US" sz="1600" b="1" dirty="0">
                <a:solidFill>
                  <a:srgbClr val="123E61"/>
                </a:solidFill>
                <a:latin typeface="+mn-lt"/>
                <a:ea typeface="+mn-ea"/>
              </a:endParaRPr>
            </a:p>
          </p:txBody>
        </p:sp>
      </p:grpSp>
      <p:sp>
        <p:nvSpPr>
          <p:cNvPr id="31" name="文本框 30"/>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32" name="文本框 31"/>
          <p:cNvSpPr txBox="1"/>
          <p:nvPr/>
        </p:nvSpPr>
        <p:spPr>
          <a:xfrm>
            <a:off x="4667885" y="196215"/>
            <a:ext cx="2604135"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3295" y="196215"/>
            <a:ext cx="2498725"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3" name="文本框 2"/>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4" name="标题 1"/>
          <p:cNvSpPr txBox="1"/>
          <p:nvPr/>
        </p:nvSpPr>
        <p:spPr bwMode="auto">
          <a:xfrm>
            <a:off x="1007428" y="1671955"/>
            <a:ext cx="7735887" cy="849313"/>
          </a:xfrm>
          <a:prstGeom prst="rect">
            <a:avLst/>
          </a:prstGeom>
          <a:noFill/>
          <a:ln>
            <a:miter lim="800000"/>
          </a:ln>
        </p:spPr>
        <p:txBody>
          <a:bodyPr vert="horz" wrap="square" lIns="91440" tIns="45720" rIns="91440" bIns="45720" numCol="1" anchor="t" anchorCtr="0" compatLnSpc="1"/>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a:t> </a:t>
            </a:r>
            <a:endParaRPr lang="zh-CN" altLang="en-US"/>
          </a:p>
        </p:txBody>
      </p:sp>
      <p:sp>
        <p:nvSpPr>
          <p:cNvPr id="5" name="内容占位符 2"/>
          <p:cNvSpPr txBox="1"/>
          <p:nvPr/>
        </p:nvSpPr>
        <p:spPr bwMode="auto">
          <a:xfrm>
            <a:off x="859392" y="849313"/>
            <a:ext cx="7267575" cy="3204745"/>
          </a:xfrm>
          <a:prstGeom prst="rect">
            <a:avLst/>
          </a:prstGeom>
          <a:noFill/>
          <a:ln>
            <a:miter lim="800000"/>
          </a:ln>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en-US" sz="2000" dirty="0">
                <a:solidFill>
                  <a:srgbClr val="123E61"/>
                </a:solidFill>
                <a:latin typeface="黑体" panose="02010609060101010101" pitchFamily="49" charset="-122"/>
                <a:ea typeface="黑体" panose="02010609060101010101" pitchFamily="49" charset="-122"/>
              </a:rPr>
              <a:t>多个实体型之间的联系</a:t>
            </a:r>
            <a:endParaRPr lang="en-US" altLang="zh-CN" sz="20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1600" dirty="0">
                <a:solidFill>
                  <a:srgbClr val="123E61"/>
                </a:solidFill>
                <a:latin typeface="黑体" panose="02010609060101010101" pitchFamily="49" charset="-122"/>
                <a:ea typeface="黑体" panose="02010609060101010101" pitchFamily="49" charset="-122"/>
              </a:rPr>
              <a:t>一对多联系</a:t>
            </a:r>
            <a:endParaRPr lang="zh-CN" altLang="en-US" sz="16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1600" dirty="0">
                <a:solidFill>
                  <a:srgbClr val="123E61"/>
                </a:solidFill>
                <a:latin typeface="黑体" panose="02010609060101010101" pitchFamily="49" charset="-122"/>
                <a:ea typeface="黑体" panose="02010609060101010101" pitchFamily="49" charset="-122"/>
              </a:rPr>
              <a:t>一对一联系</a:t>
            </a:r>
            <a:endParaRPr lang="zh-CN" altLang="en-US" sz="1600" dirty="0">
              <a:solidFill>
                <a:srgbClr val="123E61"/>
              </a:solidFill>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1600" dirty="0">
                <a:solidFill>
                  <a:srgbClr val="123E61"/>
                </a:solidFill>
                <a:latin typeface="黑体" panose="02010609060101010101" pitchFamily="49" charset="-122"/>
                <a:ea typeface="黑体" panose="02010609060101010101" pitchFamily="49" charset="-122"/>
              </a:rPr>
              <a:t>多对多联系</a:t>
            </a:r>
            <a:endParaRPr lang="en-US" altLang="zh-CN" sz="1600" dirty="0">
              <a:solidFill>
                <a:srgbClr val="123E61"/>
              </a:solidFill>
              <a:latin typeface="黑体" panose="02010609060101010101" pitchFamily="49" charset="-122"/>
              <a:ea typeface="黑体" panose="02010609060101010101" pitchFamily="49" charset="-122"/>
            </a:endParaRPr>
          </a:p>
        </p:txBody>
      </p:sp>
      <p:grpSp>
        <p:nvGrpSpPr>
          <p:cNvPr id="8" name="Group 10"/>
          <p:cNvGrpSpPr/>
          <p:nvPr/>
        </p:nvGrpSpPr>
        <p:grpSpPr bwMode="auto">
          <a:xfrm>
            <a:off x="4680012" y="700337"/>
            <a:ext cx="3887788" cy="4049713"/>
            <a:chOff x="3152" y="1117"/>
            <a:chExt cx="2449" cy="2551"/>
          </a:xfrm>
        </p:grpSpPr>
        <p:grpSp>
          <p:nvGrpSpPr>
            <p:cNvPr id="9" name="Group 11"/>
            <p:cNvGrpSpPr/>
            <p:nvPr/>
          </p:nvGrpSpPr>
          <p:grpSpPr bwMode="auto">
            <a:xfrm>
              <a:off x="3152" y="1117"/>
              <a:ext cx="2449" cy="1950"/>
              <a:chOff x="3152" y="1117"/>
              <a:chExt cx="2449" cy="1950"/>
            </a:xfrm>
          </p:grpSpPr>
          <p:sp>
            <p:nvSpPr>
              <p:cNvPr id="11" name="Rectangle 12"/>
              <p:cNvSpPr>
                <a:spLocks noChangeArrowheads="1"/>
              </p:cNvSpPr>
              <p:nvPr/>
            </p:nvSpPr>
            <p:spPr bwMode="auto">
              <a:xfrm>
                <a:off x="3878" y="1117"/>
                <a:ext cx="816" cy="362"/>
              </a:xfrm>
              <a:prstGeom prst="rect">
                <a:avLst/>
              </a:prstGeom>
              <a:noFill/>
              <a:ln w="9525">
                <a:solidFill>
                  <a:schemeClr val="tx1"/>
                </a:solidFill>
                <a:miter lim="800000"/>
              </a:ln>
            </p:spPr>
            <p:txBody>
              <a:bodyPr wrap="none" anchor="ctr"/>
              <a:lstStyle/>
              <a:p>
                <a:pPr algn="ctr"/>
                <a:r>
                  <a:rPr lang="zh-CN" altLang="en-US" sz="1600" b="1" dirty="0">
                    <a:solidFill>
                      <a:srgbClr val="123E61"/>
                    </a:solidFill>
                    <a:latin typeface="黑体" panose="02010609060101010101" pitchFamily="49" charset="-122"/>
                    <a:ea typeface="黑体" panose="02010609060101010101" pitchFamily="49" charset="-122"/>
                  </a:rPr>
                  <a:t>供应商</a:t>
                </a:r>
                <a:endParaRPr lang="zh-CN" altLang="en-US" sz="1600" b="1" dirty="0">
                  <a:solidFill>
                    <a:srgbClr val="123E61"/>
                  </a:solidFill>
                  <a:latin typeface="黑体" panose="02010609060101010101" pitchFamily="49" charset="-122"/>
                  <a:ea typeface="黑体" panose="02010609060101010101" pitchFamily="49" charset="-122"/>
                </a:endParaRPr>
              </a:p>
            </p:txBody>
          </p:sp>
          <p:sp>
            <p:nvSpPr>
              <p:cNvPr id="12" name="Rectangle 13"/>
              <p:cNvSpPr>
                <a:spLocks noChangeArrowheads="1"/>
              </p:cNvSpPr>
              <p:nvPr/>
            </p:nvSpPr>
            <p:spPr bwMode="auto">
              <a:xfrm>
                <a:off x="3152" y="2705"/>
                <a:ext cx="816" cy="362"/>
              </a:xfrm>
              <a:prstGeom prst="rect">
                <a:avLst/>
              </a:prstGeom>
              <a:noFill/>
              <a:ln w="9525">
                <a:solidFill>
                  <a:schemeClr val="tx1"/>
                </a:solidFill>
                <a:miter lim="800000"/>
              </a:ln>
            </p:spPr>
            <p:txBody>
              <a:bodyPr wrap="none" anchor="ctr"/>
              <a:lstStyle/>
              <a:p>
                <a:pPr algn="ctr"/>
                <a:r>
                  <a:rPr lang="zh-CN" altLang="en-US" sz="1600" b="1">
                    <a:solidFill>
                      <a:srgbClr val="123E61"/>
                    </a:solidFill>
                    <a:latin typeface="黑体" panose="02010609060101010101" pitchFamily="49" charset="-122"/>
                    <a:ea typeface="黑体" panose="02010609060101010101" pitchFamily="49" charset="-122"/>
                  </a:rPr>
                  <a:t>项目</a:t>
                </a:r>
                <a:endParaRPr lang="zh-CN" altLang="en-US" sz="1600" b="1">
                  <a:solidFill>
                    <a:srgbClr val="123E61"/>
                  </a:solidFill>
                  <a:latin typeface="黑体" panose="02010609060101010101" pitchFamily="49" charset="-122"/>
                  <a:ea typeface="黑体" panose="02010609060101010101" pitchFamily="49" charset="-122"/>
                </a:endParaRPr>
              </a:p>
            </p:txBody>
          </p:sp>
          <p:sp>
            <p:nvSpPr>
              <p:cNvPr id="13" name="Rectangle 14"/>
              <p:cNvSpPr>
                <a:spLocks noChangeArrowheads="1"/>
              </p:cNvSpPr>
              <p:nvPr/>
            </p:nvSpPr>
            <p:spPr bwMode="auto">
              <a:xfrm>
                <a:off x="4785" y="2704"/>
                <a:ext cx="816" cy="362"/>
              </a:xfrm>
              <a:prstGeom prst="rect">
                <a:avLst/>
              </a:prstGeom>
              <a:noFill/>
              <a:ln w="9525">
                <a:solidFill>
                  <a:schemeClr val="tx1"/>
                </a:solidFill>
                <a:miter lim="800000"/>
              </a:ln>
            </p:spPr>
            <p:txBody>
              <a:bodyPr wrap="none" anchor="ctr"/>
              <a:lstStyle/>
              <a:p>
                <a:pPr algn="ctr"/>
                <a:r>
                  <a:rPr lang="zh-CN" altLang="en-US" sz="1600" b="1" dirty="0">
                    <a:solidFill>
                      <a:srgbClr val="123E61"/>
                    </a:solidFill>
                    <a:latin typeface="黑体" panose="02010609060101010101" pitchFamily="49" charset="-122"/>
                    <a:ea typeface="黑体" panose="02010609060101010101" pitchFamily="49" charset="-122"/>
                  </a:rPr>
                  <a:t>零件</a:t>
                </a:r>
                <a:endParaRPr lang="zh-CN" altLang="en-US" sz="1600" b="1" dirty="0">
                  <a:solidFill>
                    <a:srgbClr val="123E61"/>
                  </a:solidFill>
                  <a:latin typeface="黑体" panose="02010609060101010101" pitchFamily="49" charset="-122"/>
                  <a:ea typeface="黑体" panose="02010609060101010101" pitchFamily="49" charset="-122"/>
                </a:endParaRPr>
              </a:p>
            </p:txBody>
          </p:sp>
          <p:sp>
            <p:nvSpPr>
              <p:cNvPr id="14" name="AutoShape 15"/>
              <p:cNvSpPr>
                <a:spLocks noChangeArrowheads="1"/>
              </p:cNvSpPr>
              <p:nvPr/>
            </p:nvSpPr>
            <p:spPr bwMode="auto">
              <a:xfrm>
                <a:off x="3787" y="1842"/>
                <a:ext cx="998" cy="635"/>
              </a:xfrm>
              <a:prstGeom prst="flowChartDecision">
                <a:avLst/>
              </a:prstGeom>
              <a:noFill/>
              <a:ln w="9525">
                <a:solidFill>
                  <a:schemeClr val="tx1"/>
                </a:solidFill>
                <a:miter lim="800000"/>
              </a:ln>
            </p:spPr>
            <p:txBody>
              <a:bodyPr wrap="none" anchor="ctr"/>
              <a:lstStyle/>
              <a:p>
                <a:pPr algn="ctr"/>
                <a:r>
                  <a:rPr lang="zh-CN" altLang="en-US" sz="1600" b="1">
                    <a:solidFill>
                      <a:srgbClr val="123E61"/>
                    </a:solidFill>
                    <a:latin typeface="黑体" panose="02010609060101010101" pitchFamily="49" charset="-122"/>
                    <a:ea typeface="黑体" panose="02010609060101010101" pitchFamily="49" charset="-122"/>
                  </a:rPr>
                  <a:t>供应</a:t>
                </a:r>
                <a:endParaRPr lang="zh-CN" altLang="en-US" sz="1600" b="1">
                  <a:solidFill>
                    <a:srgbClr val="123E61"/>
                  </a:solidFill>
                  <a:latin typeface="黑体" panose="02010609060101010101" pitchFamily="49" charset="-122"/>
                  <a:ea typeface="黑体" panose="02010609060101010101" pitchFamily="49" charset="-122"/>
                </a:endParaRPr>
              </a:p>
            </p:txBody>
          </p:sp>
          <p:sp>
            <p:nvSpPr>
              <p:cNvPr id="15" name="Line 16"/>
              <p:cNvSpPr>
                <a:spLocks noChangeShapeType="1"/>
              </p:cNvSpPr>
              <p:nvPr/>
            </p:nvSpPr>
            <p:spPr bwMode="auto">
              <a:xfrm>
                <a:off x="4286" y="1480"/>
                <a:ext cx="0" cy="362"/>
              </a:xfrm>
              <a:prstGeom prst="line">
                <a:avLst/>
              </a:prstGeom>
              <a:noFill/>
              <a:ln w="9525">
                <a:solidFill>
                  <a:schemeClr val="tx1"/>
                </a:solidFill>
                <a:round/>
              </a:ln>
            </p:spPr>
            <p:txBody>
              <a:bodyPr/>
              <a:lstStyle/>
              <a:p>
                <a:endParaRPr lang="zh-CN" altLang="en-US" sz="1600">
                  <a:solidFill>
                    <a:srgbClr val="123E61"/>
                  </a:solidFill>
                  <a:latin typeface="黑体" panose="02010609060101010101" pitchFamily="49" charset="-122"/>
                  <a:ea typeface="黑体" panose="02010609060101010101" pitchFamily="49" charset="-122"/>
                </a:endParaRPr>
              </a:p>
            </p:txBody>
          </p:sp>
          <p:sp>
            <p:nvSpPr>
              <p:cNvPr id="16" name="Line 17"/>
              <p:cNvSpPr>
                <a:spLocks noChangeShapeType="1"/>
              </p:cNvSpPr>
              <p:nvPr/>
            </p:nvSpPr>
            <p:spPr bwMode="auto">
              <a:xfrm>
                <a:off x="4785" y="2160"/>
                <a:ext cx="363" cy="544"/>
              </a:xfrm>
              <a:prstGeom prst="line">
                <a:avLst/>
              </a:prstGeom>
              <a:noFill/>
              <a:ln w="9525">
                <a:solidFill>
                  <a:schemeClr val="tx1"/>
                </a:solidFill>
                <a:round/>
              </a:ln>
            </p:spPr>
            <p:txBody>
              <a:bodyPr/>
              <a:lstStyle/>
              <a:p>
                <a:endParaRPr lang="zh-CN" altLang="en-US" sz="1600">
                  <a:solidFill>
                    <a:srgbClr val="123E61"/>
                  </a:solidFill>
                  <a:latin typeface="黑体" panose="02010609060101010101" pitchFamily="49" charset="-122"/>
                  <a:ea typeface="黑体" panose="02010609060101010101" pitchFamily="49" charset="-122"/>
                </a:endParaRPr>
              </a:p>
            </p:txBody>
          </p:sp>
          <p:sp>
            <p:nvSpPr>
              <p:cNvPr id="17" name="Line 18"/>
              <p:cNvSpPr>
                <a:spLocks noChangeShapeType="1"/>
              </p:cNvSpPr>
              <p:nvPr/>
            </p:nvSpPr>
            <p:spPr bwMode="auto">
              <a:xfrm flipH="1">
                <a:off x="3515" y="2160"/>
                <a:ext cx="272" cy="544"/>
              </a:xfrm>
              <a:prstGeom prst="line">
                <a:avLst/>
              </a:prstGeom>
              <a:noFill/>
              <a:ln w="9525">
                <a:solidFill>
                  <a:schemeClr val="tx1"/>
                </a:solidFill>
                <a:round/>
              </a:ln>
            </p:spPr>
            <p:txBody>
              <a:bodyPr/>
              <a:lstStyle/>
              <a:p>
                <a:endParaRPr lang="zh-CN" altLang="en-US" sz="1600">
                  <a:solidFill>
                    <a:srgbClr val="123E61"/>
                  </a:solidFill>
                  <a:latin typeface="黑体" panose="02010609060101010101" pitchFamily="49" charset="-122"/>
                  <a:ea typeface="黑体" panose="02010609060101010101" pitchFamily="49" charset="-122"/>
                </a:endParaRPr>
              </a:p>
            </p:txBody>
          </p:sp>
          <p:sp>
            <p:nvSpPr>
              <p:cNvPr id="18" name="Text Box 19"/>
              <p:cNvSpPr txBox="1">
                <a:spLocks noChangeArrowheads="1"/>
              </p:cNvSpPr>
              <p:nvPr/>
            </p:nvSpPr>
            <p:spPr bwMode="auto">
              <a:xfrm>
                <a:off x="4377" y="1570"/>
                <a:ext cx="363" cy="212"/>
              </a:xfrm>
              <a:prstGeom prst="rect">
                <a:avLst/>
              </a:prstGeom>
              <a:noFill/>
              <a:ln w="9525">
                <a:noFill/>
                <a:miter lim="800000"/>
              </a:ln>
            </p:spPr>
            <p:txBody>
              <a:bodyPr>
                <a:spAutoFit/>
              </a:bodyPr>
              <a:lstStyle/>
              <a:p>
                <a:pPr>
                  <a:spcBef>
                    <a:spcPct val="50000"/>
                  </a:spcBef>
                </a:pPr>
                <a:r>
                  <a:rPr lang="en-US" altLang="zh-CN" sz="1600" b="1">
                    <a:solidFill>
                      <a:srgbClr val="123E61"/>
                    </a:solidFill>
                    <a:latin typeface="黑体" panose="02010609060101010101" pitchFamily="49" charset="-122"/>
                    <a:ea typeface="黑体" panose="02010609060101010101" pitchFamily="49" charset="-122"/>
                    <a:cs typeface="Times New Roman" panose="02020603050405020304" pitchFamily="18" charset="0"/>
                  </a:rPr>
                  <a:t>m</a:t>
                </a:r>
                <a:endParaRPr lang="en-US" altLang="zh-CN" sz="1600" b="1">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9" name="Text Box 20"/>
              <p:cNvSpPr txBox="1">
                <a:spLocks noChangeArrowheads="1"/>
              </p:cNvSpPr>
              <p:nvPr/>
            </p:nvSpPr>
            <p:spPr bwMode="auto">
              <a:xfrm>
                <a:off x="5012" y="2251"/>
                <a:ext cx="363" cy="212"/>
              </a:xfrm>
              <a:prstGeom prst="rect">
                <a:avLst/>
              </a:prstGeom>
              <a:noFill/>
              <a:ln w="9525">
                <a:noFill/>
                <a:miter lim="800000"/>
              </a:ln>
            </p:spPr>
            <p:txBody>
              <a:bodyPr>
                <a:spAutoFit/>
              </a:bodyPr>
              <a:lstStyle/>
              <a:p>
                <a:pPr>
                  <a:spcBef>
                    <a:spcPct val="50000"/>
                  </a:spcBef>
                </a:pPr>
                <a:r>
                  <a:rPr lang="en-US" altLang="zh-CN" sz="1600" b="1">
                    <a:solidFill>
                      <a:srgbClr val="123E61"/>
                    </a:solidFill>
                    <a:latin typeface="黑体" panose="02010609060101010101" pitchFamily="49" charset="-122"/>
                    <a:ea typeface="黑体" panose="02010609060101010101" pitchFamily="49" charset="-122"/>
                    <a:cs typeface="Times New Roman" panose="02020603050405020304" pitchFamily="18" charset="0"/>
                  </a:rPr>
                  <a:t>p</a:t>
                </a:r>
                <a:endParaRPr lang="en-US" altLang="zh-CN" sz="1600" b="1">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0" name="Text Box 21"/>
              <p:cNvSpPr txBox="1">
                <a:spLocks noChangeArrowheads="1"/>
              </p:cNvSpPr>
              <p:nvPr/>
            </p:nvSpPr>
            <p:spPr bwMode="auto">
              <a:xfrm>
                <a:off x="3243" y="2296"/>
                <a:ext cx="363" cy="212"/>
              </a:xfrm>
              <a:prstGeom prst="rect">
                <a:avLst/>
              </a:prstGeom>
              <a:noFill/>
              <a:ln w="9525">
                <a:noFill/>
                <a:miter lim="800000"/>
              </a:ln>
            </p:spPr>
            <p:txBody>
              <a:bodyPr>
                <a:spAutoFit/>
              </a:bodyPr>
              <a:lstStyle/>
              <a:p>
                <a:pPr>
                  <a:spcBef>
                    <a:spcPct val="50000"/>
                  </a:spcBef>
                </a:pPr>
                <a:r>
                  <a:rPr lang="en-US" altLang="zh-CN" sz="1600" b="1">
                    <a:solidFill>
                      <a:srgbClr val="123E61"/>
                    </a:solidFill>
                    <a:latin typeface="黑体" panose="02010609060101010101" pitchFamily="49" charset="-122"/>
                    <a:ea typeface="黑体" panose="02010609060101010101" pitchFamily="49" charset="-122"/>
                    <a:cs typeface="Times New Roman" panose="02020603050405020304" pitchFamily="18" charset="0"/>
                  </a:rPr>
                  <a:t>n</a:t>
                </a:r>
                <a:endParaRPr lang="en-US" altLang="zh-CN" sz="1600" b="1">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p:txBody>
          </p:sp>
        </p:grpSp>
        <p:sp>
          <p:nvSpPr>
            <p:cNvPr id="10" name="Text Box 22"/>
            <p:cNvSpPr txBox="1">
              <a:spLocks noChangeArrowheads="1"/>
            </p:cNvSpPr>
            <p:nvPr/>
          </p:nvSpPr>
          <p:spPr bwMode="auto">
            <a:xfrm>
              <a:off x="3288" y="3339"/>
              <a:ext cx="2086" cy="329"/>
            </a:xfrm>
            <a:prstGeom prst="rect">
              <a:avLst/>
            </a:prstGeom>
            <a:noFill/>
            <a:ln w="9525">
              <a:noFill/>
              <a:miter lim="800000"/>
            </a:ln>
          </p:spPr>
          <p:txBody>
            <a:bodyPr>
              <a:spAutoFit/>
            </a:bodyPr>
            <a:lstStyle/>
            <a:p>
              <a:pPr algn="ctr" fontAlgn="auto">
                <a:spcBef>
                  <a:spcPts val="0"/>
                </a:spcBef>
              </a:pPr>
              <a:r>
                <a:rPr lang="zh-CN" altLang="en-US" sz="1400" b="1" dirty="0">
                  <a:solidFill>
                    <a:srgbClr val="123E61"/>
                  </a:solidFill>
                  <a:latin typeface="黑体" panose="02010609060101010101" pitchFamily="49" charset="-122"/>
                  <a:ea typeface="黑体" panose="02010609060101010101" pitchFamily="49" charset="-122"/>
                </a:rPr>
                <a:t>多个实体型之间</a:t>
              </a:r>
              <a:endParaRPr lang="zh-CN" altLang="en-US" sz="1400" b="1" dirty="0">
                <a:solidFill>
                  <a:srgbClr val="123E61"/>
                </a:solidFill>
                <a:latin typeface="黑体" panose="02010609060101010101" pitchFamily="49" charset="-122"/>
                <a:ea typeface="黑体" panose="02010609060101010101" pitchFamily="49" charset="-122"/>
              </a:endParaRPr>
            </a:p>
            <a:p>
              <a:pPr algn="ctr" fontAlgn="auto">
                <a:spcBef>
                  <a:spcPts val="0"/>
                </a:spcBef>
              </a:pPr>
              <a:r>
                <a:rPr lang="zh-CN" altLang="en-US" sz="1400" b="1" dirty="0">
                  <a:solidFill>
                    <a:srgbClr val="123E61"/>
                  </a:solidFill>
                  <a:latin typeface="黑体" panose="02010609060101010101" pitchFamily="49" charset="-122"/>
                  <a:ea typeface="黑体" panose="02010609060101010101" pitchFamily="49" charset="-122"/>
                </a:rPr>
                <a:t>多对多的联系</a:t>
              </a:r>
              <a:endParaRPr lang="zh-CN" altLang="en-US" sz="1400" b="1" dirty="0">
                <a:solidFill>
                  <a:srgbClr val="123E61"/>
                </a:solidFill>
                <a:latin typeface="黑体" panose="02010609060101010101" pitchFamily="49" charset="-122"/>
                <a:ea typeface="黑体" panose="02010609060101010101" pitchFamily="49" charset="-122"/>
              </a:endParaRPr>
            </a:p>
          </p:txBody>
        </p:sp>
      </p:grpSp>
      <p:sp>
        <p:nvSpPr>
          <p:cNvPr id="6" name="页脚占位符 5"/>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数据库设计方法</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文本框 10"/>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数据库应用设计概述</a:t>
            </a:r>
            <a:endParaRPr lang="zh-CN" altLang="en-US" b="1" dirty="0">
              <a:solidFill>
                <a:srgbClr val="123E61"/>
              </a:solidFill>
              <a:latin typeface="黑体" panose="02010609060101010101" pitchFamily="49" charset="-122"/>
              <a:ea typeface="黑体" panose="02010609060101010101" pitchFamily="49" charset="-122"/>
            </a:endParaRPr>
          </a:p>
        </p:txBody>
      </p:sp>
      <p:grpSp>
        <p:nvGrpSpPr>
          <p:cNvPr id="12" name="组合 11"/>
          <p:cNvGrpSpPr/>
          <p:nvPr/>
        </p:nvGrpSpPr>
        <p:grpSpPr>
          <a:xfrm>
            <a:off x="675976" y="1177222"/>
            <a:ext cx="1262699" cy="1154833"/>
            <a:chOff x="1328738" y="1611839"/>
            <a:chExt cx="1614764" cy="1487874"/>
          </a:xfrm>
        </p:grpSpPr>
        <p:grpSp>
          <p:nvGrpSpPr>
            <p:cNvPr id="15" name="组合 14"/>
            <p:cNvGrpSpPr/>
            <p:nvPr/>
          </p:nvGrpSpPr>
          <p:grpSpPr>
            <a:xfrm>
              <a:off x="1328738" y="1611839"/>
              <a:ext cx="1614764" cy="1487874"/>
              <a:chOff x="2067317" y="1810431"/>
              <a:chExt cx="2488837" cy="2293259"/>
            </a:xfrm>
            <a:effectLst>
              <a:outerShdw blurRad="139700" dist="63500" dir="2700000" algn="tl" rotWithShape="0">
                <a:prstClr val="black">
                  <a:alpha val="40000"/>
                </a:prstClr>
              </a:outerShdw>
            </a:effectLst>
          </p:grpSpPr>
          <p:sp>
            <p:nvSpPr>
              <p:cNvPr id="18" name="圆角矩形 8"/>
              <p:cNvSpPr/>
              <p:nvPr/>
            </p:nvSpPr>
            <p:spPr>
              <a:xfrm rot="2700000">
                <a:off x="2262896" y="1810432"/>
                <a:ext cx="2293258" cy="2293258"/>
              </a:xfrm>
              <a:prstGeom prst="roundRect">
                <a:avLst>
                  <a:gd name="adj" fmla="val 12083"/>
                </a:avLst>
              </a:prstGeom>
              <a:solidFill>
                <a:srgbClr val="14436A"/>
              </a:solidFill>
              <a:ln w="22225" cap="flat" cmpd="sng" algn="ctr">
                <a:noFill/>
                <a:prstDash val="solid"/>
                <a:miter lim="800000"/>
              </a:ln>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19" name="圆角矩形 9"/>
              <p:cNvSpPr/>
              <p:nvPr/>
            </p:nvSpPr>
            <p:spPr>
              <a:xfrm rot="2700000">
                <a:off x="2067317" y="1810431"/>
                <a:ext cx="2293258" cy="2293258"/>
              </a:xfrm>
              <a:prstGeom prst="roundRect">
                <a:avLst>
                  <a:gd name="adj" fmla="val 12083"/>
                </a:avLst>
              </a:prstGeom>
              <a:gradFill>
                <a:gsLst>
                  <a:gs pos="0">
                    <a:sysClr val="window" lastClr="FFFFFF"/>
                  </a:gs>
                  <a:gs pos="100000">
                    <a:sysClr val="window" lastClr="FFFFFF">
                      <a:lumMod val="75000"/>
                    </a:sysClr>
                  </a:gs>
                </a:gsLst>
                <a:lin ang="0" scaled="0"/>
              </a:gradFill>
              <a:ln w="22225" cap="flat" cmpd="sng" algn="ctr">
                <a:gradFill>
                  <a:gsLst>
                    <a:gs pos="0">
                      <a:sysClr val="window" lastClr="FFFFFF"/>
                    </a:gs>
                    <a:gs pos="100000">
                      <a:sysClr val="window" lastClr="FFFFFF">
                        <a:lumMod val="75000"/>
                      </a:sysClr>
                    </a:gs>
                  </a:gsLst>
                  <a:lin ang="0" scaled="0"/>
                </a:gradFill>
                <a:prstDash val="solid"/>
                <a:miter lim="800000"/>
              </a:ln>
              <a:effectLst>
                <a:outerShdw blurRad="63500" dist="25400" dir="2700000" algn="tl" rotWithShape="0">
                  <a:prstClr val="black">
                    <a:alpha val="40000"/>
                  </a:prstClr>
                </a:outerShdw>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grpSp>
        <p:sp>
          <p:nvSpPr>
            <p:cNvPr id="17" name="文本框 16"/>
            <p:cNvSpPr txBox="1"/>
            <p:nvPr/>
          </p:nvSpPr>
          <p:spPr>
            <a:xfrm>
              <a:off x="1466866" y="1911865"/>
              <a:ext cx="1196999" cy="882294"/>
            </a:xfrm>
            <a:prstGeom prst="rect">
              <a:avLst/>
            </a:prstGeom>
            <a:noFill/>
          </p:spPr>
          <p:txBody>
            <a:bodyPr wrap="square" lIns="68580" tIns="34290" rIns="68580" bIns="34290" rtlCol="0">
              <a:spAutoFit/>
            </a:bodyPr>
            <a:lstStyle/>
            <a:p>
              <a:pPr algn="ctr"/>
              <a:r>
                <a:rPr lang="zh-CN" altLang="en-US" sz="2000" dirty="0">
                  <a:solidFill>
                    <a:srgbClr val="14436A"/>
                  </a:solidFill>
                  <a:latin typeface="黑体" panose="02010609060101010101" pitchFamily="49" charset="-122"/>
                  <a:ea typeface="黑体" panose="02010609060101010101" pitchFamily="49" charset="-122"/>
                  <a:cs typeface="+mn-ea"/>
                  <a:sym typeface="+mn-lt"/>
                </a:rPr>
                <a:t>直观设计法</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grpSp>
      <p:grpSp>
        <p:nvGrpSpPr>
          <p:cNvPr id="20" name="组合 19"/>
          <p:cNvGrpSpPr/>
          <p:nvPr/>
        </p:nvGrpSpPr>
        <p:grpSpPr>
          <a:xfrm>
            <a:off x="2833619" y="1164525"/>
            <a:ext cx="1303877" cy="1175935"/>
            <a:chOff x="3764617" y="1611839"/>
            <a:chExt cx="1614766" cy="1487874"/>
          </a:xfrm>
        </p:grpSpPr>
        <p:grpSp>
          <p:nvGrpSpPr>
            <p:cNvPr id="21" name="组合 20"/>
            <p:cNvGrpSpPr/>
            <p:nvPr/>
          </p:nvGrpSpPr>
          <p:grpSpPr>
            <a:xfrm>
              <a:off x="3764617" y="1611839"/>
              <a:ext cx="1614766" cy="1487874"/>
              <a:chOff x="2067314" y="1810431"/>
              <a:chExt cx="2488840" cy="2293259"/>
            </a:xfrm>
            <a:effectLst>
              <a:outerShdw blurRad="139700" dist="63500" dir="2700000" algn="tl" rotWithShape="0">
                <a:prstClr val="black">
                  <a:alpha val="40000"/>
                </a:prstClr>
              </a:outerShdw>
            </a:effectLst>
          </p:grpSpPr>
          <p:sp>
            <p:nvSpPr>
              <p:cNvPr id="23" name="圆角矩形 11"/>
              <p:cNvSpPr/>
              <p:nvPr/>
            </p:nvSpPr>
            <p:spPr>
              <a:xfrm rot="2700000">
                <a:off x="2262896" y="1810432"/>
                <a:ext cx="2293258" cy="2293258"/>
              </a:xfrm>
              <a:prstGeom prst="roundRect">
                <a:avLst>
                  <a:gd name="adj" fmla="val 12083"/>
                </a:avLst>
              </a:prstGeom>
              <a:solidFill>
                <a:schemeClr val="bg1">
                  <a:lumMod val="95000"/>
                </a:schemeClr>
              </a:solidFill>
              <a:ln w="22225" cap="flat" cmpd="sng" algn="ctr">
                <a:noFill/>
                <a:prstDash val="solid"/>
                <a:miter lim="800000"/>
              </a:ln>
              <a:effectLst/>
            </p:spPr>
            <p:txBody>
              <a:bodyPr rtlCol="0" anchor="ctr"/>
              <a:lstStyle/>
              <a:p>
                <a:pPr algn="ct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4" name="圆角矩形 12"/>
              <p:cNvSpPr/>
              <p:nvPr/>
            </p:nvSpPr>
            <p:spPr>
              <a:xfrm rot="2700000">
                <a:off x="2067314" y="1810431"/>
                <a:ext cx="2293257" cy="2293258"/>
              </a:xfrm>
              <a:prstGeom prst="roundRect">
                <a:avLst>
                  <a:gd name="adj" fmla="val 12083"/>
                </a:avLst>
              </a:prstGeom>
              <a:solidFill>
                <a:srgbClr val="123E61"/>
              </a:solidFill>
              <a:ln w="22225" cap="flat" cmpd="sng" algn="ctr">
                <a:gradFill>
                  <a:gsLst>
                    <a:gs pos="0">
                      <a:sysClr val="window" lastClr="FFFFFF"/>
                    </a:gs>
                    <a:gs pos="100000">
                      <a:sysClr val="window" lastClr="FFFFFF">
                        <a:lumMod val="75000"/>
                      </a:sysClr>
                    </a:gs>
                  </a:gsLst>
                  <a:lin ang="0" scaled="0"/>
                </a:gradFill>
                <a:prstDash val="solid"/>
                <a:miter lim="800000"/>
              </a:ln>
              <a:effectLst>
                <a:outerShdw blurRad="63500" dist="25400" dir="2700000" algn="tl" rotWithShape="0">
                  <a:prstClr val="black">
                    <a:alpha val="40000"/>
                  </a:prstClr>
                </a:outerShdw>
              </a:effectLst>
            </p:spPr>
            <p:txBody>
              <a:bodyPr rtlCol="0" anchor="ctr"/>
              <a:lstStyle/>
              <a:p>
                <a:pPr algn="ct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2" name="文本框 17"/>
            <p:cNvSpPr txBox="1"/>
            <p:nvPr/>
          </p:nvSpPr>
          <p:spPr>
            <a:xfrm>
              <a:off x="3946189" y="1772251"/>
              <a:ext cx="1196999" cy="1255879"/>
            </a:xfrm>
            <a:prstGeom prst="rect">
              <a:avLst/>
            </a:prstGeom>
            <a:noFill/>
          </p:spPr>
          <p:txBody>
            <a:bodyPr wrap="square" lIns="68580" tIns="34290" rIns="68580" bIns="34290"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cs typeface="+mn-ea"/>
                  <a:sym typeface="+mn-lt"/>
                </a:rPr>
                <a:t>新奥尔良设计法</a:t>
              </a:r>
              <a:endParaRPr lang="zh-CN" altLang="en-US" sz="2000"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5" name="组合 24"/>
          <p:cNvGrpSpPr/>
          <p:nvPr/>
        </p:nvGrpSpPr>
        <p:grpSpPr>
          <a:xfrm>
            <a:off x="5124851" y="1156705"/>
            <a:ext cx="1262701" cy="1154833"/>
            <a:chOff x="1328736" y="1611839"/>
            <a:chExt cx="1614766" cy="1487874"/>
          </a:xfrm>
        </p:grpSpPr>
        <p:grpSp>
          <p:nvGrpSpPr>
            <p:cNvPr id="26" name="组合 25"/>
            <p:cNvGrpSpPr/>
            <p:nvPr/>
          </p:nvGrpSpPr>
          <p:grpSpPr>
            <a:xfrm>
              <a:off x="1328736" y="1611839"/>
              <a:ext cx="1614766" cy="1487874"/>
              <a:chOff x="2067314" y="1810432"/>
              <a:chExt cx="2488840" cy="2293260"/>
            </a:xfrm>
            <a:effectLst>
              <a:outerShdw blurRad="139700" dist="63500" dir="2700000" algn="tl" rotWithShape="0">
                <a:prstClr val="black">
                  <a:alpha val="40000"/>
                </a:prstClr>
              </a:outerShdw>
            </a:effectLst>
          </p:grpSpPr>
          <p:sp>
            <p:nvSpPr>
              <p:cNvPr id="28" name="圆角矩形 8"/>
              <p:cNvSpPr/>
              <p:nvPr/>
            </p:nvSpPr>
            <p:spPr>
              <a:xfrm rot="2700000">
                <a:off x="2262896" y="1810432"/>
                <a:ext cx="2293258" cy="2293258"/>
              </a:xfrm>
              <a:prstGeom prst="roundRect">
                <a:avLst>
                  <a:gd name="adj" fmla="val 12083"/>
                </a:avLst>
              </a:prstGeom>
              <a:solidFill>
                <a:srgbClr val="14436A"/>
              </a:solidFill>
              <a:ln w="22225" cap="flat" cmpd="sng" algn="ctr">
                <a:noFill/>
                <a:prstDash val="solid"/>
                <a:miter lim="800000"/>
              </a:ln>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sp>
            <p:nvSpPr>
              <p:cNvPr id="29" name="圆角矩形 9"/>
              <p:cNvSpPr/>
              <p:nvPr/>
            </p:nvSpPr>
            <p:spPr>
              <a:xfrm rot="2700000">
                <a:off x="2067314" y="1810435"/>
                <a:ext cx="2293257" cy="2293257"/>
              </a:xfrm>
              <a:prstGeom prst="roundRect">
                <a:avLst>
                  <a:gd name="adj" fmla="val 12083"/>
                </a:avLst>
              </a:prstGeom>
              <a:gradFill>
                <a:gsLst>
                  <a:gs pos="0">
                    <a:sysClr val="window" lastClr="FFFFFF"/>
                  </a:gs>
                  <a:gs pos="100000">
                    <a:sysClr val="window" lastClr="FFFFFF">
                      <a:lumMod val="75000"/>
                    </a:sysClr>
                  </a:gs>
                </a:gsLst>
                <a:lin ang="0" scaled="0"/>
              </a:gradFill>
              <a:ln w="22225" cap="flat" cmpd="sng" algn="ctr">
                <a:gradFill>
                  <a:gsLst>
                    <a:gs pos="0">
                      <a:sysClr val="window" lastClr="FFFFFF"/>
                    </a:gs>
                    <a:gs pos="100000">
                      <a:sysClr val="window" lastClr="FFFFFF">
                        <a:lumMod val="75000"/>
                      </a:sysClr>
                    </a:gs>
                  </a:gsLst>
                  <a:lin ang="0" scaled="0"/>
                </a:gradFill>
                <a:prstDash val="solid"/>
                <a:miter lim="800000"/>
              </a:ln>
              <a:effectLst>
                <a:outerShdw blurRad="63500" dist="25400" dir="2700000" algn="tl" rotWithShape="0">
                  <a:prstClr val="black">
                    <a:alpha val="40000"/>
                  </a:prstClr>
                </a:outerShdw>
              </a:effectLst>
            </p:spPr>
            <p:txBody>
              <a:bodyPr rtlCol="0" anchor="ctr"/>
              <a:lstStyle/>
              <a:p>
                <a:pPr algn="ctr">
                  <a:defRPr/>
                </a:pPr>
                <a:endParaRPr lang="zh-CN" altLang="en-US" kern="0" dirty="0">
                  <a:solidFill>
                    <a:srgbClr val="14436A"/>
                  </a:solidFill>
                  <a:latin typeface="微软雅黑" panose="020B0503020204020204" pitchFamily="34" charset="-122"/>
                  <a:ea typeface="微软雅黑" panose="020B0503020204020204" pitchFamily="34" charset="-122"/>
                  <a:cs typeface="+mn-ea"/>
                  <a:sym typeface="+mn-lt"/>
                </a:endParaRPr>
              </a:p>
            </p:txBody>
          </p:sp>
        </p:grpSp>
        <p:sp>
          <p:nvSpPr>
            <p:cNvPr id="27" name="文本框 16"/>
            <p:cNvSpPr txBox="1"/>
            <p:nvPr/>
          </p:nvSpPr>
          <p:spPr>
            <a:xfrm>
              <a:off x="1474171" y="1793847"/>
              <a:ext cx="1196999" cy="1278828"/>
            </a:xfrm>
            <a:prstGeom prst="rect">
              <a:avLst/>
            </a:prstGeom>
            <a:noFill/>
          </p:spPr>
          <p:txBody>
            <a:bodyPr wrap="square" lIns="68580" tIns="34290" rIns="68580" bIns="34290" rtlCol="0">
              <a:spAutoFit/>
            </a:bodyPr>
            <a:lstStyle/>
            <a:p>
              <a:pPr algn="ctr"/>
              <a:r>
                <a:rPr lang="zh-CN" altLang="en-US" sz="2000" dirty="0">
                  <a:solidFill>
                    <a:srgbClr val="14436A"/>
                  </a:solidFill>
                  <a:latin typeface="黑体" panose="02010609060101010101" pitchFamily="49" charset="-122"/>
                  <a:ea typeface="黑体" panose="02010609060101010101" pitchFamily="49" charset="-122"/>
                  <a:cs typeface="+mn-ea"/>
                  <a:sym typeface="+mn-lt"/>
                </a:rPr>
                <a:t>面向对象设计法</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grpSp>
      <p:grpSp>
        <p:nvGrpSpPr>
          <p:cNvPr id="30" name="组合 29"/>
          <p:cNvGrpSpPr/>
          <p:nvPr/>
        </p:nvGrpSpPr>
        <p:grpSpPr>
          <a:xfrm>
            <a:off x="7234321" y="1146152"/>
            <a:ext cx="1303875" cy="1175935"/>
            <a:chOff x="3764619" y="1611839"/>
            <a:chExt cx="1614764" cy="1487874"/>
          </a:xfrm>
        </p:grpSpPr>
        <p:grpSp>
          <p:nvGrpSpPr>
            <p:cNvPr id="31" name="组合 30"/>
            <p:cNvGrpSpPr/>
            <p:nvPr/>
          </p:nvGrpSpPr>
          <p:grpSpPr>
            <a:xfrm>
              <a:off x="3764619" y="1611839"/>
              <a:ext cx="1614764" cy="1487874"/>
              <a:chOff x="2067317" y="1810431"/>
              <a:chExt cx="2488837" cy="2293259"/>
            </a:xfrm>
            <a:effectLst>
              <a:outerShdw blurRad="139700" dist="63500" dir="2700000" algn="tl" rotWithShape="0">
                <a:prstClr val="black">
                  <a:alpha val="40000"/>
                </a:prstClr>
              </a:outerShdw>
            </a:effectLst>
          </p:grpSpPr>
          <p:sp>
            <p:nvSpPr>
              <p:cNvPr id="33" name="圆角矩形 11"/>
              <p:cNvSpPr/>
              <p:nvPr/>
            </p:nvSpPr>
            <p:spPr>
              <a:xfrm rot="2700000">
                <a:off x="2262896" y="1810432"/>
                <a:ext cx="2293258" cy="2293258"/>
              </a:xfrm>
              <a:prstGeom prst="roundRect">
                <a:avLst>
                  <a:gd name="adj" fmla="val 12083"/>
                </a:avLst>
              </a:prstGeom>
              <a:solidFill>
                <a:schemeClr val="bg1">
                  <a:lumMod val="95000"/>
                </a:schemeClr>
              </a:solidFill>
              <a:ln w="22225" cap="flat" cmpd="sng" algn="ctr">
                <a:noFill/>
                <a:prstDash val="solid"/>
                <a:miter lim="800000"/>
              </a:ln>
              <a:effectLst/>
            </p:spPr>
            <p:txBody>
              <a:bodyPr rtlCol="0" anchor="ctr"/>
              <a:lstStyle/>
              <a:p>
                <a:pPr algn="ct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圆角矩形 12"/>
              <p:cNvSpPr/>
              <p:nvPr/>
            </p:nvSpPr>
            <p:spPr>
              <a:xfrm rot="2700000">
                <a:off x="2067317" y="1810431"/>
                <a:ext cx="2293258" cy="2293258"/>
              </a:xfrm>
              <a:prstGeom prst="roundRect">
                <a:avLst>
                  <a:gd name="adj" fmla="val 12083"/>
                </a:avLst>
              </a:prstGeom>
              <a:solidFill>
                <a:srgbClr val="123E61"/>
              </a:solidFill>
              <a:ln w="22225" cap="flat" cmpd="sng" algn="ctr">
                <a:gradFill>
                  <a:gsLst>
                    <a:gs pos="0">
                      <a:sysClr val="window" lastClr="FFFFFF"/>
                    </a:gs>
                    <a:gs pos="100000">
                      <a:sysClr val="window" lastClr="FFFFFF">
                        <a:lumMod val="75000"/>
                      </a:sysClr>
                    </a:gs>
                  </a:gsLst>
                  <a:lin ang="0" scaled="0"/>
                </a:gradFill>
                <a:prstDash val="solid"/>
                <a:miter lim="800000"/>
              </a:ln>
              <a:effectLst>
                <a:outerShdw blurRad="63500" dist="25400" dir="2700000" algn="tl" rotWithShape="0">
                  <a:prstClr val="black">
                    <a:alpha val="40000"/>
                  </a:prstClr>
                </a:outerShdw>
              </a:effectLst>
            </p:spPr>
            <p:txBody>
              <a:bodyPr rtlCol="0" anchor="ctr"/>
              <a:lstStyle/>
              <a:p>
                <a:pPr algn="ct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2" name="文本框 17"/>
            <p:cNvSpPr txBox="1"/>
            <p:nvPr/>
          </p:nvSpPr>
          <p:spPr>
            <a:xfrm>
              <a:off x="3944323" y="1777978"/>
              <a:ext cx="1196999" cy="1255879"/>
            </a:xfrm>
            <a:prstGeom prst="rect">
              <a:avLst/>
            </a:prstGeom>
            <a:noFill/>
          </p:spPr>
          <p:txBody>
            <a:bodyPr wrap="square" lIns="68580" tIns="34290" rIns="68580" bIns="34290"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cs typeface="+mn-ea"/>
                  <a:sym typeface="+mn-lt"/>
                </a:rPr>
                <a:t>计算机辅助设计工具</a:t>
              </a:r>
              <a:endParaRPr lang="zh-CN" altLang="en-US" sz="2000" dirty="0">
                <a:solidFill>
                  <a:schemeClr val="bg1"/>
                </a:solidFill>
                <a:latin typeface="黑体" panose="02010609060101010101" pitchFamily="49" charset="-122"/>
                <a:ea typeface="黑体" panose="02010609060101010101" pitchFamily="49" charset="-122"/>
                <a:cs typeface="+mn-ea"/>
                <a:sym typeface="+mn-lt"/>
              </a:endParaRPr>
            </a:p>
          </p:txBody>
        </p:sp>
      </p:grpSp>
      <p:cxnSp>
        <p:nvCxnSpPr>
          <p:cNvPr id="35" name="直接连接符 34"/>
          <p:cNvCxnSpPr/>
          <p:nvPr/>
        </p:nvCxnSpPr>
        <p:spPr>
          <a:xfrm>
            <a:off x="690531" y="2716560"/>
            <a:ext cx="1211747" cy="0"/>
          </a:xfrm>
          <a:prstGeom prst="line">
            <a:avLst/>
          </a:prstGeom>
          <a:noFill/>
          <a:ln w="19050" cap="flat" cmpd="sng" algn="ctr">
            <a:solidFill>
              <a:sysClr val="windowText" lastClr="000000">
                <a:lumMod val="50000"/>
                <a:lumOff val="50000"/>
              </a:sysClr>
            </a:solidFill>
            <a:prstDash val="solid"/>
            <a:miter lim="800000"/>
          </a:ln>
          <a:effectLst/>
        </p:spPr>
      </p:cxnSp>
      <p:cxnSp>
        <p:nvCxnSpPr>
          <p:cNvPr id="36" name="直接连接符 35"/>
          <p:cNvCxnSpPr/>
          <p:nvPr/>
        </p:nvCxnSpPr>
        <p:spPr>
          <a:xfrm>
            <a:off x="2857630" y="2716560"/>
            <a:ext cx="1211747" cy="0"/>
          </a:xfrm>
          <a:prstGeom prst="line">
            <a:avLst/>
          </a:prstGeom>
          <a:noFill/>
          <a:ln w="19050" cap="flat" cmpd="sng" algn="ctr">
            <a:solidFill>
              <a:sysClr val="windowText" lastClr="000000">
                <a:lumMod val="50000"/>
                <a:lumOff val="50000"/>
              </a:sysClr>
            </a:solidFill>
            <a:prstDash val="solid"/>
            <a:miter lim="800000"/>
          </a:ln>
          <a:effectLst/>
        </p:spPr>
      </p:cxnSp>
      <p:cxnSp>
        <p:nvCxnSpPr>
          <p:cNvPr id="37" name="直接连接符 36"/>
          <p:cNvCxnSpPr/>
          <p:nvPr/>
        </p:nvCxnSpPr>
        <p:spPr>
          <a:xfrm>
            <a:off x="5139091" y="2725353"/>
            <a:ext cx="1211747" cy="0"/>
          </a:xfrm>
          <a:prstGeom prst="line">
            <a:avLst/>
          </a:prstGeom>
          <a:noFill/>
          <a:ln w="19050" cap="flat" cmpd="sng" algn="ctr">
            <a:solidFill>
              <a:sysClr val="windowText" lastClr="000000">
                <a:lumMod val="50000"/>
                <a:lumOff val="50000"/>
              </a:sysClr>
            </a:solidFill>
            <a:prstDash val="solid"/>
            <a:miter lim="800000"/>
          </a:ln>
          <a:effectLst/>
        </p:spPr>
      </p:cxnSp>
      <p:cxnSp>
        <p:nvCxnSpPr>
          <p:cNvPr id="38" name="直接连接符 37"/>
          <p:cNvCxnSpPr/>
          <p:nvPr/>
        </p:nvCxnSpPr>
        <p:spPr>
          <a:xfrm>
            <a:off x="7331615" y="2716560"/>
            <a:ext cx="1211747" cy="0"/>
          </a:xfrm>
          <a:prstGeom prst="line">
            <a:avLst/>
          </a:prstGeom>
          <a:noFill/>
          <a:ln w="19050" cap="flat" cmpd="sng" algn="ctr">
            <a:solidFill>
              <a:sysClr val="windowText" lastClr="000000">
                <a:lumMod val="50000"/>
                <a:lumOff val="50000"/>
              </a:sysClr>
            </a:solidFill>
            <a:prstDash val="solid"/>
            <a:miter lim="800000"/>
          </a:ln>
          <a:effectLst/>
        </p:spPr>
      </p:cxnSp>
      <p:sp>
        <p:nvSpPr>
          <p:cNvPr id="39" name="文本框 20"/>
          <p:cNvSpPr txBox="1"/>
          <p:nvPr/>
        </p:nvSpPr>
        <p:spPr>
          <a:xfrm>
            <a:off x="394940" y="2858837"/>
            <a:ext cx="1802927" cy="1858201"/>
          </a:xfrm>
          <a:prstGeom prst="rect">
            <a:avLst/>
          </a:prstGeom>
          <a:noFill/>
        </p:spPr>
        <p:txBody>
          <a:bodyPr wrap="square" lIns="68580" tIns="34290" rIns="68580" bIns="34290" rtlCol="0">
            <a:spAutoFit/>
          </a:bodyPr>
          <a:lstStyle/>
          <a:p>
            <a:pPr>
              <a:lnSpc>
                <a:spcPct val="150000"/>
              </a:lnSpc>
            </a:pPr>
            <a:r>
              <a:rPr lang="zh-CN" altLang="en-US" sz="1600" dirty="0">
                <a:solidFill>
                  <a:srgbClr val="123E61"/>
                </a:solidFill>
                <a:latin typeface="黑体" panose="02010609060101010101" pitchFamily="49" charset="-122"/>
                <a:ea typeface="黑体" panose="02010609060101010101" pitchFamily="49" charset="-122"/>
                <a:cs typeface="+mn-ea"/>
                <a:sym typeface="+mn-lt"/>
              </a:rPr>
              <a:t>依赖于设计者的经验和技巧，缺乏科学理论和工程原则的支持，设计质量难以保证。 </a:t>
            </a:r>
            <a:endParaRPr lang="zh-CN" altLang="en-US" sz="1600" dirty="0">
              <a:solidFill>
                <a:srgbClr val="123E61"/>
              </a:solidFill>
              <a:latin typeface="黑体" panose="02010609060101010101" pitchFamily="49" charset="-122"/>
              <a:ea typeface="黑体" panose="02010609060101010101" pitchFamily="49" charset="-122"/>
              <a:cs typeface="+mn-ea"/>
              <a:sym typeface="+mn-lt"/>
            </a:endParaRPr>
          </a:p>
        </p:txBody>
      </p:sp>
      <p:sp>
        <p:nvSpPr>
          <p:cNvPr id="40" name="文本框 23"/>
          <p:cNvSpPr txBox="1"/>
          <p:nvPr/>
        </p:nvSpPr>
        <p:spPr>
          <a:xfrm>
            <a:off x="2468325" y="2840108"/>
            <a:ext cx="2044687" cy="1488869"/>
          </a:xfrm>
          <a:prstGeom prst="rect">
            <a:avLst/>
          </a:prstGeom>
          <a:noFill/>
        </p:spPr>
        <p:txBody>
          <a:bodyPr wrap="square" lIns="68580" tIns="34290" rIns="68580" bIns="34290" rtlCol="0">
            <a:spAutoFit/>
          </a:bodyPr>
          <a:lstStyle/>
          <a:p>
            <a:pPr>
              <a:lnSpc>
                <a:spcPct val="150000"/>
              </a:lnSpc>
            </a:pPr>
            <a:r>
              <a:rPr lang="zh-CN" altLang="en-US" sz="1600" dirty="0">
                <a:solidFill>
                  <a:srgbClr val="123E61"/>
                </a:solidFill>
                <a:latin typeface="黑体" panose="02010609060101010101" pitchFamily="49" charset="-122"/>
                <a:ea typeface="黑体" panose="02010609060101010101" pitchFamily="49" charset="-122"/>
                <a:cs typeface="+mn-ea"/>
                <a:sym typeface="+mn-lt"/>
              </a:rPr>
              <a:t>新奥尔良法将数据库设计分成：需求分析、概念设计，逻辑设计和物理设计。 </a:t>
            </a:r>
            <a:endParaRPr lang="zh-CN" altLang="en-US" sz="1600" dirty="0">
              <a:solidFill>
                <a:srgbClr val="123E61"/>
              </a:solidFill>
              <a:latin typeface="黑体" panose="02010609060101010101" pitchFamily="49" charset="-122"/>
              <a:ea typeface="黑体" panose="02010609060101010101" pitchFamily="49" charset="-122"/>
              <a:cs typeface="+mn-ea"/>
              <a:sym typeface="+mn-lt"/>
            </a:endParaRPr>
          </a:p>
        </p:txBody>
      </p:sp>
      <p:sp>
        <p:nvSpPr>
          <p:cNvPr id="41" name="文本框 26"/>
          <p:cNvSpPr txBox="1"/>
          <p:nvPr/>
        </p:nvSpPr>
        <p:spPr>
          <a:xfrm>
            <a:off x="4783471" y="2840108"/>
            <a:ext cx="2044687" cy="1858201"/>
          </a:xfrm>
          <a:prstGeom prst="rect">
            <a:avLst/>
          </a:prstGeom>
          <a:noFill/>
        </p:spPr>
        <p:txBody>
          <a:bodyPr wrap="square" lIns="68580" tIns="34290" rIns="68580" bIns="34290" rtlCol="0">
            <a:spAutoFit/>
          </a:bodyPr>
          <a:lstStyle/>
          <a:p>
            <a:pPr>
              <a:lnSpc>
                <a:spcPct val="150000"/>
              </a:lnSpc>
            </a:pPr>
            <a:r>
              <a:rPr lang="zh-CN" altLang="en-US" sz="1600" dirty="0">
                <a:solidFill>
                  <a:srgbClr val="123E61"/>
                </a:solidFill>
                <a:latin typeface="黑体" panose="02010609060101010101" pitchFamily="49" charset="-122"/>
                <a:ea typeface="黑体" panose="02010609060101010101" pitchFamily="49" charset="-122"/>
                <a:cs typeface="+mn-ea"/>
                <a:sym typeface="+mn-lt"/>
              </a:rPr>
              <a:t>使用面向对象的概念和术语来描述和完成数据库的结构设计，并可方便地转换为面向对象的数据库。 </a:t>
            </a:r>
            <a:endParaRPr lang="zh-CN" altLang="en-US" sz="1600" dirty="0">
              <a:solidFill>
                <a:srgbClr val="123E61"/>
              </a:solidFill>
              <a:latin typeface="黑体" panose="02010609060101010101" pitchFamily="49" charset="-122"/>
              <a:ea typeface="黑体" panose="02010609060101010101" pitchFamily="49" charset="-122"/>
              <a:cs typeface="+mn-ea"/>
              <a:sym typeface="+mn-lt"/>
            </a:endParaRPr>
          </a:p>
        </p:txBody>
      </p:sp>
      <p:sp>
        <p:nvSpPr>
          <p:cNvPr id="42" name="文本框 26"/>
          <p:cNvSpPr txBox="1"/>
          <p:nvPr/>
        </p:nvSpPr>
        <p:spPr>
          <a:xfrm>
            <a:off x="7036024" y="2858482"/>
            <a:ext cx="1802927" cy="1858201"/>
          </a:xfrm>
          <a:prstGeom prst="rect">
            <a:avLst/>
          </a:prstGeom>
          <a:noFill/>
        </p:spPr>
        <p:txBody>
          <a:bodyPr wrap="square" lIns="68580" tIns="34290" rIns="68580" bIns="34290" rtlCol="0">
            <a:spAutoFit/>
          </a:bodyPr>
          <a:lstStyle/>
          <a:p>
            <a:pPr>
              <a:lnSpc>
                <a:spcPct val="150000"/>
              </a:lnSpc>
            </a:pPr>
            <a:r>
              <a:rPr lang="zh-CN" altLang="en-US" sz="1600" dirty="0">
                <a:solidFill>
                  <a:srgbClr val="123E61"/>
                </a:solidFill>
                <a:latin typeface="黑体" panose="02010609060101010101" pitchFamily="49" charset="-122"/>
                <a:ea typeface="黑体" panose="02010609060101010101" pitchFamily="49" charset="-122"/>
                <a:cs typeface="+mn-ea"/>
                <a:sym typeface="+mn-lt"/>
              </a:rPr>
              <a:t>计算机辅助设计工具的开发和实现为更方便快捷地数据库开发提供了良好的条件。</a:t>
            </a:r>
            <a:endParaRPr lang="zh-CN" altLang="en-US" sz="1600" dirty="0">
              <a:solidFill>
                <a:srgbClr val="123E61"/>
              </a:solidFill>
              <a:latin typeface="黑体" panose="02010609060101010101" pitchFamily="49" charset="-122"/>
              <a:ea typeface="黑体" panose="02010609060101010101" pitchFamily="49" charset="-122"/>
              <a:cs typeface="+mn-ea"/>
              <a:sym typeface="+mn-lt"/>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ppt_x"/>
                                          </p:val>
                                        </p:tav>
                                        <p:tav tm="100000">
                                          <p:val>
                                            <p:strVal val="#ppt_x"/>
                                          </p:val>
                                        </p:tav>
                                      </p:tavLst>
                                    </p:anim>
                                    <p:anim calcmode="lin" valueType="num">
                                      <p:cBhvr additive="base">
                                        <p:cTn id="27" dur="500" fill="hold"/>
                                        <p:tgtEl>
                                          <p:spTgt spid="4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1000"/>
                                        <p:tgtEl>
                                          <p:spTgt spid="42"/>
                                        </p:tgtEl>
                                      </p:cBhvr>
                                    </p:animEffect>
                                    <p:anim calcmode="lin" valueType="num">
                                      <p:cBhvr>
                                        <p:cTn id="41" dur="1000" fill="hold"/>
                                        <p:tgtEl>
                                          <p:spTgt spid="42"/>
                                        </p:tgtEl>
                                        <p:attrNameLst>
                                          <p:attrName>ppt_x</p:attrName>
                                        </p:attrNameLst>
                                      </p:cBhvr>
                                      <p:tavLst>
                                        <p:tav tm="0">
                                          <p:val>
                                            <p:strVal val="#ppt_x"/>
                                          </p:val>
                                        </p:tav>
                                        <p:tav tm="100000">
                                          <p:val>
                                            <p:strVal val="#ppt_x"/>
                                          </p:val>
                                        </p:tav>
                                      </p:tavLst>
                                    </p:anim>
                                    <p:anim calcmode="lin" valueType="num">
                                      <p:cBhvr>
                                        <p:cTn id="42" dur="1000" fill="hold"/>
                                        <p:tgtEl>
                                          <p:spTgt spid="42"/>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4246880" y="196215"/>
            <a:ext cx="3025140" cy="306705"/>
          </a:xfrm>
          <a:prstGeom prst="rect">
            <a:avLst/>
          </a:prstGeom>
          <a:noFill/>
        </p:spPr>
        <p:txBody>
          <a:bodyPr wrap="square" rtlCol="0">
            <a:spAutoFit/>
          </a:bodyPr>
          <a:lstStyle/>
          <a:p>
            <a:pPr algn="r"/>
            <a:r>
              <a:rPr lang="en-US" altLang="zh-CN" sz="1400" b="1" dirty="0">
                <a:solidFill>
                  <a:srgbClr val="123E61"/>
                </a:solidFill>
                <a:latin typeface="黑体" panose="02010609060101010101" pitchFamily="49" charset="-122"/>
                <a:ea typeface="黑体" panose="02010609060101010101" pitchFamily="49" charset="-122"/>
              </a:rPr>
              <a:t>E-R</a:t>
            </a:r>
            <a:r>
              <a:rPr lang="zh-CN" altLang="en-US" sz="1400" b="1" dirty="0">
                <a:solidFill>
                  <a:srgbClr val="123E61"/>
                </a:solidFill>
                <a:latin typeface="黑体" panose="02010609060101010101" pitchFamily="49" charset="-122"/>
                <a:ea typeface="黑体" panose="02010609060101010101" pitchFamily="49" charset="-122"/>
              </a:rPr>
              <a:t>模式向关系模型的转换</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7" name="矩形 6"/>
          <p:cNvSpPr/>
          <p:nvPr/>
        </p:nvSpPr>
        <p:spPr>
          <a:xfrm>
            <a:off x="422408" y="578314"/>
            <a:ext cx="7400610" cy="298159"/>
          </a:xfrm>
          <a:prstGeom prst="rect">
            <a:avLst/>
          </a:prstGeom>
        </p:spPr>
        <p:txBody>
          <a:bodyPr wrap="square">
            <a:spAutoFit/>
          </a:bodyPr>
          <a:lstStyle/>
          <a:p>
            <a:pPr indent="255905" algn="just" fontAlgn="ctr">
              <a:lnSpc>
                <a:spcPts val="1505"/>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举</a:t>
            </a:r>
            <a:r>
              <a:rPr lang="zh-CN"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例】</a:t>
            </a:r>
            <a:r>
              <a:rPr lang="zh-CN" altLang="zh-CN" sz="1600" kern="1000" dirty="0">
                <a:solidFill>
                  <a:srgbClr val="14436A"/>
                </a:solidFill>
                <a:latin typeface="黑体" panose="02010609060101010101" pitchFamily="49" charset="-122"/>
                <a:ea typeface="黑体" panose="02010609060101010101" pitchFamily="49" charset="-122"/>
              </a:rPr>
              <a:t>将</a:t>
            </a:r>
            <a:r>
              <a:rPr lang="zh-CN" altLang="en-US" sz="1600" kern="1000" dirty="0">
                <a:solidFill>
                  <a:srgbClr val="14436A"/>
                </a:solidFill>
                <a:latin typeface="黑体" panose="02010609060101010101" pitchFamily="49" charset="-122"/>
                <a:ea typeface="黑体" panose="02010609060101010101" pitchFamily="49" charset="-122"/>
              </a:rPr>
              <a:t>下图</a:t>
            </a:r>
            <a:r>
              <a:rPr lang="zh-CN" altLang="zh-CN" sz="1600" kern="1000" dirty="0">
                <a:solidFill>
                  <a:srgbClr val="14436A"/>
                </a:solidFill>
                <a:latin typeface="黑体" panose="02010609060101010101" pitchFamily="49" charset="-122"/>
                <a:ea typeface="黑体" panose="02010609060101010101" pitchFamily="49" charset="-122"/>
              </a:rPr>
              <a:t>的患者与医生之间的就诊</a:t>
            </a:r>
            <a:r>
              <a:rPr lang="en-US" altLang="zh-CN" sz="1600" kern="1000" dirty="0">
                <a:solidFill>
                  <a:srgbClr val="14436A"/>
                </a:solidFill>
                <a:latin typeface="黑体" panose="02010609060101010101" pitchFamily="49" charset="-122"/>
                <a:ea typeface="黑体" panose="02010609060101010101" pitchFamily="49" charset="-122"/>
              </a:rPr>
              <a:t>E-R</a:t>
            </a:r>
            <a:r>
              <a:rPr lang="zh-CN" altLang="zh-CN" sz="1600" kern="1000" dirty="0">
                <a:solidFill>
                  <a:srgbClr val="14436A"/>
                </a:solidFill>
                <a:latin typeface="黑体" panose="02010609060101010101" pitchFamily="49" charset="-122"/>
                <a:ea typeface="黑体" panose="02010609060101010101" pitchFamily="49" charset="-122"/>
              </a:rPr>
              <a:t>图转换为关系模式。</a:t>
            </a:r>
            <a:endParaRPr lang="zh-CN" altLang="zh-CN" sz="1600" kern="1000" dirty="0">
              <a:solidFill>
                <a:srgbClr val="14436A"/>
              </a:solidFill>
              <a:latin typeface="黑体" panose="02010609060101010101" pitchFamily="49" charset="-122"/>
              <a:ea typeface="黑体" panose="02010609060101010101" pitchFamily="49" charset="-122"/>
            </a:endParaRPr>
          </a:p>
        </p:txBody>
      </p:sp>
      <p:pic>
        <p:nvPicPr>
          <p:cNvPr id="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716" y="820445"/>
            <a:ext cx="4824536" cy="236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855993" y="3188042"/>
            <a:ext cx="5958559" cy="1600438"/>
          </a:xfrm>
          <a:prstGeom prst="rect">
            <a:avLst/>
          </a:prstGeom>
        </p:spPr>
        <p:txBody>
          <a:bodyPr wrap="square">
            <a:spAutoFit/>
          </a:bodyPr>
          <a:lstStyle/>
          <a:p>
            <a:pPr indent="255905" algn="just" fontAlgn="ctr">
              <a:spcAft>
                <a:spcPts val="0"/>
              </a:spcAft>
            </a:pPr>
            <a:r>
              <a:rPr lang="zh-CN" altLang="zh-CN" sz="1400" kern="1000" dirty="0">
                <a:solidFill>
                  <a:srgbClr val="14436A"/>
                </a:solidFill>
                <a:latin typeface="黑体" panose="02010609060101010101" pitchFamily="49" charset="-122"/>
                <a:ea typeface="黑体" panose="02010609060101010101" pitchFamily="49" charset="-122"/>
              </a:rPr>
              <a:t>解：</a:t>
            </a:r>
            <a:endParaRPr lang="zh-CN" altLang="zh-CN" sz="1400" kern="1000" dirty="0">
              <a:solidFill>
                <a:srgbClr val="14436A"/>
              </a:solidFill>
              <a:latin typeface="黑体" panose="02010609060101010101" pitchFamily="49" charset="-122"/>
              <a:ea typeface="黑体" panose="02010609060101010101" pitchFamily="49" charset="-122"/>
            </a:endParaRPr>
          </a:p>
          <a:p>
            <a:pPr indent="255905" algn="just" fontAlgn="ctr">
              <a:spcAft>
                <a:spcPts val="0"/>
              </a:spcAft>
            </a:pPr>
            <a:r>
              <a:rPr lang="zh-CN" altLang="zh-CN" sz="1400" kern="1000" dirty="0">
                <a:solidFill>
                  <a:srgbClr val="14436A"/>
                </a:solidFill>
                <a:latin typeface="黑体" panose="02010609060101010101" pitchFamily="49" charset="-122"/>
                <a:ea typeface="黑体" panose="02010609060101010101" pitchFamily="49" charset="-122"/>
              </a:rPr>
              <a:t>① 将</a:t>
            </a:r>
            <a:r>
              <a:rPr lang="en-US" altLang="zh-CN" sz="1400" kern="1000" dirty="0">
                <a:solidFill>
                  <a:srgbClr val="14436A"/>
                </a:solidFill>
                <a:latin typeface="黑体" panose="02010609060101010101" pitchFamily="49" charset="-122"/>
                <a:ea typeface="黑体" panose="02010609060101010101" pitchFamily="49" charset="-122"/>
              </a:rPr>
              <a:t>Patient</a:t>
            </a:r>
            <a:r>
              <a:rPr lang="zh-CN" altLang="zh-CN" sz="1400" kern="1000" dirty="0">
                <a:solidFill>
                  <a:srgbClr val="14436A"/>
                </a:solidFill>
                <a:latin typeface="黑体" panose="02010609060101010101" pitchFamily="49" charset="-122"/>
                <a:ea typeface="黑体" panose="02010609060101010101" pitchFamily="49" charset="-122"/>
              </a:rPr>
              <a:t>（患者）实体转换为</a:t>
            </a:r>
            <a:r>
              <a:rPr lang="en-US" altLang="zh-CN" sz="1400" kern="1000" dirty="0">
                <a:solidFill>
                  <a:srgbClr val="14436A"/>
                </a:solidFill>
                <a:latin typeface="黑体" panose="02010609060101010101" pitchFamily="49" charset="-122"/>
                <a:ea typeface="黑体" panose="02010609060101010101" pitchFamily="49" charset="-122"/>
              </a:rPr>
              <a:t>Patient</a:t>
            </a:r>
            <a:r>
              <a:rPr lang="zh-CN" altLang="zh-CN" sz="1400" kern="1000" dirty="0">
                <a:solidFill>
                  <a:srgbClr val="14436A"/>
                </a:solidFill>
                <a:latin typeface="黑体" panose="02010609060101010101" pitchFamily="49" charset="-122"/>
                <a:ea typeface="黑体" panose="02010609060101010101" pitchFamily="49" charset="-122"/>
              </a:rPr>
              <a:t>模式如下</a:t>
            </a:r>
            <a:r>
              <a:rPr lang="zh-CN" altLang="zh-CN" sz="1400" kern="1000" dirty="0" smtClean="0">
                <a:solidFill>
                  <a:srgbClr val="14436A"/>
                </a:solidFill>
                <a:latin typeface="黑体" panose="02010609060101010101" pitchFamily="49" charset="-122"/>
                <a:ea typeface="黑体" panose="02010609060101010101" pitchFamily="49" charset="-122"/>
              </a:rPr>
              <a:t>：</a:t>
            </a:r>
            <a:endParaRPr lang="en-US" altLang="zh-CN" sz="1400" kern="1000" dirty="0" smtClean="0">
              <a:solidFill>
                <a:srgbClr val="14436A"/>
              </a:solidFill>
              <a:latin typeface="黑体" panose="02010609060101010101" pitchFamily="49" charset="-122"/>
              <a:ea typeface="黑体" panose="02010609060101010101" pitchFamily="49" charset="-122"/>
            </a:endParaRPr>
          </a:p>
          <a:p>
            <a:pPr indent="255905" algn="just" fontAlgn="ctr">
              <a:spcAft>
                <a:spcPts val="0"/>
              </a:spcAft>
            </a:pPr>
            <a:r>
              <a:rPr lang="en-US" altLang="zh-CN" sz="1400" kern="1000" dirty="0" smtClean="0">
                <a:solidFill>
                  <a:srgbClr val="14436A"/>
                </a:solidFill>
                <a:latin typeface="黑体" panose="02010609060101010101" pitchFamily="49" charset="-122"/>
                <a:ea typeface="黑体" panose="02010609060101010101" pitchFamily="49" charset="-122"/>
              </a:rPr>
              <a:t>Patient</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Pno</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Pmno</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Pname</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Pbd</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a:solidFill>
                  <a:srgbClr val="14436A"/>
                </a:solidFill>
                <a:latin typeface="黑体" panose="02010609060101010101" pitchFamily="49" charset="-122"/>
                <a:ea typeface="黑体" panose="02010609060101010101" pitchFamily="49" charset="-122"/>
              </a:rPr>
              <a:t>Pino</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Pid</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Psex</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Padd</a:t>
            </a:r>
            <a:r>
              <a:rPr lang="zh-CN" altLang="zh-CN" sz="1400" kern="1000" dirty="0">
                <a:solidFill>
                  <a:srgbClr val="14436A"/>
                </a:solidFill>
                <a:latin typeface="黑体" panose="02010609060101010101" pitchFamily="49" charset="-122"/>
                <a:ea typeface="黑体" panose="02010609060101010101" pitchFamily="49" charset="-122"/>
              </a:rPr>
              <a:t>）</a:t>
            </a:r>
            <a:endParaRPr lang="zh-CN" altLang="zh-CN" sz="1400" kern="1000" dirty="0">
              <a:solidFill>
                <a:srgbClr val="14436A"/>
              </a:solidFill>
              <a:latin typeface="黑体" panose="02010609060101010101" pitchFamily="49" charset="-122"/>
              <a:ea typeface="黑体" panose="02010609060101010101" pitchFamily="49" charset="-122"/>
            </a:endParaRPr>
          </a:p>
          <a:p>
            <a:pPr indent="255905" algn="just" fontAlgn="ctr">
              <a:spcAft>
                <a:spcPts val="0"/>
              </a:spcAft>
            </a:pPr>
            <a:r>
              <a:rPr lang="zh-CN" altLang="zh-CN" sz="1400" kern="1000" dirty="0">
                <a:solidFill>
                  <a:srgbClr val="14436A"/>
                </a:solidFill>
                <a:latin typeface="黑体" panose="02010609060101010101" pitchFamily="49" charset="-122"/>
                <a:ea typeface="黑体" panose="02010609060101010101" pitchFamily="49" charset="-122"/>
              </a:rPr>
              <a:t>② 将</a:t>
            </a:r>
            <a:r>
              <a:rPr lang="en-US" altLang="zh-CN" sz="1400" kern="1000" dirty="0">
                <a:solidFill>
                  <a:srgbClr val="14436A"/>
                </a:solidFill>
                <a:latin typeface="黑体" panose="02010609060101010101" pitchFamily="49" charset="-122"/>
                <a:ea typeface="黑体" panose="02010609060101010101" pitchFamily="49" charset="-122"/>
              </a:rPr>
              <a:t>Doctor</a:t>
            </a:r>
            <a:r>
              <a:rPr lang="zh-CN" altLang="zh-CN" sz="1400" kern="1000" dirty="0">
                <a:solidFill>
                  <a:srgbClr val="14436A"/>
                </a:solidFill>
                <a:latin typeface="黑体" panose="02010609060101010101" pitchFamily="49" charset="-122"/>
                <a:ea typeface="黑体" panose="02010609060101010101" pitchFamily="49" charset="-122"/>
              </a:rPr>
              <a:t>（医生）实体转换为</a:t>
            </a:r>
            <a:r>
              <a:rPr lang="en-US" altLang="zh-CN" sz="1400" kern="1000" dirty="0">
                <a:solidFill>
                  <a:srgbClr val="14436A"/>
                </a:solidFill>
                <a:latin typeface="黑体" panose="02010609060101010101" pitchFamily="49" charset="-122"/>
                <a:ea typeface="黑体" panose="02010609060101010101" pitchFamily="49" charset="-122"/>
              </a:rPr>
              <a:t>Doctor</a:t>
            </a:r>
            <a:r>
              <a:rPr lang="zh-CN" altLang="zh-CN" sz="1400" kern="1000" dirty="0">
                <a:solidFill>
                  <a:srgbClr val="14436A"/>
                </a:solidFill>
                <a:latin typeface="黑体" panose="02010609060101010101" pitchFamily="49" charset="-122"/>
                <a:ea typeface="黑体" panose="02010609060101010101" pitchFamily="49" charset="-122"/>
              </a:rPr>
              <a:t>模式如下：</a:t>
            </a:r>
            <a:endParaRPr lang="zh-CN" altLang="zh-CN" sz="1400" kern="1000" dirty="0">
              <a:solidFill>
                <a:srgbClr val="14436A"/>
              </a:solidFill>
              <a:latin typeface="黑体" panose="02010609060101010101" pitchFamily="49" charset="-122"/>
              <a:ea typeface="黑体" panose="02010609060101010101" pitchFamily="49" charset="-122"/>
            </a:endParaRPr>
          </a:p>
          <a:p>
            <a:pPr indent="255905" algn="just" fontAlgn="ctr">
              <a:spcAft>
                <a:spcPts val="0"/>
              </a:spcAft>
            </a:pPr>
            <a:r>
              <a:rPr lang="en-US" altLang="zh-CN" sz="1400" kern="1000" dirty="0">
                <a:solidFill>
                  <a:srgbClr val="14436A"/>
                </a:solidFill>
                <a:latin typeface="黑体" panose="02010609060101010101" pitchFamily="49" charset="-122"/>
                <a:ea typeface="黑体" panose="02010609060101010101" pitchFamily="49" charset="-122"/>
              </a:rPr>
              <a:t>Doctor</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u="sng" kern="1000" dirty="0" err="1">
                <a:solidFill>
                  <a:srgbClr val="14436A"/>
                </a:solidFill>
                <a:latin typeface="黑体" panose="02010609060101010101" pitchFamily="49" charset="-122"/>
                <a:ea typeface="黑体" panose="02010609060101010101" pitchFamily="49" charset="-122"/>
              </a:rPr>
              <a:t>Dname</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Dage</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DSex</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Dno</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Ddeptno</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Tno</a:t>
            </a:r>
            <a:r>
              <a:rPr lang="zh-CN" altLang="zh-CN" sz="1400" kern="1000" dirty="0">
                <a:solidFill>
                  <a:srgbClr val="14436A"/>
                </a:solidFill>
                <a:latin typeface="黑体" panose="02010609060101010101" pitchFamily="49" charset="-122"/>
                <a:ea typeface="黑体" panose="02010609060101010101" pitchFamily="49" charset="-122"/>
              </a:rPr>
              <a:t>）</a:t>
            </a:r>
            <a:endParaRPr lang="zh-CN" altLang="zh-CN" sz="1400" kern="1000" dirty="0">
              <a:solidFill>
                <a:srgbClr val="14436A"/>
              </a:solidFill>
              <a:latin typeface="黑体" panose="02010609060101010101" pitchFamily="49" charset="-122"/>
              <a:ea typeface="黑体" panose="02010609060101010101" pitchFamily="49" charset="-122"/>
            </a:endParaRPr>
          </a:p>
          <a:p>
            <a:pPr indent="255905" algn="just" fontAlgn="ctr">
              <a:spcAft>
                <a:spcPts val="0"/>
              </a:spcAft>
            </a:pPr>
            <a:r>
              <a:rPr lang="zh-CN" altLang="zh-CN" sz="1400" kern="1000" dirty="0">
                <a:solidFill>
                  <a:srgbClr val="14436A"/>
                </a:solidFill>
                <a:latin typeface="黑体" panose="02010609060101010101" pitchFamily="49" charset="-122"/>
                <a:ea typeface="黑体" panose="02010609060101010101" pitchFamily="49" charset="-122"/>
              </a:rPr>
              <a:t>③ 将</a:t>
            </a:r>
            <a:r>
              <a:rPr lang="en-US" altLang="zh-CN" sz="1400" kern="1000" dirty="0">
                <a:solidFill>
                  <a:srgbClr val="14436A"/>
                </a:solidFill>
                <a:latin typeface="黑体" panose="02010609060101010101" pitchFamily="49" charset="-122"/>
                <a:ea typeface="黑体" panose="02010609060101010101" pitchFamily="49" charset="-122"/>
              </a:rPr>
              <a:t>Diagnosis</a:t>
            </a:r>
            <a:r>
              <a:rPr lang="zh-CN" altLang="zh-CN" sz="1400" kern="1000" dirty="0">
                <a:solidFill>
                  <a:srgbClr val="14436A"/>
                </a:solidFill>
                <a:latin typeface="黑体" panose="02010609060101010101" pitchFamily="49" charset="-122"/>
                <a:ea typeface="黑体" panose="02010609060101010101" pitchFamily="49" charset="-122"/>
              </a:rPr>
              <a:t>（就诊）联系转换为</a:t>
            </a:r>
            <a:r>
              <a:rPr lang="en-US" altLang="zh-CN" sz="1400" kern="1000" dirty="0">
                <a:solidFill>
                  <a:srgbClr val="14436A"/>
                </a:solidFill>
                <a:latin typeface="黑体" panose="02010609060101010101" pitchFamily="49" charset="-122"/>
                <a:ea typeface="黑体" panose="02010609060101010101" pitchFamily="49" charset="-122"/>
              </a:rPr>
              <a:t>Diagnosis</a:t>
            </a:r>
            <a:r>
              <a:rPr lang="zh-CN" altLang="zh-CN" sz="1400" kern="1000" dirty="0">
                <a:solidFill>
                  <a:srgbClr val="14436A"/>
                </a:solidFill>
                <a:latin typeface="黑体" panose="02010609060101010101" pitchFamily="49" charset="-122"/>
                <a:ea typeface="黑体" panose="02010609060101010101" pitchFamily="49" charset="-122"/>
              </a:rPr>
              <a:t>模式如下：</a:t>
            </a:r>
            <a:endParaRPr lang="zh-CN" altLang="zh-CN" sz="1400" kern="1000" dirty="0">
              <a:solidFill>
                <a:srgbClr val="14436A"/>
              </a:solidFill>
              <a:latin typeface="黑体" panose="02010609060101010101" pitchFamily="49" charset="-122"/>
              <a:ea typeface="黑体" panose="02010609060101010101" pitchFamily="49" charset="-122"/>
            </a:endParaRPr>
          </a:p>
          <a:p>
            <a:pPr indent="255905" algn="just" fontAlgn="ctr">
              <a:spcAft>
                <a:spcPts val="0"/>
              </a:spcAft>
            </a:pPr>
            <a:r>
              <a:rPr lang="en-US" altLang="zh-CN" sz="1400" kern="1000" dirty="0">
                <a:solidFill>
                  <a:srgbClr val="14436A"/>
                </a:solidFill>
                <a:latin typeface="黑体" panose="02010609060101010101" pitchFamily="49" charset="-122"/>
                <a:ea typeface="黑体" panose="02010609060101010101" pitchFamily="49" charset="-122"/>
              </a:rPr>
              <a:t>Diagnosis</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u="sng" kern="1000" dirty="0" err="1">
                <a:solidFill>
                  <a:srgbClr val="14436A"/>
                </a:solidFill>
                <a:latin typeface="黑体" panose="02010609060101010101" pitchFamily="49" charset="-122"/>
                <a:ea typeface="黑体" panose="02010609060101010101" pitchFamily="49" charset="-122"/>
              </a:rPr>
              <a:t>DGno</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a:solidFill>
                  <a:srgbClr val="14436A"/>
                </a:solidFill>
                <a:latin typeface="黑体" panose="02010609060101010101" pitchFamily="49" charset="-122"/>
                <a:ea typeface="黑体" panose="02010609060101010101" pitchFamily="49" charset="-122"/>
              </a:rPr>
              <a:t>Diagnosis</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a:solidFill>
                  <a:srgbClr val="14436A"/>
                </a:solidFill>
                <a:latin typeface="黑体" panose="02010609060101010101" pitchFamily="49" charset="-122"/>
                <a:ea typeface="黑体" panose="02010609060101010101" pitchFamily="49" charset="-122"/>
              </a:rPr>
              <a:t>Symptom</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DGtime</a:t>
            </a:r>
            <a:r>
              <a:rPr lang="zh-CN" altLang="zh-CN" sz="1400" kern="1000" dirty="0">
                <a:solidFill>
                  <a:srgbClr val="14436A"/>
                </a:solidFill>
                <a:latin typeface="黑体" panose="02010609060101010101" pitchFamily="49" charset="-122"/>
                <a:ea typeface="黑体" panose="02010609060101010101" pitchFamily="49" charset="-122"/>
              </a:rPr>
              <a:t>，</a:t>
            </a:r>
            <a:r>
              <a:rPr lang="en-US" altLang="zh-CN" sz="1400" kern="1000" dirty="0" err="1">
                <a:solidFill>
                  <a:srgbClr val="14436A"/>
                </a:solidFill>
                <a:latin typeface="黑体" panose="02010609060101010101" pitchFamily="49" charset="-122"/>
                <a:ea typeface="黑体" panose="02010609060101010101" pitchFamily="49" charset="-122"/>
              </a:rPr>
              <a:t>Rfee</a:t>
            </a:r>
            <a:r>
              <a:rPr lang="zh-CN" altLang="zh-CN" sz="1400" kern="1000" dirty="0">
                <a:solidFill>
                  <a:srgbClr val="14436A"/>
                </a:solidFill>
                <a:latin typeface="黑体" panose="02010609060101010101" pitchFamily="49" charset="-122"/>
                <a:ea typeface="黑体" panose="02010609060101010101" pitchFamily="49" charset="-122"/>
              </a:rPr>
              <a:t>）</a:t>
            </a:r>
            <a:endParaRPr lang="zh-CN" altLang="zh-CN" sz="1400" kern="10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5596" y="124272"/>
            <a:ext cx="2772308" cy="369332"/>
          </a:xfrm>
          <a:prstGeom prst="rect">
            <a:avLst/>
          </a:prstGeom>
          <a:noFill/>
        </p:spPr>
        <p:txBody>
          <a:bodyPr wrap="square" rtlCol="0">
            <a:spAutoFit/>
          </a:bodyPr>
          <a:lstStyle/>
          <a:p>
            <a:r>
              <a:rPr lang="zh-CN" altLang="en-US" b="1">
                <a:solidFill>
                  <a:srgbClr val="123E61"/>
                </a:solidFill>
                <a:latin typeface="黑体" panose="02010609060101010101" pitchFamily="49" charset="-122"/>
                <a:ea typeface="黑体" panose="02010609060101010101" pitchFamily="49" charset="-122"/>
              </a:rPr>
              <a:t>逻辑设计及优化</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4" name="矩形 3"/>
          <p:cNvSpPr/>
          <p:nvPr/>
        </p:nvSpPr>
        <p:spPr>
          <a:xfrm>
            <a:off x="575556" y="1096380"/>
            <a:ext cx="7560840" cy="615553"/>
          </a:xfrm>
          <a:prstGeom prst="rect">
            <a:avLst/>
          </a:prstGeom>
        </p:spPr>
        <p:txBody>
          <a:bodyPr wrap="square">
            <a:spAutoFit/>
          </a:bodyPr>
          <a:lstStyle/>
          <a:p>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用关系规范化理论对关系数据模型进行优化： </a:t>
            </a:r>
            <a:br>
              <a:rPr lang="zh-CN" altLang="en-US" dirty="0"/>
            </a:br>
            <a:endParaRPr lang="zh-CN" altLang="en-US" dirty="0"/>
          </a:p>
        </p:txBody>
      </p:sp>
      <p:sp>
        <p:nvSpPr>
          <p:cNvPr id="5" name="矩形 4"/>
          <p:cNvSpPr/>
          <p:nvPr/>
        </p:nvSpPr>
        <p:spPr>
          <a:xfrm>
            <a:off x="1187624" y="1531353"/>
            <a:ext cx="5706380" cy="646331"/>
          </a:xfrm>
          <a:prstGeom prst="rect">
            <a:avLst/>
          </a:prstGeom>
        </p:spPr>
        <p:txBody>
          <a:bodyPr wrap="square">
            <a:spAutoFit/>
          </a:bodyPr>
          <a:lstStyle/>
          <a:p>
            <a:br>
              <a:rPr lang="zh-CN" altLang="en-US" dirty="0"/>
            </a:br>
            <a:endParaRPr lang="zh-CN" altLang="en-US" dirty="0"/>
          </a:p>
        </p:txBody>
      </p:sp>
      <p:sp>
        <p:nvSpPr>
          <p:cNvPr id="6" name="文本框 5"/>
          <p:cNvSpPr txBox="1"/>
          <p:nvPr/>
        </p:nvSpPr>
        <p:spPr>
          <a:xfrm>
            <a:off x="665566" y="1600436"/>
            <a:ext cx="7812868" cy="2126864"/>
          </a:xfrm>
          <a:prstGeom prst="rect">
            <a:avLst/>
          </a:prstGeom>
          <a:noFill/>
        </p:spPr>
        <p:txBody>
          <a:bodyPr wrap="square" rtlCol="0">
            <a:spAutoFit/>
          </a:bodyPr>
          <a:lstStyle/>
          <a:p>
            <a:pPr marL="284480" indent="-284480">
              <a:lnSpc>
                <a:spcPct val="150000"/>
              </a:lnSpc>
              <a:buFont typeface="Wingdings" panose="05000000000000000000" pitchFamily="2" charset="2"/>
              <a:buChar char="l"/>
            </a:pPr>
            <a:r>
              <a:rPr lang="zh-CN" altLang="en-US"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确定范式的使用</a:t>
            </a:r>
            <a:endParaRPr lang="en-US" altLang="zh-CN"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采用各级范式来确定关系模式中的各种关系是否符合规范，检测依赖关系</a:t>
            </a:r>
            <a:endParaRPr lang="en-US" altLang="zh-CN"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284480" indent="-284480">
              <a:lnSpc>
                <a:spcPct val="150000"/>
              </a:lnSpc>
              <a:buFont typeface="Wingdings" panose="05000000000000000000" pitchFamily="2" charset="2"/>
              <a:buChar char="l"/>
            </a:pPr>
            <a:r>
              <a:rPr lang="zh-CN" altLang="en-US"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实施规范化</a:t>
            </a:r>
            <a:endParaRPr lang="en-US" altLang="zh-CN" sz="20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根据需求规则说明书和实际应用环境调整改进关系模式</a:t>
            </a:r>
            <a:br>
              <a:rPr lang="zh-CN" altLang="en-US" dirty="0"/>
            </a:br>
            <a:endParaRPr lang="zh-CN" altLang="en-US" dirty="0"/>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物理设计</a:t>
            </a:r>
            <a:endParaRPr lang="zh-CN" altLang="en-US" b="1" dirty="0">
              <a:solidFill>
                <a:srgbClr val="123E61"/>
              </a:solidFill>
              <a:latin typeface="黑体" panose="02010609060101010101" pitchFamily="49" charset="-122"/>
              <a:ea typeface="黑体" panose="02010609060101010101" pitchFamily="49" charset="-122"/>
            </a:endParaRPr>
          </a:p>
        </p:txBody>
      </p:sp>
      <p:grpSp>
        <p:nvGrpSpPr>
          <p:cNvPr id="5" name="组合 4"/>
          <p:cNvGrpSpPr/>
          <p:nvPr/>
        </p:nvGrpSpPr>
        <p:grpSpPr>
          <a:xfrm>
            <a:off x="515083" y="643557"/>
            <a:ext cx="3653604" cy="561518"/>
            <a:chOff x="3034288" y="947682"/>
            <a:chExt cx="3653604" cy="615184"/>
          </a:xfrm>
        </p:grpSpPr>
        <p:sp>
          <p:nvSpPr>
            <p:cNvPr id="6" name="AutoShape 9"/>
            <p:cNvSpPr>
              <a:spLocks noChangeArrowheads="1"/>
            </p:cNvSpPr>
            <p:nvPr/>
          </p:nvSpPr>
          <p:spPr bwMode="auto">
            <a:xfrm>
              <a:off x="3034288" y="1378848"/>
              <a:ext cx="2621919" cy="154151"/>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Oval 8"/>
            <p:cNvSpPr>
              <a:spLocks noChangeAspect="1" noChangeArrowheads="1"/>
            </p:cNvSpPr>
            <p:nvPr/>
          </p:nvSpPr>
          <p:spPr bwMode="auto">
            <a:xfrm>
              <a:off x="3132342" y="1329150"/>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Arc 9"/>
            <p:cNvSpPr/>
            <p:nvPr/>
          </p:nvSpPr>
          <p:spPr bwMode="auto">
            <a:xfrm>
              <a:off x="3141744" y="1229753"/>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Oval 10"/>
            <p:cNvSpPr>
              <a:spLocks noChangeAspect="1" noChangeArrowheads="1"/>
            </p:cNvSpPr>
            <p:nvPr/>
          </p:nvSpPr>
          <p:spPr bwMode="auto">
            <a:xfrm>
              <a:off x="3132342" y="1134386"/>
              <a:ext cx="482207" cy="235060"/>
            </a:xfrm>
            <a:prstGeom prst="ellipse">
              <a:avLst/>
            </a:pr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Group 10"/>
            <p:cNvGrpSpPr/>
            <p:nvPr/>
          </p:nvGrpSpPr>
          <p:grpSpPr bwMode="auto">
            <a:xfrm>
              <a:off x="3321732" y="947682"/>
              <a:ext cx="108799" cy="300876"/>
              <a:chOff x="0" y="0"/>
              <a:chExt cx="203" cy="567"/>
            </a:xfrm>
          </p:grpSpPr>
          <p:grpSp>
            <p:nvGrpSpPr>
              <p:cNvPr id="12" name="Group 11"/>
              <p:cNvGrpSpPr/>
              <p:nvPr/>
            </p:nvGrpSpPr>
            <p:grpSpPr bwMode="auto">
              <a:xfrm>
                <a:off x="47" y="245"/>
                <a:ext cx="108" cy="322"/>
                <a:chOff x="0" y="0"/>
                <a:chExt cx="567" cy="1701"/>
              </a:xfrm>
            </p:grpSpPr>
            <p:sp>
              <p:nvSpPr>
                <p:cNvPr id="15"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6"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3"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1" name="AutoShape 19"/>
            <p:cNvSpPr>
              <a:spLocks noChangeArrowheads="1"/>
            </p:cNvSpPr>
            <p:nvPr/>
          </p:nvSpPr>
          <p:spPr bwMode="auto">
            <a:xfrm>
              <a:off x="3750212" y="1201546"/>
              <a:ext cx="2937680" cy="358145"/>
            </a:xfrm>
            <a:prstGeom prst="roundRect">
              <a:avLst>
                <a:gd name="adj" fmla="val 5630"/>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0" algn="ctr">
                <a:defRPr/>
              </a:pPr>
              <a:r>
                <a:rPr kumimoji="0" lang="zh-CN" altLang="en-US" sz="20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ea"/>
                  <a:sym typeface="+mn-lt"/>
                </a:rPr>
                <a:t>物理设计内容</a:t>
              </a:r>
              <a:endParaRPr kumimoji="0" lang="zh-CN" altLang="en-US" sz="20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ea"/>
                <a:sym typeface="+mn-lt"/>
              </a:endParaRPr>
            </a:p>
          </p:txBody>
        </p:sp>
      </p:grpSp>
      <p:sp>
        <p:nvSpPr>
          <p:cNvPr id="17" name="矩形 16"/>
          <p:cNvSpPr/>
          <p:nvPr/>
        </p:nvSpPr>
        <p:spPr>
          <a:xfrm>
            <a:off x="515083" y="1967340"/>
            <a:ext cx="8280000" cy="461665"/>
          </a:xfrm>
          <a:prstGeom prst="rect">
            <a:avLst/>
          </a:prstGeom>
        </p:spPr>
        <p:txBody>
          <a:bodyPr wrap="square">
            <a:spAutoFit/>
          </a:bodyPr>
          <a:lstStyle/>
          <a:p>
            <a:pPr indent="457200" algn="just" fontAlgn="ctr">
              <a:lnSpc>
                <a:spcPct val="150000"/>
              </a:lnSpc>
              <a:spcAft>
                <a:spcPts val="0"/>
              </a:spcAft>
            </a:pPr>
            <a:r>
              <a:rPr lang="zh-CN" altLang="en-US" sz="1600" kern="1000" dirty="0">
                <a:solidFill>
                  <a:srgbClr val="14436A"/>
                </a:solidFill>
                <a:latin typeface="黑体" panose="02010609060101010101" pitchFamily="49" charset="-122"/>
                <a:ea typeface="黑体" panose="02010609060101010101" pitchFamily="49" charset="-122"/>
              </a:rPr>
              <a:t>数据库的物理设计包含两个方面的内容：</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19" name="矩形 18"/>
          <p:cNvSpPr/>
          <p:nvPr/>
        </p:nvSpPr>
        <p:spPr>
          <a:xfrm>
            <a:off x="911445" y="2429034"/>
            <a:ext cx="7850833" cy="830997"/>
          </a:xfrm>
          <a:prstGeom prst="rect">
            <a:avLst/>
          </a:prstGeom>
        </p:spPr>
        <p:txBody>
          <a:bodyPr wrap="square">
            <a:spAutoFit/>
          </a:bodyPr>
          <a:lstStyle/>
          <a:p>
            <a:pPr marL="284480" indent="-284480" algn="just" fontAlgn="ctr">
              <a:lnSpc>
                <a:spcPct val="150000"/>
              </a:lnSpc>
              <a:spcAft>
                <a:spcPts val="0"/>
              </a:spcAft>
              <a:buClr>
                <a:srgbClr val="123E61"/>
              </a:buClr>
              <a:buFont typeface="Wingdings" panose="05000000000000000000" pitchFamily="2" charset="2"/>
              <a:buChar char="l"/>
            </a:pPr>
            <a:r>
              <a:rPr lang="zh-CN" altLang="en-US" sz="1600" kern="1000" dirty="0">
                <a:solidFill>
                  <a:srgbClr val="14436A"/>
                </a:solidFill>
                <a:latin typeface="黑体" panose="02010609060101010101" pitchFamily="49" charset="-122"/>
                <a:ea typeface="黑体" panose="02010609060101010101" pitchFamily="49" charset="-122"/>
              </a:rPr>
              <a:t>为逻辑数据模型确定物理结构，即存储结构和存取方法</a:t>
            </a:r>
            <a:endParaRPr lang="en-US" altLang="zh-CN" sz="1600" kern="1000" dirty="0">
              <a:solidFill>
                <a:srgbClr val="14436A"/>
              </a:solidFill>
              <a:latin typeface="黑体" panose="02010609060101010101" pitchFamily="49" charset="-122"/>
              <a:ea typeface="黑体" panose="02010609060101010101" pitchFamily="49" charset="-122"/>
            </a:endParaRPr>
          </a:p>
          <a:p>
            <a:pPr marL="284480" indent="-284480" algn="just" fontAlgn="ctr">
              <a:lnSpc>
                <a:spcPct val="150000"/>
              </a:lnSpc>
              <a:buClr>
                <a:srgbClr val="123E61"/>
              </a:buClr>
              <a:buFont typeface="Wingdings" panose="05000000000000000000" pitchFamily="2" charset="2"/>
              <a:buChar char="l"/>
            </a:pPr>
            <a:r>
              <a:rPr lang="zh-CN" altLang="en-US" sz="1600" kern="1000" dirty="0">
                <a:solidFill>
                  <a:srgbClr val="14436A"/>
                </a:solidFill>
                <a:latin typeface="黑体" panose="02010609060101010101" pitchFamily="49" charset="-122"/>
                <a:ea typeface="黑体" panose="02010609060101010101" pitchFamily="49" charset="-122"/>
              </a:rPr>
              <a:t>对整体物理结构的时间和空间性能进行评价</a:t>
            </a:r>
            <a:endParaRPr lang="en-US" altLang="zh-CN" sz="1600" kern="1000" dirty="0">
              <a:solidFill>
                <a:srgbClr val="14436A"/>
              </a:solidFill>
              <a:latin typeface="黑体" panose="02010609060101010101" pitchFamily="49" charset="-122"/>
              <a:ea typeface="黑体" panose="02010609060101010101" pitchFamily="49" charset="-122"/>
            </a:endParaRPr>
          </a:p>
        </p:txBody>
      </p:sp>
      <p:sp>
        <p:nvSpPr>
          <p:cNvPr id="20" name="矩形 19"/>
          <p:cNvSpPr/>
          <p:nvPr/>
        </p:nvSpPr>
        <p:spPr>
          <a:xfrm>
            <a:off x="532588" y="1353926"/>
            <a:ext cx="7711820" cy="461665"/>
          </a:xfrm>
          <a:prstGeom prst="rect">
            <a:avLst/>
          </a:prstGeom>
        </p:spPr>
        <p:txBody>
          <a:bodyPr wrap="square">
            <a:spAutoFit/>
          </a:bodyPr>
          <a:lstStyle/>
          <a:p>
            <a:pPr indent="457200" algn="just" fontAlgn="ctr">
              <a:lnSpc>
                <a:spcPct val="150000"/>
              </a:lnSpc>
              <a:spcAft>
                <a:spcPts val="0"/>
              </a:spcAft>
            </a:pPr>
            <a:r>
              <a:rPr lang="zh-CN" altLang="en-US" sz="1600" kern="1000" dirty="0">
                <a:solidFill>
                  <a:srgbClr val="14436A"/>
                </a:solidFill>
                <a:latin typeface="黑体" panose="02010609060101010101" pitchFamily="49" charset="-122"/>
                <a:ea typeface="黑体" panose="02010609060101010101" pitchFamily="49" charset="-122"/>
              </a:rPr>
              <a:t>数据库的物理设计即为确定的逻辑数据模型制定出合适的物理结构</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物理设计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存储结构的设计</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11" name="组合 10"/>
          <p:cNvGrpSpPr/>
          <p:nvPr/>
        </p:nvGrpSpPr>
        <p:grpSpPr>
          <a:xfrm>
            <a:off x="515083" y="643557"/>
            <a:ext cx="3653604" cy="561518"/>
            <a:chOff x="3034288" y="947682"/>
            <a:chExt cx="3653604" cy="615184"/>
          </a:xfrm>
        </p:grpSpPr>
        <p:sp>
          <p:nvSpPr>
            <p:cNvPr id="12" name="AutoShape 9"/>
            <p:cNvSpPr>
              <a:spLocks noChangeArrowheads="1"/>
            </p:cNvSpPr>
            <p:nvPr/>
          </p:nvSpPr>
          <p:spPr bwMode="auto">
            <a:xfrm>
              <a:off x="3034288" y="1378848"/>
              <a:ext cx="2621919" cy="154151"/>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Oval 8"/>
            <p:cNvSpPr>
              <a:spLocks noChangeAspect="1" noChangeArrowheads="1"/>
            </p:cNvSpPr>
            <p:nvPr/>
          </p:nvSpPr>
          <p:spPr bwMode="auto">
            <a:xfrm>
              <a:off x="3132342" y="1329150"/>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Arc 9"/>
            <p:cNvSpPr/>
            <p:nvPr/>
          </p:nvSpPr>
          <p:spPr bwMode="auto">
            <a:xfrm>
              <a:off x="3141744" y="1229753"/>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Oval 10"/>
            <p:cNvSpPr>
              <a:spLocks noChangeAspect="1" noChangeArrowheads="1"/>
            </p:cNvSpPr>
            <p:nvPr/>
          </p:nvSpPr>
          <p:spPr bwMode="auto">
            <a:xfrm>
              <a:off x="3132342" y="1134386"/>
              <a:ext cx="482207" cy="235060"/>
            </a:xfrm>
            <a:prstGeom prst="ellipse">
              <a:avLst/>
            </a:pr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9" name="Group 10"/>
            <p:cNvGrpSpPr/>
            <p:nvPr/>
          </p:nvGrpSpPr>
          <p:grpSpPr bwMode="auto">
            <a:xfrm>
              <a:off x="3321732" y="947682"/>
              <a:ext cx="108799" cy="300876"/>
              <a:chOff x="0" y="0"/>
              <a:chExt cx="203" cy="567"/>
            </a:xfrm>
          </p:grpSpPr>
          <p:grpSp>
            <p:nvGrpSpPr>
              <p:cNvPr id="21" name="Group 11"/>
              <p:cNvGrpSpPr/>
              <p:nvPr/>
            </p:nvGrpSpPr>
            <p:grpSpPr bwMode="auto">
              <a:xfrm>
                <a:off x="47" y="245"/>
                <a:ext cx="108" cy="322"/>
                <a:chOff x="0" y="0"/>
                <a:chExt cx="567" cy="1701"/>
              </a:xfrm>
            </p:grpSpPr>
            <p:sp>
              <p:nvSpPr>
                <p:cNvPr id="24"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2"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3"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0" name="AutoShape 19"/>
            <p:cNvSpPr>
              <a:spLocks noChangeArrowheads="1"/>
            </p:cNvSpPr>
            <p:nvPr/>
          </p:nvSpPr>
          <p:spPr bwMode="auto">
            <a:xfrm>
              <a:off x="3750212" y="1201546"/>
              <a:ext cx="2937680" cy="358145"/>
            </a:xfrm>
            <a:prstGeom prst="roundRect">
              <a:avLst>
                <a:gd name="adj" fmla="val 5630"/>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0" algn="ctr">
                <a:defRPr/>
              </a:pPr>
              <a:r>
                <a:rPr lang="zh-CN" altLang="en-US" sz="2000" kern="0" dirty="0">
                  <a:solidFill>
                    <a:srgbClr val="FFFFFF"/>
                  </a:solidFill>
                  <a:latin typeface="黑体" panose="02010609060101010101" pitchFamily="49" charset="-122"/>
                  <a:ea typeface="黑体" panose="02010609060101010101" pitchFamily="49" charset="-122"/>
                  <a:cs typeface="+mn-ea"/>
                  <a:sym typeface="+mn-lt"/>
                </a:rPr>
                <a:t>存储结构的设计</a:t>
              </a:r>
              <a:endParaRPr kumimoji="0" lang="zh-CN" altLang="en-US" sz="20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ea"/>
                <a:sym typeface="+mn-lt"/>
              </a:endParaRPr>
            </a:p>
          </p:txBody>
        </p:sp>
      </p:grpSp>
      <p:sp>
        <p:nvSpPr>
          <p:cNvPr id="26" name="矩形 25"/>
          <p:cNvSpPr/>
          <p:nvPr/>
        </p:nvSpPr>
        <p:spPr>
          <a:xfrm>
            <a:off x="532588" y="1353926"/>
            <a:ext cx="8280000" cy="461665"/>
          </a:xfrm>
          <a:prstGeom prst="rect">
            <a:avLst/>
          </a:prstGeom>
        </p:spPr>
        <p:txBody>
          <a:bodyPr wrap="square">
            <a:spAutoFit/>
          </a:bodyPr>
          <a:lstStyle/>
          <a:p>
            <a:pPr indent="457200" algn="just" fontAlgn="ctr">
              <a:lnSpc>
                <a:spcPct val="150000"/>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rPr>
              <a:t>存储结构设计时需要考虑两个方面的考虑因素</a:t>
            </a:r>
            <a:r>
              <a:rPr lang="zh-CN" altLang="en-US" sz="1600" kern="1000" dirty="0">
                <a:solidFill>
                  <a:srgbClr val="14436A"/>
                </a:solidFill>
                <a:latin typeface="黑体" panose="02010609060101010101" pitchFamily="49" charset="-122"/>
                <a:ea typeface="黑体" panose="02010609060101010101" pitchFamily="49" charset="-122"/>
              </a:rPr>
              <a:t>：</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27" name="矩形 26"/>
          <p:cNvSpPr/>
          <p:nvPr/>
        </p:nvSpPr>
        <p:spPr>
          <a:xfrm>
            <a:off x="924761" y="1878060"/>
            <a:ext cx="7850833" cy="1938992"/>
          </a:xfrm>
          <a:prstGeom prst="rect">
            <a:avLst/>
          </a:prstGeom>
        </p:spPr>
        <p:txBody>
          <a:bodyPr wrap="square">
            <a:spAutoFit/>
          </a:bodyPr>
          <a:lstStyle/>
          <a:p>
            <a:pPr marL="284480" indent="-284480" algn="just" fontAlgn="ctr">
              <a:lnSpc>
                <a:spcPct val="150000"/>
              </a:lnSpc>
              <a:spcAft>
                <a:spcPts val="0"/>
              </a:spcAft>
              <a:buClr>
                <a:srgbClr val="123E61"/>
              </a:buClr>
              <a:buFont typeface="Wingdings" panose="05000000000000000000" pitchFamily="2" charset="2"/>
              <a:buChar char="l"/>
            </a:pPr>
            <a:r>
              <a:rPr lang="zh-CN" altLang="zh-CN" sz="1600" kern="1000" dirty="0">
                <a:solidFill>
                  <a:srgbClr val="14436A"/>
                </a:solidFill>
                <a:latin typeface="黑体" panose="02010609060101010101" pitchFamily="49" charset="-122"/>
                <a:ea typeface="黑体" panose="02010609060101010101" pitchFamily="49" charset="-122"/>
              </a:rPr>
              <a:t>数据的存放位置</a:t>
            </a:r>
            <a:endParaRPr lang="en-US" altLang="zh-CN" sz="1600" kern="1000" dirty="0">
              <a:solidFill>
                <a:srgbClr val="14436A"/>
              </a:solidFill>
              <a:latin typeface="黑体" panose="02010609060101010101" pitchFamily="49" charset="-122"/>
              <a:ea typeface="黑体" panose="02010609060101010101" pitchFamily="49" charset="-122"/>
            </a:endParaRPr>
          </a:p>
          <a:p>
            <a:pPr indent="457200" algn="just" fontAlgn="ctr">
              <a:lnSpc>
                <a:spcPct val="150000"/>
              </a:lnSpc>
              <a:spcAft>
                <a:spcPts val="0"/>
              </a:spcAft>
              <a:buClr>
                <a:srgbClr val="123E61"/>
              </a:buClr>
            </a:pPr>
            <a:r>
              <a:rPr lang="zh-CN" altLang="en-US" sz="1600" kern="1000" dirty="0">
                <a:solidFill>
                  <a:srgbClr val="14436A"/>
                </a:solidFill>
                <a:latin typeface="黑体" panose="02010609060101010101" pitchFamily="49" charset="-122"/>
                <a:ea typeface="黑体" panose="02010609060101010101" pitchFamily="49" charset="-122"/>
              </a:rPr>
              <a:t>数据根据操作或存取的性质进行区分存放。</a:t>
            </a:r>
            <a:endParaRPr lang="zh-CN" altLang="zh-CN" sz="1600" kern="1000" dirty="0">
              <a:solidFill>
                <a:srgbClr val="14436A"/>
              </a:solidFill>
              <a:latin typeface="黑体" panose="02010609060101010101" pitchFamily="49" charset="-122"/>
              <a:ea typeface="黑体" panose="02010609060101010101" pitchFamily="49" charset="-122"/>
            </a:endParaRPr>
          </a:p>
          <a:p>
            <a:pPr marL="284480" indent="-284480" algn="just" fontAlgn="ctr">
              <a:lnSpc>
                <a:spcPct val="150000"/>
              </a:lnSpc>
              <a:buClr>
                <a:srgbClr val="123E61"/>
              </a:buClr>
              <a:buFont typeface="Wingdings" panose="05000000000000000000" pitchFamily="2" charset="2"/>
              <a:buChar char="l"/>
            </a:pPr>
            <a:r>
              <a:rPr lang="zh-CN" altLang="zh-CN" sz="1600" kern="1000" dirty="0">
                <a:solidFill>
                  <a:srgbClr val="14436A"/>
                </a:solidFill>
                <a:latin typeface="黑体" panose="02010609060101010101" pitchFamily="49" charset="-122"/>
                <a:ea typeface="黑体" panose="02010609060101010101" pitchFamily="49" charset="-122"/>
              </a:rPr>
              <a:t>确定系统配置</a:t>
            </a:r>
            <a:endParaRPr lang="en-US" altLang="zh-CN" sz="1600" kern="1000" dirty="0">
              <a:solidFill>
                <a:srgbClr val="14436A"/>
              </a:solidFill>
              <a:latin typeface="黑体" panose="02010609060101010101" pitchFamily="49" charset="-122"/>
              <a:ea typeface="黑体" panose="02010609060101010101" pitchFamily="49" charset="-122"/>
            </a:endParaRPr>
          </a:p>
          <a:p>
            <a:pPr indent="457200" algn="just" fontAlgn="ctr">
              <a:lnSpc>
                <a:spcPct val="150000"/>
              </a:lnSpc>
              <a:buClr>
                <a:srgbClr val="123E61"/>
              </a:buClr>
            </a:pPr>
            <a:r>
              <a:rPr lang="zh-CN" altLang="en-US" sz="1600" kern="1000" dirty="0">
                <a:solidFill>
                  <a:srgbClr val="14436A"/>
                </a:solidFill>
                <a:latin typeface="黑体" panose="02010609060101010101" pitchFamily="49" charset="-122"/>
                <a:ea typeface="黑体" panose="02010609060101010101" pitchFamily="49" charset="-122"/>
              </a:rPr>
              <a:t>决定使用的</a:t>
            </a:r>
            <a:r>
              <a:rPr lang="en-US" altLang="zh-CN" sz="1600" kern="1000" dirty="0">
                <a:solidFill>
                  <a:srgbClr val="14436A"/>
                </a:solidFill>
                <a:latin typeface="黑体" panose="02010609060101010101" pitchFamily="49" charset="-122"/>
                <a:ea typeface="黑体" panose="02010609060101010101" pitchFamily="49" charset="-122"/>
              </a:rPr>
              <a:t>DBMS</a:t>
            </a:r>
            <a:r>
              <a:rPr lang="zh-CN" altLang="en-US" sz="1600" kern="1000" dirty="0">
                <a:solidFill>
                  <a:srgbClr val="14436A"/>
                </a:solidFill>
                <a:latin typeface="黑体" panose="02010609060101010101" pitchFamily="49" charset="-122"/>
                <a:ea typeface="黑体" panose="02010609060101010101" pitchFamily="49" charset="-122"/>
              </a:rPr>
              <a:t>产品后，需要对相应产品的系统配置变量、存储分配参数进行分析。</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物理设计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存取方法的设计</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11" name="组合 10"/>
          <p:cNvGrpSpPr/>
          <p:nvPr/>
        </p:nvGrpSpPr>
        <p:grpSpPr>
          <a:xfrm>
            <a:off x="515083" y="643557"/>
            <a:ext cx="3653604" cy="561518"/>
            <a:chOff x="3034288" y="947682"/>
            <a:chExt cx="3653604" cy="615184"/>
          </a:xfrm>
        </p:grpSpPr>
        <p:sp>
          <p:nvSpPr>
            <p:cNvPr id="12" name="AutoShape 9"/>
            <p:cNvSpPr>
              <a:spLocks noChangeArrowheads="1"/>
            </p:cNvSpPr>
            <p:nvPr/>
          </p:nvSpPr>
          <p:spPr bwMode="auto">
            <a:xfrm>
              <a:off x="3034288" y="1378848"/>
              <a:ext cx="2621919" cy="154151"/>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Oval 8"/>
            <p:cNvSpPr>
              <a:spLocks noChangeAspect="1" noChangeArrowheads="1"/>
            </p:cNvSpPr>
            <p:nvPr/>
          </p:nvSpPr>
          <p:spPr bwMode="auto">
            <a:xfrm>
              <a:off x="3132342" y="1329150"/>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Arc 9"/>
            <p:cNvSpPr/>
            <p:nvPr/>
          </p:nvSpPr>
          <p:spPr bwMode="auto">
            <a:xfrm>
              <a:off x="3141744" y="1229753"/>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Oval 10"/>
            <p:cNvSpPr>
              <a:spLocks noChangeAspect="1" noChangeArrowheads="1"/>
            </p:cNvSpPr>
            <p:nvPr/>
          </p:nvSpPr>
          <p:spPr bwMode="auto">
            <a:xfrm>
              <a:off x="3132342" y="1134386"/>
              <a:ext cx="482207" cy="235060"/>
            </a:xfrm>
            <a:prstGeom prst="ellipse">
              <a:avLst/>
            </a:pr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9" name="Group 10"/>
            <p:cNvGrpSpPr/>
            <p:nvPr/>
          </p:nvGrpSpPr>
          <p:grpSpPr bwMode="auto">
            <a:xfrm>
              <a:off x="3321732" y="947682"/>
              <a:ext cx="108799" cy="300876"/>
              <a:chOff x="0" y="0"/>
              <a:chExt cx="203" cy="567"/>
            </a:xfrm>
          </p:grpSpPr>
          <p:grpSp>
            <p:nvGrpSpPr>
              <p:cNvPr id="21" name="Group 11"/>
              <p:cNvGrpSpPr/>
              <p:nvPr/>
            </p:nvGrpSpPr>
            <p:grpSpPr bwMode="auto">
              <a:xfrm>
                <a:off x="47" y="245"/>
                <a:ext cx="108" cy="322"/>
                <a:chOff x="0" y="0"/>
                <a:chExt cx="567" cy="1701"/>
              </a:xfrm>
            </p:grpSpPr>
            <p:sp>
              <p:nvSpPr>
                <p:cNvPr id="24"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2"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3"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0" name="AutoShape 19"/>
            <p:cNvSpPr>
              <a:spLocks noChangeArrowheads="1"/>
            </p:cNvSpPr>
            <p:nvPr/>
          </p:nvSpPr>
          <p:spPr bwMode="auto">
            <a:xfrm>
              <a:off x="3750212" y="1201546"/>
              <a:ext cx="2937680" cy="358145"/>
            </a:xfrm>
            <a:prstGeom prst="roundRect">
              <a:avLst>
                <a:gd name="adj" fmla="val 5630"/>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0" algn="ctr">
                <a:defRPr/>
              </a:pPr>
              <a:r>
                <a:rPr lang="zh-CN" altLang="en-US" sz="2000" kern="0" dirty="0">
                  <a:solidFill>
                    <a:srgbClr val="FFFFFF"/>
                  </a:solidFill>
                  <a:latin typeface="黑体" panose="02010609060101010101" pitchFamily="49" charset="-122"/>
                  <a:ea typeface="黑体" panose="02010609060101010101" pitchFamily="49" charset="-122"/>
                  <a:cs typeface="+mn-ea"/>
                  <a:sym typeface="+mn-lt"/>
                </a:rPr>
                <a:t>存取方法的设计</a:t>
              </a:r>
              <a:endParaRPr kumimoji="0" lang="zh-CN" altLang="en-US" sz="20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ea"/>
                <a:sym typeface="+mn-lt"/>
              </a:endParaRPr>
            </a:p>
          </p:txBody>
        </p:sp>
      </p:grpSp>
      <p:sp>
        <p:nvSpPr>
          <p:cNvPr id="28" name="矩形 27"/>
          <p:cNvSpPr/>
          <p:nvPr/>
        </p:nvSpPr>
        <p:spPr>
          <a:xfrm>
            <a:off x="422594" y="1263924"/>
            <a:ext cx="8712460" cy="461665"/>
          </a:xfrm>
          <a:prstGeom prst="rect">
            <a:avLst/>
          </a:prstGeom>
        </p:spPr>
        <p:txBody>
          <a:bodyPr wrap="square">
            <a:spAutoFit/>
          </a:bodyPr>
          <a:lstStyle/>
          <a:p>
            <a:pPr indent="457200" algn="just" fontAlgn="ctr">
              <a:lnSpc>
                <a:spcPct val="150000"/>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rPr>
              <a:t>存取方法是为存取物理设备上的数据而提供存储和检索的方法</a:t>
            </a:r>
            <a:r>
              <a:rPr lang="zh-CN" altLang="en-US" sz="1600" kern="1000" dirty="0">
                <a:solidFill>
                  <a:srgbClr val="14436A"/>
                </a:solidFill>
                <a:latin typeface="黑体" panose="02010609060101010101" pitchFamily="49" charset="-122"/>
                <a:ea typeface="黑体" panose="02010609060101010101" pitchFamily="49" charset="-122"/>
              </a:rPr>
              <a:t>，较为常用的方法有：</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3" name="文本框 2"/>
          <p:cNvSpPr txBox="1"/>
          <p:nvPr/>
        </p:nvSpPr>
        <p:spPr>
          <a:xfrm>
            <a:off x="920138" y="1685883"/>
            <a:ext cx="7384177" cy="2308324"/>
          </a:xfrm>
          <a:prstGeom prst="rect">
            <a:avLst/>
          </a:prstGeom>
          <a:noFill/>
        </p:spPr>
        <p:txBody>
          <a:bodyPr wrap="square" rtlCol="0">
            <a:spAutoFit/>
          </a:bodyPr>
          <a:lstStyle/>
          <a:p>
            <a:pPr marL="285750" indent="-285750" algn="just" fontAlgn="ctr">
              <a:lnSpc>
                <a:spcPct val="150000"/>
              </a:lnSpc>
              <a:spcAft>
                <a:spcPts val="0"/>
              </a:spcAft>
              <a:buClr>
                <a:srgbClr val="123E61"/>
              </a:buClr>
              <a:buFont typeface="Wingdings" panose="05000000000000000000" pitchFamily="2" charset="2"/>
              <a:buChar char="l"/>
            </a:pPr>
            <a:r>
              <a:rPr lang="zh-CN" altLang="zh-CN" sz="1600" kern="1000" dirty="0">
                <a:solidFill>
                  <a:srgbClr val="14436A"/>
                </a:solidFill>
                <a:latin typeface="黑体" panose="02010609060101010101" pitchFamily="49" charset="-122"/>
                <a:ea typeface="黑体" panose="02010609060101010101" pitchFamily="49" charset="-122"/>
              </a:rPr>
              <a:t>聚簇</a:t>
            </a:r>
            <a:endParaRPr lang="zh-CN" altLang="zh-CN" sz="1600" kern="1000" dirty="0">
              <a:solidFill>
                <a:srgbClr val="14436A"/>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rPr>
              <a:t>把属性（聚簇键）按照具有相同键值的元组集中存放的原则，组织存储在连续的物理块中。</a:t>
            </a:r>
            <a:endParaRPr lang="zh-CN" altLang="zh-CN" sz="1600" kern="1000" dirty="0">
              <a:solidFill>
                <a:srgbClr val="14436A"/>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rPr>
              <a:t>聚簇可以极大地提高这类属性的查询效率</a:t>
            </a:r>
            <a:r>
              <a:rPr lang="zh-CN" altLang="en-US" sz="1600" kern="1000" dirty="0">
                <a:solidFill>
                  <a:srgbClr val="14436A"/>
                </a:solidFill>
                <a:latin typeface="黑体" panose="02010609060101010101" pitchFamily="49" charset="-122"/>
                <a:ea typeface="黑体" panose="02010609060101010101" pitchFamily="49" charset="-122"/>
              </a:rPr>
              <a:t>：</a:t>
            </a:r>
            <a:endParaRPr lang="zh-CN" altLang="zh-CN" sz="1600" kern="1000" dirty="0">
              <a:solidFill>
                <a:srgbClr val="14436A"/>
              </a:solidFill>
              <a:latin typeface="黑体" panose="02010609060101010101" pitchFamily="49" charset="-122"/>
              <a:ea typeface="黑体" panose="02010609060101010101" pitchFamily="49" charset="-122"/>
            </a:endParaRPr>
          </a:p>
          <a:p>
            <a:pPr marL="1200150" indent="-179705"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节省存储空间</a:t>
            </a:r>
            <a:endParaRPr lang="zh-CN" altLang="zh-CN" sz="1600" kern="1000" dirty="0">
              <a:solidFill>
                <a:srgbClr val="14436A"/>
              </a:solidFill>
              <a:latin typeface="黑体" panose="02010609060101010101" pitchFamily="49" charset="-122"/>
              <a:ea typeface="黑体" panose="02010609060101010101" pitchFamily="49" charset="-122"/>
            </a:endParaRPr>
          </a:p>
          <a:p>
            <a:pPr marL="1200150" indent="-179705"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提高查询</a:t>
            </a:r>
            <a:r>
              <a:rPr lang="zh-CN" altLang="zh-CN" sz="1600" kern="1000" dirty="0" smtClean="0">
                <a:solidFill>
                  <a:srgbClr val="14436A"/>
                </a:solidFill>
                <a:latin typeface="黑体" panose="02010609060101010101" pitchFamily="49" charset="-122"/>
                <a:ea typeface="黑体" panose="02010609060101010101" pitchFamily="49" charset="-122"/>
              </a:rPr>
              <a:t>速度</a:t>
            </a:r>
            <a:endParaRPr lang="zh-CN" altLang="zh-CN" sz="1600" kern="1000" dirty="0">
              <a:solidFill>
                <a:srgbClr val="14436A"/>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物理设计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存取方法的设计</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11" name="组合 10"/>
          <p:cNvGrpSpPr/>
          <p:nvPr/>
        </p:nvGrpSpPr>
        <p:grpSpPr>
          <a:xfrm>
            <a:off x="515083" y="643557"/>
            <a:ext cx="3653604" cy="561518"/>
            <a:chOff x="3034288" y="947682"/>
            <a:chExt cx="3653604" cy="615184"/>
          </a:xfrm>
        </p:grpSpPr>
        <p:sp>
          <p:nvSpPr>
            <p:cNvPr id="12" name="AutoShape 9"/>
            <p:cNvSpPr>
              <a:spLocks noChangeArrowheads="1"/>
            </p:cNvSpPr>
            <p:nvPr/>
          </p:nvSpPr>
          <p:spPr bwMode="auto">
            <a:xfrm>
              <a:off x="3034288" y="1378848"/>
              <a:ext cx="2621919" cy="154151"/>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Oval 8"/>
            <p:cNvSpPr>
              <a:spLocks noChangeAspect="1" noChangeArrowheads="1"/>
            </p:cNvSpPr>
            <p:nvPr/>
          </p:nvSpPr>
          <p:spPr bwMode="auto">
            <a:xfrm>
              <a:off x="3132342" y="1329150"/>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Arc 9"/>
            <p:cNvSpPr/>
            <p:nvPr/>
          </p:nvSpPr>
          <p:spPr bwMode="auto">
            <a:xfrm>
              <a:off x="3141744" y="1229753"/>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Oval 10"/>
            <p:cNvSpPr>
              <a:spLocks noChangeAspect="1" noChangeArrowheads="1"/>
            </p:cNvSpPr>
            <p:nvPr/>
          </p:nvSpPr>
          <p:spPr bwMode="auto">
            <a:xfrm>
              <a:off x="3132342" y="1134386"/>
              <a:ext cx="482207" cy="235060"/>
            </a:xfrm>
            <a:prstGeom prst="ellipse">
              <a:avLst/>
            </a:pr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9" name="Group 10"/>
            <p:cNvGrpSpPr/>
            <p:nvPr/>
          </p:nvGrpSpPr>
          <p:grpSpPr bwMode="auto">
            <a:xfrm>
              <a:off x="3321732" y="947682"/>
              <a:ext cx="108799" cy="300876"/>
              <a:chOff x="0" y="0"/>
              <a:chExt cx="203" cy="567"/>
            </a:xfrm>
          </p:grpSpPr>
          <p:grpSp>
            <p:nvGrpSpPr>
              <p:cNvPr id="21" name="Group 11"/>
              <p:cNvGrpSpPr/>
              <p:nvPr/>
            </p:nvGrpSpPr>
            <p:grpSpPr bwMode="auto">
              <a:xfrm>
                <a:off x="47" y="245"/>
                <a:ext cx="108" cy="322"/>
                <a:chOff x="0" y="0"/>
                <a:chExt cx="567" cy="1701"/>
              </a:xfrm>
            </p:grpSpPr>
            <p:sp>
              <p:nvSpPr>
                <p:cNvPr id="24"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2"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3"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0" name="AutoShape 19"/>
            <p:cNvSpPr>
              <a:spLocks noChangeArrowheads="1"/>
            </p:cNvSpPr>
            <p:nvPr/>
          </p:nvSpPr>
          <p:spPr bwMode="auto">
            <a:xfrm>
              <a:off x="3750212" y="1201546"/>
              <a:ext cx="2937680" cy="358145"/>
            </a:xfrm>
            <a:prstGeom prst="roundRect">
              <a:avLst>
                <a:gd name="adj" fmla="val 5630"/>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0" algn="ctr">
                <a:defRPr/>
              </a:pPr>
              <a:r>
                <a:rPr lang="zh-CN" altLang="en-US" sz="2000" kern="0" dirty="0">
                  <a:solidFill>
                    <a:srgbClr val="FFFFFF"/>
                  </a:solidFill>
                  <a:latin typeface="黑体" panose="02010609060101010101" pitchFamily="49" charset="-122"/>
                  <a:ea typeface="黑体" panose="02010609060101010101" pitchFamily="49" charset="-122"/>
                  <a:cs typeface="+mn-ea"/>
                  <a:sym typeface="+mn-lt"/>
                </a:rPr>
                <a:t>存取方法的设计</a:t>
              </a:r>
              <a:endParaRPr kumimoji="0" lang="zh-CN" altLang="en-US" sz="20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ea"/>
                <a:sym typeface="+mn-lt"/>
              </a:endParaRPr>
            </a:p>
          </p:txBody>
        </p:sp>
      </p:grpSp>
      <p:sp>
        <p:nvSpPr>
          <p:cNvPr id="28" name="矩形 27"/>
          <p:cNvSpPr/>
          <p:nvPr/>
        </p:nvSpPr>
        <p:spPr>
          <a:xfrm>
            <a:off x="422594" y="1263924"/>
            <a:ext cx="8712460" cy="461665"/>
          </a:xfrm>
          <a:prstGeom prst="rect">
            <a:avLst/>
          </a:prstGeom>
        </p:spPr>
        <p:txBody>
          <a:bodyPr wrap="square">
            <a:spAutoFit/>
          </a:bodyPr>
          <a:lstStyle/>
          <a:p>
            <a:pPr indent="457200" algn="just" fontAlgn="ctr">
              <a:lnSpc>
                <a:spcPct val="150000"/>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rPr>
              <a:t>存取方法是为存取物理设备上的数据而提供存储和检索的方法</a:t>
            </a:r>
            <a:r>
              <a:rPr lang="zh-CN" altLang="en-US" sz="1600" kern="1000" dirty="0">
                <a:solidFill>
                  <a:srgbClr val="14436A"/>
                </a:solidFill>
                <a:latin typeface="黑体" panose="02010609060101010101" pitchFamily="49" charset="-122"/>
                <a:ea typeface="黑体" panose="02010609060101010101" pitchFamily="49" charset="-122"/>
              </a:rPr>
              <a:t>，较为常用的方法有：</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3" name="文本框 2"/>
          <p:cNvSpPr txBox="1"/>
          <p:nvPr/>
        </p:nvSpPr>
        <p:spPr>
          <a:xfrm>
            <a:off x="920138" y="1685883"/>
            <a:ext cx="7384177" cy="2677656"/>
          </a:xfrm>
          <a:prstGeom prst="rect">
            <a:avLst/>
          </a:prstGeom>
          <a:noFill/>
        </p:spPr>
        <p:txBody>
          <a:bodyPr wrap="square" rtlCol="0">
            <a:spAutoFit/>
          </a:bodyPr>
          <a:lstStyle/>
          <a:p>
            <a:pPr marL="285750" indent="-285750" algn="just" fontAlgn="ctr">
              <a:lnSpc>
                <a:spcPct val="150000"/>
              </a:lnSpc>
              <a:buClr>
                <a:srgbClr val="123E61"/>
              </a:buClr>
              <a:buFont typeface="Wingdings" panose="05000000000000000000" pitchFamily="2" charset="2"/>
              <a:buChar char="l"/>
            </a:pPr>
            <a:r>
              <a:rPr lang="zh-CN" altLang="zh-CN" sz="1600" kern="1000" dirty="0" smtClean="0">
                <a:solidFill>
                  <a:srgbClr val="14436A"/>
                </a:solidFill>
                <a:latin typeface="黑体" panose="02010609060101010101" pitchFamily="49" charset="-122"/>
                <a:ea typeface="黑体" panose="02010609060101010101" pitchFamily="49" charset="-122"/>
              </a:rPr>
              <a:t>索引</a:t>
            </a:r>
            <a:endParaRPr lang="zh-CN" altLang="zh-CN" sz="1600" kern="1000" dirty="0">
              <a:solidFill>
                <a:srgbClr val="14436A"/>
              </a:solidFill>
              <a:latin typeface="黑体" panose="02010609060101010101" pitchFamily="49" charset="-122"/>
              <a:ea typeface="黑体" panose="02010609060101010101" pitchFamily="49" charset="-122"/>
            </a:endParaRPr>
          </a:p>
          <a:p>
            <a:pPr marL="360045" indent="171450"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索引是指根据应用要求，确定对关系的哪些属性列建立索引、组合索引及唯一索引等。</a:t>
            </a:r>
            <a:endParaRPr lang="en-US" altLang="zh-CN" sz="1600" kern="1000" dirty="0">
              <a:solidFill>
                <a:srgbClr val="14436A"/>
              </a:solidFill>
              <a:latin typeface="黑体" panose="02010609060101010101" pitchFamily="49" charset="-122"/>
              <a:ea typeface="黑体" panose="02010609060101010101" pitchFamily="49" charset="-122"/>
            </a:endParaRPr>
          </a:p>
          <a:p>
            <a:pPr marL="360045" indent="171450"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能够提高检索速度，还能够避免关系键重复值的录入，保证了数据的完整性。</a:t>
            </a:r>
            <a:endParaRPr lang="zh-CN" altLang="zh-CN" sz="1600" kern="1000" dirty="0">
              <a:solidFill>
                <a:srgbClr val="14436A"/>
              </a:solidFill>
              <a:latin typeface="黑体" panose="02010609060101010101" pitchFamily="49" charset="-122"/>
              <a:ea typeface="黑体" panose="02010609060101010101" pitchFamily="49" charset="-122"/>
            </a:endParaRPr>
          </a:p>
          <a:p>
            <a:pPr marL="285750" indent="-285750" algn="just" fontAlgn="ctr">
              <a:lnSpc>
                <a:spcPct val="150000"/>
              </a:lnSpc>
              <a:spcAft>
                <a:spcPts val="0"/>
              </a:spcAft>
              <a:buClr>
                <a:srgbClr val="123E61"/>
              </a:buClr>
              <a:buFont typeface="Wingdings" panose="05000000000000000000" pitchFamily="2" charset="2"/>
              <a:buChar char="l"/>
            </a:pPr>
            <a:r>
              <a:rPr lang="en-US" altLang="zh-CN" sz="1600" kern="1000" dirty="0">
                <a:solidFill>
                  <a:srgbClr val="14436A"/>
                </a:solidFill>
                <a:latin typeface="黑体" panose="02010609060101010101" pitchFamily="49" charset="-122"/>
                <a:ea typeface="黑体" panose="02010609060101010101" pitchFamily="49" charset="-122"/>
              </a:rPr>
              <a:t>HASH</a:t>
            </a:r>
            <a:r>
              <a:rPr lang="zh-CN" altLang="zh-CN" sz="1600" kern="1000" dirty="0">
                <a:solidFill>
                  <a:srgbClr val="14436A"/>
                </a:solidFill>
                <a:latin typeface="黑体" panose="02010609060101010101" pitchFamily="49" charset="-122"/>
                <a:ea typeface="黑体" panose="02010609060101010101" pitchFamily="49" charset="-122"/>
              </a:rPr>
              <a:t>存取方法</a:t>
            </a:r>
            <a:endParaRPr lang="zh-CN" altLang="zh-CN" sz="1600" kern="1000" dirty="0">
              <a:solidFill>
                <a:srgbClr val="14436A"/>
              </a:solidFill>
              <a:latin typeface="黑体" panose="02010609060101010101" pitchFamily="49" charset="-122"/>
              <a:ea typeface="黑体" panose="02010609060101010101" pitchFamily="49" charset="-122"/>
            </a:endParaRPr>
          </a:p>
          <a:p>
            <a:pPr indent="457200" algn="just" fontAlgn="ctr">
              <a:lnSpc>
                <a:spcPct val="150000"/>
              </a:lnSpc>
              <a:spcAft>
                <a:spcPts val="0"/>
              </a:spcAft>
            </a:pPr>
            <a:r>
              <a:rPr lang="zh-CN" altLang="zh-CN" sz="1600" kern="1000" dirty="0">
                <a:solidFill>
                  <a:srgbClr val="14436A"/>
                </a:solidFill>
                <a:latin typeface="黑体" panose="02010609060101010101" pitchFamily="49" charset="-122"/>
                <a:ea typeface="黑体" panose="02010609060101010101" pitchFamily="49" charset="-122"/>
              </a:rPr>
              <a:t>一种直接存取方法，通过对</a:t>
            </a:r>
            <a:r>
              <a:rPr lang="en-US" altLang="zh-CN" sz="1600" kern="1000" dirty="0">
                <a:solidFill>
                  <a:srgbClr val="14436A"/>
                </a:solidFill>
                <a:latin typeface="黑体" panose="02010609060101010101" pitchFamily="49" charset="-122"/>
                <a:ea typeface="黑体" panose="02010609060101010101" pitchFamily="49" charset="-122"/>
              </a:rPr>
              <a:t>HASH</a:t>
            </a:r>
            <a:r>
              <a:rPr lang="zh-CN" altLang="zh-CN" sz="1600" kern="1000" dirty="0">
                <a:solidFill>
                  <a:srgbClr val="14436A"/>
                </a:solidFill>
                <a:latin typeface="黑体" panose="02010609060101010101" pitchFamily="49" charset="-122"/>
                <a:ea typeface="黑体" panose="02010609060101010101" pitchFamily="49" charset="-122"/>
              </a:rPr>
              <a:t>值的计算来获得存取</a:t>
            </a:r>
            <a:r>
              <a:rPr lang="zh-CN" altLang="zh-CN" sz="1600" kern="1000" dirty="0" smtClean="0">
                <a:solidFill>
                  <a:srgbClr val="14436A"/>
                </a:solidFill>
                <a:latin typeface="黑体" panose="02010609060101010101" pitchFamily="49" charset="-122"/>
                <a:ea typeface="黑体" panose="02010609060101010101" pitchFamily="49" charset="-122"/>
              </a:rPr>
              <a:t>地址</a:t>
            </a:r>
            <a:r>
              <a:rPr lang="zh-CN" altLang="en-US" sz="1600" kern="1000" dirty="0" smtClean="0">
                <a:solidFill>
                  <a:srgbClr val="14436A"/>
                </a:solidFill>
                <a:latin typeface="黑体" panose="02010609060101010101" pitchFamily="49" charset="-122"/>
                <a:ea typeface="黑体" panose="02010609060101010101" pitchFamily="49" charset="-122"/>
              </a:rPr>
              <a:t>。</a:t>
            </a:r>
            <a:endParaRPr lang="zh-CN" altLang="en-US" sz="1600" dirty="0"/>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物理设计</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物理结构的设计</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11" name="组合 10"/>
          <p:cNvGrpSpPr/>
          <p:nvPr/>
        </p:nvGrpSpPr>
        <p:grpSpPr>
          <a:xfrm>
            <a:off x="515083" y="643557"/>
            <a:ext cx="3653604" cy="561518"/>
            <a:chOff x="3034288" y="947682"/>
            <a:chExt cx="3653604" cy="615184"/>
          </a:xfrm>
        </p:grpSpPr>
        <p:sp>
          <p:nvSpPr>
            <p:cNvPr id="12" name="AutoShape 9"/>
            <p:cNvSpPr>
              <a:spLocks noChangeArrowheads="1"/>
            </p:cNvSpPr>
            <p:nvPr/>
          </p:nvSpPr>
          <p:spPr bwMode="auto">
            <a:xfrm>
              <a:off x="3034288" y="1378848"/>
              <a:ext cx="2621919" cy="154151"/>
            </a:xfrm>
            <a:prstGeom prst="roundRect">
              <a:avLst>
                <a:gd name="adj" fmla="val 5630"/>
              </a:avLst>
            </a:prstGeom>
            <a:gradFill rotWithShape="1">
              <a:gsLst>
                <a:gs pos="0">
                  <a:srgbClr val="FFFFFF"/>
                </a:gs>
                <a:gs pos="100000">
                  <a:srgbClr val="D8D8D8"/>
                </a:gs>
              </a:gsLst>
              <a:lin ang="5400000" scaled="1"/>
            </a:gradFill>
            <a:ln w="6350">
              <a:solidFill>
                <a:srgbClr val="C0C0C0"/>
              </a:solidFill>
              <a:round/>
            </a:ln>
          </p:spPr>
          <p:txBody>
            <a:bodyPr wrap="none" anchor="ctr"/>
            <a:lstStyle/>
            <a:p>
              <a:pPr marL="0" marR="0" lvl="0" indent="0" algn="ctr" defTabSz="914400" eaLnBrk="1" fontAlgn="auto" latinLnBrk="0" hangingPunct="1">
                <a:spcBef>
                  <a:spcPct val="20000"/>
                </a:spcBef>
                <a:spcAft>
                  <a:spcPts val="0"/>
                </a:spcAft>
                <a:buClr>
                  <a:srgbClr val="E1B40C"/>
                </a:buClr>
                <a:buSzTx/>
                <a:buFont typeface="微软雅黑" panose="020B0503020204020204" pitchFamily="34" charset="-122"/>
                <a:buNone/>
                <a:defRPr/>
              </a:pPr>
              <a:endParaRPr kumimoji="0" lang="zh-CN" altLang="en-US" sz="1000" b="0" i="0" u="none" strike="noStrike" kern="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Oval 8"/>
            <p:cNvSpPr>
              <a:spLocks noChangeAspect="1" noChangeArrowheads="1"/>
            </p:cNvSpPr>
            <p:nvPr/>
          </p:nvSpPr>
          <p:spPr bwMode="auto">
            <a:xfrm>
              <a:off x="3132342" y="1329150"/>
              <a:ext cx="482207" cy="233716"/>
            </a:xfrm>
            <a:prstGeom prst="ellipse">
              <a:avLst/>
            </a:prstGeom>
            <a:gradFill rotWithShape="1">
              <a:gsLst>
                <a:gs pos="0">
                  <a:srgbClr val="000000">
                    <a:alpha val="59998"/>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p>
              <a:pPr marL="0" marR="0" lvl="0" indent="0" defTabSz="914400" eaLnBrk="1" fontAlgn="auto" latinLnBrk="0"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Arc 9"/>
            <p:cNvSpPr/>
            <p:nvPr/>
          </p:nvSpPr>
          <p:spPr bwMode="auto">
            <a:xfrm>
              <a:off x="3141744" y="1229753"/>
              <a:ext cx="466090" cy="256550"/>
            </a:xfrm>
            <a:custGeom>
              <a:avLst/>
              <a:gdLst>
                <a:gd name="T0" fmla="*/ 550850 w 43195"/>
                <a:gd name="T1" fmla="*/ 33244 h 23732"/>
                <a:gd name="T2" fmla="*/ 275463 w 43195"/>
                <a:gd name="T3" fmla="*/ 303212 h 23732"/>
                <a:gd name="T4" fmla="*/ 0 w 43195"/>
                <a:gd name="T5" fmla="*/ 27240 h 23732"/>
                <a:gd name="T6" fmla="*/ 1339 w 43195"/>
                <a:gd name="T7" fmla="*/ 0 h 23732"/>
                <a:gd name="T8" fmla="*/ 550850 w 43195"/>
                <a:gd name="T9" fmla="*/ 33244 h 23732"/>
                <a:gd name="T10" fmla="*/ 275463 w 43195"/>
                <a:gd name="T11" fmla="*/ 303212 h 23732"/>
                <a:gd name="T12" fmla="*/ 0 w 43195"/>
                <a:gd name="T13" fmla="*/ 27240 h 23732"/>
                <a:gd name="T14" fmla="*/ 1339 w 43195"/>
                <a:gd name="T15" fmla="*/ 0 h 23732"/>
                <a:gd name="T16" fmla="*/ 275463 w 43195"/>
                <a:gd name="T17" fmla="*/ 27240 h 23732"/>
                <a:gd name="T18" fmla="*/ 550850 w 43195"/>
                <a:gd name="T19" fmla="*/ 33244 h 23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95"/>
                <a:gd name="T31" fmla="*/ 0 h 23732"/>
                <a:gd name="T32" fmla="*/ 43195 w 43195"/>
                <a:gd name="T33" fmla="*/ 23732 h 23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8" name="Oval 10"/>
            <p:cNvSpPr>
              <a:spLocks noChangeAspect="1" noChangeArrowheads="1"/>
            </p:cNvSpPr>
            <p:nvPr/>
          </p:nvSpPr>
          <p:spPr bwMode="auto">
            <a:xfrm>
              <a:off x="3132342" y="1134386"/>
              <a:ext cx="482207" cy="235060"/>
            </a:xfrm>
            <a:prstGeom prst="ellipse">
              <a:avLst/>
            </a:prstGeom>
            <a:solidFill>
              <a:schemeClr val="accent2"/>
            </a:solidFill>
            <a:ln>
              <a:solidFill>
                <a:schemeClr val="bg1"/>
              </a:solid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spcBef>
                  <a:spcPts val="0"/>
                </a:spcBef>
                <a:spcAft>
                  <a:spcPts val="0"/>
                </a:spcAft>
                <a:buClrTx/>
                <a:buSzTx/>
                <a:buFontTx/>
                <a:buNone/>
                <a:defRPr/>
              </a:pPr>
              <a:endParaRPr kumimoji="0" lang="zh-CN" altLang="en-US" sz="16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9" name="Group 10"/>
            <p:cNvGrpSpPr/>
            <p:nvPr/>
          </p:nvGrpSpPr>
          <p:grpSpPr bwMode="auto">
            <a:xfrm>
              <a:off x="3321732" y="947682"/>
              <a:ext cx="108799" cy="300876"/>
              <a:chOff x="0" y="0"/>
              <a:chExt cx="203" cy="567"/>
            </a:xfrm>
          </p:grpSpPr>
          <p:grpSp>
            <p:nvGrpSpPr>
              <p:cNvPr id="21" name="Group 11"/>
              <p:cNvGrpSpPr/>
              <p:nvPr/>
            </p:nvGrpSpPr>
            <p:grpSpPr bwMode="auto">
              <a:xfrm>
                <a:off x="47" y="245"/>
                <a:ext cx="108" cy="322"/>
                <a:chOff x="0" y="0"/>
                <a:chExt cx="567" cy="1701"/>
              </a:xfrm>
            </p:grpSpPr>
            <p:sp>
              <p:nvSpPr>
                <p:cNvPr id="24" name="AutoShape 13"/>
                <p:cNvSpPr>
                  <a:spLocks noChangeArrowheads="1"/>
                </p:cNvSpPr>
                <p:nvPr/>
              </p:nvSpPr>
              <p:spPr bwMode="auto">
                <a:xfrm rot="5400000">
                  <a:off x="-726"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AutoShape 14"/>
                <p:cNvSpPr>
                  <a:spLocks noChangeArrowheads="1"/>
                </p:cNvSpPr>
                <p:nvPr/>
              </p:nvSpPr>
              <p:spPr bwMode="auto">
                <a:xfrm rot="5400000">
                  <a:off x="-409" y="726"/>
                  <a:ext cx="1701" cy="250"/>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2" name="AutoShape 15"/>
              <p:cNvSpPr>
                <a:spLocks noChangeArrowheads="1"/>
              </p:cNvSpPr>
              <p:nvPr/>
            </p:nvSpPr>
            <p:spPr bwMode="auto">
              <a:xfrm rot="10800000">
                <a:off x="0" y="125"/>
                <a:ext cx="203" cy="206"/>
              </a:xfrm>
              <a:prstGeom prst="roundRect">
                <a:avLst>
                  <a:gd name="adj" fmla="val 16667"/>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3" name="AutoShape 16"/>
              <p:cNvSpPr>
                <a:spLocks noChangeArrowheads="1"/>
              </p:cNvSpPr>
              <p:nvPr/>
            </p:nvSpPr>
            <p:spPr bwMode="auto">
              <a:xfrm rot="8100000">
                <a:off x="49" y="0"/>
                <a:ext cx="105" cy="10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marL="0" marR="0" lvl="0" indent="0" algn="ctr" defTabSz="914400" eaLnBrk="1" fontAlgn="auto" latinLnBrk="1" hangingPunct="1">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0" name="AutoShape 19"/>
            <p:cNvSpPr>
              <a:spLocks noChangeArrowheads="1"/>
            </p:cNvSpPr>
            <p:nvPr/>
          </p:nvSpPr>
          <p:spPr bwMode="auto">
            <a:xfrm>
              <a:off x="3750212" y="1201546"/>
              <a:ext cx="2937680" cy="358145"/>
            </a:xfrm>
            <a:prstGeom prst="roundRect">
              <a:avLst>
                <a:gd name="adj" fmla="val 5630"/>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lvl="0" algn="ctr">
                <a:defRPr/>
              </a:pPr>
              <a:r>
                <a:rPr lang="zh-CN" altLang="en-US" sz="2000" kern="0" dirty="0">
                  <a:solidFill>
                    <a:srgbClr val="FFFFFF"/>
                  </a:solidFill>
                  <a:latin typeface="黑体" panose="02010609060101010101" pitchFamily="49" charset="-122"/>
                  <a:ea typeface="黑体" panose="02010609060101010101" pitchFamily="49" charset="-122"/>
                  <a:cs typeface="+mn-ea"/>
                  <a:sym typeface="+mn-lt"/>
                </a:rPr>
                <a:t>物理结构的评价</a:t>
              </a:r>
              <a:endParaRPr kumimoji="0" lang="zh-CN" altLang="en-US" sz="20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ea"/>
                <a:sym typeface="+mn-lt"/>
              </a:endParaRPr>
            </a:p>
          </p:txBody>
        </p:sp>
      </p:grpSp>
      <p:sp>
        <p:nvSpPr>
          <p:cNvPr id="28" name="矩形 27"/>
          <p:cNvSpPr/>
          <p:nvPr/>
        </p:nvSpPr>
        <p:spPr>
          <a:xfrm>
            <a:off x="323528" y="3769056"/>
            <a:ext cx="8064437" cy="830997"/>
          </a:xfrm>
          <a:prstGeom prst="rect">
            <a:avLst/>
          </a:prstGeom>
        </p:spPr>
        <p:txBody>
          <a:bodyPr wrap="square">
            <a:spAutoFit/>
          </a:bodyPr>
          <a:lstStyle/>
          <a:p>
            <a:pPr marL="285750" indent="-179705" algn="just" fontAlgn="ctr">
              <a:lnSpc>
                <a:spcPct val="150000"/>
              </a:lnSpc>
              <a:spcAft>
                <a:spcPts val="0"/>
              </a:spcAft>
              <a:buFont typeface="Arial" panose="020B0604020202020204" pitchFamily="34" charset="0"/>
              <a:buChar char="•"/>
            </a:pPr>
            <a:r>
              <a:rPr lang="zh-CN" altLang="zh-CN" sz="1600" kern="1000" dirty="0">
                <a:solidFill>
                  <a:srgbClr val="123E61"/>
                </a:solidFill>
                <a:latin typeface="黑体" panose="02010609060101010101" pitchFamily="49" charset="-122"/>
                <a:ea typeface="黑体" panose="02010609060101010101" pitchFamily="49" charset="-122"/>
              </a:rPr>
              <a:t>评价数据库物理结构的方法几乎完全依赖于所选用的</a:t>
            </a:r>
            <a:r>
              <a:rPr lang="en-US" altLang="zh-CN" sz="1600" kern="1000" dirty="0">
                <a:solidFill>
                  <a:srgbClr val="123E61"/>
                </a:solidFill>
                <a:latin typeface="黑体" panose="02010609060101010101" pitchFamily="49" charset="-122"/>
                <a:ea typeface="黑体" panose="02010609060101010101" pitchFamily="49" charset="-122"/>
              </a:rPr>
              <a:t>DBMS</a:t>
            </a:r>
            <a:r>
              <a:rPr lang="zh-CN" altLang="zh-CN" sz="1600" kern="1000" dirty="0">
                <a:solidFill>
                  <a:srgbClr val="123E61"/>
                </a:solidFill>
                <a:latin typeface="黑体" panose="02010609060101010101" pitchFamily="49" charset="-122"/>
                <a:ea typeface="黑体" panose="02010609060101010101" pitchFamily="49" charset="-122"/>
              </a:rPr>
              <a:t>产品，使用其提供的各种性能参数，计算得到准确的量化结果，以此来得到设计方案的正确性的判断结果。</a:t>
            </a:r>
            <a:endParaRPr lang="zh-CN" altLang="zh-CN" sz="1600" kern="1000" dirty="0">
              <a:solidFill>
                <a:srgbClr val="123E6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2773680" y="1330656"/>
            <a:ext cx="3643104" cy="2250000"/>
          </a:xfrm>
          <a:prstGeom prst="rect">
            <a:avLst/>
          </a:prstGeom>
        </p:spPr>
      </p:pic>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实施和运行维护</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实际数据库结构的建立</a:t>
            </a:r>
            <a:endParaRPr lang="zh-CN" altLang="en-US" sz="1400" b="1" dirty="0">
              <a:solidFill>
                <a:srgbClr val="123E61"/>
              </a:solidFill>
              <a:latin typeface="黑体" panose="02010609060101010101" pitchFamily="49" charset="-122"/>
              <a:ea typeface="黑体" panose="02010609060101010101" pitchFamily="49" charset="-122"/>
            </a:endParaRPr>
          </a:p>
        </p:txBody>
      </p:sp>
      <p:grpSp>
        <p:nvGrpSpPr>
          <p:cNvPr id="11" name="组合 10"/>
          <p:cNvGrpSpPr/>
          <p:nvPr/>
        </p:nvGrpSpPr>
        <p:grpSpPr>
          <a:xfrm rot="16200000">
            <a:off x="507824" y="670672"/>
            <a:ext cx="756084" cy="854971"/>
            <a:chOff x="8439634" y="3544648"/>
            <a:chExt cx="1611146" cy="1817848"/>
          </a:xfrm>
        </p:grpSpPr>
        <p:sp>
          <p:nvSpPr>
            <p:cNvPr id="12"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6"/>
          <p:cNvGrpSpPr/>
          <p:nvPr/>
        </p:nvGrpSpPr>
        <p:grpSpPr>
          <a:xfrm>
            <a:off x="1308913" y="725448"/>
            <a:ext cx="3335095" cy="720771"/>
            <a:chOff x="903371" y="249943"/>
            <a:chExt cx="2831223" cy="679699"/>
          </a:xfrm>
        </p:grpSpPr>
        <p:sp>
          <p:nvSpPr>
            <p:cNvPr id="18"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sp>
        <p:nvSpPr>
          <p:cNvPr id="20" name="Rectangle 31"/>
          <p:cNvSpPr>
            <a:spLocks noChangeArrowheads="1"/>
          </p:cNvSpPr>
          <p:nvPr/>
        </p:nvSpPr>
        <p:spPr bwMode="auto">
          <a:xfrm>
            <a:off x="1658567" y="854159"/>
            <a:ext cx="2699669"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实际数据库结构的建立</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21" name="矩形 20"/>
          <p:cNvSpPr/>
          <p:nvPr/>
        </p:nvSpPr>
        <p:spPr>
          <a:xfrm>
            <a:off x="474011" y="1703723"/>
            <a:ext cx="8280000" cy="2516073"/>
          </a:xfrm>
          <a:prstGeom prst="rect">
            <a:avLst/>
          </a:prstGeom>
        </p:spPr>
        <p:txBody>
          <a:bodyPr wrap="square">
            <a:spAutoFit/>
          </a:bodyPr>
          <a:lstStyle/>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当数据库物理结构设计完成之后，我们需要创建数据库，用</a:t>
            </a:r>
            <a:r>
              <a:rPr lang="en-US" altLang="zh-CN" sz="1600" kern="1000" dirty="0">
                <a:solidFill>
                  <a:srgbClr val="14436A"/>
                </a:solidFill>
                <a:latin typeface="黑体" panose="02010609060101010101" pitchFamily="49" charset="-122"/>
                <a:ea typeface="黑体" panose="02010609060101010101" pitchFamily="49" charset="-122"/>
              </a:rPr>
              <a:t>DDL </a:t>
            </a:r>
            <a:r>
              <a:rPr lang="zh-CN" altLang="en-US" sz="1600" kern="1000" dirty="0">
                <a:solidFill>
                  <a:srgbClr val="14436A"/>
                </a:solidFill>
                <a:latin typeface="黑体" panose="02010609060101010101" pitchFamily="49" charset="-122"/>
                <a:ea typeface="黑体" panose="02010609060101010101" pitchFamily="49" charset="-122"/>
              </a:rPr>
              <a:t>来创建表、索引、视图等对象。</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开发人员编写</a:t>
            </a:r>
            <a:r>
              <a:rPr lang="en-US" altLang="zh-CN" sz="1600" kern="1000" dirty="0">
                <a:solidFill>
                  <a:srgbClr val="14436A"/>
                </a:solidFill>
                <a:latin typeface="黑体" panose="02010609060101010101" pitchFamily="49" charset="-122"/>
                <a:ea typeface="黑体" panose="02010609060101010101" pitchFamily="49" charset="-122"/>
              </a:rPr>
              <a:t>SQL</a:t>
            </a:r>
            <a:r>
              <a:rPr lang="zh-CN" altLang="zh-CN" sz="1600" kern="1000" dirty="0">
                <a:solidFill>
                  <a:srgbClr val="14436A"/>
                </a:solidFill>
                <a:latin typeface="黑体" panose="02010609060101010101" pitchFamily="49" charset="-122"/>
                <a:ea typeface="黑体" panose="02010609060101010101" pitchFamily="49" charset="-122"/>
              </a:rPr>
              <a:t>语句用以创建数据库、创建表和定义视图</a:t>
            </a:r>
            <a:r>
              <a:rPr lang="zh-CN" altLang="en-US" sz="1600" kern="1000" dirty="0">
                <a:solidFill>
                  <a:srgbClr val="14436A"/>
                </a:solidFill>
                <a:latin typeface="黑体" panose="02010609060101010101" pitchFamily="49" charset="-122"/>
                <a:ea typeface="黑体" panose="02010609060101010101" pitchFamily="49" charset="-122"/>
              </a:rPr>
              <a:t>。</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zh-CN" sz="1600" kern="1000" dirty="0">
                <a:solidFill>
                  <a:srgbClr val="14436A"/>
                </a:solidFill>
                <a:latin typeface="黑体" panose="02010609060101010101" pitchFamily="49" charset="-122"/>
                <a:ea typeface="黑体" panose="02010609060101010101" pitchFamily="49" charset="-122"/>
              </a:rPr>
              <a:t>也可以使用数据库系统提供的管理工具来完成数据库的实施。</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例如，可以在</a:t>
            </a:r>
            <a:r>
              <a:rPr lang="en-US" altLang="zh-CN" sz="1600" kern="1000" dirty="0">
                <a:solidFill>
                  <a:srgbClr val="14436A"/>
                </a:solidFill>
                <a:latin typeface="黑体" panose="02010609060101010101" pitchFamily="49" charset="-122"/>
                <a:ea typeface="黑体" panose="02010609060101010101" pitchFamily="49" charset="-122"/>
              </a:rPr>
              <a:t>SQL Server</a:t>
            </a:r>
            <a:r>
              <a:rPr lang="zh-CN" altLang="en-US" sz="1600" kern="1000" dirty="0">
                <a:solidFill>
                  <a:srgbClr val="14436A"/>
                </a:solidFill>
                <a:latin typeface="黑体" panose="02010609060101010101" pitchFamily="49" charset="-122"/>
                <a:ea typeface="黑体" panose="02010609060101010101" pitchFamily="49" charset="-122"/>
              </a:rPr>
              <a:t>数据库中使用企业管理器的可视化工具来完成创建库和表等操作。</a:t>
            </a:r>
            <a:endParaRPr lang="en-US" altLang="zh-CN" sz="1600" kern="1000" dirty="0">
              <a:solidFill>
                <a:srgbClr val="14436A"/>
              </a:solidFill>
              <a:latin typeface="黑体" panose="02010609060101010101" pitchFamily="49" charset="-122"/>
              <a:ea typeface="黑体" panose="02010609060101010101" pitchFamily="49" charset="-122"/>
            </a:endParaRPr>
          </a:p>
          <a:p>
            <a:pPr algn="just" fontAlgn="ctr">
              <a:lnSpc>
                <a:spcPct val="150000"/>
              </a:lnSpc>
              <a:spcAft>
                <a:spcPts val="0"/>
              </a:spcAft>
            </a:pPr>
            <a:endParaRPr lang="en-US" altLang="zh-CN" sz="900" b="1" kern="1000" dirty="0">
              <a:latin typeface="宋体" panose="02010600030101010101" pitchFamily="2" charset="-122"/>
              <a:ea typeface="宋体" panose="02010600030101010101" pitchFamily="2"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17041" y="729344"/>
            <a:ext cx="1814799" cy="720771"/>
            <a:chOff x="903371" y="249943"/>
            <a:chExt cx="2831223" cy="679699"/>
          </a:xfrm>
        </p:grpSpPr>
        <p:sp>
          <p:nvSpPr>
            <p:cNvPr id="23"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实施和运行维护</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装入数据</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1" name="矩形 20"/>
          <p:cNvSpPr/>
          <p:nvPr/>
        </p:nvSpPr>
        <p:spPr>
          <a:xfrm>
            <a:off x="474011" y="1703723"/>
            <a:ext cx="8280000" cy="1569660"/>
          </a:xfrm>
          <a:prstGeom prst="rect">
            <a:avLst/>
          </a:prstGeom>
        </p:spPr>
        <p:txBody>
          <a:bodyPr wrap="square">
            <a:spAutoFit/>
          </a:bodyPr>
          <a:lstStyle/>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数据库建立起来后，在进入实施运行阶段之前，将真实数据录入到数据库，这个过程称之为数据的加载。</a:t>
            </a:r>
            <a:endParaRPr lang="zh-CN" altLang="en-US"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数据全部装载入数据库中，需要很大的工作量，与此同时，在导入数据的过程中还要很好地和新建立的数据库系统融合。</a:t>
            </a:r>
            <a:endParaRPr lang="zh-CN" altLang="en-US" sz="1600" kern="1000" dirty="0">
              <a:solidFill>
                <a:srgbClr val="14436A"/>
              </a:solidFill>
              <a:latin typeface="黑体" panose="02010609060101010101" pitchFamily="49" charset="-122"/>
              <a:ea typeface="黑体" panose="02010609060101010101" pitchFamily="49" charset="-122"/>
            </a:endParaRPr>
          </a:p>
        </p:txBody>
      </p:sp>
      <p:sp>
        <p:nvSpPr>
          <p:cNvPr id="22" name="Rectangle 31"/>
          <p:cNvSpPr>
            <a:spLocks noChangeArrowheads="1"/>
          </p:cNvSpPr>
          <p:nvPr/>
        </p:nvSpPr>
        <p:spPr bwMode="auto">
          <a:xfrm>
            <a:off x="1619672" y="866999"/>
            <a:ext cx="1183683"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装入数据</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grpSp>
        <p:nvGrpSpPr>
          <p:cNvPr id="17" name="组合 16"/>
          <p:cNvGrpSpPr/>
          <p:nvPr/>
        </p:nvGrpSpPr>
        <p:grpSpPr>
          <a:xfrm rot="16200000">
            <a:off x="507824" y="670672"/>
            <a:ext cx="756084" cy="854971"/>
            <a:chOff x="8439634" y="3544648"/>
            <a:chExt cx="1611146" cy="1817848"/>
          </a:xfrm>
        </p:grpSpPr>
        <p:sp>
          <p:nvSpPr>
            <p:cNvPr id="18"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317041" y="729344"/>
            <a:ext cx="2894919" cy="720771"/>
            <a:chOff x="903371" y="249943"/>
            <a:chExt cx="2831223" cy="679699"/>
          </a:xfrm>
        </p:grpSpPr>
        <p:sp>
          <p:nvSpPr>
            <p:cNvPr id="23"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4"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实施和运行维护</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应用程序开发测试</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20" name="Rectangle 31"/>
          <p:cNvSpPr>
            <a:spLocks noChangeArrowheads="1"/>
          </p:cNvSpPr>
          <p:nvPr/>
        </p:nvSpPr>
        <p:spPr bwMode="auto">
          <a:xfrm>
            <a:off x="1658568" y="854159"/>
            <a:ext cx="2229356"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应用程序开发测试</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21" name="矩形 20"/>
          <p:cNvSpPr/>
          <p:nvPr/>
        </p:nvSpPr>
        <p:spPr>
          <a:xfrm>
            <a:off x="468464" y="1703723"/>
            <a:ext cx="8280000" cy="1569660"/>
          </a:xfrm>
          <a:prstGeom prst="rect">
            <a:avLst/>
          </a:prstGeom>
        </p:spPr>
        <p:txBody>
          <a:bodyPr wrap="square">
            <a:spAutoFit/>
          </a:bodyPr>
          <a:lstStyle/>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在软件开发过程中，数据库应用程序要考虑批量数据的处理能力，外围的数据使用和展示，以及数据完整性检测的要求。</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数据库应用程序的开发过程与软件开发过程一样，需要经历设计、编码、调试和测试等步骤。</a:t>
            </a:r>
            <a:endParaRPr lang="zh-CN" altLang="en-US" sz="1600" kern="1000" dirty="0">
              <a:solidFill>
                <a:srgbClr val="14436A"/>
              </a:solidFill>
              <a:latin typeface="黑体" panose="02010609060101010101" pitchFamily="49" charset="-122"/>
              <a:ea typeface="黑体" panose="02010609060101010101" pitchFamily="49" charset="-122"/>
            </a:endParaRPr>
          </a:p>
        </p:txBody>
      </p:sp>
      <p:grpSp>
        <p:nvGrpSpPr>
          <p:cNvPr id="13" name="组合 12"/>
          <p:cNvGrpSpPr/>
          <p:nvPr/>
        </p:nvGrpSpPr>
        <p:grpSpPr>
          <a:xfrm rot="16200000">
            <a:off x="507824" y="670672"/>
            <a:ext cx="756084" cy="854971"/>
            <a:chOff x="8439634" y="3544648"/>
            <a:chExt cx="1611146" cy="1817848"/>
          </a:xfrm>
        </p:grpSpPr>
        <p:sp>
          <p:nvSpPr>
            <p:cNvPr id="14"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数据库应用设计概述</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3" name="文本框 2"/>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软件危机</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4" name="矩形 3"/>
          <p:cNvSpPr/>
          <p:nvPr/>
        </p:nvSpPr>
        <p:spPr>
          <a:xfrm>
            <a:off x="477672" y="3609212"/>
            <a:ext cx="8244916" cy="175432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a:solidFill>
                  <a:srgbClr val="123E61"/>
                </a:solidFill>
                <a:latin typeface="黑体" panose="02010609060101010101" pitchFamily="49" charset="-122"/>
                <a:ea typeface="黑体" panose="02010609060101010101" pitchFamily="49" charset="-122"/>
                <a:cs typeface="+mn-ea"/>
              </a:rPr>
              <a:t>软件危机：花费在软件维护上的资源以惊人的速度增长，导致许多软件工程项目延期、超过预算、可靠性低并且难于维护。</a:t>
            </a:r>
            <a:endParaRPr lang="en-US" altLang="zh-CN" sz="1600" dirty="0">
              <a:solidFill>
                <a:srgbClr val="123E61"/>
              </a:solidFill>
              <a:latin typeface="黑体" panose="02010609060101010101" pitchFamily="49" charset="-122"/>
              <a:ea typeface="黑体" panose="02010609060101010101" pitchFamily="49" charset="-122"/>
              <a:cs typeface="+mn-ea"/>
            </a:endParaRPr>
          </a:p>
          <a:p>
            <a:pPr marL="285750" indent="-285750">
              <a:lnSpc>
                <a:spcPct val="150000"/>
              </a:lnSpc>
              <a:buFont typeface="Wingdings" panose="05000000000000000000" pitchFamily="2" charset="2"/>
              <a:buChar char="u"/>
            </a:pPr>
            <a:r>
              <a:rPr lang="zh-CN" altLang="en-US" sz="1600" dirty="0">
                <a:solidFill>
                  <a:schemeClr val="tx2"/>
                </a:solidFill>
                <a:latin typeface="黑体" panose="02010609060101010101" pitchFamily="49" charset="-122"/>
                <a:ea typeface="黑体" panose="02010609060101010101" pitchFamily="49" charset="-122"/>
              </a:rPr>
              <a:t>软件开发生命周期（</a:t>
            </a:r>
            <a:r>
              <a:rPr lang="en-US" altLang="zh-CN" sz="1600" dirty="0">
                <a:solidFill>
                  <a:schemeClr val="tx2"/>
                </a:solidFill>
                <a:latin typeface="黑体" panose="02010609060101010101" pitchFamily="49" charset="-122"/>
                <a:ea typeface="黑体" panose="02010609060101010101" pitchFamily="49" charset="-122"/>
              </a:rPr>
              <a:t>SDLC</a:t>
            </a:r>
            <a:r>
              <a:rPr lang="zh-CN" altLang="en-US" sz="1600" dirty="0">
                <a:solidFill>
                  <a:schemeClr val="tx2"/>
                </a:solidFill>
                <a:latin typeface="黑体" panose="02010609060101010101" pitchFamily="49" charset="-122"/>
                <a:ea typeface="黑体" panose="02010609060101010101" pitchFamily="49" charset="-122"/>
              </a:rPr>
              <a:t>）是解决软件危机的一个方法。</a:t>
            </a:r>
            <a:endParaRPr lang="zh-CN" altLang="en-US" sz="1600" dirty="0">
              <a:solidFill>
                <a:schemeClr val="tx2"/>
              </a:solidFill>
              <a:latin typeface="黑体" panose="02010609060101010101" pitchFamily="49" charset="-122"/>
              <a:ea typeface="黑体" panose="02010609060101010101" pitchFamily="49" charset="-122"/>
            </a:endParaRPr>
          </a:p>
          <a:p>
            <a:br>
              <a:rPr lang="zh-CN" altLang="en-US" dirty="0"/>
            </a:br>
            <a:endParaRPr lang="zh-CN" altLang="en-US" dirty="0"/>
          </a:p>
        </p:txBody>
      </p:sp>
      <p:pic>
        <p:nvPicPr>
          <p:cNvPr id="9" name="图片 8"/>
          <p:cNvPicPr>
            <a:picLocks noChangeAspect="1"/>
          </p:cNvPicPr>
          <p:nvPr/>
        </p:nvPicPr>
        <p:blipFill>
          <a:blip r:embed="rId1"/>
          <a:stretch>
            <a:fillRect/>
          </a:stretch>
        </p:blipFill>
        <p:spPr>
          <a:xfrm>
            <a:off x="2321750" y="683100"/>
            <a:ext cx="4556760" cy="2910840"/>
          </a:xfrm>
          <a:prstGeom prst="rect">
            <a:avLst/>
          </a:prstGeom>
        </p:spPr>
      </p:pic>
      <p:sp>
        <p:nvSpPr>
          <p:cNvPr id="5" name="页脚占位符 4"/>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17041" y="729344"/>
            <a:ext cx="2282851" cy="720771"/>
            <a:chOff x="903371" y="249943"/>
            <a:chExt cx="2831223" cy="679699"/>
          </a:xfrm>
        </p:grpSpPr>
        <p:sp>
          <p:nvSpPr>
            <p:cNvPr id="18"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实施和运行维护</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数据库试运行</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2" name="Rectangle 31"/>
          <p:cNvSpPr>
            <a:spLocks noChangeArrowheads="1"/>
          </p:cNvSpPr>
          <p:nvPr/>
        </p:nvSpPr>
        <p:spPr bwMode="auto">
          <a:xfrm>
            <a:off x="1605544" y="871816"/>
            <a:ext cx="2119787"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数据库试运行</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13" name="矩形 12"/>
          <p:cNvSpPr/>
          <p:nvPr/>
        </p:nvSpPr>
        <p:spPr>
          <a:xfrm>
            <a:off x="470048" y="1475678"/>
            <a:ext cx="8280000" cy="3416320"/>
          </a:xfrm>
          <a:prstGeom prst="rect">
            <a:avLst/>
          </a:prstGeom>
        </p:spPr>
        <p:txBody>
          <a:bodyPr wrap="square">
            <a:spAutoFit/>
          </a:bodyPr>
          <a:lstStyle/>
          <a:p>
            <a:pPr marL="285750" indent="-285750" algn="just" fontAlgn="ctr">
              <a:lnSpc>
                <a:spcPct val="150000"/>
              </a:lnSpc>
              <a:spcAft>
                <a:spcPts val="0"/>
              </a:spcAft>
              <a:buFont typeface="Wingdings" panose="05000000000000000000" pitchFamily="2" charset="2"/>
              <a:buChar char="l"/>
            </a:pPr>
            <a:r>
              <a:rPr lang="zh-CN" altLang="en-US" sz="1600" kern="1000" dirty="0" smtClean="0">
                <a:solidFill>
                  <a:srgbClr val="123E61"/>
                </a:solidFill>
                <a:latin typeface="黑体" panose="02010609060101010101" pitchFamily="49" charset="-122"/>
                <a:ea typeface="黑体" panose="02010609060101010101" pitchFamily="49" charset="-122"/>
              </a:rPr>
              <a:t>功能性</a:t>
            </a:r>
            <a:r>
              <a:rPr lang="zh-CN" altLang="en-US" sz="1600" kern="1000" dirty="0">
                <a:solidFill>
                  <a:srgbClr val="123E61"/>
                </a:solidFill>
                <a:latin typeface="黑体" panose="02010609060101010101" pitchFamily="49" charset="-122"/>
                <a:ea typeface="黑体" panose="02010609060101010101" pitchFamily="49" charset="-122"/>
              </a:rPr>
              <a:t>测试</a:t>
            </a:r>
            <a:endParaRPr lang="en-US" altLang="zh-CN" sz="1600" kern="1000" dirty="0">
              <a:solidFill>
                <a:srgbClr val="123E61"/>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实际运行数据库应用程序，执行数据库的各种操作，检测应用程序能否正确完成需求的各项功能。</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gn="just" fontAlgn="ctr">
              <a:lnSpc>
                <a:spcPct val="150000"/>
              </a:lnSpc>
              <a:buFont typeface="Wingdings" panose="05000000000000000000" pitchFamily="2" charset="2"/>
              <a:buChar char="l"/>
            </a:pPr>
            <a:r>
              <a:rPr lang="zh-CN" altLang="en-US" sz="1600" kern="1000" dirty="0">
                <a:solidFill>
                  <a:srgbClr val="123E61"/>
                </a:solidFill>
                <a:latin typeface="黑体" panose="02010609060101010101" pitchFamily="49" charset="-122"/>
                <a:ea typeface="黑体" panose="02010609060101010101" pitchFamily="49" charset="-122"/>
              </a:rPr>
              <a:t>性能测试</a:t>
            </a:r>
            <a:endParaRPr lang="en-US" altLang="zh-CN" sz="1600" kern="1000" dirty="0">
              <a:solidFill>
                <a:srgbClr val="123E61"/>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磨合期阶段测试系统的各项性能指标，检测是否能够达到设计的要求。并根据检测结果，调整物理设计中所设定的各类运行参数，以达到运行时最优。</a:t>
            </a:r>
            <a:endParaRPr lang="zh-CN" altLang="en-US" sz="1600" kern="1000" dirty="0">
              <a:solidFill>
                <a:srgbClr val="14436A"/>
              </a:solidFill>
              <a:latin typeface="黑体" panose="02010609060101010101" pitchFamily="49" charset="-122"/>
              <a:ea typeface="黑体" panose="02010609060101010101" pitchFamily="49" charset="-122"/>
            </a:endParaRPr>
          </a:p>
          <a:p>
            <a:pPr marL="285750" indent="-285750" algn="just" fontAlgn="ctr">
              <a:lnSpc>
                <a:spcPct val="150000"/>
              </a:lnSpc>
              <a:spcAft>
                <a:spcPts val="0"/>
              </a:spcAft>
              <a:buFont typeface="Wingdings" panose="05000000000000000000" pitchFamily="2" charset="2"/>
              <a:buChar char="l"/>
            </a:pPr>
            <a:r>
              <a:rPr lang="zh-CN" altLang="en-US" sz="1600" kern="1000" dirty="0">
                <a:solidFill>
                  <a:srgbClr val="123E61"/>
                </a:solidFill>
                <a:latin typeface="黑体" panose="02010609060101010101" pitchFamily="49" charset="-122"/>
                <a:ea typeface="黑体" panose="02010609060101010101" pitchFamily="49" charset="-122"/>
              </a:rPr>
              <a:t>非功能性测试</a:t>
            </a:r>
            <a:endParaRPr lang="en-US" altLang="zh-CN" sz="1600" kern="1000" dirty="0">
              <a:solidFill>
                <a:srgbClr val="123E61"/>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系统为用户定制，试运行过程中充分让用户参与进来，让用户对人机交互友好性、操作合理性，以及稳定性等方面提出自己的意见和建议，以便及时进行改进。</a:t>
            </a:r>
            <a:endParaRPr lang="zh-CN" altLang="en-US" sz="1600" kern="1000" dirty="0">
              <a:solidFill>
                <a:srgbClr val="14436A"/>
              </a:solidFill>
              <a:latin typeface="黑体" panose="02010609060101010101" pitchFamily="49" charset="-122"/>
              <a:ea typeface="黑体" panose="02010609060101010101" pitchFamily="49" charset="-122"/>
            </a:endParaRPr>
          </a:p>
        </p:txBody>
      </p:sp>
      <p:grpSp>
        <p:nvGrpSpPr>
          <p:cNvPr id="14" name="组合 13"/>
          <p:cNvGrpSpPr/>
          <p:nvPr/>
        </p:nvGrpSpPr>
        <p:grpSpPr>
          <a:xfrm rot="16200000">
            <a:off x="507824" y="670672"/>
            <a:ext cx="756084" cy="854971"/>
            <a:chOff x="8439634" y="3544648"/>
            <a:chExt cx="1611146" cy="1817848"/>
          </a:xfrm>
        </p:grpSpPr>
        <p:sp>
          <p:nvSpPr>
            <p:cNvPr id="15"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17041" y="729344"/>
            <a:ext cx="2570883" cy="720771"/>
            <a:chOff x="903371" y="249943"/>
            <a:chExt cx="2831223" cy="679699"/>
          </a:xfrm>
        </p:grpSpPr>
        <p:sp>
          <p:nvSpPr>
            <p:cNvPr id="18"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实施和运行维护</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数据库运行和维护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2" name="Rectangle 31"/>
          <p:cNvSpPr>
            <a:spLocks noChangeArrowheads="1"/>
          </p:cNvSpPr>
          <p:nvPr/>
        </p:nvSpPr>
        <p:spPr bwMode="auto">
          <a:xfrm>
            <a:off x="1500660" y="871816"/>
            <a:ext cx="2300667"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数据库运行和维护</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13" name="矩形 12"/>
          <p:cNvSpPr/>
          <p:nvPr/>
        </p:nvSpPr>
        <p:spPr>
          <a:xfrm>
            <a:off x="654337" y="1526540"/>
            <a:ext cx="8280000" cy="3277820"/>
          </a:xfrm>
          <a:prstGeom prst="rect">
            <a:avLst/>
          </a:prstGeom>
        </p:spPr>
        <p:txBody>
          <a:bodyPr wrap="square">
            <a:spAutoFit/>
          </a:bodyPr>
          <a:lstStyle/>
          <a:p>
            <a:pPr marL="284480" indent="-284480" algn="just">
              <a:lnSpc>
                <a:spcPct val="150000"/>
              </a:lnSpc>
              <a:spcBef>
                <a:spcPts val="600"/>
              </a:spcBef>
              <a:spcAft>
                <a:spcPts val="600"/>
              </a:spcAft>
              <a:buClr>
                <a:srgbClr val="123E61"/>
              </a:buClr>
              <a:buFont typeface="Wingdings" panose="05000000000000000000" pitchFamily="2" charset="2"/>
              <a:buChar char="l"/>
            </a:pPr>
            <a:r>
              <a:rPr lang="zh-CN" altLang="zh-CN" sz="1600" kern="105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数据库的备份和恢复</a:t>
            </a:r>
            <a:endParaRPr lang="zh-CN" altLang="zh-CN" sz="1600" kern="105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457200" indent="-179705" algn="just" fontAlgn="ctr">
              <a:lnSpc>
                <a:spcPct val="150000"/>
              </a:lnSpc>
              <a:spcAft>
                <a:spcPts val="0"/>
              </a:spcAft>
              <a:buFont typeface="Arial" panose="020B0604020202020204" pitchFamily="34" charset="0"/>
              <a:buChar char="•"/>
            </a:pPr>
            <a:r>
              <a:rPr lang="en-US" altLang="zh-CN" sz="1600" kern="1000" dirty="0">
                <a:solidFill>
                  <a:srgbClr val="14436A"/>
                </a:solidFill>
                <a:latin typeface="黑体" panose="02010609060101010101" pitchFamily="49" charset="-122"/>
                <a:ea typeface="黑体" panose="02010609060101010101" pitchFamily="49" charset="-122"/>
              </a:rPr>
              <a:t>DBA</a:t>
            </a:r>
            <a:r>
              <a:rPr lang="zh-CN" altLang="en-US" sz="1600" kern="1000" dirty="0">
                <a:solidFill>
                  <a:srgbClr val="14436A"/>
                </a:solidFill>
                <a:latin typeface="黑体" panose="02010609060101010101" pitchFamily="49" charset="-122"/>
                <a:ea typeface="黑体" panose="02010609060101010101" pitchFamily="49" charset="-122"/>
              </a:rPr>
              <a:t>应针对不同的应用需求，制定相应的数据备份和转储计划，以达到尽可能降低故障损失的目标。</a:t>
            </a:r>
            <a:endParaRPr lang="zh-CN" altLang="zh-CN" sz="1600" kern="1000" dirty="0">
              <a:solidFill>
                <a:srgbClr val="14436A"/>
              </a:solidFill>
              <a:latin typeface="黑体" panose="02010609060101010101" pitchFamily="49" charset="-122"/>
              <a:ea typeface="黑体" panose="02010609060101010101" pitchFamily="49" charset="-122"/>
            </a:endParaRPr>
          </a:p>
          <a:p>
            <a:pPr marL="284480" indent="-284480" algn="just">
              <a:lnSpc>
                <a:spcPct val="150000"/>
              </a:lnSpc>
              <a:spcBef>
                <a:spcPts val="600"/>
              </a:spcBef>
              <a:spcAft>
                <a:spcPts val="600"/>
              </a:spcAft>
              <a:buClr>
                <a:srgbClr val="123E61"/>
              </a:buClr>
              <a:buFont typeface="Wingdings" panose="05000000000000000000" pitchFamily="2" charset="2"/>
              <a:buChar char="l"/>
            </a:pPr>
            <a:r>
              <a:rPr lang="zh-CN" altLang="zh-CN" sz="1600" kern="105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数据库的完整性和安全性</a:t>
            </a:r>
            <a:endParaRPr lang="zh-CN" altLang="zh-CN" sz="1600" kern="105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457200" indent="-179705" algn="just" fontAlgn="ctr">
              <a:lnSpc>
                <a:spcPct val="150000"/>
              </a:lnSpc>
              <a:buFont typeface="Arial" panose="020B0604020202020204" pitchFamily="34" charset="0"/>
              <a:buChar char="•"/>
            </a:pPr>
            <a:r>
              <a:rPr lang="en-US" altLang="zh-CN" sz="1600" kern="1000" dirty="0">
                <a:solidFill>
                  <a:srgbClr val="14436A"/>
                </a:solidFill>
                <a:latin typeface="黑体" panose="02010609060101010101" pitchFamily="49" charset="-122"/>
                <a:ea typeface="黑体" panose="02010609060101010101" pitchFamily="49" charset="-122"/>
              </a:rPr>
              <a:t>DBA</a:t>
            </a:r>
            <a:r>
              <a:rPr lang="zh-CN" altLang="zh-CN" sz="1600" kern="1000" dirty="0">
                <a:solidFill>
                  <a:srgbClr val="14436A"/>
                </a:solidFill>
                <a:latin typeface="黑体" panose="02010609060101010101" pitchFamily="49" charset="-122"/>
                <a:ea typeface="黑体" panose="02010609060101010101" pitchFamily="49" charset="-122"/>
              </a:rPr>
              <a:t>应及时根据实际的情况监控和调整数据库的安全性，以保证用户的资料和信息不会受到损害。</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变动也可能会导致对数据的完整性约束条件发生更改，需要</a:t>
            </a:r>
            <a:r>
              <a:rPr lang="en-US" altLang="zh-CN" sz="1600" kern="1000" dirty="0">
                <a:solidFill>
                  <a:srgbClr val="14436A"/>
                </a:solidFill>
                <a:latin typeface="黑体" panose="02010609060101010101" pitchFamily="49" charset="-122"/>
                <a:ea typeface="黑体" panose="02010609060101010101" pitchFamily="49" charset="-122"/>
              </a:rPr>
              <a:t>DBA</a:t>
            </a:r>
            <a:r>
              <a:rPr lang="zh-CN" altLang="en-US" sz="1600" kern="1000" dirty="0">
                <a:solidFill>
                  <a:srgbClr val="14436A"/>
                </a:solidFill>
                <a:latin typeface="黑体" panose="02010609060101010101" pitchFamily="49" charset="-122"/>
                <a:ea typeface="黑体" panose="02010609060101010101" pitchFamily="49" charset="-122"/>
              </a:rPr>
              <a:t>进行修正，以确保各类数据库应用程序的正常运行。</a:t>
            </a:r>
            <a:endParaRPr lang="zh-CN" altLang="en-US" sz="1600" kern="1000" dirty="0">
              <a:solidFill>
                <a:srgbClr val="14436A"/>
              </a:solidFill>
              <a:latin typeface="黑体" panose="02010609060101010101" pitchFamily="49" charset="-122"/>
              <a:ea typeface="黑体" panose="02010609060101010101" pitchFamily="49" charset="-122"/>
            </a:endParaRPr>
          </a:p>
        </p:txBody>
      </p:sp>
      <p:grpSp>
        <p:nvGrpSpPr>
          <p:cNvPr id="14" name="组合 13"/>
          <p:cNvGrpSpPr/>
          <p:nvPr/>
        </p:nvGrpSpPr>
        <p:grpSpPr>
          <a:xfrm rot="16200000">
            <a:off x="507824" y="670672"/>
            <a:ext cx="756084" cy="854971"/>
            <a:chOff x="8439634" y="3544648"/>
            <a:chExt cx="1611146" cy="1817848"/>
          </a:xfrm>
        </p:grpSpPr>
        <p:sp>
          <p:nvSpPr>
            <p:cNvPr id="15"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17041" y="729344"/>
            <a:ext cx="2642891" cy="720771"/>
            <a:chOff x="903371" y="249943"/>
            <a:chExt cx="2831223" cy="679699"/>
          </a:xfrm>
        </p:grpSpPr>
        <p:sp>
          <p:nvSpPr>
            <p:cNvPr id="18"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实施和运行维护</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数据库运行和维护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2" name="Rectangle 31"/>
          <p:cNvSpPr>
            <a:spLocks noChangeArrowheads="1"/>
          </p:cNvSpPr>
          <p:nvPr/>
        </p:nvSpPr>
        <p:spPr bwMode="auto">
          <a:xfrm>
            <a:off x="1516109" y="871977"/>
            <a:ext cx="2263803"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数据库运行和维护</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14" name="矩形 13"/>
          <p:cNvSpPr/>
          <p:nvPr/>
        </p:nvSpPr>
        <p:spPr>
          <a:xfrm>
            <a:off x="452163" y="1549288"/>
            <a:ext cx="8280000" cy="2416046"/>
          </a:xfrm>
          <a:prstGeom prst="rect">
            <a:avLst/>
          </a:prstGeom>
        </p:spPr>
        <p:txBody>
          <a:bodyPr wrap="square">
            <a:spAutoFit/>
          </a:bodyPr>
          <a:lstStyle/>
          <a:p>
            <a:pPr marL="285750" indent="-285750" algn="just">
              <a:lnSpc>
                <a:spcPct val="150000"/>
              </a:lnSpc>
              <a:spcBef>
                <a:spcPts val="600"/>
              </a:spcBef>
              <a:spcAft>
                <a:spcPts val="600"/>
              </a:spcAft>
              <a:buClr>
                <a:srgbClr val="123E61"/>
              </a:buClr>
              <a:buFont typeface="Wingdings" panose="05000000000000000000" pitchFamily="2" charset="2"/>
              <a:buChar char="l"/>
            </a:pPr>
            <a:r>
              <a:rPr lang="zh-CN" altLang="zh-CN" sz="1600" kern="105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数据库性能满足既定的要求</a:t>
            </a:r>
            <a:endParaRPr lang="zh-CN" altLang="zh-CN" sz="1600" kern="105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数据库系统发生变动后，</a:t>
            </a:r>
            <a:r>
              <a:rPr lang="en-US" altLang="zh-CN" sz="1600" kern="1000" dirty="0">
                <a:solidFill>
                  <a:srgbClr val="14436A"/>
                </a:solidFill>
                <a:latin typeface="黑体" panose="02010609060101010101" pitchFamily="49" charset="-122"/>
                <a:ea typeface="黑体" panose="02010609060101010101" pitchFamily="49" charset="-122"/>
              </a:rPr>
              <a:t>DBA</a:t>
            </a:r>
            <a:r>
              <a:rPr lang="zh-CN" altLang="en-US" sz="1600" kern="1000" dirty="0">
                <a:solidFill>
                  <a:srgbClr val="14436A"/>
                </a:solidFill>
                <a:latin typeface="黑体" panose="02010609060101010101" pitchFamily="49" charset="-122"/>
                <a:ea typeface="黑体" panose="02010609060101010101" pitchFamily="49" charset="-122"/>
              </a:rPr>
              <a:t>需要对变动进行追踪，除了保证变动后系统的功能应保证正常以外，还应检测系统的性能是否仍然能满足用户的要求。</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spcAft>
                <a:spcPts val="0"/>
              </a:spcAft>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当</a:t>
            </a:r>
            <a:r>
              <a:rPr lang="en-US" altLang="zh-CN" sz="1600" kern="1000" dirty="0">
                <a:solidFill>
                  <a:srgbClr val="14436A"/>
                </a:solidFill>
                <a:latin typeface="黑体" panose="02010609060101010101" pitchFamily="49" charset="-122"/>
                <a:ea typeface="黑体" panose="02010609060101010101" pitchFamily="49" charset="-122"/>
              </a:rPr>
              <a:t>DBA</a:t>
            </a:r>
            <a:r>
              <a:rPr lang="zh-CN" altLang="en-US" sz="1600" kern="1000" dirty="0">
                <a:solidFill>
                  <a:srgbClr val="14436A"/>
                </a:solidFill>
                <a:latin typeface="黑体" panose="02010609060101010101" pitchFamily="49" charset="-122"/>
                <a:ea typeface="黑体" panose="02010609060101010101" pitchFamily="49" charset="-122"/>
              </a:rPr>
              <a:t>检测到系统的性能下降时，应分析下降原因并及时调整系统参数，以及进行数据库重组或重构的工作。</a:t>
            </a:r>
            <a:endParaRPr lang="en-US" altLang="zh-CN" sz="1600" kern="1000" dirty="0">
              <a:solidFill>
                <a:srgbClr val="14436A"/>
              </a:solidFill>
              <a:latin typeface="黑体" panose="02010609060101010101" pitchFamily="49" charset="-122"/>
              <a:ea typeface="黑体" panose="02010609060101010101" pitchFamily="49" charset="-122"/>
            </a:endParaRPr>
          </a:p>
          <a:p>
            <a:pPr algn="just" fontAlgn="ctr">
              <a:lnSpc>
                <a:spcPct val="150000"/>
              </a:lnSpc>
              <a:spcBef>
                <a:spcPts val="600"/>
              </a:spcBef>
              <a:spcAft>
                <a:spcPts val="600"/>
              </a:spcAft>
              <a:buClr>
                <a:srgbClr val="123E61"/>
              </a:buClr>
            </a:pPr>
            <a:endParaRPr lang="zh-CN" altLang="en-US" sz="1400" kern="1000" dirty="0">
              <a:solidFill>
                <a:srgbClr val="14436A"/>
              </a:solidFill>
              <a:latin typeface="黑体" panose="02010609060101010101" pitchFamily="49" charset="-122"/>
              <a:ea typeface="黑体" panose="02010609060101010101" pitchFamily="49" charset="-122"/>
            </a:endParaRPr>
          </a:p>
        </p:txBody>
      </p:sp>
      <p:grpSp>
        <p:nvGrpSpPr>
          <p:cNvPr id="13" name="组合 12"/>
          <p:cNvGrpSpPr/>
          <p:nvPr/>
        </p:nvGrpSpPr>
        <p:grpSpPr>
          <a:xfrm rot="16200000">
            <a:off x="507824" y="670672"/>
            <a:ext cx="756084" cy="854971"/>
            <a:chOff x="8439634" y="3544648"/>
            <a:chExt cx="1611146" cy="1817848"/>
          </a:xfrm>
        </p:grpSpPr>
        <p:sp>
          <p:nvSpPr>
            <p:cNvPr id="15"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17041" y="729344"/>
            <a:ext cx="2642891" cy="720771"/>
            <a:chOff x="903371" y="249943"/>
            <a:chExt cx="2831223" cy="679699"/>
          </a:xfrm>
        </p:grpSpPr>
        <p:sp>
          <p:nvSpPr>
            <p:cNvPr id="18" name="任意多边形 8"/>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rgbClr val="FFFFFF">
                    <a:lumMod val="95000"/>
                  </a:srgbClr>
                </a:gs>
                <a:gs pos="0">
                  <a:srgbClr val="D3D3D3"/>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pPr>
                <a:defRPr/>
              </a:pPr>
              <a:endParaRPr lang="zh-CN" altLang="en-US"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任意多边形 9"/>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FFFFFF">
                <a:lumMod val="95000"/>
              </a:srgbClr>
            </a:solidFill>
            <a:ln w="19050">
              <a:gradFill flip="none" rotWithShape="1">
                <a:gsLst>
                  <a:gs pos="0">
                    <a:srgbClr val="FFFFFF">
                      <a:lumMod val="75000"/>
                    </a:srgbClr>
                  </a:gs>
                  <a:gs pos="100000">
                    <a:srgbClr val="FFFFFF"/>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pPr>
                <a:defRPr/>
              </a:pPr>
              <a:endParaRPr lang="zh-CN" altLang="en-US" kern="0" dirty="0">
                <a:solidFill>
                  <a:srgbClr val="FFFFFF">
                    <a:lumMod val="95000"/>
                  </a:srgbClr>
                </a:solidFill>
                <a:latin typeface="微软雅黑" panose="020B0503020204020204" pitchFamily="34" charset="-122"/>
                <a:ea typeface="微软雅黑" panose="020B0503020204020204" pitchFamily="34" charset="-122"/>
                <a:cs typeface="+mn-ea"/>
                <a:sym typeface="+mn-lt"/>
              </a:endParaRPr>
            </a:p>
          </p:txBody>
        </p:sp>
      </p:grpSp>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实施和运行维护</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数据库运行和维护</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2" name="Rectangle 31"/>
          <p:cNvSpPr>
            <a:spLocks noChangeArrowheads="1"/>
          </p:cNvSpPr>
          <p:nvPr/>
        </p:nvSpPr>
        <p:spPr bwMode="auto">
          <a:xfrm>
            <a:off x="1516109" y="871977"/>
            <a:ext cx="2263803" cy="458780"/>
          </a:xfrm>
          <a:prstGeom prst="rect">
            <a:avLst/>
          </a:prstGeom>
          <a:noFill/>
          <a:ln w="9525">
            <a:noFill/>
            <a:miter lim="800000"/>
          </a:ln>
        </p:spPr>
        <p:txBody>
          <a:bodyPr wrap="square" lIns="68580" tIns="34290" rIns="68580" bIns="34290">
            <a:spAutoFit/>
          </a:bodyPr>
          <a:lstStyle/>
          <a:p>
            <a:pPr>
              <a:lnSpc>
                <a:spcPct val="150000"/>
              </a:lnSpc>
            </a:pPr>
            <a:r>
              <a:rPr lang="zh-CN" altLang="en-US" sz="2000" dirty="0">
                <a:solidFill>
                  <a:srgbClr val="14436A"/>
                </a:solidFill>
                <a:latin typeface="黑体" panose="02010609060101010101" pitchFamily="49" charset="-122"/>
                <a:ea typeface="黑体" panose="02010609060101010101" pitchFamily="49" charset="-122"/>
                <a:cs typeface="+mn-ea"/>
                <a:sym typeface="+mn-lt"/>
              </a:rPr>
              <a:t>数据库运行和维护</a:t>
            </a:r>
            <a:endParaRPr lang="zh-CN" altLang="en-US" sz="2000" dirty="0">
              <a:solidFill>
                <a:srgbClr val="14436A"/>
              </a:solidFill>
              <a:latin typeface="黑体" panose="02010609060101010101" pitchFamily="49" charset="-122"/>
              <a:ea typeface="黑体" panose="02010609060101010101" pitchFamily="49" charset="-122"/>
              <a:cs typeface="+mn-ea"/>
              <a:sym typeface="+mn-lt"/>
            </a:endParaRPr>
          </a:p>
        </p:txBody>
      </p:sp>
      <p:sp>
        <p:nvSpPr>
          <p:cNvPr id="14" name="矩形 13"/>
          <p:cNvSpPr/>
          <p:nvPr/>
        </p:nvSpPr>
        <p:spPr>
          <a:xfrm>
            <a:off x="452163" y="1549288"/>
            <a:ext cx="8280000" cy="2015936"/>
          </a:xfrm>
          <a:prstGeom prst="rect">
            <a:avLst/>
          </a:prstGeom>
        </p:spPr>
        <p:txBody>
          <a:bodyPr wrap="square">
            <a:spAutoFit/>
          </a:bodyPr>
          <a:lstStyle/>
          <a:p>
            <a:pPr marL="285750" indent="-285750" algn="just" fontAlgn="ctr">
              <a:lnSpc>
                <a:spcPct val="150000"/>
              </a:lnSpc>
              <a:spcBef>
                <a:spcPts val="600"/>
              </a:spcBef>
              <a:spcAft>
                <a:spcPts val="600"/>
              </a:spcAft>
              <a:buClr>
                <a:srgbClr val="123E61"/>
              </a:buClr>
              <a:buFont typeface="Wingdings" panose="05000000000000000000" pitchFamily="2" charset="2"/>
              <a:buChar char="l"/>
            </a:pPr>
            <a:r>
              <a:rPr lang="zh-CN" altLang="zh-CN" sz="1600" kern="1050" dirty="0" smtClean="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a:t>
            </a:r>
            <a:r>
              <a:rPr lang="zh-CN" altLang="zh-CN" sz="1600" kern="105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的重组和重构</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pPr>
            <a:r>
              <a:rPr lang="en-US" altLang="zh-CN" sz="1600" kern="1000" dirty="0">
                <a:solidFill>
                  <a:srgbClr val="14436A"/>
                </a:solidFill>
                <a:latin typeface="黑体" panose="02010609060101010101" pitchFamily="49" charset="-122"/>
                <a:ea typeface="黑体" panose="02010609060101010101" pitchFamily="49" charset="-122"/>
              </a:rPr>
              <a:t>DBA</a:t>
            </a:r>
            <a:r>
              <a:rPr lang="zh-CN" altLang="en-US" sz="1600" kern="1000" dirty="0">
                <a:solidFill>
                  <a:srgbClr val="14436A"/>
                </a:solidFill>
                <a:latin typeface="黑体" panose="02010609060101010101" pitchFamily="49" charset="-122"/>
                <a:ea typeface="黑体" panose="02010609060101010101" pitchFamily="49" charset="-122"/>
              </a:rPr>
              <a:t>应制定周期性的重组织计划，重新安排和整理数据的存储结构，处理存储碎片的合并与回收，以保证数据的存储效率和存取性能。</a:t>
            </a:r>
            <a:endParaRPr lang="en-US" altLang="zh-CN" sz="1600" kern="1000" dirty="0">
              <a:solidFill>
                <a:srgbClr val="14436A"/>
              </a:solidFill>
              <a:latin typeface="黑体" panose="02010609060101010101" pitchFamily="49" charset="-122"/>
              <a:ea typeface="黑体" panose="02010609060101010101" pitchFamily="49" charset="-122"/>
            </a:endParaRPr>
          </a:p>
          <a:p>
            <a:pPr marL="457200" indent="-179705" algn="just" fontAlgn="ctr">
              <a:lnSpc>
                <a:spcPct val="150000"/>
              </a:lnSpc>
              <a:buFont typeface="Arial" panose="020B0604020202020204" pitchFamily="34" charset="0"/>
              <a:buChar char="•"/>
            </a:pPr>
            <a:r>
              <a:rPr lang="zh-CN" altLang="en-US" sz="1600" kern="1000" dirty="0">
                <a:solidFill>
                  <a:srgbClr val="14436A"/>
                </a:solidFill>
                <a:latin typeface="黑体" panose="02010609060101010101" pitchFamily="49" charset="-122"/>
                <a:ea typeface="黑体" panose="02010609060101010101" pitchFamily="49" charset="-122"/>
              </a:rPr>
              <a:t>重组织并不会改变原设计的逻辑和物理结构，然而数据库的重构却会改变数据库的模式和内模式。</a:t>
            </a:r>
            <a:endParaRPr lang="zh-CN" altLang="en-US" sz="1600" kern="1000" dirty="0">
              <a:solidFill>
                <a:srgbClr val="14436A"/>
              </a:solidFill>
              <a:latin typeface="黑体" panose="02010609060101010101" pitchFamily="49" charset="-122"/>
              <a:ea typeface="黑体" panose="02010609060101010101" pitchFamily="49" charset="-122"/>
            </a:endParaRPr>
          </a:p>
        </p:txBody>
      </p:sp>
      <p:grpSp>
        <p:nvGrpSpPr>
          <p:cNvPr id="13" name="组合 12"/>
          <p:cNvGrpSpPr/>
          <p:nvPr/>
        </p:nvGrpSpPr>
        <p:grpSpPr>
          <a:xfrm rot="16200000">
            <a:off x="507824" y="670672"/>
            <a:ext cx="756084" cy="854971"/>
            <a:chOff x="8439634" y="3544648"/>
            <a:chExt cx="1611146" cy="1817848"/>
          </a:xfrm>
        </p:grpSpPr>
        <p:sp>
          <p:nvSpPr>
            <p:cNvPr id="15"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FFFF">
                    <a:lumMod val="97000"/>
                  </a:srgbClr>
                </a:gs>
                <a:gs pos="100000">
                  <a:srgbClr val="FFFFFF">
                    <a:lumMod val="85000"/>
                  </a:srgbClr>
                </a:gs>
              </a:gsLst>
              <a:lin ang="2700000" scaled="1"/>
              <a:tileRect/>
            </a:gradFill>
            <a:ln w="19050">
              <a:gradFill flip="none" rotWithShape="1">
                <a:gsLst>
                  <a:gs pos="100000">
                    <a:srgbClr val="FFFFFF">
                      <a:lumMod val="75000"/>
                    </a:srgbClr>
                  </a:gs>
                  <a:gs pos="0">
                    <a:srgbClr val="FFFFFF"/>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23E61"/>
            </a:solidFill>
            <a:ln w="15875">
              <a:gradFill flip="none" rotWithShape="1">
                <a:gsLst>
                  <a:gs pos="0">
                    <a:srgbClr val="FFFFFF">
                      <a:lumMod val="65000"/>
                    </a:srgbClr>
                  </a:gs>
                  <a:gs pos="100000">
                    <a:srgbClr val="FFFFFF"/>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pPr>
                <a:defRPr/>
              </a:pPr>
              <a:endParaRPr lang="zh-CN" altLang="en-US" kern="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r>
              <a:rPr lang="en-US" altLang="zh-CN" dirty="0" err="1" smtClean="0"/>
              <a:t>DataBase@UESTC</a:t>
            </a:r>
            <a:r>
              <a:rPr lang="en-US" altLang="zh-CN" dirty="0" smtClean="0"/>
              <a:t> </a:t>
            </a:r>
            <a:r>
              <a:rPr lang="zh-CN" altLang="en-US" dirty="0" smtClean="0"/>
              <a:t>学以致用←→用以促学</a:t>
            </a:r>
            <a:endParaRPr lang="zh-CN" altLang="en-US" dirty="0"/>
          </a:p>
        </p:txBody>
      </p:sp>
      <p:sp>
        <p:nvSpPr>
          <p:cNvPr id="3" name="灯片编号占位符 2"/>
          <p:cNvSpPr>
            <a:spLocks noGrp="1"/>
          </p:cNvSpPr>
          <p:nvPr>
            <p:ph type="sldNum" sz="quarter" idx="12"/>
          </p:nvPr>
        </p:nvSpPr>
        <p:spPr/>
        <p:txBody>
          <a:bodyPr/>
          <a:p>
            <a:fld id="{A24B006D-818D-47B3-9EBE-C5AB269A17AF}" type="slidenum">
              <a:rPr lang="zh-CN" altLang="en-US" smtClean="0"/>
            </a:fld>
            <a:endParaRPr lang="zh-CN" altLang="en-US"/>
          </a:p>
        </p:txBody>
      </p:sp>
      <p:pic>
        <p:nvPicPr>
          <p:cNvPr id="4" name="图片 36" descr="图7.3.jpg"/>
          <p:cNvPicPr>
            <a:picLocks noChangeAspect="1"/>
          </p:cNvPicPr>
          <p:nvPr>
            <p:custDataLst>
              <p:tags r:id="rId1"/>
            </p:custDataLst>
          </p:nvPr>
        </p:nvPicPr>
        <p:blipFill>
          <a:blip r:embed="rId2" cstate="print"/>
          <a:srcRect/>
          <a:stretch>
            <a:fillRect/>
          </a:stretch>
        </p:blipFill>
        <p:spPr bwMode="auto">
          <a:xfrm>
            <a:off x="2077085" y="184150"/>
            <a:ext cx="5184775" cy="44926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本章小结</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256076" y="196280"/>
            <a:ext cx="2016224"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本章小结</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矩形 4"/>
          <p:cNvSpPr/>
          <p:nvPr/>
        </p:nvSpPr>
        <p:spPr>
          <a:xfrm>
            <a:off x="287524" y="747525"/>
            <a:ext cx="8400267" cy="3650038"/>
          </a:xfrm>
          <a:prstGeom prst="rect">
            <a:avLst/>
          </a:prstGeom>
        </p:spPr>
        <p:txBody>
          <a:bodyPr wrap="square">
            <a:spAutoFit/>
          </a:bodyPr>
          <a:lstStyle/>
          <a:p>
            <a:pPr indent="457200">
              <a:lnSpc>
                <a:spcPct val="150000"/>
              </a:lnSpc>
            </a:pPr>
            <a:r>
              <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a:t>
            </a:r>
            <a:r>
              <a:rPr lang="zh-CN"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数据库的设计方法目前可分为四类：</a:t>
            </a:r>
            <a:endPar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a:lnSpc>
                <a:spcPct val="150000"/>
              </a:lnSpc>
            </a:pPr>
            <a:r>
              <a:rPr lang="zh-CN" altLang="zh-CN"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直观设计法、规范设计法、面向对象设计法和计算机辅助设计法。</a:t>
            </a:r>
            <a:endParaRPr lang="en-US" altLang="zh-CN"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pPr>
            <a:r>
              <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、数据库的设计需要经过六个阶段：</a:t>
            </a:r>
            <a:endPar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a:lnSpc>
                <a:spcPct val="150000"/>
              </a:lnSpc>
            </a:pPr>
            <a:r>
              <a:rPr lang="zh-CN" altLang="en-US"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需求分析、概念设计、逻辑设计、物理设计、实现和运行与维护阶段。</a:t>
            </a:r>
            <a:endParaRPr lang="en-US" altLang="zh-CN"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pPr>
            <a:r>
              <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、需求分析的步骤分为：</a:t>
            </a:r>
            <a:endPar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a:lnSpc>
                <a:spcPct val="150000"/>
              </a:lnSpc>
            </a:pPr>
            <a:r>
              <a:rPr lang="zh-CN" altLang="en-US"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需求调研、进行需求分析、编写需求分析说明书和需求分析说明书的验证。</a:t>
            </a:r>
            <a:endParaRPr lang="en-US" altLang="zh-CN"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pPr>
            <a:r>
              <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、概念设计的方法有</a:t>
            </a:r>
            <a:r>
              <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种方法：</a:t>
            </a:r>
            <a:endPar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a:lnSpc>
                <a:spcPct val="150000"/>
              </a:lnSpc>
            </a:pPr>
            <a:r>
              <a:rPr lang="zh-CN" altLang="en-US"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自底向上、自顶向下、逐步扩张和混合策略。</a:t>
            </a:r>
            <a:endParaRPr lang="en-US" altLang="zh-CN"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pPr>
            <a:r>
              <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、数据库实现阶段主要工作包括：</a:t>
            </a:r>
            <a:endParaRPr lang="en-US" altLang="zh-CN" sz="1400" b="1"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marL="914400">
              <a:lnSpc>
                <a:spcPct val="150000"/>
              </a:lnSpc>
            </a:pPr>
            <a:r>
              <a:rPr lang="zh-CN" altLang="en-US"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数据库结构的建立、装入数据、应用程序开发测试和数据库试运行。</a:t>
            </a:r>
            <a:endParaRPr lang="en-US" altLang="zh-CN"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a:p>
            <a:pPr indent="457200">
              <a:lnSpc>
                <a:spcPct val="150000"/>
              </a:lnSpc>
            </a:pPr>
            <a:r>
              <a:rPr lang="en-US" altLang="zh-CN" sz="1400" b="1" dirty="0">
                <a:solidFill>
                  <a:srgbClr val="14436A"/>
                </a:solidFill>
                <a:latin typeface="黑体" panose="02010609060101010101" pitchFamily="49" charset="-122"/>
                <a:ea typeface="黑体" panose="02010609060101010101" pitchFamily="49" charset="-122"/>
              </a:rPr>
              <a:t>6</a:t>
            </a:r>
            <a:r>
              <a:rPr lang="zh-CN" altLang="en-US" sz="1400" b="1" dirty="0">
                <a:solidFill>
                  <a:srgbClr val="14436A"/>
                </a:solidFill>
                <a:latin typeface="黑体" panose="02010609060101010101" pitchFamily="49" charset="-122"/>
                <a:ea typeface="黑体" panose="02010609060101010101" pitchFamily="49" charset="-122"/>
              </a:rPr>
              <a:t>、运行与维护阶段的主要工作包括：</a:t>
            </a:r>
            <a:endParaRPr lang="en-US" altLang="zh-CN" sz="1400" b="1" dirty="0">
              <a:solidFill>
                <a:srgbClr val="14436A"/>
              </a:solidFill>
              <a:latin typeface="黑体" panose="02010609060101010101" pitchFamily="49" charset="-122"/>
              <a:ea typeface="黑体" panose="02010609060101010101" pitchFamily="49" charset="-122"/>
            </a:endParaRPr>
          </a:p>
          <a:p>
            <a:pPr marL="457200" indent="457200">
              <a:lnSpc>
                <a:spcPct val="150000"/>
              </a:lnSpc>
            </a:pPr>
            <a:r>
              <a:rPr lang="zh-CN" altLang="en-US"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rPr>
              <a:t>数据库的备份和恢复、数据库的完整性和安全性、数据库性能满足既定的要求和数据库的重组和重构。</a:t>
            </a:r>
            <a:endParaRPr lang="zh-CN" altLang="en-US" sz="1200" kern="1000" dirty="0">
              <a:solidFill>
                <a:srgbClr val="14436A"/>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软件开发生命周期</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251520" y="844352"/>
            <a:ext cx="7090202" cy="400110"/>
          </a:xfrm>
          <a:prstGeom prst="rect">
            <a:avLst/>
          </a:prstGeom>
          <a:noFill/>
        </p:spPr>
        <p:txBody>
          <a:bodyPr wrap="square" rtlCol="0">
            <a:spAutoFit/>
          </a:bodyPr>
          <a:lstStyle/>
          <a:p>
            <a:r>
              <a:rPr lang="zh-CN" altLang="en-US" sz="2000" dirty="0">
                <a:solidFill>
                  <a:schemeClr val="tx2"/>
                </a:solidFill>
                <a:latin typeface="黑体" panose="02010609060101010101" pitchFamily="49" charset="-122"/>
                <a:ea typeface="黑体" panose="02010609060101010101" pitchFamily="49" charset="-122"/>
              </a:rPr>
              <a:t>软件生命周期大体上可以分为以下几个阶段：</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数据库应用设计概述</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12" name="矩形 11"/>
          <p:cNvSpPr/>
          <p:nvPr/>
        </p:nvSpPr>
        <p:spPr>
          <a:xfrm>
            <a:off x="827584" y="1348408"/>
            <a:ext cx="6777361" cy="3046988"/>
          </a:xfrm>
          <a:prstGeom prst="rect">
            <a:avLst/>
          </a:prstGeom>
        </p:spPr>
        <p:txBody>
          <a:bodyPr wrap="square">
            <a:spAutoFit/>
          </a:bodyPr>
          <a:lstStyle/>
          <a:p>
            <a:pPr marL="914400" indent="-284480" algn="just" fontAlgn="ctr">
              <a:lnSpc>
                <a:spcPct val="150000"/>
              </a:lnSpc>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需要（或概念）阶段</a:t>
            </a:r>
            <a:endParaRPr lang="zh-CN" altLang="zh-CN" sz="1600" dirty="0">
              <a:solidFill>
                <a:srgbClr val="123E61"/>
              </a:solidFill>
              <a:latin typeface="黑体" panose="02010609060101010101" pitchFamily="49" charset="-122"/>
              <a:ea typeface="黑体" panose="02010609060101010101" pitchFamily="49" charset="-122"/>
            </a:endParaRPr>
          </a:p>
          <a:p>
            <a:pPr marL="914400" indent="-284480" algn="just" fontAlgn="ctr">
              <a:lnSpc>
                <a:spcPct val="150000"/>
              </a:lnSpc>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规格说明阶段</a:t>
            </a:r>
            <a:endParaRPr lang="zh-CN" altLang="zh-CN" sz="1600" dirty="0">
              <a:solidFill>
                <a:srgbClr val="123E61"/>
              </a:solidFill>
              <a:latin typeface="黑体" panose="02010609060101010101" pitchFamily="49" charset="-122"/>
              <a:ea typeface="黑体" panose="02010609060101010101" pitchFamily="49" charset="-122"/>
            </a:endParaRPr>
          </a:p>
          <a:p>
            <a:pPr marL="914400" indent="-284480" algn="just" fontAlgn="ctr">
              <a:lnSpc>
                <a:spcPct val="150000"/>
              </a:lnSpc>
              <a:spcAft>
                <a:spcPts val="0"/>
              </a:spcAft>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计划阶段</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4480" algn="just" fontAlgn="ctr">
              <a:lnSpc>
                <a:spcPct val="150000"/>
              </a:lnSpc>
              <a:spcAft>
                <a:spcPts val="0"/>
              </a:spcAft>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设计阶段</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4480" algn="just" fontAlgn="ctr">
              <a:lnSpc>
                <a:spcPct val="150000"/>
              </a:lnSpc>
              <a:spcAft>
                <a:spcPts val="0"/>
              </a:spcAft>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编程（编码或实现）阶段</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4480" algn="just" fontAlgn="ctr">
              <a:lnSpc>
                <a:spcPct val="150000"/>
              </a:lnSpc>
              <a:spcAft>
                <a:spcPts val="0"/>
              </a:spcAft>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集成（测试）阶段</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4480" algn="just" fontAlgn="ctr">
              <a:lnSpc>
                <a:spcPct val="150000"/>
              </a:lnSpc>
              <a:spcAft>
                <a:spcPts val="0"/>
              </a:spcAft>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维护阶段</a:t>
            </a:r>
            <a:endParaRPr lang="en-US" altLang="zh-CN" sz="1600" dirty="0">
              <a:solidFill>
                <a:srgbClr val="123E61"/>
              </a:solidFill>
              <a:latin typeface="黑体" panose="02010609060101010101" pitchFamily="49" charset="-122"/>
              <a:ea typeface="黑体" panose="02010609060101010101" pitchFamily="49" charset="-122"/>
            </a:endParaRPr>
          </a:p>
          <a:p>
            <a:pPr marL="914400" indent="-284480" algn="just" fontAlgn="ctr">
              <a:lnSpc>
                <a:spcPct val="150000"/>
              </a:lnSpc>
              <a:spcAft>
                <a:spcPts val="0"/>
              </a:spcAft>
              <a:buFont typeface="Wingdings" panose="05000000000000000000" pitchFamily="2" charset="2"/>
              <a:buChar char="l"/>
            </a:pPr>
            <a:r>
              <a:rPr lang="zh-CN" altLang="zh-CN" sz="1600" dirty="0">
                <a:solidFill>
                  <a:srgbClr val="123E61"/>
                </a:solidFill>
                <a:latin typeface="黑体" panose="02010609060101010101" pitchFamily="49" charset="-122"/>
                <a:ea typeface="黑体" panose="02010609060101010101" pitchFamily="49" charset="-122"/>
              </a:rPr>
              <a:t>衰退阶段</a:t>
            </a:r>
            <a:endParaRPr lang="zh-CN" altLang="zh-CN" sz="1600"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数据库开发生命周期</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5" name="文本框 4"/>
          <p:cNvSpPr txBox="1"/>
          <p:nvPr/>
        </p:nvSpPr>
        <p:spPr>
          <a:xfrm>
            <a:off x="71500" y="625397"/>
            <a:ext cx="8232815" cy="773289"/>
          </a:xfrm>
          <a:prstGeom prst="rect">
            <a:avLst/>
          </a:prstGeom>
          <a:noFill/>
        </p:spPr>
        <p:txBody>
          <a:bodyPr wrap="square" rtlCol="0">
            <a:spAutoFit/>
          </a:bodyPr>
          <a:lstStyle/>
          <a:p>
            <a:pPr indent="457200">
              <a:lnSpc>
                <a:spcPct val="150000"/>
              </a:lnSpc>
            </a:pPr>
            <a:r>
              <a:rPr lang="zh-CN" altLang="en-US" sz="1600" b="1" dirty="0">
                <a:solidFill>
                  <a:schemeClr val="tx2"/>
                </a:solidFill>
                <a:latin typeface="黑体" panose="02010609060101010101" pitchFamily="49" charset="-122"/>
                <a:ea typeface="黑体" panose="02010609060101010101" pitchFamily="49" charset="-122"/>
              </a:rPr>
              <a:t>数据库开发生命周期（</a:t>
            </a:r>
            <a:r>
              <a:rPr lang="en-US" altLang="zh-CN" sz="1600" b="1" dirty="0">
                <a:solidFill>
                  <a:schemeClr val="tx2"/>
                </a:solidFill>
                <a:latin typeface="黑体" panose="02010609060101010101" pitchFamily="49" charset="-122"/>
                <a:ea typeface="黑体" panose="02010609060101010101" pitchFamily="49" charset="-122"/>
              </a:rPr>
              <a:t>DDLC</a:t>
            </a:r>
            <a:r>
              <a:rPr lang="zh-CN" altLang="en-US" sz="1600" b="1" dirty="0">
                <a:solidFill>
                  <a:schemeClr val="tx2"/>
                </a:solidFill>
                <a:latin typeface="黑体" panose="02010609060101010101" pitchFamily="49" charset="-122"/>
                <a:ea typeface="黑体" panose="02010609060101010101" pitchFamily="49" charset="-122"/>
              </a:rPr>
              <a:t>）</a:t>
            </a:r>
            <a:r>
              <a:rPr lang="zh-CN" altLang="en-US" sz="1600" dirty="0">
                <a:solidFill>
                  <a:schemeClr val="tx2"/>
                </a:solidFill>
                <a:latin typeface="黑体" panose="02010609060101010101" pitchFamily="49" charset="-122"/>
                <a:ea typeface="黑体" panose="02010609060101010101" pitchFamily="49" charset="-122"/>
              </a:rPr>
              <a:t>：是一个设计、实现和维护数据库系统的过程，需要符合组织战略和操作信息的需求。</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数据库应用设计概述</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12" name="矩形 11"/>
          <p:cNvSpPr/>
          <p:nvPr/>
        </p:nvSpPr>
        <p:spPr>
          <a:xfrm>
            <a:off x="273772" y="1634811"/>
            <a:ext cx="4680677" cy="305853"/>
          </a:xfrm>
          <a:prstGeom prst="rect">
            <a:avLst/>
          </a:prstGeom>
        </p:spPr>
        <p:txBody>
          <a:bodyPr wrap="square">
            <a:spAutoFit/>
          </a:bodyPr>
          <a:lstStyle/>
          <a:p>
            <a:pPr indent="255905" algn="just" fontAlgn="ctr">
              <a:lnSpc>
                <a:spcPts val="1505"/>
              </a:lnSpc>
              <a:spcAft>
                <a:spcPts val="0"/>
              </a:spcAft>
            </a:pPr>
            <a:r>
              <a:rPr lang="zh-CN" altLang="zh-CN" sz="1600" dirty="0">
                <a:solidFill>
                  <a:schemeClr val="tx2"/>
                </a:solidFill>
                <a:latin typeface="黑体" panose="02010609060101010101" pitchFamily="49" charset="-122"/>
                <a:ea typeface="黑体" panose="02010609060101010101" pitchFamily="49" charset="-122"/>
              </a:rPr>
              <a:t>数据库开发生命周期的各个阶段包括：</a:t>
            </a:r>
            <a:endParaRPr lang="zh-CN" altLang="zh-CN" sz="1600" dirty="0">
              <a:solidFill>
                <a:schemeClr val="tx2"/>
              </a:solidFill>
              <a:latin typeface="黑体" panose="02010609060101010101" pitchFamily="49" charset="-122"/>
              <a:ea typeface="黑体" panose="02010609060101010101" pitchFamily="49" charset="-122"/>
            </a:endParaRPr>
          </a:p>
        </p:txBody>
      </p:sp>
      <p:sp>
        <p:nvSpPr>
          <p:cNvPr id="15" name="文本框 14"/>
          <p:cNvSpPr txBox="1"/>
          <p:nvPr/>
        </p:nvSpPr>
        <p:spPr>
          <a:xfrm>
            <a:off x="684547" y="2031740"/>
            <a:ext cx="3697793" cy="2250616"/>
          </a:xfrm>
          <a:prstGeom prst="rect">
            <a:avLst/>
          </a:prstGeom>
          <a:noFill/>
        </p:spPr>
        <p:txBody>
          <a:bodyPr wrap="square" rtlCol="0">
            <a:spAutoFit/>
          </a:bodyPr>
          <a:lstStyle/>
          <a:p>
            <a:pPr marL="457200" indent="-179705">
              <a:lnSpc>
                <a:spcPct val="150000"/>
              </a:lnSpc>
              <a:buFont typeface="Arial" panose="020B0604020202020204" pitchFamily="34" charset="0"/>
              <a:buChar char="•"/>
            </a:pPr>
            <a:r>
              <a:rPr lang="zh-CN" altLang="zh-CN" sz="1600" dirty="0">
                <a:solidFill>
                  <a:schemeClr val="tx2"/>
                </a:solidFill>
                <a:latin typeface="黑体" panose="02010609060101010101" pitchFamily="49" charset="-122"/>
                <a:ea typeface="黑体" panose="02010609060101010101" pitchFamily="49" charset="-122"/>
              </a:rPr>
              <a:t>可行性研究和需求分析</a:t>
            </a:r>
            <a:endParaRPr lang="en-US" altLang="zh-CN" sz="1600" dirty="0">
              <a:solidFill>
                <a:schemeClr val="tx2"/>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rPr>
              <a:t>数据库设计</a:t>
            </a:r>
            <a:endParaRPr lang="en-US" altLang="zh-CN" sz="1600" dirty="0">
              <a:solidFill>
                <a:schemeClr val="tx2"/>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rPr>
              <a:t>数据库实现</a:t>
            </a:r>
            <a:endParaRPr lang="en-US" altLang="zh-CN" sz="1600" dirty="0">
              <a:solidFill>
                <a:schemeClr val="tx2"/>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rPr>
              <a:t>数据和应用程序转化</a:t>
            </a:r>
            <a:endParaRPr lang="en-US" altLang="zh-CN" sz="1600" dirty="0">
              <a:solidFill>
                <a:schemeClr val="tx2"/>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rPr>
              <a:t>测试和验证</a:t>
            </a:r>
            <a:endParaRPr lang="en-US" altLang="zh-CN" sz="1600" dirty="0">
              <a:solidFill>
                <a:schemeClr val="tx2"/>
              </a:solidFill>
              <a:latin typeface="黑体" panose="02010609060101010101" pitchFamily="49" charset="-122"/>
              <a:ea typeface="黑体" panose="02010609060101010101" pitchFamily="49" charset="-122"/>
            </a:endParaRPr>
          </a:p>
          <a:p>
            <a:pPr marL="457200" indent="-179705">
              <a:lnSpc>
                <a:spcPct val="150000"/>
              </a:lnSpc>
              <a:buFont typeface="Arial" panose="020B0604020202020204" pitchFamily="34" charset="0"/>
              <a:buChar char="•"/>
            </a:pPr>
            <a:r>
              <a:rPr lang="zh-CN" altLang="en-US" sz="1600" dirty="0">
                <a:solidFill>
                  <a:schemeClr val="tx2"/>
                </a:solidFill>
                <a:latin typeface="黑体" panose="02010609060101010101" pitchFamily="49" charset="-122"/>
                <a:ea typeface="黑体" panose="02010609060101010101" pitchFamily="49" charset="-122"/>
              </a:rPr>
              <a:t>监控和维护</a:t>
            </a:r>
            <a:endParaRPr lang="zh-CN" altLang="en-US" sz="1600" dirty="0">
              <a:solidFill>
                <a:schemeClr val="tx2"/>
              </a:solidFill>
              <a:latin typeface="黑体" panose="02010609060101010101" pitchFamily="49" charset="-122"/>
              <a:ea typeface="黑体" panose="02010609060101010101" pitchFamily="49" charset="-122"/>
            </a:endParaRPr>
          </a:p>
        </p:txBody>
      </p:sp>
      <p:pic>
        <p:nvPicPr>
          <p:cNvPr id="17" name="Picture 2" descr="说明: 9t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1065692"/>
            <a:ext cx="3302733" cy="325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5076056" y="4473073"/>
            <a:ext cx="3804317" cy="307777"/>
          </a:xfrm>
          <a:prstGeom prst="rect">
            <a:avLst/>
          </a:prstGeom>
        </p:spPr>
        <p:txBody>
          <a:bodyPr wrap="square">
            <a:spAutoFit/>
          </a:bodyPr>
          <a:lstStyle/>
          <a:p>
            <a:pPr algn="ctr">
              <a:spcBef>
                <a:spcPts val="700"/>
              </a:spcBef>
              <a:spcAft>
                <a:spcPts val="800"/>
              </a:spcAft>
            </a:pPr>
            <a:r>
              <a:rPr lang="zh-CN" altLang="zh-CN" sz="1400" kern="1000" dirty="0">
                <a:solidFill>
                  <a:srgbClr val="123E61"/>
                </a:solidFill>
                <a:latin typeface="黑体" panose="02010609060101010101" pitchFamily="49" charset="-122"/>
                <a:ea typeface="黑体" panose="02010609060101010101" pitchFamily="49" charset="-122"/>
              </a:rPr>
              <a:t>数据库开发生命周期（</a:t>
            </a:r>
            <a:r>
              <a:rPr lang="en-US" altLang="zh-CN" sz="1400" kern="1000" dirty="0">
                <a:solidFill>
                  <a:srgbClr val="123E61"/>
                </a:solidFill>
                <a:latin typeface="黑体" panose="02010609060101010101" pitchFamily="49" charset="-122"/>
                <a:ea typeface="黑体" panose="02010609060101010101" pitchFamily="49" charset="-122"/>
              </a:rPr>
              <a:t>DDLC</a:t>
            </a:r>
            <a:r>
              <a:rPr lang="zh-CN" altLang="zh-CN" sz="1400" kern="1000" dirty="0">
                <a:solidFill>
                  <a:srgbClr val="123E61"/>
                </a:solidFill>
                <a:latin typeface="黑体" panose="02010609060101010101" pitchFamily="49" charset="-122"/>
                <a:ea typeface="黑体" panose="02010609060101010101" pitchFamily="49" charset="-122"/>
              </a:rPr>
              <a:t>）</a:t>
            </a:r>
            <a:endParaRPr lang="zh-CN" altLang="zh-CN" sz="1400" kern="1000"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数据库设计基本过程</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文本框 10"/>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数据库应用设计概述</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12" name="矩形 11"/>
          <p:cNvSpPr/>
          <p:nvPr/>
        </p:nvSpPr>
        <p:spPr>
          <a:xfrm>
            <a:off x="827584" y="1528428"/>
            <a:ext cx="3508007" cy="225061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需求分析阶段</a:t>
            </a:r>
            <a:endParaRPr lang="en-US"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概念设计阶段</a:t>
            </a:r>
            <a:endParaRPr lang="en-US"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逻辑设计阶段</a:t>
            </a:r>
            <a:endParaRPr lang="en-US"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物理设计阶段</a:t>
            </a:r>
            <a:endParaRPr lang="en-US"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实现阶段</a:t>
            </a:r>
            <a:endParaRPr lang="en-US"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运行与维护阶段</a:t>
            </a:r>
            <a:endParaRPr lang="zh-CN" altLang="en-US" sz="1600" dirty="0">
              <a:solidFill>
                <a:srgbClr val="123E61"/>
              </a:solidFill>
              <a:latin typeface="黑体" panose="02010609060101010101" pitchFamily="49" charset="-122"/>
              <a:ea typeface="黑体" panose="02010609060101010101" pitchFamily="49" charset="-122"/>
            </a:endParaRPr>
          </a:p>
        </p:txBody>
      </p:sp>
      <p:pic>
        <p:nvPicPr>
          <p:cNvPr id="15" name="图片 14" descr="说明: 9t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0392" y="588049"/>
            <a:ext cx="2963956" cy="3856703"/>
          </a:xfrm>
          <a:prstGeom prst="rect">
            <a:avLst/>
          </a:prstGeom>
          <a:noFill/>
          <a:ln>
            <a:noFill/>
          </a:ln>
        </p:spPr>
      </p:pic>
      <p:sp>
        <p:nvSpPr>
          <p:cNvPr id="17" name="矩形 16"/>
          <p:cNvSpPr/>
          <p:nvPr/>
        </p:nvSpPr>
        <p:spPr>
          <a:xfrm>
            <a:off x="5421586" y="4460584"/>
            <a:ext cx="1800493" cy="307777"/>
          </a:xfrm>
          <a:prstGeom prst="rect">
            <a:avLst/>
          </a:prstGeom>
        </p:spPr>
        <p:txBody>
          <a:bodyPr wrap="none">
            <a:spAutoFit/>
          </a:bodyPr>
          <a:lstStyle/>
          <a:p>
            <a:r>
              <a:rPr lang="zh-CN" altLang="zh-CN" sz="14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数据库设计过程步骤</a:t>
            </a:r>
            <a:endParaRPr lang="zh-CN" altLang="en-US" sz="1400" dirty="0">
              <a:solidFill>
                <a:srgbClr val="123E61"/>
              </a:solidFill>
              <a:latin typeface="黑体" panose="02010609060101010101" pitchFamily="49" charset="-122"/>
              <a:ea typeface="黑体" panose="02010609060101010101" pitchFamily="49" charset="-122"/>
            </a:endParaRPr>
          </a:p>
        </p:txBody>
      </p:sp>
      <p:sp>
        <p:nvSpPr>
          <p:cNvPr id="2" name="矩形 1"/>
          <p:cNvSpPr/>
          <p:nvPr/>
        </p:nvSpPr>
        <p:spPr>
          <a:xfrm>
            <a:off x="114380" y="988368"/>
            <a:ext cx="3724096" cy="403957"/>
          </a:xfrm>
          <a:prstGeom prst="rect">
            <a:avLst/>
          </a:prstGeom>
        </p:spPr>
        <p:txBody>
          <a:bodyPr wrap="none">
            <a:spAutoFit/>
          </a:bodyPr>
          <a:lstStyle/>
          <a:p>
            <a:pPr indent="457200">
              <a:lnSpc>
                <a:spcPct val="150000"/>
              </a:lnSpc>
            </a:pPr>
            <a:r>
              <a:rPr lang="zh-CN"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rPr>
              <a:t>数据库的设计需要经过六个阶段：</a:t>
            </a:r>
            <a:endParaRPr lang="en-US" altLang="zh-CN" sz="1600" kern="1000" dirty="0">
              <a:solidFill>
                <a:srgbClr val="123E6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ircle(in)">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1722" y="196280"/>
            <a:ext cx="96259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935596" y="124272"/>
            <a:ext cx="2772308" cy="369332"/>
          </a:xfrm>
          <a:prstGeom prst="rect">
            <a:avLst/>
          </a:prstGeom>
          <a:noFill/>
        </p:spPr>
        <p:txBody>
          <a:bodyPr wrap="square" rtlCol="0">
            <a:spAutoFit/>
          </a:bodyPr>
          <a:lstStyle/>
          <a:p>
            <a:r>
              <a:rPr lang="zh-CN" altLang="en-US" b="1" dirty="0">
                <a:solidFill>
                  <a:srgbClr val="123E61"/>
                </a:solidFill>
                <a:latin typeface="黑体" panose="02010609060101010101" pitchFamily="49" charset="-122"/>
                <a:ea typeface="黑体" panose="02010609060101010101" pitchFamily="49" charset="-122"/>
              </a:rPr>
              <a:t>需求分析</a:t>
            </a:r>
            <a:endParaRPr lang="zh-CN" altLang="en-US" b="1" dirty="0">
              <a:solidFill>
                <a:srgbClr val="123E61"/>
              </a:solidFill>
              <a:latin typeface="黑体" panose="02010609060101010101" pitchFamily="49" charset="-122"/>
              <a:ea typeface="黑体" panose="02010609060101010101" pitchFamily="49" charset="-122"/>
            </a:endParaRPr>
          </a:p>
        </p:txBody>
      </p:sp>
      <p:sp>
        <p:nvSpPr>
          <p:cNvPr id="6" name="文本框 5"/>
          <p:cNvSpPr txBox="1"/>
          <p:nvPr/>
        </p:nvSpPr>
        <p:spPr>
          <a:xfrm>
            <a:off x="5400092" y="196280"/>
            <a:ext cx="1872208" cy="307777"/>
          </a:xfrm>
          <a:prstGeom prst="rect">
            <a:avLst/>
          </a:prstGeom>
          <a:noFill/>
        </p:spPr>
        <p:txBody>
          <a:bodyPr wrap="square" rtlCol="0">
            <a:spAutoFit/>
          </a:bodyPr>
          <a:lstStyle/>
          <a:p>
            <a:pPr algn="r"/>
            <a:r>
              <a:rPr lang="zh-CN" altLang="en-US" sz="1400" b="1" dirty="0">
                <a:solidFill>
                  <a:srgbClr val="123E61"/>
                </a:solidFill>
                <a:latin typeface="黑体" panose="02010609060101010101" pitchFamily="49" charset="-122"/>
                <a:ea typeface="黑体" panose="02010609060101010101" pitchFamily="49" charset="-122"/>
              </a:rPr>
              <a:t>需求描述与分析</a:t>
            </a:r>
            <a:endParaRPr lang="zh-CN" altLang="en-US" sz="1400" b="1" dirty="0">
              <a:solidFill>
                <a:srgbClr val="123E61"/>
              </a:solidFill>
              <a:latin typeface="黑体" panose="02010609060101010101" pitchFamily="49" charset="-122"/>
              <a:ea typeface="黑体" panose="02010609060101010101" pitchFamily="49" charset="-122"/>
            </a:endParaRPr>
          </a:p>
        </p:txBody>
      </p:sp>
      <p:sp>
        <p:nvSpPr>
          <p:cNvPr id="11" name="矩形 10"/>
          <p:cNvSpPr/>
          <p:nvPr/>
        </p:nvSpPr>
        <p:spPr>
          <a:xfrm>
            <a:off x="431540" y="664332"/>
            <a:ext cx="8552283" cy="4154984"/>
          </a:xfrm>
          <a:prstGeom prst="rect">
            <a:avLst/>
          </a:prstGeom>
        </p:spPr>
        <p:txBody>
          <a:bodyPr wrap="square">
            <a:spAutoFit/>
          </a:bodyPr>
          <a:lstStyle/>
          <a:p>
            <a:pPr marL="284480" indent="-284480" algn="just" fontAlgn="ctr">
              <a:lnSpc>
                <a:spcPct val="150000"/>
              </a:lnSpc>
              <a:spcAft>
                <a:spcPts val="0"/>
              </a:spcAft>
              <a:buClr>
                <a:srgbClr val="123E61"/>
              </a:buClr>
              <a:buFont typeface="Wingdings" panose="05000000000000000000" pitchFamily="2" charset="2"/>
              <a:buChar char="l"/>
            </a:pPr>
            <a:r>
              <a:rPr lang="zh-CN" altLang="en-US" sz="1600" kern="1000" dirty="0">
                <a:solidFill>
                  <a:srgbClr val="123E61"/>
                </a:solidFill>
                <a:latin typeface="黑体" panose="02010609060101010101" pitchFamily="49" charset="-122"/>
                <a:ea typeface="黑体" panose="02010609060101010101" pitchFamily="49" charset="-122"/>
              </a:rPr>
              <a:t>在软件的生命周期中，需求分析是数据库设计的起点，是最为重要的一个阶段。</a:t>
            </a:r>
            <a:endParaRPr lang="en-US" altLang="zh-CN" sz="1600" kern="1000" dirty="0">
              <a:solidFill>
                <a:srgbClr val="123E61"/>
              </a:solidFill>
              <a:latin typeface="黑体" panose="02010609060101010101" pitchFamily="49" charset="-122"/>
              <a:ea typeface="黑体" panose="02010609060101010101" pitchFamily="49" charset="-122"/>
            </a:endParaRPr>
          </a:p>
          <a:p>
            <a:pPr marL="284480" indent="-284480" algn="just" fontAlgn="ctr">
              <a:lnSpc>
                <a:spcPct val="150000"/>
              </a:lnSpc>
              <a:spcAft>
                <a:spcPts val="0"/>
              </a:spcAft>
              <a:buClr>
                <a:srgbClr val="123E61"/>
              </a:buClr>
              <a:buFont typeface="Wingdings" panose="05000000000000000000" pitchFamily="2" charset="2"/>
              <a:buChar char="l"/>
            </a:pPr>
            <a:r>
              <a:rPr lang="zh-CN" altLang="en-US" sz="1600" kern="1000" dirty="0">
                <a:solidFill>
                  <a:srgbClr val="123E61"/>
                </a:solidFill>
                <a:latin typeface="黑体" panose="02010609060101010101" pitchFamily="49" charset="-122"/>
                <a:ea typeface="黑体" panose="02010609060101010101" pitchFamily="49" charset="-122"/>
              </a:rPr>
              <a:t>需求分析中最基本的一项原则就是必须要</a:t>
            </a:r>
            <a:r>
              <a:rPr lang="zh-CN" altLang="en-US" sz="1600" kern="1000" dirty="0">
                <a:solidFill>
                  <a:srgbClr val="FF0000"/>
                </a:solidFill>
                <a:latin typeface="黑体" panose="02010609060101010101" pitchFamily="49" charset="-122"/>
                <a:ea typeface="黑体" panose="02010609060101010101" pitchFamily="49" charset="-122"/>
              </a:rPr>
              <a:t>正确理解客户的</a:t>
            </a:r>
            <a:r>
              <a:rPr lang="zh-CN" altLang="en-US" sz="1600" kern="1000" dirty="0" smtClean="0">
                <a:solidFill>
                  <a:srgbClr val="FF0000"/>
                </a:solidFill>
                <a:latin typeface="黑体" panose="02010609060101010101" pitchFamily="49" charset="-122"/>
                <a:ea typeface="黑体" panose="02010609060101010101" pitchFamily="49" charset="-122"/>
              </a:rPr>
              <a:t>需求</a:t>
            </a:r>
            <a:r>
              <a:rPr lang="zh-CN" altLang="en-US" sz="1600" kern="1000" dirty="0" smtClean="0">
                <a:solidFill>
                  <a:srgbClr val="123E61"/>
                </a:solidFill>
                <a:latin typeface="黑体" panose="02010609060101010101" pitchFamily="49" charset="-122"/>
                <a:ea typeface="黑体" panose="02010609060101010101" pitchFamily="49" charset="-122"/>
              </a:rPr>
              <a:t>。</a:t>
            </a:r>
            <a:endParaRPr lang="zh-CN" altLang="en-US" sz="1600" kern="1000" dirty="0">
              <a:solidFill>
                <a:srgbClr val="123E61"/>
              </a:solidFill>
              <a:latin typeface="黑体" panose="02010609060101010101" pitchFamily="49" charset="-122"/>
              <a:ea typeface="黑体" panose="02010609060101010101" pitchFamily="49" charset="-122"/>
            </a:endParaRPr>
          </a:p>
          <a:p>
            <a:pPr marL="284480" indent="-284480" algn="just" fontAlgn="ctr">
              <a:lnSpc>
                <a:spcPct val="150000"/>
              </a:lnSpc>
              <a:spcAft>
                <a:spcPts val="0"/>
              </a:spcAft>
              <a:buClr>
                <a:srgbClr val="123E61"/>
              </a:buClr>
              <a:buFont typeface="Wingdings" panose="05000000000000000000" pitchFamily="2" charset="2"/>
              <a:buChar char="l"/>
            </a:pPr>
            <a:r>
              <a:rPr lang="zh-CN" altLang="en-US" sz="1600" kern="1000" dirty="0">
                <a:solidFill>
                  <a:srgbClr val="123E61"/>
                </a:solidFill>
                <a:latin typeface="黑体" panose="02010609060101010101" pitchFamily="49" charset="-122"/>
                <a:ea typeface="黑体" panose="02010609060101010101" pitchFamily="49" charset="-122"/>
              </a:rPr>
              <a:t>需求分析包含：</a:t>
            </a:r>
            <a:endParaRPr lang="en-US" altLang="zh-CN" sz="1600" kern="1000" dirty="0">
              <a:solidFill>
                <a:srgbClr val="123E61"/>
              </a:solidFill>
              <a:latin typeface="黑体" panose="02010609060101010101" pitchFamily="49" charset="-122"/>
              <a:ea typeface="黑体" panose="02010609060101010101" pitchFamily="49" charset="-122"/>
            </a:endParaRPr>
          </a:p>
          <a:p>
            <a:pPr indent="457200" algn="just" fontAlgn="ctr">
              <a:lnSpc>
                <a:spcPct val="150000"/>
              </a:lnSpc>
              <a:spcAft>
                <a:spcPts val="0"/>
              </a:spcAft>
              <a:buClr>
                <a:srgbClr val="C00000"/>
              </a:buClr>
            </a:pPr>
            <a:r>
              <a:rPr lang="zh-CN" altLang="en-US" sz="1600" kern="1000" dirty="0">
                <a:solidFill>
                  <a:srgbClr val="123E61"/>
                </a:solidFill>
                <a:latin typeface="黑体" panose="02010609060101010101" pitchFamily="49" charset="-122"/>
                <a:ea typeface="黑体" panose="02010609060101010101" pitchFamily="49" charset="-122"/>
              </a:rPr>
              <a:t> 需求的获取、分析、规则说明、变更、验证及管理等工程内容。</a:t>
            </a:r>
            <a:endParaRPr lang="en-US" altLang="zh-CN" sz="1600" kern="1000" dirty="0">
              <a:solidFill>
                <a:srgbClr val="123E61"/>
              </a:solidFill>
              <a:latin typeface="黑体" panose="02010609060101010101" pitchFamily="49" charset="-122"/>
              <a:ea typeface="黑体" panose="02010609060101010101" pitchFamily="49" charset="-122"/>
            </a:endParaRPr>
          </a:p>
          <a:p>
            <a:pPr marL="284480" indent="-284480" algn="just" fontAlgn="ctr">
              <a:lnSpc>
                <a:spcPct val="150000"/>
              </a:lnSpc>
              <a:spcAft>
                <a:spcPts val="0"/>
              </a:spcAft>
              <a:buClr>
                <a:srgbClr val="123E61"/>
              </a:buClr>
              <a:buFont typeface="Wingdings" panose="05000000000000000000" pitchFamily="2" charset="2"/>
              <a:buChar char="l"/>
            </a:pPr>
            <a:r>
              <a:rPr lang="zh-CN" altLang="en-US" sz="1600" kern="1000" dirty="0">
                <a:solidFill>
                  <a:srgbClr val="123E61"/>
                </a:solidFill>
                <a:latin typeface="黑体" panose="02010609060101010101" pitchFamily="49" charset="-122"/>
                <a:ea typeface="黑体" panose="02010609060101010101" pitchFamily="49" charset="-122"/>
              </a:rPr>
              <a:t>需求分析的基本任务：</a:t>
            </a:r>
            <a:endParaRPr lang="zh-CN" altLang="en-US" sz="1600" kern="1000" dirty="0">
              <a:solidFill>
                <a:srgbClr val="123E61"/>
              </a:solidFill>
              <a:latin typeface="黑体" panose="02010609060101010101" pitchFamily="49" charset="-122"/>
              <a:ea typeface="黑体" panose="02010609060101010101" pitchFamily="49" charset="-122"/>
            </a:endParaRPr>
          </a:p>
          <a:p>
            <a:pPr marL="720090" indent="-179705" fontAlgn="ctr">
              <a:lnSpc>
                <a:spcPct val="150000"/>
              </a:lnSpc>
              <a:spcAft>
                <a:spcPts val="0"/>
              </a:spcAft>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rPr>
              <a:t>完成对产品开发的可行性研究</a:t>
            </a:r>
            <a:endParaRPr lang="zh-CN" altLang="en-US" sz="1600" kern="1000" dirty="0">
              <a:solidFill>
                <a:srgbClr val="123E61"/>
              </a:solidFill>
              <a:latin typeface="黑体" panose="02010609060101010101" pitchFamily="49" charset="-122"/>
              <a:ea typeface="黑体" panose="02010609060101010101" pitchFamily="49" charset="-122"/>
            </a:endParaRPr>
          </a:p>
          <a:p>
            <a:pPr marL="720090" indent="-179705" fontAlgn="ctr">
              <a:lnSpc>
                <a:spcPct val="150000"/>
              </a:lnSpc>
              <a:spcAft>
                <a:spcPts val="0"/>
              </a:spcAft>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rPr>
              <a:t>调查应用领域</a:t>
            </a:r>
            <a:endParaRPr lang="en-US" altLang="zh-CN" sz="1600" kern="1000" dirty="0">
              <a:solidFill>
                <a:srgbClr val="123E61"/>
              </a:solidFill>
              <a:latin typeface="黑体" panose="02010609060101010101" pitchFamily="49" charset="-122"/>
              <a:ea typeface="黑体" panose="02010609060101010101" pitchFamily="49" charset="-122"/>
            </a:endParaRPr>
          </a:p>
          <a:p>
            <a:pPr marL="720090" indent="-179705" fontAlgn="ctr">
              <a:lnSpc>
                <a:spcPct val="150000"/>
              </a:lnSpc>
              <a:spcAft>
                <a:spcPts val="0"/>
              </a:spcAft>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rPr>
              <a:t>对各种应用的信息和操作要求进行详细分析</a:t>
            </a:r>
            <a:endParaRPr lang="en-US" altLang="zh-CN" sz="1600" kern="1000" dirty="0">
              <a:solidFill>
                <a:srgbClr val="123E61"/>
              </a:solidFill>
              <a:latin typeface="黑体" panose="02010609060101010101" pitchFamily="49" charset="-122"/>
              <a:ea typeface="黑体" panose="02010609060101010101" pitchFamily="49" charset="-122"/>
            </a:endParaRPr>
          </a:p>
          <a:p>
            <a:pPr marL="720090" indent="-179705" fontAlgn="ctr">
              <a:lnSpc>
                <a:spcPct val="150000"/>
              </a:lnSpc>
              <a:spcAft>
                <a:spcPts val="0"/>
              </a:spcAft>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rPr>
              <a:t>列出系统中所有的输入流、输出流和数据存储</a:t>
            </a:r>
            <a:r>
              <a:rPr lang="en-US" altLang="zh-CN" sz="1600" kern="1000" dirty="0">
                <a:solidFill>
                  <a:srgbClr val="123E61"/>
                </a:solidFill>
                <a:latin typeface="黑体" panose="02010609060101010101" pitchFamily="49" charset="-122"/>
                <a:ea typeface="黑体" panose="02010609060101010101" pitchFamily="49" charset="-122"/>
              </a:rPr>
              <a:t>,</a:t>
            </a:r>
            <a:r>
              <a:rPr lang="zh-CN" altLang="en-US" sz="1600" kern="1000" dirty="0">
                <a:solidFill>
                  <a:srgbClr val="123E61"/>
                </a:solidFill>
                <a:latin typeface="黑体" panose="02010609060101010101" pitchFamily="49" charset="-122"/>
                <a:ea typeface="黑体" panose="02010609060101010101" pitchFamily="49" charset="-122"/>
              </a:rPr>
              <a:t>得到完整的数据流图、数据字典和数据加工的描述</a:t>
            </a:r>
            <a:endParaRPr lang="en-US" altLang="zh-CN" sz="1600" kern="1000" dirty="0">
              <a:solidFill>
                <a:srgbClr val="123E61"/>
              </a:solidFill>
              <a:latin typeface="黑体" panose="02010609060101010101" pitchFamily="49" charset="-122"/>
              <a:ea typeface="黑体" panose="02010609060101010101" pitchFamily="49" charset="-122"/>
            </a:endParaRPr>
          </a:p>
          <a:p>
            <a:pPr marL="720090" indent="-179705" fontAlgn="ctr">
              <a:lnSpc>
                <a:spcPct val="150000"/>
              </a:lnSpc>
              <a:spcAft>
                <a:spcPts val="0"/>
              </a:spcAft>
              <a:buFont typeface="Arial" panose="020B0604020202020204" pitchFamily="34" charset="0"/>
              <a:buChar char="•"/>
            </a:pPr>
            <a:r>
              <a:rPr lang="zh-CN" altLang="en-US" sz="1600" kern="1000" dirty="0">
                <a:solidFill>
                  <a:srgbClr val="123E61"/>
                </a:solidFill>
                <a:latin typeface="黑体" panose="02010609060101010101" pitchFamily="49" charset="-122"/>
                <a:ea typeface="黑体" panose="02010609060101010101" pitchFamily="49" charset="-122"/>
              </a:rPr>
              <a:t>形成需求分析说明书</a:t>
            </a:r>
            <a:endParaRPr lang="en-US" altLang="zh-CN" sz="1600" kern="1000" dirty="0">
              <a:solidFill>
                <a:srgbClr val="123E61"/>
              </a:solidFill>
              <a:latin typeface="黑体" panose="02010609060101010101" pitchFamily="49" charset="-122"/>
              <a:ea typeface="黑体" panose="02010609060101010101" pitchFamily="49" charset="-122"/>
            </a:endParaRPr>
          </a:p>
        </p:txBody>
      </p:sp>
      <p:sp>
        <p:nvSpPr>
          <p:cNvPr id="2" name="页脚占位符 1"/>
          <p:cNvSpPr>
            <a:spLocks noGrp="1"/>
          </p:cNvSpPr>
          <p:nvPr>
            <p:ph type="ftr" sz="quarter" idx="11"/>
          </p:nvPr>
        </p:nvSpPr>
        <p:spPr/>
        <p:txBody>
          <a:bodyPr/>
          <a:lstStyle/>
          <a:p>
            <a:r>
              <a:rPr lang="en-US" altLang="zh-CN" smtClean="0"/>
              <a:t>DataBase@UESTC </a:t>
            </a:r>
            <a:r>
              <a:rPr lang="zh-CN" altLang="en-US" smtClean="0"/>
              <a:t>学以致用←→用以促学</a:t>
            </a:r>
            <a:endParaRPr lang="zh-CN" altLang="en-US"/>
          </a:p>
        </p:txBody>
      </p:sp>
      <p:sp>
        <p:nvSpPr>
          <p:cNvPr id="3" name="灯片编号占位符 2"/>
          <p:cNvSpPr>
            <a:spLocks noGrp="1"/>
          </p:cNvSpPr>
          <p:nvPr>
            <p:ph type="sldNum" sz="quarter" idx="12"/>
          </p:nvPr>
        </p:nvSpPr>
        <p:spPr/>
        <p:txBody>
          <a:bodyPr/>
          <a:lstStyle/>
          <a:p>
            <a:fld id="{A24B006D-818D-47B3-9EBE-C5AB269A17A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032.5007874015746,&quot;width&quot;:8165}"/>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ljrzjgm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8871</Words>
  <Application>WPS 演示</Application>
  <PresentationFormat>自定义</PresentationFormat>
  <Paragraphs>979</Paragraphs>
  <Slides>55</Slides>
  <Notes>44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55</vt:i4>
      </vt:variant>
    </vt:vector>
  </HeadingPairs>
  <TitlesOfParts>
    <vt:vector size="69" baseType="lpstr">
      <vt:lpstr>Arial</vt:lpstr>
      <vt:lpstr>宋体</vt:lpstr>
      <vt:lpstr>Wingdings</vt:lpstr>
      <vt:lpstr>微软雅黑</vt:lpstr>
      <vt:lpstr>方正兰亭黑简体</vt:lpstr>
      <vt:lpstr>黑体</vt:lpstr>
      <vt:lpstr>Wingdings</vt:lpstr>
      <vt:lpstr>Times New Roman</vt:lpstr>
      <vt:lpstr>FZZhengHeiS-R-GB</vt:lpstr>
      <vt:lpstr>Segoe Print</vt:lpstr>
      <vt:lpstr>Arial Unicode MS</vt:lpstr>
      <vt:lpstr>Calibri</vt:lpstr>
      <vt:lpstr>FZHei-B01S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电子科技大学教学PPT模板002</dc:title>
  <dc:creator>教育技术部</dc:creator>
  <cp:lastModifiedBy>lenovo</cp:lastModifiedBy>
  <cp:revision>306</cp:revision>
  <dcterms:created xsi:type="dcterms:W3CDTF">2017-04-06T01:11:00Z</dcterms:created>
  <dcterms:modified xsi:type="dcterms:W3CDTF">2021-03-21T05:52:33Z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2052-11.1.0.10356</vt:lpwstr>
  </property>
  <property fmtid="{D5CDD505-2E9C-101B-9397-08002B2CF9AE}" pid="4" name="ICV">
    <vt:lpwstr>3B4E1383BE1F4152BE89512ED7083B04</vt:lpwstr>
  </property>
</Properties>
</file>