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294" r:id="rId5"/>
    <p:sldId id="372" r:id="rId6"/>
    <p:sldId id="295" r:id="rId7"/>
    <p:sldId id="296" r:id="rId8"/>
    <p:sldId id="297" r:id="rId9"/>
    <p:sldId id="298" r:id="rId10"/>
    <p:sldId id="299" r:id="rId11"/>
    <p:sldId id="300" r:id="rId12"/>
    <p:sldId id="301" r:id="rId13"/>
    <p:sldId id="302" r:id="rId14"/>
    <p:sldId id="303" r:id="rId15"/>
    <p:sldId id="333" r:id="rId16"/>
    <p:sldId id="335" r:id="rId17"/>
    <p:sldId id="336" r:id="rId18"/>
    <p:sldId id="337" r:id="rId19"/>
    <p:sldId id="342" r:id="rId20"/>
    <p:sldId id="306" r:id="rId21"/>
    <p:sldId id="307" r:id="rId22"/>
    <p:sldId id="308" r:id="rId23"/>
    <p:sldId id="327" r:id="rId24"/>
    <p:sldId id="309" r:id="rId25"/>
    <p:sldId id="311" r:id="rId26"/>
    <p:sldId id="328" r:id="rId27"/>
    <p:sldId id="312" r:id="rId28"/>
    <p:sldId id="422" r:id="rId29"/>
    <p:sldId id="313" r:id="rId30"/>
    <p:sldId id="314" r:id="rId31"/>
    <p:sldId id="315" r:id="rId32"/>
    <p:sldId id="316" r:id="rId33"/>
    <p:sldId id="317" r:id="rId34"/>
    <p:sldId id="318" r:id="rId35"/>
    <p:sldId id="442" r:id="rId36"/>
    <p:sldId id="443" r:id="rId37"/>
    <p:sldId id="444" r:id="rId38"/>
    <p:sldId id="445" r:id="rId39"/>
    <p:sldId id="446" r:id="rId40"/>
    <p:sldId id="447" r:id="rId41"/>
    <p:sldId id="319" r:id="rId42"/>
    <p:sldId id="320" r:id="rId43"/>
    <p:sldId id="332" r:id="rId44"/>
    <p:sldId id="343" r:id="rId45"/>
    <p:sldId id="344" r:id="rId46"/>
    <p:sldId id="345" r:id="rId47"/>
    <p:sldId id="346" r:id="rId48"/>
    <p:sldId id="347" r:id="rId49"/>
    <p:sldId id="349" r:id="rId50"/>
    <p:sldId id="350" r:id="rId51"/>
    <p:sldId id="351" r:id="rId52"/>
    <p:sldId id="352" r:id="rId53"/>
    <p:sldId id="421" r:id="rId54"/>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yx" initials="p" lastIdx="1" clrIdx="0"/>
  <p:cmAuthor id="2" name="匡 洁良" initials="匡"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40"/>
  </p:normalViewPr>
  <p:slideViewPr>
    <p:cSldViewPr>
      <p:cViewPr varScale="1">
        <p:scale>
          <a:sx n="91" d="100"/>
          <a:sy n="91" d="100"/>
        </p:scale>
        <p:origin x="786" y="78"/>
      </p:cViewPr>
      <p:guideLst>
        <p:guide orient="horz" pos="1505"/>
        <p:guide pos="2828"/>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派生属性的值不仅可以从其他属性导出，也可以从有关的实体导出。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事物之间的联系可分为两类：一是实体内部的联系，如组成实体的各属性之间的关系；二是实体之间的联系。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1</a:t>
            </a:r>
            <a:r>
              <a:rPr lang="zh-CN" altLang="en-US" dirty="0"/>
              <a:t>、映射基数，动画</a:t>
            </a:r>
            <a:r>
              <a:rPr lang="en-US" altLang="zh-CN" dirty="0"/>
              <a:t>1</a:t>
            </a:r>
            <a:endParaRPr lang="zh-CN" altLang="en-US" dirty="0"/>
          </a:p>
          <a:p>
            <a:pPr indent="457200"/>
            <a:r>
              <a:rPr lang="zh-CN" altLang="en-US" dirty="0"/>
              <a:t>在前面的内容中，我们提到联系可以有一对一、一对多和多对多。现在我们只讨论二元联系（两个实体之间的关联）。现有实体集</a:t>
            </a:r>
            <a:r>
              <a:rPr lang="en-US" altLang="zh-CN" dirty="0"/>
              <a:t>A</a:t>
            </a:r>
            <a:r>
              <a:rPr lang="zh-CN" altLang="en-US" dirty="0"/>
              <a:t>和</a:t>
            </a:r>
            <a:r>
              <a:rPr lang="en-US" altLang="zh-CN" dirty="0"/>
              <a:t>B</a:t>
            </a:r>
            <a:r>
              <a:rPr lang="zh-CN" altLang="en-US" dirty="0"/>
              <a:t>，映射的基数分为四种情况：</a:t>
            </a:r>
            <a:endParaRPr lang="zh-CN" altLang="en-US" dirty="0"/>
          </a:p>
          <a:p>
            <a:pPr indent="457200"/>
            <a:r>
              <a:rPr lang="zh-CN" altLang="en-US" dirty="0"/>
              <a:t>一对一：</a:t>
            </a:r>
            <a:r>
              <a:rPr lang="en-US" altLang="zh-CN" dirty="0"/>
              <a:t>A</a:t>
            </a:r>
            <a:r>
              <a:rPr lang="zh-CN" altLang="en-US" dirty="0"/>
              <a:t>中的一个实体至多同</a:t>
            </a:r>
            <a:r>
              <a:rPr lang="en-US" altLang="zh-CN" dirty="0"/>
              <a:t>B</a:t>
            </a:r>
            <a:r>
              <a:rPr lang="zh-CN" altLang="en-US" dirty="0"/>
              <a:t>中的一个实体相关联，</a:t>
            </a:r>
            <a:r>
              <a:rPr lang="en-US" altLang="zh-CN" dirty="0"/>
              <a:t>B</a:t>
            </a:r>
            <a:r>
              <a:rPr lang="zh-CN" altLang="en-US" dirty="0"/>
              <a:t>中的一个实体也至多同</a:t>
            </a:r>
            <a:r>
              <a:rPr lang="en-US" altLang="zh-CN" dirty="0"/>
              <a:t>A</a:t>
            </a:r>
            <a:r>
              <a:rPr lang="zh-CN" altLang="en-US" dirty="0"/>
              <a:t>中的一个实体相关联。</a:t>
            </a:r>
            <a:endParaRPr lang="zh-CN" altLang="en-US" dirty="0"/>
          </a:p>
          <a:p>
            <a:pPr indent="457200"/>
            <a:r>
              <a:rPr lang="zh-CN" altLang="en-US" dirty="0"/>
              <a:t> 一对多：</a:t>
            </a:r>
            <a:r>
              <a:rPr lang="en-US" altLang="zh-CN" dirty="0"/>
              <a:t>A</a:t>
            </a:r>
            <a:r>
              <a:rPr lang="zh-CN" altLang="en-US" dirty="0"/>
              <a:t>中的一个实体可以同</a:t>
            </a:r>
            <a:r>
              <a:rPr lang="en-US" altLang="zh-CN" dirty="0"/>
              <a:t>B</a:t>
            </a:r>
            <a:r>
              <a:rPr lang="zh-CN" altLang="en-US" dirty="0"/>
              <a:t>中的任意数目实体相关联，而</a:t>
            </a:r>
            <a:r>
              <a:rPr lang="en-US" altLang="zh-CN" dirty="0"/>
              <a:t>B</a:t>
            </a:r>
            <a:r>
              <a:rPr lang="zh-CN" altLang="en-US" dirty="0"/>
              <a:t>中的一个实体至多同</a:t>
            </a:r>
            <a:r>
              <a:rPr lang="en-US" altLang="zh-CN" dirty="0"/>
              <a:t>A</a:t>
            </a:r>
            <a:r>
              <a:rPr lang="zh-CN" altLang="en-US" dirty="0"/>
              <a:t>中的一个实体相关联。</a:t>
            </a:r>
            <a:endParaRPr lang="zh-CN" altLang="en-US" dirty="0"/>
          </a:p>
          <a:p>
            <a:pPr indent="457200"/>
            <a:r>
              <a:rPr lang="zh-CN" altLang="en-US" dirty="0"/>
              <a:t>多对一</a:t>
            </a:r>
            <a:endParaRPr lang="zh-CN" altLang="en-US" dirty="0"/>
          </a:p>
          <a:p>
            <a:pPr indent="457200"/>
            <a:r>
              <a:rPr lang="zh-CN" altLang="en-US" dirty="0"/>
              <a:t>多对多：</a:t>
            </a:r>
            <a:r>
              <a:rPr lang="en-US" altLang="zh-CN" dirty="0"/>
              <a:t>A</a:t>
            </a:r>
            <a:r>
              <a:rPr lang="zh-CN" altLang="en-US" dirty="0"/>
              <a:t>中的一个实体可以同</a:t>
            </a:r>
            <a:r>
              <a:rPr lang="en-US" altLang="zh-CN" dirty="0"/>
              <a:t>B</a:t>
            </a:r>
            <a:r>
              <a:rPr lang="zh-CN" altLang="en-US" dirty="0"/>
              <a:t>中任意数目的实体相关联，</a:t>
            </a:r>
            <a:r>
              <a:rPr lang="en-US" altLang="zh-CN" dirty="0"/>
              <a:t>B</a:t>
            </a:r>
            <a:r>
              <a:rPr lang="zh-CN" altLang="en-US" dirty="0"/>
              <a:t>中的一个实体也可以同</a:t>
            </a:r>
            <a:r>
              <a:rPr lang="en-US" altLang="zh-CN" dirty="0"/>
              <a:t>A</a:t>
            </a:r>
            <a:r>
              <a:rPr lang="zh-CN" altLang="en-US" dirty="0"/>
              <a:t>中任意数目的实体相关联。</a:t>
            </a:r>
            <a:endParaRPr lang="en-US" altLang="zh-CN" dirty="0"/>
          </a:p>
          <a:p>
            <a:pPr indent="457200"/>
            <a:r>
              <a:rPr lang="en-US" altLang="zh-CN" dirty="0"/>
              <a:t>2</a:t>
            </a:r>
            <a:r>
              <a:rPr lang="zh-CN" altLang="en-US" dirty="0"/>
              <a:t>、参与约束，动画</a:t>
            </a:r>
            <a:r>
              <a:rPr lang="en-US" altLang="zh-CN" dirty="0"/>
              <a:t>2</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事物之间的联系可分为两类：一是实体内部的联系，如组成实体的各属性之间的关系；二是实体之间的联系。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事物之间的联系可分为两类：一是实体内部的联系，如组成实体的各属性之间的关系；二是实体之间的联系。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事物之间的联系可分为两类：一是实体内部的联系，如组成实体的各属性之间的关系；二是实体之间的联系。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r>
              <a:rPr lang="zh-CN" altLang="en-US" sz="1200" b="0" i="0" kern="1200" dirty="0">
                <a:solidFill>
                  <a:schemeClr val="tx1"/>
                </a:solidFill>
                <a:effectLst/>
                <a:latin typeface="+mn-lt"/>
                <a:ea typeface="+mn-ea"/>
                <a:cs typeface="+mn-cs"/>
              </a:rPr>
              <a:t>如果用上述的方法简单地表示多值，在数据库的使用过程中将会产生大量的数据冗余，也会造成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数据库潜在的数据异常、数据不一致性和完整性的问题。因此我们需要修改原来的 </a:t>
            </a:r>
            <a:r>
              <a:rPr lang="en-US" altLang="zh-CN" sz="1200" b="0" i="0" kern="1200" dirty="0">
                <a:solidFill>
                  <a:schemeClr val="tx1"/>
                </a:solidFill>
                <a:effectLst/>
                <a:latin typeface="+mn-lt"/>
                <a:ea typeface="+mn-ea"/>
                <a:cs typeface="+mn-cs"/>
              </a:rPr>
              <a:t>E-R </a:t>
            </a:r>
            <a:r>
              <a:rPr lang="zh-CN" altLang="en-US" sz="1200" b="0" i="0" kern="1200" dirty="0">
                <a:solidFill>
                  <a:schemeClr val="tx1"/>
                </a:solidFill>
                <a:effectLst/>
                <a:latin typeface="+mn-lt"/>
                <a:ea typeface="+mn-ea"/>
                <a:cs typeface="+mn-cs"/>
              </a:rPr>
              <a:t>模型，对多值</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属性进行变换。多值属性的变换通常有两种方法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、超类与子类有两个性质：</a:t>
            </a:r>
            <a:endParaRPr lang="zh-CN" altLang="en-US" dirty="0"/>
          </a:p>
          <a:p>
            <a:pPr indent="457200"/>
            <a:r>
              <a:rPr lang="zh-CN" altLang="en-US" dirty="0"/>
              <a:t>子类与超类之间具有继承性的特点，即子类实体继承超类实体的所有属性。但子类实体本身还可以包含比超类实体更多的属性。</a:t>
            </a:r>
            <a:endParaRPr lang="zh-CN" altLang="en-US" dirty="0"/>
          </a:p>
          <a:p>
            <a:pPr indent="457200"/>
            <a:r>
              <a:rPr lang="zh-CN" altLang="en-US" dirty="0"/>
              <a:t>这种继承性是通过子类实体和超类实体有相同的实体标识符实现的。</a:t>
            </a:r>
            <a:endParaRPr lang="zh-CN" altLang="en-US" dirty="0"/>
          </a:p>
          <a:p>
            <a:pPr indent="457200"/>
            <a:r>
              <a:rPr lang="en-US" altLang="zh-CN" dirty="0"/>
              <a:t>2</a:t>
            </a:r>
            <a:r>
              <a:rPr lang="zh-CN" altLang="en-US" dirty="0"/>
              <a:t>、超类与子类的其他性质：</a:t>
            </a:r>
            <a:endParaRPr lang="zh-CN" altLang="en-US" dirty="0"/>
          </a:p>
          <a:p>
            <a:pPr indent="457200"/>
            <a:r>
              <a:rPr lang="zh-CN" altLang="en-US" dirty="0"/>
              <a:t>含有独立子类的实体类型称为超类。</a:t>
            </a:r>
            <a:endParaRPr lang="zh-CN" altLang="en-US" dirty="0"/>
          </a:p>
          <a:p>
            <a:pPr indent="457200"/>
            <a:r>
              <a:rPr lang="zh-CN" altLang="en-US" dirty="0"/>
              <a:t>超类和它的任意一个子类之间的联系称为一个超类</a:t>
            </a:r>
            <a:r>
              <a:rPr lang="en-US" altLang="zh-CN" dirty="0"/>
              <a:t>/</a:t>
            </a:r>
            <a:r>
              <a:rPr lang="zh-CN" altLang="en-US" dirty="0"/>
              <a:t>子类联系。</a:t>
            </a:r>
            <a:endParaRPr lang="zh-CN" altLang="en-US" dirty="0"/>
          </a:p>
          <a:p>
            <a:pPr indent="457200"/>
            <a:r>
              <a:rPr lang="zh-CN" altLang="en-US" dirty="0"/>
              <a:t>子类中的每个成员同样也是超类的成员。</a:t>
            </a:r>
            <a:endParaRPr lang="zh-CN" altLang="en-US" dirty="0"/>
          </a:p>
          <a:p>
            <a:pPr indent="457200"/>
            <a:r>
              <a:rPr lang="zh-CN" altLang="en-US" dirty="0"/>
              <a:t>超类和子类之间是一对一的关系。</a:t>
            </a:r>
            <a:endParaRPr lang="zh-CN" altLang="en-US" dirty="0"/>
          </a:p>
          <a:p>
            <a:pPr indent="457200"/>
            <a:r>
              <a:rPr lang="zh-CN" altLang="en-US" dirty="0"/>
              <a:t>有些超类的子类可能存在重叠。</a:t>
            </a:r>
            <a:endParaRPr lang="zh-CN" altLang="en-US" dirty="0"/>
          </a:p>
          <a:p>
            <a:pPr indent="457200"/>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1</a:t>
            </a:r>
            <a:r>
              <a:rPr lang="zh-CN" altLang="en-US" dirty="0"/>
              <a:t>、属性继承，动画</a:t>
            </a:r>
            <a:r>
              <a:rPr lang="en-US" altLang="zh-CN" dirty="0"/>
              <a:t>1</a:t>
            </a:r>
            <a:endParaRPr lang="zh-CN" altLang="en-US" dirty="0"/>
          </a:p>
          <a:p>
            <a:pPr indent="457200"/>
            <a:r>
              <a:rPr lang="zh-CN" altLang="en-US" dirty="0"/>
              <a:t>例如，“社保患者”子类的成员继承了超类“患者”的所有属性，包括患者编码、姓名、性别、年龄等，同时还具有“社保患者”子类特有的属性“社保编号”和“社保类型”。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1</a:t>
            </a:r>
            <a:r>
              <a:rPr lang="zh-CN" altLang="en-US" dirty="0"/>
              <a:t>、特殊化过程，动画</a:t>
            </a:r>
            <a:r>
              <a:rPr lang="en-US" altLang="zh-CN" dirty="0"/>
              <a:t>1</a:t>
            </a:r>
            <a:endParaRPr lang="zh-CN" altLang="en-US" dirty="0"/>
          </a:p>
          <a:p>
            <a:pPr indent="457200"/>
            <a:r>
              <a:rPr lang="zh-CN" altLang="en-US" dirty="0"/>
              <a:t>当为一个实体类型确定子类时，将属性和特殊子类关联起来，并确定子类之间的联系，以及子类和其他实体类型或子类之间的联系。</a:t>
            </a:r>
            <a:endParaRPr lang="en-US" altLang="zh-CN" dirty="0"/>
          </a:p>
          <a:p>
            <a:pPr indent="457200"/>
            <a:r>
              <a:rPr lang="zh-CN" altLang="en-US" dirty="0"/>
              <a:t>例如，对“患者”实体进行特殊化过程时，需要确定该实体成员之间的差异，如成员的独特属性和联系。</a:t>
            </a:r>
            <a:endParaRPr lang="en-US" altLang="zh-CN" dirty="0"/>
          </a:p>
          <a:p>
            <a:pPr indent="457200"/>
            <a:r>
              <a:rPr lang="zh-CN" altLang="en-US" dirty="0"/>
              <a:t>具有不同医疗费用报销处理方法的患者类型，如“自费患者”和“社保患者”，它们拥有各自特有的属性，所以就将“患者”确定为超类，“自费患者”和“社保患者”确定为“患者”超类的子类。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例如，根据医疗费用报销的方法差异上，医疗中存在“省级社保患者”、“市级社保患者”和“区级社保患者”这些独立的实体类型，如果要对这些实体类型进行概化，就需要标识出这些实体具有的共同属性和联系。</a:t>
            </a:r>
            <a:endParaRPr lang="zh-CN" altLang="en-US" dirty="0"/>
          </a:p>
          <a:p>
            <a:pPr indent="457200"/>
            <a:r>
              <a:rPr lang="zh-CN" altLang="en-US" dirty="0"/>
              <a:t>这些实体共享“社保患者”所具有的共同属性“社保编码”，所以可以将“省级社保患者”、“市级社保患者”和“区级社保患者”子类概化成为一个“社保患者”超类。而“自费患者”和“社保患者”又具有共同属性“患者编码”、“姓名”、“性别”、“年龄”等，因此，可以将“自费患者”和“社保患者”概化为“患者”超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a:t>
            </a:r>
            <a:r>
              <a:rPr lang="en-US" altLang="zh-CN" dirty="0"/>
              <a:t>E-R</a:t>
            </a:r>
            <a:r>
              <a:rPr lang="zh-CN" altLang="en-US" dirty="0"/>
              <a:t>模型的设计分为局部设计、全局设计两个内容。</a:t>
            </a:r>
            <a:endParaRPr lang="en-US" altLang="zh-CN" dirty="0"/>
          </a:p>
          <a:p>
            <a:pPr indent="457200"/>
            <a:r>
              <a:rPr lang="zh-CN" altLang="en-US" sz="1200" b="0" i="0" kern="1200" dirty="0">
                <a:solidFill>
                  <a:schemeClr val="tx1"/>
                </a:solidFill>
                <a:effectLst/>
                <a:latin typeface="+mn-lt"/>
                <a:ea typeface="+mn-ea"/>
                <a:cs typeface="+mn-cs"/>
              </a:rPr>
              <a:t>正如前所述，数据抽象后得到的实体和属性需要做适当的调整，而实体和属性是相对的概念，在调整的过程中应遵循两个基本原则</a:t>
            </a:r>
            <a:r>
              <a:rPr lang="zh-CN" altLang="en-US" dirty="0"/>
              <a:t> </a:t>
            </a:r>
            <a:endParaRPr lang="en-US" altLang="zh-CN" dirty="0"/>
          </a:p>
          <a:p>
            <a:pPr indent="457200"/>
            <a:r>
              <a:rPr lang="en-US" altLang="zh-CN" dirty="0"/>
              <a:t>2</a:t>
            </a:r>
            <a:r>
              <a:rPr lang="zh-CN" altLang="en-US" dirty="0"/>
              <a:t>、属性</a:t>
            </a:r>
            <a:endParaRPr lang="en-US" altLang="zh-CN" dirty="0"/>
          </a:p>
          <a:p>
            <a:pPr indent="457200"/>
            <a:r>
              <a:rPr lang="zh-CN" altLang="en-US" dirty="0"/>
              <a:t>属性不能是聚集性质，也不能包含其他的属性项。只要满足上述两个原则的对象，都可以被看做是属性。</a:t>
            </a:r>
            <a:endParaRPr lang="zh-CN" altLang="en-US" dirty="0"/>
          </a:p>
          <a:p>
            <a:pPr indent="457200"/>
            <a:r>
              <a:rPr lang="zh-CN" altLang="en-US" dirty="0"/>
              <a:t>图中给出了在岗编号分别作为实体和属性两种类别的情况，（见动画</a:t>
            </a:r>
            <a:r>
              <a:rPr lang="en-US" altLang="zh-CN" dirty="0"/>
              <a:t>1</a:t>
            </a:r>
            <a:r>
              <a:rPr lang="zh-CN" altLang="en-US" dirty="0"/>
              <a:t>）。</a:t>
            </a:r>
            <a:endParaRPr lang="zh-CN" altLang="en-US" dirty="0"/>
          </a:p>
          <a:p>
            <a:pPr indent="457200"/>
            <a:r>
              <a:rPr lang="zh-CN" altLang="en-US" dirty="0"/>
              <a:t>在图（</a:t>
            </a:r>
            <a:r>
              <a:rPr lang="en-US" altLang="zh-CN" dirty="0"/>
              <a:t>a</a:t>
            </a:r>
            <a:r>
              <a:rPr lang="zh-CN" altLang="en-US" dirty="0"/>
              <a:t>）中，用户不关心在岗编号的应用，只作为表征医生的一种属性存在。</a:t>
            </a:r>
            <a:endParaRPr lang="zh-CN" altLang="en-US" dirty="0"/>
          </a:p>
          <a:p>
            <a:pPr indent="457200"/>
            <a:r>
              <a:rPr lang="zh-CN" altLang="en-US" dirty="0"/>
              <a:t>在图（</a:t>
            </a:r>
            <a:r>
              <a:rPr lang="en-US" altLang="zh-CN" dirty="0"/>
              <a:t>b</a:t>
            </a:r>
            <a:r>
              <a:rPr lang="zh-CN" altLang="en-US" dirty="0"/>
              <a:t>）中，实体医生没有标记部门的属性，而是通过与之联系的在岗编号实体的属性来决定医生所在的部门。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a:t>
            </a:r>
            <a:r>
              <a:rPr lang="en-US" altLang="zh-CN" dirty="0"/>
              <a:t>E-R</a:t>
            </a:r>
            <a:r>
              <a:rPr lang="zh-CN" altLang="en-US" dirty="0"/>
              <a:t>模型的设计分为局部设计、全局设计两个内容。</a:t>
            </a:r>
            <a:endParaRPr lang="en-US" altLang="zh-CN" dirty="0"/>
          </a:p>
          <a:p>
            <a:pPr indent="457200"/>
            <a:r>
              <a:rPr lang="zh-CN" altLang="en-US" sz="1200" b="0" i="0" kern="1200" dirty="0">
                <a:solidFill>
                  <a:schemeClr val="tx1"/>
                </a:solidFill>
                <a:effectLst/>
                <a:latin typeface="+mn-lt"/>
                <a:ea typeface="+mn-ea"/>
                <a:cs typeface="+mn-cs"/>
              </a:rPr>
              <a:t>正如前所述，数据抽象后得到的实体和属性需要做适当的调整，而实体和属性是相对的概念，在调整的过程中应遵循两个基本原则</a:t>
            </a:r>
            <a:r>
              <a:rPr lang="zh-CN" altLang="en-US" dirty="0"/>
              <a:t> </a:t>
            </a:r>
            <a:endParaRPr lang="en-US" altLang="zh-CN" dirty="0"/>
          </a:p>
          <a:p>
            <a:pPr indent="457200"/>
            <a:r>
              <a:rPr lang="en-US" altLang="zh-CN" dirty="0"/>
              <a:t>2</a:t>
            </a:r>
            <a:r>
              <a:rPr lang="zh-CN" altLang="en-US" dirty="0"/>
              <a:t>、属性</a:t>
            </a:r>
            <a:endParaRPr lang="en-US" altLang="zh-CN" dirty="0"/>
          </a:p>
          <a:p>
            <a:pPr indent="457200"/>
            <a:r>
              <a:rPr lang="zh-CN" altLang="en-US" dirty="0"/>
              <a:t>属性不能是聚集性质，也不能包含其他的属性项。只要满足上述两个原则的对象，都可以被看做是属性。</a:t>
            </a:r>
            <a:endParaRPr lang="zh-CN" altLang="en-US" dirty="0"/>
          </a:p>
          <a:p>
            <a:pPr indent="457200"/>
            <a:r>
              <a:rPr lang="zh-CN" altLang="en-US" dirty="0"/>
              <a:t>图中给出了在岗编号分别作为实体和属性两种类别的情况，（见动画</a:t>
            </a:r>
            <a:r>
              <a:rPr lang="en-US" altLang="zh-CN" dirty="0"/>
              <a:t>1</a:t>
            </a:r>
            <a:r>
              <a:rPr lang="zh-CN" altLang="en-US" dirty="0"/>
              <a:t>）。</a:t>
            </a:r>
            <a:endParaRPr lang="zh-CN" altLang="en-US" dirty="0"/>
          </a:p>
          <a:p>
            <a:pPr indent="457200"/>
            <a:r>
              <a:rPr lang="zh-CN" altLang="en-US" dirty="0"/>
              <a:t>在图（</a:t>
            </a:r>
            <a:r>
              <a:rPr lang="en-US" altLang="zh-CN" dirty="0"/>
              <a:t>a</a:t>
            </a:r>
            <a:r>
              <a:rPr lang="zh-CN" altLang="en-US" dirty="0"/>
              <a:t>）中，用户不关心在岗编号的应用，只作为表征医生的一种属性存在。</a:t>
            </a:r>
            <a:endParaRPr lang="zh-CN" altLang="en-US" dirty="0"/>
          </a:p>
          <a:p>
            <a:pPr indent="457200"/>
            <a:r>
              <a:rPr lang="zh-CN" altLang="en-US" dirty="0"/>
              <a:t>在图（</a:t>
            </a:r>
            <a:r>
              <a:rPr lang="en-US" altLang="zh-CN" dirty="0"/>
              <a:t>b</a:t>
            </a:r>
            <a:r>
              <a:rPr lang="zh-CN" altLang="en-US" dirty="0"/>
              <a:t>）中，实体医生没有标记部门的属性，而是通过与之联系的在岗编号实体的属性来决定医生所在的部门。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把大系统划分为多个相对独立的子系统。不仅可以降低系统设计的复杂性，还可以使得各个子模块的工作内容更加清晰，增强模块的可重用性。</a:t>
            </a:r>
            <a:endParaRPr lang="en-US" altLang="zh-CN" dirty="0"/>
          </a:p>
          <a:p>
            <a:pPr indent="457200"/>
            <a:r>
              <a:rPr lang="zh-CN" altLang="en-US" dirty="0"/>
              <a:t>局部模块的划分也可以考虑根据实际的业务或工作环境的需要进行设计。</a:t>
            </a:r>
            <a:endParaRPr lang="zh-CN" altLang="en-US" dirty="0"/>
          </a:p>
          <a:p>
            <a:r>
              <a:rPr lang="zh-CN" altLang="en-US" dirty="0"/>
              <a:t>         （图</a:t>
            </a:r>
            <a:r>
              <a:rPr lang="en-US" altLang="zh-CN" dirty="0"/>
              <a:t>a</a:t>
            </a:r>
            <a:r>
              <a:rPr lang="zh-CN" altLang="en-US" dirty="0"/>
              <a:t>给出了对</a:t>
            </a:r>
            <a:r>
              <a:rPr lang="en-US" altLang="zh-CN" dirty="0"/>
              <a:t>HIS</a:t>
            </a:r>
            <a:r>
              <a:rPr lang="zh-CN" altLang="en-US" dirty="0"/>
              <a:t>系统的</a:t>
            </a:r>
            <a:r>
              <a:rPr lang="en-US" altLang="zh-CN" dirty="0"/>
              <a:t>E-R</a:t>
            </a:r>
            <a:r>
              <a:rPr lang="zh-CN" altLang="en-US" dirty="0"/>
              <a:t>全局图，图</a:t>
            </a:r>
            <a:r>
              <a:rPr lang="en-US" altLang="zh-CN" dirty="0"/>
              <a:t>b</a:t>
            </a:r>
            <a:r>
              <a:rPr lang="zh-CN" altLang="en-US" dirty="0"/>
              <a:t>是针对该全局模式的局部划分，动画</a:t>
            </a:r>
            <a:r>
              <a:rPr lang="en-US" altLang="zh-CN" dirty="0"/>
              <a:t>1</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把大系统划分为多个相对独立的子系统。不仅可以降低系统设计的复杂性，还可以使得各个子模块的工作内容更加清晰，增强模块的可重用性。</a:t>
            </a:r>
            <a:endParaRPr lang="en-US" altLang="zh-CN" dirty="0"/>
          </a:p>
          <a:p>
            <a:pPr indent="457200"/>
            <a:r>
              <a:rPr lang="zh-CN" altLang="en-US" dirty="0"/>
              <a:t>局部模块的划分也可以考虑根据实际的业务或工作环境的需要进行设计。</a:t>
            </a:r>
            <a:endParaRPr lang="zh-CN" altLang="en-US" dirty="0"/>
          </a:p>
          <a:p>
            <a:r>
              <a:rPr lang="zh-CN" altLang="en-US" dirty="0"/>
              <a:t>         （图</a:t>
            </a:r>
            <a:r>
              <a:rPr lang="en-US" altLang="zh-CN" dirty="0"/>
              <a:t>a</a:t>
            </a:r>
            <a:r>
              <a:rPr lang="zh-CN" altLang="en-US" dirty="0"/>
              <a:t>给出了对</a:t>
            </a:r>
            <a:r>
              <a:rPr lang="en-US" altLang="zh-CN" dirty="0"/>
              <a:t>HIS</a:t>
            </a:r>
            <a:r>
              <a:rPr lang="zh-CN" altLang="en-US" dirty="0"/>
              <a:t>系统的</a:t>
            </a:r>
            <a:r>
              <a:rPr lang="en-US" altLang="zh-CN" dirty="0"/>
              <a:t>E-R</a:t>
            </a:r>
            <a:r>
              <a:rPr lang="zh-CN" altLang="en-US" dirty="0"/>
              <a:t>全局图，图</a:t>
            </a:r>
            <a:r>
              <a:rPr lang="en-US" altLang="zh-CN" dirty="0"/>
              <a:t>b</a:t>
            </a:r>
            <a:r>
              <a:rPr lang="zh-CN" altLang="en-US" dirty="0"/>
              <a:t>是针对该全局模式的局部划分，动画</a:t>
            </a:r>
            <a:r>
              <a:rPr lang="en-US" altLang="zh-CN" dirty="0"/>
              <a:t>1</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zh-CN" altLang="en-US" dirty="0"/>
              <a:t>动画</a:t>
            </a:r>
            <a:r>
              <a:rPr lang="en-US" altLang="zh-CN" dirty="0"/>
              <a:t>1</a:t>
            </a:r>
            <a:endParaRPr lang="en-US" altLang="zh-CN" dirty="0"/>
          </a:p>
          <a:p>
            <a:pPr marL="0" marR="0" lvl="0" indent="457200" algn="l" defTabSz="914400" rtl="0" eaLnBrk="1" fontAlgn="auto" latinLnBrk="0" hangingPunct="1">
              <a:lnSpc>
                <a:spcPct val="100000"/>
              </a:lnSpc>
              <a:spcBef>
                <a:spcPts val="0"/>
              </a:spcBef>
              <a:spcAft>
                <a:spcPts val="0"/>
              </a:spcAft>
              <a:buClrTx/>
              <a:buSzTx/>
              <a:buFontTx/>
              <a:buNone/>
              <a:defRPr/>
            </a:pPr>
            <a:r>
              <a:rPr lang="zh-CN" altLang="en-US" dirty="0"/>
              <a:t>多元集成即一次性把多个局部</a:t>
            </a:r>
            <a:r>
              <a:rPr lang="en-US" altLang="zh-CN" dirty="0"/>
              <a:t>E-R</a:t>
            </a:r>
            <a:r>
              <a:rPr lang="zh-CN" altLang="en-US" dirty="0"/>
              <a:t>模式集成为一个全局</a:t>
            </a:r>
            <a:r>
              <a:rPr lang="en-US" altLang="zh-CN" dirty="0"/>
              <a:t>E-R</a:t>
            </a:r>
            <a:r>
              <a:rPr lang="zh-CN" altLang="en-US" dirty="0"/>
              <a:t>视图；二元集成则把局部模式两两合并，然后再逐层向上合并成全局视图。</a:t>
            </a:r>
            <a:endParaRPr lang="en-US" altLang="zh-CN" dirty="0"/>
          </a:p>
          <a:p>
            <a:pPr marL="0" marR="0" lvl="0" indent="457200" algn="l" defTabSz="914400" rtl="0" eaLnBrk="1" fontAlgn="auto" latinLnBrk="0" hangingPunct="1">
              <a:lnSpc>
                <a:spcPct val="100000"/>
              </a:lnSpc>
              <a:spcBef>
                <a:spcPts val="0"/>
              </a:spcBef>
              <a:spcAft>
                <a:spcPts val="0"/>
              </a:spcAft>
              <a:buClrTx/>
              <a:buSzTx/>
              <a:buFontTx/>
              <a:buNone/>
              <a:defRPr/>
            </a:pPr>
            <a:r>
              <a:rPr lang="zh-CN" altLang="en-US" dirty="0"/>
              <a:t>（例如：局部模式合并成全局</a:t>
            </a:r>
            <a:r>
              <a:rPr lang="en-US" altLang="zh-CN" dirty="0"/>
              <a:t>E-R</a:t>
            </a:r>
            <a:r>
              <a:rPr lang="zh-CN" altLang="en-US" dirty="0"/>
              <a:t>模式，动画</a:t>
            </a:r>
            <a:r>
              <a:rPr lang="en-US" altLang="zh-CN" dirty="0"/>
              <a:t>1</a:t>
            </a:r>
            <a:r>
              <a:rPr lang="zh-CN" altLang="en-US" dirty="0"/>
              <a:t>）</a:t>
            </a:r>
            <a:endParaRPr lang="zh-CN" altLang="en-US" dirty="0"/>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局部模式在合并过程出现冲突，必须要考虑到对局部模式的修改和重构。</a:t>
            </a:r>
            <a:endParaRPr lang="zh-CN" altLang="en-US" dirty="0"/>
          </a:p>
          <a:p>
            <a:pPr indent="457200"/>
            <a:r>
              <a:rPr lang="zh-CN" altLang="en-US" dirty="0"/>
              <a:t>全局视图集成的主要工作为冲突发生时的消除以及对冗余的重构。</a:t>
            </a:r>
            <a:endParaRPr lang="zh-CN" altLang="en-US" dirty="0"/>
          </a:p>
          <a:p>
            <a:r>
              <a:rPr lang="zh-CN" altLang="en-US" dirty="0"/>
              <a:t>           </a:t>
            </a:r>
            <a:r>
              <a:rPr lang="en-US" altLang="zh-CN" dirty="0"/>
              <a:t>(</a:t>
            </a:r>
            <a:r>
              <a:rPr lang="zh-CN" altLang="en-US" dirty="0"/>
              <a:t>例如：全局合并时对冲突的消除与重构过程</a:t>
            </a:r>
            <a:r>
              <a:rPr lang="en-US" altLang="zh-CN" dirty="0"/>
              <a:t>,</a:t>
            </a:r>
            <a:r>
              <a:rPr lang="zh-CN" altLang="en-US" dirty="0"/>
              <a:t>动画</a:t>
            </a:r>
            <a:r>
              <a:rPr lang="en-US" altLang="zh-CN" dirty="0"/>
              <a:t>1</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E-R</a:t>
            </a:r>
            <a:r>
              <a:rPr lang="zh-CN" altLang="en-US" dirty="0"/>
              <a:t>图局部模式之间的冲突主要有</a:t>
            </a:r>
            <a:r>
              <a:rPr lang="en-US" altLang="zh-CN" dirty="0"/>
              <a:t>3</a:t>
            </a:r>
            <a:r>
              <a:rPr lang="zh-CN" altLang="en-US" dirty="0"/>
              <a:t>种类型：属性冲突、命名冲突和结构冲突。</a:t>
            </a:r>
            <a:endParaRPr lang="en-US" altLang="zh-CN" dirty="0"/>
          </a:p>
          <a:p>
            <a:pPr indent="457200"/>
            <a:r>
              <a:rPr lang="zh-CN" altLang="en-US" dirty="0"/>
              <a:t>（具体描述：属性冲突，动画</a:t>
            </a:r>
            <a:r>
              <a:rPr lang="en-US" altLang="zh-CN" dirty="0"/>
              <a:t>1</a:t>
            </a:r>
            <a:r>
              <a:rPr lang="zh-CN" altLang="en-US" dirty="0"/>
              <a:t>；命名冲突，动画</a:t>
            </a:r>
            <a:r>
              <a:rPr lang="en-US" altLang="zh-CN" dirty="0"/>
              <a:t>2</a:t>
            </a:r>
            <a:r>
              <a:rPr lang="zh-CN" altLang="en-US" dirty="0"/>
              <a:t>；结构冲突，动画</a:t>
            </a:r>
            <a:r>
              <a:rPr lang="en-US" altLang="zh-CN" dirty="0"/>
              <a:t>3</a:t>
            </a:r>
            <a:r>
              <a:rPr lang="zh-CN" altLang="en-US" dirty="0"/>
              <a:t>）</a:t>
            </a:r>
            <a:endParaRPr lang="en-US" altLang="zh-CN" dirty="0"/>
          </a:p>
          <a:p>
            <a:pPr indent="457200"/>
            <a:r>
              <a:rPr lang="en-US" altLang="zh-CN" dirty="0"/>
              <a:t>1</a:t>
            </a:r>
            <a:r>
              <a:rPr lang="zh-CN" altLang="en-US" dirty="0"/>
              <a:t>、属性冲突</a:t>
            </a:r>
            <a:endParaRPr lang="zh-CN" altLang="en-US" dirty="0"/>
          </a:p>
          <a:p>
            <a:pPr indent="457200"/>
            <a:r>
              <a:rPr lang="zh-CN" altLang="en-US" dirty="0"/>
              <a:t>例如对某个病患年龄的记录追踪，其中一个部门只需要进行记录存档，因此使用了出身年月日的标记；而另一部门则因为要对患者的年龄分布进行分析，而采用了实际岁数的存储方式。</a:t>
            </a:r>
            <a:endParaRPr lang="zh-CN" altLang="en-US" dirty="0"/>
          </a:p>
          <a:p>
            <a:pPr indent="457200"/>
            <a:r>
              <a:rPr lang="en-US" altLang="zh-CN" dirty="0"/>
              <a:t>2</a:t>
            </a:r>
            <a:r>
              <a:rPr lang="zh-CN" altLang="en-US" dirty="0"/>
              <a:t>、命名冲突</a:t>
            </a:r>
            <a:endParaRPr lang="zh-CN" altLang="en-US" dirty="0"/>
          </a:p>
          <a:p>
            <a:pPr indent="457200"/>
            <a:r>
              <a:rPr lang="zh-CN" altLang="en-US" dirty="0"/>
              <a:t>同名异义指同一名字使用在不同的局部模式中表示了不同的含义，在集成时该名字就会发生语义冲突，不知应该如何赋予该事物含义。</a:t>
            </a:r>
            <a:endParaRPr lang="en-US" altLang="zh-CN" dirty="0"/>
          </a:p>
          <a:p>
            <a:pPr indent="457200"/>
            <a:r>
              <a:rPr lang="en-US" altLang="zh-CN" dirty="0"/>
              <a:t>3.</a:t>
            </a:r>
            <a:r>
              <a:rPr lang="zh-CN" altLang="en-US" dirty="0"/>
              <a:t>结构冲突</a:t>
            </a:r>
            <a:endParaRPr lang="en-US" altLang="zh-CN" dirty="0"/>
          </a:p>
          <a:p>
            <a:pPr indent="457200"/>
            <a:r>
              <a:rPr lang="zh-CN" altLang="en-US" sz="1200" b="0" i="0" kern="1200" dirty="0">
                <a:solidFill>
                  <a:schemeClr val="tx1"/>
                </a:solidFill>
                <a:effectLst/>
                <a:latin typeface="+mn-lt"/>
                <a:ea typeface="+mn-ea"/>
                <a:cs typeface="+mn-cs"/>
              </a:rPr>
              <a:t>这种情况的发生是因为不同的局部模式所关注数据对象的侧重点是不完全一样的。</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（具体描述，动画</a:t>
            </a:r>
            <a:r>
              <a:rPr lang="en-US" altLang="zh-CN" dirty="0"/>
              <a:t>1</a:t>
            </a:r>
            <a:r>
              <a:rPr lang="zh-CN" altLang="en-US" dirty="0"/>
              <a:t>）</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（例子，动画</a:t>
            </a:r>
            <a:r>
              <a:rPr lang="en-US" altLang="zh-CN" dirty="0"/>
              <a:t>1</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zh-CN" altLang="en-US" dirty="0"/>
              <a:t>（例子，动画</a:t>
            </a:r>
            <a:r>
              <a:rPr lang="en-US" altLang="zh-CN" dirty="0"/>
              <a:t>1</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   一个对象应该定义为实体集还是联系集，一般情况下，是需要依据实际情况而定。（例如：动画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a:t>
            </a:r>
            <a:r>
              <a:rPr lang="zh-CN" altLang="en-US" dirty="0"/>
              <a:t>例子，动画</a:t>
            </a:r>
            <a:r>
              <a:rPr lang="en-US" altLang="zh-CN" dirty="0"/>
              <a:t>1)</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、实体集</a:t>
            </a:r>
            <a:endParaRPr lang="zh-CN" altLang="en-US" dirty="0"/>
          </a:p>
          <a:p>
            <a:pPr indent="457200"/>
            <a:r>
              <a:rPr lang="zh-CN" altLang="en-US" dirty="0"/>
              <a:t>实体可以是人，也可以是物或抽象的概念；可以指事物本身，也可以指事物之间的联系，如一个人，一件物品，一个部门等都可以是实体。比如说某个银行的所有客户的集合可以被定义为实体集。</a:t>
            </a:r>
            <a:endParaRPr lang="zh-CN" altLang="en-US" dirty="0"/>
          </a:p>
          <a:p>
            <a:pPr indent="457200"/>
            <a:endParaRPr lang="zh-CN" altLang="en-US" dirty="0"/>
          </a:p>
          <a:p>
            <a:pPr indent="457200"/>
            <a:r>
              <a:rPr lang="zh-CN" altLang="en-US" dirty="0"/>
              <a:t>强实体集指不依赖于其他实体集存在的实体集。强实体集的特点是：每个实例都能被实体集的主键唯一标识。强弱实体集指依赖于其他实体集存在的实体集。</a:t>
            </a:r>
            <a:endParaRPr lang="zh-CN" altLang="en-US" dirty="0"/>
          </a:p>
          <a:p>
            <a:pPr indent="457200"/>
            <a:r>
              <a:rPr lang="zh-CN" altLang="en-US" dirty="0"/>
              <a:t>弱实体集指依赖于其他实体集存在的实体集。弱实体集的特点是：每个实例不能用实体集的属性唯一标识。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组件图的建模最适合通过例子来描述.图显示了 4 个组件：Reporting Tool,Billboard Service, Servlet 2.2 API 和 JDBC API.从 Reporting Tool 组件指向 Billboard Service,Servlet 2.2 API 和 JDBC API 组件的带箭头的线段,表示 Reporting Tool 依赖于那三个组件.</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部署图中的符号包括组件图中所使用的符号元素,另外还增加了几个符号,包括节点的概念.一 个节点可以代表一台物理机器,或代表一个虚拟机器节点(例如,一个大型机节点).要对节点进行建 模,只需绘制一个三维立方体,节点的名称位于立方体的顶部.所使用的命名约定与序列图中相同：[实 例名称]：[实例类型](例如,"w3reporting.myco.com : Application Server").</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在一个实体中，能够唯一标识实体的属性或属性集称为“实体标识符”。实体标识符有时也称为实体的主键或主属性。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属性还能被分成简单属性、复合属性、单值属性、多值属性、派生属性、空值属性。</a:t>
            </a:r>
            <a:endParaRPr lang="en-US" altLang="zh-CN" dirty="0"/>
          </a:p>
          <a:p>
            <a:pPr indent="457200"/>
            <a:r>
              <a:rPr lang="en-US" altLang="zh-CN" dirty="0"/>
              <a:t>1</a:t>
            </a:r>
            <a:r>
              <a:rPr lang="zh-CN" altLang="en-US" dirty="0"/>
              <a:t>、简单属性和复合属性</a:t>
            </a:r>
            <a:endParaRPr lang="zh-CN" altLang="en-US" dirty="0"/>
          </a:p>
          <a:p>
            <a:pPr indent="457200"/>
            <a:r>
              <a:rPr lang="zh-CN" altLang="en-US" dirty="0"/>
              <a:t>简单属性，如性别和年龄都是简单属性。</a:t>
            </a:r>
            <a:endParaRPr lang="zh-CN" altLang="en-US" dirty="0"/>
          </a:p>
          <a:p>
            <a:pPr indent="457200"/>
            <a:r>
              <a:rPr lang="zh-CN" altLang="en-US" dirty="0"/>
              <a:t>复合属性，例如，患者的地址属性可分解为：省份、城市、街道和邮政编码等</a:t>
            </a:r>
            <a:r>
              <a:rPr lang="en-US" altLang="zh-CN" dirty="0"/>
              <a:t>4</a:t>
            </a:r>
            <a:r>
              <a:rPr lang="zh-CN" altLang="en-US" dirty="0"/>
              <a:t>个子属性，而街道又可分为街道名、门牌号两个子属性。</a:t>
            </a:r>
            <a:endParaRPr lang="zh-CN" altLang="en-US" dirty="0"/>
          </a:p>
          <a:p>
            <a:pPr indent="457200"/>
            <a:r>
              <a:rPr lang="zh-CN" altLang="en-US" dirty="0"/>
              <a:t>因此，复合属性可以形成属性的层次结构，将相关属性聚合起来，从而使模型更加清晰。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、单值属性和多值属性</a:t>
            </a:r>
            <a:endParaRPr lang="zh-CN" altLang="en-US" dirty="0"/>
          </a:p>
          <a:p>
            <a:pPr indent="457200"/>
            <a:r>
              <a:rPr lang="zh-CN" altLang="en-US" dirty="0"/>
              <a:t>单值属性是，例如，同一个医生只能有一个性别，因此性别是一个单值属性。</a:t>
            </a:r>
            <a:endParaRPr lang="zh-CN" altLang="en-US" dirty="0"/>
          </a:p>
          <a:p>
            <a:pPr indent="457200"/>
            <a:r>
              <a:rPr lang="zh-CN" altLang="en-US" dirty="0"/>
              <a:t>多值属性，例如，一个患者可能有多个电话号码。</a:t>
            </a:r>
            <a:endParaRPr lang="zh-CN" altLang="en-US" dirty="0"/>
          </a:p>
          <a:p>
            <a:pPr indent="457200"/>
            <a:r>
              <a:rPr lang="zh-CN" altLang="en-US" dirty="0"/>
              <a:t>在应用中可以对某个多值属性的取值数目进行上、下限的限制，如患者的电话号码可以限制在两个以内，这个限制表明实体患者的电话号码属性的值可以是</a:t>
            </a:r>
            <a:r>
              <a:rPr lang="en-US" altLang="zh-CN" dirty="0"/>
              <a:t>0</a:t>
            </a:r>
            <a:r>
              <a:rPr lang="zh-CN" altLang="en-US" dirty="0"/>
              <a:t>～</a:t>
            </a:r>
            <a:r>
              <a:rPr lang="en-US" altLang="zh-CN" dirty="0"/>
              <a:t>2</a:t>
            </a:r>
            <a:r>
              <a:rPr lang="zh-CN" altLang="en-US" dirty="0"/>
              <a:t>个。</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r>
              <a:rPr lang="zh-CN" altLang="en-US" sz="1200" b="0" i="0" kern="1200" dirty="0">
                <a:solidFill>
                  <a:schemeClr val="tx1"/>
                </a:solidFill>
                <a:effectLst/>
                <a:latin typeface="+mn-lt"/>
                <a:ea typeface="+mn-ea"/>
                <a:cs typeface="+mn-cs"/>
              </a:rPr>
              <a:t>如果用上述的方法简单地表示多值，在数据库的使用过程中将会产生大量的数据冗余，也会造成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数据库潜在的数据异常、数据不一致性和完整性的问题。因此我们需要修改原来的 </a:t>
            </a:r>
            <a:r>
              <a:rPr lang="en-US" altLang="zh-CN" sz="1200" b="0" i="0" kern="1200" dirty="0">
                <a:solidFill>
                  <a:schemeClr val="tx1"/>
                </a:solidFill>
                <a:effectLst/>
                <a:latin typeface="+mn-lt"/>
                <a:ea typeface="+mn-ea"/>
                <a:cs typeface="+mn-cs"/>
              </a:rPr>
              <a:t>E-R </a:t>
            </a:r>
            <a:r>
              <a:rPr lang="zh-CN" altLang="en-US" sz="1200" b="0" i="0" kern="1200" dirty="0">
                <a:solidFill>
                  <a:schemeClr val="tx1"/>
                </a:solidFill>
                <a:effectLst/>
                <a:latin typeface="+mn-lt"/>
                <a:ea typeface="+mn-ea"/>
                <a:cs typeface="+mn-cs"/>
              </a:rPr>
              <a:t>模型，对多值</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属性进行变换。多值属性的变换通常有两种方法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707273-080D-4D52-AEA5-C6FAC4CCB0B4}" type="datetime1">
              <a:rPr lang="zh-CN" altLang="en-US" smtClean="0"/>
            </a:fld>
            <a:endParaRPr lang="zh-CN" altLang="en-US"/>
          </a:p>
        </p:txBody>
      </p:sp>
      <p:sp>
        <p:nvSpPr>
          <p:cNvPr id="5"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3"/>
          <p:cNvSpPr>
            <a:spLocks noGrp="1"/>
          </p:cNvSpPr>
          <p:nvPr>
            <p:ph type="dt" sz="half" idx="10"/>
          </p:nvPr>
        </p:nvSpPr>
        <p:spPr>
          <a:xfrm>
            <a:off x="457200" y="4768735"/>
            <a:ext cx="2133600" cy="273928"/>
          </a:xfrm>
        </p:spPr>
        <p:txBody>
          <a:bodyPr/>
          <a:lstStyle/>
          <a:p>
            <a:fld id="{40DDB562-2130-454F-A9A6-4D2F0C3DEC34}" type="datetime1">
              <a:rPr lang="zh-CN" altLang="en-US" smtClean="0"/>
            </a:fld>
            <a:endParaRPr lang="zh-CN" altLang="en-US"/>
          </a:p>
        </p:txBody>
      </p:sp>
      <p:sp>
        <p:nvSpPr>
          <p:cNvPr id="9"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a:xfrm>
            <a:off x="457200" y="4768735"/>
            <a:ext cx="2133600" cy="273928"/>
          </a:xfrm>
        </p:spPr>
        <p:txBody>
          <a:bodyPr/>
          <a:lstStyle/>
          <a:p>
            <a:fld id="{FD1221BE-4FAD-4F7C-8689-FFEA262DBEA3}" type="datetime1">
              <a:rPr lang="zh-CN" altLang="en-US" smtClean="0"/>
            </a:fld>
            <a:endParaRPr lang="zh-CN" altLang="en-US"/>
          </a:p>
        </p:txBody>
      </p:sp>
      <p:sp>
        <p:nvSpPr>
          <p:cNvPr id="8"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日期占位符 3"/>
          <p:cNvSpPr>
            <a:spLocks noGrp="1"/>
          </p:cNvSpPr>
          <p:nvPr>
            <p:ph type="dt" sz="half" idx="10"/>
          </p:nvPr>
        </p:nvSpPr>
        <p:spPr>
          <a:xfrm>
            <a:off x="457200" y="4768735"/>
            <a:ext cx="2133600" cy="273928"/>
          </a:xfrm>
        </p:spPr>
        <p:txBody>
          <a:bodyPr/>
          <a:lstStyle/>
          <a:p>
            <a:fld id="{BC640699-930F-427A-B7AA-15345A3EE4BD}" type="datetime1">
              <a:rPr lang="zh-CN" altLang="en-US" smtClean="0"/>
            </a:fld>
            <a:endParaRPr lang="zh-CN" altLang="en-US"/>
          </a:p>
        </p:txBody>
      </p:sp>
      <p:sp>
        <p:nvSpPr>
          <p:cNvPr id="16"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7"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a:xfrm>
            <a:off x="457200" y="4768735"/>
            <a:ext cx="2133600" cy="273928"/>
          </a:xfrm>
        </p:spPr>
        <p:txBody>
          <a:bodyPr/>
          <a:lstStyle/>
          <a:p>
            <a:fld id="{503B7C69-D443-4324-936D-5498E4CDFF70}" type="datetime1">
              <a:rPr lang="zh-CN" altLang="en-US" smtClean="0"/>
            </a:fld>
            <a:endParaRPr lang="zh-CN" altLang="en-US"/>
          </a:p>
        </p:txBody>
      </p:sp>
      <p:sp>
        <p:nvSpPr>
          <p:cNvPr id="8"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7" name="日期占位符 3"/>
          <p:cNvSpPr>
            <a:spLocks noGrp="1"/>
          </p:cNvSpPr>
          <p:nvPr>
            <p:ph type="dt" sz="half" idx="10"/>
          </p:nvPr>
        </p:nvSpPr>
        <p:spPr>
          <a:xfrm>
            <a:off x="457200" y="4768735"/>
            <a:ext cx="2133600" cy="273928"/>
          </a:xfrm>
        </p:spPr>
        <p:txBody>
          <a:bodyPr/>
          <a:lstStyle/>
          <a:p>
            <a:fld id="{C1435524-72AA-495F-A25F-C4CF887C7451}" type="datetime1">
              <a:rPr lang="zh-CN" altLang="en-US" smtClean="0"/>
            </a:fld>
            <a:endParaRPr lang="zh-CN" altLang="en-US"/>
          </a:p>
        </p:txBody>
      </p:sp>
      <p:sp>
        <p:nvSpPr>
          <p:cNvPr id="8"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a:xfrm>
            <a:off x="457200" y="4768735"/>
            <a:ext cx="2133600" cy="273928"/>
          </a:xfrm>
        </p:spPr>
        <p:txBody>
          <a:bodyPr/>
          <a:lstStyle/>
          <a:p>
            <a:fld id="{EA82EF29-F3A3-4B9F-BD17-A6ED4753C1AF}" type="datetime1">
              <a:rPr lang="zh-CN" altLang="en-US" smtClean="0"/>
            </a:fld>
            <a:endParaRPr lang="zh-CN" altLang="en-US"/>
          </a:p>
        </p:txBody>
      </p:sp>
      <p:sp>
        <p:nvSpPr>
          <p:cNvPr id="9"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a:xfrm>
            <a:off x="457200" y="4768735"/>
            <a:ext cx="2133600" cy="273928"/>
          </a:xfrm>
        </p:spPr>
        <p:txBody>
          <a:bodyPr/>
          <a:lstStyle/>
          <a:p>
            <a:fld id="{BDEB242C-40FC-4DDD-BF09-A5B27E6A6B5D}" type="datetime1">
              <a:rPr lang="zh-CN" altLang="en-US" smtClean="0"/>
            </a:fld>
            <a:endParaRPr lang="zh-CN" altLang="en-US"/>
          </a:p>
        </p:txBody>
      </p:sp>
      <p:sp>
        <p:nvSpPr>
          <p:cNvPr id="11"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3"/>
          <p:cNvSpPr>
            <a:spLocks noGrp="1"/>
          </p:cNvSpPr>
          <p:nvPr>
            <p:ph type="dt" sz="half" idx="10"/>
          </p:nvPr>
        </p:nvSpPr>
        <p:spPr>
          <a:xfrm>
            <a:off x="457200" y="4768735"/>
            <a:ext cx="2133600" cy="273928"/>
          </a:xfrm>
        </p:spPr>
        <p:txBody>
          <a:bodyPr/>
          <a:lstStyle/>
          <a:p>
            <a:fld id="{F020BA18-53A5-4247-8183-5504FF981F67}" type="datetime1">
              <a:rPr lang="zh-CN" altLang="en-US" smtClean="0"/>
            </a:fld>
            <a:endParaRPr lang="zh-CN" altLang="en-US"/>
          </a:p>
        </p:txBody>
      </p:sp>
      <p:sp>
        <p:nvSpPr>
          <p:cNvPr id="7"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8"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7419BC-0A60-4C6A-B546-FB369BCA5370}" type="datetime1">
              <a:rPr lang="zh-CN" altLang="en-US" smtClean="0"/>
            </a:fld>
            <a:endParaRPr lang="zh-CN" altLang="en-US"/>
          </a:p>
        </p:txBody>
      </p:sp>
      <p:sp>
        <p:nvSpPr>
          <p:cNvPr id="3" name="页脚占位符 2"/>
          <p:cNvSpPr>
            <a:spLocks noGrp="1"/>
          </p:cNvSpPr>
          <p:nvPr>
            <p:ph type="ftr" sz="quarter" idx="11"/>
          </p:nvPr>
        </p:nvSpPr>
        <p:spPr>
          <a:xfrm>
            <a:off x="3059832"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a:xfrm>
            <a:off x="457200" y="4768735"/>
            <a:ext cx="2133600" cy="273928"/>
          </a:xfrm>
        </p:spPr>
        <p:txBody>
          <a:bodyPr/>
          <a:lstStyle/>
          <a:p>
            <a:fld id="{810003E4-F873-425F-B94A-D4AD2896AB92}" type="datetime1">
              <a:rPr lang="zh-CN" altLang="en-US" smtClean="0"/>
            </a:fld>
            <a:endParaRPr lang="zh-CN" altLang="en-US"/>
          </a:p>
        </p:txBody>
      </p:sp>
      <p:sp>
        <p:nvSpPr>
          <p:cNvPr id="9"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日期占位符 3"/>
          <p:cNvSpPr>
            <a:spLocks noGrp="1"/>
          </p:cNvSpPr>
          <p:nvPr>
            <p:ph type="dt" sz="half" idx="10"/>
          </p:nvPr>
        </p:nvSpPr>
        <p:spPr>
          <a:xfrm>
            <a:off x="457200" y="4768735"/>
            <a:ext cx="2133600" cy="273928"/>
          </a:xfrm>
        </p:spPr>
        <p:txBody>
          <a:bodyPr/>
          <a:lstStyle/>
          <a:p>
            <a:fld id="{F5888E03-A059-4237-A496-BB05B3B422F9}" type="datetime1">
              <a:rPr lang="zh-CN" altLang="en-US" smtClean="0"/>
            </a:fld>
            <a:endParaRPr lang="zh-CN" altLang="en-US"/>
          </a:p>
        </p:txBody>
      </p:sp>
      <p:sp>
        <p:nvSpPr>
          <p:cNvPr id="10"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1"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A93CA42C-DFB6-46D1-BA29-3F13E84CFF4F}" type="datetime1">
              <a:rPr lang="zh-CN" altLang="en-US" smtClean="0"/>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fld>
            <a:endParaRPr lang="zh-CN" altLang="en-US" dirty="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78209" y="3087875"/>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392430" y="3835400"/>
            <a:ext cx="1581150" cy="553085"/>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实体</a:t>
            </a: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联系模型</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17" name="TextBox 65"/>
          <p:cNvSpPr txBox="1"/>
          <p:nvPr/>
        </p:nvSpPr>
        <p:spPr>
          <a:xfrm>
            <a:off x="1627505" y="3835400"/>
            <a:ext cx="1736725" cy="553085"/>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约束</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18" name="组合 17"/>
          <p:cNvGrpSpPr/>
          <p:nvPr/>
        </p:nvGrpSpPr>
        <p:grpSpPr>
          <a:xfrm>
            <a:off x="2258716" y="3087543"/>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endParaRPr lang="zh-CN" altLang="en-US" b="1" dirty="0">
              <a:solidFill>
                <a:schemeClr val="tx2">
                  <a:lumMod val="50000"/>
                </a:schemeClr>
              </a:solidFill>
              <a:latin typeface="黑体" panose="02010609060101010101" pitchFamily="49" charset="-122"/>
              <a:ea typeface="黑体" panose="02010609060101010101" pitchFamily="49" charset="-122"/>
            </a:endParaRPr>
          </a:p>
        </p:txBody>
      </p:sp>
      <p:sp>
        <p:nvSpPr>
          <p:cNvPr id="33" name="99         _4"/>
          <p:cNvSpPr/>
          <p:nvPr/>
        </p:nvSpPr>
        <p:spPr>
          <a:xfrm>
            <a:off x="1416416" y="1297083"/>
            <a:ext cx="6081503" cy="1014730"/>
          </a:xfrm>
          <a:prstGeom prst="rect">
            <a:avLst/>
          </a:prstGeom>
          <a:noFill/>
        </p:spPr>
        <p:txBody>
          <a:bodyPr wrap="square" rtlCol="0">
            <a:spAutoFit/>
          </a:bodyPr>
          <a:lstStyle/>
          <a:p>
            <a:pPr algn="ctr" fontAlgn="base">
              <a:spcBef>
                <a:spcPct val="0"/>
              </a:spcBef>
              <a:spcAft>
                <a:spcPct val="0"/>
              </a:spcAft>
            </a:pP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实体联系模型</a:t>
            </a:r>
            <a:endPar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endParaRPr>
          </a:p>
        </p:txBody>
      </p:sp>
      <p:grpSp>
        <p:nvGrpSpPr>
          <p:cNvPr id="34" name="组合 33"/>
          <p:cNvGrpSpPr/>
          <p:nvPr/>
        </p:nvGrpSpPr>
        <p:grpSpPr>
          <a:xfrm>
            <a:off x="3667636" y="3087543"/>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3281856" y="3835386"/>
            <a:ext cx="1295400" cy="553085"/>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实体</a:t>
            </a: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联系图</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41" name="TextBox 65"/>
          <p:cNvSpPr txBox="1"/>
          <p:nvPr/>
        </p:nvSpPr>
        <p:spPr>
          <a:xfrm>
            <a:off x="4686300" y="3845560"/>
            <a:ext cx="1477010" cy="78359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扩展的</a:t>
            </a: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E-R</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特性</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42" name="组合 41"/>
          <p:cNvGrpSpPr/>
          <p:nvPr/>
        </p:nvGrpSpPr>
        <p:grpSpPr>
          <a:xfrm>
            <a:off x="5163108" y="3087875"/>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grpSp>
        <p:nvGrpSpPr>
          <p:cNvPr id="3" name="组合 2"/>
          <p:cNvGrpSpPr/>
          <p:nvPr/>
        </p:nvGrpSpPr>
        <p:grpSpPr>
          <a:xfrm>
            <a:off x="6639436" y="3107863"/>
            <a:ext cx="522572" cy="522572"/>
            <a:chOff x="6501056" y="1873013"/>
            <a:chExt cx="696763" cy="696763"/>
          </a:xfrm>
          <a:effectLst>
            <a:outerShdw blurRad="50800" dist="38100" dir="2700000" algn="tl" rotWithShape="0">
              <a:prstClr val="black">
                <a:alpha val="40000"/>
              </a:prstClr>
            </a:outerShdw>
          </a:effectLst>
        </p:grpSpPr>
        <p:sp>
          <p:nvSpPr>
            <p:cNvPr id="4" name="矩形 3"/>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5" name="组合 4"/>
            <p:cNvGrpSpPr>
              <a:grpSpLocks noChangeAspect="1"/>
            </p:cNvGrpSpPr>
            <p:nvPr/>
          </p:nvGrpSpPr>
          <p:grpSpPr>
            <a:xfrm>
              <a:off x="6616022" y="1996273"/>
              <a:ext cx="466830" cy="450243"/>
              <a:chOff x="7019925" y="5499100"/>
              <a:chExt cx="312738" cy="301626"/>
            </a:xfrm>
            <a:solidFill>
              <a:srgbClr val="BBBE2C"/>
            </a:solidFill>
          </p:grpSpPr>
          <p:sp>
            <p:nvSpPr>
              <p:cNvPr id="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grpSp>
        <p:nvGrpSpPr>
          <p:cNvPr id="10" name="组合 9"/>
          <p:cNvGrpSpPr/>
          <p:nvPr/>
        </p:nvGrpSpPr>
        <p:grpSpPr>
          <a:xfrm>
            <a:off x="8063788" y="3108195"/>
            <a:ext cx="522572" cy="522572"/>
            <a:chOff x="6501056" y="2921024"/>
            <a:chExt cx="696763" cy="696763"/>
          </a:xfrm>
          <a:effectLst>
            <a:outerShdw blurRad="50800" dist="38100" dir="2700000" algn="tl" rotWithShape="0">
              <a:prstClr val="black">
                <a:alpha val="40000"/>
              </a:prstClr>
            </a:outerShdw>
          </a:effectLst>
        </p:grpSpPr>
        <p:sp>
          <p:nvSpPr>
            <p:cNvPr id="24" name="矩形 23"/>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5" name="组合 24"/>
            <p:cNvGrpSpPr>
              <a:grpSpLocks noChangeAspect="1"/>
            </p:cNvGrpSpPr>
            <p:nvPr/>
          </p:nvGrpSpPr>
          <p:grpSpPr>
            <a:xfrm>
              <a:off x="6636672" y="3066937"/>
              <a:ext cx="455384" cy="390650"/>
              <a:chOff x="5084763" y="971550"/>
              <a:chExt cx="323850" cy="277813"/>
            </a:xfrm>
            <a:solidFill>
              <a:srgbClr val="4ABAB5"/>
            </a:solidFill>
          </p:grpSpPr>
          <p:sp>
            <p:nvSpPr>
              <p:cNvPr id="2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9" name="TextBox 65"/>
          <p:cNvSpPr txBox="1"/>
          <p:nvPr/>
        </p:nvSpPr>
        <p:spPr>
          <a:xfrm>
            <a:off x="6163310" y="3845560"/>
            <a:ext cx="1470660" cy="78359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sz="1500" b="1" spc="75" dirty="0">
                <a:solidFill>
                  <a:srgbClr val="123E61"/>
                </a:solidFill>
                <a:latin typeface="黑体" panose="02010609060101010101" pitchFamily="49" charset="-122"/>
                <a:ea typeface="黑体" panose="02010609060101010101" pitchFamily="49" charset="-122"/>
                <a:cs typeface="+mn-ea"/>
                <a:sym typeface="+mn-lt"/>
              </a:rPr>
              <a:t>实体</a:t>
            </a: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联系</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设计</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30" name="TextBox 65"/>
          <p:cNvSpPr txBox="1"/>
          <p:nvPr/>
        </p:nvSpPr>
        <p:spPr>
          <a:xfrm>
            <a:off x="7556500" y="3835400"/>
            <a:ext cx="1551305" cy="101473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sz="1500" b="1" spc="75" dirty="0">
                <a:solidFill>
                  <a:srgbClr val="123E61"/>
                </a:solidFill>
                <a:latin typeface="黑体" panose="02010609060101010101" pitchFamily="49" charset="-122"/>
                <a:ea typeface="黑体" panose="02010609060101010101" pitchFamily="49" charset="-122"/>
                <a:cs typeface="+mn-ea"/>
                <a:sym typeface="+mn-lt"/>
              </a:rPr>
              <a:t>数据建模的其他表示法及工具</a:t>
            </a:r>
            <a:endParaRPr lang="zh-CN"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40" name="页脚占位符 3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48" name="灯片编号占位符 4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30"/>
                                        </p:tgtEl>
                                        <p:attrNameLst>
                                          <p:attrName>style.visibility</p:attrName>
                                        </p:attrNameLst>
                                      </p:cBhvr>
                                      <p:to>
                                        <p:strVal val="visible"/>
                                      </p:to>
                                    </p:set>
                                    <p:animEffect transition="in" filter="wheel(1)">
                                      <p:cBhvr>
                                        <p:cTn id="7" dur="1000"/>
                                        <p:tgtEl>
                                          <p:spTgt spid="30"/>
                                        </p:tgtEl>
                                      </p:cBhvr>
                                    </p:animEffect>
                                  </p:childTnLst>
                                </p:cTn>
                              </p:par>
                              <p:par>
                                <p:cTn id="8" presetID="21" presetClass="entr" presetSubtype="1" fill="hold" grpId="0" nodeType="withEffect">
                                  <p:stCondLst>
                                    <p:cond delay="0"/>
                                  </p:stCondLst>
                                  <p:childTnLst>
                                    <p:set>
                                      <p:cBhvr>
                                        <p:cTn id="9" dur="1000" fill="hold">
                                          <p:stCondLst>
                                            <p:cond delay="0"/>
                                          </p:stCondLst>
                                        </p:cTn>
                                        <p:tgtEl>
                                          <p:spTgt spid="29"/>
                                        </p:tgtEl>
                                        <p:attrNameLst>
                                          <p:attrName>style.visibility</p:attrName>
                                        </p:attrNameLst>
                                      </p:cBhvr>
                                      <p:to>
                                        <p:strVal val="visible"/>
                                      </p:to>
                                    </p:set>
                                    <p:animEffect transition="in" filter="wheel(1)">
                                      <p:cBhvr>
                                        <p:cTn id="10" dur="1000"/>
                                        <p:tgtEl>
                                          <p:spTgt spid="29"/>
                                        </p:tgtEl>
                                      </p:cBhvr>
                                    </p:animEffect>
                                  </p:childTnLst>
                                </p:cTn>
                              </p:par>
                              <p:par>
                                <p:cTn id="11" presetID="21" presetClass="entr" presetSubtype="1" fill="hold" nodeType="withEffect">
                                  <p:stCondLst>
                                    <p:cond delay="0"/>
                                  </p:stCondLst>
                                  <p:childTnLst>
                                    <p:set>
                                      <p:cBhvr>
                                        <p:cTn id="12" dur="1000" fill="hold">
                                          <p:stCondLst>
                                            <p:cond delay="0"/>
                                          </p:stCondLst>
                                        </p:cTn>
                                        <p:tgtEl>
                                          <p:spTgt spid="10"/>
                                        </p:tgtEl>
                                        <p:attrNameLst>
                                          <p:attrName>style.visibility</p:attrName>
                                        </p:attrNameLst>
                                      </p:cBhvr>
                                      <p:to>
                                        <p:strVal val="visible"/>
                                      </p:to>
                                    </p:set>
                                    <p:animEffect transition="in" filter="wheel(1)">
                                      <p:cBhvr>
                                        <p:cTn id="13" dur="1000"/>
                                        <p:tgtEl>
                                          <p:spTgt spid="10"/>
                                        </p:tgtEl>
                                      </p:cBhvr>
                                    </p:animEffect>
                                  </p:childTnLst>
                                </p:cTn>
                              </p:par>
                              <p:par>
                                <p:cTn id="14" presetID="21" presetClass="entr" presetSubtype="1" fill="hold" nodeType="withEffect">
                                  <p:stCondLst>
                                    <p:cond delay="0"/>
                                  </p:stCondLst>
                                  <p:childTnLst>
                                    <p:set>
                                      <p:cBhvr>
                                        <p:cTn id="15" dur="1000" fill="hold">
                                          <p:stCondLst>
                                            <p:cond delay="0"/>
                                          </p:stCondLst>
                                        </p:cTn>
                                        <p:tgtEl>
                                          <p:spTgt spid="3"/>
                                        </p:tgtEl>
                                        <p:attrNameLst>
                                          <p:attrName>style.visibility</p:attrName>
                                        </p:attrNameLst>
                                      </p:cBhvr>
                                      <p:to>
                                        <p:strVal val="visible"/>
                                      </p:to>
                                    </p:set>
                                    <p:animEffect transition="in" filter="wheel(1)">
                                      <p:cBhvr>
                                        <p:cTn id="16" dur="1000"/>
                                        <p:tgtEl>
                                          <p:spTgt spid="3"/>
                                        </p:tgtEl>
                                      </p:cBhvr>
                                    </p:animEffect>
                                  </p:childTnLst>
                                </p:cTn>
                              </p:par>
                              <p:par>
                                <p:cTn id="17" presetID="21" presetClass="entr" presetSubtype="1" fill="hold" nodeType="withEffect">
                                  <p:stCondLst>
                                    <p:cond delay="0"/>
                                  </p:stCondLst>
                                  <p:childTnLst>
                                    <p:set>
                                      <p:cBhvr>
                                        <p:cTn id="18" dur="1000" fill="hold">
                                          <p:stCondLst>
                                            <p:cond delay="0"/>
                                          </p:stCondLst>
                                        </p:cTn>
                                        <p:tgtEl>
                                          <p:spTgt spid="42"/>
                                        </p:tgtEl>
                                        <p:attrNameLst>
                                          <p:attrName>style.visibility</p:attrName>
                                        </p:attrNameLst>
                                      </p:cBhvr>
                                      <p:to>
                                        <p:strVal val="visible"/>
                                      </p:to>
                                    </p:set>
                                    <p:animEffect transition="in" filter="wheel(1)">
                                      <p:cBhvr>
                                        <p:cTn id="19" dur="1000"/>
                                        <p:tgtEl>
                                          <p:spTgt spid="42"/>
                                        </p:tgtEl>
                                      </p:cBhvr>
                                    </p:animEffect>
                                  </p:childTnLst>
                                </p:cTn>
                              </p:par>
                              <p:par>
                                <p:cTn id="20" presetID="21" presetClass="entr" presetSubtype="1" fill="hold" grpId="0" nodeType="withEffect">
                                  <p:stCondLst>
                                    <p:cond delay="0"/>
                                  </p:stCondLst>
                                  <p:childTnLst>
                                    <p:set>
                                      <p:cBhvr>
                                        <p:cTn id="21" dur="1000" fill="hold">
                                          <p:stCondLst>
                                            <p:cond delay="0"/>
                                          </p:stCondLst>
                                        </p:cTn>
                                        <p:tgtEl>
                                          <p:spTgt spid="41"/>
                                        </p:tgtEl>
                                        <p:attrNameLst>
                                          <p:attrName>style.visibility</p:attrName>
                                        </p:attrNameLst>
                                      </p:cBhvr>
                                      <p:to>
                                        <p:strVal val="visible"/>
                                      </p:to>
                                    </p:set>
                                    <p:animEffect transition="in" filter="wheel(1)">
                                      <p:cBhvr>
                                        <p:cTn id="22" dur="1000"/>
                                        <p:tgtEl>
                                          <p:spTgt spid="41"/>
                                        </p:tgtEl>
                                      </p:cBhvr>
                                    </p:animEffect>
                                  </p:childTnLst>
                                </p:cTn>
                              </p:par>
                              <p:par>
                                <p:cTn id="23" presetID="21" presetClass="entr" presetSubtype="1" fill="hold" grpId="0" nodeType="withEffect">
                                  <p:stCondLst>
                                    <p:cond delay="0"/>
                                  </p:stCondLst>
                                  <p:childTnLst>
                                    <p:set>
                                      <p:cBhvr>
                                        <p:cTn id="24" dur="1000" fill="hold">
                                          <p:stCondLst>
                                            <p:cond delay="0"/>
                                          </p:stCondLst>
                                        </p:cTn>
                                        <p:tgtEl>
                                          <p:spTgt spid="39"/>
                                        </p:tgtEl>
                                        <p:attrNameLst>
                                          <p:attrName>style.visibility</p:attrName>
                                        </p:attrNameLst>
                                      </p:cBhvr>
                                      <p:to>
                                        <p:strVal val="visible"/>
                                      </p:to>
                                    </p:set>
                                    <p:animEffect transition="in" filter="wheel(1)">
                                      <p:cBhvr>
                                        <p:cTn id="25" dur="1000"/>
                                        <p:tgtEl>
                                          <p:spTgt spid="39"/>
                                        </p:tgtEl>
                                      </p:cBhvr>
                                    </p:animEffect>
                                  </p:childTnLst>
                                </p:cTn>
                              </p:par>
                              <p:par>
                                <p:cTn id="26" presetID="21" presetClass="entr" presetSubtype="1" fill="hold" nodeType="withEffect">
                                  <p:stCondLst>
                                    <p:cond delay="0"/>
                                  </p:stCondLst>
                                  <p:childTnLst>
                                    <p:set>
                                      <p:cBhvr>
                                        <p:cTn id="27" dur="1000" fill="hold">
                                          <p:stCondLst>
                                            <p:cond delay="0"/>
                                          </p:stCondLst>
                                        </p:cTn>
                                        <p:tgtEl>
                                          <p:spTgt spid="34"/>
                                        </p:tgtEl>
                                        <p:attrNameLst>
                                          <p:attrName>style.visibility</p:attrName>
                                        </p:attrNameLst>
                                      </p:cBhvr>
                                      <p:to>
                                        <p:strVal val="visible"/>
                                      </p:to>
                                    </p:set>
                                    <p:animEffect transition="in" filter="wheel(1)">
                                      <p:cBhvr>
                                        <p:cTn id="28" dur="1000"/>
                                        <p:tgtEl>
                                          <p:spTgt spid="34"/>
                                        </p:tgtEl>
                                      </p:cBhvr>
                                    </p:animEffect>
                                  </p:childTnLst>
                                </p:cTn>
                              </p:par>
                              <p:par>
                                <p:cTn id="29" presetID="21" presetClass="entr" presetSubtype="1" fill="hold" nodeType="withEffect">
                                  <p:stCondLst>
                                    <p:cond delay="0"/>
                                  </p:stCondLst>
                                  <p:childTnLst>
                                    <p:set>
                                      <p:cBhvr>
                                        <p:cTn id="30" dur="1000" fill="hold">
                                          <p:stCondLst>
                                            <p:cond delay="0"/>
                                          </p:stCondLst>
                                        </p:cTn>
                                        <p:tgtEl>
                                          <p:spTgt spid="18"/>
                                        </p:tgtEl>
                                        <p:attrNameLst>
                                          <p:attrName>style.visibility</p:attrName>
                                        </p:attrNameLst>
                                      </p:cBhvr>
                                      <p:to>
                                        <p:strVal val="visible"/>
                                      </p:to>
                                    </p:set>
                                    <p:animEffect transition="in" filter="wheel(1)">
                                      <p:cBhvr>
                                        <p:cTn id="31" dur="1000"/>
                                        <p:tgtEl>
                                          <p:spTgt spid="18"/>
                                        </p:tgtEl>
                                      </p:cBhvr>
                                    </p:animEffect>
                                  </p:childTnLst>
                                </p:cTn>
                              </p:par>
                              <p:par>
                                <p:cTn id="32" presetID="21" presetClass="entr" presetSubtype="1" fill="hold" grpId="0" nodeType="withEffect">
                                  <p:stCondLst>
                                    <p:cond delay="0"/>
                                  </p:stCondLst>
                                  <p:childTnLst>
                                    <p:set>
                                      <p:cBhvr>
                                        <p:cTn id="33" dur="1000" fill="hold">
                                          <p:stCondLst>
                                            <p:cond delay="0"/>
                                          </p:stCondLst>
                                        </p:cTn>
                                        <p:tgtEl>
                                          <p:spTgt spid="17"/>
                                        </p:tgtEl>
                                        <p:attrNameLst>
                                          <p:attrName>style.visibility</p:attrName>
                                        </p:attrNameLst>
                                      </p:cBhvr>
                                      <p:to>
                                        <p:strVal val="visible"/>
                                      </p:to>
                                    </p:set>
                                    <p:animEffect transition="in" filter="wheel(1)">
                                      <p:cBhvr>
                                        <p:cTn id="34" dur="1000"/>
                                        <p:tgtEl>
                                          <p:spTgt spid="17"/>
                                        </p:tgtEl>
                                      </p:cBhvr>
                                    </p:animEffect>
                                  </p:childTnLst>
                                </p:cTn>
                              </p:par>
                              <p:par>
                                <p:cTn id="35" presetID="21" presetClass="entr" presetSubtype="1" fill="hold" grpId="0" nodeType="withEffect">
                                  <p:stCondLst>
                                    <p:cond delay="0"/>
                                  </p:stCondLst>
                                  <p:childTnLst>
                                    <p:set>
                                      <p:cBhvr>
                                        <p:cTn id="36" dur="1000" fill="hold">
                                          <p:stCondLst>
                                            <p:cond delay="0"/>
                                          </p:stCondLst>
                                        </p:cTn>
                                        <p:tgtEl>
                                          <p:spTgt spid="16"/>
                                        </p:tgtEl>
                                        <p:attrNameLst>
                                          <p:attrName>style.visibility</p:attrName>
                                        </p:attrNameLst>
                                      </p:cBhvr>
                                      <p:to>
                                        <p:strVal val="visible"/>
                                      </p:to>
                                    </p:set>
                                    <p:animEffect transition="in" filter="wheel(1)">
                                      <p:cBhvr>
                                        <p:cTn id="37" dur="1000"/>
                                        <p:tgtEl>
                                          <p:spTgt spid="16"/>
                                        </p:tgtEl>
                                      </p:cBhvr>
                                    </p:animEffect>
                                  </p:childTnLst>
                                </p:cTn>
                              </p:par>
                              <p:par>
                                <p:cTn id="38" presetID="21" presetClass="entr" presetSubtype="1" fill="hold" nodeType="withEffect">
                                  <p:stCondLst>
                                    <p:cond delay="0"/>
                                  </p:stCondLst>
                                  <p:childTnLst>
                                    <p:set>
                                      <p:cBhvr>
                                        <p:cTn id="39" dur="1000" fill="hold">
                                          <p:stCondLst>
                                            <p:cond delay="0"/>
                                          </p:stCondLst>
                                        </p:cTn>
                                        <p:tgtEl>
                                          <p:spTgt spid="11"/>
                                        </p:tgtEl>
                                        <p:attrNameLst>
                                          <p:attrName>style.visibility</p:attrName>
                                        </p:attrNameLst>
                                      </p:cBhvr>
                                      <p:to>
                                        <p:strVal val="visible"/>
                                      </p:to>
                                    </p:set>
                                    <p:animEffect transition="in" filter="wheel(1)">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9" grpId="0"/>
      <p:bldP spid="41" grpId="0"/>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派生属性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矩形 10"/>
          <p:cNvSpPr/>
          <p:nvPr/>
        </p:nvSpPr>
        <p:spPr>
          <a:xfrm>
            <a:off x="561015" y="553793"/>
            <a:ext cx="3653832" cy="461665"/>
          </a:xfrm>
          <a:prstGeom prst="rect">
            <a:avLst/>
          </a:prstGeom>
        </p:spPr>
        <p:txBody>
          <a:bodyPr wrap="square">
            <a:spAutoFit/>
          </a:bodyPr>
          <a:lstStyle/>
          <a:p>
            <a:pPr marL="285750" indent="-285750" algn="just" defTabSz="457200" fontAlgn="ctr">
              <a:lnSpc>
                <a:spcPct val="150000"/>
              </a:lnSpc>
              <a:buFont typeface="Wingdings" panose="05000000000000000000" pitchFamily="2" charset="2"/>
              <a:buChar char="l"/>
              <a:defRPr/>
            </a:pPr>
            <a:r>
              <a:rPr lang="zh-CN" altLang="zh-CN" sz="1600" kern="1000" dirty="0">
                <a:solidFill>
                  <a:srgbClr val="14436A"/>
                </a:solidFill>
                <a:latin typeface="黑体" panose="02010609060101010101" pitchFamily="49" charset="-122"/>
                <a:ea typeface="黑体" panose="02010609060101010101" pitchFamily="49" charset="-122"/>
              </a:rPr>
              <a:t>派生属性</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13" name="矩形 12"/>
          <p:cNvSpPr/>
          <p:nvPr/>
        </p:nvSpPr>
        <p:spPr>
          <a:xfrm>
            <a:off x="575259" y="1015458"/>
            <a:ext cx="8280000" cy="773289"/>
          </a:xfrm>
          <a:prstGeom prst="rect">
            <a:avLst/>
          </a:prstGeom>
        </p:spPr>
        <p:txBody>
          <a:bodyPr wrap="square">
            <a:spAutoFit/>
          </a:bodyPr>
          <a:lstStyle/>
          <a:p>
            <a:pPr marL="457200" marR="0" lvl="0" indent="-179705" algn="l"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通过具有相互依赖的属性推导出来的属性称为派生属性（</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Derived Attribute</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457200" marR="0" lvl="0" indent="-179705" algn="l"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派生属性用虚线椭圆形与</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实体相连。</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pic>
        <p:nvPicPr>
          <p:cNvPr id="14" name="图片 52" descr="说明: 9t17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8719" y="2287119"/>
            <a:ext cx="3115412" cy="198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650831" y="4375458"/>
            <a:ext cx="1531188" cy="307777"/>
          </a:xfrm>
          <a:prstGeom prst="rect">
            <a:avLst/>
          </a:prstGeom>
        </p:spPr>
        <p:txBody>
          <a:bodyPr wrap="none">
            <a:spAutoFit/>
          </a:bodyPr>
          <a:lstStyle/>
          <a:p>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派生属性的表示</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561015" y="1717421"/>
            <a:ext cx="7899727" cy="461665"/>
          </a:xfrm>
          <a:prstGeom prst="rect">
            <a:avLst/>
          </a:prstGeom>
        </p:spPr>
        <p:txBody>
          <a:bodyPr wrap="square">
            <a:spAutoFit/>
          </a:bodyPr>
          <a:lstStyle/>
          <a:p>
            <a:pPr marL="457200" lvl="0" indent="-179705">
              <a:lnSpc>
                <a:spcPct val="150000"/>
              </a:lnSpc>
              <a:buFont typeface="Arial" panose="020B0604020202020204" pitchFamily="34" charset="0"/>
              <a:buChar char="•"/>
              <a:defRPr/>
            </a:pPr>
            <a:r>
              <a:rPr lang="zh-CN" altLang="en-US" sz="1600" dirty="0">
                <a:solidFill>
                  <a:srgbClr val="14436A"/>
                </a:solidFill>
                <a:latin typeface="黑体" panose="02010609060101010101" pitchFamily="49" charset="-122"/>
                <a:ea typeface="黑体" panose="02010609060101010101" pitchFamily="49" charset="-122"/>
              </a:rPr>
              <a:t>例如：在患者实体中，患者年龄可以由患者的出生日期与当前就诊日期推导出来。</a:t>
            </a:r>
            <a:endParaRPr lang="zh-CN" altLang="en-US" sz="1600" dirty="0">
              <a:solidFill>
                <a:srgbClr val="14436A"/>
              </a:solidFill>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空值属性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9" name="矩形 8"/>
          <p:cNvSpPr/>
          <p:nvPr/>
        </p:nvSpPr>
        <p:spPr>
          <a:xfrm>
            <a:off x="577553" y="792657"/>
            <a:ext cx="3653832" cy="305853"/>
          </a:xfrm>
          <a:prstGeom prst="rect">
            <a:avLst/>
          </a:prstGeom>
        </p:spPr>
        <p:txBody>
          <a:bodyPr wrap="square">
            <a:spAutoFit/>
          </a:bodyPr>
          <a:lstStyle/>
          <a:p>
            <a:pPr marL="285750" marR="0" lvl="0" indent="-285750" algn="just" defTabSz="457200" rtl="0" eaLnBrk="1" fontAlgn="ctr" latinLnBrk="0" hangingPunct="1">
              <a:lnSpc>
                <a:spcPts val="1505"/>
              </a:lnSpc>
              <a:spcBef>
                <a:spcPts val="0"/>
              </a:spcBef>
              <a:spcAft>
                <a:spcPts val="0"/>
              </a:spcAft>
              <a:buClr>
                <a:srgbClr val="123E61"/>
              </a:buClr>
              <a:buSzTx/>
              <a:buFont typeface="Wingdings" panose="05000000000000000000" pitchFamily="2" charset="2"/>
              <a:buChar char="l"/>
              <a:defRPr/>
            </a:pP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空值</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属性</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0" name="矩形 9"/>
          <p:cNvSpPr/>
          <p:nvPr/>
        </p:nvSpPr>
        <p:spPr>
          <a:xfrm>
            <a:off x="577850" y="1169035"/>
            <a:ext cx="7804150" cy="1198880"/>
          </a:xfrm>
          <a:prstGeom prst="rect">
            <a:avLst/>
          </a:prstGeom>
        </p:spPr>
        <p:txBody>
          <a:bodyPr wrap="square">
            <a:spAutoFit/>
          </a:bodyPr>
          <a:lstStyle/>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当实体在某个属性上没有值时应该使用空值（</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Null Value</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例如，新应聘到医院的医生尚未分配岗位，则该医生的所属科室的属性值应该为空值</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Null</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，表示未知或无意义。</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联系集</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835" y="585470"/>
            <a:ext cx="1096010" cy="454025"/>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062355" y="612775"/>
            <a:ext cx="1000125" cy="398780"/>
          </a:xfrm>
          <a:prstGeom prst="rect">
            <a:avLst/>
          </a:prstGeom>
        </p:spPr>
        <p:txBody>
          <a:bodyPr wrap="square">
            <a:spAutoFit/>
          </a:bodyPr>
          <a:lstStyle/>
          <a:p>
            <a:r>
              <a:rPr lang="zh-CN" altLang="en-US" sz="2000" dirty="0">
                <a:solidFill>
                  <a:srgbClr val="14436A"/>
                </a:solidFill>
                <a:latin typeface="黑体" panose="02010609060101010101" pitchFamily="49" charset="-122"/>
                <a:ea typeface="黑体" panose="02010609060101010101" pitchFamily="49" charset="-122"/>
              </a:rPr>
              <a:t>联系集</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6" name="矩形 15"/>
          <p:cNvSpPr/>
          <p:nvPr/>
        </p:nvSpPr>
        <p:spPr>
          <a:xfrm>
            <a:off x="638810" y="1194435"/>
            <a:ext cx="8041005" cy="1569660"/>
          </a:xfrm>
          <a:prstGeom prst="rect">
            <a:avLst/>
          </a:prstGeom>
        </p:spPr>
        <p:txBody>
          <a:bodyPr wrap="square">
            <a:spAutoFit/>
          </a:bodyPr>
          <a:lstStyle/>
          <a:p>
            <a:pPr marL="285750" indent="-179705" algn="just" fontAlgn="ctr">
              <a:lnSpc>
                <a:spcPct val="150000"/>
              </a:lnSpc>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联系表示一个或多个实体之间的关联关系。</a:t>
            </a:r>
            <a:endParaRPr lang="zh-CN" altLang="zh-CN" sz="1600" kern="1000" dirty="0">
              <a:solidFill>
                <a:srgbClr val="14436A"/>
              </a:solidFill>
              <a:latin typeface="黑体" panose="02010609060101010101" pitchFamily="49" charset="-122"/>
              <a:ea typeface="黑体" panose="02010609060101010101" pitchFamily="49" charset="-122"/>
            </a:endParaRPr>
          </a:p>
          <a:p>
            <a:pPr marL="285750" indent="-179705" algn="just" fontAlgn="ctr">
              <a:lnSpc>
                <a:spcPct val="150000"/>
              </a:lnSpc>
              <a:buFont typeface="Arial" panose="020B0604020202020204" pitchFamily="34" charset="0"/>
              <a:buChar char="•"/>
              <a:defRPr/>
            </a:pPr>
            <a:r>
              <a:rPr lang="en-US" altLang="zh-CN" sz="1600" kern="1000" dirty="0">
                <a:solidFill>
                  <a:srgbClr val="14436A"/>
                </a:solidFill>
                <a:latin typeface="黑体" panose="02010609060101010101" pitchFamily="49" charset="-122"/>
                <a:ea typeface="黑体" panose="02010609060101010101" pitchFamily="49" charset="-122"/>
              </a:rPr>
              <a:t>在信息世界中,事物之间的联系可分为两类：一是实体内部的联系,如组成实体的各属性之间的关系；二是实体之间的联系。这里我们主要讨论实体之间的联系。 联系是实体之间的一种行为，一般用</a:t>
            </a:r>
            <a:r>
              <a:rPr lang="en-US" altLang="zh-CN" sz="1600" b="1" kern="1000" dirty="0">
                <a:solidFill>
                  <a:srgbClr val="FF0000"/>
                </a:solidFill>
                <a:latin typeface="黑体" panose="02010609060101010101" pitchFamily="49" charset="-122"/>
                <a:ea typeface="黑体" panose="02010609060101010101" pitchFamily="49" charset="-122"/>
              </a:rPr>
              <a:t>动词</a:t>
            </a:r>
            <a:r>
              <a:rPr lang="en-US" altLang="zh-CN" sz="1600" kern="1000" dirty="0">
                <a:solidFill>
                  <a:srgbClr val="14436A"/>
                </a:solidFill>
                <a:latin typeface="黑体" panose="02010609060101010101" pitchFamily="49" charset="-122"/>
                <a:ea typeface="黑体" panose="02010609060101010101" pitchFamily="49" charset="-122"/>
              </a:rPr>
              <a:t>来命名联系，如“</a:t>
            </a:r>
            <a:r>
              <a:rPr lang="en-US" altLang="zh-CN" sz="1600" b="1" kern="1000" dirty="0">
                <a:solidFill>
                  <a:srgbClr val="FF0000"/>
                </a:solidFill>
                <a:latin typeface="黑体" panose="02010609060101010101" pitchFamily="49" charset="-122"/>
                <a:ea typeface="黑体" panose="02010609060101010101" pitchFamily="49" charset="-122"/>
              </a:rPr>
              <a:t>就诊</a:t>
            </a:r>
            <a:r>
              <a:rPr lang="en-US" altLang="zh-CN" sz="1600" kern="1000" dirty="0">
                <a:solidFill>
                  <a:srgbClr val="14436A"/>
                </a:solidFill>
                <a:latin typeface="黑体" panose="02010609060101010101" pitchFamily="49" charset="-122"/>
                <a:ea typeface="黑体" panose="02010609060101010101" pitchFamily="49" charset="-122"/>
              </a:rPr>
              <a:t>”，“</a:t>
            </a:r>
            <a:r>
              <a:rPr lang="en-US" altLang="zh-CN" sz="1600" b="1" kern="1000" dirty="0">
                <a:solidFill>
                  <a:srgbClr val="FF0000"/>
                </a:solidFill>
                <a:latin typeface="黑体" panose="02010609060101010101" pitchFamily="49" charset="-122"/>
                <a:ea typeface="黑体" panose="02010609060101010101" pitchFamily="49" charset="-122"/>
              </a:rPr>
              <a:t>交费</a:t>
            </a:r>
            <a:r>
              <a:rPr lang="en-US" altLang="zh-CN" sz="1600" kern="1000" dirty="0">
                <a:solidFill>
                  <a:srgbClr val="14436A"/>
                </a:solidFill>
                <a:latin typeface="黑体" panose="02010609060101010101" pitchFamily="49" charset="-122"/>
                <a:ea typeface="黑体" panose="02010609060101010101" pitchFamily="49" charset="-122"/>
              </a:rPr>
              <a:t>”，“</a:t>
            </a:r>
            <a:r>
              <a:rPr lang="en-US" altLang="zh-CN" sz="1600" b="1" kern="1000" dirty="0">
                <a:solidFill>
                  <a:srgbClr val="FF0000"/>
                </a:solidFill>
                <a:latin typeface="黑体" panose="02010609060101010101" pitchFamily="49" charset="-122"/>
                <a:ea typeface="黑体" panose="02010609060101010101" pitchFamily="49" charset="-122"/>
              </a:rPr>
              <a:t>发药</a:t>
            </a:r>
            <a:r>
              <a:rPr lang="en-US" altLang="zh-CN" sz="1600" kern="1000" dirty="0">
                <a:solidFill>
                  <a:srgbClr val="14436A"/>
                </a:solidFill>
                <a:latin typeface="黑体" panose="02010609060101010101" pitchFamily="49" charset="-122"/>
                <a:ea typeface="黑体" panose="02010609060101010101" pitchFamily="49" charset="-122"/>
              </a:rPr>
              <a:t>”等。</a:t>
            </a:r>
            <a:endParaRPr lang="en-US" altLang="zh-CN" sz="1600" kern="1000" dirty="0">
              <a:solidFill>
                <a:srgbClr val="14436A"/>
              </a:solidFill>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约束</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映射基数和参与约束</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文本框 12"/>
          <p:cNvSpPr txBox="1"/>
          <p:nvPr/>
        </p:nvSpPr>
        <p:spPr>
          <a:xfrm>
            <a:off x="524882" y="592432"/>
            <a:ext cx="1224136"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映射基数</a:t>
            </a:r>
            <a:endParaRPr lang="zh-CN" altLang="en-US" sz="2000" dirty="0">
              <a:solidFill>
                <a:srgbClr val="14436A"/>
              </a:solidFill>
              <a:latin typeface="黑体" panose="02010609060101010101" pitchFamily="49" charset="-122"/>
              <a:ea typeface="黑体" panose="02010609060101010101" pitchFamily="49" charset="-122"/>
            </a:endParaRPr>
          </a:p>
        </p:txBody>
      </p:sp>
      <p:cxnSp>
        <p:nvCxnSpPr>
          <p:cNvPr id="14" name="直接连接符 13"/>
          <p:cNvCxnSpPr/>
          <p:nvPr/>
        </p:nvCxnSpPr>
        <p:spPr>
          <a:xfrm flipH="1">
            <a:off x="628336" y="1038695"/>
            <a:ext cx="1027340"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06800" y="1062047"/>
            <a:ext cx="8280000" cy="2250616"/>
          </a:xfrm>
          <a:prstGeom prst="rect">
            <a:avLst/>
          </a:prstGeom>
        </p:spPr>
        <p:txBody>
          <a:bodyPr wrap="square">
            <a:spAutoFit/>
          </a:bodyPr>
          <a:lstStyle/>
          <a:p>
            <a:pPr marL="0" marR="0" lvl="0" indent="457200" defTabSz="457200" rtl="0" eaLnBrk="1" fontAlgn="ctr" latinLnBrk="0" hangingPunct="1">
              <a:lnSpc>
                <a:spcPct val="150000"/>
              </a:lnSpc>
              <a:spcBef>
                <a:spcPts val="0"/>
              </a:spcBef>
              <a:spcAft>
                <a:spcPts val="0"/>
              </a:spcAft>
              <a:buClrTx/>
              <a:buSzTx/>
              <a:buFontTx/>
              <a:buNone/>
              <a:defRPr/>
            </a:pPr>
            <a:r>
              <a:rPr lang="zh-CN" altLang="zh-CN" sz="1600" kern="1000" spc="-20" dirty="0">
                <a:solidFill>
                  <a:srgbClr val="14436A"/>
                </a:solidFill>
                <a:latin typeface="黑体" panose="02010609060101010101" pitchFamily="49" charset="-122"/>
                <a:ea typeface="黑体" panose="02010609060101010101" pitchFamily="49" charset="-122"/>
              </a:rPr>
              <a:t>又称为基数比率，指的是一个实体通过一个联系能同时与多少个实体相关联</a:t>
            </a:r>
            <a:r>
              <a:rPr lang="zh-CN" altLang="en-US" sz="1600" kern="1000" spc="-20" dirty="0">
                <a:solidFill>
                  <a:srgbClr val="14436A"/>
                </a:solidFill>
                <a:latin typeface="黑体" panose="02010609060101010101" pitchFamily="49" charset="-122"/>
                <a:ea typeface="黑体" panose="02010609060101010101" pitchFamily="49" charset="-122"/>
              </a:rPr>
              <a:t>。</a:t>
            </a:r>
            <a:r>
              <a:rPr lang="zh-CN" altLang="zh-CN" sz="1600" kern="1000" spc="-20" dirty="0">
                <a:solidFill>
                  <a:srgbClr val="14436A"/>
                </a:solidFill>
                <a:latin typeface="黑体" panose="02010609060101010101" pitchFamily="49" charset="-122"/>
                <a:ea typeface="黑体" panose="02010609060101010101" pitchFamily="49" charset="-122"/>
              </a:rPr>
              <a:t>现有实体集</a:t>
            </a:r>
            <a:r>
              <a:rPr lang="en-US" altLang="zh-CN" sz="1600" kern="1000" spc="-20" dirty="0">
                <a:solidFill>
                  <a:srgbClr val="14436A"/>
                </a:solidFill>
                <a:latin typeface="黑体" panose="02010609060101010101" pitchFamily="49" charset="-122"/>
                <a:ea typeface="黑体" panose="02010609060101010101" pitchFamily="49" charset="-122"/>
              </a:rPr>
              <a:t>A</a:t>
            </a:r>
            <a:r>
              <a:rPr lang="zh-CN" altLang="zh-CN" sz="1600" kern="1000" spc="-20" dirty="0">
                <a:solidFill>
                  <a:srgbClr val="14436A"/>
                </a:solidFill>
                <a:latin typeface="黑体" panose="02010609060101010101" pitchFamily="49" charset="-122"/>
                <a:ea typeface="黑体" panose="02010609060101010101" pitchFamily="49" charset="-122"/>
              </a:rPr>
              <a:t>和</a:t>
            </a:r>
            <a:r>
              <a:rPr lang="en-US" altLang="zh-CN" sz="1600" kern="1000" spc="-20" dirty="0">
                <a:solidFill>
                  <a:srgbClr val="14436A"/>
                </a:solidFill>
                <a:latin typeface="黑体" panose="02010609060101010101" pitchFamily="49" charset="-122"/>
                <a:ea typeface="黑体" panose="02010609060101010101" pitchFamily="49" charset="-122"/>
              </a:rPr>
              <a:t>B</a:t>
            </a:r>
            <a:r>
              <a:rPr lang="zh-CN" altLang="zh-CN" sz="1600" kern="1000" spc="-20" dirty="0">
                <a:solidFill>
                  <a:srgbClr val="14436A"/>
                </a:solidFill>
                <a:latin typeface="黑体" panose="02010609060101010101" pitchFamily="49" charset="-122"/>
                <a:ea typeface="黑体" panose="02010609060101010101" pitchFamily="49" charset="-122"/>
              </a:rPr>
              <a:t>，映射的基数分为四种情况：</a:t>
            </a:r>
            <a:endParaRPr lang="zh-CN" altLang="zh-CN" sz="1600" kern="1000" spc="-20" dirty="0">
              <a:solidFill>
                <a:srgbClr val="14436A"/>
              </a:solidFill>
              <a:latin typeface="黑体" panose="02010609060101010101" pitchFamily="49" charset="-122"/>
              <a:ea typeface="黑体" panose="02010609060101010101" pitchFamily="49" charset="-122"/>
            </a:endParaRPr>
          </a:p>
          <a:p>
            <a:pPr marL="914400" marR="0" lvl="0" indent="179705" algn="just"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一对一</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914400" marR="0" lvl="0" indent="179705" algn="just"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一对多</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914400" marR="0" lvl="0" indent="179705" algn="just"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多对一</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914400" marR="0" lvl="0" indent="179705" algn="just"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多对多</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6" name="KSO_Shape"/>
          <p:cNvSpPr/>
          <p:nvPr/>
        </p:nvSpPr>
        <p:spPr bwMode="auto">
          <a:xfrm flipH="1">
            <a:off x="125486" y="3249590"/>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17" name="直接连接符 16"/>
          <p:cNvCxnSpPr/>
          <p:nvPr/>
        </p:nvCxnSpPr>
        <p:spPr>
          <a:xfrm flipH="1">
            <a:off x="687657" y="3578695"/>
            <a:ext cx="968019"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53083" y="3108722"/>
            <a:ext cx="1336152"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参与约束</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9" name="矩形 18"/>
          <p:cNvSpPr/>
          <p:nvPr/>
        </p:nvSpPr>
        <p:spPr>
          <a:xfrm>
            <a:off x="446633" y="3673482"/>
            <a:ext cx="8280000" cy="1200329"/>
          </a:xfrm>
          <a:prstGeom prst="rect">
            <a:avLst/>
          </a:prstGeom>
        </p:spPr>
        <p:txBody>
          <a:bodyPr wrap="square">
            <a:spAutoFit/>
          </a:bodyPr>
          <a:lstStyle/>
          <a:p>
            <a:pPr lvl="0" indent="457200" algn="just" defTabSz="457200" fontAlgn="ctr">
              <a:lnSpc>
                <a:spcPct val="150000"/>
              </a:lnSpc>
              <a:defRPr/>
            </a:pPr>
            <a:r>
              <a:rPr lang="zh-CN" altLang="zh-CN" sz="1600" kern="1000" spc="-20" dirty="0">
                <a:solidFill>
                  <a:srgbClr val="14436A"/>
                </a:solidFill>
                <a:latin typeface="黑体" panose="02010609060101010101" pitchFamily="49" charset="-122"/>
                <a:ea typeface="黑体" panose="02010609060101010101" pitchFamily="49" charset="-122"/>
              </a:rPr>
              <a:t>如果实体集</a:t>
            </a:r>
            <a:r>
              <a:rPr lang="en-US" altLang="zh-CN" sz="1600" kern="1000" spc="-20" dirty="0">
                <a:solidFill>
                  <a:srgbClr val="14436A"/>
                </a:solidFill>
                <a:latin typeface="黑体" panose="02010609060101010101" pitchFamily="49" charset="-122"/>
                <a:ea typeface="黑体" panose="02010609060101010101" pitchFamily="49" charset="-122"/>
              </a:rPr>
              <a:t>A</a:t>
            </a:r>
            <a:r>
              <a:rPr lang="zh-CN" altLang="zh-CN" sz="1600" kern="1000" spc="-20" dirty="0">
                <a:solidFill>
                  <a:srgbClr val="14436A"/>
                </a:solidFill>
                <a:latin typeface="黑体" panose="02010609060101010101" pitchFamily="49" charset="-122"/>
                <a:ea typeface="黑体" panose="02010609060101010101" pitchFamily="49" charset="-122"/>
              </a:rPr>
              <a:t>中的每一个实体都参与到联系集</a:t>
            </a:r>
            <a:r>
              <a:rPr lang="en-US" altLang="zh-CN" sz="1600" kern="1000" spc="-20" dirty="0">
                <a:solidFill>
                  <a:srgbClr val="14436A"/>
                </a:solidFill>
                <a:latin typeface="黑体" panose="02010609060101010101" pitchFamily="49" charset="-122"/>
                <a:ea typeface="黑体" panose="02010609060101010101" pitchFamily="49" charset="-122"/>
              </a:rPr>
              <a:t>R</a:t>
            </a:r>
            <a:r>
              <a:rPr lang="zh-CN" altLang="zh-CN" sz="1600" kern="1000" spc="-20" dirty="0">
                <a:solidFill>
                  <a:srgbClr val="14436A"/>
                </a:solidFill>
                <a:latin typeface="黑体" panose="02010609060101010101" pitchFamily="49" charset="-122"/>
                <a:ea typeface="黑体" panose="02010609060101010101" pitchFamily="49" charset="-122"/>
              </a:rPr>
              <a:t>的至少一个联系中，称实体集</a:t>
            </a:r>
            <a:r>
              <a:rPr lang="en-US" altLang="zh-CN" sz="1600" kern="1000" spc="-20" dirty="0">
                <a:solidFill>
                  <a:srgbClr val="14436A"/>
                </a:solidFill>
                <a:latin typeface="黑体" panose="02010609060101010101" pitchFamily="49" charset="-122"/>
                <a:ea typeface="黑体" panose="02010609060101010101" pitchFamily="49" charset="-122"/>
              </a:rPr>
              <a:t>A</a:t>
            </a:r>
            <a:r>
              <a:rPr lang="zh-CN" altLang="zh-CN" sz="1600" kern="1000" spc="-20" dirty="0">
                <a:solidFill>
                  <a:srgbClr val="14436A"/>
                </a:solidFill>
                <a:latin typeface="黑体" panose="02010609060101010101" pitchFamily="49" charset="-122"/>
                <a:ea typeface="黑体" panose="02010609060101010101" pitchFamily="49" charset="-122"/>
              </a:rPr>
              <a:t>全部参与到联系集</a:t>
            </a:r>
            <a:r>
              <a:rPr lang="en-US" altLang="zh-CN" sz="1600" kern="1000" spc="-20" dirty="0">
                <a:solidFill>
                  <a:srgbClr val="14436A"/>
                </a:solidFill>
                <a:latin typeface="黑体" panose="02010609060101010101" pitchFamily="49" charset="-122"/>
                <a:ea typeface="黑体" panose="02010609060101010101" pitchFamily="49" charset="-122"/>
              </a:rPr>
              <a:t>R</a:t>
            </a:r>
            <a:r>
              <a:rPr lang="zh-CN" altLang="zh-CN" sz="1600" kern="1000" spc="-20" dirty="0">
                <a:solidFill>
                  <a:srgbClr val="14436A"/>
                </a:solidFill>
                <a:latin typeface="黑体" panose="02010609060101010101" pitchFamily="49" charset="-122"/>
                <a:ea typeface="黑体" panose="02010609060101010101" pitchFamily="49" charset="-122"/>
              </a:rPr>
              <a:t>中。如果实体集</a:t>
            </a:r>
            <a:r>
              <a:rPr lang="en-US" altLang="zh-CN" sz="1600" kern="1000" spc="-20" dirty="0">
                <a:solidFill>
                  <a:srgbClr val="14436A"/>
                </a:solidFill>
                <a:latin typeface="黑体" panose="02010609060101010101" pitchFamily="49" charset="-122"/>
                <a:ea typeface="黑体" panose="02010609060101010101" pitchFamily="49" charset="-122"/>
              </a:rPr>
              <a:t>A</a:t>
            </a:r>
            <a:r>
              <a:rPr lang="zh-CN" altLang="zh-CN" sz="1600" kern="1000" spc="-20" dirty="0">
                <a:solidFill>
                  <a:srgbClr val="14436A"/>
                </a:solidFill>
                <a:latin typeface="黑体" panose="02010609060101010101" pitchFamily="49" charset="-122"/>
                <a:ea typeface="黑体" panose="02010609060101010101" pitchFamily="49" charset="-122"/>
              </a:rPr>
              <a:t>中部分实体参与到联系集</a:t>
            </a:r>
            <a:r>
              <a:rPr lang="en-US" altLang="zh-CN" sz="1600" kern="1000" spc="-20" dirty="0">
                <a:solidFill>
                  <a:srgbClr val="14436A"/>
                </a:solidFill>
                <a:latin typeface="黑体" panose="02010609060101010101" pitchFamily="49" charset="-122"/>
                <a:ea typeface="黑体" panose="02010609060101010101" pitchFamily="49" charset="-122"/>
              </a:rPr>
              <a:t>R</a:t>
            </a:r>
            <a:r>
              <a:rPr lang="zh-CN" altLang="zh-CN" sz="1600" kern="1000" spc="-20" dirty="0">
                <a:solidFill>
                  <a:srgbClr val="14436A"/>
                </a:solidFill>
                <a:latin typeface="黑体" panose="02010609060101010101" pitchFamily="49" charset="-122"/>
                <a:ea typeface="黑体" panose="02010609060101010101" pitchFamily="49" charset="-122"/>
              </a:rPr>
              <a:t>的联系中，我们称实体集</a:t>
            </a:r>
            <a:r>
              <a:rPr lang="en-US" altLang="zh-CN" sz="1600" kern="1000" spc="-20" dirty="0">
                <a:solidFill>
                  <a:srgbClr val="14436A"/>
                </a:solidFill>
                <a:latin typeface="黑体" panose="02010609060101010101" pitchFamily="49" charset="-122"/>
                <a:ea typeface="黑体" panose="02010609060101010101" pitchFamily="49" charset="-122"/>
              </a:rPr>
              <a:t>A</a:t>
            </a:r>
            <a:r>
              <a:rPr lang="zh-CN" altLang="zh-CN" sz="1600" kern="1000" spc="-20" dirty="0">
                <a:solidFill>
                  <a:srgbClr val="14436A"/>
                </a:solidFill>
                <a:latin typeface="黑体" panose="02010609060101010101" pitchFamily="49" charset="-122"/>
                <a:ea typeface="黑体" panose="02010609060101010101" pitchFamily="49" charset="-122"/>
              </a:rPr>
              <a:t>部分参与联系集</a:t>
            </a:r>
            <a:r>
              <a:rPr lang="en-US" altLang="zh-CN" sz="1600" kern="1000" spc="-20" dirty="0">
                <a:solidFill>
                  <a:srgbClr val="14436A"/>
                </a:solidFill>
                <a:latin typeface="黑体" panose="02010609060101010101" pitchFamily="49" charset="-122"/>
                <a:ea typeface="黑体" panose="02010609060101010101" pitchFamily="49" charset="-122"/>
              </a:rPr>
              <a:t>R</a:t>
            </a:r>
            <a:r>
              <a:rPr lang="zh-CN" altLang="zh-CN" sz="1600" kern="1000" spc="-2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联系图</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实体</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835" y="585470"/>
            <a:ext cx="934720" cy="454025"/>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062355" y="612775"/>
            <a:ext cx="838200" cy="398780"/>
          </a:xfrm>
          <a:prstGeom prst="rect">
            <a:avLst/>
          </a:prstGeom>
        </p:spPr>
        <p:txBody>
          <a:bodyPr wrap="square">
            <a:spAutoFit/>
          </a:bodyPr>
          <a:lstStyle/>
          <a:p>
            <a:r>
              <a:rPr lang="zh-CN" altLang="en-US" sz="2000" dirty="0">
                <a:solidFill>
                  <a:srgbClr val="14436A"/>
                </a:solidFill>
                <a:latin typeface="黑体" panose="02010609060101010101" pitchFamily="49" charset="-122"/>
                <a:ea typeface="黑体" panose="02010609060101010101" pitchFamily="49" charset="-122"/>
              </a:rPr>
              <a:t>实体</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6" name="矩形 15"/>
          <p:cNvSpPr/>
          <p:nvPr/>
        </p:nvSpPr>
        <p:spPr>
          <a:xfrm>
            <a:off x="638810" y="1194435"/>
            <a:ext cx="7666355" cy="1938992"/>
          </a:xfrm>
          <a:prstGeom prst="rect">
            <a:avLst/>
          </a:prstGeom>
        </p:spPr>
        <p:txBody>
          <a:bodyPr wrap="square">
            <a:spAutoFit/>
          </a:bodyPr>
          <a:lstStyle/>
          <a:p>
            <a:pPr marL="285750" indent="-179705" algn="just" fontAlgn="ctr">
              <a:lnSpc>
                <a:spcPct val="150000"/>
              </a:lnSpc>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在 E-R 模型中，实体用</a:t>
            </a:r>
            <a:r>
              <a:rPr lang="zh-CN" altLang="zh-CN" sz="1600" b="1" kern="1000" dirty="0">
                <a:solidFill>
                  <a:srgbClr val="FF0000"/>
                </a:solidFill>
                <a:latin typeface="黑体" panose="02010609060101010101" pitchFamily="49" charset="-122"/>
                <a:ea typeface="黑体" panose="02010609060101010101" pitchFamily="49" charset="-122"/>
              </a:rPr>
              <a:t>方框</a:t>
            </a:r>
            <a:r>
              <a:rPr lang="zh-CN" altLang="zh-CN" sz="1600" kern="1000" dirty="0">
                <a:solidFill>
                  <a:srgbClr val="14436A"/>
                </a:solidFill>
                <a:latin typeface="黑体" panose="02010609060101010101" pitchFamily="49" charset="-122"/>
                <a:ea typeface="黑体" panose="02010609060101010101" pitchFamily="49" charset="-122"/>
              </a:rPr>
              <a:t>表示，方框内注明实体的名称。实体名通常用大写字母开头的具有特定含义的英文名词表示。但建议实体名在需求分析阶段使用中文表示，而在设计阶段再根据需要转换成英文形式，这样有利于分析人员和用户之间的交流。</a:t>
            </a:r>
            <a:endParaRPr lang="zh-CN" altLang="zh-CN" sz="1600" kern="1000" dirty="0">
              <a:solidFill>
                <a:srgbClr val="14436A"/>
              </a:solidFill>
              <a:latin typeface="黑体" panose="02010609060101010101" pitchFamily="49" charset="-122"/>
              <a:ea typeface="黑体" panose="02010609060101010101" pitchFamily="49" charset="-122"/>
            </a:endParaRPr>
          </a:p>
          <a:p>
            <a:pPr marL="285750" indent="-179705" algn="just" fontAlgn="ctr">
              <a:lnSpc>
                <a:spcPct val="150000"/>
              </a:lnSpc>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例如：医生实体表示。</a:t>
            </a:r>
            <a:endParaRPr lang="zh-CN" altLang="zh-CN" sz="1600" kern="1000" dirty="0">
              <a:solidFill>
                <a:srgbClr val="14436A"/>
              </a:solidFill>
              <a:latin typeface="黑体" panose="02010609060101010101" pitchFamily="49" charset="-122"/>
              <a:ea typeface="黑体" panose="02010609060101010101" pitchFamily="49" charset="-122"/>
            </a:endParaRPr>
          </a:p>
        </p:txBody>
      </p:sp>
      <p:pic>
        <p:nvPicPr>
          <p:cNvPr id="14" name="Picture 8"/>
          <p:cNvPicPr>
            <a:picLocks noChangeAspect="1" noChangeArrowheads="1"/>
          </p:cNvPicPr>
          <p:nvPr/>
        </p:nvPicPr>
        <p:blipFill>
          <a:blip r:embed="rId2"/>
          <a:srcRect/>
          <a:stretch>
            <a:fillRect/>
          </a:stretch>
        </p:blipFill>
        <p:spPr bwMode="auto">
          <a:xfrm>
            <a:off x="3434040" y="2810056"/>
            <a:ext cx="2275920" cy="1137960"/>
          </a:xfrm>
          <a:prstGeom prst="rect">
            <a:avLst/>
          </a:prstGeom>
          <a:noFill/>
          <a:ln w="9525">
            <a:noFill/>
            <a:miter lim="800000"/>
            <a:headEnd/>
            <a:tailEnd/>
          </a:ln>
        </p:spPr>
      </p:pic>
      <p:sp>
        <p:nvSpPr>
          <p:cNvPr id="2" name="文本框 1"/>
          <p:cNvSpPr txBox="1"/>
          <p:nvPr/>
        </p:nvSpPr>
        <p:spPr>
          <a:xfrm>
            <a:off x="3603807" y="3948016"/>
            <a:ext cx="1980029" cy="307777"/>
          </a:xfrm>
          <a:prstGeom prst="rect">
            <a:avLst/>
          </a:prstGeom>
          <a:noFill/>
        </p:spPr>
        <p:txBody>
          <a:bodyPr wrap="none" rtlCol="0" anchor="t">
            <a:spAutoFit/>
          </a:bodyPr>
          <a:lstStyle/>
          <a:p>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医生实体表示示意图</a:t>
            </a:r>
            <a:r>
              <a:rPr lang="zh-CN" altLang="zh-CN" sz="1400" kern="1000" dirty="0">
                <a:solidFill>
                  <a:srgbClr val="14436A"/>
                </a:solidFill>
                <a:latin typeface="黑体" panose="02010609060101010101" pitchFamily="49" charset="-122"/>
                <a:ea typeface="黑体" panose="02010609060101010101" pitchFamily="49" charset="-122"/>
                <a:sym typeface="+mn-ea"/>
              </a:rPr>
              <a:t> </a:t>
            </a:r>
            <a:endParaRPr lang="zh-CN" altLang="en-US" sz="1400" dirty="0"/>
          </a:p>
        </p:txBody>
      </p:sp>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5" name="灯片编号占位符 1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联系图</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属性</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835" y="585470"/>
            <a:ext cx="934720" cy="454025"/>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062355" y="612775"/>
            <a:ext cx="838200" cy="398780"/>
          </a:xfrm>
          <a:prstGeom prst="rect">
            <a:avLst/>
          </a:prstGeom>
        </p:spPr>
        <p:txBody>
          <a:bodyPr wrap="square">
            <a:spAutoFit/>
          </a:bodyPr>
          <a:lstStyle/>
          <a:p>
            <a:r>
              <a:rPr lang="zh-CN" altLang="en-US" sz="2000" dirty="0">
                <a:solidFill>
                  <a:srgbClr val="14436A"/>
                </a:solidFill>
                <a:latin typeface="黑体" panose="02010609060101010101" pitchFamily="49" charset="-122"/>
                <a:ea typeface="黑体" panose="02010609060101010101" pitchFamily="49" charset="-122"/>
              </a:rPr>
              <a:t>属性</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6" name="矩形 15"/>
          <p:cNvSpPr/>
          <p:nvPr/>
        </p:nvSpPr>
        <p:spPr>
          <a:xfrm>
            <a:off x="638810" y="1194435"/>
            <a:ext cx="7666355" cy="1569660"/>
          </a:xfrm>
          <a:prstGeom prst="rect">
            <a:avLst/>
          </a:prstGeom>
        </p:spPr>
        <p:txBody>
          <a:bodyPr wrap="square">
            <a:spAutoFit/>
          </a:bodyPr>
          <a:lstStyle/>
          <a:p>
            <a:pPr marL="285750" indent="-179705" algn="just" fontAlgn="ctr">
              <a:lnSpc>
                <a:spcPct val="150000"/>
              </a:lnSpc>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在E-R图中，属性用</a:t>
            </a:r>
            <a:r>
              <a:rPr lang="zh-CN" altLang="zh-CN" sz="1600" b="1" kern="1000" dirty="0">
                <a:solidFill>
                  <a:srgbClr val="FF0000"/>
                </a:solidFill>
                <a:latin typeface="黑体" panose="02010609060101010101" pitchFamily="49" charset="-122"/>
                <a:ea typeface="黑体" panose="02010609060101010101" pitchFamily="49" charset="-122"/>
              </a:rPr>
              <a:t>椭圆形框</a:t>
            </a:r>
            <a:r>
              <a:rPr lang="zh-CN" altLang="zh-CN" sz="1600" kern="1000" dirty="0">
                <a:solidFill>
                  <a:srgbClr val="14436A"/>
                </a:solidFill>
                <a:latin typeface="黑体" panose="02010609060101010101" pitchFamily="49" charset="-122"/>
                <a:ea typeface="黑体" panose="02010609060101010101" pitchFamily="49" charset="-122"/>
              </a:rPr>
              <a:t>表示，并用无向边将属性与对应的实体连接起来。实体的主键用下划线加以标注。</a:t>
            </a:r>
            <a:endParaRPr lang="zh-CN" altLang="zh-CN" sz="1600" kern="1000" dirty="0">
              <a:solidFill>
                <a:srgbClr val="14436A"/>
              </a:solidFill>
              <a:latin typeface="黑体" panose="02010609060101010101" pitchFamily="49" charset="-122"/>
              <a:ea typeface="黑体" panose="02010609060101010101" pitchFamily="49" charset="-122"/>
            </a:endParaRPr>
          </a:p>
          <a:p>
            <a:pPr marL="28575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sym typeface="+mn-ea"/>
              </a:rPr>
              <a:t>例如：医生实体可有编号、姓名、地址等属性 。</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179705" algn="just" fontAlgn="ctr">
              <a:lnSpc>
                <a:spcPct val="150000"/>
              </a:lnSpc>
              <a:buFont typeface="Arial" panose="020B0604020202020204" pitchFamily="34" charset="0"/>
              <a:buChar char="•"/>
              <a:defRPr/>
            </a:pP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文本框 1"/>
          <p:cNvSpPr txBox="1"/>
          <p:nvPr/>
        </p:nvSpPr>
        <p:spPr>
          <a:xfrm>
            <a:off x="3379387" y="4244313"/>
            <a:ext cx="2428870" cy="307777"/>
          </a:xfrm>
          <a:prstGeom prst="rect">
            <a:avLst/>
          </a:prstGeom>
          <a:noFill/>
        </p:spPr>
        <p:txBody>
          <a:bodyPr wrap="none" rtlCol="0" anchor="t">
            <a:spAutoFit/>
          </a:bodyPr>
          <a:lstStyle/>
          <a:p>
            <a:pPr algn="l"/>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医生实体的属性表示示意图</a:t>
            </a:r>
            <a:endParaRPr lang="zh-CN" altLang="en-US" sz="1400" dirty="0"/>
          </a:p>
        </p:txBody>
      </p:sp>
      <p:pic>
        <p:nvPicPr>
          <p:cNvPr id="4" name="Picture 10"/>
          <p:cNvPicPr>
            <a:picLocks noChangeAspect="1" noChangeArrowheads="1"/>
          </p:cNvPicPr>
          <p:nvPr/>
        </p:nvPicPr>
        <p:blipFill>
          <a:blip r:embed="rId2"/>
          <a:srcRect/>
          <a:stretch>
            <a:fillRect/>
          </a:stretch>
        </p:blipFill>
        <p:spPr bwMode="auto">
          <a:xfrm>
            <a:off x="2959864" y="2468643"/>
            <a:ext cx="3369034" cy="1775670"/>
          </a:xfrm>
          <a:prstGeom prst="rect">
            <a:avLst/>
          </a:prstGeom>
          <a:noFill/>
          <a:ln w="9525">
            <a:noFill/>
            <a:miter lim="800000"/>
            <a:headEnd/>
            <a:tailEnd/>
          </a:ln>
        </p:spPr>
      </p:pic>
      <p:sp>
        <p:nvSpPr>
          <p:cNvPr id="14" name="页脚占位符 1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5" name="灯片编号占位符 1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7" presetClass="entr" presetSubtype="4" fill="hold" grpId="0" nodeType="withEffect">
                                  <p:stCondLst>
                                    <p:cond delay="0"/>
                                  </p:stCondLst>
                                  <p:childTnLst>
                                    <p:set>
                                      <p:cBhvr>
                                        <p:cTn id="12" dur="500"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联系图</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联系</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835" y="585470"/>
            <a:ext cx="934720" cy="454025"/>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062355" y="612775"/>
            <a:ext cx="838200" cy="398780"/>
          </a:xfrm>
          <a:prstGeom prst="rect">
            <a:avLst/>
          </a:prstGeom>
        </p:spPr>
        <p:txBody>
          <a:bodyPr wrap="square">
            <a:spAutoFit/>
          </a:bodyPr>
          <a:lstStyle/>
          <a:p>
            <a:r>
              <a:rPr lang="zh-CN" altLang="en-US" sz="2000" dirty="0">
                <a:solidFill>
                  <a:srgbClr val="14436A"/>
                </a:solidFill>
                <a:latin typeface="黑体" panose="02010609060101010101" pitchFamily="49" charset="-122"/>
                <a:ea typeface="黑体" panose="02010609060101010101" pitchFamily="49" charset="-122"/>
              </a:rPr>
              <a:t>联系</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6" name="矩形 15"/>
          <p:cNvSpPr/>
          <p:nvPr/>
        </p:nvSpPr>
        <p:spPr>
          <a:xfrm>
            <a:off x="638810" y="1194435"/>
            <a:ext cx="7666355" cy="1569660"/>
          </a:xfrm>
          <a:prstGeom prst="rect">
            <a:avLst/>
          </a:prstGeom>
        </p:spPr>
        <p:txBody>
          <a:bodyPr wrap="square">
            <a:spAutoFit/>
          </a:bodyPr>
          <a:lstStyle/>
          <a:p>
            <a:pPr marL="28575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sym typeface="+mn-ea"/>
              </a:rPr>
              <a:t>在</a:t>
            </a:r>
            <a:r>
              <a:rPr lang="en-US" altLang="zh-CN" sz="1600" kern="1000" dirty="0">
                <a:solidFill>
                  <a:srgbClr val="14436A"/>
                </a:solidFill>
                <a:latin typeface="黑体" panose="02010609060101010101" pitchFamily="49" charset="-122"/>
                <a:ea typeface="黑体" panose="02010609060101010101" pitchFamily="49" charset="-122"/>
                <a:sym typeface="+mn-ea"/>
              </a:rPr>
              <a:t>E-R</a:t>
            </a:r>
            <a:r>
              <a:rPr lang="zh-CN" altLang="en-US" sz="1600" kern="1000" dirty="0">
                <a:solidFill>
                  <a:srgbClr val="14436A"/>
                </a:solidFill>
                <a:latin typeface="黑体" panose="02010609060101010101" pitchFamily="49" charset="-122"/>
                <a:ea typeface="黑体" panose="02010609060101010101" pitchFamily="49" charset="-122"/>
                <a:sym typeface="+mn-ea"/>
              </a:rPr>
              <a:t>图中，联系用</a:t>
            </a:r>
            <a:r>
              <a:rPr lang="zh-CN" altLang="en-US" sz="1600" b="1" kern="1000" dirty="0">
                <a:solidFill>
                  <a:srgbClr val="FF0000"/>
                </a:solidFill>
                <a:latin typeface="黑体" panose="02010609060101010101" pitchFamily="49" charset="-122"/>
                <a:ea typeface="黑体" panose="02010609060101010101" pitchFamily="49" charset="-122"/>
                <a:sym typeface="+mn-ea"/>
              </a:rPr>
              <a:t>菱形框</a:t>
            </a:r>
            <a:r>
              <a:rPr lang="zh-CN" altLang="en-US" sz="1600" kern="1000" dirty="0">
                <a:solidFill>
                  <a:srgbClr val="14436A"/>
                </a:solidFill>
                <a:latin typeface="黑体" panose="02010609060101010101" pitchFamily="49" charset="-122"/>
                <a:ea typeface="黑体" panose="02010609060101010101" pitchFamily="49" charset="-122"/>
                <a:sym typeface="+mn-ea"/>
              </a:rPr>
              <a:t>表示，并用无向边将其与相关的实体连接起来。</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sym typeface="+mn-ea"/>
              </a:rPr>
              <a:t>联系也可能会有属性，用于描述联系的特征，如就诊时间、发药数量等，但联系本身没有标识符。</a:t>
            </a:r>
            <a:endParaRPr lang="zh-CN" altLang="en-US" sz="1600" kern="1000" dirty="0">
              <a:latin typeface="黑体" panose="02010609060101010101" pitchFamily="49" charset="-122"/>
              <a:ea typeface="黑体" panose="02010609060101010101" pitchFamily="49" charset="-122"/>
              <a:sym typeface="+mn-ea"/>
            </a:endParaRPr>
          </a:p>
          <a:p>
            <a:pPr marL="28575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sym typeface="+mn-ea"/>
              </a:rPr>
              <a:t>例如：患者与医生之间的关系表示。</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文本框 1"/>
          <p:cNvSpPr txBox="1"/>
          <p:nvPr/>
        </p:nvSpPr>
        <p:spPr>
          <a:xfrm>
            <a:off x="3076007" y="4416393"/>
            <a:ext cx="2877711" cy="307777"/>
          </a:xfrm>
          <a:prstGeom prst="rect">
            <a:avLst/>
          </a:prstGeom>
          <a:noFill/>
        </p:spPr>
        <p:txBody>
          <a:bodyPr wrap="none" rtlCol="0" anchor="t">
            <a:spAutoFit/>
          </a:bodyPr>
          <a:lstStyle/>
          <a:p>
            <a:pPr algn="l"/>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zh-CN" sz="1400" kern="1000" dirty="0">
                <a:solidFill>
                  <a:srgbClr val="14436A"/>
                </a:solidFill>
                <a:latin typeface="黑体" panose="02010609060101010101" pitchFamily="49" charset="-122"/>
                <a:ea typeface="黑体" panose="02010609060101010101" pitchFamily="49" charset="-122"/>
                <a:sym typeface="+mn-ea"/>
              </a:rPr>
              <a:t>患者医生之间的关系表示示意图 </a:t>
            </a:r>
            <a:endParaRPr lang="zh-CN" altLang="en-US" sz="1400" dirty="0"/>
          </a:p>
        </p:txBody>
      </p:sp>
      <p:pic>
        <p:nvPicPr>
          <p:cNvPr id="1026" name="Picture 2" descr="4t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750" y="2714898"/>
            <a:ext cx="4386226" cy="16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扩展的</a:t>
            </a:r>
            <a:r>
              <a:rPr lang="en-US" altLang="zh-CN" b="1" dirty="0">
                <a:solidFill>
                  <a:srgbClr val="123E61"/>
                </a:solidFill>
                <a:latin typeface="黑体" panose="02010609060101010101" pitchFamily="49" charset="-122"/>
                <a:ea typeface="黑体" panose="02010609060101010101" pitchFamily="49" charset="-122"/>
              </a:rPr>
              <a:t>E-R</a:t>
            </a:r>
            <a:r>
              <a:rPr lang="zh-CN" altLang="en-US" b="1" dirty="0">
                <a:solidFill>
                  <a:srgbClr val="123E61"/>
                </a:solidFill>
                <a:latin typeface="黑体" panose="02010609060101010101" pitchFamily="49" charset="-122"/>
                <a:ea typeface="黑体" panose="02010609060101010101" pitchFamily="49" charset="-122"/>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概述</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45160" y="930910"/>
            <a:ext cx="8041640" cy="2676525"/>
          </a:xfrm>
          <a:prstGeom prst="rect">
            <a:avLst/>
          </a:prstGeom>
        </p:spPr>
        <p:txBody>
          <a:bodyPr wrap="square">
            <a:spAutoFit/>
          </a:bodyPr>
          <a:lstStyle/>
          <a:p>
            <a:pPr marR="0" lvl="0" indent="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None/>
              <a:defRPr/>
            </a:pP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采用E</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R模型能够建立一些基本的数据库应用系统，如进销存管理，客户关系管理等系统。然而，自20世纪80年代以来，许多新型的数据库应用系统得到快速的发展，它们比传统的应用系统提出了更多的数据库需求。这些数据库应用系统包括计算机辅助设计(CAD)，计算机辅助制造(CAM)，计算机辅助软件工程(CASE)，办公信息系统(OIS)和地理信息系统(GIS)等。由于只使用E</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R模型的基本概念，已经无法充分地表示这些新的复杂应用系统。基于以上这些情况，促使新的语义建模概念的发展。支持附加语义概念的E</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R 模型也称为 (Enhanced Entity-Relationship,EER)模型。下面将学习扩展的E-R特性。</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rPr>
              <a:t>扩展的</a:t>
            </a:r>
            <a:r>
              <a:rPr lang="en-US" altLang="zh-CN" b="1" dirty="0">
                <a:solidFill>
                  <a:srgbClr val="123E61"/>
                </a:solidFill>
                <a:latin typeface="黑体" panose="02010609060101010101" pitchFamily="49" charset="-122"/>
                <a:ea typeface="黑体" panose="02010609060101010101" pitchFamily="49" charset="-122"/>
              </a:rPr>
              <a:t>E-R</a:t>
            </a:r>
            <a:r>
              <a:rPr lang="zh-CN" altLang="en-US" b="1" dirty="0">
                <a:solidFill>
                  <a:srgbClr val="123E61"/>
                </a:solidFill>
                <a:latin typeface="黑体" panose="02010609060101010101" pitchFamily="49" charset="-122"/>
                <a:ea typeface="黑体" panose="02010609060101010101" pitchFamily="49" charset="-122"/>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特殊化</a:t>
            </a:r>
            <a:r>
              <a:rPr lang="en-US" altLang="zh-CN" sz="1400" b="1" dirty="0">
                <a:solidFill>
                  <a:srgbClr val="123E61"/>
                </a:solidFill>
                <a:latin typeface="黑体" panose="02010609060101010101" pitchFamily="49" charset="-122"/>
                <a:ea typeface="黑体" panose="02010609060101010101" pitchFamily="49" charset="-122"/>
              </a:rPr>
              <a:t>/</a:t>
            </a:r>
            <a:r>
              <a:rPr lang="zh-CN" altLang="en-US" sz="1400" b="1" dirty="0">
                <a:solidFill>
                  <a:srgbClr val="123E61"/>
                </a:solidFill>
                <a:latin typeface="黑体" panose="02010609060101010101" pitchFamily="49" charset="-122"/>
                <a:ea typeface="黑体" panose="02010609060101010101" pitchFamily="49" charset="-122"/>
              </a:rPr>
              <a:t>概化</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rot="16200000">
            <a:off x="388792" y="626931"/>
            <a:ext cx="756084" cy="854971"/>
            <a:chOff x="8439634" y="3544648"/>
            <a:chExt cx="1611146" cy="1817848"/>
          </a:xfrm>
        </p:grpSpPr>
        <p:sp>
          <p:nvSpPr>
            <p:cNvPr id="12"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6"/>
          <p:cNvGrpSpPr/>
          <p:nvPr/>
        </p:nvGrpSpPr>
        <p:grpSpPr>
          <a:xfrm>
            <a:off x="1194319" y="708991"/>
            <a:ext cx="1973525"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20" name="Rectangle 31"/>
          <p:cNvSpPr>
            <a:spLocks noChangeArrowheads="1"/>
          </p:cNvSpPr>
          <p:nvPr/>
        </p:nvSpPr>
        <p:spPr bwMode="auto">
          <a:xfrm>
            <a:off x="1393765" y="819605"/>
            <a:ext cx="1579727"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特殊化</a:t>
            </a:r>
            <a:r>
              <a:rPr lang="en-US" altLang="zh-CN" sz="2000" dirty="0">
                <a:solidFill>
                  <a:srgbClr val="14436A"/>
                </a:solidFill>
                <a:latin typeface="黑体" panose="02010609060101010101" pitchFamily="49" charset="-122"/>
                <a:ea typeface="黑体" panose="02010609060101010101" pitchFamily="49" charset="-122"/>
                <a:cs typeface="+mn-ea"/>
                <a:sym typeface="+mn-lt"/>
              </a:rPr>
              <a:t>/</a:t>
            </a:r>
            <a:r>
              <a:rPr lang="zh-CN" altLang="en-US" sz="2000" dirty="0">
                <a:solidFill>
                  <a:srgbClr val="14436A"/>
                </a:solidFill>
                <a:latin typeface="黑体" panose="02010609060101010101" pitchFamily="49" charset="-122"/>
                <a:ea typeface="黑体" panose="02010609060101010101" pitchFamily="49" charset="-122"/>
                <a:cs typeface="+mn-ea"/>
                <a:sym typeface="+mn-lt"/>
              </a:rPr>
              <a:t>概化</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21" name="矩形 20"/>
          <p:cNvSpPr/>
          <p:nvPr/>
        </p:nvSpPr>
        <p:spPr>
          <a:xfrm>
            <a:off x="432000" y="1485604"/>
            <a:ext cx="8280000" cy="773289"/>
          </a:xfrm>
          <a:prstGeom prst="rect">
            <a:avLst/>
          </a:prstGeom>
        </p:spPr>
        <p:txBody>
          <a:bodyPr wrap="square">
            <a:spAutoFit/>
          </a:bodyPr>
          <a:lstStyle/>
          <a:p>
            <a:pPr marL="0" marR="0" lvl="0" indent="457200" algn="l" defTabSz="457200" rtl="0" eaLnBrk="1" fontAlgn="auto" latinLnBrk="0" hangingPunct="1">
              <a:lnSpc>
                <a:spcPct val="150000"/>
              </a:lnSpc>
              <a:spcBef>
                <a:spcPts val="0"/>
              </a:spcBef>
              <a:spcAft>
                <a:spcPts val="0"/>
              </a:spcAft>
              <a:buClrTx/>
              <a:buSzTx/>
              <a:buFontTx/>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特殊化</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概化的概念与一些特殊实体类型及属性继承联系在一起，这些特殊的实体类型称为超类（</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Superclass</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）和子类（</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Subclass</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1600" i="0" u="none" strike="noStrike" kern="12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22" name="矩形 21"/>
          <p:cNvSpPr/>
          <p:nvPr/>
        </p:nvSpPr>
        <p:spPr>
          <a:xfrm>
            <a:off x="358564" y="2279677"/>
            <a:ext cx="8426871" cy="2308324"/>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Tx/>
              <a:buSzTx/>
              <a:buFont typeface="Wingdings" panose="05000000000000000000" pitchFamily="2" charset="2"/>
              <a:buChar char="l"/>
              <a:defRPr/>
            </a:pPr>
            <a:r>
              <a:rPr lang="en-US" altLang="zh-CN" sz="1600" kern="1000" dirty="0">
                <a:solidFill>
                  <a:srgbClr val="14436A"/>
                </a:solidFill>
                <a:latin typeface="微软雅黑" panose="020B0503020204020204" pitchFamily="34" charset="-122"/>
                <a:ea typeface="微软雅黑" panose="020B0503020204020204" pitchFamily="34" charset="-122"/>
              </a:rPr>
              <a:t> </a:t>
            </a:r>
            <a:r>
              <a:rPr lang="zh-CN" altLang="zh-CN" sz="1600" kern="1000" dirty="0">
                <a:solidFill>
                  <a:srgbClr val="14436A"/>
                </a:solidFill>
                <a:latin typeface="黑体" panose="02010609060101010101" pitchFamily="49" charset="-122"/>
                <a:ea typeface="黑体" panose="02010609060101010101" pitchFamily="49" charset="-122"/>
              </a:rPr>
              <a:t>超类和子类的概念</a:t>
            </a:r>
            <a:endParaRPr lang="zh-CN" altLang="zh-CN" sz="1600" kern="1000" dirty="0">
              <a:solidFill>
                <a:srgbClr val="14436A"/>
              </a:solidFill>
              <a:latin typeface="黑体" panose="02010609060101010101" pitchFamily="49" charset="-122"/>
              <a:ea typeface="黑体" panose="02010609060101010101" pitchFamily="49" charset="-122"/>
            </a:endParaRPr>
          </a:p>
          <a:p>
            <a:pPr marL="457200" lvl="0" indent="-179705" algn="just" defTabSz="457200"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一个实体类型表示一些同类型实体的集合。</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lvl="0" indent="-179705" algn="just" defTabSz="457200"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这一实体类型可能包含一些子集，子集中的实体在某些方面区别于实体集中的其他实体，也可以将实体类型组织成包含超类和子类的分层结构。</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当较低层上实体类型表达了与之联系的较高层上的实体类型的特殊情况时，就称较高层上实体类型为</a:t>
            </a:r>
            <a:r>
              <a:rPr kumimoji="0" lang="zh-CN" altLang="zh-CN"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超类型</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，较低层上实体类型为</a:t>
            </a:r>
            <a:r>
              <a:rPr kumimoji="0" lang="zh-CN" altLang="zh-CN"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子类型</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扩展的</a:t>
            </a:r>
            <a:r>
              <a:rPr lang="en-US" altLang="zh-CN" b="1" dirty="0">
                <a:solidFill>
                  <a:srgbClr val="123E61"/>
                </a:solidFill>
                <a:latin typeface="黑体" panose="02010609060101010101" pitchFamily="49" charset="-122"/>
                <a:ea typeface="黑体" panose="02010609060101010101" pitchFamily="49" charset="-122"/>
                <a:sym typeface="+mn-ea"/>
              </a:rPr>
              <a:t>E-R</a:t>
            </a:r>
            <a:r>
              <a:rPr lang="zh-CN" altLang="en-US" b="1" dirty="0">
                <a:solidFill>
                  <a:srgbClr val="123E61"/>
                </a:solidFill>
                <a:latin typeface="黑体" panose="02010609060101010101" pitchFamily="49" charset="-122"/>
                <a:ea typeface="黑体" panose="02010609060101010101" pitchFamily="49" charset="-122"/>
                <a:sym typeface="+mn-ea"/>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属性继承</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4"/>
          <p:cNvGrpSpPr/>
          <p:nvPr/>
        </p:nvGrpSpPr>
        <p:grpSpPr>
          <a:xfrm rot="16200000">
            <a:off x="388792" y="626931"/>
            <a:ext cx="756084" cy="854971"/>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p:nvGrpSpPr>
        <p:grpSpPr>
          <a:xfrm>
            <a:off x="1194319" y="708991"/>
            <a:ext cx="1685493" cy="720771"/>
            <a:chOff x="903371" y="249943"/>
            <a:chExt cx="2831223" cy="679699"/>
          </a:xfrm>
        </p:grpSpPr>
        <p:sp>
          <p:nvSpPr>
            <p:cNvPr id="11"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13" name="Rectangle 31"/>
          <p:cNvSpPr>
            <a:spLocks noChangeArrowheads="1"/>
          </p:cNvSpPr>
          <p:nvPr/>
        </p:nvSpPr>
        <p:spPr bwMode="auto">
          <a:xfrm>
            <a:off x="1474062" y="816282"/>
            <a:ext cx="1198015" cy="476541"/>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微软雅黑" panose="020B0503020204020204" pitchFamily="34" charset="-122"/>
                <a:ea typeface="微软雅黑" panose="020B0503020204020204" pitchFamily="34" charset="-122"/>
                <a:cs typeface="+mn-ea"/>
                <a:sym typeface="+mn-lt"/>
              </a:rPr>
              <a:t>属性继承</a:t>
            </a:r>
            <a:endParaRPr lang="zh-CN" altLang="en-US" sz="200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467319" y="1510275"/>
            <a:ext cx="8280000" cy="2308324"/>
          </a:xfrm>
          <a:prstGeom prst="rect">
            <a:avLst/>
          </a:prstGeom>
        </p:spPr>
        <p:txBody>
          <a:bodyPr wrap="square">
            <a:spAutoFit/>
          </a:bodyPr>
          <a:lstStyle/>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一个子类也是一类实体，因而子类也可以有一个或多个自己的子类。</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同样，子类的子类也可以有自己的子类，以此类推。</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当一个子类不止有一个超类时，这个子类则为共享子类。</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共享子类的成员必须是所有相关超类的成员。</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因此，超类的属性都被共享子类所继承，同时，共享子类还可以有子集的附加属性，这种继承称为多重继承。 </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5" name="页脚占位符 1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6" name="灯片编号占位符 1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实体</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40" y="196215"/>
            <a:ext cx="1786890"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学习目标</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矩形 10"/>
          <p:cNvSpPr/>
          <p:nvPr/>
        </p:nvSpPr>
        <p:spPr>
          <a:xfrm>
            <a:off x="674336" y="619371"/>
            <a:ext cx="7711508" cy="3046095"/>
          </a:xfrm>
          <a:prstGeom prst="rect">
            <a:avLst/>
          </a:prstGeom>
        </p:spPr>
        <p:txBody>
          <a:bodyPr wrap="square">
            <a:spAutoFit/>
          </a:bodyPr>
          <a:lstStyle/>
          <a:p>
            <a:pPr indent="0">
              <a:lnSpc>
                <a:spcPct val="150000"/>
              </a:lnSpc>
              <a:buFont typeface="Wingdings" panose="05000000000000000000" charset="0"/>
              <a:buNone/>
            </a:pPr>
            <a:r>
              <a:rPr lang="en-US" altLang="zh-CN" sz="1600" kern="1000" dirty="0">
                <a:solidFill>
                  <a:srgbClr val="14436A"/>
                </a:solidFill>
                <a:latin typeface="黑体" panose="02010609060101010101" pitchFamily="49" charset="-122"/>
                <a:ea typeface="黑体" panose="02010609060101010101" pitchFamily="49" charset="-122"/>
              </a:rPr>
              <a:t>   </a:t>
            </a:r>
            <a:r>
              <a:rPr lang="zh-CN" altLang="en-US" sz="2000" b="1" kern="1000" dirty="0">
                <a:solidFill>
                  <a:srgbClr val="14436A"/>
                </a:solidFill>
                <a:latin typeface="黑体" panose="02010609060101010101" pitchFamily="49" charset="-122"/>
                <a:ea typeface="黑体" panose="02010609060101010101" pitchFamily="49" charset="-122"/>
              </a:rPr>
              <a:t>学习目标：</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掌握实体-联系模型的实体、联系和属性；</a:t>
            </a:r>
            <a:endParaRPr lang="zh-CN" altLang="en-US"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掌握实体-联系模型约束、扩展 E-R 属性；</a:t>
            </a:r>
            <a:endParaRPr lang="zh-CN" altLang="en-US"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学会实体-联系图的设计；</a:t>
            </a:r>
            <a:endParaRPr lang="zh-CN" altLang="en-US"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熟练使用实体-联系图的设计工具</a:t>
            </a:r>
            <a:r>
              <a:rPr lang="en-US" altLang="zh-CN" kern="1000" dirty="0">
                <a:solidFill>
                  <a:srgbClr val="14436A"/>
                </a:solidFill>
                <a:latin typeface="黑体" panose="02010609060101010101" pitchFamily="49" charset="-122"/>
                <a:ea typeface="黑体" panose="02010609060101010101" pitchFamily="49" charset="-122"/>
              </a:rPr>
              <a:t>;</a:t>
            </a:r>
            <a:endParaRPr lang="zh-CN" altLang="en-US"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了解统一建模语言 UML； </a:t>
            </a:r>
            <a:endParaRPr lang="zh-CN" altLang="en-US"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了解数据建模的其他方法。</a:t>
            </a:r>
            <a:endParaRPr lang="en-US" altLang="zh-CN" kern="1000" dirty="0">
              <a:solidFill>
                <a:srgbClr val="14436A"/>
              </a:solidFill>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500"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2" presetClass="entr" presetSubtype="8" fill="hold" nodeType="withEffect">
                                  <p:stCondLst>
                                    <p:cond delay="0"/>
                                  </p:stCondLst>
                                  <p:childTnLst>
                                    <p:set>
                                      <p:cBhvr>
                                        <p:cTn id="9" dur="500" fill="hold">
                                          <p:stCondLst>
                                            <p:cond delay="0"/>
                                          </p:stCondLst>
                                        </p:cTn>
                                        <p:tgtEl>
                                          <p:spTgt spid="11">
                                            <p:txEl>
                                              <p:pRg st="1" end="1"/>
                                            </p:txEl>
                                          </p:spTgt>
                                        </p:tgtEl>
                                        <p:attrNameLst>
                                          <p:attrName>style.visibility</p:attrName>
                                        </p:attrNameLst>
                                      </p:cBhvr>
                                      <p:to>
                                        <p:strVal val="visible"/>
                                      </p:to>
                                    </p:set>
                                    <p:animEffect transition="in" filter="wipe(left)">
                                      <p:cBhvr>
                                        <p:cTn id="10" dur="500"/>
                                        <p:tgtEl>
                                          <p:spTgt spid="11">
                                            <p:txEl>
                                              <p:pRg st="1" end="1"/>
                                            </p:txEl>
                                          </p:spTgt>
                                        </p:tgtEl>
                                      </p:cBhvr>
                                    </p:animEffect>
                                  </p:childTnLst>
                                </p:cTn>
                              </p:par>
                              <p:par>
                                <p:cTn id="11" presetID="22" presetClass="entr" presetSubtype="8" fill="hold" nodeType="withEffect">
                                  <p:stCondLst>
                                    <p:cond delay="0"/>
                                  </p:stCondLst>
                                  <p:childTnLst>
                                    <p:set>
                                      <p:cBhvr>
                                        <p:cTn id="12" dur="500" fill="hold">
                                          <p:stCondLst>
                                            <p:cond delay="0"/>
                                          </p:stCondLst>
                                        </p:cTn>
                                        <p:tgtEl>
                                          <p:spTgt spid="11">
                                            <p:txEl>
                                              <p:pRg st="2" end="2"/>
                                            </p:txEl>
                                          </p:spTgt>
                                        </p:tgtEl>
                                        <p:attrNameLst>
                                          <p:attrName>style.visibility</p:attrName>
                                        </p:attrNameLst>
                                      </p:cBhvr>
                                      <p:to>
                                        <p:strVal val="visible"/>
                                      </p:to>
                                    </p:set>
                                    <p:animEffect transition="in" filter="wipe(left)">
                                      <p:cBhvr>
                                        <p:cTn id="13" dur="500"/>
                                        <p:tgtEl>
                                          <p:spTgt spid="11">
                                            <p:txEl>
                                              <p:pRg st="2" end="2"/>
                                            </p:txEl>
                                          </p:spTgt>
                                        </p:tgtEl>
                                      </p:cBhvr>
                                    </p:animEffect>
                                  </p:childTnLst>
                                </p:cTn>
                              </p:par>
                              <p:par>
                                <p:cTn id="14" presetID="22" presetClass="entr" presetSubtype="8" fill="hold" nodeType="withEffect">
                                  <p:stCondLst>
                                    <p:cond delay="0"/>
                                  </p:stCondLst>
                                  <p:childTnLst>
                                    <p:set>
                                      <p:cBhvr>
                                        <p:cTn id="15" dur="500" fill="hold">
                                          <p:stCondLst>
                                            <p:cond delay="0"/>
                                          </p:stCondLst>
                                        </p:cTn>
                                        <p:tgtEl>
                                          <p:spTgt spid="11">
                                            <p:txEl>
                                              <p:pRg st="3" end="3"/>
                                            </p:txEl>
                                          </p:spTgt>
                                        </p:tgtEl>
                                        <p:attrNameLst>
                                          <p:attrName>style.visibility</p:attrName>
                                        </p:attrNameLst>
                                      </p:cBhvr>
                                      <p:to>
                                        <p:strVal val="visible"/>
                                      </p:to>
                                    </p:set>
                                    <p:animEffect transition="in" filter="wipe(left)">
                                      <p:cBhvr>
                                        <p:cTn id="16" dur="500"/>
                                        <p:tgtEl>
                                          <p:spTgt spid="11">
                                            <p:txEl>
                                              <p:pRg st="3" end="3"/>
                                            </p:txEl>
                                          </p:spTgt>
                                        </p:tgtEl>
                                      </p:cBhvr>
                                    </p:animEffect>
                                  </p:childTnLst>
                                </p:cTn>
                              </p:par>
                              <p:par>
                                <p:cTn id="17" presetID="22" presetClass="entr" presetSubtype="8" fill="hold" nodeType="withEffect">
                                  <p:stCondLst>
                                    <p:cond delay="0"/>
                                  </p:stCondLst>
                                  <p:childTnLst>
                                    <p:set>
                                      <p:cBhvr>
                                        <p:cTn id="18" dur="500" fill="hold">
                                          <p:stCondLst>
                                            <p:cond delay="0"/>
                                          </p:stCondLst>
                                        </p:cTn>
                                        <p:tgtEl>
                                          <p:spTgt spid="11">
                                            <p:txEl>
                                              <p:pRg st="4" end="4"/>
                                            </p:txEl>
                                          </p:spTgt>
                                        </p:tgtEl>
                                        <p:attrNameLst>
                                          <p:attrName>style.visibility</p:attrName>
                                        </p:attrNameLst>
                                      </p:cBhvr>
                                      <p:to>
                                        <p:strVal val="visible"/>
                                      </p:to>
                                    </p:set>
                                    <p:animEffect transition="in" filter="wipe(left)">
                                      <p:cBhvr>
                                        <p:cTn id="19" dur="500"/>
                                        <p:tgtEl>
                                          <p:spTgt spid="11">
                                            <p:txEl>
                                              <p:pRg st="4" end="4"/>
                                            </p:txEl>
                                          </p:spTgt>
                                        </p:tgtEl>
                                      </p:cBhvr>
                                    </p:animEffect>
                                  </p:childTnLst>
                                </p:cTn>
                              </p:par>
                              <p:par>
                                <p:cTn id="20" presetID="22" presetClass="entr" presetSubtype="8" fill="hold" nodeType="withEffect">
                                  <p:stCondLst>
                                    <p:cond delay="0"/>
                                  </p:stCondLst>
                                  <p:childTnLst>
                                    <p:set>
                                      <p:cBhvr>
                                        <p:cTn id="21" dur="500" fill="hold">
                                          <p:stCondLst>
                                            <p:cond delay="0"/>
                                          </p:stCondLst>
                                        </p:cTn>
                                        <p:tgtEl>
                                          <p:spTgt spid="11">
                                            <p:txEl>
                                              <p:pRg st="5" end="5"/>
                                            </p:txEl>
                                          </p:spTgt>
                                        </p:tgtEl>
                                        <p:attrNameLst>
                                          <p:attrName>style.visibility</p:attrName>
                                        </p:attrNameLst>
                                      </p:cBhvr>
                                      <p:to>
                                        <p:strVal val="visible"/>
                                      </p:to>
                                    </p:set>
                                    <p:animEffect transition="in" filter="wipe(left)">
                                      <p:cBhvr>
                                        <p:cTn id="22" dur="500"/>
                                        <p:tgtEl>
                                          <p:spTgt spid="11">
                                            <p:txEl>
                                              <p:pRg st="5" end="5"/>
                                            </p:txEl>
                                          </p:spTgt>
                                        </p:tgtEl>
                                      </p:cBhvr>
                                    </p:animEffect>
                                  </p:childTnLst>
                                </p:cTn>
                              </p:par>
                              <p:par>
                                <p:cTn id="23" presetID="22" presetClass="entr" presetSubtype="8" fill="hold" nodeType="withEffect">
                                  <p:stCondLst>
                                    <p:cond delay="0"/>
                                  </p:stCondLst>
                                  <p:childTnLst>
                                    <p:set>
                                      <p:cBhvr>
                                        <p:cTn id="24" dur="500" fill="hold">
                                          <p:stCondLst>
                                            <p:cond delay="0"/>
                                          </p:stCondLst>
                                        </p:cTn>
                                        <p:tgtEl>
                                          <p:spTgt spid="11">
                                            <p:txEl>
                                              <p:pRg st="6" end="6"/>
                                            </p:txEl>
                                          </p:spTgt>
                                        </p:tgtEl>
                                        <p:attrNameLst>
                                          <p:attrName>style.visibility</p:attrName>
                                        </p:attrNameLst>
                                      </p:cBhvr>
                                      <p:to>
                                        <p:strVal val="visible"/>
                                      </p:to>
                                    </p:set>
                                    <p:animEffect transition="in" filter="wipe(left)">
                                      <p:cBhvr>
                                        <p:cTn id="2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扩展的</a:t>
            </a:r>
            <a:r>
              <a:rPr lang="en-US" altLang="zh-CN" b="1" dirty="0">
                <a:solidFill>
                  <a:srgbClr val="123E61"/>
                </a:solidFill>
                <a:latin typeface="黑体" panose="02010609060101010101" pitchFamily="49" charset="-122"/>
                <a:ea typeface="黑体" panose="02010609060101010101" pitchFamily="49" charset="-122"/>
                <a:sym typeface="+mn-ea"/>
              </a:rPr>
              <a:t>E-R</a:t>
            </a:r>
            <a:r>
              <a:rPr lang="zh-CN" altLang="en-US" b="1" dirty="0">
                <a:solidFill>
                  <a:srgbClr val="123E61"/>
                </a:solidFill>
                <a:latin typeface="黑体" panose="02010609060101010101" pitchFamily="49" charset="-122"/>
                <a:ea typeface="黑体" panose="02010609060101010101" pitchFamily="49" charset="-122"/>
                <a:sym typeface="+mn-ea"/>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特殊化过程</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4"/>
          <p:cNvGrpSpPr/>
          <p:nvPr/>
        </p:nvGrpSpPr>
        <p:grpSpPr>
          <a:xfrm rot="16200000">
            <a:off x="388792" y="626931"/>
            <a:ext cx="756084" cy="854971"/>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1194319" y="708991"/>
            <a:ext cx="1973525" cy="720771"/>
            <a:chOff x="903371" y="249943"/>
            <a:chExt cx="2831223" cy="679699"/>
          </a:xfrm>
        </p:grpSpPr>
        <p:sp>
          <p:nvSpPr>
            <p:cNvPr id="10"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12" name="Rectangle 31"/>
          <p:cNvSpPr>
            <a:spLocks noChangeArrowheads="1"/>
          </p:cNvSpPr>
          <p:nvPr/>
        </p:nvSpPr>
        <p:spPr bwMode="auto">
          <a:xfrm>
            <a:off x="1474062" y="816281"/>
            <a:ext cx="1418559"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特殊化过程</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13" name="矩形 12"/>
          <p:cNvSpPr/>
          <p:nvPr/>
        </p:nvSpPr>
        <p:spPr>
          <a:xfrm>
            <a:off x="463323" y="1672444"/>
            <a:ext cx="8280000" cy="1200329"/>
          </a:xfrm>
          <a:prstGeom prst="rect">
            <a:avLst/>
          </a:prstGeom>
        </p:spPr>
        <p:txBody>
          <a:bodyPr wrap="square">
            <a:spAutoFit/>
          </a:bodyPr>
          <a:lstStyle/>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通过标识实体成员的差异特征使成员间的差异最大化的过程。</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特殊化是一种</a:t>
            </a:r>
            <a:r>
              <a:rPr kumimoji="0" lang="zh-CN" altLang="zh-CN"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自上而下</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的方法。这种方法定义一系列的超类和它们相关的子类，而子类的定义是建立在超类中实体之间差异特征的基础之上。</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5" name="页脚占位符 1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6" name="灯片编号占位符 1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扩展的</a:t>
            </a:r>
            <a:r>
              <a:rPr lang="en-US" altLang="zh-CN" b="1" dirty="0">
                <a:solidFill>
                  <a:srgbClr val="123E61"/>
                </a:solidFill>
                <a:latin typeface="黑体" panose="02010609060101010101" pitchFamily="49" charset="-122"/>
                <a:ea typeface="黑体" panose="02010609060101010101" pitchFamily="49" charset="-122"/>
                <a:sym typeface="+mn-ea"/>
              </a:rPr>
              <a:t>E-R</a:t>
            </a:r>
            <a:r>
              <a:rPr lang="zh-CN" altLang="en-US" b="1" dirty="0">
                <a:solidFill>
                  <a:srgbClr val="123E61"/>
                </a:solidFill>
                <a:latin typeface="黑体" panose="02010609060101010101" pitchFamily="49" charset="-122"/>
                <a:ea typeface="黑体" panose="02010609060101010101" pitchFamily="49" charset="-122"/>
                <a:sym typeface="+mn-ea"/>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特殊化过程</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4"/>
          <p:cNvGrpSpPr/>
          <p:nvPr/>
        </p:nvGrpSpPr>
        <p:grpSpPr>
          <a:xfrm rot="16200000">
            <a:off x="388792" y="626931"/>
            <a:ext cx="756084" cy="854971"/>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1194319" y="708991"/>
            <a:ext cx="1973525" cy="720771"/>
            <a:chOff x="903371" y="249943"/>
            <a:chExt cx="2831223" cy="679699"/>
          </a:xfrm>
        </p:grpSpPr>
        <p:sp>
          <p:nvSpPr>
            <p:cNvPr id="10"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12" name="Rectangle 31"/>
          <p:cNvSpPr>
            <a:spLocks noChangeArrowheads="1"/>
          </p:cNvSpPr>
          <p:nvPr/>
        </p:nvSpPr>
        <p:spPr bwMode="auto">
          <a:xfrm>
            <a:off x="1474062" y="816281"/>
            <a:ext cx="1418559"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特殊化过程</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2" name="文本框 1"/>
          <p:cNvSpPr txBox="1"/>
          <p:nvPr/>
        </p:nvSpPr>
        <p:spPr>
          <a:xfrm>
            <a:off x="535305" y="1646555"/>
            <a:ext cx="8073390" cy="2553335"/>
          </a:xfrm>
          <a:prstGeom prst="rect">
            <a:avLst/>
          </a:prstGeom>
          <a:noFill/>
        </p:spPr>
        <p:txBody>
          <a:bodyPr wrap="square" rtlCol="0">
            <a:spAutoFit/>
          </a:bodyPr>
          <a:lstStyle/>
          <a:p>
            <a:pPr marL="391795" indent="-285750" algn="just" defTabSz="457200" fontAlgn="ctr">
              <a:lnSpc>
                <a:spcPct val="150000"/>
              </a:lnSpc>
              <a:spcBef>
                <a:spcPts val="0"/>
              </a:spcBef>
              <a:spcAft>
                <a:spcPts val="0"/>
              </a:spcAft>
              <a:buClrTx/>
              <a:buSzTx/>
              <a:buFont typeface="Wingdings" panose="05000000000000000000" charset="0"/>
              <a:buChar char="l"/>
              <a:defRPr/>
            </a:pPr>
            <a:r>
              <a:rPr lang="zh-CN" altLang="zh-CN"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当为一个实体类型确定子类时，将属性和特殊子类关联起来，并确定子类之间的联系，以及子类和其他实体类型或子类之间的联系。例如，对“患者”实体进行特殊化过程时，需要确定该实体成员之间的差异，如成员的独特属性和联系。</a:t>
            </a:r>
            <a:endParaRPr lang="zh-CN" altLang="zh-CN"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endParaRPr>
          </a:p>
          <a:p>
            <a:pPr marL="391795" indent="-285750" algn="just" defTabSz="457200" fontAlgn="ctr">
              <a:lnSpc>
                <a:spcPct val="150000"/>
              </a:lnSpc>
              <a:spcBef>
                <a:spcPts val="0"/>
              </a:spcBef>
              <a:spcAft>
                <a:spcPts val="0"/>
              </a:spcAft>
              <a:buClrTx/>
              <a:buSzTx/>
              <a:buFont typeface="Wingdings" panose="05000000000000000000" charset="0"/>
              <a:buChar char="l"/>
              <a:defRPr/>
            </a:pPr>
            <a:r>
              <a:rPr lang="zh-CN" altLang="zh-CN"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具有不同医疗费用报销处理方法的患者类型，如“自费患者”和“社保患者”，它们拥有各自特有的属性，所以就将“患者”确定为超类，“自费患者”和“社保患者”确定为“患者”超类的子类。</a:t>
            </a:r>
            <a:endParaRPr lang="zh-CN" altLang="zh-CN"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endParaRPr>
          </a:p>
          <a:p>
            <a:endParaRPr lang="zh-CN" altLang="zh-CN"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endParaRPr>
          </a:p>
        </p:txBody>
      </p:sp>
      <p:sp>
        <p:nvSpPr>
          <p:cNvPr id="15" name="页脚占位符 1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6" name="灯片编号占位符 1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扩展的</a:t>
            </a:r>
            <a:r>
              <a:rPr lang="en-US" altLang="zh-CN" b="1" dirty="0">
                <a:solidFill>
                  <a:srgbClr val="123E61"/>
                </a:solidFill>
                <a:latin typeface="黑体" panose="02010609060101010101" pitchFamily="49" charset="-122"/>
                <a:ea typeface="黑体" panose="02010609060101010101" pitchFamily="49" charset="-122"/>
                <a:sym typeface="+mn-ea"/>
              </a:rPr>
              <a:t>E-R</a:t>
            </a:r>
            <a:r>
              <a:rPr lang="zh-CN" altLang="en-US" b="1" dirty="0">
                <a:solidFill>
                  <a:srgbClr val="123E61"/>
                </a:solidFill>
                <a:latin typeface="黑体" panose="02010609060101010101" pitchFamily="49" charset="-122"/>
                <a:ea typeface="黑体" panose="02010609060101010101" pitchFamily="49" charset="-122"/>
                <a:sym typeface="+mn-ea"/>
              </a:rPr>
              <a:t>特性</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概化过程</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4"/>
          <p:cNvGrpSpPr/>
          <p:nvPr/>
        </p:nvGrpSpPr>
        <p:grpSpPr>
          <a:xfrm rot="16200000">
            <a:off x="388792" y="626931"/>
            <a:ext cx="756084" cy="854971"/>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1194319" y="708991"/>
            <a:ext cx="1793505" cy="720771"/>
            <a:chOff x="903371" y="249943"/>
            <a:chExt cx="2831223" cy="679699"/>
          </a:xfrm>
        </p:grpSpPr>
        <p:sp>
          <p:nvSpPr>
            <p:cNvPr id="10"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12" name="Rectangle 31"/>
          <p:cNvSpPr>
            <a:spLocks noChangeArrowheads="1"/>
          </p:cNvSpPr>
          <p:nvPr/>
        </p:nvSpPr>
        <p:spPr bwMode="auto">
          <a:xfrm>
            <a:off x="1474062" y="816281"/>
            <a:ext cx="1418559" cy="476541"/>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微软雅黑" panose="020B0503020204020204" pitchFamily="34" charset="-122"/>
                <a:ea typeface="微软雅黑" panose="020B0503020204020204" pitchFamily="34" charset="-122"/>
                <a:cs typeface="+mn-ea"/>
                <a:sym typeface="+mn-lt"/>
              </a:rPr>
              <a:t>概化过程</a:t>
            </a:r>
            <a:endParaRPr lang="zh-CN" altLang="en-US" sz="200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455307" y="1250545"/>
            <a:ext cx="8280000" cy="1038746"/>
          </a:xfrm>
          <a:prstGeom prst="rect">
            <a:avLst/>
          </a:prstGeom>
        </p:spPr>
        <p:txBody>
          <a:bodyPr wrap="square">
            <a:spAutoFit/>
          </a:bodyPr>
          <a:lstStyle/>
          <a:p>
            <a:pPr marR="0" lvl="0" algn="just" defTabSz="457200" rtl="0" eaLnBrk="1" fontAlgn="ctr" latinLnBrk="0" hangingPunct="1">
              <a:lnSpc>
                <a:spcPct val="150000"/>
              </a:lnSpc>
              <a:spcBef>
                <a:spcPts val="0"/>
              </a:spcBef>
              <a:spcAft>
                <a:spcPts val="0"/>
              </a:spcAft>
              <a:buClr>
                <a:srgbClr val="C00000"/>
              </a:buClr>
              <a:buSzTx/>
              <a:defRPr/>
            </a:pPr>
            <a:endParaRPr kumimoji="0" lang="zh-CN" altLang="zh-CN" sz="900" b="1" i="0" u="none" strike="noStrike" kern="10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28575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通过标识实体成员间的共同特征使成员间的差异最小化的过程。概化是一种</a:t>
            </a:r>
            <a:r>
              <a:rPr kumimoji="0" lang="zh-CN" altLang="zh-CN"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自下而上</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的方法，最终的结果是从一些最初的实体类型中概化出一个超类。</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4" name="Picture 2" descr="说明: 9t18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5" y="2664325"/>
            <a:ext cx="5081843" cy="187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383868" y="4534691"/>
            <a:ext cx="1710726" cy="307777"/>
          </a:xfrm>
          <a:prstGeom prst="rect">
            <a:avLst/>
          </a:prstGeom>
        </p:spPr>
        <p:txBody>
          <a:bodyPr wrap="none">
            <a:spAutoFit/>
          </a:bodyPr>
          <a:lstStyle/>
          <a:p>
            <a:pPr algn="ctr">
              <a:spcBef>
                <a:spcPts val="700"/>
              </a:spcBef>
              <a:spcAft>
                <a:spcPts val="800"/>
              </a:spcAft>
            </a:pPr>
            <a:r>
              <a:rPr lang="en-US" altLang="zh-CN" sz="1400" kern="1000" dirty="0">
                <a:solidFill>
                  <a:srgbClr val="14436A"/>
                </a:solidFill>
                <a:latin typeface="黑体" panose="02010609060101010101" pitchFamily="49" charset="-122"/>
                <a:ea typeface="黑体" panose="02010609060101010101" pitchFamily="49" charset="-122"/>
              </a:rPr>
              <a:t>  </a:t>
            </a:r>
            <a:r>
              <a:rPr lang="zh-CN" altLang="zh-CN" sz="1400" kern="1000" dirty="0">
                <a:solidFill>
                  <a:srgbClr val="14436A"/>
                </a:solidFill>
                <a:latin typeface="黑体" panose="02010609060101010101" pitchFamily="49" charset="-122"/>
                <a:ea typeface="黑体" panose="02010609060101010101" pitchFamily="49" charset="-122"/>
              </a:rPr>
              <a:t>特殊化</a:t>
            </a:r>
            <a:r>
              <a:rPr lang="en-US" altLang="zh-CN" sz="1400" kern="1000" dirty="0">
                <a:solidFill>
                  <a:srgbClr val="14436A"/>
                </a:solidFill>
                <a:latin typeface="黑体" panose="02010609060101010101" pitchFamily="49" charset="-122"/>
                <a:ea typeface="黑体" panose="02010609060101010101" pitchFamily="49" charset="-122"/>
              </a:rPr>
              <a:t>/</a:t>
            </a:r>
            <a:r>
              <a:rPr lang="zh-CN" altLang="zh-CN" sz="1400" kern="1000" dirty="0">
                <a:solidFill>
                  <a:srgbClr val="14436A"/>
                </a:solidFill>
                <a:latin typeface="黑体" panose="02010609060101010101" pitchFamily="49" charset="-122"/>
                <a:ea typeface="黑体" panose="02010609060101010101" pitchFamily="49" charset="-122"/>
              </a:rPr>
              <a:t>概化示例</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455307" y="2227475"/>
            <a:ext cx="2781531" cy="369332"/>
          </a:xfrm>
          <a:prstGeom prst="rect">
            <a:avLst/>
          </a:prstGeom>
        </p:spPr>
        <p:txBody>
          <a:bodyPr wrap="none">
            <a:spAutoFit/>
          </a:bodyPr>
          <a:lstStyle/>
          <a:p>
            <a:pPr marL="285750" lvl="0" indent="-179705" algn="just" defTabSz="457200" fontAlgn="ctr">
              <a:lnSpc>
                <a:spcPct val="150000"/>
              </a:lnSpc>
              <a:buFont typeface="Arial" panose="020B0604020202020204" pitchFamily="34" charset="0"/>
              <a:buChar char="•"/>
              <a:defRPr/>
            </a:pPr>
            <a:r>
              <a:rPr lang="zh-CN" altLang="en-US" sz="1200" kern="1000" dirty="0">
                <a:solidFill>
                  <a:srgbClr val="14436A"/>
                </a:solidFill>
                <a:latin typeface="黑体" panose="02010609060101010101" pitchFamily="49" charset="-122"/>
                <a:ea typeface="黑体" panose="02010609060101010101" pitchFamily="49" charset="-122"/>
              </a:rPr>
              <a:t>例如：</a:t>
            </a:r>
            <a:r>
              <a:rPr lang="zh-CN" altLang="zh-CN" sz="1200" kern="1000" dirty="0">
                <a:solidFill>
                  <a:srgbClr val="14436A"/>
                </a:solidFill>
                <a:latin typeface="黑体" panose="02010609060101010101" pitchFamily="49" charset="-122"/>
                <a:ea typeface="黑体" panose="02010609060101010101" pitchFamily="49" charset="-122"/>
              </a:rPr>
              <a:t>患者实体的特殊化和概化。</a:t>
            </a:r>
            <a:endParaRPr lang="zh-CN" altLang="zh-CN" sz="1200" kern="1000" dirty="0">
              <a:solidFill>
                <a:srgbClr val="14436A"/>
              </a:solidFill>
              <a:latin typeface="黑体" panose="02010609060101010101" pitchFamily="49" charset="-122"/>
              <a:ea typeface="黑体" panose="02010609060101010101" pitchFamily="49" charset="-122"/>
            </a:endParaRPr>
          </a:p>
        </p:txBody>
      </p:sp>
      <p:sp>
        <p:nvSpPr>
          <p:cNvPr id="18" name="页脚占位符 1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9" name="灯片编号占位符 1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rPr>
              <a:t>实体</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设计局部</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8" name="矩形 17"/>
          <p:cNvSpPr/>
          <p:nvPr/>
        </p:nvSpPr>
        <p:spPr>
          <a:xfrm>
            <a:off x="432635" y="641473"/>
            <a:ext cx="8280000" cy="3093154"/>
          </a:xfrm>
          <a:prstGeom prst="rect">
            <a:avLst/>
          </a:prstGeom>
        </p:spPr>
        <p:txBody>
          <a:bodyPr wrap="square">
            <a:spAutoFit/>
          </a:bodyPr>
          <a:lstStyle/>
          <a:p>
            <a:pPr marR="0" lvl="0" indent="0" algn="just" defTabSz="457200" rtl="0" eaLnBrk="1" fontAlgn="ctr" latinLnBrk="0" hangingPunct="1">
              <a:lnSpc>
                <a:spcPct val="150000"/>
              </a:lnSpc>
              <a:spcBef>
                <a:spcPts val="0"/>
              </a:spcBef>
              <a:spcAft>
                <a:spcPts val="0"/>
              </a:spcAft>
              <a:buClrTx/>
              <a:buSzTx/>
              <a:buFont typeface="Wingdings" panose="05000000000000000000" charset="0"/>
              <a:buNone/>
              <a:defRPr/>
            </a:pP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E-R</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模型的设计分为</a:t>
            </a:r>
            <a:r>
              <a:rPr kumimoji="0" lang="zh-CN" altLang="en-US" sz="1600" b="1"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局部设计</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与</a:t>
            </a:r>
            <a:r>
              <a:rPr kumimoji="0" lang="zh-CN" altLang="en-US" sz="1600" b="1"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全局设计</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两种方式。</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设计局部</a:t>
            </a:r>
            <a:r>
              <a:rPr kumimoji="0" lang="en-US"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en-US"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模式</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eaLnBrk="1" fontAlgn="ctr" latinLnBrk="0" hangingPunct="1">
              <a:lnSpc>
                <a:spcPct val="150000"/>
              </a:lnSpc>
              <a:spcBef>
                <a:spcPts val="0"/>
              </a:spcBef>
              <a:spcAft>
                <a:spcPts val="0"/>
              </a:spcAft>
              <a:buClrTx/>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主要工作是要确定出实体和联系的定义、属性的分配，以及根据系统的实际情况，恰当地划分出各个分系统的局部结构范围。</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eaLnBrk="1" fontAlgn="ctr" latinLnBrk="0" hangingPunct="1">
              <a:lnSpc>
                <a:spcPct val="150000"/>
              </a:lnSpc>
              <a:spcBef>
                <a:spcPts val="0"/>
              </a:spcBef>
              <a:spcAft>
                <a:spcPts val="0"/>
              </a:spcAft>
              <a:buClrTx/>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数据抽象后得到的实体和属性需</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要做适当的调整，而实体和属性是相对的概念，在调整的过程中应遵循两个基本原则：</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628650" lvl="1" indent="-171450" algn="just" defTabSz="457200" fontAlgn="ctr">
              <a:lnSpc>
                <a:spcPct val="150000"/>
              </a:lnSpc>
              <a:buFont typeface="Wingdings" panose="05000000000000000000" charset="0"/>
              <a:buChar char="Ø"/>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“属性”是不可分的最小数据项，不能再具有需要描述的性质。</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628650" lvl="1" indent="-171450" algn="just" defTabSz="457200" fontAlgn="ctr">
              <a:lnSpc>
                <a:spcPct val="150000"/>
              </a:lnSpc>
              <a:buFont typeface="Wingdings" panose="05000000000000000000" charset="0"/>
              <a:buChar char="Ø"/>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“属性”不能与其他的实体具有联系，联系只能发生在实体之间。</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设计局部</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8" name="矩形 17"/>
          <p:cNvSpPr/>
          <p:nvPr/>
        </p:nvSpPr>
        <p:spPr>
          <a:xfrm>
            <a:off x="432635" y="641473"/>
            <a:ext cx="8280000" cy="1985159"/>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设计局部</a:t>
            </a:r>
            <a:r>
              <a:rPr kumimoji="0" lang="en-US"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en-US"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模式</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eaLnBrk="1" fontAlgn="ctr" latinLnBrk="0" hangingPunct="1">
              <a:lnSpc>
                <a:spcPct val="150000"/>
              </a:lnSpc>
              <a:spcBef>
                <a:spcPts val="0"/>
              </a:spcBef>
              <a:spcAft>
                <a:spcPts val="0"/>
              </a:spcAft>
              <a:buClrTx/>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和实体相比较而言，属性更加简单，不具备独立的使用特征，因而不能与其他实体具有联系。如果某个实体对象对于具体应用来说没有进一步划分的必要，并且仅作为对某类实体特征的描述，该实体对象可被划分为属性。下图给出了在岗编号分别作为实体和属性两种类别的情况。</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20" name="图片 16" descr="说明: 9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317" y="2192775"/>
            <a:ext cx="5584048" cy="16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358022" y="3907988"/>
            <a:ext cx="2518638" cy="307777"/>
          </a:xfrm>
          <a:prstGeom prst="rect">
            <a:avLst/>
          </a:prstGeom>
        </p:spPr>
        <p:txBody>
          <a:bodyPr wrap="none">
            <a:spAutoFit/>
          </a:bodyPr>
          <a:lstStyle/>
          <a:p>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在岗编号两种不同的抽象方式</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文本框 1"/>
          <p:cNvSpPr txBox="1"/>
          <p:nvPr/>
        </p:nvSpPr>
        <p:spPr>
          <a:xfrm>
            <a:off x="580939" y="4129271"/>
            <a:ext cx="8105861" cy="682238"/>
          </a:xfrm>
          <a:prstGeom prst="rect">
            <a:avLst/>
          </a:prstGeom>
          <a:noFill/>
        </p:spPr>
        <p:txBody>
          <a:bodyPr wrap="square" rtlCol="0">
            <a:spAutoFit/>
          </a:bodyPr>
          <a:lstStyle/>
          <a:p>
            <a:pPr fontAlgn="auto">
              <a:lnSpc>
                <a:spcPts val="2280"/>
              </a:lnSpc>
            </a:pPr>
            <a:r>
              <a:rPr lang="en-US"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   </a:t>
            </a:r>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图(a)中，用户不关心在岗编号的应用，只作为表征医生的一种属性存在。在图(b)中，实体医生没有标记部门的属性，而是通过与之联系的在岗编号实体的属性来决定医生所在的部门。</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par>
                                <p:cTn id="11" presetID="22" presetClass="entr" presetSubtype="8" fill="hold" nodeType="withEffect">
                                  <p:stCondLst>
                                    <p:cond delay="0"/>
                                  </p:stCondLst>
                                  <p:childTnLst>
                                    <p:set>
                                      <p:cBhvr>
                                        <p:cTn id="12" dur="1000" fill="hold">
                                          <p:stCondLst>
                                            <p:cond delay="0"/>
                                          </p:stCondLst>
                                        </p:cTn>
                                        <p:tgtEl>
                                          <p:spTgt spid="20"/>
                                        </p:tgtEl>
                                        <p:attrNameLst>
                                          <p:attrName>style.visibility</p:attrName>
                                        </p:attrNameLst>
                                      </p:cBhvr>
                                      <p:to>
                                        <p:strVal val="visible"/>
                                      </p:to>
                                    </p:set>
                                    <p:animEffect transition="in" filter="wipe(left)">
                                      <p:cBhvr>
                                        <p:cTn id="1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设计局部</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432000" y="613824"/>
            <a:ext cx="8280000" cy="1985159"/>
          </a:xfrm>
          <a:prstGeom prst="rect">
            <a:avLst/>
          </a:prstGeom>
        </p:spPr>
        <p:txBody>
          <a:bodyPr wrap="square">
            <a:spAutoFit/>
          </a:bodyPr>
          <a:lstStyle/>
          <a:p>
            <a:pPr marL="171450" marR="0" lvl="0" indent="-1714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lang="zh-CN" altLang="zh-CN"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设计局部</a:t>
            </a:r>
            <a:r>
              <a:rPr lang="en-US" altLang="zh-CN"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E-R</a:t>
            </a:r>
            <a:r>
              <a:rPr lang="zh-CN" altLang="en-US"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模式</a:t>
            </a:r>
            <a:endParaRPr kumimoji="0" lang="zh-CN" altLang="zh-CN"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171450" marR="0" lvl="0" indent="-171450" algn="just" defTabSz="457200" rtl="0" eaLnBrk="1" fontAlgn="ctr" latinLnBrk="0" hangingPunct="1">
              <a:lnSpc>
                <a:spcPct val="150000"/>
              </a:lnSpc>
              <a:spcBef>
                <a:spcPts val="0"/>
              </a:spcBef>
              <a:spcAft>
                <a:spcPts val="0"/>
              </a:spcAft>
              <a:buClrTx/>
              <a:buSzTx/>
              <a:buFont typeface="Wingdings" panose="05000000000000000000" charset="0"/>
              <a:buChar char="Ø"/>
              <a:defRPr/>
            </a:pPr>
            <a:r>
              <a:rPr kumimoji="0" lang="zh-CN" altLang="zh-CN" sz="160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一般情况下，只要能够作为属性对待的数据对象，应尽量设计为属性，以达到简化E-R图的目的。随后更多的设计工作将放在对局部子模式结构的范围确定上。</a:t>
            </a:r>
            <a:endParaRPr kumimoji="0" lang="zh-CN" altLang="zh-CN" sz="160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171450" marR="0" lvl="0" indent="-171450" algn="just" defTabSz="457200" rtl="0" eaLnBrk="1" fontAlgn="ctr" latinLnBrk="0" hangingPunct="1">
              <a:lnSpc>
                <a:spcPct val="150000"/>
              </a:lnSpc>
              <a:spcBef>
                <a:spcPts val="0"/>
              </a:spcBef>
              <a:spcAft>
                <a:spcPts val="0"/>
              </a:spcAft>
              <a:buClrTx/>
              <a:buSzTx/>
              <a:buFont typeface="Wingdings" panose="05000000000000000000" charset="0"/>
              <a:buChar char="Ø"/>
              <a:defRPr/>
            </a:pPr>
            <a:r>
              <a:rPr kumimoji="0" lang="zh-CN" altLang="zh-CN" sz="160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采用模块化的设计方法，可把大系统划分为多个相对独立的子系统。对局部子模式的划分主要需要处理好子模块的内聚性和各个子模块之间的接口情况</a:t>
            </a:r>
            <a:r>
              <a:rPr kumimoji="0" lang="zh-CN"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rPr>
              <a:t>。</a:t>
            </a:r>
            <a:endParaRPr kumimoji="0" lang="zh-CN" altLang="zh-CN" sz="160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设计局部</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432000" y="613824"/>
            <a:ext cx="8280000" cy="877163"/>
          </a:xfrm>
          <a:prstGeom prst="rect">
            <a:avLst/>
          </a:prstGeom>
        </p:spPr>
        <p:txBody>
          <a:bodyPr wrap="square">
            <a:spAutoFit/>
          </a:bodyPr>
          <a:lstStyle/>
          <a:p>
            <a:pPr marL="171450" marR="0" lvl="0" indent="-1714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lang="zh-CN" altLang="zh-CN"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设计局部</a:t>
            </a:r>
            <a:r>
              <a:rPr lang="en-US" altLang="zh-CN"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E-R</a:t>
            </a:r>
            <a:r>
              <a:rPr lang="zh-CN" altLang="en-US"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模式</a:t>
            </a:r>
            <a:endParaRPr kumimoji="0" lang="zh-CN" altLang="zh-CN"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algn="just" defTabSz="457200" rtl="0" eaLnBrk="1" fontAlgn="ctr" latinLnBrk="0" hangingPunct="1">
              <a:lnSpc>
                <a:spcPct val="150000"/>
              </a:lnSpc>
              <a:spcBef>
                <a:spcPts val="0"/>
              </a:spcBef>
              <a:spcAft>
                <a:spcPts val="0"/>
              </a:spcAft>
              <a:buClrTx/>
              <a:buSzTx/>
              <a:defRPr/>
            </a:pPr>
            <a:r>
              <a:rPr kumimoji="0" lang="zh-CN" altLang="en-US"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图</a:t>
            </a:r>
            <a:r>
              <a:rPr kumimoji="0" lang="en-US"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a</a:t>
            </a:r>
            <a:r>
              <a:rPr kumimoji="0" lang="zh-CN"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给出了对</a:t>
            </a:r>
            <a:r>
              <a:rPr kumimoji="0" lang="en-US"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rPr>
              <a:t>HIS</a:t>
            </a:r>
            <a:r>
              <a:rPr kumimoji="0" lang="zh-CN"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系统的</a:t>
            </a:r>
            <a:r>
              <a:rPr kumimoji="0" lang="en-US"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zh-CN" sz="1600" u="none" strike="noStrike" kern="1000" cap="none" spc="0" normalizeH="0" baseline="0" noProof="0" dirty="0" smtClean="0">
                <a:ln>
                  <a:noFill/>
                </a:ln>
                <a:solidFill>
                  <a:srgbClr val="14436A"/>
                </a:solidFill>
                <a:effectLst/>
                <a:uLnTx/>
                <a:uFillTx/>
                <a:latin typeface="黑体" panose="02010609060101010101" pitchFamily="49" charset="-122"/>
                <a:ea typeface="黑体" panose="02010609060101010101" pitchFamily="49" charset="-122"/>
                <a:cs typeface="Times New Roman" panose="02020603050405020304" pitchFamily="18" charset="0"/>
              </a:rPr>
              <a:t>全局图；</a:t>
            </a:r>
            <a:r>
              <a:rPr lang="zh-CN" altLang="en-US" sz="1600" kern="1000" dirty="0" smtClean="0">
                <a:solidFill>
                  <a:srgbClr val="14436A"/>
                </a:solidFill>
                <a:latin typeface="黑体" panose="02010609060101010101" pitchFamily="49" charset="-122"/>
                <a:ea typeface="黑体" panose="02010609060101010101" pitchFamily="49" charset="-122"/>
              </a:rPr>
              <a:t>图</a:t>
            </a:r>
            <a:r>
              <a:rPr lang="en-US" altLang="zh-CN" sz="1600" kern="1000" dirty="0" smtClean="0">
                <a:solidFill>
                  <a:srgbClr val="14436A"/>
                </a:solidFill>
                <a:latin typeface="黑体" panose="02010609060101010101" pitchFamily="49" charset="-122"/>
                <a:ea typeface="黑体" panose="02010609060101010101" pitchFamily="49" charset="-122"/>
              </a:rPr>
              <a:t>b</a:t>
            </a:r>
            <a:r>
              <a:rPr lang="zh-CN" altLang="en-US" sz="1600" kern="1000" dirty="0" smtClean="0">
                <a:solidFill>
                  <a:srgbClr val="14436A"/>
                </a:solidFill>
                <a:latin typeface="黑体" panose="02010609060101010101" pitchFamily="49" charset="-122"/>
                <a:ea typeface="黑体" panose="02010609060101010101" pitchFamily="49" charset="-122"/>
              </a:rPr>
              <a:t>是针对该全局模式的局部划分。</a:t>
            </a:r>
            <a:endParaRPr lang="zh-CN" altLang="en-US" sz="1600" kern="1000" dirty="0">
              <a:solidFill>
                <a:srgbClr val="14436A"/>
              </a:solidFill>
              <a:latin typeface="黑体" panose="02010609060101010101" pitchFamily="49" charset="-122"/>
              <a:ea typeface="黑体" panose="02010609060101010101" pitchFamily="49" charset="-122"/>
            </a:endParaRPr>
          </a:p>
        </p:txBody>
      </p:sp>
      <p:pic>
        <p:nvPicPr>
          <p:cNvPr id="7" name="图片 17" descr="说明: 9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556" y="1590838"/>
            <a:ext cx="3755049" cy="222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8" descr="说明: 9t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1590838"/>
            <a:ext cx="3514796" cy="275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15616" y="3962503"/>
            <a:ext cx="2877711" cy="307777"/>
          </a:xfrm>
          <a:prstGeom prst="rect">
            <a:avLst/>
          </a:prstGeom>
        </p:spPr>
        <p:txBody>
          <a:bodyPr wrap="none">
            <a:spAutoFit/>
          </a:bodyPr>
          <a:lstStyle/>
          <a:p>
            <a:pPr marL="0" marR="0" lvl="0" indent="0" algn="ctr" defTabSz="457200" rtl="0" eaLnBrk="1" fontAlgn="auto" latinLnBrk="0" hangingPunct="1">
              <a:lnSpc>
                <a:spcPct val="100000"/>
              </a:lnSpc>
              <a:spcBef>
                <a:spcPts val="700"/>
              </a:spcBef>
              <a:spcAft>
                <a:spcPts val="800"/>
              </a:spcAft>
              <a:buClrTx/>
              <a:buSzTx/>
              <a:buFontTx/>
              <a:buNone/>
              <a:defRPr/>
            </a:pPr>
            <a:r>
              <a:rPr lang="en-US" altLang="zh-CN" sz="1400" kern="1000" dirty="0">
                <a:solidFill>
                  <a:srgbClr val="14436A"/>
                </a:solidFill>
                <a:latin typeface="黑体" panose="02010609060101010101" pitchFamily="49" charset="-122"/>
                <a:ea typeface="黑体" panose="02010609060101010101" pitchFamily="49" charset="-122"/>
              </a:rPr>
              <a:t>  </a:t>
            </a:r>
            <a:r>
              <a:rPr kumimoji="0" lang="en-US"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HIS</a:t>
            </a:r>
            <a:r>
              <a:rPr kumimoji="0" lang="zh-CN"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中的</a:t>
            </a:r>
            <a:r>
              <a:rPr kumimoji="0" lang="en-US"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全局图（不含属性）</a:t>
            </a:r>
            <a:endParaRPr kumimoji="0" lang="zh-CN" altLang="zh-CN" sz="14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0" name="矩形 9"/>
          <p:cNvSpPr/>
          <p:nvPr/>
        </p:nvSpPr>
        <p:spPr>
          <a:xfrm>
            <a:off x="5250582" y="4402936"/>
            <a:ext cx="2877711" cy="307777"/>
          </a:xfrm>
          <a:prstGeom prst="rect">
            <a:avLst/>
          </a:prstGeom>
        </p:spPr>
        <p:txBody>
          <a:bodyPr wrap="none">
            <a:spAutoFit/>
          </a:bodyPr>
          <a:lstStyle/>
          <a:p>
            <a:pPr marL="0" marR="0" lvl="0" indent="0" algn="ctr" defTabSz="457200" rtl="0" eaLnBrk="1" fontAlgn="auto" latinLnBrk="0" hangingPunct="1">
              <a:lnSpc>
                <a:spcPct val="100000"/>
              </a:lnSpc>
              <a:spcBef>
                <a:spcPts val="700"/>
              </a:spcBef>
              <a:spcAft>
                <a:spcPts val="800"/>
              </a:spcAft>
              <a:buClrTx/>
              <a:buSzTx/>
              <a:buFontTx/>
              <a:buNone/>
              <a:defRPr/>
            </a:pPr>
            <a:r>
              <a:rPr lang="en-US" altLang="zh-CN" sz="1400" kern="1000" dirty="0">
                <a:solidFill>
                  <a:srgbClr val="14436A"/>
                </a:solidFill>
                <a:latin typeface="黑体" panose="02010609060101010101" pitchFamily="49" charset="-122"/>
                <a:ea typeface="黑体" panose="02010609060101010101" pitchFamily="49" charset="-122"/>
              </a:rPr>
              <a:t>  HIS</a:t>
            </a:r>
            <a:r>
              <a:rPr lang="zh-CN" altLang="zh-CN" sz="1400" kern="1000" dirty="0">
                <a:solidFill>
                  <a:srgbClr val="14436A"/>
                </a:solidFill>
                <a:latin typeface="黑体" panose="02010609060101010101" pitchFamily="49" charset="-122"/>
                <a:ea typeface="黑体" panose="02010609060101010101" pitchFamily="49" charset="-122"/>
              </a:rPr>
              <a:t>中的局部</a:t>
            </a:r>
            <a:r>
              <a:rPr lang="en-US" altLang="zh-CN" sz="1400" kern="1000" dirty="0">
                <a:solidFill>
                  <a:srgbClr val="14436A"/>
                </a:solidFill>
                <a:latin typeface="黑体" panose="02010609060101010101" pitchFamily="49" charset="-122"/>
                <a:ea typeface="黑体" panose="02010609060101010101" pitchFamily="49" charset="-122"/>
              </a:rPr>
              <a:t>E-R</a:t>
            </a:r>
            <a:r>
              <a:rPr lang="zh-CN" altLang="zh-CN" sz="1400" kern="1000" dirty="0">
                <a:solidFill>
                  <a:srgbClr val="14436A"/>
                </a:solidFill>
                <a:latin typeface="黑体" panose="02010609060101010101" pitchFamily="49" charset="-122"/>
                <a:ea typeface="黑体" panose="02010609060101010101" pitchFamily="49" charset="-122"/>
              </a:rPr>
              <a:t>图（不含属性）</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12" name="页脚占位符 1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全局</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视图集成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9" name="矩形 8"/>
          <p:cNvSpPr/>
          <p:nvPr/>
        </p:nvSpPr>
        <p:spPr>
          <a:xfrm>
            <a:off x="550545" y="629920"/>
            <a:ext cx="2464435" cy="368300"/>
          </a:xfrm>
          <a:prstGeom prst="rect">
            <a:avLst/>
          </a:prstGeom>
        </p:spPr>
        <p:txBody>
          <a:bodyPr wrap="square">
            <a:spAutoFit/>
          </a:bodyPr>
          <a:lstStyle/>
          <a:p>
            <a:pPr marL="342900" indent="-342900">
              <a:buFont typeface="Wingdings" panose="05000000000000000000" charset="0"/>
              <a:buChar char="l"/>
            </a:pPr>
            <a:r>
              <a:rPr lang="zh-CN" altLang="en-US" kern="1000" dirty="0">
                <a:solidFill>
                  <a:srgbClr val="14436A"/>
                </a:solidFill>
                <a:latin typeface="黑体" panose="02010609060101010101" pitchFamily="49" charset="-122"/>
                <a:ea typeface="黑体" panose="02010609060101010101" pitchFamily="49" charset="-122"/>
              </a:rPr>
              <a:t>全局</a:t>
            </a:r>
            <a:r>
              <a:rPr lang="en-US" altLang="zh-CN" kern="1000" dirty="0">
                <a:solidFill>
                  <a:srgbClr val="14436A"/>
                </a:solidFill>
                <a:latin typeface="黑体" panose="02010609060101010101" pitchFamily="49" charset="-122"/>
                <a:ea typeface="黑体" panose="02010609060101010101" pitchFamily="49" charset="-122"/>
              </a:rPr>
              <a:t>E-R</a:t>
            </a:r>
            <a:r>
              <a:rPr lang="zh-CN" altLang="en-US" kern="1000" dirty="0">
                <a:solidFill>
                  <a:srgbClr val="14436A"/>
                </a:solidFill>
                <a:latin typeface="黑体" panose="02010609060101010101" pitchFamily="49" charset="-122"/>
                <a:ea typeface="黑体" panose="02010609060101010101" pitchFamily="49" charset="-122"/>
              </a:rPr>
              <a:t>视图集成</a:t>
            </a:r>
            <a:endParaRPr lang="zh-CN" altLang="en-US" kern="1000" dirty="0">
              <a:solidFill>
                <a:srgbClr val="14436A"/>
              </a:solidFill>
              <a:latin typeface="黑体" panose="02010609060101010101" pitchFamily="49" charset="-122"/>
              <a:ea typeface="黑体" panose="02010609060101010101" pitchFamily="49" charset="-122"/>
            </a:endParaRPr>
          </a:p>
        </p:txBody>
      </p:sp>
      <p:sp>
        <p:nvSpPr>
          <p:cNvPr id="11" name="矩形 10"/>
          <p:cNvSpPr/>
          <p:nvPr/>
        </p:nvSpPr>
        <p:spPr>
          <a:xfrm>
            <a:off x="473075" y="927735"/>
            <a:ext cx="8089265" cy="1271270"/>
          </a:xfrm>
          <a:prstGeom prst="rect">
            <a:avLst/>
          </a:prstGeom>
        </p:spPr>
        <p:txBody>
          <a:bodyPr wrap="square">
            <a:spAutoFit/>
          </a:bodyPr>
          <a:lstStyle/>
          <a:p>
            <a:pPr marL="285750" marR="0" lvl="0" indent="-179705" algn="just" defTabSz="457200" rtl="0" fontAlgn="ctr">
              <a:lnSpc>
                <a:spcPts val="23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在局部</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模式设计完成后，</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需要</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集成这些局部模式，形成全局的</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模型。</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fontAlgn="ctr">
              <a:lnSpc>
                <a:spcPts val="23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常用的集成方法有多元集成法和二元集成法。</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179705" algn="just" defTabSz="457200" rtl="0" fontAlgn="ctr">
              <a:lnSpc>
                <a:spcPts val="2300"/>
              </a:lnSpc>
              <a:spcBef>
                <a:spcPts val="0"/>
              </a:spcBef>
              <a:spcAft>
                <a:spcPts val="0"/>
              </a:spcAft>
              <a:buClrTx/>
              <a:buSzTx/>
              <a:buFont typeface="Arial" panose="020B0604020202020204" pitchFamily="34" charset="0"/>
              <a:buChar char="•"/>
              <a:defRPr/>
            </a:pP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多元集成</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是</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一次性把多个局部E-R模式集成为一个全局E-R视图；二元集成则把局部模式两两合并</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然后再逐层向上合并成全局视图</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2" name="图片 19" descr="说明: 9t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3715" y="2501425"/>
            <a:ext cx="5677839" cy="202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514039" y="4534582"/>
            <a:ext cx="2159566" cy="307777"/>
          </a:xfrm>
          <a:prstGeom prst="rect">
            <a:avLst/>
          </a:prstGeom>
        </p:spPr>
        <p:txBody>
          <a:bodyPr wrap="none">
            <a:spAutoFit/>
          </a:bodyPr>
          <a:lstStyle/>
          <a:p>
            <a:pPr algn="ctr">
              <a:spcBef>
                <a:spcPts val="700"/>
              </a:spcBef>
              <a:spcAft>
                <a:spcPts val="800"/>
              </a:spcAft>
            </a:pPr>
            <a:r>
              <a:rPr lang="en-US" altLang="zh-CN" sz="1400" kern="1000" dirty="0">
                <a:solidFill>
                  <a:srgbClr val="14436A"/>
                </a:solidFill>
                <a:latin typeface="黑体" panose="02010609060101010101" pitchFamily="49" charset="-122"/>
                <a:ea typeface="黑体" panose="02010609060101010101" pitchFamily="49" charset="-122"/>
              </a:rPr>
              <a:t>  </a:t>
            </a:r>
            <a:r>
              <a:rPr lang="zh-CN" altLang="zh-CN" sz="1400" kern="1000" dirty="0">
                <a:solidFill>
                  <a:srgbClr val="14436A"/>
                </a:solidFill>
                <a:latin typeface="黑体" panose="02010609060101010101" pitchFamily="49" charset="-122"/>
                <a:ea typeface="黑体" panose="02010609060101010101" pitchFamily="49" charset="-122"/>
              </a:rPr>
              <a:t>局部视图的合并示意图</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552676" y="2121804"/>
            <a:ext cx="3538148" cy="338554"/>
          </a:xfrm>
          <a:prstGeom prst="rect">
            <a:avLst/>
          </a:prstGeom>
        </p:spPr>
        <p:txBody>
          <a:bodyPr wrap="none">
            <a:spAutoFit/>
          </a:bodyPr>
          <a:lstStyle/>
          <a:p>
            <a:pPr marL="171450" indent="-171450">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例如：</a:t>
            </a:r>
            <a:r>
              <a:rPr lang="zh-CN" altLang="zh-CN" sz="1600" kern="1000" dirty="0">
                <a:solidFill>
                  <a:srgbClr val="14436A"/>
                </a:solidFill>
                <a:latin typeface="黑体" panose="02010609060101010101" pitchFamily="49" charset="-122"/>
                <a:ea typeface="黑体" panose="02010609060101010101" pitchFamily="49" charset="-122"/>
              </a:rPr>
              <a:t>局部模式合并成全局</a:t>
            </a:r>
            <a:r>
              <a:rPr lang="en-US" altLang="zh-CN" sz="1600" kern="1000" dirty="0">
                <a:solidFill>
                  <a:srgbClr val="14436A"/>
                </a:solidFill>
                <a:latin typeface="黑体" panose="02010609060101010101" pitchFamily="49" charset="-122"/>
                <a:ea typeface="黑体" panose="02010609060101010101" pitchFamily="49" charset="-122"/>
              </a:rPr>
              <a:t>E-R</a:t>
            </a:r>
            <a:r>
              <a:rPr lang="zh-CN" altLang="zh-CN" sz="1600" kern="1000" dirty="0">
                <a:solidFill>
                  <a:srgbClr val="14436A"/>
                </a:solidFill>
                <a:latin typeface="黑体" panose="02010609060101010101" pitchFamily="49" charset="-122"/>
                <a:ea typeface="黑体" panose="02010609060101010101" pitchFamily="49" charset="-122"/>
              </a:rPr>
              <a:t>模式</a:t>
            </a:r>
            <a:endParaRPr lang="zh-CN" altLang="en-US" sz="1600" dirty="0"/>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全局</a:t>
            </a: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视图集成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575556" y="513577"/>
            <a:ext cx="7828564" cy="830997"/>
          </a:xfrm>
          <a:prstGeom prst="rect">
            <a:avLst/>
          </a:prstGeom>
        </p:spPr>
        <p:txBody>
          <a:bodyPr wrap="square">
            <a:spAutoFit/>
          </a:bodyPr>
          <a:lstStyle/>
          <a:p>
            <a:pPr marL="28575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具体选择</a:t>
            </a:r>
            <a:r>
              <a:rPr lang="zh-CN" altLang="en-US" sz="1600" kern="1000" dirty="0">
                <a:solidFill>
                  <a:srgbClr val="14436A"/>
                </a:solidFill>
                <a:latin typeface="黑体" panose="02010609060101010101" pitchFamily="49" charset="-122"/>
                <a:ea typeface="黑体" panose="02010609060101010101" pitchFamily="49" charset="-122"/>
              </a:rPr>
              <a:t>哪</a:t>
            </a:r>
            <a:r>
              <a:rPr lang="zh-CN" altLang="zh-CN" sz="1600" kern="1000" dirty="0">
                <a:solidFill>
                  <a:srgbClr val="14436A"/>
                </a:solidFill>
                <a:latin typeface="黑体" panose="02010609060101010101" pitchFamily="49" charset="-122"/>
                <a:ea typeface="黑体" panose="02010609060101010101" pitchFamily="49" charset="-122"/>
              </a:rPr>
              <a:t>种合并方法应主要根据实际系统的复杂情况来考虑</a:t>
            </a:r>
            <a:r>
              <a:rPr lang="zh-CN" altLang="en-US"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但不论用</a:t>
            </a:r>
            <a:r>
              <a:rPr lang="zh-CN" altLang="en-US" sz="1600" kern="1000" dirty="0">
                <a:solidFill>
                  <a:srgbClr val="14436A"/>
                </a:solidFill>
                <a:latin typeface="黑体" panose="02010609060101010101" pitchFamily="49" charset="-122"/>
                <a:ea typeface="黑体" panose="02010609060101010101" pitchFamily="49" charset="-122"/>
              </a:rPr>
              <a:t>哪种</a:t>
            </a:r>
            <a:r>
              <a:rPr lang="zh-CN" altLang="zh-CN" sz="1600" kern="1000" dirty="0">
                <a:solidFill>
                  <a:srgbClr val="14436A"/>
                </a:solidFill>
                <a:latin typeface="黑体" panose="02010609060101010101" pitchFamily="49" charset="-122"/>
                <a:ea typeface="黑体" panose="02010609060101010101" pitchFamily="49" charset="-122"/>
              </a:rPr>
              <a:t>合并方式，都需要考虑合并过程中可能存在的冲突情况。</a:t>
            </a:r>
            <a:endParaRPr lang="en-US" altLang="zh-CN" sz="1600" kern="1000" dirty="0">
              <a:solidFill>
                <a:srgbClr val="14436A"/>
              </a:solidFill>
              <a:latin typeface="黑体" panose="02010609060101010101" pitchFamily="49" charset="-122"/>
              <a:ea typeface="黑体" panose="02010609060101010101" pitchFamily="49" charset="-122"/>
            </a:endParaRPr>
          </a:p>
        </p:txBody>
      </p:sp>
      <p:pic>
        <p:nvPicPr>
          <p:cNvPr id="7" name="图片 6" descr="说明: 9t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9171" y="1733776"/>
            <a:ext cx="2661334" cy="2822421"/>
          </a:xfrm>
          <a:prstGeom prst="rect">
            <a:avLst/>
          </a:prstGeom>
          <a:noFill/>
          <a:ln>
            <a:noFill/>
          </a:ln>
        </p:spPr>
      </p:pic>
      <p:sp>
        <p:nvSpPr>
          <p:cNvPr id="8" name="矩形 7"/>
          <p:cNvSpPr/>
          <p:nvPr/>
        </p:nvSpPr>
        <p:spPr>
          <a:xfrm>
            <a:off x="3159171" y="4508578"/>
            <a:ext cx="2339102" cy="307777"/>
          </a:xfrm>
          <a:prstGeom prst="rect">
            <a:avLst/>
          </a:prstGeom>
        </p:spPr>
        <p:txBody>
          <a:bodyPr wrap="none">
            <a:spAutoFit/>
          </a:bodyPr>
          <a:lstStyle/>
          <a:p>
            <a:pPr algn="ctr">
              <a:spcBef>
                <a:spcPts val="700"/>
              </a:spcBef>
              <a:spcAft>
                <a:spcPts val="800"/>
              </a:spcAft>
            </a:pPr>
            <a:r>
              <a:rPr lang="en-US" altLang="zh-CN" sz="1400" kern="1000" dirty="0">
                <a:solidFill>
                  <a:srgbClr val="14436A"/>
                </a:solidFill>
                <a:latin typeface="黑体" panose="02010609060101010101" pitchFamily="49" charset="-122"/>
                <a:ea typeface="黑体" panose="02010609060101010101" pitchFamily="49" charset="-122"/>
              </a:rPr>
              <a:t>  </a:t>
            </a:r>
            <a:r>
              <a:rPr lang="zh-CN" altLang="zh-CN" sz="1400" kern="1000" dirty="0">
                <a:solidFill>
                  <a:srgbClr val="14436A"/>
                </a:solidFill>
                <a:latin typeface="黑体" panose="02010609060101010101" pitchFamily="49" charset="-122"/>
                <a:ea typeface="黑体" panose="02010609060101010101" pitchFamily="49" charset="-122"/>
              </a:rPr>
              <a:t>视图集成冲突消除与重构</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575556" y="1268911"/>
            <a:ext cx="4572000" cy="461665"/>
          </a:xfrm>
          <a:prstGeom prst="rect">
            <a:avLst/>
          </a:prstGeom>
        </p:spPr>
        <p:txBody>
          <a:bodyPr>
            <a:spAutoFit/>
          </a:bodyPr>
          <a:lstStyle/>
          <a:p>
            <a:pPr marL="28575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例如：</a:t>
            </a:r>
            <a:r>
              <a:rPr lang="zh-CN" altLang="zh-CN" sz="1600" kern="1000" dirty="0">
                <a:solidFill>
                  <a:srgbClr val="14436A"/>
                </a:solidFill>
                <a:latin typeface="黑体" panose="02010609060101010101" pitchFamily="49" charset="-122"/>
                <a:ea typeface="黑体" panose="02010609060101010101" pitchFamily="49" charset="-122"/>
              </a:rPr>
              <a:t>全局合并时对冲突的消除与重构过程。</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2" name="灯片编号占位符 11"/>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冲突的消除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272974" y="750752"/>
            <a:ext cx="324755" cy="285887"/>
            <a:chOff x="9791183" y="5224434"/>
            <a:chExt cx="645684" cy="620945"/>
          </a:xfrm>
          <a:solidFill>
            <a:srgbClr val="123E61"/>
          </a:solidFill>
        </p:grpSpPr>
        <p:sp>
          <p:nvSpPr>
            <p:cNvPr id="8"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10" name="矩形 9"/>
          <p:cNvSpPr/>
          <p:nvPr/>
        </p:nvSpPr>
        <p:spPr>
          <a:xfrm>
            <a:off x="816969" y="633445"/>
            <a:ext cx="1467068"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冲突的消除</a:t>
            </a:r>
            <a:endParaRPr lang="zh-CN" altLang="en-US" sz="2000" dirty="0">
              <a:solidFill>
                <a:srgbClr val="14436A"/>
              </a:solidFill>
              <a:latin typeface="黑体" panose="02010609060101010101" pitchFamily="49" charset="-122"/>
              <a:ea typeface="黑体" panose="02010609060101010101" pitchFamily="49" charset="-122"/>
            </a:endParaRPr>
          </a:p>
        </p:txBody>
      </p:sp>
      <p:cxnSp>
        <p:nvCxnSpPr>
          <p:cNvPr id="11" name="直接连接符 10"/>
          <p:cNvCxnSpPr/>
          <p:nvPr/>
        </p:nvCxnSpPr>
        <p:spPr>
          <a:xfrm flipV="1">
            <a:off x="712955" y="1020560"/>
            <a:ext cx="1820398" cy="7140"/>
          </a:xfrm>
          <a:prstGeom prst="line">
            <a:avLst/>
          </a:prstGeom>
          <a:noFill/>
          <a:ln w="19050" cap="flat" cmpd="sng" algn="ctr">
            <a:solidFill>
              <a:srgbClr val="E7E6E6">
                <a:lumMod val="50000"/>
              </a:srgbClr>
            </a:solidFill>
            <a:prstDash val="sysDot"/>
            <a:miter lim="800000"/>
            <a:tailEnd type="oval"/>
          </a:ln>
          <a:effectLst/>
        </p:spPr>
      </p:cxnSp>
      <p:sp>
        <p:nvSpPr>
          <p:cNvPr id="12" name="矩形 11"/>
          <p:cNvSpPr/>
          <p:nvPr/>
        </p:nvSpPr>
        <p:spPr>
          <a:xfrm>
            <a:off x="591922" y="1109481"/>
            <a:ext cx="8280000" cy="1392689"/>
          </a:xfrm>
          <a:prstGeom prst="rect">
            <a:avLst/>
          </a:prstGeom>
        </p:spPr>
        <p:txBody>
          <a:bodyPr wrap="square">
            <a:spAutoFit/>
          </a:bodyPr>
          <a:lstStyle/>
          <a:p>
            <a:pPr marL="284480" marR="0" lvl="0" indent="-284480" algn="just" defTabSz="457200" rtl="0" eaLnBrk="1" fontAlgn="ctr" latinLnBrk="0" hangingPunct="1">
              <a:lnSpc>
                <a:spcPts val="1505"/>
              </a:lnSpc>
              <a:spcBef>
                <a:spcPts val="0"/>
              </a:spcBef>
              <a:spcAft>
                <a:spcPts val="0"/>
              </a:spcAft>
              <a:buClrTx/>
              <a:buSzTx/>
              <a:buFont typeface="Wingdings" panose="05000000000000000000" pitchFamily="2" charset="2"/>
              <a:buChar char="l"/>
              <a:defRPr/>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属性冲突</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lvl="0" indent="457200" algn="just" defTabSz="457200" fontAlgn="ctr">
              <a:lnSpc>
                <a:spcPct val="150000"/>
              </a:lnSpc>
              <a:defRP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这类冲突最容易产生于在不同局部模式中</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使用同一属性时采用了不一致的标记</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。在实际的应用中，属性冲突的问题可以通过部门协商方式解决，也可以根据实际应用需求考虑是否将属性统一或分离表示。</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p:cNvSpPr/>
          <p:nvPr/>
        </p:nvSpPr>
        <p:spPr>
          <a:xfrm>
            <a:off x="606098" y="2537230"/>
            <a:ext cx="8280000" cy="1023357"/>
          </a:xfrm>
          <a:prstGeom prst="rect">
            <a:avLst/>
          </a:prstGeom>
        </p:spPr>
        <p:txBody>
          <a:bodyPr wrap="square">
            <a:spAutoFit/>
          </a:bodyPr>
          <a:lstStyle/>
          <a:p>
            <a:pPr marL="284480" indent="-284480" algn="just" defTabSz="457200" fontAlgn="ctr">
              <a:lnSpc>
                <a:spcPts val="1505"/>
              </a:lnSpc>
              <a:buFont typeface="Wingdings" panose="05000000000000000000" pitchFamily="2" charset="2"/>
              <a:buChar char="l"/>
              <a:defRP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命名冲突</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gn="just" defTabSz="457200" fontAlgn="ctr">
              <a:lnSpc>
                <a:spcPct val="150000"/>
              </a:lnSpc>
              <a:defRP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局部模式中使用的数据对象名字与其他模块产生冲突。同名异义和异名同义是常见的命名冲突情况。可以考虑协商统一命名方式解决。</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 name="矩形 13"/>
          <p:cNvSpPr/>
          <p:nvPr/>
        </p:nvSpPr>
        <p:spPr>
          <a:xfrm>
            <a:off x="616454" y="3595647"/>
            <a:ext cx="8280000" cy="1023357"/>
          </a:xfrm>
          <a:prstGeom prst="rect">
            <a:avLst/>
          </a:prstGeom>
        </p:spPr>
        <p:txBody>
          <a:bodyPr wrap="square">
            <a:spAutoFit/>
          </a:bodyPr>
          <a:lstStyle/>
          <a:p>
            <a:pPr marL="284480" lvl="0" indent="-284480" algn="just" defTabSz="457200" fontAlgn="ctr">
              <a:lnSpc>
                <a:spcPts val="1505"/>
              </a:lnSpc>
              <a:buFont typeface="Wingdings" panose="05000000000000000000" pitchFamily="2" charset="2"/>
              <a:buChar char="l"/>
              <a:defRP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结构冲突</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lvl="0" indent="457200" algn="just" defTabSz="457200" fontAlgn="ctr">
              <a:lnSpc>
                <a:spcPct val="150000"/>
              </a:lnSpc>
              <a:defRP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结构冲突常见的一种情况是同一实体在不同的</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E-R</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局部视图中包含的属性个数不完全相同。实际情况中可考虑取属性的合集来解决这一问题。</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6" name="页脚占位符 1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7" name="灯片编号占位符 1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实体</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40" y="196215"/>
            <a:ext cx="1786890"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实体集</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矩形 10"/>
          <p:cNvSpPr/>
          <p:nvPr/>
        </p:nvSpPr>
        <p:spPr>
          <a:xfrm>
            <a:off x="674336" y="619371"/>
            <a:ext cx="7711508" cy="1568450"/>
          </a:xfrm>
          <a:prstGeom prst="rect">
            <a:avLst/>
          </a:prstGeom>
        </p:spPr>
        <p:txBody>
          <a:bodyPr wrap="square">
            <a:spAutoFit/>
          </a:bodyPr>
          <a:lstStyle/>
          <a:p>
            <a:pPr indent="0">
              <a:lnSpc>
                <a:spcPct val="150000"/>
              </a:lnSpc>
              <a:buFont typeface="Wingdings" panose="05000000000000000000" charset="0"/>
              <a:buNone/>
            </a:pPr>
            <a:r>
              <a:rPr lang="zh-CN" altLang="en-US" sz="1600" kern="1000" dirty="0">
                <a:solidFill>
                  <a:srgbClr val="14436A"/>
                </a:solidFill>
                <a:latin typeface="黑体" panose="02010609060101010101" pitchFamily="49" charset="-122"/>
                <a:ea typeface="黑体" panose="02010609060101010101" pitchFamily="49" charset="-122"/>
              </a:rPr>
              <a:t>实体</a:t>
            </a:r>
            <a:r>
              <a:rPr lang="en-US" altLang="zh-CN" sz="1600" kern="1000" dirty="0">
                <a:solidFill>
                  <a:srgbClr val="14436A"/>
                </a:solidFill>
                <a:latin typeface="黑体" panose="02010609060101010101" pitchFamily="49" charset="-122"/>
                <a:ea typeface="黑体" panose="02010609060101010101" pitchFamily="49" charset="-122"/>
              </a:rPr>
              <a:t>-</a:t>
            </a:r>
            <a:r>
              <a:rPr lang="zh-CN" altLang="en-US" sz="1600" kern="1000" dirty="0">
                <a:solidFill>
                  <a:srgbClr val="14436A"/>
                </a:solidFill>
                <a:latin typeface="黑体" panose="02010609060101010101" pitchFamily="49" charset="-122"/>
                <a:ea typeface="黑体" panose="02010609060101010101" pitchFamily="49" charset="-122"/>
              </a:rPr>
              <a:t>联系模型需要了解三个基本概念：</a:t>
            </a:r>
            <a:endParaRPr lang="en-US" altLang="zh-CN" sz="1600" kern="1000" dirty="0">
              <a:solidFill>
                <a:srgbClr val="14436A"/>
              </a:solidFill>
              <a:latin typeface="黑体" panose="02010609060101010101" pitchFamily="49" charset="-122"/>
              <a:ea typeface="黑体" panose="02010609060101010101" pitchFamily="49" charset="-122"/>
            </a:endParaRPr>
          </a:p>
          <a:p>
            <a:pPr marL="914400" indent="-179705">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实体</a:t>
            </a:r>
            <a:endParaRPr lang="en-US" altLang="zh-CN" sz="1600" kern="1000" dirty="0">
              <a:solidFill>
                <a:srgbClr val="14436A"/>
              </a:solidFill>
              <a:latin typeface="黑体" panose="02010609060101010101" pitchFamily="49" charset="-122"/>
              <a:ea typeface="黑体" panose="02010609060101010101" pitchFamily="49" charset="-122"/>
            </a:endParaRPr>
          </a:p>
          <a:p>
            <a:pPr marL="914400" indent="-179705">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属性</a:t>
            </a:r>
            <a:endParaRPr lang="en-US" altLang="zh-CN" sz="1600" kern="1000" dirty="0">
              <a:solidFill>
                <a:srgbClr val="14436A"/>
              </a:solidFill>
              <a:latin typeface="黑体" panose="02010609060101010101" pitchFamily="49" charset="-122"/>
              <a:ea typeface="黑体" panose="02010609060101010101" pitchFamily="49" charset="-122"/>
            </a:endParaRPr>
          </a:p>
          <a:p>
            <a:pPr marL="914400" indent="-179705">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联系</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4" name="文本框 3"/>
          <p:cNvSpPr txBox="1"/>
          <p:nvPr/>
        </p:nvSpPr>
        <p:spPr>
          <a:xfrm>
            <a:off x="744220" y="2187575"/>
            <a:ext cx="7491730" cy="1260475"/>
          </a:xfrm>
          <a:prstGeom prst="rect">
            <a:avLst/>
          </a:prstGeom>
          <a:noFill/>
        </p:spPr>
        <p:txBody>
          <a:bodyPr wrap="square" rtlCol="0">
            <a:spAutoFit/>
          </a:bodyPr>
          <a:lstStyle/>
          <a:p>
            <a:pPr marL="285750" indent="-285750">
              <a:buFont typeface="Wingdings" panose="05000000000000000000" charset="0"/>
              <a:buChar char="l"/>
            </a:pPr>
            <a:r>
              <a:rPr lang="zh-CN" altLang="en-US" kern="1000" dirty="0">
                <a:solidFill>
                  <a:srgbClr val="14436A"/>
                </a:solidFill>
                <a:latin typeface="黑体" panose="02010609060101010101" pitchFamily="49" charset="-122"/>
                <a:ea typeface="黑体" panose="02010609060101010101" pitchFamily="49" charset="-122"/>
              </a:rPr>
              <a:t>实体</a:t>
            </a:r>
            <a:endParaRPr lang="zh-CN" altLang="en-US" kern="1000" dirty="0">
              <a:solidFill>
                <a:srgbClr val="14436A"/>
              </a:solidFill>
              <a:latin typeface="黑体" panose="02010609060101010101" pitchFamily="49" charset="-122"/>
              <a:ea typeface="黑体" panose="02010609060101010101" pitchFamily="49" charset="-122"/>
            </a:endParaRPr>
          </a:p>
          <a:p>
            <a:pPr fontAlgn="auto">
              <a:lnSpc>
                <a:spcPts val="2320"/>
              </a:lnSpc>
            </a:pPr>
            <a:r>
              <a:rPr lang="zh-CN" altLang="en-US" sz="1600" kern="1000" dirty="0">
                <a:solidFill>
                  <a:srgbClr val="14436A"/>
                </a:solidFill>
                <a:latin typeface="黑体" panose="02010609060101010101" pitchFamily="49" charset="-122"/>
                <a:ea typeface="黑体" panose="02010609060101010101" pitchFamily="49" charset="-122"/>
              </a:rPr>
              <a:t>   实体是客观世界中描述客观事物的概念，是一个数据对象。实体可以是人，也可以是物或抽象的概念；可以指事物本身，也可以指事物之间的联系，如一个人，一件物品，一个部门等都可以是实体。</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消除冗余与优化</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Freeform 223"/>
          <p:cNvSpPr/>
          <p:nvPr/>
        </p:nvSpPr>
        <p:spPr bwMode="auto">
          <a:xfrm>
            <a:off x="280334" y="843058"/>
            <a:ext cx="303068" cy="227709"/>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123E61"/>
          </a:solidFill>
          <a:ln>
            <a:noFill/>
          </a:ln>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a:off x="723994" y="1003771"/>
            <a:ext cx="2019489" cy="0"/>
          </a:xfrm>
          <a:prstGeom prst="line">
            <a:avLst/>
          </a:prstGeom>
          <a:noFill/>
          <a:ln w="19050" cap="flat" cmpd="sng" algn="ctr">
            <a:solidFill>
              <a:srgbClr val="E7E6E6">
                <a:lumMod val="50000"/>
              </a:srgbClr>
            </a:solidFill>
            <a:prstDash val="sysDot"/>
            <a:miter lim="800000"/>
            <a:tailEnd type="oval"/>
          </a:ln>
          <a:effectLst/>
        </p:spPr>
      </p:cxnSp>
      <p:sp>
        <p:nvSpPr>
          <p:cNvPr id="9" name="矩形 8"/>
          <p:cNvSpPr/>
          <p:nvPr/>
        </p:nvSpPr>
        <p:spPr>
          <a:xfrm>
            <a:off x="763454" y="618885"/>
            <a:ext cx="1980029"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消除冗余与优化</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0" name="矩形 9"/>
          <p:cNvSpPr/>
          <p:nvPr/>
        </p:nvSpPr>
        <p:spPr>
          <a:xfrm>
            <a:off x="475444" y="1057769"/>
            <a:ext cx="8280000" cy="2146742"/>
          </a:xfrm>
          <a:prstGeom prst="rect">
            <a:avLst/>
          </a:prstGeom>
        </p:spPr>
        <p:txBody>
          <a:bodyPr wrap="square">
            <a:spAutoFit/>
          </a:bodyPr>
          <a:lstStyle/>
          <a:p>
            <a:pPr marL="0" marR="0" lvl="0" indent="0" algn="just" defTabSz="457200" rtl="0" eaLnBrk="1" fontAlgn="ctr" latinLnBrk="0" hangingPunct="1">
              <a:lnSpc>
                <a:spcPct val="150000"/>
              </a:lnSpc>
              <a:spcBef>
                <a:spcPts val="0"/>
              </a:spcBef>
              <a:spcAft>
                <a:spcPts val="0"/>
              </a:spcAft>
              <a:buClr>
                <a:srgbClr val="C00000"/>
              </a:buClr>
              <a:buSzTx/>
              <a:buFontTx/>
              <a:buNone/>
              <a:defRPr/>
            </a:pPr>
            <a:endParaRPr kumimoji="0" lang="zh-CN" altLang="zh-CN" sz="900" b="1" i="0" u="none" strike="noStrike" kern="10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冗余存在于实体数据和实体间的冗余联系。</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冗余数据是指可由基本数据导出得到的数据</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冗余的联系则是指可由其他关系联合导出的联系。</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defTabSz="457200" rtl="0" eaLnBrk="1" fontAlgn="ctr" latinLnBrk="0" hangingPunct="1">
              <a:lnSpc>
                <a:spcPct val="150000"/>
              </a:lnSpc>
              <a:spcBef>
                <a:spcPts val="0"/>
              </a:spcBef>
              <a:spcAft>
                <a:spcPts val="0"/>
              </a:spcAft>
              <a:buClrTx/>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冗余也是相对的，有时考虑到性能和效率等综合因素，一些冗余的存在还是可以被接受的。</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2" name="页脚占位符 1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用实体集还是用属性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Freeform 817"/>
          <p:cNvSpPr/>
          <p:nvPr/>
        </p:nvSpPr>
        <p:spPr bwMode="auto">
          <a:xfrm>
            <a:off x="349626" y="832736"/>
            <a:ext cx="171451" cy="190559"/>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712955" y="640614"/>
            <a:ext cx="2492990"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用实体集还是用属性</a:t>
            </a:r>
            <a:endParaRPr lang="zh-CN" altLang="en-US" sz="2000" dirty="0">
              <a:solidFill>
                <a:srgbClr val="14436A"/>
              </a:solidFill>
              <a:latin typeface="黑体" panose="02010609060101010101" pitchFamily="49" charset="-122"/>
              <a:ea typeface="黑体" panose="02010609060101010101" pitchFamily="49" charset="-122"/>
            </a:endParaRPr>
          </a:p>
        </p:txBody>
      </p:sp>
      <p:cxnSp>
        <p:nvCxnSpPr>
          <p:cNvPr id="9" name="直接连接符 8"/>
          <p:cNvCxnSpPr/>
          <p:nvPr/>
        </p:nvCxnSpPr>
        <p:spPr>
          <a:xfrm flipV="1">
            <a:off x="703759" y="1023295"/>
            <a:ext cx="2502186" cy="2507"/>
          </a:xfrm>
          <a:prstGeom prst="line">
            <a:avLst/>
          </a:prstGeom>
          <a:noFill/>
          <a:ln w="19050" cap="flat" cmpd="sng" algn="ctr">
            <a:solidFill>
              <a:srgbClr val="E7E6E6">
                <a:lumMod val="50000"/>
              </a:srgbClr>
            </a:solidFill>
            <a:prstDash val="sysDot"/>
            <a:miter lim="800000"/>
            <a:tailEnd type="oval"/>
          </a:ln>
          <a:effectLst/>
        </p:spPr>
      </p:cxnSp>
      <p:sp>
        <p:nvSpPr>
          <p:cNvPr id="10" name="矩形 9"/>
          <p:cNvSpPr/>
          <p:nvPr/>
        </p:nvSpPr>
        <p:spPr>
          <a:xfrm>
            <a:off x="378357" y="1293571"/>
            <a:ext cx="8280000" cy="2984500"/>
          </a:xfrm>
          <a:prstGeom prst="rect">
            <a:avLst/>
          </a:prstGeom>
          <a:ln>
            <a:solidFill>
              <a:srgbClr val="123E61"/>
            </a:solidFill>
          </a:ln>
        </p:spPr>
        <p:txBody>
          <a:bodyPr wrap="square">
            <a:spAutoFit/>
          </a:bodyPr>
          <a:lstStyle/>
          <a:p>
            <a:pPr marL="0" marR="0" lvl="0" indent="457200" algn="just" defTabSz="457200" rtl="0" eaLnBrk="1" fontAlgn="ctr" latinLnBrk="0" hangingPunct="1">
              <a:lnSpc>
                <a:spcPct val="150000"/>
              </a:lnSpc>
              <a:spcBef>
                <a:spcPts val="0"/>
              </a:spcBef>
              <a:spcAft>
                <a:spcPts val="0"/>
              </a:spcAft>
              <a:buClrTx/>
              <a:buSzTx/>
              <a:buFontTx/>
              <a:buNone/>
              <a:defRPr/>
            </a:pP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举例：</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现在有一个关系，职员（职员姓名，职员</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ID</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，电话），但是电话有好几种，可以有家庭联系电话和手机联系电话，应该怎么办？</a:t>
            </a: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0" marR="0" lvl="0" indent="457200" algn="just" defTabSz="457200" rtl="0" eaLnBrk="1" fontAlgn="ctr" latinLnBrk="0" hangingPunct="1">
              <a:lnSpc>
                <a:spcPct val="150000"/>
              </a:lnSpc>
              <a:spcBef>
                <a:spcPts val="0"/>
              </a:spcBef>
              <a:spcAft>
                <a:spcPts val="0"/>
              </a:spcAft>
              <a:buClrTx/>
              <a:buSzTx/>
              <a:buFontTx/>
              <a:buNone/>
              <a:defRPr/>
            </a:pPr>
            <a:endPar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解：</a:t>
            </a:r>
            <a:r>
              <a:rPr lang="zh-CN" altLang="zh-CN" sz="1600" kern="1000" dirty="0">
                <a:solidFill>
                  <a:srgbClr val="14436A"/>
                </a:solidFill>
                <a:latin typeface="黑体" panose="02010609060101010101" pitchFamily="49" charset="-122"/>
                <a:ea typeface="黑体" panose="02010609060101010101" pitchFamily="49" charset="-122"/>
              </a:rPr>
              <a:t>需要考虑到是使用实体集还是用属性。显然电话可以有“家庭”</a:t>
            </a:r>
            <a:r>
              <a:rPr lang="zh-CN" altLang="en-US"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“办公室”</a:t>
            </a:r>
            <a:r>
              <a:rPr lang="zh-CN" altLang="en-US"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“移动电话”，</a:t>
            </a:r>
            <a:r>
              <a:rPr lang="zh-CN" altLang="en-US" sz="1600" kern="1000" dirty="0">
                <a:solidFill>
                  <a:srgbClr val="14436A"/>
                </a:solidFill>
                <a:latin typeface="黑体" panose="02010609060101010101" pitchFamily="49" charset="-122"/>
                <a:ea typeface="黑体" panose="02010609060101010101" pitchFamily="49" charset="-122"/>
              </a:rPr>
              <a:t>因此</a:t>
            </a:r>
            <a:r>
              <a:rPr lang="zh-CN" altLang="zh-CN" sz="1600" kern="1000" dirty="0">
                <a:solidFill>
                  <a:srgbClr val="14436A"/>
                </a:solidFill>
                <a:latin typeface="黑体" panose="02010609060101010101" pitchFamily="49" charset="-122"/>
                <a:ea typeface="黑体" panose="02010609060101010101" pitchFamily="49" charset="-122"/>
              </a:rPr>
              <a:t>要考虑把电话作为一个新的实体，不再是职员实体中的一个属性，重新定义如下：</a:t>
            </a:r>
            <a:endParaRPr lang="zh-CN" altLang="zh-CN"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zh-CN" sz="1600" kern="1000" dirty="0">
                <a:solidFill>
                  <a:srgbClr val="14436A"/>
                </a:solidFill>
                <a:latin typeface="黑体" panose="02010609060101010101" pitchFamily="49" charset="-122"/>
                <a:ea typeface="黑体" panose="02010609060101010101" pitchFamily="49" charset="-122"/>
              </a:rPr>
              <a:t>实体集：职员（职员姓名，职员</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zh-CN"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zh-CN" sz="1600" kern="1000" dirty="0">
                <a:solidFill>
                  <a:srgbClr val="14436A"/>
                </a:solidFill>
                <a:latin typeface="黑体" panose="02010609060101010101" pitchFamily="49" charset="-122"/>
                <a:ea typeface="黑体" panose="02010609060101010101" pitchFamily="49" charset="-122"/>
              </a:rPr>
              <a:t>实体集：电话（电话号码，电话类型）</a:t>
            </a:r>
            <a:endParaRPr lang="zh-CN" altLang="zh-CN"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zh-CN" sz="1600" kern="1000" dirty="0">
                <a:solidFill>
                  <a:srgbClr val="14436A"/>
                </a:solidFill>
                <a:latin typeface="黑体" panose="02010609060101010101" pitchFamily="49" charset="-122"/>
                <a:ea typeface="黑体" panose="02010609060101010101" pitchFamily="49" charset="-122"/>
              </a:rPr>
              <a:t>联系集：职员</a:t>
            </a:r>
            <a:r>
              <a:rPr lang="en-US" altLang="zh-CN"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电话（职员</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zh-CN" sz="1600" kern="1000" dirty="0">
                <a:solidFill>
                  <a:srgbClr val="14436A"/>
                </a:solidFill>
                <a:latin typeface="黑体" panose="02010609060101010101" pitchFamily="49" charset="-122"/>
                <a:ea typeface="黑体" panose="02010609060101010101" pitchFamily="49" charset="-122"/>
              </a:rPr>
              <a:t>，电话号码）</a:t>
            </a:r>
            <a:endParaRPr lang="en-US" altLang="zh-CN" sz="1600" kern="1000" dirty="0">
              <a:solidFill>
                <a:srgbClr val="14436A"/>
              </a:solidFill>
              <a:latin typeface="黑体" panose="02010609060101010101" pitchFamily="49" charset="-122"/>
              <a:ea typeface="黑体" panose="02010609060101010101" pitchFamily="49" charset="-122"/>
            </a:endParaRPr>
          </a:p>
        </p:txBody>
      </p:sp>
      <p:sp>
        <p:nvSpPr>
          <p:cNvPr id="12" name="页脚占位符 1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down)">
                                      <p:cBhvr>
                                        <p:cTn id="10" dur="5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down)">
                                      <p:cBhvr>
                                        <p:cTn id="18" dur="500"/>
                                        <p:tgtEl>
                                          <p:spTgt spid="10">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down)">
                                      <p:cBhvr>
                                        <p:cTn id="21" dur="500"/>
                                        <p:tgtEl>
                                          <p:spTgt spid="10">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down)">
                                      <p:cBhvr>
                                        <p:cTn id="24"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用实体集还是用属性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Freeform 817"/>
          <p:cNvSpPr/>
          <p:nvPr/>
        </p:nvSpPr>
        <p:spPr bwMode="auto">
          <a:xfrm>
            <a:off x="349626" y="832736"/>
            <a:ext cx="171451" cy="190559"/>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flipV="1">
            <a:off x="703759" y="1023295"/>
            <a:ext cx="2517453" cy="2507"/>
          </a:xfrm>
          <a:prstGeom prst="line">
            <a:avLst/>
          </a:prstGeom>
          <a:noFill/>
          <a:ln w="19050" cap="flat" cmpd="sng" algn="ctr">
            <a:solidFill>
              <a:srgbClr val="E7E6E6">
                <a:lumMod val="50000"/>
              </a:srgbClr>
            </a:solidFill>
            <a:prstDash val="sysDot"/>
            <a:miter lim="800000"/>
            <a:tailEnd type="oval"/>
          </a:ln>
          <a:effectLst/>
        </p:spPr>
      </p:cxnSp>
      <p:sp>
        <p:nvSpPr>
          <p:cNvPr id="9" name="矩形 8"/>
          <p:cNvSpPr/>
          <p:nvPr/>
        </p:nvSpPr>
        <p:spPr>
          <a:xfrm>
            <a:off x="703759" y="607141"/>
            <a:ext cx="2492990"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用实体集还是用属性</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0" name="矩形 9"/>
          <p:cNvSpPr/>
          <p:nvPr/>
        </p:nvSpPr>
        <p:spPr>
          <a:xfrm>
            <a:off x="432000" y="1197389"/>
            <a:ext cx="8280000" cy="1578610"/>
          </a:xfrm>
          <a:prstGeom prst="rect">
            <a:avLst/>
          </a:prstGeom>
          <a:ln>
            <a:solidFill>
              <a:srgbClr val="123E61"/>
            </a:solidFill>
          </a:ln>
        </p:spPr>
        <p:txBody>
          <a:bodyPr wrap="square">
            <a:spAutoFit/>
          </a:bodyPr>
          <a:lstStyle/>
          <a:p>
            <a:pPr lvl="0"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举例：将电话处理成为职员实体下的一个属性，表示对于每个员工，正好有一个电话号码与之相联系；通过将电话定义为一个多值属性来允许一个员工有多个电话。这两种定义模式主要有什么差别？</a:t>
            </a:r>
            <a:endParaRPr lang="en-US" altLang="zh-CN"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解：需要具体问题具体分析。区分它们主要依赖与被建模的实际企业的结构，以及被讨论的属性的相关语义。</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11" name="矩形 10"/>
          <p:cNvSpPr/>
          <p:nvPr/>
        </p:nvSpPr>
        <p:spPr>
          <a:xfrm>
            <a:off x="432175" y="2950980"/>
            <a:ext cx="8279999" cy="2091690"/>
          </a:xfrm>
          <a:prstGeom prst="rect">
            <a:avLst/>
          </a:prstGeom>
          <a:ln>
            <a:solidFill>
              <a:srgbClr val="123E61"/>
            </a:solidFill>
          </a:ln>
        </p:spPr>
        <p:txBody>
          <a:bodyPr wrap="square">
            <a:spAutoFit/>
          </a:bodyPr>
          <a:lstStyle/>
          <a:p>
            <a:pPr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举例：究竟怎么区分实体和属性？</a:t>
            </a:r>
            <a:endParaRPr lang="en-US" altLang="zh-CN" sz="1600" kern="1000" dirty="0">
              <a:solidFill>
                <a:srgbClr val="14436A"/>
              </a:solidFill>
              <a:latin typeface="黑体" panose="02010609060101010101" pitchFamily="49" charset="-122"/>
              <a:ea typeface="黑体" panose="02010609060101010101" pitchFamily="49" charset="-122"/>
            </a:endParaRPr>
          </a:p>
          <a:p>
            <a:pPr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解：</a:t>
            </a:r>
            <a:r>
              <a:rPr lang="zh-CN" altLang="zh-CN" sz="1600" dirty="0" smtClean="0">
                <a:sym typeface="+mn-ea"/>
              </a:rPr>
              <a:t>为了简化</a:t>
            </a:r>
            <a:r>
              <a:rPr lang="en-US" altLang="zh-CN" sz="1600" dirty="0" smtClean="0">
                <a:sym typeface="+mn-ea"/>
              </a:rPr>
              <a:t>E-R</a:t>
            </a:r>
            <a:r>
              <a:rPr lang="zh-CN" altLang="zh-CN" sz="1600" dirty="0" smtClean="0">
                <a:sym typeface="+mn-ea"/>
              </a:rPr>
              <a:t>图的处置，现实世界的事物能作为属性对待的，尽量作为属性对待</a:t>
            </a:r>
            <a:r>
              <a:rPr lang="zh-CN" altLang="en-US" sz="1600" dirty="0" smtClean="0">
                <a:sym typeface="+mn-ea"/>
              </a:rPr>
              <a:t>。</a:t>
            </a:r>
            <a:endParaRPr lang="en-US" altLang="zh-CN" sz="1600" dirty="0" smtClean="0"/>
          </a:p>
          <a:p>
            <a:pPr lvl="1">
              <a:lnSpc>
                <a:spcPct val="150000"/>
              </a:lnSpc>
            </a:pPr>
            <a:r>
              <a:rPr lang="zh-CN" altLang="en-US" sz="1600" dirty="0" smtClean="0">
                <a:sym typeface="+mn-ea"/>
              </a:rPr>
              <a:t>两条准则：（</a:t>
            </a:r>
            <a:r>
              <a:rPr lang="en-US" altLang="zh-CN" sz="1600" dirty="0" smtClean="0">
                <a:sym typeface="+mn-ea"/>
              </a:rPr>
              <a:t>1</a:t>
            </a:r>
            <a:r>
              <a:rPr lang="zh-CN" altLang="en-US" sz="1600" dirty="0" smtClean="0">
                <a:sym typeface="+mn-ea"/>
              </a:rPr>
              <a:t>）作为属性，不能再具有需要描述的性质。属性必须是不可分的数据项，不能包含其他属性。（</a:t>
            </a:r>
            <a:r>
              <a:rPr lang="en-US" altLang="zh-CN" sz="1600" dirty="0" smtClean="0">
                <a:sym typeface="+mn-ea"/>
              </a:rPr>
              <a:t>2</a:t>
            </a:r>
            <a:r>
              <a:rPr lang="zh-CN" altLang="en-US" sz="1600" dirty="0" smtClean="0">
                <a:sym typeface="+mn-ea"/>
              </a:rPr>
              <a:t>）属性不能与其他实体具有联系，即</a:t>
            </a:r>
            <a:r>
              <a:rPr lang="en-US" altLang="zh-CN" sz="1600" dirty="0" smtClean="0">
                <a:sym typeface="+mn-ea"/>
              </a:rPr>
              <a:t>E-R</a:t>
            </a:r>
            <a:r>
              <a:rPr lang="zh-CN" altLang="en-US" sz="1600" dirty="0" smtClean="0">
                <a:sym typeface="+mn-ea"/>
              </a:rPr>
              <a:t>图中所表示的联系是实体之间的联系。</a:t>
            </a:r>
            <a:endParaRPr lang="zh-CN" altLang="en-US" sz="1600" dirty="0" smtClean="0"/>
          </a:p>
          <a:p>
            <a:pPr indent="457200" algn="just" defTabSz="457200" fontAlgn="ctr">
              <a:lnSpc>
                <a:spcPts val="2320"/>
              </a:lnSpc>
              <a:defRPr/>
            </a:pP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down)">
                                      <p:cBhvr>
                                        <p:cTn id="10" dur="5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down)">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down)">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wipe(down)">
                                      <p:cBhvr>
                                        <p:cTn id="28" dur="5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wipe(down)">
                                      <p:cBhvr>
                                        <p:cTn id="3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4" name="内容占位符 2"/>
          <p:cNvSpPr>
            <a:spLocks noGrp="1"/>
          </p:cNvSpPr>
          <p:nvPr/>
        </p:nvSpPr>
        <p:spPr>
          <a:xfrm>
            <a:off x="334009" y="451803"/>
            <a:ext cx="8520545" cy="4692650"/>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a:buNone/>
            </a:pPr>
            <a:r>
              <a:rPr lang="en-US" altLang="zh-CN" sz="2400" dirty="0" smtClean="0"/>
              <a:t>[</a:t>
            </a:r>
            <a:r>
              <a:rPr lang="zh-CN" altLang="en-US" sz="2400" dirty="0" smtClean="0"/>
              <a:t>例</a:t>
            </a:r>
            <a:r>
              <a:rPr lang="en-US" altLang="zh-CN" sz="2400" dirty="0" smtClean="0"/>
              <a:t>] </a:t>
            </a:r>
            <a:r>
              <a:rPr lang="zh-CN" altLang="en-US" sz="2400" dirty="0" smtClean="0"/>
              <a:t>职工是一个实体，职工号、姓名、年龄是职工的属性。</a:t>
            </a:r>
            <a:endParaRPr lang="en-US" altLang="zh-CN" sz="2400" dirty="0" smtClean="0"/>
          </a:p>
          <a:p>
            <a:pPr lvl="1" algn="l">
              <a:buSzTx/>
            </a:pPr>
            <a:r>
              <a:rPr lang="zh-CN" altLang="en-US" sz="1800" dirty="0" smtClean="0"/>
              <a:t>职称如果没有与工资、福利挂钩，根据准则（1）可以作为职工实体的属性</a:t>
            </a:r>
            <a:endParaRPr lang="zh-CN" altLang="en-US" sz="1800" dirty="0" smtClean="0"/>
          </a:p>
          <a:p>
            <a:pPr lvl="1" algn="l">
              <a:buSzTx/>
            </a:pPr>
            <a:r>
              <a:rPr lang="zh-CN" altLang="en-US" sz="1800" dirty="0" smtClean="0"/>
              <a:t>如果不同的职称有不同的工资、住房标准和不同的附加福利，则职称作为一个实体更恰当</a:t>
            </a:r>
            <a:endParaRPr lang="zh-CN" altLang="en-US" sz="1800" dirty="0" smtClean="0"/>
          </a:p>
          <a:p>
            <a:endParaRPr lang="zh-CN" altLang="en-US" dirty="0"/>
          </a:p>
        </p:txBody>
      </p:sp>
      <p:pic>
        <p:nvPicPr>
          <p:cNvPr id="5" name="Picture 5" descr="C:\Users\wamdm\Desktop\1.png"/>
          <p:cNvPicPr>
            <a:picLocks noChangeAspect="1" noChangeArrowheads="1"/>
          </p:cNvPicPr>
          <p:nvPr/>
        </p:nvPicPr>
        <p:blipFill>
          <a:blip r:embed="rId1" cstate="print"/>
          <a:srcRect/>
          <a:stretch>
            <a:fillRect/>
          </a:stretch>
        </p:blipFill>
        <p:spPr bwMode="auto">
          <a:xfrm>
            <a:off x="2778760" y="1897380"/>
            <a:ext cx="4260215" cy="287147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4" name="内容占位符 2"/>
          <p:cNvSpPr>
            <a:spLocks noGrp="1"/>
          </p:cNvSpPr>
          <p:nvPr/>
        </p:nvSpPr>
        <p:spPr>
          <a:xfrm>
            <a:off x="606425" y="446290"/>
            <a:ext cx="8229600" cy="4880408"/>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a:buNone/>
            </a:pPr>
            <a:r>
              <a:rPr lang="en-US" altLang="zh-CN" sz="2400" dirty="0" smtClean="0"/>
              <a:t>[</a:t>
            </a:r>
            <a:r>
              <a:rPr lang="zh-CN" altLang="en-US" sz="2400" dirty="0" smtClean="0"/>
              <a:t>例</a:t>
            </a:r>
            <a:r>
              <a:rPr lang="en-US" altLang="zh-CN" sz="2400" dirty="0" smtClean="0"/>
              <a:t>] </a:t>
            </a:r>
            <a:r>
              <a:rPr lang="zh-CN" altLang="en-US" sz="2000" dirty="0" smtClean="0"/>
              <a:t>在医院中，一个病人只能住在一个病房，病房号可以作为病人实体的一个属性；</a:t>
            </a:r>
            <a:endParaRPr lang="en-US" altLang="zh-CN" sz="2000" dirty="0" smtClean="0"/>
          </a:p>
          <a:p>
            <a:pPr>
              <a:buNone/>
            </a:pPr>
            <a:r>
              <a:rPr lang="zh-CN" altLang="en-US" sz="2000" dirty="0" smtClean="0"/>
              <a:t>    如果病房还要与医生实体发生联系，即一个医生负责几个病房的病人的医疗工作，则根据准则（</a:t>
            </a:r>
            <a:r>
              <a:rPr lang="en-US" altLang="zh-CN" sz="2000" dirty="0" smtClean="0"/>
              <a:t>2</a:t>
            </a:r>
            <a:r>
              <a:rPr lang="zh-CN" altLang="en-US" sz="2000" dirty="0" smtClean="0"/>
              <a:t>）</a:t>
            </a:r>
            <a:r>
              <a:rPr lang="en-US" altLang="zh-CN" sz="2000" dirty="0" smtClean="0"/>
              <a:t> </a:t>
            </a:r>
            <a:r>
              <a:rPr lang="zh-CN" altLang="en-US" sz="2000" dirty="0" smtClean="0"/>
              <a:t>病房应作为一个实体。</a:t>
            </a:r>
            <a:endParaRPr lang="zh-CN" altLang="en-US" sz="2000" dirty="0" smtClean="0"/>
          </a:p>
          <a:p>
            <a:endParaRPr lang="zh-CN" altLang="en-US" sz="2000" dirty="0"/>
          </a:p>
        </p:txBody>
      </p:sp>
      <p:pic>
        <p:nvPicPr>
          <p:cNvPr id="5" name="图片 4" descr="716"/>
          <p:cNvPicPr>
            <a:picLocks noChangeAspect="1" noChangeArrowheads="1"/>
          </p:cNvPicPr>
          <p:nvPr/>
        </p:nvPicPr>
        <p:blipFill>
          <a:blip r:embed="rId1" cstate="print"/>
          <a:srcRect/>
          <a:stretch>
            <a:fillRect/>
          </a:stretch>
        </p:blipFill>
        <p:spPr bwMode="auto">
          <a:xfrm>
            <a:off x="1312545" y="1998345"/>
            <a:ext cx="6563360" cy="27705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4" name="内容占位符 2"/>
          <p:cNvSpPr>
            <a:spLocks noGrp="1"/>
          </p:cNvSpPr>
          <p:nvPr/>
        </p:nvSpPr>
        <p:spPr>
          <a:xfrm>
            <a:off x="671599" y="451918"/>
            <a:ext cx="8229600" cy="4692650"/>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a:buNone/>
            </a:pPr>
            <a:r>
              <a:rPr lang="en-US" altLang="zh-CN" sz="2000" dirty="0" smtClean="0"/>
              <a:t>[</a:t>
            </a:r>
            <a:r>
              <a:rPr lang="zh-CN" altLang="en-US" sz="2000" dirty="0" smtClean="0"/>
              <a:t>例</a:t>
            </a:r>
            <a:r>
              <a:rPr lang="en-US" altLang="zh-CN" sz="2000" dirty="0" smtClean="0"/>
              <a:t>] </a:t>
            </a:r>
            <a:r>
              <a:rPr lang="zh-CN" altLang="zh-CN" sz="2000" dirty="0" smtClean="0"/>
              <a:t>如果一种货物只存放在一个仓库，那么就可以把存放货物的仓库的仓库号作为描述货物存放地点的属性</a:t>
            </a:r>
            <a:r>
              <a:rPr lang="zh-CN" altLang="en-US" sz="2000" dirty="0" smtClean="0"/>
              <a:t>。</a:t>
            </a:r>
            <a:endParaRPr lang="en-US" altLang="zh-CN" sz="2000" dirty="0" smtClean="0"/>
          </a:p>
          <a:p>
            <a:pPr>
              <a:buNone/>
            </a:pPr>
            <a:r>
              <a:rPr lang="en-US" altLang="zh-CN" sz="2000" dirty="0" smtClean="0"/>
              <a:t>   </a:t>
            </a:r>
            <a:r>
              <a:rPr lang="zh-CN" altLang="zh-CN" sz="2000" dirty="0" smtClean="0"/>
              <a:t>如果一种货物可以存放在多个仓库中，或者仓库本身又用面积作为属性，或者仓库与职工发生管理上的联系，那么就应把仓库作为一个实体</a:t>
            </a:r>
            <a:r>
              <a:rPr lang="zh-CN" altLang="en-US" sz="2000" dirty="0" smtClean="0"/>
              <a:t>。</a:t>
            </a:r>
            <a:endParaRPr lang="zh-CN" altLang="zh-CN" sz="2000" dirty="0" smtClean="0"/>
          </a:p>
          <a:p>
            <a:endParaRPr lang="zh-CN" altLang="en-US" sz="2000" dirty="0"/>
          </a:p>
        </p:txBody>
      </p:sp>
      <p:pic>
        <p:nvPicPr>
          <p:cNvPr id="5" name="图片 4" descr="717"/>
          <p:cNvPicPr>
            <a:picLocks noChangeAspect="1" noChangeArrowheads="1"/>
          </p:cNvPicPr>
          <p:nvPr/>
        </p:nvPicPr>
        <p:blipFill>
          <a:blip r:embed="rId1" cstate="print"/>
          <a:srcRect/>
          <a:stretch>
            <a:fillRect/>
          </a:stretch>
        </p:blipFill>
        <p:spPr bwMode="auto">
          <a:xfrm>
            <a:off x="1631950" y="1986915"/>
            <a:ext cx="6694170" cy="278193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4" name="内容占位符 2"/>
          <p:cNvSpPr>
            <a:spLocks noGrp="1"/>
          </p:cNvSpPr>
          <p:nvPr/>
        </p:nvSpPr>
        <p:spPr>
          <a:xfrm>
            <a:off x="408305" y="452120"/>
            <a:ext cx="8371205" cy="4692650"/>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a:lnSpc>
                <a:spcPct val="120000"/>
              </a:lnSpc>
            </a:pPr>
            <a:r>
              <a:rPr lang="en-US" altLang="zh-CN" sz="1600" dirty="0" smtClean="0"/>
              <a:t>[</a:t>
            </a:r>
            <a:r>
              <a:rPr lang="zh-CN" altLang="zh-CN" sz="1600" dirty="0" smtClean="0"/>
              <a:t>例</a:t>
            </a:r>
            <a:r>
              <a:rPr lang="en-US" altLang="zh-CN" sz="1600" dirty="0" smtClean="0"/>
              <a:t>]</a:t>
            </a:r>
            <a:r>
              <a:rPr lang="zh-CN" altLang="zh-CN" sz="1600" dirty="0" smtClean="0"/>
              <a:t>销售管理子系统</a:t>
            </a:r>
            <a:r>
              <a:rPr lang="en-US" altLang="zh-CN" sz="1600" dirty="0" smtClean="0"/>
              <a:t>E-R</a:t>
            </a:r>
            <a:r>
              <a:rPr lang="zh-CN" altLang="zh-CN" sz="1600" dirty="0" smtClean="0"/>
              <a:t>图的设计。</a:t>
            </a:r>
            <a:endParaRPr lang="zh-CN" altLang="zh-CN" sz="1600" dirty="0" smtClean="0"/>
          </a:p>
          <a:p>
            <a:pPr lvl="1">
              <a:lnSpc>
                <a:spcPct val="120000"/>
              </a:lnSpc>
            </a:pPr>
            <a:r>
              <a:rPr lang="zh-CN" altLang="en-US" sz="1600" dirty="0" smtClean="0"/>
              <a:t>该子系统的主要功能是：</a:t>
            </a:r>
            <a:endParaRPr lang="en-US" altLang="zh-CN" sz="1600" dirty="0" smtClean="0"/>
          </a:p>
          <a:p>
            <a:pPr lvl="2">
              <a:lnSpc>
                <a:spcPct val="120000"/>
              </a:lnSpc>
              <a:buSzPct val="87000"/>
              <a:buFont typeface="Wingdings" panose="05000000000000000000" pitchFamily="2" charset="2"/>
              <a:buChar char="l"/>
            </a:pPr>
            <a:r>
              <a:rPr lang="zh-CN" altLang="en-US" sz="1600" dirty="0" smtClean="0"/>
              <a:t>处理顾客和销售员送来的订单</a:t>
            </a:r>
            <a:endParaRPr lang="en-US" altLang="zh-CN" sz="1600" dirty="0" smtClean="0"/>
          </a:p>
          <a:p>
            <a:pPr lvl="2">
              <a:lnSpc>
                <a:spcPct val="120000"/>
              </a:lnSpc>
              <a:buSzPct val="87000"/>
              <a:buFont typeface="Wingdings" panose="05000000000000000000" pitchFamily="2" charset="2"/>
              <a:buChar char="l"/>
            </a:pPr>
            <a:r>
              <a:rPr lang="zh-CN" altLang="en-US" sz="1600" dirty="0" smtClean="0"/>
              <a:t>工厂是根据订货安排生产的</a:t>
            </a:r>
            <a:endParaRPr lang="en-US" altLang="zh-CN" sz="1600" dirty="0" smtClean="0"/>
          </a:p>
          <a:p>
            <a:pPr lvl="2">
              <a:lnSpc>
                <a:spcPct val="120000"/>
              </a:lnSpc>
              <a:buSzPct val="87000"/>
              <a:buFont typeface="Wingdings" panose="05000000000000000000" pitchFamily="2" charset="2"/>
              <a:buChar char="l"/>
            </a:pPr>
            <a:r>
              <a:rPr lang="zh-CN" altLang="en-US" sz="1600" dirty="0" smtClean="0"/>
              <a:t>交出货物同时开出发票</a:t>
            </a:r>
            <a:endParaRPr lang="en-US" altLang="zh-CN" sz="1600" dirty="0" smtClean="0"/>
          </a:p>
          <a:p>
            <a:pPr lvl="2">
              <a:lnSpc>
                <a:spcPct val="120000"/>
              </a:lnSpc>
              <a:buSzPct val="87000"/>
              <a:buFont typeface="Wingdings" panose="05000000000000000000" pitchFamily="2" charset="2"/>
              <a:buChar char="l"/>
            </a:pPr>
            <a:r>
              <a:rPr lang="zh-CN" altLang="en-US" sz="1600" dirty="0" smtClean="0"/>
              <a:t>收到顾客付款后，根据发票存根和信贷情况进行应收款处理</a:t>
            </a:r>
            <a:endParaRPr lang="zh-CN" altLang="en-US" sz="1600" dirty="0" smtClean="0"/>
          </a:p>
          <a:p>
            <a:pPr>
              <a:lnSpc>
                <a:spcPct val="120000"/>
              </a:lnSpc>
            </a:pPr>
            <a:r>
              <a:rPr lang="zh-CN" altLang="zh-CN" sz="1600" dirty="0" smtClean="0"/>
              <a:t>参照需求分析和数据字典中的详尽描述，遵循前面给出的两个准则，进行了如下调整：</a:t>
            </a:r>
            <a:endParaRPr lang="zh-CN" altLang="zh-CN" sz="1600" dirty="0" smtClean="0"/>
          </a:p>
          <a:p>
            <a:pPr lvl="1">
              <a:lnSpc>
                <a:spcPct val="120000"/>
              </a:lnSpc>
              <a:buNone/>
            </a:pPr>
            <a:r>
              <a:rPr lang="zh-CN" altLang="en-US" sz="1600" dirty="0" smtClean="0"/>
              <a:t>（</a:t>
            </a:r>
            <a:r>
              <a:rPr lang="en-US" altLang="zh-CN" sz="1600" dirty="0" smtClean="0"/>
              <a:t>1</a:t>
            </a:r>
            <a:r>
              <a:rPr lang="zh-CN" altLang="en-US" sz="1600" dirty="0" smtClean="0"/>
              <a:t>）</a:t>
            </a:r>
            <a:r>
              <a:rPr lang="zh-CN" altLang="zh-CN" sz="1600" dirty="0" smtClean="0"/>
              <a:t>每张订单由订单号、若干头信息和订单细节组成。订单细节又有订货的零件号、数量等来描述。按照准则（</a:t>
            </a:r>
            <a:r>
              <a:rPr lang="en-US" altLang="zh-CN" sz="1600" dirty="0" smtClean="0"/>
              <a:t>2</a:t>
            </a:r>
            <a:r>
              <a:rPr lang="zh-CN" altLang="zh-CN" sz="1600" dirty="0" smtClean="0"/>
              <a:t>），订单细节就不能作订单的属性处理而应该上升为实体。一张订单可以订若干产品，所以订单与订单细节两个实体之间是</a:t>
            </a:r>
            <a:r>
              <a:rPr lang="en-US" altLang="zh-CN" sz="1600" dirty="0" smtClean="0"/>
              <a:t>1</a:t>
            </a:r>
            <a:r>
              <a:rPr lang="zh-CN" altLang="zh-CN" sz="1600" dirty="0" smtClean="0"/>
              <a:t>∶</a:t>
            </a:r>
            <a:r>
              <a:rPr lang="en-US" altLang="zh-CN" sz="1600" i="1" dirty="0" smtClean="0"/>
              <a:t>n</a:t>
            </a:r>
            <a:r>
              <a:rPr lang="zh-CN" altLang="zh-CN" sz="1600" dirty="0" smtClean="0"/>
              <a:t>的联系。</a:t>
            </a:r>
            <a:endParaRPr lang="zh-CN" altLang="zh-CN" dirty="0" smtClean="0"/>
          </a:p>
          <a:p>
            <a:endParaRPr lang="zh-CN" altLang="en-US" dirty="0"/>
          </a:p>
        </p:txBody>
      </p:sp>
      <p:pic>
        <p:nvPicPr>
          <p:cNvPr id="5" name="图片 4" descr="723"/>
          <p:cNvPicPr>
            <a:picLocks noChangeAspect="1" noChangeArrowheads="1"/>
          </p:cNvPicPr>
          <p:nvPr/>
        </p:nvPicPr>
        <p:blipFill>
          <a:blip r:embed="rId1" cstate="print"/>
          <a:srcRect/>
          <a:stretch>
            <a:fillRect/>
          </a:stretch>
        </p:blipFill>
        <p:spPr bwMode="auto">
          <a:xfrm>
            <a:off x="5441632" y="452350"/>
            <a:ext cx="3074988" cy="175115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5" name="内容占位符 2"/>
          <p:cNvSpPr>
            <a:spLocks noGrp="1"/>
          </p:cNvSpPr>
          <p:nvPr/>
        </p:nvSpPr>
        <p:spPr>
          <a:xfrm>
            <a:off x="587375" y="532765"/>
            <a:ext cx="7960360" cy="4692650"/>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lvl="1">
              <a:lnSpc>
                <a:spcPct val="120000"/>
              </a:lnSpc>
              <a:buNone/>
            </a:pPr>
            <a:r>
              <a:rPr lang="zh-CN" altLang="en-US" sz="1600" dirty="0" smtClean="0"/>
              <a:t>（</a:t>
            </a:r>
            <a:r>
              <a:rPr lang="en-US" altLang="zh-CN" sz="1600" dirty="0" smtClean="0"/>
              <a:t>2</a:t>
            </a:r>
            <a:r>
              <a:rPr lang="zh-CN" altLang="en-US" sz="1600" dirty="0" smtClean="0"/>
              <a:t>）</a:t>
            </a:r>
            <a:r>
              <a:rPr lang="zh-CN" altLang="zh-CN" sz="1600" dirty="0" smtClean="0"/>
              <a:t>原订单和产品的联系实际上是订单细节和产品的联系。每条订货细节对应一个产品描述，订单处理时从中获得当前单价、产品重量等信息。</a:t>
            </a:r>
            <a:endParaRPr lang="en-US" altLang="zh-CN" sz="1600" dirty="0" smtClean="0"/>
          </a:p>
          <a:p>
            <a:pPr lvl="1">
              <a:lnSpc>
                <a:spcPct val="120000"/>
              </a:lnSpc>
              <a:buNone/>
            </a:pPr>
            <a:r>
              <a:rPr lang="zh-CN" altLang="en-US" sz="1600" dirty="0" smtClean="0"/>
              <a:t>（</a:t>
            </a:r>
            <a:r>
              <a:rPr lang="en-US" altLang="zh-CN" sz="1600" dirty="0" smtClean="0"/>
              <a:t>3</a:t>
            </a:r>
            <a:r>
              <a:rPr lang="zh-CN" altLang="en-US" sz="1600" dirty="0" smtClean="0"/>
              <a:t>）</a:t>
            </a:r>
            <a:r>
              <a:rPr lang="zh-CN" altLang="zh-CN" sz="1600" dirty="0" smtClean="0"/>
              <a:t>工厂对大宗订货给予优惠。每种产品都规定了不同订货数量的折扣，应增加一个“折扣规则”实体存放这些信息，而不应把它们放在产品实体中。</a:t>
            </a:r>
            <a:endParaRPr lang="zh-CN" altLang="zh-CN" sz="1600" dirty="0" smtClean="0"/>
          </a:p>
          <a:p>
            <a:r>
              <a:rPr lang="zh-CN" altLang="zh-CN" sz="1600" dirty="0" smtClean="0"/>
              <a:t>最后得到销售管理子系统</a:t>
            </a:r>
            <a:r>
              <a:rPr lang="en-US" altLang="zh-CN" sz="1600" dirty="0" smtClean="0"/>
              <a:t>E-R</a:t>
            </a:r>
            <a:r>
              <a:rPr lang="zh-CN" altLang="zh-CN" sz="1600" dirty="0" smtClean="0"/>
              <a:t>图如图</a:t>
            </a:r>
            <a:r>
              <a:rPr lang="zh-CN" altLang="en-US" sz="1600" dirty="0" smtClean="0"/>
              <a:t>。</a:t>
            </a:r>
            <a:endParaRPr lang="zh-CN" altLang="en-US" sz="1600" dirty="0"/>
          </a:p>
        </p:txBody>
      </p:sp>
      <p:pic>
        <p:nvPicPr>
          <p:cNvPr id="6" name="Picture 2"/>
          <p:cNvPicPr>
            <a:picLocks noChangeAspect="1" noChangeArrowheads="1"/>
          </p:cNvPicPr>
          <p:nvPr/>
        </p:nvPicPr>
        <p:blipFill>
          <a:blip r:embed="rId1" cstate="print"/>
          <a:srcRect/>
          <a:stretch>
            <a:fillRect/>
          </a:stretch>
        </p:blipFill>
        <p:spPr bwMode="auto">
          <a:xfrm>
            <a:off x="3253740" y="2402840"/>
            <a:ext cx="5051425" cy="236601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sp>
        <p:nvSpPr>
          <p:cNvPr id="4" name="内容占位符 2"/>
          <p:cNvSpPr>
            <a:spLocks noGrp="1"/>
          </p:cNvSpPr>
          <p:nvPr/>
        </p:nvSpPr>
        <p:spPr>
          <a:xfrm>
            <a:off x="733425" y="584403"/>
            <a:ext cx="8229600" cy="4692650"/>
          </a:xfrm>
          <a:prstGeom prst="rect">
            <a:avLst/>
          </a:prstGeom>
        </p:spPr>
        <p:txBody>
          <a:bodyPr/>
          <a:lstStyle>
            <a:lvl1pPr marL="342900" indent="-342900" algn="l" rtl="0" eaLnBrk="0" fontAlgn="base" hangingPunct="0">
              <a:spcBef>
                <a:spcPts val="1200"/>
              </a:spcBef>
              <a:spcAft>
                <a:spcPct val="0"/>
              </a:spcAft>
              <a:buFont typeface="Wingdings" panose="05000000000000000000" pitchFamily="2" charset="2"/>
              <a:buChar char="Ø"/>
              <a:defRPr sz="2800" b="1">
                <a:solidFill>
                  <a:srgbClr val="4D4D4D"/>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ts val="1200"/>
              </a:spcBef>
              <a:spcAft>
                <a:spcPct val="0"/>
              </a:spcAft>
              <a:buClr>
                <a:srgbClr val="FF0000"/>
              </a:buClr>
              <a:buFont typeface="Wingdings" panose="05000000000000000000" pitchFamily="2" charset="2"/>
              <a:buChar char="n"/>
              <a:defRPr sz="2400" b="1">
                <a:solidFill>
                  <a:srgbClr val="4D4D4D"/>
                </a:solidFill>
                <a:latin typeface="黑体" panose="02010609060101010101" pitchFamily="49" charset="-122"/>
                <a:ea typeface="黑体" panose="02010609060101010101" pitchFamily="49" charset="-122"/>
              </a:defRPr>
            </a:lvl2pPr>
            <a:lvl3pPr marL="1143000" indent="-228600" algn="l" rtl="0" eaLnBrk="0" fontAlgn="base" hangingPunct="0">
              <a:spcBef>
                <a:spcPts val="600"/>
              </a:spcBef>
              <a:spcAft>
                <a:spcPct val="0"/>
              </a:spcAft>
              <a:buClr>
                <a:srgbClr val="0070C0"/>
              </a:buClr>
              <a:buFont typeface="Wingdings" panose="05000000000000000000" pitchFamily="2" charset="2"/>
              <a:buChar char="u"/>
              <a:defRPr sz="1800" b="1">
                <a:solidFill>
                  <a:srgbClr val="4D4D4D"/>
                </a:solidFill>
                <a:latin typeface="黑体" panose="02010609060101010101" pitchFamily="49" charset="-122"/>
                <a:ea typeface="黑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a:lnSpc>
                <a:spcPct val="120000"/>
              </a:lnSpc>
            </a:pPr>
            <a:r>
              <a:rPr lang="zh-CN" altLang="zh-CN" sz="2000" dirty="0" smtClean="0"/>
              <a:t>对每个实体定义的属性如下：</a:t>
            </a:r>
            <a:endParaRPr lang="zh-CN" altLang="zh-CN" sz="2000" dirty="0" smtClean="0"/>
          </a:p>
          <a:p>
            <a:pPr lvl="1">
              <a:lnSpc>
                <a:spcPct val="120000"/>
              </a:lnSpc>
            </a:pPr>
            <a:r>
              <a:rPr lang="zh-CN" altLang="zh-CN" sz="2000" dirty="0" smtClean="0"/>
              <a:t>顾客：</a:t>
            </a:r>
            <a:r>
              <a:rPr lang="en-US" altLang="zh-CN" sz="2000" dirty="0" smtClean="0"/>
              <a:t>{</a:t>
            </a:r>
            <a:r>
              <a:rPr lang="zh-CN" altLang="zh-CN" sz="2000" u="sng" dirty="0" smtClean="0"/>
              <a:t>顾客号</a:t>
            </a:r>
            <a:r>
              <a:rPr lang="zh-CN" altLang="zh-CN" sz="2000" dirty="0" smtClean="0"/>
              <a:t>，顾客名，地址，电话，信贷状况，账目余额</a:t>
            </a:r>
            <a:r>
              <a:rPr lang="en-US" altLang="zh-CN" sz="2000" dirty="0" smtClean="0"/>
              <a:t>}</a:t>
            </a:r>
            <a:endParaRPr lang="zh-CN" altLang="zh-CN" sz="2000" dirty="0" smtClean="0"/>
          </a:p>
          <a:p>
            <a:pPr lvl="1">
              <a:lnSpc>
                <a:spcPct val="120000"/>
              </a:lnSpc>
            </a:pPr>
            <a:r>
              <a:rPr lang="zh-CN" altLang="zh-CN" sz="2000" dirty="0" smtClean="0"/>
              <a:t>订单：</a:t>
            </a:r>
            <a:r>
              <a:rPr lang="en-US" altLang="zh-CN" sz="2000" dirty="0" smtClean="0"/>
              <a:t>{</a:t>
            </a:r>
            <a:r>
              <a:rPr lang="zh-CN" altLang="zh-CN" sz="2000" u="sng" dirty="0" smtClean="0"/>
              <a:t>订单号</a:t>
            </a:r>
            <a:r>
              <a:rPr lang="zh-CN" altLang="zh-CN" sz="2000" dirty="0" smtClean="0"/>
              <a:t>，顾客号，订货项数，订货日期，交货日期，工种号，生产地点</a:t>
            </a:r>
            <a:r>
              <a:rPr lang="en-US" altLang="zh-CN" sz="2000" dirty="0" smtClean="0"/>
              <a:t>}</a:t>
            </a:r>
            <a:endParaRPr lang="zh-CN" altLang="zh-CN" sz="2000" dirty="0" smtClean="0"/>
          </a:p>
          <a:p>
            <a:pPr lvl="1">
              <a:lnSpc>
                <a:spcPct val="120000"/>
              </a:lnSpc>
            </a:pPr>
            <a:r>
              <a:rPr lang="zh-CN" altLang="zh-CN" sz="2000" dirty="0" smtClean="0"/>
              <a:t>订单细则：</a:t>
            </a:r>
            <a:r>
              <a:rPr lang="en-US" altLang="zh-CN" sz="2000" dirty="0" smtClean="0"/>
              <a:t>{</a:t>
            </a:r>
            <a:r>
              <a:rPr lang="zh-CN" altLang="zh-CN" sz="2000" u="sng" dirty="0" smtClean="0"/>
              <a:t>订单号，细则号</a:t>
            </a:r>
            <a:r>
              <a:rPr lang="zh-CN" altLang="zh-CN" sz="2000" dirty="0" smtClean="0"/>
              <a:t>，零件号，订货数，金额</a:t>
            </a:r>
            <a:r>
              <a:rPr lang="en-US" altLang="zh-CN" sz="2000" dirty="0" smtClean="0"/>
              <a:t>}</a:t>
            </a:r>
            <a:endParaRPr lang="zh-CN" altLang="zh-CN" sz="2000" dirty="0" smtClean="0"/>
          </a:p>
          <a:p>
            <a:pPr lvl="1">
              <a:lnSpc>
                <a:spcPct val="120000"/>
              </a:lnSpc>
            </a:pPr>
            <a:r>
              <a:rPr lang="zh-CN" altLang="zh-CN" sz="2000" dirty="0" smtClean="0"/>
              <a:t>应收账款：</a:t>
            </a:r>
            <a:r>
              <a:rPr lang="en-US" altLang="zh-CN" sz="2000" dirty="0" smtClean="0"/>
              <a:t>{</a:t>
            </a:r>
            <a:r>
              <a:rPr lang="zh-CN" altLang="zh-CN" sz="2000" u="sng" dirty="0" smtClean="0"/>
              <a:t>顾客号，订单号</a:t>
            </a:r>
            <a:r>
              <a:rPr lang="zh-CN" altLang="zh-CN" sz="2000" dirty="0" smtClean="0"/>
              <a:t>，发票号，应收金额，支付日期，支付金额，当前余额，货款限额</a:t>
            </a:r>
            <a:r>
              <a:rPr lang="en-US" altLang="zh-CN" sz="2000" dirty="0" smtClean="0"/>
              <a:t>}</a:t>
            </a:r>
            <a:endParaRPr lang="zh-CN" altLang="zh-CN" sz="2000" dirty="0" smtClean="0"/>
          </a:p>
          <a:p>
            <a:pPr lvl="1">
              <a:lnSpc>
                <a:spcPct val="120000"/>
              </a:lnSpc>
            </a:pPr>
            <a:r>
              <a:rPr lang="zh-CN" altLang="zh-CN" sz="2000" dirty="0" smtClean="0"/>
              <a:t>产品：</a:t>
            </a:r>
            <a:r>
              <a:rPr lang="en-US" altLang="zh-CN" sz="2000" dirty="0" smtClean="0"/>
              <a:t>{</a:t>
            </a:r>
            <a:r>
              <a:rPr lang="zh-CN" altLang="zh-CN" sz="2000" u="sng" dirty="0" smtClean="0"/>
              <a:t>产品号</a:t>
            </a:r>
            <a:r>
              <a:rPr lang="zh-CN" altLang="zh-CN" sz="2000" dirty="0" smtClean="0"/>
              <a:t>，产品名，单价，重量</a:t>
            </a:r>
            <a:r>
              <a:rPr lang="en-US" altLang="zh-CN" sz="2000" dirty="0" smtClean="0"/>
              <a:t>}</a:t>
            </a:r>
            <a:endParaRPr lang="zh-CN" altLang="zh-CN" sz="2000" dirty="0" smtClean="0"/>
          </a:p>
          <a:p>
            <a:pPr lvl="1">
              <a:lnSpc>
                <a:spcPct val="120000"/>
              </a:lnSpc>
            </a:pPr>
            <a:r>
              <a:rPr lang="zh-CN" altLang="zh-CN" sz="2000" dirty="0" smtClean="0"/>
              <a:t>折扣规则：</a:t>
            </a:r>
            <a:r>
              <a:rPr lang="en-US" altLang="zh-CN" sz="2000" dirty="0" smtClean="0"/>
              <a:t>{</a:t>
            </a:r>
            <a:r>
              <a:rPr lang="zh-CN" altLang="zh-CN" sz="2000" u="sng" dirty="0" smtClean="0"/>
              <a:t>产品号，订货量</a:t>
            </a:r>
            <a:r>
              <a:rPr lang="zh-CN" altLang="zh-CN" sz="2000" dirty="0" smtClean="0"/>
              <a:t>，折扣</a:t>
            </a:r>
            <a:r>
              <a:rPr lang="en-US" altLang="zh-CN" sz="2000" dirty="0" smtClean="0"/>
              <a:t>}</a:t>
            </a:r>
            <a:endParaRPr lang="zh-CN" altLang="zh-CN" sz="2000" dirty="0" smtClean="0"/>
          </a:p>
          <a:p>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184068" y="196280"/>
            <a:ext cx="208823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用实体集还是用联系集</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Freeform 817"/>
          <p:cNvSpPr/>
          <p:nvPr/>
        </p:nvSpPr>
        <p:spPr bwMode="auto">
          <a:xfrm>
            <a:off x="349626" y="832736"/>
            <a:ext cx="171451" cy="190559"/>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flipV="1">
            <a:off x="703759" y="1025801"/>
            <a:ext cx="2502186" cy="1"/>
          </a:xfrm>
          <a:prstGeom prst="line">
            <a:avLst/>
          </a:prstGeom>
          <a:noFill/>
          <a:ln w="19050" cap="flat" cmpd="sng" algn="ctr">
            <a:solidFill>
              <a:srgbClr val="E7E6E6">
                <a:lumMod val="50000"/>
              </a:srgbClr>
            </a:solidFill>
            <a:prstDash val="sysDot"/>
            <a:miter lim="800000"/>
            <a:tailEnd type="oval"/>
          </a:ln>
          <a:effectLst/>
        </p:spPr>
      </p:cxnSp>
      <p:sp>
        <p:nvSpPr>
          <p:cNvPr id="9" name="矩形 8"/>
          <p:cNvSpPr/>
          <p:nvPr/>
        </p:nvSpPr>
        <p:spPr>
          <a:xfrm>
            <a:off x="647564" y="577769"/>
            <a:ext cx="2749471"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用实体集还是用联系集</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1" name="矩形 10"/>
          <p:cNvSpPr/>
          <p:nvPr/>
        </p:nvSpPr>
        <p:spPr>
          <a:xfrm>
            <a:off x="410845" y="1238885"/>
            <a:ext cx="8393430" cy="1598295"/>
          </a:xfrm>
          <a:prstGeom prst="rect">
            <a:avLst/>
          </a:prstGeom>
          <a:ln>
            <a:solidFill>
              <a:srgbClr val="123E61"/>
            </a:solidFill>
          </a:ln>
        </p:spPr>
        <p:txBody>
          <a:bodyPr wrap="square">
            <a:spAutoFit/>
          </a:bodyPr>
          <a:lstStyle/>
          <a:p>
            <a:pPr indent="457200" algn="just" defTabSz="457200" fontAlgn="ctr">
              <a:lnSpc>
                <a:spcPts val="2350"/>
              </a:lnSpc>
              <a:defRPr/>
            </a:pPr>
            <a:r>
              <a:rPr lang="zh-CN" altLang="en-US" sz="1600" kern="1000" dirty="0">
                <a:solidFill>
                  <a:srgbClr val="14436A"/>
                </a:solidFill>
                <a:latin typeface="黑体" panose="02010609060101010101" pitchFamily="49" charset="-122"/>
                <a:ea typeface="黑体" panose="02010609060101010101" pitchFamily="49" charset="-122"/>
              </a:rPr>
              <a:t>举例：现在有客户和运营商两个实体：客户（客户</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en-US" sz="1600" kern="1000" dirty="0">
                <a:solidFill>
                  <a:srgbClr val="14436A"/>
                </a:solidFill>
                <a:latin typeface="黑体" panose="02010609060101010101" pitchFamily="49" charset="-122"/>
                <a:ea typeface="黑体" panose="02010609060101010101" pitchFamily="49" charset="-122"/>
              </a:rPr>
              <a:t>，客户姓名，所在单位）；运营商（运营商</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en-US" sz="1600" kern="1000" dirty="0">
                <a:solidFill>
                  <a:srgbClr val="14436A"/>
                </a:solidFill>
                <a:latin typeface="黑体" panose="02010609060101010101" pitchFamily="49" charset="-122"/>
                <a:ea typeface="黑体" panose="02010609060101010101" pitchFamily="49" charset="-122"/>
              </a:rPr>
              <a:t>公司名称，法人代表），现在，客户</a:t>
            </a:r>
            <a:r>
              <a:rPr lang="en-US" altLang="zh-CN" sz="1600" kern="1000" dirty="0">
                <a:solidFill>
                  <a:srgbClr val="14436A"/>
                </a:solidFill>
                <a:latin typeface="黑体" panose="02010609060101010101" pitchFamily="49" charset="-122"/>
                <a:ea typeface="黑体" panose="02010609060101010101" pitchFamily="49" charset="-122"/>
              </a:rPr>
              <a:t>A</a:t>
            </a:r>
            <a:r>
              <a:rPr lang="zh-CN" altLang="en-US" sz="1600" kern="1000" dirty="0">
                <a:solidFill>
                  <a:srgbClr val="14436A"/>
                </a:solidFill>
                <a:latin typeface="黑体" panose="02010609060101010101" pitchFamily="49" charset="-122"/>
                <a:ea typeface="黑体" panose="02010609060101010101" pitchFamily="49" charset="-122"/>
              </a:rPr>
              <a:t>需要向运营商中国移动申请手机号码，客户和运营商产生联系，是否可以重新定义客户呢？</a:t>
            </a:r>
            <a:endParaRPr lang="zh-CN" altLang="en-US" sz="1600" kern="1000" dirty="0">
              <a:solidFill>
                <a:srgbClr val="14436A"/>
              </a:solidFill>
              <a:latin typeface="黑体" panose="02010609060101010101" pitchFamily="49" charset="-122"/>
              <a:ea typeface="黑体" panose="02010609060101010101" pitchFamily="49" charset="-122"/>
            </a:endParaRPr>
          </a:p>
          <a:p>
            <a:pPr indent="457200" algn="just" defTabSz="457200" fontAlgn="ctr">
              <a:lnSpc>
                <a:spcPts val="2350"/>
              </a:lnSpc>
              <a:defRPr/>
            </a:pPr>
            <a:endParaRPr lang="zh-CN" altLang="en-US" sz="800" kern="1000" dirty="0">
              <a:solidFill>
                <a:srgbClr val="14436A"/>
              </a:solidFill>
              <a:latin typeface="黑体" panose="02010609060101010101" pitchFamily="49" charset="-122"/>
              <a:ea typeface="黑体" panose="02010609060101010101" pitchFamily="49" charset="-122"/>
            </a:endParaRPr>
          </a:p>
          <a:p>
            <a:pPr indent="457200" algn="just" defTabSz="457200" fontAlgn="ctr">
              <a:lnSpc>
                <a:spcPts val="2350"/>
              </a:lnSpc>
              <a:defRPr/>
            </a:pPr>
            <a:r>
              <a:rPr lang="zh-CN" altLang="en-US" sz="1600" kern="1000" dirty="0">
                <a:solidFill>
                  <a:srgbClr val="14436A"/>
                </a:solidFill>
                <a:latin typeface="黑体" panose="02010609060101010101" pitchFamily="49" charset="-122"/>
                <a:ea typeface="黑体" panose="02010609060101010101" pitchFamily="49" charset="-122"/>
              </a:rPr>
              <a:t>解：（客户</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en-US" sz="1600" kern="1000" dirty="0">
                <a:solidFill>
                  <a:srgbClr val="14436A"/>
                </a:solidFill>
                <a:latin typeface="黑体" panose="02010609060101010101" pitchFamily="49" charset="-122"/>
                <a:ea typeface="黑体" panose="02010609060101010101" pitchFamily="49" charset="-122"/>
              </a:rPr>
              <a:t>，客户姓名，所在单位，手机号码，运营商</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12" name="矩形 11"/>
          <p:cNvSpPr/>
          <p:nvPr/>
        </p:nvSpPr>
        <p:spPr>
          <a:xfrm>
            <a:off x="410845" y="3148330"/>
            <a:ext cx="8393430" cy="1281430"/>
          </a:xfrm>
          <a:prstGeom prst="rect">
            <a:avLst/>
          </a:prstGeom>
          <a:ln>
            <a:solidFill>
              <a:srgbClr val="123E61"/>
            </a:solidFill>
          </a:ln>
        </p:spPr>
        <p:txBody>
          <a:bodyPr wrap="square">
            <a:spAutoFit/>
          </a:bodyPr>
          <a:lstStyle/>
          <a:p>
            <a:pPr lvl="0"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举例：客户</a:t>
            </a:r>
            <a:r>
              <a:rPr lang="en-US" altLang="zh-CN" sz="1600" kern="1000" dirty="0">
                <a:solidFill>
                  <a:srgbClr val="14436A"/>
                </a:solidFill>
                <a:latin typeface="黑体" panose="02010609060101010101" pitchFamily="49" charset="-122"/>
                <a:ea typeface="黑体" panose="02010609060101010101" pitchFamily="49" charset="-122"/>
              </a:rPr>
              <a:t>A</a:t>
            </a:r>
            <a:r>
              <a:rPr lang="zh-CN" altLang="en-US" sz="1600" kern="1000" dirty="0">
                <a:solidFill>
                  <a:srgbClr val="14436A"/>
                </a:solidFill>
                <a:latin typeface="黑体" panose="02010609060101010101" pitchFamily="49" charset="-122"/>
                <a:ea typeface="黑体" panose="02010609060101010101" pitchFamily="49" charset="-122"/>
              </a:rPr>
              <a:t>想再拥有一个电信手机号码，移动的公用，电信的私用，这时客户关系怎么存储</a:t>
            </a:r>
            <a:r>
              <a:rPr lang="en-US" altLang="zh-CN" sz="1600" kern="1000" dirty="0">
                <a:solidFill>
                  <a:srgbClr val="14436A"/>
                </a:solidFill>
                <a:latin typeface="黑体" panose="02010609060101010101" pitchFamily="49" charset="-122"/>
                <a:ea typeface="黑体" panose="02010609060101010101" pitchFamily="49" charset="-122"/>
              </a:rPr>
              <a:t>2</a:t>
            </a:r>
            <a:r>
              <a:rPr lang="zh-CN" altLang="en-US" sz="1600" kern="1000" dirty="0">
                <a:solidFill>
                  <a:srgbClr val="14436A"/>
                </a:solidFill>
                <a:latin typeface="黑体" panose="02010609060101010101" pitchFamily="49" charset="-122"/>
                <a:ea typeface="黑体" panose="02010609060101010101" pitchFamily="49" charset="-122"/>
              </a:rPr>
              <a:t>个手机号码呢？</a:t>
            </a:r>
            <a:endParaRPr lang="zh-CN" altLang="en-US"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endParaRPr lang="zh-CN" altLang="en-US" sz="16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20"/>
              </a:lnSpc>
              <a:defRPr/>
            </a:pPr>
            <a:r>
              <a:rPr lang="zh-CN" altLang="en-US" sz="1600" kern="1000" dirty="0">
                <a:solidFill>
                  <a:srgbClr val="14436A"/>
                </a:solidFill>
                <a:latin typeface="黑体" panose="02010609060101010101" pitchFamily="49" charset="-122"/>
                <a:ea typeface="黑体" panose="02010609060101010101" pitchFamily="49" charset="-122"/>
              </a:rPr>
              <a:t>解：（客户</a:t>
            </a:r>
            <a:r>
              <a:rPr lang="en-US" altLang="zh-CN" sz="1600" kern="1000" dirty="0">
                <a:solidFill>
                  <a:srgbClr val="14436A"/>
                </a:solidFill>
                <a:latin typeface="黑体" panose="02010609060101010101" pitchFamily="49" charset="-122"/>
                <a:ea typeface="黑体" panose="02010609060101010101" pitchFamily="49" charset="-122"/>
              </a:rPr>
              <a:t>ID</a:t>
            </a:r>
            <a:r>
              <a:rPr lang="zh-CN" altLang="en-US" sz="1600" kern="1000" dirty="0">
                <a:solidFill>
                  <a:srgbClr val="14436A"/>
                </a:solidFill>
                <a:latin typeface="黑体" panose="02010609060101010101" pitchFamily="49" charset="-122"/>
                <a:ea typeface="黑体" panose="02010609060101010101" pitchFamily="49" charset="-122"/>
              </a:rPr>
              <a:t>，客户姓名，所在单位，手机号码</a:t>
            </a:r>
            <a:r>
              <a:rPr lang="en-US" altLang="zh-CN" sz="1600" kern="1000" dirty="0">
                <a:solidFill>
                  <a:srgbClr val="14436A"/>
                </a:solidFill>
                <a:latin typeface="黑体" panose="02010609060101010101" pitchFamily="49" charset="-122"/>
                <a:ea typeface="黑体" panose="02010609060101010101" pitchFamily="49" charset="-122"/>
              </a:rPr>
              <a:t>1</a:t>
            </a:r>
            <a:r>
              <a:rPr lang="zh-CN" altLang="en-US" sz="1600" kern="1000" dirty="0">
                <a:solidFill>
                  <a:srgbClr val="14436A"/>
                </a:solidFill>
                <a:latin typeface="黑体" panose="02010609060101010101" pitchFamily="49" charset="-122"/>
                <a:ea typeface="黑体" panose="02010609060101010101" pitchFamily="49" charset="-122"/>
              </a:rPr>
              <a:t>，运营商</a:t>
            </a:r>
            <a:r>
              <a:rPr lang="en-US" altLang="zh-CN" sz="1600" kern="1000" dirty="0">
                <a:solidFill>
                  <a:srgbClr val="14436A"/>
                </a:solidFill>
                <a:latin typeface="黑体" panose="02010609060101010101" pitchFamily="49" charset="-122"/>
                <a:ea typeface="黑体" panose="02010609060101010101" pitchFamily="49" charset="-122"/>
              </a:rPr>
              <a:t>1ID</a:t>
            </a:r>
            <a:r>
              <a:rPr lang="zh-CN" altLang="en-US" sz="1600" kern="1000" dirty="0">
                <a:solidFill>
                  <a:srgbClr val="14436A"/>
                </a:solidFill>
                <a:latin typeface="黑体" panose="02010609060101010101" pitchFamily="49" charset="-122"/>
                <a:ea typeface="黑体" panose="02010609060101010101" pitchFamily="49" charset="-122"/>
              </a:rPr>
              <a:t>，手机号码</a:t>
            </a:r>
            <a:r>
              <a:rPr lang="en-US" altLang="zh-CN" sz="1600" kern="1000" dirty="0">
                <a:solidFill>
                  <a:srgbClr val="14436A"/>
                </a:solidFill>
                <a:latin typeface="黑体" panose="02010609060101010101" pitchFamily="49" charset="-122"/>
                <a:ea typeface="黑体" panose="02010609060101010101" pitchFamily="49" charset="-122"/>
              </a:rPr>
              <a:t>2</a:t>
            </a:r>
            <a:r>
              <a:rPr lang="zh-CN" altLang="en-US" sz="1600" kern="1000" dirty="0">
                <a:solidFill>
                  <a:srgbClr val="14436A"/>
                </a:solidFill>
                <a:latin typeface="黑体" panose="02010609060101010101" pitchFamily="49" charset="-122"/>
                <a:ea typeface="黑体" panose="02010609060101010101" pitchFamily="49" charset="-122"/>
              </a:rPr>
              <a:t>，运营商</a:t>
            </a:r>
            <a:r>
              <a:rPr lang="en-US" altLang="zh-CN" sz="1600" kern="1000" dirty="0">
                <a:solidFill>
                  <a:srgbClr val="14436A"/>
                </a:solidFill>
                <a:latin typeface="黑体" panose="02010609060101010101" pitchFamily="49" charset="-122"/>
                <a:ea typeface="黑体" panose="02010609060101010101" pitchFamily="49" charset="-122"/>
              </a:rPr>
              <a:t>2ID</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down)">
                                      <p:cBhvr>
                                        <p:cTn id="20" dur="500"/>
                                        <p:tgtEl>
                                          <p:spTgt spid="12">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wipe(down)">
                                      <p:cBhvr>
                                        <p:cTn id="28"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实体集</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585" y="621111"/>
            <a:ext cx="1045030" cy="454336"/>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965835" y="633730"/>
            <a:ext cx="1160780" cy="398780"/>
          </a:xfrm>
          <a:prstGeom prst="rect">
            <a:avLst/>
          </a:prstGeom>
        </p:spPr>
        <p:txBody>
          <a:bodyPr wrap="square">
            <a:spAutoFit/>
          </a:bodyPr>
          <a:lstStyle/>
          <a:p>
            <a:r>
              <a:rPr lang="zh-CN" altLang="en-US" sz="2000" dirty="0">
                <a:solidFill>
                  <a:srgbClr val="14436A"/>
                </a:solidFill>
                <a:latin typeface="黑体" panose="02010609060101010101" pitchFamily="49" charset="-122"/>
                <a:ea typeface="黑体" panose="02010609060101010101" pitchFamily="49" charset="-122"/>
              </a:rPr>
              <a:t>实体集</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3" name="矩形 12"/>
          <p:cNvSpPr/>
          <p:nvPr/>
        </p:nvSpPr>
        <p:spPr>
          <a:xfrm>
            <a:off x="629285" y="1233805"/>
            <a:ext cx="7885430" cy="2306955"/>
          </a:xfrm>
          <a:prstGeom prst="rect">
            <a:avLst/>
          </a:prstGeom>
        </p:spPr>
        <p:txBody>
          <a:bodyPr wrap="square">
            <a:spAutoFit/>
          </a:bodyPr>
          <a:lstStyle/>
          <a:p>
            <a:pPr marL="391795" marR="0" lvl="0" indent="-2857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实体集就是具有相同属性（或性质）的实体集合</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。例如某个银行的所有客户的集合可以被定义为实体集。实体集可以分为</a:t>
            </a:r>
            <a:r>
              <a:rPr kumimoji="0" lang="zh-CN" altLang="en-US" sz="1600" b="1"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强实体集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和</a:t>
            </a:r>
            <a:r>
              <a:rPr kumimoji="0" lang="zh-CN" altLang="en-US" sz="1600" b="1"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弱实体集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391795" marR="0" lvl="0" indent="-2857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kumimoji="0" lang="zh-CN" altLang="en-US"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强实体集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指不依赖于其他实体集存在的实体集。强实体集的特点是：每个实例都能被实体集的主键唯一标识。强实体集有时也称为父实体、主实体或者统治实体。</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391795" marR="0" lvl="0" indent="-285750" algn="just" defTabSz="457200" rtl="0" eaLnBrk="1" fontAlgn="ctr" latinLnBrk="0" hangingPunct="1">
              <a:lnSpc>
                <a:spcPct val="150000"/>
              </a:lnSpc>
              <a:spcBef>
                <a:spcPts val="0"/>
              </a:spcBef>
              <a:spcAft>
                <a:spcPts val="0"/>
              </a:spcAft>
              <a:buClrTx/>
              <a:buSzTx/>
              <a:buFont typeface="Wingdings" panose="05000000000000000000" charset="0"/>
              <a:buChar char="l"/>
              <a:defRPr/>
            </a:pPr>
            <a:r>
              <a:rPr kumimoji="0" lang="zh-CN" altLang="en-US"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弱实体集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指依赖于其他实体集存在的实体集。弱实体集的特点是：每个实例不能用实体集的属性唯一标识。弱实体集也称为子实体、依赖实体或从实体。</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184068" y="196280"/>
            <a:ext cx="208823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二元还是</a:t>
            </a:r>
            <a:r>
              <a:rPr lang="en-US" altLang="zh-CN" sz="1400" b="1" dirty="0">
                <a:solidFill>
                  <a:srgbClr val="123E61"/>
                </a:solidFill>
                <a:latin typeface="黑体" panose="02010609060101010101" pitchFamily="49" charset="-122"/>
                <a:ea typeface="黑体" panose="02010609060101010101" pitchFamily="49" charset="-122"/>
              </a:rPr>
              <a:t>n</a:t>
            </a:r>
            <a:r>
              <a:rPr lang="zh-CN" altLang="en-US" sz="1400" b="1" dirty="0">
                <a:solidFill>
                  <a:srgbClr val="123E61"/>
                </a:solidFill>
                <a:latin typeface="黑体" panose="02010609060101010101" pitchFamily="49" charset="-122"/>
                <a:ea typeface="黑体" panose="02010609060101010101" pitchFamily="49" charset="-122"/>
              </a:rPr>
              <a:t>元联系集</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椭圆 4"/>
          <p:cNvSpPr/>
          <p:nvPr/>
        </p:nvSpPr>
        <p:spPr>
          <a:xfrm>
            <a:off x="157748" y="657987"/>
            <a:ext cx="555208"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Freeform 817"/>
          <p:cNvSpPr/>
          <p:nvPr/>
        </p:nvSpPr>
        <p:spPr bwMode="auto">
          <a:xfrm>
            <a:off x="349626" y="832736"/>
            <a:ext cx="171451" cy="190559"/>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flipV="1">
            <a:off x="703759" y="1023295"/>
            <a:ext cx="2373946" cy="2509"/>
          </a:xfrm>
          <a:prstGeom prst="line">
            <a:avLst/>
          </a:prstGeom>
          <a:noFill/>
          <a:ln w="19050" cap="flat" cmpd="sng" algn="ctr">
            <a:solidFill>
              <a:srgbClr val="E7E6E6">
                <a:lumMod val="50000"/>
              </a:srgbClr>
            </a:solidFill>
            <a:prstDash val="sysDot"/>
            <a:miter lim="800000"/>
            <a:tailEnd type="oval"/>
          </a:ln>
          <a:effectLst/>
        </p:spPr>
      </p:cxnSp>
      <p:sp>
        <p:nvSpPr>
          <p:cNvPr id="9" name="矩形 8"/>
          <p:cNvSpPr/>
          <p:nvPr/>
        </p:nvSpPr>
        <p:spPr>
          <a:xfrm>
            <a:off x="712955" y="640614"/>
            <a:ext cx="2364750" cy="400110"/>
          </a:xfrm>
          <a:prstGeom prst="rect">
            <a:avLst/>
          </a:prstGeom>
        </p:spPr>
        <p:txBody>
          <a:bodyPr wrap="none">
            <a:spAutoFit/>
          </a:bodyPr>
          <a:lstStyle/>
          <a:p>
            <a:r>
              <a:rPr lang="zh-CN" altLang="en-US" sz="2000" kern="1000" dirty="0">
                <a:solidFill>
                  <a:srgbClr val="14436A"/>
                </a:solidFill>
                <a:latin typeface="黑体" panose="02010609060101010101" pitchFamily="49" charset="-122"/>
                <a:ea typeface="黑体" panose="02010609060101010101" pitchFamily="49" charset="-122"/>
              </a:rPr>
              <a:t>二元还是</a:t>
            </a:r>
            <a:r>
              <a:rPr lang="en-US" altLang="zh-CN" sz="2000" kern="1000" dirty="0">
                <a:solidFill>
                  <a:srgbClr val="14436A"/>
                </a:solidFill>
                <a:latin typeface="黑体" panose="02010609060101010101" pitchFamily="49" charset="-122"/>
                <a:ea typeface="黑体" panose="02010609060101010101" pitchFamily="49" charset="-122"/>
              </a:rPr>
              <a:t>n</a:t>
            </a:r>
            <a:r>
              <a:rPr lang="zh-CN" altLang="en-US" sz="2000" kern="1000" dirty="0">
                <a:solidFill>
                  <a:srgbClr val="14436A"/>
                </a:solidFill>
                <a:latin typeface="黑体" panose="02010609060101010101" pitchFamily="49" charset="-122"/>
                <a:ea typeface="黑体" panose="02010609060101010101" pitchFamily="49" charset="-122"/>
              </a:rPr>
              <a:t>元联系集</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3" name="矩形 12"/>
          <p:cNvSpPr/>
          <p:nvPr/>
        </p:nvSpPr>
        <p:spPr>
          <a:xfrm>
            <a:off x="349626" y="1258940"/>
            <a:ext cx="8280000" cy="3461385"/>
          </a:xfrm>
          <a:prstGeom prst="rect">
            <a:avLst/>
          </a:prstGeom>
          <a:ln>
            <a:solidFill>
              <a:srgbClr val="123E61"/>
            </a:solidFill>
          </a:ln>
        </p:spPr>
        <p:txBody>
          <a:bodyPr wrap="square">
            <a:spAutoFit/>
          </a:bodyPr>
          <a:lstStyle/>
          <a:p>
            <a:pPr lvl="0" indent="457200" algn="just" defTabSz="457200" fontAlgn="ctr">
              <a:lnSpc>
                <a:spcPct val="150000"/>
              </a:lnSpc>
              <a:defRPr/>
            </a:pPr>
            <a:r>
              <a:rPr lang="zh-CN" altLang="en-US" sz="1400" kern="1000" dirty="0">
                <a:solidFill>
                  <a:srgbClr val="14436A"/>
                </a:solidFill>
                <a:latin typeface="黑体" panose="02010609060101010101" pitchFamily="49" charset="-122"/>
                <a:ea typeface="黑体" panose="02010609060101010101" pitchFamily="49" charset="-122"/>
              </a:rPr>
              <a:t>举例：现在有三个实体：卖家（卖家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卖家名称，开店时间）；买家（买家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，买家名称，账户余额）；商品（商品</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，商品名称，商品类别）。</a:t>
            </a:r>
            <a:endParaRPr lang="zh-CN" altLang="en-US" sz="14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60"/>
              </a:lnSpc>
              <a:defRPr/>
            </a:pPr>
            <a:r>
              <a:rPr lang="zh-CN" altLang="en-US" sz="1400" kern="1000" dirty="0">
                <a:solidFill>
                  <a:srgbClr val="14436A"/>
                </a:solidFill>
                <a:latin typeface="黑体" panose="02010609060101010101" pitchFamily="49" charset="-122"/>
                <a:ea typeface="黑体" panose="02010609060101010101" pitchFamily="49" charset="-122"/>
              </a:rPr>
              <a:t>三个实体通过卖家出售商品给买家建立一个三元联系订单（订单编号，卖家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买家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，商品</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，数量，金额），这种三元结构有什么优劣呢？</a:t>
            </a:r>
            <a:endParaRPr lang="zh-CN" altLang="en-US" sz="14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60"/>
              </a:lnSpc>
              <a:defRPr/>
            </a:pPr>
            <a:endParaRPr lang="zh-CN" altLang="en-US" sz="8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60"/>
              </a:lnSpc>
              <a:defRPr/>
            </a:pPr>
            <a:r>
              <a:rPr lang="zh-CN" altLang="en-US" sz="1400" kern="1000" dirty="0">
                <a:solidFill>
                  <a:srgbClr val="14436A"/>
                </a:solidFill>
                <a:latin typeface="黑体" panose="02010609060101010101" pitchFamily="49" charset="-122"/>
                <a:ea typeface="黑体" panose="02010609060101010101" pitchFamily="49" charset="-122"/>
              </a:rPr>
              <a:t>解：好处是可以清晰地表示几个实体参与到一个联系集中，但是三元联系一致性难以维护。如果订单表中有</a:t>
            </a:r>
            <a:r>
              <a:rPr lang="en-US" altLang="zh-CN" sz="1400" kern="1000" dirty="0">
                <a:solidFill>
                  <a:srgbClr val="14436A"/>
                </a:solidFill>
                <a:latin typeface="黑体" panose="02010609060101010101" pitchFamily="49" charset="-122"/>
                <a:ea typeface="黑体" panose="02010609060101010101" pitchFamily="49" charset="-122"/>
              </a:rPr>
              <a:t>100</a:t>
            </a:r>
            <a:r>
              <a:rPr lang="zh-CN" altLang="en-US" sz="1400" kern="1000" dirty="0">
                <a:solidFill>
                  <a:srgbClr val="14436A"/>
                </a:solidFill>
                <a:latin typeface="黑体" panose="02010609060101010101" pitchFamily="49" charset="-122"/>
                <a:ea typeface="黑体" panose="02010609060101010101" pitchFamily="49" charset="-122"/>
              </a:rPr>
              <a:t>万条数据，其中商品</a:t>
            </a:r>
            <a:r>
              <a:rPr lang="en-US" altLang="zh-CN" sz="1400" kern="1000" dirty="0">
                <a:solidFill>
                  <a:srgbClr val="14436A"/>
                </a:solidFill>
                <a:latin typeface="黑体" panose="02010609060101010101" pitchFamily="49" charset="-122"/>
                <a:ea typeface="黑体" panose="02010609060101010101" pitchFamily="49" charset="-122"/>
              </a:rPr>
              <a:t>ID = 1001</a:t>
            </a:r>
            <a:r>
              <a:rPr lang="zh-CN" altLang="en-US" sz="1400" kern="1000" dirty="0">
                <a:solidFill>
                  <a:srgbClr val="14436A"/>
                </a:solidFill>
                <a:latin typeface="黑体" panose="02010609060101010101" pitchFamily="49" charset="-122"/>
                <a:ea typeface="黑体" panose="02010609060101010101" pitchFamily="49" charset="-122"/>
              </a:rPr>
              <a:t>的记录有</a:t>
            </a:r>
            <a:r>
              <a:rPr lang="en-US" altLang="zh-CN" sz="1400" kern="1000" dirty="0">
                <a:solidFill>
                  <a:srgbClr val="14436A"/>
                </a:solidFill>
                <a:latin typeface="黑体" panose="02010609060101010101" pitchFamily="49" charset="-122"/>
                <a:ea typeface="黑体" panose="02010609060101010101" pitchFamily="49" charset="-122"/>
              </a:rPr>
              <a:t>1</a:t>
            </a:r>
            <a:r>
              <a:rPr lang="zh-CN" altLang="en-US" sz="1400" kern="1000" dirty="0">
                <a:solidFill>
                  <a:srgbClr val="14436A"/>
                </a:solidFill>
                <a:latin typeface="黑体" panose="02010609060101010101" pitchFamily="49" charset="-122"/>
                <a:ea typeface="黑体" panose="02010609060101010101" pitchFamily="49" charset="-122"/>
              </a:rPr>
              <a:t>万条，如果有一天，需要将</a:t>
            </a:r>
            <a:r>
              <a:rPr lang="en-US" altLang="zh-CN" sz="1400" kern="1000" dirty="0">
                <a:solidFill>
                  <a:srgbClr val="14436A"/>
                </a:solidFill>
                <a:latin typeface="黑体" panose="02010609060101010101" pitchFamily="49" charset="-122"/>
                <a:ea typeface="黑体" panose="02010609060101010101" pitchFamily="49" charset="-122"/>
              </a:rPr>
              <a:t>1001</a:t>
            </a:r>
            <a:r>
              <a:rPr lang="zh-CN" altLang="en-US" sz="1400" kern="1000" dirty="0">
                <a:solidFill>
                  <a:srgbClr val="14436A"/>
                </a:solidFill>
                <a:latin typeface="黑体" panose="02010609060101010101" pitchFamily="49" charset="-122"/>
                <a:ea typeface="黑体" panose="02010609060101010101" pitchFamily="49" charset="-122"/>
              </a:rPr>
              <a:t>更新成</a:t>
            </a:r>
            <a:r>
              <a:rPr lang="en-US" altLang="zh-CN" sz="1400" kern="1000" dirty="0">
                <a:solidFill>
                  <a:srgbClr val="14436A"/>
                </a:solidFill>
                <a:latin typeface="黑体" panose="02010609060101010101" pitchFamily="49" charset="-122"/>
                <a:ea typeface="黑体" panose="02010609060101010101" pitchFamily="49" charset="-122"/>
              </a:rPr>
              <a:t>1002</a:t>
            </a:r>
            <a:r>
              <a:rPr lang="zh-CN" altLang="en-US" sz="1400" kern="1000" dirty="0">
                <a:solidFill>
                  <a:srgbClr val="14436A"/>
                </a:solidFill>
                <a:latin typeface="黑体" panose="02010609060101010101" pitchFamily="49" charset="-122"/>
                <a:ea typeface="黑体" panose="02010609060101010101" pitchFamily="49" charset="-122"/>
              </a:rPr>
              <a:t>，可能会出现不一致的结果。</a:t>
            </a:r>
            <a:endParaRPr lang="zh-CN" altLang="en-US" sz="1400" kern="1000" dirty="0">
              <a:solidFill>
                <a:srgbClr val="14436A"/>
              </a:solidFill>
              <a:latin typeface="黑体" panose="02010609060101010101" pitchFamily="49" charset="-122"/>
              <a:ea typeface="黑体" panose="02010609060101010101" pitchFamily="49" charset="-122"/>
            </a:endParaRPr>
          </a:p>
          <a:p>
            <a:pPr lvl="0" indent="457200" algn="just" defTabSz="457200" fontAlgn="ctr">
              <a:lnSpc>
                <a:spcPts val="2360"/>
              </a:lnSpc>
              <a:defRPr/>
            </a:pPr>
            <a:r>
              <a:rPr lang="zh-CN" altLang="en-US" sz="1400" kern="1000" dirty="0">
                <a:solidFill>
                  <a:srgbClr val="14436A"/>
                </a:solidFill>
                <a:latin typeface="黑体" panose="02010609060101010101" pitchFamily="49" charset="-122"/>
                <a:ea typeface="黑体" panose="02010609060101010101" pitchFamily="49" charset="-122"/>
              </a:rPr>
              <a:t>数据库中联系通常都是二元的。一些看来非二元的联系实际上可以用多个二元关系更好地表示。例如上面的联系可以拆分为（订单编号，卖家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买家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）和（订单编号，买家</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，商品</a:t>
            </a:r>
            <a:r>
              <a:rPr lang="en-US" altLang="zh-CN" sz="1400" kern="1000" dirty="0">
                <a:solidFill>
                  <a:srgbClr val="14436A"/>
                </a:solidFill>
                <a:latin typeface="黑体" panose="02010609060101010101" pitchFamily="49" charset="-122"/>
                <a:ea typeface="黑体" panose="02010609060101010101" pitchFamily="49" charset="-122"/>
              </a:rPr>
              <a:t>ID</a:t>
            </a:r>
            <a:r>
              <a:rPr lang="zh-CN" altLang="en-US" sz="1400" kern="1000" dirty="0">
                <a:solidFill>
                  <a:srgbClr val="14436A"/>
                </a:solidFill>
                <a:latin typeface="黑体" panose="02010609060101010101" pitchFamily="49" charset="-122"/>
                <a:ea typeface="黑体" panose="02010609060101010101" pitchFamily="49" charset="-122"/>
              </a:rPr>
              <a:t>，数量，金额）。</a:t>
            </a:r>
            <a:endParaRPr lang="zh-CN" altLang="en-US" sz="1400" kern="1000" dirty="0">
              <a:solidFill>
                <a:srgbClr val="14436A"/>
              </a:solidFill>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2" name="灯片编号占位符 11"/>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wipe(down)">
                                      <p:cBhvr>
                                        <p:cTn id="13" dur="500"/>
                                        <p:tgtEl>
                                          <p:spTgt spid="1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wipe(down)">
                                      <p:cBhvr>
                                        <p:cTn id="18" dur="500"/>
                                        <p:tgtEl>
                                          <p:spTgt spid="1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wipe(down)">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8041640" cy="318452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统一建模语言</a:t>
            </a:r>
            <a:r>
              <a:rPr kumimoji="0" lang="en-US"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UML</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统一建模语言(UML Unified Modeling Language)是非专利的第三代建模和规约语言。UML是一种开放的方法。用于说明、可视化、构建和编写一个正在开发的、面向对象的、软件密集系统的制品的开放方法。</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在UML系统开发中有三个主要的模型：</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功能模型：从用户的角度展示系统的功能，包括用例图。</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对象模型：采用对象、属性、操作、关联等概念展示系统的结构和基础，包括类別图、对象图。</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Arial" panose="020B0604020202020204" pitchFamily="34" charset="0"/>
              <a:buChar char="•"/>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动态模型：展现系统的内部行为。包括序列图、活动图、状态图。</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000"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par>
                                <p:cTn id="8" presetID="22" presetClass="entr" presetSubtype="8" fill="hold" nodeType="withEffect">
                                  <p:stCondLst>
                                    <p:cond delay="0"/>
                                  </p:stCondLst>
                                  <p:childTnLst>
                                    <p:set>
                                      <p:cBhvr>
                                        <p:cTn id="9" dur="1000" fill="hold">
                                          <p:stCondLst>
                                            <p:cond delay="0"/>
                                          </p:stCondLst>
                                        </p:cTn>
                                        <p:tgtEl>
                                          <p:spTgt spid="8">
                                            <p:txEl>
                                              <p:pRg st="1" end="1"/>
                                            </p:txEl>
                                          </p:spTgt>
                                        </p:tgtEl>
                                        <p:attrNameLst>
                                          <p:attrName>style.visibility</p:attrName>
                                        </p:attrNameLst>
                                      </p:cBhvr>
                                      <p:to>
                                        <p:strVal val="visible"/>
                                      </p:to>
                                    </p:set>
                                    <p:animEffect transition="in" filter="wipe(left)">
                                      <p:cBhvr>
                                        <p:cTn id="10" dur="1000"/>
                                        <p:tgtEl>
                                          <p:spTgt spid="8">
                                            <p:txEl>
                                              <p:pRg st="1" end="1"/>
                                            </p:txEl>
                                          </p:spTgt>
                                        </p:tgtEl>
                                      </p:cBhvr>
                                    </p:animEffect>
                                  </p:childTnLst>
                                </p:cTn>
                              </p:par>
                              <p:par>
                                <p:cTn id="11" presetID="22" presetClass="entr" presetSubtype="8" fill="hold" nodeType="withEffect">
                                  <p:stCondLst>
                                    <p:cond delay="0"/>
                                  </p:stCondLst>
                                  <p:childTnLst>
                                    <p:set>
                                      <p:cBhvr>
                                        <p:cTn id="12" dur="1000" fill="hold">
                                          <p:stCondLst>
                                            <p:cond delay="0"/>
                                          </p:stCondLst>
                                        </p:cTn>
                                        <p:tgtEl>
                                          <p:spTgt spid="8">
                                            <p:txEl>
                                              <p:pRg st="2" end="2"/>
                                            </p:txEl>
                                          </p:spTgt>
                                        </p:tgtEl>
                                        <p:attrNameLst>
                                          <p:attrName>style.visibility</p:attrName>
                                        </p:attrNameLst>
                                      </p:cBhvr>
                                      <p:to>
                                        <p:strVal val="visible"/>
                                      </p:to>
                                    </p:set>
                                    <p:animEffect transition="in" filter="wipe(left)">
                                      <p:cBhvr>
                                        <p:cTn id="13" dur="1000"/>
                                        <p:tgtEl>
                                          <p:spTgt spid="8">
                                            <p:txEl>
                                              <p:pRg st="2" end="2"/>
                                            </p:txEl>
                                          </p:spTgt>
                                        </p:tgtEl>
                                      </p:cBhvr>
                                    </p:animEffect>
                                  </p:childTnLst>
                                </p:cTn>
                              </p:par>
                              <p:par>
                                <p:cTn id="14" presetID="22" presetClass="entr" presetSubtype="8" fill="hold" nodeType="withEffect">
                                  <p:stCondLst>
                                    <p:cond delay="0"/>
                                  </p:stCondLst>
                                  <p:childTnLst>
                                    <p:set>
                                      <p:cBhvr>
                                        <p:cTn id="15" dur="1000" fill="hold">
                                          <p:stCondLst>
                                            <p:cond delay="0"/>
                                          </p:stCondLst>
                                        </p:cTn>
                                        <p:tgtEl>
                                          <p:spTgt spid="8">
                                            <p:txEl>
                                              <p:pRg st="3" end="3"/>
                                            </p:txEl>
                                          </p:spTgt>
                                        </p:tgtEl>
                                        <p:attrNameLst>
                                          <p:attrName>style.visibility</p:attrName>
                                        </p:attrNameLst>
                                      </p:cBhvr>
                                      <p:to>
                                        <p:strVal val="visible"/>
                                      </p:to>
                                    </p:set>
                                    <p:animEffect transition="in" filter="wipe(left)">
                                      <p:cBhvr>
                                        <p:cTn id="16" dur="1000"/>
                                        <p:tgtEl>
                                          <p:spTgt spid="8">
                                            <p:txEl>
                                              <p:pRg st="3" end="3"/>
                                            </p:txEl>
                                          </p:spTgt>
                                        </p:tgtEl>
                                      </p:cBhvr>
                                    </p:animEffect>
                                  </p:childTnLst>
                                </p:cTn>
                              </p:par>
                              <p:par>
                                <p:cTn id="17" presetID="22" presetClass="entr" presetSubtype="8" fill="hold" nodeType="withEffect">
                                  <p:stCondLst>
                                    <p:cond delay="0"/>
                                  </p:stCondLst>
                                  <p:childTnLst>
                                    <p:set>
                                      <p:cBhvr>
                                        <p:cTn id="18" dur="1000" fill="hold">
                                          <p:stCondLst>
                                            <p:cond delay="0"/>
                                          </p:stCondLst>
                                        </p:cTn>
                                        <p:tgtEl>
                                          <p:spTgt spid="8">
                                            <p:txEl>
                                              <p:pRg st="4" end="4"/>
                                            </p:txEl>
                                          </p:spTgt>
                                        </p:tgtEl>
                                        <p:attrNameLst>
                                          <p:attrName>style.visibility</p:attrName>
                                        </p:attrNameLst>
                                      </p:cBhvr>
                                      <p:to>
                                        <p:strVal val="visible"/>
                                      </p:to>
                                    </p:set>
                                    <p:animEffect transition="in" filter="wipe(left)">
                                      <p:cBhvr>
                                        <p:cTn id="19" dur="1000"/>
                                        <p:tgtEl>
                                          <p:spTgt spid="8">
                                            <p:txEl>
                                              <p:pRg st="4" end="4"/>
                                            </p:txEl>
                                          </p:spTgt>
                                        </p:tgtEl>
                                      </p:cBhvr>
                                    </p:animEffect>
                                  </p:childTnLst>
                                </p:cTn>
                              </p:par>
                              <p:par>
                                <p:cTn id="20" presetID="22" presetClass="entr" presetSubtype="8" fill="hold" nodeType="withEffect">
                                  <p:stCondLst>
                                    <p:cond delay="0"/>
                                  </p:stCondLst>
                                  <p:childTnLst>
                                    <p:set>
                                      <p:cBhvr>
                                        <p:cTn id="21" dur="1000" fill="hold">
                                          <p:stCondLst>
                                            <p:cond delay="0"/>
                                          </p:stCondLst>
                                        </p:cTn>
                                        <p:tgtEl>
                                          <p:spTgt spid="8">
                                            <p:txEl>
                                              <p:pRg st="5" end="5"/>
                                            </p:txEl>
                                          </p:spTgt>
                                        </p:tgtEl>
                                        <p:attrNameLst>
                                          <p:attrName>style.visibility</p:attrName>
                                        </p:attrNameLst>
                                      </p:cBhvr>
                                      <p:to>
                                        <p:strVal val="visible"/>
                                      </p:to>
                                    </p:set>
                                    <p:animEffect transition="in" filter="wipe(left)">
                                      <p:cBhvr>
                                        <p:cTn id="22" dur="1000"/>
                                        <p:tgtEl>
                                          <p:spTgt spid="8">
                                            <p:txEl>
                                              <p:pRg st="5" end="5"/>
                                            </p:txEl>
                                          </p:spTgt>
                                        </p:tgtEl>
                                      </p:cBhvr>
                                    </p:animEffect>
                                  </p:childTnLst>
                                </p:cTn>
                              </p:par>
                              <p:par>
                                <p:cTn id="23" presetID="22" presetClass="entr" presetSubtype="8" fill="hold" nodeType="withEffect">
                                  <p:stCondLst>
                                    <p:cond delay="0"/>
                                  </p:stCondLst>
                                  <p:childTnLst>
                                    <p:set>
                                      <p:cBhvr>
                                        <p:cTn id="24" dur="1000" fill="hold">
                                          <p:stCondLst>
                                            <p:cond delay="0"/>
                                          </p:stCondLst>
                                        </p:cTn>
                                        <p:tgtEl>
                                          <p:spTgt spid="8">
                                            <p:txEl>
                                              <p:pRg st="6" end="6"/>
                                            </p:txEl>
                                          </p:spTgt>
                                        </p:tgtEl>
                                        <p:attrNameLst>
                                          <p:attrName>style.visibility</p:attrName>
                                        </p:attrNameLst>
                                      </p:cBhvr>
                                      <p:to>
                                        <p:strVal val="visible"/>
                                      </p:to>
                                    </p:set>
                                    <p:animEffect transition="in" filter="wipe(left)">
                                      <p:cBhvr>
                                        <p:cTn id="25"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7808595" cy="139890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用例图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用例图描述了系统提供的一个功能单元。用例图一般表示出用例的组织关系，用例角色用椭圆形或人型表示，角色和用例之间的关系使用简单的线段来描述。</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3737556" y="4474612"/>
            <a:ext cx="1261745" cy="307777"/>
          </a:xfrm>
          <a:prstGeom prst="rect">
            <a:avLst/>
          </a:prstGeom>
          <a:noFill/>
        </p:spPr>
        <p:txBody>
          <a:bodyPr wrap="square" rtlCol="0">
            <a:spAutoFit/>
          </a:bodyPr>
          <a:lstStyle/>
          <a:p>
            <a:pPr algn="ctr"/>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用例图示例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flipV="1">
            <a:off x="2339752" y="1092959"/>
            <a:ext cx="77061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2049" name="Picture 1" descr="4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661" y="1667758"/>
            <a:ext cx="3935536" cy="2806854"/>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3584575" cy="2572499"/>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类图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类图表示不同的实体（人、事物和数据）如何彼此相关。类在类图上使用包含三个部分的矩形来描述，如下图所示。最上面的部分显示类的名称，中间部分包含类的属性，最下面的部分包含类的操作(或者说"方法")。</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5868144" y="4291740"/>
            <a:ext cx="1261745" cy="307777"/>
          </a:xfrm>
          <a:prstGeom prst="rect">
            <a:avLst/>
          </a:prstGeom>
          <a:noFill/>
        </p:spPr>
        <p:txBody>
          <a:bodyPr wrap="square" rtlCol="0">
            <a:spAutoFit/>
          </a:bodyPr>
          <a:lstStyle/>
          <a:p>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类图示例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flipV="1">
            <a:off x="1039356" y="809492"/>
            <a:ext cx="63813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3073" name="Picture 1" descr="4t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664332"/>
            <a:ext cx="3661637" cy="3519591"/>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7808595" cy="139890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序列图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序列图显示具体用例(或者是用例的一部分)的详细流程。它几乎是自描述的，并且显示了流程中不同对象之间的调用关系，同时还可以很详细地显示对不同对象的不同调用。</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3941127" y="4503626"/>
            <a:ext cx="1261745" cy="307777"/>
          </a:xfrm>
          <a:prstGeom prst="rect">
            <a:avLst/>
          </a:prstGeom>
          <a:noFill/>
        </p:spPr>
        <p:txBody>
          <a:bodyPr wrap="square" rtlCol="0">
            <a:spAutoFit/>
          </a:bodyPr>
          <a:lstStyle/>
          <a:p>
            <a:pPr algn="ctr"/>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序列图示例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097" name="Picture 1" descr="4t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4616" y="1701054"/>
            <a:ext cx="3874768" cy="2802572"/>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7808595" cy="2046714"/>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状态图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0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状态图表示某个类所处的不同状态和该类的状态转换信息。如下图所示，状态图的符号集包括5个基本元素：初始起点，它使用实心圆来绘制；状态之间的转换，它使用具有开箭头的线段来绘制；状态，它使用圆角矩形来绘制；判断点，它使用空心圆来绘制；以及一个或者多个终止点，它们使用内部包含实心圆的圆来绘制。绘制状态图，首先绘制起点和一条指向该类的初始状态的转换线段。然后只需使用状态转换线条将它们连接起来。</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5291455" y="4460958"/>
            <a:ext cx="1261745" cy="307777"/>
          </a:xfrm>
          <a:prstGeom prst="rect">
            <a:avLst/>
          </a:prstGeom>
          <a:noFill/>
        </p:spPr>
        <p:txBody>
          <a:bodyPr wrap="square" rtlCol="0">
            <a:spAutoFit/>
          </a:bodyPr>
          <a:lstStyle/>
          <a:p>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状态图示例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a:off x="1979712" y="2104492"/>
            <a:ext cx="109028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5121" name="Picture 1" descr="4t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1747" y="2320516"/>
            <a:ext cx="5112568" cy="2097465"/>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7808595" cy="1687641"/>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活动图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活动图表示在处理某个活动时，两个或者更多类对象之间的过程控制流。活动图是从一个连接到初始活动的实心圆开始。活动是通过一个圆角矩形来表示的。活动可以通过转换线段连接到其他活动，或者连接到判断。结束过程的活动连接到一个终止点。如下图所示。</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4131550" y="4529460"/>
            <a:ext cx="1261745" cy="307777"/>
          </a:xfrm>
          <a:prstGeom prst="rect">
            <a:avLst/>
          </a:prstGeom>
          <a:noFill/>
        </p:spPr>
        <p:txBody>
          <a:bodyPr wrap="square" rtlCol="0">
            <a:spAutoFit/>
          </a:bodyPr>
          <a:lstStyle/>
          <a:p>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活动图示例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flipV="1">
            <a:off x="4795760" y="486137"/>
            <a:ext cx="75725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6145" name="Picture 1" descr="4t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7558" y="1909381"/>
            <a:ext cx="3205338" cy="2607379"/>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7808595" cy="139890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组件图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组件图提供系统的物理视图。它的用途是显示系统中的软件对其他软件组件(例如，库函数)的依赖关系。组件图可以在一个非常高的层次上显示，从而仅显示粗粒度的组件，也可以在组件包层次上显示。</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4283968" y="4048708"/>
            <a:ext cx="1261745" cy="307777"/>
          </a:xfrm>
          <a:prstGeom prst="rect">
            <a:avLst/>
          </a:prstGeom>
          <a:noFill/>
        </p:spPr>
        <p:txBody>
          <a:bodyPr wrap="square" rtlCol="0">
            <a:spAutoFit/>
          </a:bodyPr>
          <a:lstStyle/>
          <a:p>
            <a:r>
              <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rPr>
              <a:t>组件图示例</a:t>
            </a:r>
            <a:endParaRPr lang="zh-CN" altLang="zh-CN" sz="14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a:off x="0" y="-1"/>
            <a:ext cx="158985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169" name="Picture 1" descr="4t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952184"/>
            <a:ext cx="3094038" cy="2124822"/>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统一建模语言</a:t>
            </a:r>
            <a:r>
              <a:rPr lang="en-US"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UML</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1" y="563880"/>
            <a:ext cx="3300358" cy="1687641"/>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部署图</a:t>
            </a:r>
            <a:endParaRPr kumimoji="0" lang="zh-CN" altLang="zh-CN"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部署图表示该软件系统如何部署到硬件环境中。它的用途是显示该系统不同的组件将在何处物理地运行，以及它们将如何彼此通信。</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3" name="文本框 2"/>
          <p:cNvSpPr txBox="1"/>
          <p:nvPr/>
        </p:nvSpPr>
        <p:spPr>
          <a:xfrm>
            <a:off x="5705323" y="4198945"/>
            <a:ext cx="1261745" cy="275590"/>
          </a:xfrm>
          <a:prstGeom prst="rect">
            <a:avLst/>
          </a:prstGeom>
          <a:noFill/>
        </p:spPr>
        <p:txBody>
          <a:bodyPr wrap="square" rtlCol="0">
            <a:spAutoFit/>
          </a:bodyPr>
          <a:lstStyle/>
          <a:p>
            <a:r>
              <a:rPr lang="zh-CN" altLang="zh-CN" sz="1200" kern="1000" noProof="0" dirty="0">
                <a:ln>
                  <a:noFill/>
                </a:ln>
                <a:solidFill>
                  <a:srgbClr val="14436A"/>
                </a:solidFill>
                <a:effectLst/>
                <a:uLnTx/>
                <a:uFillTx/>
                <a:latin typeface="黑体" panose="02010609060101010101" pitchFamily="49" charset="-122"/>
                <a:ea typeface="黑体" panose="02010609060101010101" pitchFamily="49" charset="-122"/>
              </a:rPr>
              <a:t>部署图示例</a:t>
            </a:r>
            <a:endParaRPr lang="zh-CN" altLang="zh-CN" sz="1200" kern="100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026" name="Picture 2" descr="4t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106" y="700336"/>
            <a:ext cx="4204047" cy="342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数据建模的其他方法</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8041640" cy="2635250"/>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IDEF1X</a:t>
            </a:r>
            <a:endParaRPr kumimoji="0"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IDEF的含义是集成计算机辅助制造(ICAM)DEFinition。</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根据用途，可以把IDEF族方法分成两类：</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Arial" panose="020B0604020202020204" pitchFamily="34" charset="0"/>
              <a:buChar char="•"/>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第一类IDEF方法的作用是沟通系统集成人员之间的信息交流。主要有：IDEF0、IDEF1、IDEF3、IDEF5。</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Arial" panose="020B0604020202020204" pitchFamily="34" charset="0"/>
              <a:buChar char="•"/>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第二类IDEF方法的重点是系统开发过程中的设计部分。目前有两种IDEF设计方法：IDEF1X和IDEF4。</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Arial" panose="020B0604020202020204" pitchFamily="34" charset="0"/>
              <a:buNone/>
              <a:defRPr/>
            </a:pP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属性定义</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585" y="585551"/>
            <a:ext cx="1045030" cy="454336"/>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139286" y="612664"/>
            <a:ext cx="697627"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属性</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3" name="矩形 12"/>
          <p:cNvSpPr/>
          <p:nvPr/>
        </p:nvSpPr>
        <p:spPr>
          <a:xfrm>
            <a:off x="562610" y="1217930"/>
            <a:ext cx="8018780" cy="2676525"/>
          </a:xfrm>
          <a:prstGeom prst="rect">
            <a:avLst/>
          </a:prstGeom>
        </p:spPr>
        <p:txBody>
          <a:bodyPr wrap="square">
            <a:spAutoFit/>
          </a:bodyPr>
          <a:lstStyle/>
          <a:p>
            <a:pPr marL="391795" lvl="0" indent="-285750" algn="just" defTabSz="457200" fontAlgn="ctr">
              <a:lnSpc>
                <a:spcPct val="150000"/>
              </a:lnSpc>
              <a:buFont typeface="Wingdings" panose="05000000000000000000" charset="0"/>
              <a:buChar char="l"/>
              <a:defRPr/>
            </a:pPr>
            <a:r>
              <a:rPr lang="zh-CN" altLang="en-US" sz="1600" kern="1000" dirty="0">
                <a:solidFill>
                  <a:srgbClr val="14436A"/>
                </a:solidFill>
                <a:latin typeface="黑体" panose="02010609060101010101" pitchFamily="49" charset="-122"/>
                <a:ea typeface="黑体" panose="02010609060101010101" pitchFamily="49" charset="-122"/>
              </a:rPr>
              <a:t>属性指实体具有的某种特性。属性用来描述一个实体。</a:t>
            </a:r>
            <a:endParaRPr lang="zh-CN" altLang="en-US" sz="1600" kern="1000" dirty="0">
              <a:solidFill>
                <a:srgbClr val="14436A"/>
              </a:solidFill>
              <a:latin typeface="黑体" panose="02010609060101010101" pitchFamily="49" charset="-122"/>
              <a:ea typeface="黑体" panose="02010609060101010101" pitchFamily="49" charset="-122"/>
            </a:endParaRPr>
          </a:p>
          <a:p>
            <a:pPr marL="391795" lvl="0" indent="-285750" algn="just" defTabSz="457200" fontAlgn="ctr">
              <a:lnSpc>
                <a:spcPct val="150000"/>
              </a:lnSpc>
              <a:buFont typeface="Wingdings" panose="05000000000000000000" charset="0"/>
              <a:buChar char="l"/>
              <a:defRPr/>
            </a:pPr>
            <a:r>
              <a:rPr lang="zh-CN" altLang="en-US" sz="1600" kern="1000" dirty="0">
                <a:solidFill>
                  <a:srgbClr val="14436A"/>
                </a:solidFill>
                <a:latin typeface="黑体" panose="02010609060101010101" pitchFamily="49" charset="-122"/>
                <a:ea typeface="黑体" panose="02010609060101010101" pitchFamily="49" charset="-122"/>
              </a:rPr>
              <a:t>在</a:t>
            </a:r>
            <a:r>
              <a:rPr lang="en-US" altLang="zh-CN" sz="1600" kern="1000" dirty="0">
                <a:solidFill>
                  <a:srgbClr val="14436A"/>
                </a:solidFill>
                <a:latin typeface="黑体" panose="02010609060101010101" pitchFamily="49" charset="-122"/>
                <a:ea typeface="黑体" panose="02010609060101010101" pitchFamily="49" charset="-122"/>
              </a:rPr>
              <a:t>E-R</a:t>
            </a:r>
            <a:r>
              <a:rPr lang="zh-CN" altLang="en-US" sz="1600" kern="1000" dirty="0">
                <a:solidFill>
                  <a:srgbClr val="14436A"/>
                </a:solidFill>
                <a:latin typeface="黑体" panose="02010609060101010101" pitchFamily="49" charset="-122"/>
                <a:ea typeface="黑体" panose="02010609060101010101" pitchFamily="49" charset="-122"/>
              </a:rPr>
              <a:t>图中，属性用</a:t>
            </a:r>
            <a:r>
              <a:rPr lang="zh-CN" altLang="en-US" sz="1600" kern="1000" dirty="0">
                <a:solidFill>
                  <a:srgbClr val="FF0000"/>
                </a:solidFill>
                <a:latin typeface="黑体" panose="02010609060101010101" pitchFamily="49" charset="-122"/>
                <a:ea typeface="黑体" panose="02010609060101010101" pitchFamily="49" charset="-122"/>
              </a:rPr>
              <a:t>椭圆形框</a:t>
            </a:r>
            <a:r>
              <a:rPr lang="zh-CN" altLang="en-US" sz="1600" kern="1000" dirty="0">
                <a:solidFill>
                  <a:srgbClr val="14436A"/>
                </a:solidFill>
                <a:latin typeface="黑体" panose="02010609060101010101" pitchFamily="49" charset="-122"/>
                <a:ea typeface="黑体" panose="02010609060101010101" pitchFamily="49" charset="-122"/>
              </a:rPr>
              <a:t>表示，并用无向边将属性与对应的实体连接起来。实体的主键用下划线加以标注。</a:t>
            </a:r>
            <a:endParaRPr lang="zh-CN" altLang="en-US" sz="1600" kern="1000" dirty="0">
              <a:solidFill>
                <a:srgbClr val="14436A"/>
              </a:solidFill>
              <a:latin typeface="黑体" panose="02010609060101010101" pitchFamily="49" charset="-122"/>
              <a:ea typeface="黑体" panose="02010609060101010101" pitchFamily="49" charset="-122"/>
            </a:endParaRPr>
          </a:p>
          <a:p>
            <a:pPr marL="391795" lvl="0" indent="-285750" algn="just" defTabSz="457200" fontAlgn="ctr">
              <a:lnSpc>
                <a:spcPct val="150000"/>
              </a:lnSpc>
              <a:buFont typeface="Wingdings" panose="05000000000000000000" charset="0"/>
              <a:buChar char="l"/>
              <a:defRPr/>
            </a:pPr>
            <a:r>
              <a:rPr lang="zh-CN" altLang="en-US" sz="1600" kern="1000" dirty="0">
                <a:solidFill>
                  <a:srgbClr val="14436A"/>
                </a:solidFill>
                <a:latin typeface="黑体" panose="02010609060101010101" pitchFamily="49" charset="-122"/>
                <a:ea typeface="黑体" panose="02010609060101010101" pitchFamily="49" charset="-122"/>
              </a:rPr>
              <a:t>如医生实体可由编号，姓名，年龄，性别，所在病区，技术级别等展性来刻画。在一个实体中，能够唯一标识实体的属性或属性集称为“实体标识符”。但一个实体只有一个标识符，没有候选标识符的概念。实体标识符有时也称为实体的主键或主属性。</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355" y="124460"/>
            <a:ext cx="3188335" cy="368300"/>
          </a:xfrm>
          <a:prstGeom prst="rect">
            <a:avLst/>
          </a:prstGeom>
          <a:noFill/>
        </p:spPr>
        <p:txBody>
          <a:bodyPr wrap="square" rtlCol="0">
            <a:spAutoFit/>
          </a:bodyPr>
          <a:lstStyle/>
          <a:p>
            <a:r>
              <a:rPr b="1" dirty="0">
                <a:solidFill>
                  <a:srgbClr val="123E61"/>
                </a:solidFill>
                <a:latin typeface="黑体" panose="02010609060101010101" pitchFamily="49" charset="-122"/>
                <a:ea typeface="黑体" panose="02010609060101010101" pitchFamily="49" charset="-122"/>
              </a:rPr>
              <a:t>数据建模的其他表示法及工具</a:t>
            </a:r>
            <a:endParaRPr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数据建模的其他方法</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23570" y="563880"/>
            <a:ext cx="8187055" cy="204025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charset="0"/>
              <a:buChar char="l"/>
              <a:defRPr/>
            </a:pPr>
            <a:r>
              <a:rPr kumimoji="0"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IDEF1X</a:t>
            </a:r>
            <a:endParaRPr kumimoji="0"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Wingdings" panose="05000000000000000000" charset="0"/>
              <a:buNone/>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IDEF1X 模型的基本结构和E</a:t>
            </a:r>
            <a:r>
              <a:rPr kumimoji="0" lang="en-US"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R模型基本类似，主要有以下元素： </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实体(如人，地点，概念，事件等)用矩形方框表示； </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实体之间的关系(联系)，用方框之间的连线表示； </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fontAlgn="ctr">
              <a:lnSpc>
                <a:spcPts val="2320"/>
              </a:lnSpc>
              <a:spcBef>
                <a:spcPts val="0"/>
              </a:spcBef>
              <a:spcAft>
                <a:spcPts val="0"/>
              </a:spcAft>
              <a:buClr>
                <a:srgbClr val="123E61"/>
              </a:buClr>
              <a:buSzTx/>
              <a:buFont typeface="Wingdings" panose="05000000000000000000" charset="0"/>
              <a:buChar char="Ø"/>
              <a:defRPr/>
            </a:pPr>
            <a:r>
              <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实体的属性，用方框内的属性名称来表示。</a:t>
            </a: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R="0" lvl="0" indent="0" algn="just" defTabSz="457200" rtl="0" fontAlgn="ctr">
              <a:lnSpc>
                <a:spcPts val="2320"/>
              </a:lnSpc>
              <a:spcBef>
                <a:spcPts val="0"/>
              </a:spcBef>
              <a:spcAft>
                <a:spcPts val="0"/>
              </a:spcAft>
              <a:buClr>
                <a:srgbClr val="123E61"/>
              </a:buClr>
              <a:buSzTx/>
              <a:buFont typeface="Arial" panose="020B0604020202020204" pitchFamily="34" charset="0"/>
              <a:buNone/>
              <a:defRPr/>
            </a:pPr>
            <a:endParaRPr kumimoji="0" lang="zh-CN" altLang="zh-CN" sz="20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3168352"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本章小结</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本章小结</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246323" y="504057"/>
            <a:ext cx="7715250" cy="4431030"/>
          </a:xfrm>
          <a:prstGeom prst="rect">
            <a:avLst/>
          </a:prstGeom>
        </p:spPr>
        <p:txBody>
          <a:bodyPr wrap="square">
            <a:spAutoFit/>
          </a:bodyPr>
          <a:lstStyle/>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1</a:t>
            </a:r>
            <a:r>
              <a:rPr lang="zh-CN" altLang="en-US" sz="1400" b="1" kern="1000" dirty="0">
                <a:solidFill>
                  <a:srgbClr val="123E61"/>
                </a:solidFill>
                <a:latin typeface="黑体" panose="02010609060101010101" pitchFamily="49" charset="-122"/>
                <a:ea typeface="黑体" panose="02010609060101010101" pitchFamily="49" charset="-122"/>
              </a:rPr>
              <a:t>、实体是客观世界中描述客观事物的概念，是一个数据对象。实体集就是具有相同属性（或性质）</a:t>
            </a:r>
            <a:r>
              <a:rPr lang="en-US" altLang="zh-CN" sz="1400" b="1" kern="1000" dirty="0">
                <a:solidFill>
                  <a:srgbClr val="123E61"/>
                </a:solidFill>
                <a:latin typeface="黑体" panose="02010609060101010101" pitchFamily="49" charset="-122"/>
                <a:ea typeface="黑体" panose="02010609060101010101" pitchFamily="49" charset="-122"/>
              </a:rPr>
              <a:t>的实体集合。实体集可以分为强实体集和弱实体集。</a:t>
            </a:r>
            <a:endParaRPr lang="en-US" altLang="zh-CN" sz="1400" b="1"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2</a:t>
            </a:r>
            <a:r>
              <a:rPr lang="zh-CN" altLang="en-US" sz="1400" b="1" kern="1000" dirty="0">
                <a:solidFill>
                  <a:srgbClr val="123E61"/>
                </a:solidFill>
                <a:latin typeface="黑体" panose="02010609060101010101" pitchFamily="49" charset="-122"/>
                <a:ea typeface="黑体" panose="02010609060101010101" pitchFamily="49" charset="-122"/>
              </a:rPr>
              <a:t>、</a:t>
            </a:r>
            <a:r>
              <a:rPr lang="zh-CN" altLang="zh-CN" sz="1400" b="1" kern="1000" dirty="0">
                <a:solidFill>
                  <a:srgbClr val="123E61"/>
                </a:solidFill>
                <a:latin typeface="黑体" panose="02010609060101010101" pitchFamily="49" charset="-122"/>
                <a:ea typeface="黑体" panose="02010609060101010101" pitchFamily="49" charset="-122"/>
              </a:rPr>
              <a:t>属性</a:t>
            </a:r>
            <a:r>
              <a:rPr lang="zh-CN" altLang="en-US" sz="1400" b="1" kern="1000" dirty="0">
                <a:solidFill>
                  <a:srgbClr val="123E61"/>
                </a:solidFill>
                <a:latin typeface="黑体" panose="02010609060101010101" pitchFamily="49" charset="-122"/>
                <a:ea typeface="黑体" panose="02010609060101010101" pitchFamily="49" charset="-122"/>
              </a:rPr>
              <a:t>的分类：</a:t>
            </a:r>
            <a:endParaRPr lang="en-US" altLang="zh-CN" sz="1400" b="1" kern="1000" dirty="0">
              <a:solidFill>
                <a:srgbClr val="123E61"/>
              </a:solidFill>
              <a:latin typeface="黑体" panose="02010609060101010101" pitchFamily="49" charset="-122"/>
              <a:ea typeface="黑体" panose="02010609060101010101" pitchFamily="49" charset="-122"/>
            </a:endParaRPr>
          </a:p>
          <a:p>
            <a:pPr marL="914400" algn="just" fontAlgn="ctr">
              <a:lnSpc>
                <a:spcPct val="150000"/>
              </a:lnSpc>
              <a:spcAft>
                <a:spcPts val="0"/>
              </a:spcAft>
            </a:pPr>
            <a:r>
              <a:rPr lang="zh-CN" altLang="zh-CN" sz="1200" kern="1000" dirty="0">
                <a:solidFill>
                  <a:srgbClr val="123E61"/>
                </a:solidFill>
                <a:latin typeface="黑体" panose="02010609060101010101" pitchFamily="49" charset="-122"/>
                <a:ea typeface="黑体" panose="02010609060101010101" pitchFamily="49" charset="-122"/>
              </a:rPr>
              <a:t>简单属性、复合属性、单值属性、多值属性、派生属性、空值属性。</a:t>
            </a:r>
            <a:endParaRPr lang="en-US" altLang="zh-CN" sz="1200"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3</a:t>
            </a:r>
            <a:r>
              <a:rPr lang="zh-CN" altLang="en-US" sz="1400" b="1" kern="1000" dirty="0">
                <a:solidFill>
                  <a:srgbClr val="123E61"/>
                </a:solidFill>
                <a:latin typeface="黑体" panose="02010609060101010101" pitchFamily="49" charset="-122"/>
                <a:ea typeface="黑体" panose="02010609060101010101" pitchFamily="49" charset="-122"/>
              </a:rPr>
              <a:t>、联系表示一个或多个实体之间的关联关系。可分为两类：</a:t>
            </a:r>
            <a:endParaRPr lang="en-US" altLang="zh-CN" sz="1400" b="1" kern="1000" dirty="0">
              <a:solidFill>
                <a:srgbClr val="123E61"/>
              </a:solidFill>
              <a:latin typeface="黑体" panose="02010609060101010101" pitchFamily="49" charset="-122"/>
              <a:ea typeface="黑体" panose="02010609060101010101" pitchFamily="49" charset="-122"/>
            </a:endParaRPr>
          </a:p>
          <a:p>
            <a:pPr marL="914400" algn="just" fontAlgn="ctr">
              <a:lnSpc>
                <a:spcPct val="150000"/>
              </a:lnSpc>
            </a:pPr>
            <a:r>
              <a:rPr lang="zh-CN" altLang="en-US" sz="1200" kern="1000" dirty="0">
                <a:solidFill>
                  <a:srgbClr val="123E61"/>
                </a:solidFill>
                <a:latin typeface="黑体" panose="02010609060101010101" pitchFamily="49" charset="-122"/>
                <a:ea typeface="黑体" panose="02010609060101010101" pitchFamily="49" charset="-122"/>
              </a:rPr>
              <a:t>实体内部的联系、实体之间的联系。</a:t>
            </a:r>
            <a:endParaRPr lang="en-US" altLang="zh-CN" sz="1200"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4</a:t>
            </a:r>
            <a:r>
              <a:rPr lang="zh-CN" altLang="en-US" sz="1400" b="1" kern="1000" dirty="0">
                <a:solidFill>
                  <a:srgbClr val="123E61"/>
                </a:solidFill>
                <a:latin typeface="黑体" panose="02010609060101010101" pitchFamily="49" charset="-122"/>
                <a:ea typeface="黑体" panose="02010609060101010101" pitchFamily="49" charset="-122"/>
              </a:rPr>
              <a:t>、映射基数指的是一个实体通过一个联系能同时与多少个实体相关联，可分为：</a:t>
            </a:r>
            <a:endParaRPr lang="en-US" altLang="zh-CN" sz="1400" b="1" kern="1000" dirty="0">
              <a:solidFill>
                <a:srgbClr val="123E61"/>
              </a:solidFill>
              <a:latin typeface="黑体" panose="02010609060101010101" pitchFamily="49" charset="-122"/>
              <a:ea typeface="黑体" panose="02010609060101010101" pitchFamily="49" charset="-122"/>
            </a:endParaRPr>
          </a:p>
          <a:p>
            <a:pPr marL="914400" algn="just" fontAlgn="ctr">
              <a:lnSpc>
                <a:spcPct val="150000"/>
              </a:lnSpc>
              <a:spcAft>
                <a:spcPts val="0"/>
              </a:spcAft>
            </a:pPr>
            <a:r>
              <a:rPr lang="zh-CN" altLang="en-US" sz="1200" kern="1000" dirty="0">
                <a:solidFill>
                  <a:srgbClr val="123E61"/>
                </a:solidFill>
                <a:latin typeface="黑体" panose="02010609060101010101" pitchFamily="49" charset="-122"/>
                <a:ea typeface="黑体" panose="02010609060101010101" pitchFamily="49" charset="-122"/>
              </a:rPr>
              <a:t>一对一、一对多、多对一和多对多。</a:t>
            </a:r>
            <a:endParaRPr lang="en-US" altLang="zh-CN" sz="1200"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5</a:t>
            </a:r>
            <a:r>
              <a:rPr lang="zh-CN" altLang="en-US" sz="1400" b="1" kern="1000" dirty="0">
                <a:solidFill>
                  <a:srgbClr val="123E61"/>
                </a:solidFill>
                <a:latin typeface="黑体" panose="02010609060101010101" pitchFamily="49" charset="-122"/>
                <a:ea typeface="黑体" panose="02010609060101010101" pitchFamily="49" charset="-122"/>
              </a:rPr>
              <a:t>、</a:t>
            </a:r>
            <a:r>
              <a:rPr lang="en-US" altLang="zh-CN" sz="1400" b="1" kern="1000" dirty="0">
                <a:solidFill>
                  <a:srgbClr val="123E61"/>
                </a:solidFill>
                <a:latin typeface="黑体" panose="02010609060101010101" pitchFamily="49" charset="-122"/>
                <a:ea typeface="黑体" panose="02010609060101010101" pitchFamily="49" charset="-122"/>
                <a:sym typeface="+mn-ea"/>
              </a:rPr>
              <a:t>E-R</a:t>
            </a:r>
            <a:r>
              <a:rPr lang="zh-CN" altLang="en-US" sz="1400" b="1" kern="1000" dirty="0">
                <a:solidFill>
                  <a:srgbClr val="123E61"/>
                </a:solidFill>
                <a:latin typeface="黑体" panose="02010609060101010101" pitchFamily="49" charset="-122"/>
                <a:ea typeface="黑体" panose="02010609060101010101" pitchFamily="49" charset="-122"/>
                <a:sym typeface="+mn-ea"/>
              </a:rPr>
              <a:t>图的设计时，需要了解三个基本概念：</a:t>
            </a:r>
            <a:endParaRPr lang="zh-CN" altLang="en-US" sz="1400" b="1" kern="1000" dirty="0">
              <a:solidFill>
                <a:srgbClr val="123E61"/>
              </a:solidFill>
              <a:latin typeface="黑体" panose="02010609060101010101" pitchFamily="49" charset="-122"/>
              <a:ea typeface="黑体" panose="02010609060101010101" pitchFamily="49" charset="-122"/>
            </a:endParaRPr>
          </a:p>
          <a:p>
            <a:pPr marL="914400" indent="-179705" algn="just" fontAlgn="ctr">
              <a:lnSpc>
                <a:spcPct val="150000"/>
              </a:lnSpc>
              <a:spcAft>
                <a:spcPts val="0"/>
              </a:spcAft>
              <a:buFont typeface="Arial" panose="020B0604020202020204" pitchFamily="34" charset="0"/>
              <a:buChar char="•"/>
            </a:pPr>
            <a:r>
              <a:rPr lang="zh-CN" altLang="en-US" sz="1400" kern="1000" dirty="0">
                <a:solidFill>
                  <a:srgbClr val="123E61"/>
                </a:solidFill>
                <a:latin typeface="黑体" panose="02010609060101010101" pitchFamily="49" charset="-122"/>
                <a:ea typeface="黑体" panose="02010609060101010101" pitchFamily="49" charset="-122"/>
                <a:sym typeface="+mn-ea"/>
              </a:rPr>
              <a:t>实体用方框表示，方框内注明实体的名称；</a:t>
            </a:r>
            <a:endParaRPr lang="zh-CN" altLang="en-US" sz="1400" kern="1000" dirty="0">
              <a:solidFill>
                <a:srgbClr val="123E61"/>
              </a:solidFill>
              <a:latin typeface="黑体" panose="02010609060101010101" pitchFamily="49" charset="-122"/>
              <a:ea typeface="黑体" panose="02010609060101010101" pitchFamily="49" charset="-122"/>
            </a:endParaRPr>
          </a:p>
          <a:p>
            <a:pPr marL="914400" indent="-179705" algn="just" fontAlgn="ctr">
              <a:lnSpc>
                <a:spcPct val="150000"/>
              </a:lnSpc>
              <a:spcAft>
                <a:spcPts val="0"/>
              </a:spcAft>
              <a:buFont typeface="Arial" panose="020B0604020202020204" pitchFamily="34" charset="0"/>
              <a:buChar char="•"/>
            </a:pPr>
            <a:r>
              <a:rPr lang="zh-CN" altLang="en-US" sz="1400" kern="1000" dirty="0">
                <a:solidFill>
                  <a:srgbClr val="123E61"/>
                </a:solidFill>
                <a:latin typeface="黑体" panose="02010609060101010101" pitchFamily="49" charset="-122"/>
                <a:ea typeface="黑体" panose="02010609060101010101" pitchFamily="49" charset="-122"/>
                <a:sym typeface="+mn-ea"/>
              </a:rPr>
              <a:t>属性用椭圆形框表示，并用无向边将属性与对应的实体连接起来；</a:t>
            </a:r>
            <a:endParaRPr lang="zh-CN" altLang="en-US" sz="1400" kern="1000" dirty="0">
              <a:solidFill>
                <a:srgbClr val="123E61"/>
              </a:solidFill>
              <a:latin typeface="黑体" panose="02010609060101010101" pitchFamily="49" charset="-122"/>
              <a:ea typeface="黑体" panose="02010609060101010101" pitchFamily="49" charset="-122"/>
            </a:endParaRPr>
          </a:p>
          <a:p>
            <a:pPr marL="914400" indent="-179705" algn="just" fontAlgn="ctr">
              <a:lnSpc>
                <a:spcPct val="150000"/>
              </a:lnSpc>
              <a:spcAft>
                <a:spcPts val="0"/>
              </a:spcAft>
              <a:buFont typeface="Arial" panose="020B0604020202020204" pitchFamily="34" charset="0"/>
              <a:buChar char="•"/>
            </a:pPr>
            <a:r>
              <a:rPr lang="zh-CN" altLang="en-US" sz="1400" kern="1000" dirty="0">
                <a:solidFill>
                  <a:srgbClr val="123E61"/>
                </a:solidFill>
                <a:latin typeface="黑体" panose="02010609060101010101" pitchFamily="49" charset="-122"/>
                <a:ea typeface="黑体" panose="02010609060101010101" pitchFamily="49" charset="-122"/>
                <a:sym typeface="+mn-ea"/>
              </a:rPr>
              <a:t>联系用菱形框表示，并用无向边将其与相关的实体连接起来。</a:t>
            </a:r>
            <a:endParaRPr lang="zh-CN" altLang="en-US" sz="1400" b="1"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en-US" altLang="zh-CN" sz="1400" b="1" kern="1000" dirty="0">
                <a:solidFill>
                  <a:srgbClr val="123E61"/>
                </a:solidFill>
                <a:latin typeface="黑体" panose="02010609060101010101" pitchFamily="49" charset="-122"/>
                <a:ea typeface="黑体" panose="02010609060101010101" pitchFamily="49" charset="-122"/>
              </a:rPr>
              <a:t>6</a:t>
            </a:r>
            <a:r>
              <a:rPr lang="zh-CN" altLang="en-US" sz="1400" b="1" kern="1000" dirty="0">
                <a:solidFill>
                  <a:srgbClr val="123E61"/>
                </a:solidFill>
                <a:latin typeface="黑体" panose="02010609060101010101" pitchFamily="49" charset="-122"/>
                <a:ea typeface="黑体" panose="02010609060101010101" pitchFamily="49" charset="-122"/>
              </a:rPr>
              <a:t>、</a:t>
            </a:r>
            <a:r>
              <a:rPr lang="en-US" altLang="zh-CN" sz="1400" b="1" kern="1000" dirty="0">
                <a:solidFill>
                  <a:srgbClr val="123E61"/>
                </a:solidFill>
                <a:latin typeface="黑体" panose="02010609060101010101" pitchFamily="49" charset="-122"/>
                <a:ea typeface="黑体" panose="02010609060101010101" pitchFamily="49" charset="-122"/>
              </a:rPr>
              <a:t>E-R</a:t>
            </a:r>
            <a:r>
              <a:rPr lang="zh-CN" altLang="en-US" sz="1400" b="1" kern="1000" dirty="0">
                <a:solidFill>
                  <a:srgbClr val="123E61"/>
                </a:solidFill>
                <a:latin typeface="黑体" panose="02010609060101010101" pitchFamily="49" charset="-122"/>
                <a:ea typeface="黑体" panose="02010609060101010101" pitchFamily="49" charset="-122"/>
              </a:rPr>
              <a:t>图的设计分为：</a:t>
            </a:r>
            <a:endParaRPr lang="en-US" altLang="zh-CN" sz="1400" b="1" kern="1000" dirty="0">
              <a:solidFill>
                <a:srgbClr val="123E61"/>
              </a:solidFill>
              <a:latin typeface="黑体" panose="02010609060101010101" pitchFamily="49" charset="-122"/>
              <a:ea typeface="黑体" panose="02010609060101010101" pitchFamily="49" charset="-122"/>
            </a:endParaRPr>
          </a:p>
          <a:p>
            <a:pPr marL="914400" algn="just" fontAlgn="ctr">
              <a:lnSpc>
                <a:spcPct val="150000"/>
              </a:lnSpc>
              <a:spcAft>
                <a:spcPts val="0"/>
              </a:spcAft>
            </a:pPr>
            <a:r>
              <a:rPr lang="zh-CN" altLang="en-US" sz="1200" kern="1000" dirty="0">
                <a:solidFill>
                  <a:srgbClr val="123E61"/>
                </a:solidFill>
                <a:latin typeface="黑体" panose="02010609060101010101" pitchFamily="49" charset="-122"/>
                <a:ea typeface="黑体" panose="02010609060101010101" pitchFamily="49" charset="-122"/>
              </a:rPr>
              <a:t>局部设计、全局设计、消除冲突。</a:t>
            </a:r>
            <a:endParaRPr lang="zh-CN" altLang="zh-CN" sz="1600" kern="1000" dirty="0">
              <a:solidFill>
                <a:srgbClr val="123E61"/>
              </a:solidFill>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简单属性和复合属性</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7" name="组合 55"/>
          <p:cNvGrpSpPr/>
          <p:nvPr/>
        </p:nvGrpSpPr>
        <p:grpSpPr>
          <a:xfrm>
            <a:off x="456115" y="662192"/>
            <a:ext cx="472830" cy="378513"/>
            <a:chOff x="304800" y="673100"/>
            <a:chExt cx="4000500" cy="4000500"/>
          </a:xfrm>
          <a:effectLst>
            <a:outerShdw blurRad="444500" dist="254000" dir="8100000" algn="tr" rotWithShape="0">
              <a:prstClr val="black">
                <a:alpha val="50000"/>
              </a:prstClr>
            </a:outerShdw>
          </a:effectLst>
        </p:grpSpPr>
        <p:sp>
          <p:nvSpPr>
            <p:cNvPr id="8"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 name="AutoShape 2"/>
          <p:cNvSpPr>
            <a:spLocks noChangeArrowheads="1"/>
          </p:cNvSpPr>
          <p:nvPr/>
        </p:nvSpPr>
        <p:spPr bwMode="auto">
          <a:xfrm>
            <a:off x="965835" y="585470"/>
            <a:ext cx="903605" cy="454025"/>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083377" y="609114"/>
            <a:ext cx="690880" cy="39878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属性</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5" name="矩形 14"/>
          <p:cNvSpPr/>
          <p:nvPr/>
        </p:nvSpPr>
        <p:spPr>
          <a:xfrm>
            <a:off x="455323" y="1085925"/>
            <a:ext cx="8536075" cy="830997"/>
          </a:xfrm>
          <a:prstGeom prst="rect">
            <a:avLst/>
          </a:prstGeom>
        </p:spPr>
        <p:txBody>
          <a:bodyPr wrap="square">
            <a:spAutoFit/>
          </a:bodyPr>
          <a:lstStyle/>
          <a:p>
            <a:pPr marR="0" lvl="0" indent="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None/>
              <a:defRPr/>
            </a:pP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属性被分为简单属性、复合属性、单值属性、多值属性、派生属性、空值属性。</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Char char="l"/>
              <a:defRPr/>
            </a:pPr>
            <a:r>
              <a:rPr lang="zh-CN" altLang="en-US" sz="1600"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简单属性和复合</a:t>
            </a:r>
            <a:r>
              <a:rPr lang="zh-CN" altLang="en-US" sz="1600" kern="1000" noProof="0" dirty="0" smtClean="0">
                <a:ln>
                  <a:noFill/>
                </a:ln>
                <a:solidFill>
                  <a:srgbClr val="14436A"/>
                </a:solidFill>
                <a:effectLst/>
                <a:uLnTx/>
                <a:uFillTx/>
                <a:latin typeface="黑体" panose="02010609060101010101" pitchFamily="49" charset="-122"/>
                <a:ea typeface="黑体" panose="02010609060101010101" pitchFamily="49" charset="-122"/>
                <a:sym typeface="+mn-ea"/>
              </a:rPr>
              <a:t>属性</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8" name="Picture 2" descr="说明: 9t13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713" y="1625505"/>
            <a:ext cx="2891299" cy="180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6629985" y="3435382"/>
            <a:ext cx="1980029" cy="307777"/>
          </a:xfrm>
          <a:prstGeom prst="rect">
            <a:avLst/>
          </a:prstGeom>
        </p:spPr>
        <p:txBody>
          <a:bodyPr wrap="none">
            <a:spAutoFit/>
          </a:bodyPr>
          <a:lstStyle/>
          <a:p>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复合属性的层次结构</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4" name="矩形 3"/>
          <p:cNvSpPr/>
          <p:nvPr/>
        </p:nvSpPr>
        <p:spPr>
          <a:xfrm>
            <a:off x="915784" y="1728768"/>
            <a:ext cx="5024367" cy="2677656"/>
          </a:xfrm>
          <a:prstGeom prst="rect">
            <a:avLst/>
          </a:prstGeom>
        </p:spPr>
        <p:txBody>
          <a:bodyPr wrap="square">
            <a:spAutoFit/>
          </a:bodyPr>
          <a:lstStyle/>
          <a:p>
            <a:pPr marL="45720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根据属性的类别划分。</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简单属性是不可再分的属性。</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复合属性是可以再划分为更小的部分（即属性可以嵌套）。</a:t>
            </a:r>
            <a:endParaRPr lang="zh-CN" altLang="en-US"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sym typeface="+mn-ea"/>
              </a:rPr>
              <a:t>例如：患者的地址属性可分解为：省份、城市、街道和邮政编码等</a:t>
            </a:r>
            <a:r>
              <a:rPr lang="en-US" altLang="zh-CN" sz="1600" kern="1000" dirty="0">
                <a:solidFill>
                  <a:srgbClr val="14436A"/>
                </a:solidFill>
                <a:latin typeface="黑体" panose="02010609060101010101" pitchFamily="49" charset="-122"/>
                <a:ea typeface="黑体" panose="02010609060101010101" pitchFamily="49" charset="-122"/>
                <a:sym typeface="+mn-ea"/>
              </a:rPr>
              <a:t>4</a:t>
            </a:r>
            <a:r>
              <a:rPr lang="zh-CN" altLang="en-US" sz="1600" kern="1000" dirty="0">
                <a:solidFill>
                  <a:srgbClr val="14436A"/>
                </a:solidFill>
                <a:latin typeface="黑体" panose="02010609060101010101" pitchFamily="49" charset="-122"/>
                <a:ea typeface="黑体" panose="02010609060101010101" pitchFamily="49" charset="-122"/>
                <a:sym typeface="+mn-ea"/>
              </a:rPr>
              <a:t>个子属性，而街道又可分为街道名、门牌号两个子属性。</a:t>
            </a:r>
            <a:endParaRPr lang="en-US" altLang="zh-CN" sz="1600" kern="1000" dirty="0">
              <a:solidFill>
                <a:srgbClr val="14436A"/>
              </a:solidFill>
              <a:latin typeface="黑体" panose="02010609060101010101" pitchFamily="49" charset="-122"/>
              <a:ea typeface="黑体" panose="02010609060101010101" pitchFamily="49" charset="-122"/>
            </a:endParaRPr>
          </a:p>
        </p:txBody>
      </p:sp>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单值属性和多值属性</a:t>
            </a:r>
            <a:endPar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endParaRPr>
          </a:p>
        </p:txBody>
      </p:sp>
      <p:sp>
        <p:nvSpPr>
          <p:cNvPr id="11" name="矩形 10"/>
          <p:cNvSpPr/>
          <p:nvPr/>
        </p:nvSpPr>
        <p:spPr>
          <a:xfrm>
            <a:off x="539552" y="551417"/>
            <a:ext cx="8797333" cy="1938992"/>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Char char="l"/>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单值属性和多值属性</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457200" marR="0" lvl="0" indent="-179705" algn="just" fontAlgn="ctr">
              <a:lnSpc>
                <a:spcPct val="150000"/>
              </a:lnSpc>
              <a:spcBef>
                <a:spcPts val="0"/>
              </a:spcBef>
              <a:spcAft>
                <a:spcPts val="0"/>
              </a:spcAft>
              <a:buClrTx/>
              <a:buSzTx/>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根据属性的取值特点</a:t>
            </a:r>
            <a:r>
              <a:rPr lang="zh-CN" altLang="en-US" sz="1600" kern="1000" dirty="0">
                <a:solidFill>
                  <a:srgbClr val="14436A"/>
                </a:solidFill>
                <a:latin typeface="黑体" panose="02010609060101010101" pitchFamily="49" charset="-122"/>
                <a:ea typeface="黑体" panose="02010609060101010101" pitchFamily="49" charset="-122"/>
              </a:rPr>
              <a:t>划分。</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marR="0" lvl="0" indent="-179705" algn="just" fontAlgn="ctr">
              <a:lnSpc>
                <a:spcPct val="150000"/>
              </a:lnSpc>
              <a:spcBef>
                <a:spcPts val="0"/>
              </a:spcBef>
              <a:spcAft>
                <a:spcPts val="0"/>
              </a:spcAft>
              <a:buClrTx/>
              <a:buSzTx/>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单值属性是指同一实体的属性只能取一个值</a:t>
            </a:r>
            <a:r>
              <a:rPr lang="zh-CN" altLang="en-US" sz="1600" kern="1000" dirty="0">
                <a:solidFill>
                  <a:srgbClr val="14436A"/>
                </a:solidFill>
                <a:latin typeface="黑体" panose="02010609060101010101" pitchFamily="49" charset="-122"/>
                <a:ea typeface="黑体" panose="02010609060101010101" pitchFamily="49" charset="-122"/>
              </a:rPr>
              <a:t>。</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marR="0" lvl="0" indent="-179705" algn="just" fontAlgn="ctr">
              <a:lnSpc>
                <a:spcPct val="150000"/>
              </a:lnSpc>
              <a:spcBef>
                <a:spcPts val="0"/>
              </a:spcBef>
              <a:spcAft>
                <a:spcPts val="0"/>
              </a:spcAft>
              <a:buClrTx/>
              <a:buSzTx/>
              <a:buFont typeface="Arial" panose="020B0604020202020204" pitchFamily="34" charset="0"/>
              <a:buChar char="•"/>
              <a:defRPr/>
            </a:pPr>
            <a:r>
              <a:rPr lang="zh-CN" altLang="zh-CN" sz="1600" kern="1000" dirty="0">
                <a:solidFill>
                  <a:srgbClr val="14436A"/>
                </a:solidFill>
                <a:latin typeface="黑体" panose="02010609060101010101" pitchFamily="49" charset="-122"/>
                <a:ea typeface="黑体" panose="02010609060101010101" pitchFamily="49" charset="-122"/>
              </a:rPr>
              <a:t>多值属性是指同一个实体的某些属性可能对应一组值</a:t>
            </a:r>
            <a:r>
              <a:rPr lang="zh-CN" altLang="en-US" sz="1600" kern="1000" dirty="0">
                <a:solidFill>
                  <a:srgbClr val="14436A"/>
                </a:solidFill>
                <a:latin typeface="黑体" panose="02010609060101010101" pitchFamily="49" charset="-122"/>
                <a:ea typeface="黑体" panose="02010609060101010101" pitchFamily="49" charset="-122"/>
              </a:rPr>
              <a:t>。</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marR="0" lvl="0" indent="-179705" algn="just" fontAlgn="ctr">
              <a:lnSpc>
                <a:spcPct val="150000"/>
              </a:lnSpc>
              <a:spcBef>
                <a:spcPts val="0"/>
              </a:spcBef>
              <a:spcAft>
                <a:spcPts val="0"/>
              </a:spcAft>
              <a:buClrTx/>
              <a:buSzTx/>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多值属性用</a:t>
            </a:r>
            <a:r>
              <a:rPr lang="zh-CN" altLang="en-US" sz="1600" kern="1000" dirty="0">
                <a:solidFill>
                  <a:srgbClr val="FF0000"/>
                </a:solidFill>
                <a:latin typeface="黑体" panose="02010609060101010101" pitchFamily="49" charset="-122"/>
                <a:ea typeface="黑体" panose="02010609060101010101" pitchFamily="49" charset="-122"/>
              </a:rPr>
              <a:t>双椭圆形</a:t>
            </a:r>
            <a:r>
              <a:rPr lang="zh-CN" altLang="en-US" sz="1600" kern="1000" dirty="0">
                <a:solidFill>
                  <a:srgbClr val="14436A"/>
                </a:solidFill>
                <a:latin typeface="黑体" panose="02010609060101010101" pitchFamily="49" charset="-122"/>
                <a:ea typeface="黑体" panose="02010609060101010101" pitchFamily="49" charset="-122"/>
              </a:rPr>
              <a:t>表示。</a:t>
            </a:r>
            <a:endParaRPr lang="en-US" altLang="zh-CN" sz="1600" kern="1000" dirty="0">
              <a:solidFill>
                <a:srgbClr val="14436A"/>
              </a:solidFill>
              <a:latin typeface="黑体" panose="02010609060101010101" pitchFamily="49" charset="-122"/>
              <a:ea typeface="黑体" panose="02010609060101010101" pitchFamily="49" charset="-122"/>
            </a:endParaRPr>
          </a:p>
        </p:txBody>
      </p:sp>
      <p:pic>
        <p:nvPicPr>
          <p:cNvPr id="13" name="Picture 2" descr="9t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218" y="2267994"/>
            <a:ext cx="4074213" cy="211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310822" y="4439685"/>
            <a:ext cx="2897582" cy="307777"/>
          </a:xfrm>
          <a:prstGeom prst="rect">
            <a:avLst/>
          </a:prstGeom>
        </p:spPr>
        <p:txBody>
          <a:bodyPr wrap="square">
            <a:spAutoFit/>
          </a:bodyPr>
          <a:lstStyle/>
          <a:p>
            <a:pPr indent="800100" algn="just">
              <a:spcBef>
                <a:spcPts val="700"/>
              </a:spcBef>
              <a:spcAft>
                <a:spcPts val="800"/>
              </a:spcAft>
            </a:pPr>
            <a:r>
              <a:rPr lang="en-US" altLang="zh-CN" sz="1400" kern="1000" dirty="0">
                <a:solidFill>
                  <a:srgbClr val="14436A"/>
                </a:solidFill>
                <a:latin typeface="黑体" panose="02010609060101010101" pitchFamily="49" charset="-122"/>
                <a:ea typeface="黑体" panose="02010609060101010101" pitchFamily="49" charset="-122"/>
              </a:rPr>
              <a:t>  </a:t>
            </a:r>
            <a:r>
              <a:rPr lang="zh-CN" altLang="zh-CN" sz="1400" kern="1000" dirty="0">
                <a:solidFill>
                  <a:srgbClr val="14436A"/>
                </a:solidFill>
                <a:latin typeface="黑体" panose="02010609060101010101" pitchFamily="49" charset="-122"/>
                <a:ea typeface="黑体" panose="02010609060101010101" pitchFamily="49" charset="-122"/>
              </a:rPr>
              <a:t>多值属性的表示方法</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540904" y="2406837"/>
            <a:ext cx="4572000" cy="461665"/>
          </a:xfrm>
          <a:prstGeom prst="rect">
            <a:avLst/>
          </a:prstGeom>
        </p:spPr>
        <p:txBody>
          <a:bodyPr>
            <a:spAutoFit/>
          </a:bodyPr>
          <a:lstStyle/>
          <a:p>
            <a:pPr marL="457200" marR="0" lvl="0" indent="-179705" algn="just" fontAlgn="ctr">
              <a:lnSpc>
                <a:spcPct val="150000"/>
              </a:lnSpc>
              <a:spcBef>
                <a:spcPts val="0"/>
              </a:spcBef>
              <a:spcAft>
                <a:spcPts val="0"/>
              </a:spcAft>
              <a:buClrTx/>
              <a:buSzTx/>
              <a:buFont typeface="Arial" panose="020B0604020202020204" pitchFamily="34" charset="0"/>
              <a:buChar char="•"/>
              <a:defRPr/>
            </a:pPr>
            <a:r>
              <a:rPr lang="zh-CN" altLang="en-US" sz="1600" kern="1000" dirty="0">
                <a:solidFill>
                  <a:srgbClr val="14436A"/>
                </a:solidFill>
                <a:latin typeface="黑体" panose="02010609060101010101" pitchFamily="49" charset="-122"/>
                <a:ea typeface="黑体" panose="02010609060101010101" pitchFamily="49" charset="-122"/>
              </a:rPr>
              <a:t>例如：</a:t>
            </a:r>
            <a:r>
              <a:rPr lang="zh-CN" altLang="zh-CN" sz="1600" kern="1000" dirty="0">
                <a:solidFill>
                  <a:srgbClr val="14436A"/>
                </a:solidFill>
                <a:latin typeface="黑体" panose="02010609060101010101" pitchFamily="49" charset="-122"/>
                <a:ea typeface="黑体" panose="02010609060101010101" pitchFamily="49" charset="-122"/>
              </a:rPr>
              <a:t>具有多个电话号码的患者实体表示</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521970"/>
          </a:xfrm>
          <a:prstGeom prst="rect">
            <a:avLst/>
          </a:prstGeom>
          <a:noFill/>
        </p:spPr>
        <p:txBody>
          <a:bodyPr wrap="square" rtlCol="0">
            <a:spAutoFit/>
          </a:bodyPr>
          <a:lstStyle/>
          <a:p>
            <a:pPr algn="r"/>
            <a:r>
              <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rPr>
              <a:t>多值属性</a:t>
            </a:r>
            <a:endParaRPr lang="zh-CN" altLang="zh-CN" sz="1400" b="1" kern="1000" noProof="0" dirty="0">
              <a:ln>
                <a:noFill/>
              </a:ln>
              <a:solidFill>
                <a:srgbClr val="14436A"/>
              </a:solidFill>
              <a:effectLst/>
              <a:uLnTx/>
              <a:uFillTx/>
              <a:latin typeface="黑体" panose="02010609060101010101" pitchFamily="49" charset="-122"/>
              <a:ea typeface="黑体" panose="02010609060101010101" pitchFamily="49" charset="-122"/>
              <a:sym typeface="+mn-ea"/>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44864" y="577911"/>
            <a:ext cx="8450664" cy="46166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Char char="l"/>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多值属性的变换通常有两种方法</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9" name="矩形 8"/>
          <p:cNvSpPr/>
          <p:nvPr/>
        </p:nvSpPr>
        <p:spPr>
          <a:xfrm>
            <a:off x="644864" y="1027877"/>
            <a:ext cx="8254723" cy="461665"/>
          </a:xfrm>
          <a:prstGeom prst="rect">
            <a:avLst/>
          </a:prstGeom>
        </p:spPr>
        <p:txBody>
          <a:bodyPr wrap="square">
            <a:spAutoFit/>
          </a:bodyPr>
          <a:lstStyle/>
          <a:p>
            <a:pPr marL="277495" marR="0" lvl="0" indent="0" algn="just" defTabSz="457200" rtl="0" eaLnBrk="1" fontAlgn="ctr" latinLnBrk="0" hangingPunct="1">
              <a:lnSpc>
                <a:spcPct val="150000"/>
              </a:lnSpc>
              <a:spcBef>
                <a:spcPts val="0"/>
              </a:spcBef>
              <a:spcAft>
                <a:spcPts val="0"/>
              </a:spcAft>
              <a:buClrTx/>
              <a:buSzTx/>
              <a:buFont typeface="Arial" panose="020B0604020202020204" pitchFamily="34" charset="0"/>
              <a:buNone/>
              <a:defRPr/>
            </a:pP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方法一：</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将原来的多值属性用几个新的单值属性来表示。</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0" name="图片 8" descr="说明: 9t1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0517" y="1946444"/>
            <a:ext cx="4963880" cy="218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153833" y="4287561"/>
            <a:ext cx="3236784" cy="307777"/>
          </a:xfrm>
          <a:prstGeom prst="rect">
            <a:avLst/>
          </a:prstGeom>
        </p:spPr>
        <p:txBody>
          <a:bodyPr wrap="none">
            <a:spAutoFit/>
          </a:bodyPr>
          <a:lstStyle/>
          <a:p>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多值属性的变换表示（新属性方法）</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936102" y="1445469"/>
            <a:ext cx="7092282" cy="338554"/>
          </a:xfrm>
          <a:prstGeom prst="rect">
            <a:avLst/>
          </a:prstGeom>
        </p:spPr>
        <p:txBody>
          <a:bodyPr wrap="square">
            <a:spAutoFit/>
          </a:bodyPr>
          <a:lstStyle/>
          <a:p>
            <a:r>
              <a:rPr lang="zh-CN" altLang="zh-CN" sz="1600" kern="1000" dirty="0">
                <a:solidFill>
                  <a:srgbClr val="14436A"/>
                </a:solidFill>
                <a:latin typeface="黑体" panose="02010609060101010101" pitchFamily="49" charset="-122"/>
                <a:ea typeface="黑体" panose="02010609060101010101" pitchFamily="49" charset="-122"/>
              </a:rPr>
              <a:t>例如</a:t>
            </a:r>
            <a:r>
              <a:rPr lang="zh-CN" altLang="en-US"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患者的联系电话可以用家庭电话、办公电话、移动电话等进行分解</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11" name="页脚占位符 10"/>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8300"/>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sym typeface="+mn-ea"/>
              </a:rPr>
              <a:t>实体</a:t>
            </a:r>
            <a:r>
              <a:rPr lang="en-US" altLang="zh-CN" b="1" dirty="0">
                <a:solidFill>
                  <a:srgbClr val="123E61"/>
                </a:solidFill>
                <a:latin typeface="黑体" panose="02010609060101010101" pitchFamily="49" charset="-122"/>
                <a:ea typeface="黑体" panose="02010609060101010101" pitchFamily="49" charset="-122"/>
                <a:sym typeface="+mn-ea"/>
              </a:rPr>
              <a:t>-</a:t>
            </a:r>
            <a:r>
              <a:rPr lang="zh-CN" altLang="en-US" b="1" dirty="0">
                <a:solidFill>
                  <a:srgbClr val="123E61"/>
                </a:solidFill>
                <a:latin typeface="黑体" panose="02010609060101010101" pitchFamily="49" charset="-122"/>
                <a:ea typeface="黑体" panose="02010609060101010101" pitchFamily="49" charset="-122"/>
                <a:sym typeface="+mn-ea"/>
              </a:rPr>
              <a:t>联系模型</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多值属性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644864" y="577911"/>
            <a:ext cx="8450664" cy="461665"/>
          </a:xfrm>
          <a:prstGeom prst="rect">
            <a:avLst/>
          </a:prstGeom>
        </p:spPr>
        <p:txBody>
          <a:bodyPr wrap="square">
            <a:spAutoFit/>
          </a:bodyPr>
          <a:lstStyle/>
          <a:p>
            <a:pPr marL="285750" marR="0" lvl="0" indent="-285750" algn="just" defTabSz="457200" rtl="0" eaLnBrk="1" fontAlgn="ctr" latinLnBrk="0" hangingPunct="1">
              <a:lnSpc>
                <a:spcPct val="150000"/>
              </a:lnSpc>
              <a:spcBef>
                <a:spcPts val="0"/>
              </a:spcBef>
              <a:spcAft>
                <a:spcPts val="0"/>
              </a:spcAft>
              <a:buClr>
                <a:srgbClr val="123E61"/>
              </a:buClr>
              <a:buSzTx/>
              <a:buFont typeface="Wingdings" panose="05000000000000000000" pitchFamily="2" charset="2"/>
              <a:buChar char="l"/>
              <a:defRPr/>
            </a:pP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多值属性的变换通常有两种方法</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sp>
        <p:nvSpPr>
          <p:cNvPr id="11" name="矩形 10"/>
          <p:cNvSpPr/>
          <p:nvPr/>
        </p:nvSpPr>
        <p:spPr>
          <a:xfrm>
            <a:off x="453822" y="808743"/>
            <a:ext cx="8280000" cy="1569660"/>
          </a:xfrm>
          <a:prstGeom prst="rect">
            <a:avLst/>
          </a:prstGeom>
        </p:spPr>
        <p:txBody>
          <a:bodyPr wrap="square">
            <a:spAutoFit/>
          </a:bodyPr>
          <a:lstStyle/>
          <a:p>
            <a:pPr marL="277495" marR="0" lvl="0" indent="0" defTabSz="457200" rtl="0" eaLnBrk="1" fontAlgn="ctr" latinLnBrk="0" hangingPunct="1">
              <a:lnSpc>
                <a:spcPct val="150000"/>
              </a:lnSpc>
              <a:spcBef>
                <a:spcPts val="0"/>
              </a:spcBef>
              <a:spcAft>
                <a:spcPts val="0"/>
              </a:spcAft>
              <a:buClrTx/>
              <a:buSzTx/>
              <a:buFont typeface="Arial" panose="020B0604020202020204" pitchFamily="34" charset="0"/>
              <a:buNone/>
              <a:defRPr/>
            </a:pP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  </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方法二：</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将原来的多值属性用一个新的实体类型表示。</a:t>
            </a:r>
            <a:endPar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a:p>
            <a:pPr marL="0" marR="0" lvl="0" indent="457200" defTabSz="457200" rtl="0" eaLnBrk="1" fontAlgn="ctr" latinLnBrk="0" hangingPunct="1">
              <a:lnSpc>
                <a:spcPct val="150000"/>
              </a:lnSpc>
              <a:spcBef>
                <a:spcPts val="0"/>
              </a:spcBef>
              <a:spcAft>
                <a:spcPts val="0"/>
              </a:spcAft>
              <a:buClrTx/>
              <a:buSzTx/>
              <a:buFontTx/>
              <a:buNone/>
              <a:defRPr/>
            </a:pP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新的实体类型和原来的实体类型之间是</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1</a:t>
            </a:r>
            <a:r>
              <a:rPr lang="en-US" altLang="zh-CN" sz="1600" kern="1000" dirty="0">
                <a:solidFill>
                  <a:srgbClr val="14436A"/>
                </a:solidFill>
                <a:latin typeface="黑体" panose="02010609060101010101" pitchFamily="49" charset="-122"/>
                <a:ea typeface="黑体" panose="02010609060101010101" pitchFamily="49" charset="-122"/>
              </a:rPr>
              <a:t>∶</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N</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联系，新的实体依赖于原来的实体而存在，因此称新的实体为</a:t>
            </a:r>
            <a:r>
              <a:rPr kumimoji="0" lang="zh-CN" altLang="en-US"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弱实体</a:t>
            </a:r>
            <a:r>
              <a:rPr kumimoji="0" lang="zh-CN"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在</a:t>
            </a:r>
            <a:r>
              <a:rPr kumimoji="0" lang="en-US" altLang="zh-CN"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E-R</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模型中，弱实体用</a:t>
            </a:r>
            <a:r>
              <a:rPr kumimoji="0" lang="zh-CN" altLang="en-US"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双线矩形框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表示，与弱实体相关的联系用</a:t>
            </a:r>
            <a:r>
              <a:rPr kumimoji="0" lang="zh-CN" altLang="en-US" sz="160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双菱形框</a:t>
            </a:r>
            <a:r>
              <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rPr>
              <a:t>表示。</a:t>
            </a:r>
            <a:endParaRPr kumimoji="0" lang="zh-CN" altLang="en-US" sz="1600" i="0" u="none" strike="noStrike" kern="1000" cap="none" spc="0" normalizeH="0" baseline="0" noProof="0" dirty="0">
              <a:ln>
                <a:noFill/>
              </a:ln>
              <a:solidFill>
                <a:srgbClr val="14436A"/>
              </a:solidFill>
              <a:effectLst/>
              <a:uLnTx/>
              <a:uFillTx/>
              <a:latin typeface="黑体" panose="02010609060101010101" pitchFamily="49" charset="-122"/>
              <a:ea typeface="黑体" panose="02010609060101010101" pitchFamily="49" charset="-122"/>
            </a:endParaRPr>
          </a:p>
        </p:txBody>
      </p:sp>
      <p:pic>
        <p:nvPicPr>
          <p:cNvPr id="13" name="图片 9" descr="说明: 9t16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7674" y="2650240"/>
            <a:ext cx="4437044" cy="173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717804" y="4423675"/>
            <a:ext cx="3236784" cy="307777"/>
          </a:xfrm>
          <a:prstGeom prst="rect">
            <a:avLst/>
          </a:prstGeom>
        </p:spPr>
        <p:txBody>
          <a:bodyPr wrap="none">
            <a:spAutoFit/>
          </a:bodyPr>
          <a:lstStyle/>
          <a:p>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多值属性的变换表示（弱实体方法）</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453450" y="2171064"/>
            <a:ext cx="8122285" cy="830997"/>
          </a:xfrm>
          <a:prstGeom prst="rect">
            <a:avLst/>
          </a:prstGeom>
        </p:spPr>
        <p:txBody>
          <a:bodyPr wrap="square">
            <a:spAutoFit/>
          </a:bodyPr>
          <a:lstStyle/>
          <a:p>
            <a:pPr lvl="0" indent="457200" algn="l" fontAlgn="ctr">
              <a:lnSpc>
                <a:spcPct val="150000"/>
              </a:lnSpc>
              <a:defRPr/>
            </a:pPr>
            <a:r>
              <a:rPr lang="zh-CN" altLang="en-US" sz="1600" kern="1000" dirty="0">
                <a:solidFill>
                  <a:srgbClr val="14436A"/>
                </a:solidFill>
                <a:latin typeface="黑体" panose="02010609060101010101" pitchFamily="49" charset="-122"/>
                <a:ea typeface="黑体" panose="02010609060101010101" pitchFamily="49" charset="-122"/>
              </a:rPr>
              <a:t>例如：在医院管理信息数据库中可以增加一个电话号码弱实体，患者实体与该电话号码弱实体之间具有“拥有”联系。</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9968</Words>
  <Application>WPS 演示</Application>
  <PresentationFormat>自定义</PresentationFormat>
  <Paragraphs>769</Paragraphs>
  <Slides>51</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51</vt:i4>
      </vt:variant>
    </vt:vector>
  </HeadingPairs>
  <TitlesOfParts>
    <vt:vector size="65" baseType="lpstr">
      <vt:lpstr>Arial</vt:lpstr>
      <vt:lpstr>宋体</vt:lpstr>
      <vt:lpstr>Wingdings</vt:lpstr>
      <vt:lpstr>微软雅黑</vt:lpstr>
      <vt:lpstr>方正兰亭黑简体</vt:lpstr>
      <vt:lpstr>黑体</vt:lpstr>
      <vt:lpstr>Wingdings</vt:lpstr>
      <vt:lpstr>Times New Roman</vt:lpstr>
      <vt:lpstr>FZZhengHeiS-R-GB</vt:lpstr>
      <vt:lpstr>Segoe Print</vt:lpstr>
      <vt:lpstr>Arial Unicode MS</vt:lpstr>
      <vt:lpstr>Calibri</vt:lpstr>
      <vt:lpstr>FZHei-B01S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lenovo</cp:lastModifiedBy>
  <cp:revision>285</cp:revision>
  <dcterms:created xsi:type="dcterms:W3CDTF">2017-04-06T01:11:00Z</dcterms:created>
  <dcterms:modified xsi:type="dcterms:W3CDTF">2021-03-21T07:46:26Z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2052-11.1.0.10356</vt:lpwstr>
  </property>
  <property fmtid="{D5CDD505-2E9C-101B-9397-08002B2CF9AE}" pid="4" name="ICV">
    <vt:lpwstr>78DB6839AE5641AC89E51B8F7D47DAE9</vt:lpwstr>
  </property>
</Properties>
</file>