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3" r:id="rId3"/>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45" r:id="rId28"/>
    <p:sldId id="346" r:id="rId29"/>
    <p:sldId id="317" r:id="rId30"/>
    <p:sldId id="318" r:id="rId31"/>
    <p:sldId id="319" r:id="rId32"/>
    <p:sldId id="320" r:id="rId33"/>
    <p:sldId id="321" r:id="rId34"/>
    <p:sldId id="322" r:id="rId35"/>
    <p:sldId id="323" r:id="rId36"/>
    <p:sldId id="324" r:id="rId37"/>
    <p:sldId id="325" r:id="rId38"/>
    <p:sldId id="326" r:id="rId39"/>
    <p:sldId id="347" r:id="rId40"/>
    <p:sldId id="348"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Lst>
  <p:sldSz cx="9144000" cy="51447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E61"/>
    <a:srgbClr val="14436A"/>
    <a:srgbClr val="EFEFEF"/>
    <a:srgbClr val="A6A6A6"/>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82189" autoAdjust="0"/>
  </p:normalViewPr>
  <p:slideViewPr>
    <p:cSldViewPr>
      <p:cViewPr varScale="1">
        <p:scale>
          <a:sx n="76" d="100"/>
          <a:sy n="76" d="100"/>
        </p:scale>
        <p:origin x="-1206" y="-96"/>
      </p:cViewPr>
      <p:guideLst>
        <p:guide orient="horz" pos="1621"/>
        <p:guide pos="28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a:t>
            </a:r>
            <a:r>
              <a:rPr lang="zh-CN" altLang="zh-CN" sz="1200" kern="1200" dirty="0" smtClean="0">
                <a:solidFill>
                  <a:schemeClr val="tx1"/>
                </a:solidFill>
                <a:effectLst/>
                <a:latin typeface="+mn-lt"/>
                <a:ea typeface="+mn-ea"/>
                <a:cs typeface="+mn-cs"/>
              </a:rPr>
              <a:t>如果</a:t>
            </a:r>
            <a:r>
              <a:rPr lang="zh-CN" altLang="en-US" sz="1200" kern="1200" dirty="0" smtClean="0">
                <a:solidFill>
                  <a:schemeClr val="tx1"/>
                </a:solidFill>
                <a:effectLst/>
                <a:latin typeface="+mn-lt"/>
                <a:ea typeface="+mn-ea"/>
                <a:cs typeface="+mn-cs"/>
              </a:rPr>
              <a:t>集合</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是集合</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的子集</a:t>
            </a:r>
            <a:r>
              <a:rPr lang="zh-CN" altLang="zh-CN" sz="1200" kern="1200" dirty="0" smtClean="0">
                <a:solidFill>
                  <a:schemeClr val="tx1"/>
                </a:solidFill>
                <a:effectLst/>
                <a:latin typeface="+mn-lt"/>
                <a:ea typeface="+mn-ea"/>
                <a:cs typeface="+mn-cs"/>
              </a:rPr>
              <a:t>，显然</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函数决定</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成立，这称为平凡函数依赖（</a:t>
            </a:r>
            <a:r>
              <a:rPr lang="en-US" altLang="zh-CN" sz="1200" kern="1200" dirty="0" smtClean="0">
                <a:solidFill>
                  <a:schemeClr val="tx1"/>
                </a:solidFill>
                <a:effectLst/>
                <a:latin typeface="+mn-lt"/>
                <a:ea typeface="+mn-ea"/>
                <a:cs typeface="+mn-cs"/>
              </a:rPr>
              <a:t>Trivial Functional Dependency</a:t>
            </a:r>
            <a:r>
              <a:rPr lang="zh-CN" altLang="zh-CN" sz="1200" kern="1200" dirty="0" smtClean="0">
                <a:solidFill>
                  <a:schemeClr val="tx1"/>
                </a:solidFill>
                <a:effectLst/>
                <a:latin typeface="+mn-lt"/>
                <a:ea typeface="+mn-ea"/>
                <a:cs typeface="+mn-cs"/>
              </a:rPr>
              <a:t>）。平凡函数依赖必然成立，它不反映新的语义。例如：</a:t>
            </a:r>
            <a:r>
              <a:rPr lang="zh-CN" altLang="en-US" sz="1200" kern="1200" dirty="0" smtClean="0">
                <a:solidFill>
                  <a:schemeClr val="tx1"/>
                </a:solidFill>
                <a:effectLst/>
                <a:latin typeface="+mn-lt"/>
                <a:ea typeface="+mn-ea"/>
                <a:cs typeface="+mn-cs"/>
              </a:rPr>
              <a:t>在就诊关系模式中，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Dname,Pname</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函数决定</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Pname</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平凡函数依赖在实际的数据库模式设计中是不使用的，通常消除平凡函数依赖可以减少函数依赖的数量。我们平常所指的函数依赖一般都指非平凡函数依赖（</a:t>
            </a:r>
            <a:r>
              <a:rPr lang="en-US" altLang="zh-CN" sz="1200" kern="1200" dirty="0" smtClean="0">
                <a:solidFill>
                  <a:schemeClr val="tx1"/>
                </a:solidFill>
                <a:effectLst/>
                <a:latin typeface="+mn-lt"/>
                <a:ea typeface="+mn-ea"/>
                <a:cs typeface="+mn-cs"/>
              </a:rPr>
              <a:t>Nontrivial Functional Dependency</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ctr"/>
            <a:r>
              <a:rPr lang="zh-CN" altLang="zh-CN" sz="1200" kern="1200" dirty="0" smtClean="0">
                <a:solidFill>
                  <a:schemeClr val="tx1"/>
                </a:solidFill>
                <a:effectLst/>
                <a:latin typeface="+mn-lt"/>
                <a:ea typeface="+mn-ea"/>
                <a:cs typeface="+mn-cs"/>
              </a:rPr>
              <a:t>完全函数依赖用来表明函数依赖的决定因子中的最小属性集，也就是说，属性集</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完全函数依赖于属性集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，如果满足下列条件：</a:t>
            </a:r>
            <a:endParaRPr lang="zh-CN" altLang="zh-CN" sz="1200" kern="1200" dirty="0" smtClean="0">
              <a:solidFill>
                <a:schemeClr val="tx1"/>
              </a:solidFill>
              <a:effectLst/>
              <a:latin typeface="+mn-lt"/>
              <a:ea typeface="+mn-ea"/>
              <a:cs typeface="+mn-cs"/>
            </a:endParaRPr>
          </a:p>
          <a:p>
            <a:pPr fontAlgn="ct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Y</a:t>
            </a:r>
            <a:r>
              <a:rPr lang="zh-CN" altLang="zh-CN" sz="1200" kern="1200" dirty="0" smtClean="0">
                <a:solidFill>
                  <a:schemeClr val="tx1"/>
                </a:solidFill>
                <a:effectLst/>
                <a:latin typeface="+mn-lt"/>
                <a:ea typeface="+mn-ea"/>
                <a:cs typeface="+mn-cs"/>
              </a:rPr>
              <a:t>函数依赖于</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Y</a:t>
            </a:r>
            <a:r>
              <a:rPr lang="zh-CN" altLang="zh-CN" sz="1200" kern="1200" dirty="0" smtClean="0">
                <a:solidFill>
                  <a:schemeClr val="tx1"/>
                </a:solidFill>
                <a:effectLst/>
                <a:latin typeface="+mn-lt"/>
                <a:ea typeface="+mn-ea"/>
                <a:cs typeface="+mn-cs"/>
              </a:rPr>
              <a:t>不函数依赖于</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的任何真子集。</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一个关系模式可能有多个函数依赖形成函数依赖集，现在有一个新的函数依赖不在函数依赖集里，但能从集合里根据一定的规则</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就是后面的</a:t>
            </a:r>
            <a:r>
              <a:rPr lang="en-US" altLang="zh-CN" sz="1200" kern="1200" dirty="0" smtClean="0">
                <a:solidFill>
                  <a:schemeClr val="tx1"/>
                </a:solidFill>
                <a:effectLst/>
                <a:latin typeface="+mn-lt"/>
                <a:ea typeface="+mn-ea"/>
                <a:cs typeface="+mn-cs"/>
              </a:rPr>
              <a:t>Armstrong</a:t>
            </a:r>
            <a:r>
              <a:rPr lang="zh-CN" altLang="zh-CN" sz="1200" kern="1200" dirty="0" smtClean="0">
                <a:solidFill>
                  <a:schemeClr val="tx1"/>
                </a:solidFill>
                <a:effectLst/>
                <a:latin typeface="+mn-lt"/>
                <a:ea typeface="+mn-ea"/>
                <a:cs typeface="+mn-cs"/>
              </a:rPr>
              <a:t>规则</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推导出来，就说那个集合</a:t>
            </a:r>
            <a:r>
              <a:rPr lang="zh-CN" altLang="zh-CN" sz="1200" b="1" kern="1200" dirty="0" smtClean="0">
                <a:solidFill>
                  <a:schemeClr val="tx1"/>
                </a:solidFill>
                <a:effectLst/>
                <a:latin typeface="+mn-lt"/>
                <a:ea typeface="+mn-ea"/>
                <a:cs typeface="+mn-cs"/>
              </a:rPr>
              <a:t>逻辑蕴涵</a:t>
            </a:r>
            <a:r>
              <a:rPr lang="zh-CN" altLang="zh-CN" sz="1200" kern="1200" dirty="0" smtClean="0">
                <a:solidFill>
                  <a:schemeClr val="tx1"/>
                </a:solidFill>
                <a:effectLst/>
                <a:latin typeface="+mn-lt"/>
                <a:ea typeface="+mn-ea"/>
                <a:cs typeface="+mn-cs"/>
              </a:rPr>
              <a:t>这个新的函数依赖。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例如，“根据身份证号能确定出生年月和性别”是已知的函数依赖，根据已知和后面的知识能推导出“根据身份证号能确定出生年月”，就说“根据身份证号能确定出生年月和性别”逻辑蕴涵“根据身份证号能确定出生年月”。</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如果一个函数依赖能够由集合中的其他函数推出，则该函数依赖是多余的。</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设</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是关系模式</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的属性集，</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上成立的只涉及</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中属性的函数依赖集。</a:t>
            </a:r>
            <a:r>
              <a:rPr lang="en-US" altLang="zh-CN" sz="1200" kern="1200" dirty="0" smtClean="0">
                <a:solidFill>
                  <a:schemeClr val="tx1"/>
                </a:solidFill>
                <a:effectLst/>
                <a:latin typeface="+mn-lt"/>
                <a:ea typeface="+mn-ea"/>
                <a:cs typeface="+mn-cs"/>
              </a:rPr>
              <a:t>FD</a:t>
            </a:r>
            <a:r>
              <a:rPr lang="zh-CN" altLang="zh-CN" sz="1200" kern="1200" dirty="0" smtClean="0">
                <a:solidFill>
                  <a:schemeClr val="tx1"/>
                </a:solidFill>
                <a:effectLst/>
                <a:latin typeface="+mn-lt"/>
                <a:ea typeface="+mn-ea"/>
                <a:cs typeface="+mn-cs"/>
              </a:rPr>
              <a:t>推理规则有</a:t>
            </a:r>
            <a:r>
              <a:rPr lang="zh-CN" altLang="en-US" sz="1200" kern="1200" dirty="0" smtClean="0">
                <a:solidFill>
                  <a:schemeClr val="tx1"/>
                </a:solidFill>
                <a:effectLst/>
                <a:latin typeface="+mn-lt"/>
                <a:ea typeface="+mn-ea"/>
                <a:cs typeface="+mn-cs"/>
              </a:rPr>
              <a:t>自反性、增广性和传递性</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条</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zh-CN" altLang="zh-CN" sz="1200" kern="1200" dirty="0" smtClean="0">
                <a:solidFill>
                  <a:schemeClr val="tx1"/>
                </a:solidFill>
                <a:effectLst/>
                <a:latin typeface="+mn-lt"/>
                <a:ea typeface="+mn-ea"/>
                <a:cs typeface="+mn-cs"/>
              </a:rPr>
              <a:t>关系数据库设计的目标是将业务数据</a:t>
            </a:r>
            <a:r>
              <a:rPr lang="zh-CN" altLang="en-US" sz="1200" kern="1200" dirty="0" smtClean="0">
                <a:solidFill>
                  <a:schemeClr val="tx1"/>
                </a:solidFill>
                <a:effectLst/>
                <a:latin typeface="+mn-lt"/>
                <a:ea typeface="+mn-ea"/>
                <a:cs typeface="+mn-cs"/>
              </a:rPr>
              <a:t>字段</a:t>
            </a:r>
            <a:r>
              <a:rPr lang="zh-CN" altLang="zh-CN" sz="1200" kern="1200" dirty="0" smtClean="0">
                <a:solidFill>
                  <a:schemeClr val="tx1"/>
                </a:solidFill>
                <a:effectLst/>
                <a:latin typeface="+mn-lt"/>
                <a:ea typeface="+mn-ea"/>
                <a:cs typeface="+mn-cs"/>
              </a:rPr>
              <a:t>整理成有组织的结构，生成一组关系模式，使我们既不存储不必要的冗余信息，又可以方便地获取信息</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dirty="0" smtClean="0"/>
              <a:t>2</a:t>
            </a:r>
            <a:r>
              <a:rPr lang="zh-CN" altLang="en-US" dirty="0" smtClean="0"/>
              <a:t>、</a:t>
            </a:r>
            <a:r>
              <a:rPr lang="zh-CN" altLang="zh-CN" sz="1200" kern="1200" dirty="0" smtClean="0">
                <a:solidFill>
                  <a:schemeClr val="tx1"/>
                </a:solidFill>
                <a:effectLst/>
                <a:latin typeface="+mn-lt"/>
                <a:ea typeface="+mn-ea"/>
                <a:cs typeface="+mn-cs"/>
              </a:rPr>
              <a:t>针对具体的应用问题，最小的数据冗余是数据库设计的最重要</a:t>
            </a:r>
            <a:r>
              <a:rPr lang="zh-CN" altLang="en-US" sz="1200" kern="1200" dirty="0" smtClean="0">
                <a:solidFill>
                  <a:schemeClr val="tx1"/>
                </a:solidFill>
                <a:effectLst/>
                <a:latin typeface="+mn-lt"/>
                <a:ea typeface="+mn-ea"/>
                <a:cs typeface="+mn-cs"/>
              </a:rPr>
              <a:t>准则。</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关系数据库的逻辑设计就是解决如何构造一个合适的数据库模式问题。</a:t>
            </a:r>
            <a:r>
              <a:rPr lang="zh-CN" altLang="en-US" sz="1200" kern="1200" dirty="0" smtClean="0">
                <a:solidFill>
                  <a:schemeClr val="tx1"/>
                </a:solidFill>
                <a:effectLst/>
                <a:latin typeface="+mn-lt"/>
                <a:ea typeface="+mn-ea"/>
                <a:cs typeface="+mn-cs"/>
              </a:rPr>
              <a:t>那么，</a:t>
            </a:r>
            <a:r>
              <a:rPr lang="zh-CN" altLang="en-US" dirty="0" smtClean="0"/>
              <a:t>如何构造一个合适的数据库模式呢？我们考虑两个方面。一是应该构造</a:t>
            </a:r>
            <a:r>
              <a:rPr lang="zh-CN" altLang="en-US" b="1" dirty="0" smtClean="0">
                <a:solidFill>
                  <a:srgbClr val="FF0000"/>
                </a:solidFill>
              </a:rPr>
              <a:t>几个关系模式</a:t>
            </a:r>
            <a:r>
              <a:rPr lang="zh-CN" altLang="en-US" dirty="0" smtClean="0"/>
              <a:t>？二是每个关系模式应该由</a:t>
            </a:r>
            <a:r>
              <a:rPr lang="zh-CN" altLang="en-US" b="1" dirty="0" smtClean="0">
                <a:solidFill>
                  <a:srgbClr val="FF0000"/>
                </a:solidFill>
              </a:rPr>
              <a:t>哪些属性</a:t>
            </a:r>
            <a:r>
              <a:rPr lang="zh-CN" altLang="en-US" dirty="0" smtClean="0"/>
              <a:t>组成？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关系型数据库在设计时应该遵守一定的规则，即</a:t>
            </a:r>
            <a:r>
              <a:rPr lang="zh-CN" altLang="en-US" sz="1200" kern="1200" dirty="0" smtClean="0">
                <a:solidFill>
                  <a:schemeClr val="tx1"/>
                </a:solidFill>
                <a:effectLst/>
                <a:latin typeface="+mn-lt"/>
                <a:ea typeface="+mn-ea"/>
                <a:cs typeface="+mn-cs"/>
              </a:rPr>
              <a:t>关系数据库的</a:t>
            </a:r>
            <a:r>
              <a:rPr lang="zh-CN" altLang="en-US" b="1" dirty="0" smtClean="0">
                <a:solidFill>
                  <a:srgbClr val="FF0000"/>
                </a:solidFill>
              </a:rPr>
              <a:t>规范化理论</a:t>
            </a:r>
            <a:r>
              <a:rPr lang="zh-CN" altLang="en-US" sz="1200" b="0" kern="1200" dirty="0" smtClean="0">
                <a:solidFill>
                  <a:schemeClr val="tx1"/>
                </a:solidFill>
                <a:effectLst/>
                <a:latin typeface="+mn-lt"/>
                <a:ea typeface="+mn-ea"/>
                <a:cs typeface="+mn-cs"/>
              </a:rPr>
              <a:t>，它也是</a:t>
            </a:r>
            <a:r>
              <a:rPr lang="zh-CN" altLang="en-US" dirty="0" smtClean="0"/>
              <a:t>数据库逻辑设计工具。在这套规范化理论中，通过</a:t>
            </a:r>
            <a:r>
              <a:rPr lang="zh-CN" altLang="zh-CN" sz="1200" kern="1200" dirty="0" smtClean="0">
                <a:solidFill>
                  <a:schemeClr val="tx1"/>
                </a:solidFill>
                <a:effectLst/>
                <a:latin typeface="+mn-lt"/>
                <a:ea typeface="+mn-ea"/>
                <a:cs typeface="+mn-cs"/>
              </a:rPr>
              <a:t>函数依赖</a:t>
            </a:r>
            <a:r>
              <a:rPr lang="zh-CN" altLang="en-US" sz="1200" kern="1200" dirty="0" smtClean="0">
                <a:solidFill>
                  <a:schemeClr val="tx1"/>
                </a:solidFill>
                <a:effectLst/>
                <a:latin typeface="+mn-lt"/>
                <a:ea typeface="+mn-ea"/>
                <a:cs typeface="+mn-cs"/>
              </a:rPr>
              <a:t>分析</a:t>
            </a:r>
            <a:r>
              <a:rPr lang="zh-CN" altLang="zh-CN" sz="1200" kern="1200" dirty="0" smtClean="0">
                <a:solidFill>
                  <a:schemeClr val="tx1"/>
                </a:solidFill>
                <a:effectLst/>
                <a:latin typeface="+mn-lt"/>
                <a:ea typeface="+mn-ea"/>
                <a:cs typeface="+mn-cs"/>
              </a:rPr>
              <a:t>和模式分解可以实现最小的数据冗余。</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这两个问题也可以描述为：模式分解前后的数据是否等价？语义是否等价？</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所有的模式分解必须是无损的。</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无损中的损是指信息丢失。</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无损连接分解总是关于特定函数依赖集</a:t>
            </a: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F </a:t>
            </a:r>
            <a:r>
              <a:rPr lang="zh-CN" altLang="zh-CN" sz="1200" kern="1200" dirty="0" smtClean="0">
                <a:solidFill>
                  <a:schemeClr val="tx1"/>
                </a:solidFill>
                <a:effectLst/>
                <a:latin typeface="+mn-lt"/>
                <a:ea typeface="+mn-ea"/>
                <a:cs typeface="+mn-cs"/>
              </a:rPr>
              <a:t>定义的。</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上图中</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）是</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上的一个关系</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）是</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在模式</a:t>
            </a: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AB </a:t>
            </a:r>
            <a:r>
              <a:rPr lang="zh-CN" altLang="zh-CN" sz="1200" kern="1200" dirty="0" smtClean="0">
                <a:solidFill>
                  <a:schemeClr val="tx1"/>
                </a:solidFill>
                <a:effectLst/>
                <a:latin typeface="+mn-lt"/>
                <a:ea typeface="+mn-ea"/>
                <a:cs typeface="+mn-cs"/>
              </a:rPr>
              <a:t>和</a:t>
            </a:r>
            <a:r>
              <a:rPr lang="en-US" altLang="zh-CN" sz="1200" i="1" kern="1200" dirty="0" smtClean="0">
                <a:solidFill>
                  <a:schemeClr val="tx1"/>
                </a:solidFill>
                <a:effectLst/>
                <a:latin typeface="+mn-lt"/>
                <a:ea typeface="+mn-ea"/>
                <a:cs typeface="+mn-cs"/>
              </a:rPr>
              <a:t>AC</a:t>
            </a:r>
            <a:r>
              <a:rPr lang="zh-CN" altLang="zh-CN" sz="1200" kern="1200" dirty="0" smtClean="0">
                <a:solidFill>
                  <a:schemeClr val="tx1"/>
                </a:solidFill>
                <a:effectLst/>
                <a:latin typeface="+mn-lt"/>
                <a:ea typeface="+mn-ea"/>
                <a:cs typeface="+mn-cs"/>
              </a:rPr>
              <a:t>上的投影</a:t>
            </a:r>
            <a:r>
              <a:rPr lang="en-US" altLang="zh-CN" sz="1200" i="1" kern="1200" dirty="0" smtClean="0">
                <a:solidFill>
                  <a:schemeClr val="tx1"/>
                </a:solidFill>
                <a:effectLst/>
                <a:latin typeface="+mn-lt"/>
                <a:ea typeface="+mn-ea"/>
                <a:cs typeface="+mn-cs"/>
              </a:rPr>
              <a:t>r</a:t>
            </a:r>
            <a:r>
              <a:rPr lang="en-US" altLang="zh-CN" sz="1200" kern="1200" baseline="-25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a:t>
            </a:r>
            <a:r>
              <a:rPr lang="en-US" altLang="zh-CN" sz="1200" i="1" kern="1200" dirty="0" smtClean="0">
                <a:solidFill>
                  <a:schemeClr val="tx1"/>
                </a:solidFill>
                <a:effectLst/>
                <a:latin typeface="+mn-lt"/>
                <a:ea typeface="+mn-ea"/>
                <a:cs typeface="+mn-cs"/>
              </a:rPr>
              <a:t>r</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。显然，此时有</a:t>
            </a:r>
            <a:r>
              <a:rPr lang="en-US" altLang="zh-CN" sz="1200" i="1" kern="1200" dirty="0" smtClean="0">
                <a:solidFill>
                  <a:schemeClr val="tx1"/>
                </a:solidFill>
                <a:effectLst/>
                <a:latin typeface="+mn-lt"/>
                <a:ea typeface="+mn-ea"/>
                <a:cs typeface="+mn-cs"/>
              </a:rPr>
              <a:t>r</a:t>
            </a:r>
            <a:r>
              <a:rPr lang="en-US" altLang="zh-CN" sz="1200" kern="1200" baseline="-25000" dirty="0" smtClean="0">
                <a:solidFill>
                  <a:schemeClr val="tx1"/>
                </a:solidFill>
                <a:effectLst/>
                <a:latin typeface="+mn-lt"/>
                <a:ea typeface="+mn-ea"/>
                <a:cs typeface="+mn-cs"/>
              </a:rPr>
              <a:t>1</a:t>
            </a:r>
            <a:r>
              <a:rPr lang="zh-CN" altLang="en-US" sz="1200" kern="1200" baseline="-2500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连接</a:t>
            </a:r>
            <a:r>
              <a:rPr lang="en-US" altLang="zh-CN" sz="1200" i="1" kern="1200" dirty="0" smtClean="0">
                <a:solidFill>
                  <a:schemeClr val="tx1"/>
                </a:solidFill>
                <a:effectLst/>
                <a:latin typeface="+mn-lt"/>
                <a:ea typeface="+mn-ea"/>
                <a:cs typeface="+mn-cs"/>
              </a:rPr>
              <a:t>r</a:t>
            </a:r>
            <a:r>
              <a:rPr lang="en-US" altLang="zh-CN" sz="1200" kern="1200" baseline="-25000" dirty="0" smtClean="0">
                <a:solidFill>
                  <a:schemeClr val="tx1"/>
                </a:solidFill>
                <a:effectLst/>
                <a:latin typeface="+mn-lt"/>
                <a:ea typeface="+mn-ea"/>
                <a:cs typeface="+mn-cs"/>
              </a:rPr>
              <a:t>2</a:t>
            </a:r>
            <a:r>
              <a:rPr lang="zh-CN" altLang="en-US" sz="1200" kern="1200" baseline="0" dirty="0" smtClean="0">
                <a:solidFill>
                  <a:schemeClr val="tx1"/>
                </a:solidFill>
                <a:effectLst/>
                <a:latin typeface="+mn-lt"/>
                <a:ea typeface="+mn-ea"/>
                <a:cs typeface="+mn-cs"/>
              </a:rPr>
              <a:t>后</a:t>
            </a:r>
            <a:r>
              <a:rPr lang="en-US" altLang="zh-CN" sz="1200" kern="1200" baseline="-250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与原关系</a:t>
            </a:r>
            <a:r>
              <a:rPr lang="en-US" altLang="zh-CN" sz="1200" i="1" kern="1200" dirty="0" smtClean="0">
                <a:solidFill>
                  <a:schemeClr val="tx1"/>
                </a:solidFill>
                <a:effectLst/>
                <a:latin typeface="+mn-lt"/>
                <a:ea typeface="+mn-ea"/>
                <a:cs typeface="+mn-cs"/>
              </a:rPr>
              <a:t>r</a:t>
            </a:r>
            <a:r>
              <a:rPr lang="zh-CN" altLang="en-US" sz="1200" i="1" kern="1200" dirty="0" smtClean="0">
                <a:solidFill>
                  <a:schemeClr val="tx1"/>
                </a:solidFill>
                <a:effectLst/>
                <a:latin typeface="+mn-lt"/>
                <a:ea typeface="+mn-ea"/>
                <a:cs typeface="+mn-cs"/>
              </a:rPr>
              <a:t>相等</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也就是在</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投影、连接后仍然能恢复成</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，即未丢失信息。这种分解称为“无损分解”。</a:t>
            </a:r>
            <a:endParaRPr lang="zh-CN" altLang="zh-CN" sz="1200" kern="1200" dirty="0" smtClean="0">
              <a:solidFill>
                <a:schemeClr val="tx1"/>
              </a:solidFill>
              <a:effectLst/>
              <a:latin typeface="+mn-lt"/>
              <a:ea typeface="+mn-ea"/>
              <a:cs typeface="+mn-cs"/>
            </a:endParaRPr>
          </a:p>
          <a:p>
            <a:endParaRPr lang="en-US" altLang="zh-CN" dirty="0" smtClean="0"/>
          </a:p>
          <a:p>
            <a:r>
              <a:rPr lang="zh-CN" altLang="en-US" sz="1200" kern="1200" dirty="0" smtClean="0">
                <a:solidFill>
                  <a:schemeClr val="tx1"/>
                </a:solidFill>
                <a:effectLst/>
                <a:latin typeface="+mn-lt"/>
                <a:ea typeface="+mn-ea"/>
                <a:cs typeface="+mn-cs"/>
              </a:rPr>
              <a:t>下图中</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）是</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上的一个关系</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）是</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在模式</a:t>
            </a:r>
            <a:r>
              <a:rPr lang="en-US" altLang="zh-CN" sz="1200" i="1" kern="1200" dirty="0" smtClean="0">
                <a:solidFill>
                  <a:schemeClr val="tx1"/>
                </a:solidFill>
                <a:effectLst/>
                <a:latin typeface="+mn-lt"/>
                <a:ea typeface="+mn-ea"/>
                <a:cs typeface="+mn-cs"/>
              </a:rPr>
              <a:t>AB</a:t>
            </a:r>
            <a:r>
              <a:rPr lang="zh-CN" altLang="zh-CN" sz="1200" kern="1200" dirty="0" smtClean="0">
                <a:solidFill>
                  <a:schemeClr val="tx1"/>
                </a:solidFill>
                <a:effectLst/>
                <a:latin typeface="+mn-lt"/>
                <a:ea typeface="+mn-ea"/>
                <a:cs typeface="+mn-cs"/>
              </a:rPr>
              <a:t>和</a:t>
            </a:r>
            <a:r>
              <a:rPr lang="en-US" altLang="zh-CN" sz="1200" i="1" kern="1200" dirty="0" smtClean="0">
                <a:solidFill>
                  <a:schemeClr val="tx1"/>
                </a:solidFill>
                <a:effectLst/>
                <a:latin typeface="+mn-lt"/>
                <a:ea typeface="+mn-ea"/>
                <a:cs typeface="+mn-cs"/>
              </a:rPr>
              <a:t>AC</a:t>
            </a:r>
            <a:r>
              <a:rPr lang="zh-CN" altLang="zh-CN" sz="1200" kern="1200" dirty="0" smtClean="0">
                <a:solidFill>
                  <a:schemeClr val="tx1"/>
                </a:solidFill>
                <a:effectLst/>
                <a:latin typeface="+mn-lt"/>
                <a:ea typeface="+mn-ea"/>
                <a:cs typeface="+mn-cs"/>
              </a:rPr>
              <a:t>上的投影</a:t>
            </a:r>
            <a:r>
              <a:rPr lang="en-US" altLang="zh-CN" sz="1200" i="1" kern="1200" dirty="0" smtClean="0">
                <a:solidFill>
                  <a:schemeClr val="tx1"/>
                </a:solidFill>
                <a:effectLst/>
                <a:latin typeface="+mn-lt"/>
                <a:ea typeface="+mn-ea"/>
                <a:cs typeface="+mn-cs"/>
              </a:rPr>
              <a:t>r</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a:t>
            </a:r>
            <a:r>
              <a:rPr lang="en-US" altLang="zh-CN" sz="1200" i="1" kern="1200" dirty="0" smtClean="0">
                <a:solidFill>
                  <a:schemeClr val="tx1"/>
                </a:solidFill>
                <a:effectLst/>
                <a:latin typeface="+mn-lt"/>
                <a:ea typeface="+mn-ea"/>
                <a:cs typeface="+mn-cs"/>
              </a:rPr>
              <a:t>r</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）是</a:t>
            </a:r>
            <a:r>
              <a:rPr lang="en-US" altLang="zh-CN" sz="1200" i="1" kern="1200" dirty="0" smtClean="0">
                <a:solidFill>
                  <a:schemeClr val="tx1"/>
                </a:solidFill>
                <a:effectLst/>
                <a:latin typeface="+mn-lt"/>
                <a:ea typeface="+mn-ea"/>
                <a:cs typeface="+mn-cs"/>
              </a:rPr>
              <a:t>r</a:t>
            </a:r>
            <a:r>
              <a:rPr lang="en-US" altLang="zh-CN" sz="1200" kern="1200" baseline="-25000" dirty="0" smtClean="0">
                <a:solidFill>
                  <a:schemeClr val="tx1"/>
                </a:solidFill>
                <a:effectLst/>
                <a:latin typeface="+mn-lt"/>
                <a:ea typeface="+mn-ea"/>
                <a:cs typeface="+mn-cs"/>
              </a:rPr>
              <a:t>1</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连接</a:t>
            </a:r>
            <a:r>
              <a:rPr lang="en-US" altLang="zh-CN" sz="1200" i="1" kern="1200" dirty="0" smtClean="0">
                <a:solidFill>
                  <a:schemeClr val="tx1"/>
                </a:solidFill>
                <a:effectLst/>
                <a:latin typeface="+mn-lt"/>
                <a:ea typeface="+mn-ea"/>
                <a:cs typeface="+mn-cs"/>
              </a:rPr>
              <a:t>r</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。此时</a:t>
            </a:r>
            <a:r>
              <a:rPr lang="en-US" altLang="zh-CN" sz="1200" i="1" kern="1200" dirty="0" smtClean="0">
                <a:solidFill>
                  <a:schemeClr val="tx1"/>
                </a:solidFill>
                <a:effectLst/>
                <a:latin typeface="+mn-lt"/>
                <a:ea typeface="+mn-ea"/>
                <a:cs typeface="+mn-cs"/>
              </a:rPr>
              <a:t>r</a:t>
            </a:r>
            <a:r>
              <a:rPr lang="en-US" altLang="zh-CN" sz="1200" kern="1200" baseline="-25000" dirty="0" smtClean="0">
                <a:solidFill>
                  <a:schemeClr val="tx1"/>
                </a:solidFill>
                <a:effectLst/>
                <a:latin typeface="+mn-lt"/>
                <a:ea typeface="+mn-ea"/>
                <a:cs typeface="+mn-cs"/>
              </a:rPr>
              <a:t>1</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连接</a:t>
            </a:r>
            <a:r>
              <a:rPr lang="en-US" altLang="zh-CN" sz="1200" i="1" kern="1200" dirty="0" smtClean="0">
                <a:solidFill>
                  <a:schemeClr val="tx1"/>
                </a:solidFill>
                <a:effectLst/>
                <a:latin typeface="+mn-lt"/>
                <a:ea typeface="+mn-ea"/>
                <a:cs typeface="+mn-cs"/>
              </a:rPr>
              <a:t>r</a:t>
            </a:r>
            <a:r>
              <a:rPr lang="en-US" altLang="zh-CN" sz="1200" kern="1200" baseline="-250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sym typeface="Symbol" panose="05050102010706020507" pitchFamily="18" charset="2"/>
              </a:rPr>
              <a:t>后不等于</a:t>
            </a: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，也就是</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在投影、连接后比原来</a:t>
            </a:r>
            <a:r>
              <a:rPr lang="en-US" altLang="zh-CN" sz="1200" i="1"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的元组还要多（增加了噪声），但把原来的信息丢失了。这种分解是不希望产生的，被称为“</a:t>
            </a:r>
            <a:r>
              <a:rPr lang="zh-CN" altLang="en-US" sz="1200" kern="1200" dirty="0" smtClean="0">
                <a:solidFill>
                  <a:schemeClr val="tx1"/>
                </a:solidFill>
                <a:effectLst/>
                <a:latin typeface="+mn-lt"/>
                <a:ea typeface="+mn-ea"/>
                <a:cs typeface="+mn-cs"/>
              </a:rPr>
              <a:t>有损</a:t>
            </a:r>
            <a:r>
              <a:rPr lang="zh-CN" altLang="zh-CN" sz="1200" kern="1200" dirty="0" smtClean="0">
                <a:solidFill>
                  <a:schemeClr val="tx1"/>
                </a:solidFill>
                <a:effectLst/>
                <a:latin typeface="+mn-lt"/>
                <a:ea typeface="+mn-ea"/>
                <a:cs typeface="+mn-cs"/>
              </a:rPr>
              <a:t>分解”。所谓“有损”就损在出现多余的元组上。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实际上，分解是否具有无损性与函数依赖有直接关系。</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追逐法也称为表格法，将属性和模式映射成二维表格，根据每一个函数依赖逐步修改表格中的映射值，最后检查表格中是否出现全</a:t>
            </a:r>
            <a:r>
              <a:rPr lang="en-US" altLang="zh-CN" dirty="0" smtClean="0"/>
              <a:t>a</a:t>
            </a:r>
            <a:r>
              <a:rPr lang="zh-CN" altLang="en-US" dirty="0" smtClean="0"/>
              <a:t>行。</a:t>
            </a:r>
            <a:endParaRPr lang="en-US" altLang="zh-CN" dirty="0" smtClean="0"/>
          </a:p>
          <a:p>
            <a:r>
              <a:rPr lang="zh-CN" altLang="en-US" dirty="0" smtClean="0"/>
              <a:t>感兴趣的同学可以自行学习教材中的追逐法算法及例题。</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第一范式简单理解就是每个属性都是不可以划分的，必须满足原子性。在任何一个关系数据库中，第一范式（</a:t>
            </a:r>
            <a:r>
              <a:rPr lang="en-US" altLang="zh-CN" sz="1200" kern="1200" dirty="0" smtClean="0">
                <a:solidFill>
                  <a:schemeClr val="tx1"/>
                </a:solidFill>
                <a:effectLst/>
                <a:latin typeface="+mn-lt"/>
                <a:ea typeface="+mn-ea"/>
                <a:cs typeface="+mn-cs"/>
              </a:rPr>
              <a:t>1NF</a:t>
            </a:r>
            <a:r>
              <a:rPr lang="zh-CN" altLang="zh-CN" sz="1200" kern="1200" dirty="0" smtClean="0">
                <a:solidFill>
                  <a:schemeClr val="tx1"/>
                </a:solidFill>
                <a:effectLst/>
                <a:latin typeface="+mn-lt"/>
                <a:ea typeface="+mn-ea"/>
                <a:cs typeface="+mn-cs"/>
              </a:rPr>
              <a:t>）是对关系模式的基本要求，不满足第一范式的数据库就不是关系数据库。在第一范式基础上，每个非主属性（不是组成主键的属性）完全函数依赖于候选码，就是第二范式。同理，在第一范式的基础上，每个非主属性都不传递依赖于候选码，它属于第三范式。如果关系模式</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1NF</a:t>
            </a:r>
            <a:r>
              <a:rPr lang="zh-CN" altLang="zh-CN" sz="1200" kern="1200" dirty="0" smtClean="0">
                <a:solidFill>
                  <a:schemeClr val="tx1"/>
                </a:solidFill>
                <a:effectLst/>
                <a:latin typeface="+mn-lt"/>
                <a:ea typeface="+mn-ea"/>
                <a:cs typeface="+mn-cs"/>
              </a:rPr>
              <a:t>，且每个属性都不传递依赖于候选码，则称为</a:t>
            </a:r>
            <a:r>
              <a:rPr lang="en-US" altLang="zh-CN" sz="1200" kern="1200" dirty="0" smtClean="0">
                <a:solidFill>
                  <a:schemeClr val="tx1"/>
                </a:solidFill>
                <a:effectLst/>
                <a:latin typeface="+mn-lt"/>
                <a:ea typeface="+mn-ea"/>
                <a:cs typeface="+mn-cs"/>
              </a:rPr>
              <a:t>BC</a:t>
            </a:r>
            <a:r>
              <a:rPr lang="zh-CN" altLang="zh-CN" sz="1200" kern="1200" dirty="0" smtClean="0">
                <a:solidFill>
                  <a:schemeClr val="tx1"/>
                </a:solidFill>
                <a:effectLst/>
                <a:latin typeface="+mn-lt"/>
                <a:ea typeface="+mn-ea"/>
                <a:cs typeface="+mn-cs"/>
              </a:rPr>
              <a:t>范式。</a:t>
            </a:r>
            <a:endParaRPr lang="zh-CN" altLang="zh-CN" sz="1200" kern="1200" dirty="0" smtClean="0">
              <a:solidFill>
                <a:schemeClr val="tx1"/>
              </a:solidFill>
              <a:effectLst/>
              <a:latin typeface="+mn-lt"/>
              <a:ea typeface="+mn-ea"/>
              <a:cs typeface="+mn-cs"/>
            </a:endParaRPr>
          </a:p>
          <a:p>
            <a:endParaRPr lang="en-US" altLang="zh-CN" dirty="0" smtClean="0"/>
          </a:p>
          <a:p>
            <a:pPr fontAlgn="ctr"/>
            <a:r>
              <a:rPr lang="zh-CN" altLang="zh-CN" sz="1200" kern="1200" dirty="0" smtClean="0">
                <a:solidFill>
                  <a:schemeClr val="tx1"/>
                </a:solidFill>
                <a:effectLst/>
                <a:latin typeface="+mn-lt"/>
                <a:ea typeface="+mn-ea"/>
                <a:cs typeface="+mn-cs"/>
              </a:rPr>
              <a:t>关于模式分解的几个重要事实是：</a:t>
            </a:r>
            <a:endParaRPr lang="zh-CN" altLang="zh-CN" sz="1200" kern="1200" dirty="0" smtClean="0">
              <a:solidFill>
                <a:schemeClr val="tx1"/>
              </a:solidFill>
              <a:effectLst/>
              <a:latin typeface="+mn-lt"/>
              <a:ea typeface="+mn-ea"/>
              <a:cs typeface="+mn-cs"/>
            </a:endParaRPr>
          </a:p>
          <a:p>
            <a:pPr fontAlgn="ct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若要求分解保持函数依赖，那么模式分解总可以达到</a:t>
            </a:r>
            <a:r>
              <a:rPr lang="en-US" altLang="zh-CN" sz="1200" kern="1200" dirty="0" smtClean="0">
                <a:solidFill>
                  <a:schemeClr val="tx1"/>
                </a:solidFill>
                <a:effectLst/>
                <a:latin typeface="+mn-lt"/>
                <a:ea typeface="+mn-ea"/>
                <a:cs typeface="+mn-cs"/>
              </a:rPr>
              <a:t>3NF</a:t>
            </a:r>
            <a:r>
              <a:rPr lang="zh-CN" altLang="zh-CN" sz="1200" kern="1200" dirty="0" smtClean="0">
                <a:solidFill>
                  <a:schemeClr val="tx1"/>
                </a:solidFill>
                <a:effectLst/>
                <a:latin typeface="+mn-lt"/>
                <a:ea typeface="+mn-ea"/>
                <a:cs typeface="+mn-cs"/>
              </a:rPr>
              <a:t>，但不一定能达到</a:t>
            </a:r>
            <a:r>
              <a:rPr lang="en-US" altLang="zh-CN" sz="1200" kern="1200" dirty="0" smtClean="0">
                <a:solidFill>
                  <a:schemeClr val="tx1"/>
                </a:solidFill>
                <a:effectLst/>
                <a:latin typeface="+mn-lt"/>
                <a:ea typeface="+mn-ea"/>
                <a:cs typeface="+mn-cs"/>
              </a:rPr>
              <a:t>BCNF</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fontAlgn="ct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若要求分解既保持函数依赖，又具有无损连接性，可以达到</a:t>
            </a:r>
            <a:r>
              <a:rPr lang="en-US" altLang="zh-CN" sz="1200" kern="1200" dirty="0" smtClean="0">
                <a:solidFill>
                  <a:schemeClr val="tx1"/>
                </a:solidFill>
                <a:effectLst/>
                <a:latin typeface="+mn-lt"/>
                <a:ea typeface="+mn-ea"/>
                <a:cs typeface="+mn-cs"/>
              </a:rPr>
              <a:t>3NF</a:t>
            </a:r>
            <a:r>
              <a:rPr lang="zh-CN" altLang="zh-CN" sz="1200" kern="1200" dirty="0" smtClean="0">
                <a:solidFill>
                  <a:schemeClr val="tx1"/>
                </a:solidFill>
                <a:effectLst/>
                <a:latin typeface="+mn-lt"/>
                <a:ea typeface="+mn-ea"/>
                <a:cs typeface="+mn-cs"/>
              </a:rPr>
              <a:t>，但不一定能达到</a:t>
            </a:r>
            <a:r>
              <a:rPr lang="en-US" altLang="zh-CN" sz="1200" kern="1200" dirty="0" smtClean="0">
                <a:solidFill>
                  <a:schemeClr val="tx1"/>
                </a:solidFill>
                <a:effectLst/>
                <a:latin typeface="+mn-lt"/>
                <a:ea typeface="+mn-ea"/>
                <a:cs typeface="+mn-cs"/>
              </a:rPr>
              <a:t>BCNF</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fontAlgn="ct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若要求分解具有无损连接性，那一定可以达到</a:t>
            </a:r>
            <a:r>
              <a:rPr lang="en-US" altLang="zh-CN" sz="1200" kern="1200" dirty="0" smtClean="0">
                <a:solidFill>
                  <a:schemeClr val="tx1"/>
                </a:solidFill>
                <a:effectLst/>
                <a:latin typeface="+mn-lt"/>
                <a:ea typeface="+mn-ea"/>
                <a:cs typeface="+mn-cs"/>
              </a:rPr>
              <a:t>4NF</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关系模式可以采用五元组表示： </a:t>
            </a:r>
            <a:r>
              <a:rPr lang="en-US" altLang="zh-CN" dirty="0" smtClean="0"/>
              <a:t>R(U, D, DOM, F)</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ctr"/>
            <a:r>
              <a:rPr lang="zh-CN" altLang="en-US" sz="1200" kern="1200" dirty="0" smtClean="0">
                <a:solidFill>
                  <a:schemeClr val="tx1"/>
                </a:solidFill>
                <a:effectLst/>
                <a:latin typeface="+mn-lt"/>
                <a:ea typeface="+mn-ea"/>
                <a:cs typeface="+mn-cs"/>
              </a:rPr>
              <a:t>关系模式</a:t>
            </a:r>
            <a:r>
              <a:rPr lang="en-US" altLang="zh-CN" sz="1200" kern="1200" dirty="0" smtClean="0">
                <a:solidFill>
                  <a:schemeClr val="tx1"/>
                </a:solidFill>
                <a:effectLst/>
                <a:latin typeface="+mn-lt"/>
                <a:ea typeface="+mn-ea"/>
                <a:cs typeface="+mn-cs"/>
              </a:rPr>
              <a:t>R</a:t>
            </a:r>
            <a:r>
              <a:rPr lang="zh-CN" altLang="en-US" sz="1200" kern="1200" dirty="0" smtClean="0">
                <a:solidFill>
                  <a:schemeClr val="tx1"/>
                </a:solidFill>
                <a:effectLst/>
                <a:latin typeface="+mn-lt"/>
                <a:ea typeface="+mn-ea"/>
                <a:cs typeface="+mn-cs"/>
              </a:rPr>
              <a:t>中的</a:t>
            </a:r>
            <a:r>
              <a:rPr lang="zh-CN" altLang="zh-CN" sz="1200" kern="1200" dirty="0" smtClean="0">
                <a:solidFill>
                  <a:schemeClr val="tx1"/>
                </a:solidFill>
                <a:effectLst/>
                <a:latin typeface="+mn-lt"/>
                <a:ea typeface="+mn-ea"/>
                <a:cs typeface="+mn-cs"/>
              </a:rPr>
              <a:t>数据具有如下语义：</a:t>
            </a:r>
            <a:endParaRPr lang="zh-CN" altLang="zh-CN" sz="1200" kern="1200" dirty="0" smtClean="0">
              <a:solidFill>
                <a:schemeClr val="tx1"/>
              </a:solidFill>
              <a:effectLst/>
              <a:latin typeface="+mn-lt"/>
              <a:ea typeface="+mn-ea"/>
              <a:cs typeface="+mn-cs"/>
            </a:endParaRPr>
          </a:p>
          <a:p>
            <a:pPr fontAlgn="ct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rgbClr val="FF0000"/>
                </a:solidFill>
                <a:effectLst/>
                <a:latin typeface="+mn-lt"/>
                <a:ea typeface="+mn-ea"/>
                <a:cs typeface="+mn-cs"/>
              </a:rPr>
              <a:t>假设</a:t>
            </a:r>
            <a:r>
              <a:rPr lang="zh-CN" altLang="zh-CN" sz="1200" kern="1200" dirty="0" smtClean="0">
                <a:solidFill>
                  <a:schemeClr val="tx1"/>
                </a:solidFill>
                <a:effectLst/>
                <a:latin typeface="+mn-lt"/>
                <a:ea typeface="+mn-ea"/>
                <a:cs typeface="+mn-cs"/>
              </a:rPr>
              <a:t>医生和患者的姓名分别都是唯一的。</a:t>
            </a:r>
            <a:endParaRPr lang="zh-CN" altLang="zh-CN" sz="1200" kern="1200" dirty="0" smtClean="0">
              <a:solidFill>
                <a:schemeClr val="tx1"/>
              </a:solidFill>
              <a:effectLst/>
              <a:latin typeface="+mn-lt"/>
              <a:ea typeface="+mn-ea"/>
              <a:cs typeface="+mn-cs"/>
            </a:endParaRPr>
          </a:p>
          <a:p>
            <a:pPr fontAlgn="ct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医生与患者之间是多对多的关系，即医生可以为不同的患者看病，同时患者可以选择不同的医生。假设同一名患者不看相同的医生，即可以选择</a:t>
            </a:r>
            <a:r>
              <a:rPr lang="en-US" altLang="zh-CN" sz="1200" kern="1200" dirty="0" smtClean="0">
                <a:solidFill>
                  <a:schemeClr val="tx1"/>
                </a:solidFill>
                <a:effectLst/>
                <a:latin typeface="+mn-lt"/>
                <a:ea typeface="+mn-ea"/>
                <a:cs typeface="+mn-cs"/>
              </a:rPr>
              <a:t>Dname</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Pname</a:t>
            </a:r>
            <a:r>
              <a:rPr lang="zh-CN" altLang="zh-CN" sz="1200" kern="1200" dirty="0" smtClean="0">
                <a:solidFill>
                  <a:schemeClr val="tx1"/>
                </a:solidFill>
                <a:effectLst/>
                <a:latin typeface="+mn-lt"/>
                <a:ea typeface="+mn-ea"/>
                <a:cs typeface="+mn-cs"/>
              </a:rPr>
              <a:t>组合属性作为就诊关系模式</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的主键。</a:t>
            </a:r>
            <a:endParaRPr lang="zh-CN" altLang="zh-CN" sz="1200" kern="1200" dirty="0" smtClean="0">
              <a:solidFill>
                <a:schemeClr val="tx1"/>
              </a:solidFill>
              <a:effectLst/>
              <a:latin typeface="+mn-lt"/>
              <a:ea typeface="+mn-ea"/>
              <a:cs typeface="+mn-cs"/>
            </a:endParaRPr>
          </a:p>
          <a:p>
            <a:pPr fontAlgn="ct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一位患者每次就诊都有一个花销总金额。</a:t>
            </a:r>
            <a:endParaRPr lang="zh-CN" altLang="zh-CN" sz="1200" kern="1200" dirty="0" smtClean="0">
              <a:solidFill>
                <a:schemeClr val="tx1"/>
              </a:solidFill>
              <a:effectLst/>
              <a:latin typeface="+mn-lt"/>
              <a:ea typeface="+mn-ea"/>
              <a:cs typeface="+mn-cs"/>
            </a:endParaRPr>
          </a:p>
          <a:p>
            <a:pPr fontAlgn="ct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每位医生具有相应的职称级别。</a:t>
            </a:r>
            <a:endParaRPr lang="zh-CN" altLang="zh-CN" sz="1200" kern="1200" dirty="0" smtClean="0">
              <a:solidFill>
                <a:schemeClr val="tx1"/>
              </a:solidFill>
              <a:effectLst/>
              <a:latin typeface="+mn-lt"/>
              <a:ea typeface="+mn-ea"/>
              <a:cs typeface="+mn-cs"/>
            </a:endParaRPr>
          </a:p>
          <a:p>
            <a:pPr fontAlgn="ctr"/>
            <a:r>
              <a:rPr lang="en-US" altLang="zh-CN" sz="1200" kern="1200" dirty="0" smtClean="0">
                <a:solidFill>
                  <a:schemeClr val="tx1"/>
                </a:solidFill>
                <a:effectLst/>
                <a:latin typeface="+mn-lt"/>
                <a:ea typeface="+mn-ea"/>
                <a:cs typeface="+mn-cs"/>
                <a:sym typeface="Wingdings" panose="05000000000000000000" pitchFamily="2" charset="2"/>
              </a:rPr>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职称级别决定了医生的工资金额。</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ctr"/>
            <a:r>
              <a:rPr lang="zh-CN" altLang="zh-CN" sz="900" kern="1200" dirty="0" smtClean="0">
                <a:solidFill>
                  <a:schemeClr val="tx1"/>
                </a:solidFill>
                <a:effectLst/>
                <a:latin typeface="+mn-lt"/>
                <a:ea typeface="+mn-ea"/>
                <a:cs typeface="+mn-cs"/>
              </a:rPr>
              <a:t>虽然这个就诊关系模式只有</a:t>
            </a:r>
            <a:r>
              <a:rPr lang="en-US" altLang="zh-CN" sz="900" kern="1200" dirty="0" smtClean="0">
                <a:solidFill>
                  <a:schemeClr val="tx1"/>
                </a:solidFill>
                <a:effectLst/>
                <a:latin typeface="+mn-lt"/>
                <a:ea typeface="+mn-ea"/>
                <a:cs typeface="+mn-cs"/>
              </a:rPr>
              <a:t>5</a:t>
            </a:r>
            <a:r>
              <a:rPr lang="zh-CN" altLang="zh-CN" sz="900" kern="1200" dirty="0" smtClean="0">
                <a:solidFill>
                  <a:schemeClr val="tx1"/>
                </a:solidFill>
                <a:effectLst/>
                <a:latin typeface="+mn-lt"/>
                <a:ea typeface="+mn-ea"/>
                <a:cs typeface="+mn-cs"/>
              </a:rPr>
              <a:t>个属性，但使用过程中会出现以下几个问题：</a:t>
            </a:r>
            <a:endParaRPr lang="zh-CN" altLang="zh-CN" sz="900" kern="1200" dirty="0" smtClean="0">
              <a:solidFill>
                <a:schemeClr val="tx1"/>
              </a:solidFill>
              <a:effectLst/>
              <a:latin typeface="+mn-lt"/>
              <a:ea typeface="+mn-ea"/>
              <a:cs typeface="+mn-cs"/>
            </a:endParaRPr>
          </a:p>
          <a:p>
            <a:pPr fontAlgn="ctr"/>
            <a:r>
              <a:rPr lang="zh-CN" altLang="zh-CN" sz="900" b="1" kern="1200" dirty="0" smtClean="0">
                <a:solidFill>
                  <a:schemeClr val="tx1"/>
                </a:solidFill>
                <a:effectLst/>
                <a:latin typeface="+mn-lt"/>
                <a:ea typeface="+mn-ea"/>
                <a:cs typeface="+mn-cs"/>
              </a:rPr>
              <a:t>（</a:t>
            </a:r>
            <a:r>
              <a:rPr lang="en-US" altLang="zh-CN" sz="900" b="1" kern="1200" dirty="0" smtClean="0">
                <a:solidFill>
                  <a:schemeClr val="tx1"/>
                </a:solidFill>
                <a:effectLst/>
                <a:latin typeface="+mn-lt"/>
                <a:ea typeface="+mn-ea"/>
                <a:cs typeface="+mn-cs"/>
              </a:rPr>
              <a:t>1</a:t>
            </a:r>
            <a:r>
              <a:rPr lang="zh-CN" altLang="zh-CN" sz="900" b="1" kern="1200" dirty="0" smtClean="0">
                <a:solidFill>
                  <a:schemeClr val="tx1"/>
                </a:solidFill>
                <a:effectLst/>
                <a:latin typeface="+mn-lt"/>
                <a:ea typeface="+mn-ea"/>
                <a:cs typeface="+mn-cs"/>
              </a:rPr>
              <a:t>）数据冗余</a:t>
            </a:r>
            <a:endParaRPr lang="zh-CN" altLang="zh-CN" sz="900" kern="1200" dirty="0" smtClean="0">
              <a:solidFill>
                <a:schemeClr val="tx1"/>
              </a:solidFill>
              <a:effectLst/>
              <a:latin typeface="+mn-lt"/>
              <a:ea typeface="+mn-ea"/>
              <a:cs typeface="+mn-cs"/>
            </a:endParaRPr>
          </a:p>
          <a:p>
            <a:pPr fontAlgn="ctr"/>
            <a:r>
              <a:rPr lang="zh-CN" altLang="zh-CN" sz="900" kern="1200" dirty="0" smtClean="0">
                <a:solidFill>
                  <a:schemeClr val="tx1"/>
                </a:solidFill>
                <a:effectLst/>
                <a:latin typeface="+mn-lt"/>
                <a:ea typeface="+mn-ea"/>
                <a:cs typeface="+mn-cs"/>
              </a:rPr>
              <a:t>如果一个医生为几个患者看病，那么这个医生的职称和工资信息就需要重复存储几次。这将导致浪费大量的存储空间。</a:t>
            </a:r>
            <a:endParaRPr lang="zh-CN" altLang="zh-CN" sz="900" kern="1200" dirty="0" smtClean="0">
              <a:solidFill>
                <a:schemeClr val="tx1"/>
              </a:solidFill>
              <a:effectLst/>
              <a:latin typeface="+mn-lt"/>
              <a:ea typeface="+mn-ea"/>
              <a:cs typeface="+mn-cs"/>
            </a:endParaRPr>
          </a:p>
          <a:p>
            <a:pPr fontAlgn="ctr"/>
            <a:r>
              <a:rPr lang="zh-CN" altLang="zh-CN" sz="900" b="1" kern="1200" dirty="0" smtClean="0">
                <a:solidFill>
                  <a:schemeClr val="tx1"/>
                </a:solidFill>
                <a:effectLst/>
                <a:latin typeface="+mn-lt"/>
                <a:ea typeface="+mn-ea"/>
                <a:cs typeface="+mn-cs"/>
              </a:rPr>
              <a:t>（</a:t>
            </a:r>
            <a:r>
              <a:rPr lang="en-US" altLang="zh-CN" sz="900" b="1" kern="1200" dirty="0" smtClean="0">
                <a:solidFill>
                  <a:schemeClr val="tx1"/>
                </a:solidFill>
                <a:effectLst/>
                <a:latin typeface="+mn-lt"/>
                <a:ea typeface="+mn-ea"/>
                <a:cs typeface="+mn-cs"/>
              </a:rPr>
              <a:t>2</a:t>
            </a:r>
            <a:r>
              <a:rPr lang="zh-CN" altLang="zh-CN" sz="900" b="1" kern="1200" dirty="0" smtClean="0">
                <a:solidFill>
                  <a:schemeClr val="tx1"/>
                </a:solidFill>
                <a:effectLst/>
                <a:latin typeface="+mn-lt"/>
                <a:ea typeface="+mn-ea"/>
                <a:cs typeface="+mn-cs"/>
              </a:rPr>
              <a:t>）操作异常</a:t>
            </a:r>
            <a:endParaRPr lang="zh-CN" altLang="zh-CN" sz="900" kern="1200" dirty="0" smtClean="0">
              <a:solidFill>
                <a:schemeClr val="tx1"/>
              </a:solidFill>
              <a:effectLst/>
              <a:latin typeface="+mn-lt"/>
              <a:ea typeface="+mn-ea"/>
              <a:cs typeface="+mn-cs"/>
            </a:endParaRPr>
          </a:p>
          <a:p>
            <a:pPr fontAlgn="ctr"/>
            <a:r>
              <a:rPr lang="zh-CN" altLang="zh-CN" sz="900" kern="1200" dirty="0" smtClean="0">
                <a:solidFill>
                  <a:schemeClr val="tx1"/>
                </a:solidFill>
                <a:effectLst/>
                <a:latin typeface="+mn-lt"/>
                <a:ea typeface="+mn-ea"/>
                <a:cs typeface="+mn-cs"/>
              </a:rPr>
              <a:t>由于数据的冗余，在对数据进行操作时将会引起各种异常。</a:t>
            </a:r>
            <a:endParaRPr lang="zh-CN" altLang="zh-CN" sz="900" kern="1200" dirty="0" smtClean="0">
              <a:solidFill>
                <a:schemeClr val="tx1"/>
              </a:solidFill>
              <a:effectLst/>
              <a:latin typeface="+mn-lt"/>
              <a:ea typeface="+mn-ea"/>
              <a:cs typeface="+mn-cs"/>
            </a:endParaRPr>
          </a:p>
          <a:p>
            <a:r>
              <a:rPr lang="en-US" altLang="zh-CN" sz="900" kern="1200" dirty="0" smtClean="0">
                <a:solidFill>
                  <a:schemeClr val="tx1"/>
                </a:solidFill>
                <a:effectLst/>
                <a:latin typeface="+mn-lt"/>
                <a:ea typeface="+mn-ea"/>
                <a:cs typeface="+mn-cs"/>
                <a:sym typeface="Wingdings" panose="05000000000000000000" pitchFamily="2" charset="2"/>
              </a:rPr>
              <a:t></a:t>
            </a:r>
            <a:r>
              <a:rPr lang="en-US" altLang="zh-CN" sz="900" kern="1200" dirty="0" smtClean="0">
                <a:solidFill>
                  <a:schemeClr val="tx1"/>
                </a:solidFill>
                <a:effectLst/>
                <a:latin typeface="+mn-lt"/>
                <a:ea typeface="+mn-ea"/>
                <a:cs typeface="+mn-cs"/>
              </a:rPr>
              <a:t> </a:t>
            </a:r>
            <a:r>
              <a:rPr lang="zh-CN" altLang="zh-CN" sz="900" kern="1200" dirty="0" smtClean="0">
                <a:solidFill>
                  <a:schemeClr val="tx1"/>
                </a:solidFill>
                <a:effectLst/>
                <a:latin typeface="+mn-lt"/>
                <a:ea typeface="+mn-ea"/>
                <a:cs typeface="+mn-cs"/>
              </a:rPr>
              <a:t>更新异常（</a:t>
            </a:r>
            <a:r>
              <a:rPr lang="en-US" altLang="zh-CN" sz="900" kern="1200" dirty="0" smtClean="0">
                <a:solidFill>
                  <a:schemeClr val="tx1"/>
                </a:solidFill>
                <a:effectLst/>
                <a:latin typeface="+mn-lt"/>
                <a:ea typeface="+mn-ea"/>
                <a:cs typeface="+mn-cs"/>
              </a:rPr>
              <a:t>Update Anomalies</a:t>
            </a:r>
            <a:r>
              <a:rPr lang="zh-CN" altLang="zh-CN" sz="900" kern="1200" dirty="0" smtClean="0">
                <a:solidFill>
                  <a:schemeClr val="tx1"/>
                </a:solidFill>
                <a:effectLst/>
                <a:latin typeface="+mn-lt"/>
                <a:ea typeface="+mn-ea"/>
                <a:cs typeface="+mn-cs"/>
              </a:rPr>
              <a:t>）。例如，杨勋医生为</a:t>
            </a:r>
            <a:r>
              <a:rPr lang="en-US" altLang="zh-CN" sz="900" kern="1200" dirty="0" smtClean="0">
                <a:solidFill>
                  <a:schemeClr val="tx1"/>
                </a:solidFill>
                <a:effectLst/>
                <a:latin typeface="+mn-lt"/>
                <a:ea typeface="+mn-ea"/>
                <a:cs typeface="+mn-cs"/>
              </a:rPr>
              <a:t>3</a:t>
            </a:r>
            <a:r>
              <a:rPr lang="zh-CN" altLang="zh-CN" sz="900" kern="1200" dirty="0" smtClean="0">
                <a:solidFill>
                  <a:schemeClr val="tx1"/>
                </a:solidFill>
                <a:effectLst/>
                <a:latin typeface="+mn-lt"/>
                <a:ea typeface="+mn-ea"/>
                <a:cs typeface="+mn-cs"/>
              </a:rPr>
              <a:t>个患者看病，则会产生</a:t>
            </a:r>
            <a:r>
              <a:rPr lang="en-US" altLang="zh-CN" sz="900" kern="1200" dirty="0" smtClean="0">
                <a:solidFill>
                  <a:schemeClr val="tx1"/>
                </a:solidFill>
                <a:effectLst/>
                <a:latin typeface="+mn-lt"/>
                <a:ea typeface="+mn-ea"/>
                <a:cs typeface="+mn-cs"/>
              </a:rPr>
              <a:t>3</a:t>
            </a:r>
            <a:r>
              <a:rPr lang="zh-CN" altLang="zh-CN" sz="900" kern="1200" dirty="0" smtClean="0">
                <a:solidFill>
                  <a:schemeClr val="tx1"/>
                </a:solidFill>
                <a:effectLst/>
                <a:latin typeface="+mn-lt"/>
                <a:ea typeface="+mn-ea"/>
                <a:cs typeface="+mn-cs"/>
              </a:rPr>
              <a:t>个元组。如果杨勋医生的职称级别发生变化，从副主任医生升为主任医生，那么这</a:t>
            </a:r>
            <a:r>
              <a:rPr lang="en-US" altLang="zh-CN" sz="900" kern="1200" dirty="0" smtClean="0">
                <a:solidFill>
                  <a:schemeClr val="tx1"/>
                </a:solidFill>
                <a:effectLst/>
                <a:latin typeface="+mn-lt"/>
                <a:ea typeface="+mn-ea"/>
                <a:cs typeface="+mn-cs"/>
              </a:rPr>
              <a:t>3</a:t>
            </a:r>
            <a:r>
              <a:rPr lang="zh-CN" altLang="zh-CN" sz="900" kern="1200" dirty="0" smtClean="0">
                <a:solidFill>
                  <a:schemeClr val="tx1"/>
                </a:solidFill>
                <a:effectLst/>
                <a:latin typeface="+mn-lt"/>
                <a:ea typeface="+mn-ea"/>
                <a:cs typeface="+mn-cs"/>
              </a:rPr>
              <a:t>个元组的职称级别都需要改为主任医生。若有一个元组的职称级别没有发生改变，则会造成这位医生的职称级别不唯一，从而造成数据不一致现象。另外，如果医院调整工资，则所有医生的工资都需要根据职称级别做对应调整。</a:t>
            </a:r>
            <a:endParaRPr lang="zh-CN" altLang="zh-CN" sz="900" kern="1200" dirty="0" smtClean="0">
              <a:solidFill>
                <a:schemeClr val="tx1"/>
              </a:solidFill>
              <a:effectLst/>
              <a:latin typeface="+mn-lt"/>
              <a:ea typeface="+mn-ea"/>
              <a:cs typeface="+mn-cs"/>
            </a:endParaRPr>
          </a:p>
          <a:p>
            <a:r>
              <a:rPr lang="en-US" altLang="zh-CN" sz="900" kern="1200" dirty="0" smtClean="0">
                <a:solidFill>
                  <a:schemeClr val="tx1"/>
                </a:solidFill>
                <a:effectLst/>
                <a:latin typeface="+mn-lt"/>
                <a:ea typeface="+mn-ea"/>
                <a:cs typeface="+mn-cs"/>
                <a:sym typeface="Wingdings" panose="05000000000000000000" pitchFamily="2" charset="2"/>
              </a:rPr>
              <a:t></a:t>
            </a:r>
            <a:r>
              <a:rPr lang="en-US" altLang="zh-CN" sz="900" kern="1200" dirty="0" smtClean="0">
                <a:solidFill>
                  <a:schemeClr val="tx1"/>
                </a:solidFill>
                <a:effectLst/>
                <a:latin typeface="+mn-lt"/>
                <a:ea typeface="+mn-ea"/>
                <a:cs typeface="+mn-cs"/>
              </a:rPr>
              <a:t> </a:t>
            </a:r>
            <a:r>
              <a:rPr lang="zh-CN" altLang="zh-CN" sz="900" kern="1200" dirty="0" smtClean="0">
                <a:solidFill>
                  <a:schemeClr val="tx1"/>
                </a:solidFill>
                <a:effectLst/>
                <a:latin typeface="+mn-lt"/>
                <a:ea typeface="+mn-ea"/>
                <a:cs typeface="+mn-cs"/>
              </a:rPr>
              <a:t>删除异常（</a:t>
            </a:r>
            <a:r>
              <a:rPr lang="en-US" altLang="zh-CN" sz="900" kern="1200" dirty="0" smtClean="0">
                <a:solidFill>
                  <a:schemeClr val="tx1"/>
                </a:solidFill>
                <a:effectLst/>
                <a:latin typeface="+mn-lt"/>
                <a:ea typeface="+mn-ea"/>
                <a:cs typeface="+mn-cs"/>
              </a:rPr>
              <a:t>Delete Anomalies</a:t>
            </a:r>
            <a:r>
              <a:rPr lang="zh-CN" altLang="zh-CN" sz="900" kern="1200" dirty="0" smtClean="0">
                <a:solidFill>
                  <a:schemeClr val="tx1"/>
                </a:solidFill>
                <a:effectLst/>
                <a:latin typeface="+mn-lt"/>
                <a:ea typeface="+mn-ea"/>
                <a:cs typeface="+mn-cs"/>
              </a:rPr>
              <a:t>）。如果需要取消邓英超医生的就诊任务，如医生退休，那么就要把邓英超医生的元组删除，这时邓英超医生的职称级别（主治医生）和工资信息也会一同被删除，从而丢失了主治医生对应的工资级别标准。这并不是此次删除的本意目的，所以，这是一种不合适的现象。</a:t>
            </a:r>
            <a:endParaRPr lang="zh-CN" altLang="zh-CN" sz="900" kern="1200" dirty="0" smtClean="0">
              <a:solidFill>
                <a:schemeClr val="tx1"/>
              </a:solidFill>
              <a:effectLst/>
              <a:latin typeface="+mn-lt"/>
              <a:ea typeface="+mn-ea"/>
              <a:cs typeface="+mn-cs"/>
            </a:endParaRPr>
          </a:p>
          <a:p>
            <a:r>
              <a:rPr lang="en-US" altLang="zh-CN" sz="900" kern="1200" dirty="0" smtClean="0">
                <a:solidFill>
                  <a:schemeClr val="tx1"/>
                </a:solidFill>
                <a:effectLst/>
                <a:latin typeface="+mn-lt"/>
                <a:ea typeface="+mn-ea"/>
                <a:cs typeface="+mn-cs"/>
                <a:sym typeface="Wingdings" panose="05000000000000000000" pitchFamily="2" charset="2"/>
              </a:rPr>
              <a:t></a:t>
            </a:r>
            <a:r>
              <a:rPr lang="en-US" altLang="zh-CN" sz="900" kern="1200" dirty="0" smtClean="0">
                <a:solidFill>
                  <a:schemeClr val="tx1"/>
                </a:solidFill>
                <a:effectLst/>
                <a:latin typeface="+mn-lt"/>
                <a:ea typeface="+mn-ea"/>
                <a:cs typeface="+mn-cs"/>
              </a:rPr>
              <a:t> </a:t>
            </a:r>
            <a:r>
              <a:rPr lang="zh-CN" altLang="zh-CN" sz="900" kern="1200" dirty="0" smtClean="0">
                <a:solidFill>
                  <a:schemeClr val="tx1"/>
                </a:solidFill>
                <a:effectLst/>
                <a:latin typeface="+mn-lt"/>
                <a:ea typeface="+mn-ea"/>
                <a:cs typeface="+mn-cs"/>
              </a:rPr>
              <a:t>插入异常（</a:t>
            </a:r>
            <a:r>
              <a:rPr lang="en-US" altLang="zh-CN" sz="900" kern="1200" dirty="0" smtClean="0">
                <a:solidFill>
                  <a:schemeClr val="tx1"/>
                </a:solidFill>
                <a:effectLst/>
                <a:latin typeface="+mn-lt"/>
                <a:ea typeface="+mn-ea"/>
                <a:cs typeface="+mn-cs"/>
              </a:rPr>
              <a:t>Insert Anomalies</a:t>
            </a:r>
            <a:r>
              <a:rPr lang="zh-CN" altLang="zh-CN" sz="900" kern="1200" dirty="0" smtClean="0">
                <a:solidFill>
                  <a:schemeClr val="tx1"/>
                </a:solidFill>
                <a:effectLst/>
                <a:latin typeface="+mn-lt"/>
                <a:ea typeface="+mn-ea"/>
                <a:cs typeface="+mn-cs"/>
              </a:rPr>
              <a:t>）。如果一位医生刚到医院报到，但还未分配就诊任务，那么要将医生的姓名、职称和工资等信息存储到数据库时，患者姓名和诊疗费用就会出现空值。由于医生姓名和患者姓名是该模式的主键，主键上必须遵循实体完整性规则，即主键不允许出现空值。因此，这位新医生的基本信息无法存储到数据库中。</a:t>
            </a:r>
            <a:endParaRPr lang="zh-CN" altLang="zh-CN" sz="900" kern="1200" dirty="0" smtClean="0">
              <a:solidFill>
                <a:schemeClr val="tx1"/>
              </a:solidFill>
              <a:effectLst/>
              <a:latin typeface="+mn-lt"/>
              <a:ea typeface="+mn-ea"/>
              <a:cs typeface="+mn-cs"/>
            </a:endParaRPr>
          </a:p>
          <a:p>
            <a:pPr fontAlgn="ctr"/>
            <a:r>
              <a:rPr lang="zh-CN" altLang="zh-CN" sz="900" kern="1200" dirty="0" smtClean="0">
                <a:solidFill>
                  <a:schemeClr val="tx1"/>
                </a:solidFill>
                <a:effectLst/>
                <a:latin typeface="+mn-lt"/>
                <a:ea typeface="+mn-ea"/>
                <a:cs typeface="+mn-cs"/>
              </a:rPr>
              <a:t>因此，就诊关系模式</a:t>
            </a:r>
            <a:r>
              <a:rPr lang="en-US" altLang="zh-CN" sz="900" kern="1200" dirty="0" smtClean="0">
                <a:solidFill>
                  <a:schemeClr val="tx1"/>
                </a:solidFill>
                <a:effectLst/>
                <a:latin typeface="+mn-lt"/>
                <a:ea typeface="+mn-ea"/>
                <a:cs typeface="+mn-cs"/>
              </a:rPr>
              <a:t>R</a:t>
            </a:r>
            <a:r>
              <a:rPr lang="zh-CN" altLang="zh-CN" sz="900" kern="1200" dirty="0" smtClean="0">
                <a:solidFill>
                  <a:schemeClr val="tx1"/>
                </a:solidFill>
                <a:effectLst/>
                <a:latin typeface="+mn-lt"/>
                <a:ea typeface="+mn-ea"/>
                <a:cs typeface="+mn-cs"/>
              </a:rPr>
              <a:t>不是一个好的关系模式。</a:t>
            </a:r>
            <a:endParaRPr lang="zh-CN" altLang="en-US" sz="900"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900" kern="1200" dirty="0" smtClean="0">
                <a:solidFill>
                  <a:schemeClr val="tx1"/>
                </a:solidFill>
                <a:effectLst/>
                <a:latin typeface="+mn-lt"/>
                <a:ea typeface="+mn-ea"/>
                <a:cs typeface="+mn-cs"/>
              </a:rPr>
              <a:t>就诊关系模式</a:t>
            </a:r>
            <a:r>
              <a:rPr lang="en-US" altLang="zh-CN" sz="900" kern="1200" dirty="0" smtClean="0">
                <a:solidFill>
                  <a:schemeClr val="tx1"/>
                </a:solidFill>
                <a:effectLst/>
                <a:latin typeface="+mn-lt"/>
                <a:ea typeface="+mn-ea"/>
                <a:cs typeface="+mn-cs"/>
              </a:rPr>
              <a:t>R</a:t>
            </a:r>
            <a:r>
              <a:rPr lang="zh-CN" altLang="zh-CN" sz="900" kern="1200" dirty="0" smtClean="0">
                <a:solidFill>
                  <a:schemeClr val="tx1"/>
                </a:solidFill>
                <a:effectLst/>
                <a:latin typeface="+mn-lt"/>
                <a:ea typeface="+mn-ea"/>
                <a:cs typeface="+mn-cs"/>
              </a:rPr>
              <a:t>存在数据冗余和操作异常的现象。如果用下面</a:t>
            </a:r>
            <a:r>
              <a:rPr lang="en-US" altLang="zh-CN" sz="900" kern="1200" dirty="0" smtClean="0">
                <a:solidFill>
                  <a:schemeClr val="tx1"/>
                </a:solidFill>
                <a:effectLst/>
                <a:latin typeface="+mn-lt"/>
                <a:ea typeface="+mn-ea"/>
                <a:cs typeface="+mn-cs"/>
              </a:rPr>
              <a:t>3</a:t>
            </a:r>
            <a:r>
              <a:rPr lang="zh-CN" altLang="zh-CN" sz="900" kern="1200" dirty="0" smtClean="0">
                <a:solidFill>
                  <a:schemeClr val="tx1"/>
                </a:solidFill>
                <a:effectLst/>
                <a:latin typeface="+mn-lt"/>
                <a:ea typeface="+mn-ea"/>
                <a:cs typeface="+mn-cs"/>
              </a:rPr>
              <a:t>个关系</a:t>
            </a:r>
            <a:r>
              <a:rPr lang="en-US" altLang="zh-CN" sz="900" kern="1200" dirty="0" smtClean="0">
                <a:solidFill>
                  <a:schemeClr val="tx1"/>
                </a:solidFill>
                <a:effectLst/>
                <a:latin typeface="+mn-lt"/>
                <a:ea typeface="+mn-ea"/>
                <a:cs typeface="+mn-cs"/>
              </a:rPr>
              <a:t>R1</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R2</a:t>
            </a:r>
            <a:r>
              <a:rPr lang="zh-CN" altLang="zh-CN" sz="900" kern="1200" dirty="0" smtClean="0">
                <a:solidFill>
                  <a:schemeClr val="tx1"/>
                </a:solidFill>
                <a:effectLst/>
                <a:latin typeface="+mn-lt"/>
                <a:ea typeface="+mn-ea"/>
                <a:cs typeface="+mn-cs"/>
              </a:rPr>
              <a:t>和</a:t>
            </a:r>
            <a:r>
              <a:rPr lang="en-US" altLang="zh-CN" sz="900" kern="1200" dirty="0" smtClean="0">
                <a:solidFill>
                  <a:schemeClr val="tx1"/>
                </a:solidFill>
                <a:effectLst/>
                <a:latin typeface="+mn-lt"/>
                <a:ea typeface="+mn-ea"/>
                <a:cs typeface="+mn-cs"/>
              </a:rPr>
              <a:t>R3</a:t>
            </a:r>
            <a:r>
              <a:rPr lang="zh-CN" altLang="zh-CN" sz="900" kern="1200" dirty="0" smtClean="0">
                <a:solidFill>
                  <a:schemeClr val="tx1"/>
                </a:solidFill>
                <a:effectLst/>
                <a:latin typeface="+mn-lt"/>
                <a:ea typeface="+mn-ea"/>
                <a:cs typeface="+mn-cs"/>
              </a:rPr>
              <a:t>代替</a:t>
            </a:r>
            <a:r>
              <a:rPr lang="en-US" altLang="zh-CN" sz="900" kern="1200" dirty="0" smtClean="0">
                <a:solidFill>
                  <a:schemeClr val="tx1"/>
                </a:solidFill>
                <a:effectLst/>
                <a:latin typeface="+mn-lt"/>
                <a:ea typeface="+mn-ea"/>
                <a:cs typeface="+mn-cs"/>
              </a:rPr>
              <a:t>R</a:t>
            </a:r>
            <a:r>
              <a:rPr lang="zh-CN" altLang="en-US" sz="900" kern="1200" dirty="0" smtClean="0">
                <a:solidFill>
                  <a:schemeClr val="tx1"/>
                </a:solidFill>
                <a:effectLst/>
                <a:latin typeface="+mn-lt"/>
                <a:ea typeface="+mn-ea"/>
                <a:cs typeface="+mn-cs"/>
              </a:rPr>
              <a:t>。</a:t>
            </a:r>
            <a:r>
              <a:rPr lang="zh-CN" altLang="zh-CN" sz="900" kern="1200" dirty="0" smtClean="0">
                <a:solidFill>
                  <a:schemeClr val="tx1"/>
                </a:solidFill>
                <a:effectLst/>
                <a:latin typeface="+mn-lt"/>
                <a:ea typeface="+mn-ea"/>
                <a:cs typeface="+mn-cs"/>
              </a:rPr>
              <a:t>这样分解后，</a:t>
            </a:r>
            <a:r>
              <a:rPr lang="zh-CN" altLang="en-US" sz="900" kern="1200" dirty="0" smtClean="0">
                <a:solidFill>
                  <a:schemeClr val="tx1"/>
                </a:solidFill>
                <a:effectLst/>
                <a:latin typeface="+mn-lt"/>
                <a:ea typeface="+mn-ea"/>
                <a:cs typeface="+mn-cs"/>
              </a:rPr>
              <a:t>新的关系模式中</a:t>
            </a:r>
            <a:r>
              <a:rPr lang="zh-CN" altLang="zh-CN" sz="900" kern="1200" dirty="0" smtClean="0">
                <a:solidFill>
                  <a:schemeClr val="tx1"/>
                </a:solidFill>
                <a:effectLst/>
                <a:latin typeface="+mn-lt"/>
                <a:ea typeface="+mn-ea"/>
                <a:cs typeface="+mn-cs"/>
              </a:rPr>
              <a:t>的冗余和异常现象就可以得到消除。</a:t>
            </a:r>
            <a:endParaRPr lang="en-US" altLang="zh-CN" sz="9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900" kern="1200" dirty="0" smtClean="0">
                <a:solidFill>
                  <a:schemeClr val="tx1"/>
                </a:solidFill>
                <a:effectLst/>
                <a:latin typeface="+mn-lt"/>
                <a:ea typeface="+mn-ea"/>
                <a:cs typeface="+mn-cs"/>
              </a:rPr>
              <a:t>每个医生的职称级别只存放一次，职称对应的工资金额也只存放一次。因而，即使新医生没有分配就诊任务，同样可以将他的职称信息存放在</a:t>
            </a:r>
            <a:r>
              <a:rPr lang="en-US" altLang="zh-CN" sz="900" kern="1200" dirty="0" smtClean="0">
                <a:solidFill>
                  <a:schemeClr val="tx1"/>
                </a:solidFill>
                <a:effectLst/>
                <a:latin typeface="+mn-lt"/>
                <a:ea typeface="+mn-ea"/>
                <a:cs typeface="+mn-cs"/>
              </a:rPr>
              <a:t>R1</a:t>
            </a:r>
            <a:r>
              <a:rPr lang="zh-CN" altLang="zh-CN" sz="900" kern="1200" dirty="0" smtClean="0">
                <a:solidFill>
                  <a:schemeClr val="tx1"/>
                </a:solidFill>
                <a:effectLst/>
                <a:latin typeface="+mn-lt"/>
                <a:ea typeface="+mn-ea"/>
                <a:cs typeface="+mn-cs"/>
              </a:rPr>
              <a:t>中。如果医院调整工资，只需要调整</a:t>
            </a:r>
            <a:r>
              <a:rPr lang="en-US" altLang="zh-CN" sz="900" kern="1200" dirty="0" smtClean="0">
                <a:solidFill>
                  <a:schemeClr val="tx1"/>
                </a:solidFill>
                <a:effectLst/>
                <a:latin typeface="+mn-lt"/>
                <a:ea typeface="+mn-ea"/>
                <a:cs typeface="+mn-cs"/>
              </a:rPr>
              <a:t>R2</a:t>
            </a:r>
            <a:r>
              <a:rPr lang="zh-CN" altLang="zh-CN" sz="900" kern="1200" dirty="0" smtClean="0">
                <a:solidFill>
                  <a:schemeClr val="tx1"/>
                </a:solidFill>
                <a:effectLst/>
                <a:latin typeface="+mn-lt"/>
                <a:ea typeface="+mn-ea"/>
                <a:cs typeface="+mn-cs"/>
              </a:rPr>
              <a:t>中的职称级别对应的工资金额，就可以保持所有医生的工资金额与其职称级别发生相应变化，从而不会出现漏调工资和错调工资的现象。</a:t>
            </a:r>
            <a:endParaRPr lang="en-US" altLang="zh-CN" sz="9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900" kern="1200" dirty="0" smtClean="0">
                <a:solidFill>
                  <a:schemeClr val="tx1"/>
                </a:solidFill>
                <a:effectLst/>
                <a:latin typeface="+mn-lt"/>
                <a:ea typeface="+mn-ea"/>
                <a:cs typeface="+mn-cs"/>
              </a:rPr>
              <a:t>模式分解是解决数据冗余的主要方法，也是规范化的一条原则。但是将</a:t>
            </a:r>
            <a:r>
              <a:rPr lang="en-US" altLang="zh-CN" sz="900" kern="1200" dirty="0" smtClean="0">
                <a:solidFill>
                  <a:schemeClr val="tx1"/>
                </a:solidFill>
                <a:effectLst/>
                <a:latin typeface="+mn-lt"/>
                <a:ea typeface="+mn-ea"/>
                <a:cs typeface="+mn-cs"/>
              </a:rPr>
              <a:t>R</a:t>
            </a:r>
            <a:r>
              <a:rPr lang="zh-CN" altLang="zh-CN" sz="900" kern="1200" dirty="0" smtClean="0">
                <a:solidFill>
                  <a:schemeClr val="tx1"/>
                </a:solidFill>
                <a:effectLst/>
                <a:latin typeface="+mn-lt"/>
                <a:ea typeface="+mn-ea"/>
                <a:cs typeface="+mn-cs"/>
              </a:rPr>
              <a:t>分解成</a:t>
            </a:r>
            <a:r>
              <a:rPr lang="en-US" altLang="zh-CN" sz="900" kern="1200" dirty="0" smtClean="0">
                <a:solidFill>
                  <a:schemeClr val="tx1"/>
                </a:solidFill>
                <a:effectLst/>
                <a:latin typeface="+mn-lt"/>
                <a:ea typeface="+mn-ea"/>
                <a:cs typeface="+mn-cs"/>
              </a:rPr>
              <a:t>R1</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R2</a:t>
            </a:r>
            <a:r>
              <a:rPr lang="zh-CN" altLang="zh-CN" sz="900" kern="1200" dirty="0" smtClean="0">
                <a:solidFill>
                  <a:schemeClr val="tx1"/>
                </a:solidFill>
                <a:effectLst/>
                <a:latin typeface="+mn-lt"/>
                <a:ea typeface="+mn-ea"/>
                <a:cs typeface="+mn-cs"/>
              </a:rPr>
              <a:t>和</a:t>
            </a:r>
            <a:r>
              <a:rPr lang="en-US" altLang="zh-CN" sz="900" kern="1200" dirty="0" smtClean="0">
                <a:solidFill>
                  <a:schemeClr val="tx1"/>
                </a:solidFill>
                <a:effectLst/>
                <a:latin typeface="+mn-lt"/>
                <a:ea typeface="+mn-ea"/>
                <a:cs typeface="+mn-cs"/>
              </a:rPr>
              <a:t>R3 3</a:t>
            </a:r>
            <a:r>
              <a:rPr lang="zh-CN" altLang="zh-CN" sz="900" kern="1200" dirty="0" smtClean="0">
                <a:solidFill>
                  <a:schemeClr val="tx1"/>
                </a:solidFill>
                <a:effectLst/>
                <a:latin typeface="+mn-lt"/>
                <a:ea typeface="+mn-ea"/>
                <a:cs typeface="+mn-cs"/>
              </a:rPr>
              <a:t>个模式是否就是最佳分解，这也不是绝对的。如果需要查询某位医生的工资金额，就需要将两个关系进行连接操作，而连接的代价是很大的。但是在原来的关系模式</a:t>
            </a:r>
            <a:r>
              <a:rPr lang="en-US" altLang="zh-CN" sz="900" kern="1200" dirty="0" smtClean="0">
                <a:solidFill>
                  <a:schemeClr val="tx1"/>
                </a:solidFill>
                <a:effectLst/>
                <a:latin typeface="+mn-lt"/>
                <a:ea typeface="+mn-ea"/>
                <a:cs typeface="+mn-cs"/>
              </a:rPr>
              <a:t>R1</a:t>
            </a:r>
            <a:r>
              <a:rPr lang="zh-CN" altLang="zh-CN" sz="900" kern="1200" dirty="0" smtClean="0">
                <a:solidFill>
                  <a:schemeClr val="tx1"/>
                </a:solidFill>
                <a:effectLst/>
                <a:latin typeface="+mn-lt"/>
                <a:ea typeface="+mn-ea"/>
                <a:cs typeface="+mn-cs"/>
              </a:rPr>
              <a:t>中就可以直接查询到医生的工资金额。那么，到底什么样的关系模式是最优的？评价最优关系模式的标准是什么？如何得到最优的关系模式？下面介绍解决这些问题的方法——关系数据库的规范化</a:t>
            </a:r>
            <a:r>
              <a:rPr lang="zh-CN" altLang="zh-CN" sz="900" kern="1200" smtClean="0">
                <a:solidFill>
                  <a:schemeClr val="tx1"/>
                </a:solidFill>
                <a:effectLst/>
                <a:latin typeface="+mn-lt"/>
                <a:ea typeface="+mn-ea"/>
                <a:cs typeface="+mn-cs"/>
              </a:rPr>
              <a:t>理论。</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a:t>
            </a:r>
            <a:r>
              <a:rPr lang="zh-CN" altLang="zh-CN" sz="1200" kern="1200" dirty="0" smtClean="0">
                <a:solidFill>
                  <a:schemeClr val="tx1"/>
                </a:solidFill>
                <a:effectLst/>
                <a:latin typeface="+mn-lt"/>
                <a:ea typeface="+mn-ea"/>
                <a:cs typeface="+mn-cs"/>
              </a:rPr>
              <a:t>数据依赖是通过一个关系中数据间</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值</a:t>
            </a:r>
            <a:r>
              <a:rPr lang="zh-CN" altLang="en-US" sz="1200" kern="1200" dirty="0" smtClean="0">
                <a:solidFill>
                  <a:schemeClr val="tx1"/>
                </a:solidFill>
                <a:effectLst/>
                <a:latin typeface="+mn-lt"/>
                <a:ea typeface="+mn-ea"/>
                <a:cs typeface="+mn-cs"/>
              </a:rPr>
              <a:t>是否依赖来</a:t>
            </a:r>
            <a:r>
              <a:rPr lang="zh-CN" altLang="zh-CN" sz="1200" kern="1200" dirty="0" smtClean="0">
                <a:solidFill>
                  <a:schemeClr val="tx1"/>
                </a:solidFill>
                <a:effectLst/>
                <a:latin typeface="+mn-lt"/>
                <a:ea typeface="+mn-ea"/>
                <a:cs typeface="+mn-cs"/>
              </a:rPr>
              <a:t>体现数据间的相互关系，是现实世界属性间相互关系的抽象，是数据内在的性质</a:t>
            </a:r>
            <a:r>
              <a:rPr lang="zh-CN" altLang="en-US" sz="1200" kern="1200" dirty="0" smtClean="0">
                <a:solidFill>
                  <a:schemeClr val="tx1"/>
                </a:solidFill>
                <a:effectLst/>
                <a:latin typeface="+mn-lt"/>
                <a:ea typeface="+mn-ea"/>
                <a:cs typeface="+mn-cs"/>
              </a:rPr>
              <a:t>，也是</a:t>
            </a:r>
            <a:r>
              <a:rPr lang="zh-CN" altLang="en-US" dirty="0" smtClean="0"/>
              <a:t>语义的体现</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数据依赖中最重要的是函数依赖（</a:t>
            </a:r>
            <a:r>
              <a:rPr lang="en-US" altLang="zh-CN" sz="1200" kern="1200" dirty="0" smtClean="0">
                <a:solidFill>
                  <a:schemeClr val="tx1"/>
                </a:solidFill>
                <a:effectLst/>
                <a:latin typeface="+mn-lt"/>
                <a:ea typeface="+mn-ea"/>
                <a:cs typeface="+mn-cs"/>
              </a:rPr>
              <a:t>Functional Dependency</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FD</a:t>
            </a:r>
            <a:r>
              <a:rPr lang="zh-CN" altLang="zh-CN" sz="1200" kern="1200" dirty="0" smtClean="0">
                <a:solidFill>
                  <a:schemeClr val="tx1"/>
                </a:solidFill>
                <a:effectLst/>
                <a:latin typeface="+mn-lt"/>
                <a:ea typeface="+mn-ea"/>
                <a:cs typeface="+mn-cs"/>
              </a:rPr>
              <a:t>）。数据依赖还包括多值依赖和连接依赖两种形式。</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、这里我们先来了解函数依赖的符号说明：</a:t>
            </a:r>
            <a:endParaRPr lang="en-US" altLang="zh-CN" dirty="0" smtClean="0"/>
          </a:p>
          <a:p>
            <a:r>
              <a:rPr lang="en-US" altLang="zh-CN" dirty="0" smtClean="0"/>
              <a:t>2</a:t>
            </a:r>
            <a:r>
              <a:rPr lang="zh-CN" altLang="en-US" dirty="0" smtClean="0"/>
              <a:t>、我们用集合语言来表示函数依赖的定义：</a:t>
            </a:r>
            <a:r>
              <a:rPr lang="zh-CN" altLang="zh-CN" sz="1200" kern="1200" dirty="0" smtClean="0">
                <a:solidFill>
                  <a:schemeClr val="tx1"/>
                </a:solidFill>
                <a:effectLst/>
                <a:latin typeface="+mn-lt"/>
                <a:ea typeface="+mn-ea"/>
                <a:cs typeface="+mn-cs"/>
              </a:rPr>
              <a:t>一个函数依赖要能成立，不但要求关系的当前值都能满足函数依赖条件，而且还要求关系的任一可能值都能满足函数依赖条件。对于当前关系</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的任意两个元组，如果</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值相同，则要求</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值也相同，即有一个</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值就有一个</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值与之对应。或者说，</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值由</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值决定，因而这种依赖称为函数依赖。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函数依赖的左部称为决定因子，右部称为依赖因子。决定因子和依赖因子都是属性的集合。</a:t>
            </a:r>
            <a:endParaRPr lang="zh-CN" altLang="zh-CN" sz="1200" kern="1200" dirty="0" smtClean="0">
              <a:solidFill>
                <a:schemeClr val="tx1"/>
              </a:solidFill>
              <a:effectLst/>
              <a:latin typeface="+mn-lt"/>
              <a:ea typeface="+mn-ea"/>
              <a:cs typeface="+mn-cs"/>
            </a:endParaRPr>
          </a:p>
          <a:p>
            <a:r>
              <a:rPr lang="en-US" altLang="zh-CN" dirty="0" smtClean="0"/>
              <a:t>5</a:t>
            </a:r>
            <a:r>
              <a:rPr lang="zh-CN" altLang="en-US" dirty="0" smtClean="0"/>
              <a:t>、</a:t>
            </a:r>
            <a:r>
              <a:rPr lang="zh-CN" altLang="zh-CN" sz="1200" kern="1200" dirty="0" smtClean="0">
                <a:solidFill>
                  <a:schemeClr val="tx1"/>
                </a:solidFill>
                <a:effectLst/>
                <a:latin typeface="+mn-lt"/>
                <a:ea typeface="+mn-ea"/>
                <a:cs typeface="+mn-cs"/>
              </a:rPr>
              <a:t>在函数依赖图（</a:t>
            </a:r>
            <a:r>
              <a:rPr lang="en-US" altLang="zh-CN" sz="1200" kern="1200" dirty="0" smtClean="0">
                <a:solidFill>
                  <a:schemeClr val="tx1"/>
                </a:solidFill>
                <a:effectLst/>
                <a:latin typeface="+mn-lt"/>
                <a:ea typeface="+mn-ea"/>
                <a:cs typeface="+mn-cs"/>
              </a:rPr>
              <a:t>FDD</a:t>
            </a:r>
            <a:r>
              <a:rPr lang="zh-CN" altLang="zh-CN" sz="1200" kern="1200" dirty="0" smtClean="0">
                <a:solidFill>
                  <a:schemeClr val="tx1"/>
                </a:solidFill>
                <a:effectLst/>
                <a:latin typeface="+mn-lt"/>
                <a:ea typeface="+mn-ea"/>
                <a:cs typeface="+mn-cs"/>
              </a:rPr>
              <a:t>）中表示函数依赖的方法是：用矩形表示属性，用箭头表示依赖</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effectLst/>
                <a:latin typeface="+mn-lt"/>
                <a:ea typeface="+mn-ea"/>
                <a:cs typeface="+mn-cs"/>
              </a:rPr>
              <a:t>6</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确认一个函数依赖，需要弄清数据的语义</a:t>
            </a:r>
            <a:r>
              <a:rPr lang="zh-CN" altLang="en-US" sz="1200" kern="1200" dirty="0" smtClean="0">
                <a:solidFill>
                  <a:schemeClr val="tx1"/>
                </a:solidFill>
                <a:effectLst/>
                <a:latin typeface="+mn-lt"/>
                <a:ea typeface="+mn-ea"/>
                <a:cs typeface="+mn-cs"/>
              </a:rPr>
              <a:t>（即业务规则）</a:t>
            </a:r>
            <a:r>
              <a:rPr lang="zh-CN" altLang="zh-CN" sz="1200" kern="1200" dirty="0" smtClean="0">
                <a:solidFill>
                  <a:schemeClr val="tx1"/>
                </a:solidFill>
                <a:effectLst/>
                <a:latin typeface="+mn-lt"/>
                <a:ea typeface="+mn-ea"/>
                <a:cs typeface="+mn-cs"/>
              </a:rPr>
              <a:t>，而语义是现实世界的反映。</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日期占位符 1"/>
          <p:cNvSpPr>
            <a:spLocks noGrp="1"/>
          </p:cNvSpPr>
          <p:nvPr>
            <p:ph type="dt" sz="half" idx="10"/>
          </p:nvPr>
        </p:nvSpPr>
        <p:spPr>
          <a:xfrm>
            <a:off x="457200" y="4768735"/>
            <a:ext cx="2133600" cy="273928"/>
          </a:xfrm>
        </p:spPr>
        <p:txBody>
          <a:bodyPr/>
          <a:lstStyle/>
          <a:p>
            <a:endParaRPr lang="zh-CN" altLang="en-US"/>
          </a:p>
        </p:txBody>
      </p:sp>
      <p:sp>
        <p:nvSpPr>
          <p:cNvPr id="8" name="页脚占位符 2"/>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pic>
        <p:nvPicPr>
          <p:cNvPr id="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endParaRPr lang="zh-CN" altLang="en-US"/>
          </a:p>
        </p:txBody>
      </p:sp>
      <p:sp>
        <p:nvSpPr>
          <p:cNvPr id="5" name="页脚占位符 4"/>
          <p:cNvSpPr>
            <a:spLocks noGrp="1"/>
          </p:cNvSpPr>
          <p:nvPr>
            <p:ph type="ftr" sz="quarter" idx="11"/>
          </p:nvPr>
        </p:nvSpPr>
        <p:spPr>
          <a:xfrm>
            <a:off x="3059832" y="4768735"/>
            <a:ext cx="3067980" cy="293298"/>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fld>
            <a:endParaRPr lang="zh-CN" altLang="en-US"/>
          </a:p>
        </p:txBody>
      </p:sp>
      <p:sp>
        <p:nvSpPr>
          <p:cNvPr id="19"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6" y="344680"/>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78"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smtClean="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p:cNvSpPr>
            <a:spLocks noGrp="1"/>
          </p:cNvSpPr>
          <p:nvPr>
            <p:ph type="title" hasCustomPrompt="1"/>
          </p:nvPr>
        </p:nvSpPr>
        <p:spPr>
          <a:xfrm>
            <a:off x="929780" y="114543"/>
            <a:ext cx="3876985" cy="353275"/>
          </a:xfrm>
        </p:spPr>
        <p:txBody>
          <a:bodyPr>
            <a:noAutofit/>
          </a:bodyPr>
          <a:lstStyle>
            <a:lvl1pPr algn="l">
              <a:defRPr sz="1800" b="1">
                <a:solidFill>
                  <a:srgbClr val="14436A"/>
                </a:solidFill>
                <a:latin typeface="黑体" panose="02010609060101010101" pitchFamily="49" charset="-122"/>
                <a:ea typeface="黑体" panose="02010609060101010101" pitchFamily="49" charset="-122"/>
                <a:cs typeface="Times New Roman" panose="02020603050405020304" pitchFamily="18" charset="0"/>
              </a:defRPr>
            </a:lvl1pPr>
          </a:lstStyle>
          <a:p>
            <a:r>
              <a:rPr lang="en-US" altLang="zh-CN" dirty="0" smtClean="0"/>
              <a:t>2.</a:t>
            </a:r>
            <a:r>
              <a:rPr lang="zh-CN" altLang="en-US" dirty="0" smtClean="0"/>
              <a:t>节标题（序号</a:t>
            </a:r>
            <a:r>
              <a:rPr lang="en-US" altLang="zh-CN" dirty="0" smtClean="0"/>
              <a:t>.18</a:t>
            </a:r>
            <a:r>
              <a:rPr lang="zh-CN" altLang="en-US" dirty="0" smtClean="0"/>
              <a:t>号粗黑体）</a:t>
            </a:r>
            <a:endParaRPr lang="zh-CN" altLang="en-US" dirty="0"/>
          </a:p>
        </p:txBody>
      </p:sp>
      <p:sp>
        <p:nvSpPr>
          <p:cNvPr id="24" name="文本占位符 23"/>
          <p:cNvSpPr>
            <a:spLocks noGrp="1"/>
          </p:cNvSpPr>
          <p:nvPr>
            <p:ph type="body" sz="quarter" idx="13" hasCustomPrompt="1"/>
          </p:nvPr>
        </p:nvSpPr>
        <p:spPr>
          <a:xfrm>
            <a:off x="4994817" y="164657"/>
            <a:ext cx="2299043" cy="272033"/>
          </a:xfrm>
        </p:spPr>
        <p:txBody>
          <a:bodyPr tIns="0" bIns="0" anchor="ctr">
            <a:normAutofit/>
          </a:bodyPr>
          <a:lstStyle>
            <a:lvl1pPr marL="0" indent="0" algn="r">
              <a:buNone/>
              <a:defRPr sz="1400" b="1">
                <a:solidFill>
                  <a:srgbClr val="14436A"/>
                </a:solidFill>
                <a:latin typeface="黑体" panose="02010609060101010101" pitchFamily="49" charset="-122"/>
                <a:ea typeface="黑体" panose="02010609060101010101" pitchFamily="49" charset="-122"/>
              </a:defRPr>
            </a:lvl1pPr>
          </a:lstStyle>
          <a:p>
            <a:pPr lvl="0"/>
            <a:r>
              <a:rPr lang="zh-CN" altLang="en-US" dirty="0" smtClean="0"/>
              <a:t>知识点名称（</a:t>
            </a:r>
            <a:r>
              <a:rPr lang="en-US" altLang="zh-CN" dirty="0" smtClean="0"/>
              <a:t>14</a:t>
            </a:r>
            <a:r>
              <a:rPr lang="zh-CN" altLang="en-US" dirty="0" smtClean="0"/>
              <a:t>号黑体）</a:t>
            </a:r>
            <a:endParaRPr lang="zh-CN" altLang="en-US" dirty="0"/>
          </a:p>
        </p:txBody>
      </p:sp>
      <p:sp>
        <p:nvSpPr>
          <p:cNvPr id="37" name="文本占位符 36"/>
          <p:cNvSpPr>
            <a:spLocks noGrp="1"/>
          </p:cNvSpPr>
          <p:nvPr>
            <p:ph type="body" sz="quarter" idx="15" hasCustomPrompt="1"/>
          </p:nvPr>
        </p:nvSpPr>
        <p:spPr>
          <a:xfrm>
            <a:off x="6804248" y="835183"/>
            <a:ext cx="2097428" cy="3414101"/>
          </a:xfrm>
        </p:spPr>
        <p:txBody>
          <a:bodyPr>
            <a:normAutofit/>
          </a:bodyPr>
          <a:lstStyle>
            <a:lvl1pPr marL="0" indent="0">
              <a:lnSpc>
                <a:spcPct val="100000"/>
              </a:lnSpc>
              <a:spcBef>
                <a:spcPts val="300"/>
              </a:spcBef>
              <a:buNone/>
              <a:defRPr sz="1200" u="none">
                <a:solidFill>
                  <a:schemeClr val="tx1"/>
                </a:solidFill>
                <a:latin typeface="黑体" panose="02010609060101010101" pitchFamily="49" charset="-122"/>
                <a:ea typeface="黑体" panose="02010609060101010101" pitchFamily="49" charset="-122"/>
              </a:defRPr>
            </a:lvl1pPr>
          </a:lstStyle>
          <a:p>
            <a:pPr lvl="0"/>
            <a:r>
              <a:rPr lang="zh-CN" altLang="en-US" dirty="0" smtClean="0"/>
              <a:t>正文文本框，</a:t>
            </a:r>
            <a:r>
              <a:rPr lang="en-US" altLang="zh-CN" dirty="0" smtClean="0"/>
              <a:t>12</a:t>
            </a:r>
            <a:r>
              <a:rPr lang="zh-CN" altLang="en-US" dirty="0" smtClean="0"/>
              <a:t>号黑色黑体，初级强调加粗加红，高级强调加粗加红下划线，在具体的动画显示时，根据内容的不同可以有调整。第一级要点（</a:t>
            </a:r>
            <a:r>
              <a:rPr lang="en-US" altLang="zh-CN" dirty="0" smtClean="0"/>
              <a:t>20</a:t>
            </a:r>
            <a:r>
              <a:rPr lang="zh-CN" altLang="en-US" dirty="0" smtClean="0"/>
              <a:t>号深蓝色黑体）；第二级要点（</a:t>
            </a:r>
            <a:r>
              <a:rPr lang="en-US" altLang="zh-CN" dirty="0" smtClean="0"/>
              <a:t>16</a:t>
            </a:r>
            <a:r>
              <a:rPr lang="zh-CN" altLang="en-US" dirty="0" smtClean="0"/>
              <a:t>号深蓝色黑体）；第三级要点（</a:t>
            </a:r>
            <a:r>
              <a:rPr lang="en-US" altLang="zh-CN" dirty="0" smtClean="0"/>
              <a:t>12</a:t>
            </a:r>
            <a:r>
              <a:rPr lang="zh-CN" altLang="en-US" dirty="0" smtClean="0"/>
              <a:t>号深蓝色黑体）。</a:t>
            </a:r>
            <a:endParaRPr lang="en-US" altLang="zh-CN" dirty="0" smtClean="0"/>
          </a:p>
          <a:p>
            <a:pPr lvl="0"/>
            <a:endParaRPr lang="zh-CN" altLang="en-US" dirty="0"/>
          </a:p>
        </p:txBody>
      </p:sp>
      <p:sp>
        <p:nvSpPr>
          <p:cNvPr id="41" name="文本占位符 40"/>
          <p:cNvSpPr>
            <a:spLocks noGrp="1"/>
          </p:cNvSpPr>
          <p:nvPr>
            <p:ph type="body" sz="quarter" idx="16" hasCustomPrompt="1"/>
          </p:nvPr>
        </p:nvSpPr>
        <p:spPr>
          <a:xfrm>
            <a:off x="653891" y="835183"/>
            <a:ext cx="5899309" cy="3414101"/>
          </a:xfrm>
        </p:spPr>
        <p:txBody>
          <a:bodyPr/>
          <a:lstStyle>
            <a:lvl1pPr marL="266700" indent="-266700">
              <a:buFont typeface="Wingdings" panose="05000000000000000000" pitchFamily="2" charset="2"/>
              <a:buChar char="l"/>
              <a:defRPr sz="2000">
                <a:solidFill>
                  <a:srgbClr val="14436A"/>
                </a:solidFill>
                <a:latin typeface="黑体" panose="02010609060101010101" pitchFamily="49" charset="-122"/>
                <a:ea typeface="黑体" panose="02010609060101010101" pitchFamily="49" charset="-122"/>
              </a:defRPr>
            </a:lvl1pPr>
            <a:lvl2pPr marL="266700" indent="-266700">
              <a:buFont typeface="Wingdings" panose="05000000000000000000" pitchFamily="2" charset="2"/>
              <a:buChar char="l"/>
              <a:defRPr sz="1600">
                <a:solidFill>
                  <a:srgbClr val="14436A"/>
                </a:solidFill>
                <a:latin typeface="黑体" panose="02010609060101010101" pitchFamily="49" charset="-122"/>
                <a:ea typeface="黑体" panose="02010609060101010101" pitchFamily="49" charset="-122"/>
              </a:defRPr>
            </a:lvl2pPr>
            <a:lvl3pPr marL="266700" indent="-266700">
              <a:buFont typeface="Wingdings" panose="05000000000000000000" pitchFamily="2" charset="2"/>
              <a:buChar char="l"/>
              <a:defRPr sz="1200">
                <a:solidFill>
                  <a:srgbClr val="14436A"/>
                </a:solidFill>
                <a:latin typeface="黑体" panose="02010609060101010101" pitchFamily="49" charset="-122"/>
                <a:ea typeface="黑体" panose="02010609060101010101" pitchFamily="49" charset="-122"/>
              </a:defRPr>
            </a:lvl3pPr>
          </a:lstStyle>
          <a:p>
            <a:pPr lvl="0"/>
            <a:r>
              <a:rPr lang="zh-CN" altLang="en-US" dirty="0" smtClean="0"/>
              <a:t>第一级要点（</a:t>
            </a:r>
            <a:r>
              <a:rPr lang="en-US" altLang="zh-CN" dirty="0" smtClean="0"/>
              <a:t>20</a:t>
            </a:r>
            <a:r>
              <a:rPr lang="zh-CN" altLang="en-US" dirty="0" smtClean="0"/>
              <a:t>号深蓝色黑体，</a:t>
            </a:r>
            <a:r>
              <a:rPr lang="en-US" altLang="zh-CN" dirty="0" smtClean="0"/>
              <a:t>Tab</a:t>
            </a:r>
            <a:r>
              <a:rPr lang="zh-CN" altLang="en-US" dirty="0" smtClean="0"/>
              <a:t>键降级要点）</a:t>
            </a:r>
            <a:endParaRPr lang="zh-CN" altLang="en-US" dirty="0" smtClean="0"/>
          </a:p>
          <a:p>
            <a:pPr lvl="1"/>
            <a:r>
              <a:rPr lang="zh-CN" altLang="en-US" dirty="0" smtClean="0"/>
              <a:t>第二级要点（</a:t>
            </a:r>
            <a:r>
              <a:rPr lang="en-US" altLang="zh-CN" dirty="0" smtClean="0"/>
              <a:t>16</a:t>
            </a:r>
            <a:r>
              <a:rPr lang="zh-CN" altLang="en-US" dirty="0" smtClean="0"/>
              <a:t>号深蓝色黑体）</a:t>
            </a:r>
            <a:endParaRPr lang="zh-CN" altLang="en-US" dirty="0" smtClean="0"/>
          </a:p>
          <a:p>
            <a:pPr lvl="2"/>
            <a:r>
              <a:rPr lang="zh-CN" altLang="en-US" dirty="0" smtClean="0"/>
              <a:t>第三级要点（</a:t>
            </a:r>
            <a:r>
              <a:rPr lang="en-US" altLang="zh-CN" dirty="0" smtClean="0"/>
              <a:t>12</a:t>
            </a:r>
            <a:r>
              <a:rPr lang="zh-CN" altLang="en-US" dirty="0" smtClean="0"/>
              <a:t>号深蓝色黑体）</a:t>
            </a:r>
            <a:endParaRPr lang="zh-CN" altLang="en-US" dirty="0" smtClean="0"/>
          </a:p>
        </p:txBody>
      </p:sp>
      <p:sp>
        <p:nvSpPr>
          <p:cNvPr id="18" name="日期占位符 3"/>
          <p:cNvSpPr>
            <a:spLocks noGrp="1"/>
          </p:cNvSpPr>
          <p:nvPr>
            <p:ph type="dt" sz="half" idx="10"/>
          </p:nvPr>
        </p:nvSpPr>
        <p:spPr>
          <a:xfrm>
            <a:off x="457200" y="4768735"/>
            <a:ext cx="2133600" cy="273928"/>
          </a:xfr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19" name="页脚占位符 4"/>
          <p:cNvSpPr>
            <a:spLocks noGrp="1"/>
          </p:cNvSpPr>
          <p:nvPr>
            <p:ph type="ftr" sz="quarter" idx="11"/>
          </p:nvPr>
        </p:nvSpPr>
        <p:spPr>
          <a:xfrm>
            <a:off x="3059832" y="4768825"/>
            <a:ext cx="3067980" cy="273928"/>
          </a:xfrm>
        </p:spPr>
        <p:txBody>
          <a:bodyPr/>
          <a:lstStyle>
            <a:lvl1pPr>
              <a:defRPr>
                <a:latin typeface="微软雅黑" panose="020B0503020204020204" pitchFamily="34" charset="-122"/>
                <a:ea typeface="微软雅黑" panose="020B0503020204020204" pitchFamily="34" charset="-122"/>
              </a:defRPr>
            </a:lvl1p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20" name="灯片编号占位符 5"/>
          <p:cNvSpPr>
            <a:spLocks noGrp="1"/>
          </p:cNvSpPr>
          <p:nvPr>
            <p:ph type="sldNum" sz="quarter" idx="12"/>
          </p:nvPr>
        </p:nvSpPr>
        <p:spPr>
          <a:xfrm>
            <a:off x="6553200" y="4768735"/>
            <a:ext cx="2133600" cy="273928"/>
          </a:xfrm>
        </p:spPr>
        <p:txBody>
          <a:bodyPr/>
          <a:lstStyle>
            <a:lvl1pPr>
              <a:defRPr>
                <a:latin typeface="微软雅黑" panose="020B0503020204020204" pitchFamily="34" charset="-122"/>
                <a:ea typeface="微软雅黑" panose="020B0503020204020204" pitchFamily="34" charset="-122"/>
              </a:defRPr>
            </a:lvl1p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1"/>
          <p:cNvSpPr>
            <a:spLocks noGrp="1"/>
          </p:cNvSpPr>
          <p:nvPr>
            <p:ph type="dt" sz="half" idx="10"/>
          </p:nvPr>
        </p:nvSpPr>
        <p:spPr>
          <a:xfrm>
            <a:off x="457200" y="4768735"/>
            <a:ext cx="2133600" cy="273928"/>
          </a:xfrm>
        </p:spPr>
        <p:txBody>
          <a:bodyPr/>
          <a:lstStyle/>
          <a:p>
            <a:endParaRPr lang="zh-CN" altLang="en-US"/>
          </a:p>
        </p:txBody>
      </p:sp>
      <p:sp>
        <p:nvSpPr>
          <p:cNvPr id="8" name="页脚占位符 2"/>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日期占位符 1"/>
          <p:cNvSpPr>
            <a:spLocks noGrp="1"/>
          </p:cNvSpPr>
          <p:nvPr>
            <p:ph type="dt" sz="half" idx="10"/>
          </p:nvPr>
        </p:nvSpPr>
        <p:spPr>
          <a:xfrm>
            <a:off x="457200" y="4768735"/>
            <a:ext cx="2133600" cy="273928"/>
          </a:xfrm>
        </p:spPr>
        <p:txBody>
          <a:bodyPr/>
          <a:lstStyle/>
          <a:p>
            <a:endParaRPr lang="zh-CN" altLang="en-US"/>
          </a:p>
        </p:txBody>
      </p:sp>
      <p:sp>
        <p:nvSpPr>
          <p:cNvPr id="8" name="页脚占位符 2"/>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9"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1"/>
          <p:cNvSpPr>
            <a:spLocks noGrp="1"/>
          </p:cNvSpPr>
          <p:nvPr>
            <p:ph type="dt" sz="half" idx="10"/>
          </p:nvPr>
        </p:nvSpPr>
        <p:spPr>
          <a:xfrm>
            <a:off x="457200" y="4768735"/>
            <a:ext cx="2133600" cy="273928"/>
          </a:xfrm>
        </p:spPr>
        <p:txBody>
          <a:bodyPr/>
          <a:lstStyle/>
          <a:p>
            <a:endParaRPr lang="zh-CN" altLang="en-US"/>
          </a:p>
        </p:txBody>
      </p:sp>
      <p:sp>
        <p:nvSpPr>
          <p:cNvPr id="9" name="页脚占位符 2"/>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0"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 name="日期占位符 1"/>
          <p:cNvSpPr>
            <a:spLocks noGrp="1"/>
          </p:cNvSpPr>
          <p:nvPr>
            <p:ph type="dt" sz="half" idx="10"/>
          </p:nvPr>
        </p:nvSpPr>
        <p:spPr>
          <a:xfrm>
            <a:off x="457200" y="4768735"/>
            <a:ext cx="2133600" cy="273928"/>
          </a:xfrm>
        </p:spPr>
        <p:txBody>
          <a:bodyPr/>
          <a:lstStyle/>
          <a:p>
            <a:endParaRPr lang="zh-CN" altLang="en-US"/>
          </a:p>
        </p:txBody>
      </p:sp>
      <p:sp>
        <p:nvSpPr>
          <p:cNvPr id="11" name="页脚占位符 2"/>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12"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日期占位符 1"/>
          <p:cNvSpPr>
            <a:spLocks noGrp="1"/>
          </p:cNvSpPr>
          <p:nvPr>
            <p:ph type="dt" sz="half" idx="10"/>
          </p:nvPr>
        </p:nvSpPr>
        <p:spPr>
          <a:xfrm>
            <a:off x="457200" y="4768735"/>
            <a:ext cx="2133600" cy="273928"/>
          </a:xfrm>
        </p:spPr>
        <p:txBody>
          <a:bodyPr/>
          <a:lstStyle/>
          <a:p>
            <a:endParaRPr lang="zh-CN" altLang="en-US"/>
          </a:p>
        </p:txBody>
      </p:sp>
      <p:sp>
        <p:nvSpPr>
          <p:cNvPr id="7" name="页脚占位符 2"/>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8" name="灯片编号占位符 3"/>
          <p:cNvSpPr>
            <a:spLocks noGrp="1"/>
          </p:cNvSpPr>
          <p:nvPr>
            <p:ph type="sldNum" sz="quarter" idx="12"/>
          </p:nvPr>
        </p:nvSpPr>
        <p:spPr>
          <a:xfrm>
            <a:off x="6553200" y="4768735"/>
            <a:ext cx="2133600" cy="273928"/>
          </a:xfrm>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a:xfrm>
            <a:off x="3124200" y="4768735"/>
            <a:ext cx="3067980"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fld>
            <a:endParaRPr lang="zh-CN" altLang="en-US" dirty="0"/>
          </a:p>
        </p:txBody>
      </p:sp>
      <p:pic>
        <p:nvPicPr>
          <p:cNvPr id="8" name="图片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24"/>
          <p:cNvGrpSpPr/>
          <p:nvPr userDrawn="1"/>
        </p:nvGrpSpPr>
        <p:grpSpPr>
          <a:xfrm>
            <a:off x="8427406" y="344680"/>
            <a:ext cx="193989" cy="175003"/>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5" name="组合 39"/>
          <p:cNvGrpSpPr/>
          <p:nvPr userDrawn="1"/>
        </p:nvGrpSpPr>
        <p:grpSpPr>
          <a:xfrm>
            <a:off x="431078" y="156138"/>
            <a:ext cx="474113" cy="427710"/>
            <a:chOff x="5446701" y="1360245"/>
            <a:chExt cx="632315" cy="570104"/>
          </a:xfrm>
        </p:grpSpPr>
        <p:sp>
          <p:nvSpPr>
            <p:cNvPr id="16"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8"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0"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hf hdr="0" dt="0"/>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7.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4.pn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7.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6.png"/><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7.xml"/><Relationship Id="rId2" Type="http://schemas.openxmlformats.org/officeDocument/2006/relationships/image" Target="../media/image42.wmf"/><Relationship Id="rId1"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7.xml"/><Relationship Id="rId2" Type="http://schemas.openxmlformats.org/officeDocument/2006/relationships/image" Target="../media/image43.wmf"/><Relationship Id="rId1"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34305" y="3097788"/>
            <a:ext cx="522572" cy="522572"/>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16" name="TextBox 64"/>
          <p:cNvSpPr txBox="1"/>
          <p:nvPr/>
        </p:nvSpPr>
        <p:spPr>
          <a:xfrm>
            <a:off x="735607" y="3782742"/>
            <a:ext cx="1396537" cy="553998"/>
          </a:xfrm>
          <a:prstGeom prst="rect">
            <a:avLst/>
          </a:prstGeom>
          <a:noFill/>
        </p:spPr>
        <p:txBody>
          <a:bodyPr wrap="none" rtlCol="0">
            <a:spAutoFit/>
          </a:bodyPr>
          <a:lstStyle/>
          <a:p>
            <a:pPr algn="ctr"/>
            <a:r>
              <a:rPr lang="en-US" altLang="zh-CN" sz="1500" dirty="0" smtClean="0">
                <a:solidFill>
                  <a:srgbClr val="123E61"/>
                </a:solidFill>
                <a:latin typeface="黑体" panose="02010609060101010101" pitchFamily="49" charset="-122"/>
                <a:ea typeface="黑体" panose="02010609060101010101" pitchFamily="49" charset="-122"/>
                <a:cs typeface="+mn-ea"/>
                <a:sym typeface="+mn-lt"/>
              </a:rPr>
              <a:t>PART 01</a:t>
            </a:r>
            <a:r>
              <a:rPr lang="zh-CN" altLang="en-US" sz="1500" dirty="0" smtClean="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smtClean="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smtClean="0">
                <a:solidFill>
                  <a:srgbClr val="123E61"/>
                </a:solidFill>
                <a:latin typeface="黑体" panose="02010609060101010101" pitchFamily="49" charset="-122"/>
                <a:ea typeface="黑体" panose="02010609060101010101" pitchFamily="49" charset="-122"/>
                <a:cs typeface="+mn-ea"/>
                <a:sym typeface="+mn-lt"/>
              </a:rPr>
              <a:t>模式设计</a:t>
            </a: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问题</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sp>
        <p:nvSpPr>
          <p:cNvPr id="17" name="TextBox 65"/>
          <p:cNvSpPr txBox="1"/>
          <p:nvPr/>
        </p:nvSpPr>
        <p:spPr>
          <a:xfrm>
            <a:off x="2109352" y="3782742"/>
            <a:ext cx="992580"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02 </a:t>
            </a:r>
            <a:endParaRPr lang="en-US" altLang="zh-CN" sz="1500" dirty="0" smtClean="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smtClean="0">
                <a:solidFill>
                  <a:srgbClr val="123E61"/>
                </a:solidFill>
                <a:latin typeface="黑体" panose="02010609060101010101" pitchFamily="49" charset="-122"/>
                <a:ea typeface="黑体" panose="02010609060101010101" pitchFamily="49" charset="-122"/>
                <a:cs typeface="+mn-ea"/>
                <a:sym typeface="+mn-lt"/>
              </a:rPr>
              <a:t>函数依赖</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18" name="组合 17"/>
          <p:cNvGrpSpPr/>
          <p:nvPr/>
        </p:nvGrpSpPr>
        <p:grpSpPr>
          <a:xfrm>
            <a:off x="2359205" y="3097788"/>
            <a:ext cx="522572" cy="522572"/>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24" name="TextBox 66"/>
          <p:cNvSpPr txBox="1"/>
          <p:nvPr/>
        </p:nvSpPr>
        <p:spPr>
          <a:xfrm>
            <a:off x="5795501" y="3782742"/>
            <a:ext cx="954108"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05</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关系</a:t>
            </a:r>
            <a:r>
              <a:rPr lang="zh-CN" altLang="en-US" sz="1500" b="1" dirty="0" smtClean="0">
                <a:solidFill>
                  <a:srgbClr val="123E61"/>
                </a:solidFill>
                <a:latin typeface="黑体" panose="02010609060101010101" pitchFamily="49" charset="-122"/>
                <a:ea typeface="黑体" panose="02010609060101010101" pitchFamily="49" charset="-122"/>
                <a:cs typeface="+mn-ea"/>
                <a:sym typeface="+mn-lt"/>
              </a:rPr>
              <a:t>范式</a:t>
            </a:r>
            <a:endParaRPr lang="zh-CN" altLang="en-US" sz="1500" b="1"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25" name="组合 24"/>
          <p:cNvGrpSpPr/>
          <p:nvPr/>
        </p:nvGrpSpPr>
        <p:grpSpPr>
          <a:xfrm>
            <a:off x="5978276" y="3097788"/>
            <a:ext cx="522572" cy="522572"/>
            <a:chOff x="4840168" y="2373480"/>
            <a:chExt cx="522572" cy="522572"/>
          </a:xfrm>
          <a:effectLst>
            <a:outerShdw blurRad="50800" dist="38100" dir="2700000" algn="tl" rotWithShape="0">
              <a:prstClr val="black">
                <a:alpha val="40000"/>
              </a:prstClr>
            </a:outerShdw>
          </a:effectLst>
        </p:grpSpPr>
        <p:sp>
          <p:nvSpPr>
            <p:cNvPr id="26" name="矩形 25"/>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27" name="任意多边形 26"/>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mn-ea"/>
                <a:sym typeface="+mn-lt"/>
              </a:endParaRPr>
            </a:p>
          </p:txBody>
        </p:sp>
      </p:grpSp>
      <p:sp>
        <p:nvSpPr>
          <p:cNvPr id="28" name="TextBox 67"/>
          <p:cNvSpPr txBox="1"/>
          <p:nvPr/>
        </p:nvSpPr>
        <p:spPr>
          <a:xfrm>
            <a:off x="6833587" y="3773652"/>
            <a:ext cx="1800493" cy="553998"/>
          </a:xfrm>
          <a:prstGeom prst="rect">
            <a:avLst/>
          </a:prstGeom>
          <a:noFill/>
        </p:spPr>
        <p:txBody>
          <a:bodyPr wrap="none" rtlCol="0">
            <a:spAutoFit/>
          </a:bodyPr>
          <a:lstStyle/>
          <a:p>
            <a:pPr algn="ctr"/>
            <a:r>
              <a:rPr lang="en-US" altLang="zh-CN" sz="1500" dirty="0" smtClean="0">
                <a:solidFill>
                  <a:srgbClr val="123E61"/>
                </a:solidFill>
                <a:latin typeface="黑体" panose="02010609060101010101" pitchFamily="49" charset="-122"/>
                <a:ea typeface="黑体" panose="02010609060101010101" pitchFamily="49" charset="-122"/>
                <a:cs typeface="+mn-ea"/>
                <a:sym typeface="+mn-lt"/>
              </a:rPr>
              <a:t>PART 06 </a:t>
            </a:r>
            <a:endParaRPr lang="en-US" altLang="zh-CN" sz="1500" dirty="0" smtClean="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smtClean="0">
                <a:solidFill>
                  <a:srgbClr val="123E61"/>
                </a:solidFill>
                <a:latin typeface="黑体" panose="02010609060101010101" pitchFamily="49" charset="-122"/>
                <a:ea typeface="黑体" panose="02010609060101010101" pitchFamily="49" charset="-122"/>
                <a:cs typeface="+mn-ea"/>
                <a:sym typeface="+mn-lt"/>
              </a:rPr>
              <a:t>规范化原则及过程</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29" name="组合 28"/>
          <p:cNvGrpSpPr/>
          <p:nvPr/>
        </p:nvGrpSpPr>
        <p:grpSpPr>
          <a:xfrm>
            <a:off x="7391703" y="3088698"/>
            <a:ext cx="522572" cy="522572"/>
            <a:chOff x="4840168" y="3172533"/>
            <a:chExt cx="522572" cy="522572"/>
          </a:xfrm>
          <a:effectLst>
            <a:outerShdw blurRad="50800" dist="38100" dir="2700000" algn="tl" rotWithShape="0">
              <a:prstClr val="black">
                <a:alpha val="40000"/>
              </a:prstClr>
            </a:outerShdw>
          </a:effectLst>
        </p:grpSpPr>
        <p:sp>
          <p:nvSpPr>
            <p:cNvPr id="30" name="矩形 29"/>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1"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smtClean="0">
                <a:solidFill>
                  <a:srgbClr val="294A5A"/>
                </a:solidFill>
                <a:latin typeface="黑体" panose="02010609060101010101" pitchFamily="49" charset="-122"/>
                <a:ea typeface="黑体" panose="02010609060101010101" pitchFamily="49" charset="-122"/>
                <a:cs typeface="+mn-ea"/>
                <a:sym typeface="+mn-lt"/>
              </a:endParaRPr>
            </a:p>
          </p:txBody>
        </p:sp>
      </p:grpSp>
      <p:sp>
        <p:nvSpPr>
          <p:cNvPr id="2" name="文本框 1"/>
          <p:cNvSpPr txBox="1"/>
          <p:nvPr/>
        </p:nvSpPr>
        <p:spPr>
          <a:xfrm>
            <a:off x="971600" y="124272"/>
            <a:ext cx="2196244" cy="369332"/>
          </a:xfrm>
          <a:prstGeom prst="rect">
            <a:avLst/>
          </a:prstGeom>
          <a:noFill/>
        </p:spPr>
        <p:txBody>
          <a:bodyPr wrap="square" rtlCol="0">
            <a:spAutoFit/>
          </a:bodyPr>
          <a:lstStyle/>
          <a:p>
            <a:r>
              <a:rPr lang="zh-CN" altLang="en-US" b="1" dirty="0" smtClean="0">
                <a:solidFill>
                  <a:schemeClr val="tx2">
                    <a:lumMod val="50000"/>
                  </a:schemeClr>
                </a:solidFill>
                <a:latin typeface="黑体" panose="02010609060101010101" pitchFamily="49" charset="-122"/>
                <a:ea typeface="黑体" panose="02010609060101010101" pitchFamily="49" charset="-122"/>
              </a:rPr>
              <a:t>数据库系统及应用</a:t>
            </a:r>
            <a:endParaRPr lang="zh-CN" altLang="en-US" b="1" dirty="0">
              <a:solidFill>
                <a:schemeClr val="tx2">
                  <a:lumMod val="50000"/>
                </a:schemeClr>
              </a:solidFill>
              <a:latin typeface="黑体" panose="02010609060101010101" pitchFamily="49" charset="-122"/>
              <a:ea typeface="黑体" panose="02010609060101010101" pitchFamily="49" charset="-122"/>
            </a:endParaRPr>
          </a:p>
        </p:txBody>
      </p:sp>
      <p:sp>
        <p:nvSpPr>
          <p:cNvPr id="33" name="99         _4"/>
          <p:cNvSpPr/>
          <p:nvPr/>
        </p:nvSpPr>
        <p:spPr>
          <a:xfrm>
            <a:off x="2569593" y="1059494"/>
            <a:ext cx="4263994" cy="1015663"/>
          </a:xfrm>
          <a:prstGeom prst="rect">
            <a:avLst/>
          </a:prstGeom>
          <a:noFill/>
        </p:spPr>
        <p:txBody>
          <a:bodyPr wrap="square" rtlCol="0">
            <a:spAutoFit/>
          </a:bodyPr>
          <a:lstStyle/>
          <a:p>
            <a:pPr algn="ctr" fontAlgn="base">
              <a:spcBef>
                <a:spcPct val="0"/>
              </a:spcBef>
              <a:spcAft>
                <a:spcPct val="0"/>
              </a:spcAft>
            </a:pPr>
            <a:r>
              <a:rPr lang="zh-CN" altLang="en-US" sz="6000" dirty="0" smtClean="0">
                <a:ln w="6350">
                  <a:noFill/>
                </a:ln>
                <a:solidFill>
                  <a:schemeClr val="tx2">
                    <a:lumMod val="75000"/>
                  </a:schemeClr>
                </a:solidFill>
                <a:latin typeface="黑体" panose="02010609060101010101" pitchFamily="49" charset="-122"/>
                <a:ea typeface="黑体" panose="02010609060101010101" pitchFamily="49" charset="-122"/>
                <a:cs typeface="+mn-ea"/>
                <a:sym typeface="+mn-lt"/>
              </a:rPr>
              <a:t>关系规范化</a:t>
            </a:r>
            <a:endParaRPr lang="zh-CN" altLang="en-US"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endParaRPr>
          </a:p>
        </p:txBody>
      </p:sp>
      <p:grpSp>
        <p:nvGrpSpPr>
          <p:cNvPr id="34" name="组合 33"/>
          <p:cNvGrpSpPr/>
          <p:nvPr/>
        </p:nvGrpSpPr>
        <p:grpSpPr>
          <a:xfrm>
            <a:off x="3573232" y="3111000"/>
            <a:ext cx="522572" cy="522572"/>
            <a:chOff x="6501056" y="1873013"/>
            <a:chExt cx="696763" cy="696763"/>
          </a:xfrm>
          <a:effectLst>
            <a:outerShdw blurRad="50800" dist="38100" dir="2700000" algn="tl" rotWithShape="0">
              <a:prstClr val="black">
                <a:alpha val="40000"/>
              </a:prstClr>
            </a:outerShdw>
          </a:effectLst>
        </p:grpSpPr>
        <p:sp>
          <p:nvSpPr>
            <p:cNvPr id="35" name="矩形 34"/>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36" name="组合 35"/>
            <p:cNvGrpSpPr>
              <a:grpSpLocks noChangeAspect="1"/>
            </p:cNvGrpSpPr>
            <p:nvPr/>
          </p:nvGrpSpPr>
          <p:grpSpPr>
            <a:xfrm>
              <a:off x="6616022" y="1996273"/>
              <a:ext cx="466830" cy="450243"/>
              <a:chOff x="7019925" y="5499100"/>
              <a:chExt cx="312738" cy="301626"/>
            </a:xfrm>
            <a:solidFill>
              <a:srgbClr val="BBBE2C"/>
            </a:solidFill>
          </p:grpSpPr>
          <p:sp>
            <p:nvSpPr>
              <p:cNvPr id="37"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8"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39" name="TextBox 64"/>
          <p:cNvSpPr txBox="1"/>
          <p:nvPr/>
        </p:nvSpPr>
        <p:spPr>
          <a:xfrm>
            <a:off x="3155301" y="3795954"/>
            <a:ext cx="1435008" cy="553998"/>
          </a:xfrm>
          <a:prstGeom prst="rect">
            <a:avLst/>
          </a:prstGeom>
          <a:noFill/>
        </p:spPr>
        <p:txBody>
          <a:bodyPr wrap="none" rtlCol="0">
            <a:spAutoFit/>
          </a:bodyPr>
          <a:lstStyle/>
          <a:p>
            <a:pPr algn="ctr"/>
            <a:r>
              <a:rPr lang="en-US" altLang="zh-CN" sz="1500" dirty="0" smtClean="0">
                <a:solidFill>
                  <a:srgbClr val="123E61"/>
                </a:solidFill>
                <a:latin typeface="黑体" panose="02010609060101010101" pitchFamily="49" charset="-122"/>
                <a:ea typeface="黑体" panose="02010609060101010101" pitchFamily="49" charset="-122"/>
                <a:cs typeface="+mn-ea"/>
                <a:sym typeface="+mn-lt"/>
              </a:rPr>
              <a:t>PART 03</a:t>
            </a:r>
            <a:r>
              <a:rPr lang="zh-CN" altLang="en-US" sz="1500" dirty="0" smtClean="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smtClean="0">
              <a:solidFill>
                <a:srgbClr val="123E61"/>
              </a:solidFill>
              <a:latin typeface="黑体" panose="02010609060101010101" pitchFamily="49" charset="-122"/>
              <a:ea typeface="黑体" panose="02010609060101010101" pitchFamily="49" charset="-122"/>
              <a:cs typeface="+mn-ea"/>
              <a:sym typeface="+mn-lt"/>
            </a:endParaRPr>
          </a:p>
          <a:p>
            <a:pPr algn="ctr"/>
            <a:r>
              <a:rPr lang="en-US" altLang="zh-CN" sz="1500" b="1" spc="75" dirty="0" err="1" smtClean="0">
                <a:solidFill>
                  <a:srgbClr val="123E61"/>
                </a:solidFill>
                <a:latin typeface="黑体" panose="02010609060101010101" pitchFamily="49" charset="-122"/>
                <a:ea typeface="黑体" panose="02010609060101010101" pitchFamily="49" charset="-122"/>
                <a:cs typeface="+mn-ea"/>
                <a:sym typeface="+mn-lt"/>
              </a:rPr>
              <a:t>Amstrong</a:t>
            </a: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公理</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sp>
        <p:nvSpPr>
          <p:cNvPr id="41" name="TextBox 65"/>
          <p:cNvSpPr txBox="1"/>
          <p:nvPr/>
        </p:nvSpPr>
        <p:spPr>
          <a:xfrm>
            <a:off x="4599829" y="3795954"/>
            <a:ext cx="992579"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a:t>
            </a:r>
            <a:r>
              <a:rPr lang="en-US" altLang="zh-CN" sz="1500" dirty="0" smtClean="0">
                <a:solidFill>
                  <a:srgbClr val="123E61"/>
                </a:solidFill>
                <a:latin typeface="黑体" panose="02010609060101010101" pitchFamily="49" charset="-122"/>
                <a:ea typeface="黑体" panose="02010609060101010101" pitchFamily="49" charset="-122"/>
                <a:cs typeface="+mn-ea"/>
                <a:sym typeface="+mn-lt"/>
              </a:rPr>
              <a:t>04</a:t>
            </a:r>
            <a:endParaRPr lang="en-US" altLang="zh-CN" sz="1500" dirty="0" smtClean="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模式分解</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42" name="组合 41"/>
          <p:cNvGrpSpPr/>
          <p:nvPr/>
        </p:nvGrpSpPr>
        <p:grpSpPr>
          <a:xfrm>
            <a:off x="4827378" y="3111000"/>
            <a:ext cx="522572" cy="522572"/>
            <a:chOff x="6501056" y="2921024"/>
            <a:chExt cx="696763" cy="696763"/>
          </a:xfrm>
          <a:effectLst>
            <a:outerShdw blurRad="50800" dist="38100" dir="2700000" algn="tl" rotWithShape="0">
              <a:prstClr val="black">
                <a:alpha val="40000"/>
              </a:prstClr>
            </a:outerShdw>
          </a:effectLst>
        </p:grpSpPr>
        <p:sp>
          <p:nvSpPr>
            <p:cNvPr id="43" name="矩形 42"/>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44" name="组合 43"/>
            <p:cNvGrpSpPr>
              <a:grpSpLocks noChangeAspect="1"/>
            </p:cNvGrpSpPr>
            <p:nvPr/>
          </p:nvGrpSpPr>
          <p:grpSpPr>
            <a:xfrm>
              <a:off x="6636672" y="3066937"/>
              <a:ext cx="455384" cy="390650"/>
              <a:chOff x="5084763" y="971550"/>
              <a:chExt cx="323850" cy="277813"/>
            </a:xfrm>
            <a:solidFill>
              <a:srgbClr val="4ABAB5"/>
            </a:solidFill>
          </p:grpSpPr>
          <p:sp>
            <p:nvSpPr>
              <p:cNvPr id="45"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6"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3" name="页脚占位符 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4" name="灯片编号占位符 3"/>
          <p:cNvSpPr>
            <a:spLocks noGrp="1"/>
          </p:cNvSpPr>
          <p:nvPr>
            <p:ph type="sldNum" sz="quarter" idx="12"/>
          </p:nvPr>
        </p:nvSpPr>
        <p:spPr/>
        <p:txBody>
          <a:bodyPr/>
          <a:lstStyle/>
          <a:p>
            <a:fld id="{ECB62A96-75BD-4D1B-A9DE-49026C62D5F2}" type="slidenum">
              <a:rPr lang="zh-CN" altLang="en-US" smtClean="0"/>
            </a:fld>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ppt_w</p:attrName>
                                        </p:attrNameLst>
                                      </p:cBhvr>
                                      <p:tavLst>
                                        <p:tav tm="0">
                                          <p:val>
                                            <p:fltVal val="0"/>
                                          </p:val>
                                        </p:tav>
                                        <p:tav tm="100000">
                                          <p:val>
                                            <p:strVal val="#ppt_w"/>
                                          </p:val>
                                        </p:tav>
                                      </p:tavLst>
                                    </p:anim>
                                    <p:anim calcmode="lin" valueType="num">
                                      <p:cBhvr>
                                        <p:cTn id="37" dur="500" fill="hold"/>
                                        <p:tgtEl>
                                          <p:spTgt spid="39"/>
                                        </p:tgtEl>
                                        <p:attrNameLst>
                                          <p:attrName>ppt_h</p:attrName>
                                        </p:attrNameLst>
                                      </p:cBhvr>
                                      <p:tavLst>
                                        <p:tav tm="0">
                                          <p:val>
                                            <p:fltVal val="0"/>
                                          </p:val>
                                        </p:tav>
                                        <p:tav tm="100000">
                                          <p:val>
                                            <p:strVal val="#ppt_h"/>
                                          </p:val>
                                        </p:tav>
                                      </p:tavLst>
                                    </p:anim>
                                    <p:animEffect transition="in" filter="fade">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p:cTn id="43" dur="500" fill="hold"/>
                                        <p:tgtEl>
                                          <p:spTgt spid="42"/>
                                        </p:tgtEl>
                                        <p:attrNameLst>
                                          <p:attrName>ppt_w</p:attrName>
                                        </p:attrNameLst>
                                      </p:cBhvr>
                                      <p:tavLst>
                                        <p:tav tm="0">
                                          <p:val>
                                            <p:fltVal val="0"/>
                                          </p:val>
                                        </p:tav>
                                        <p:tav tm="100000">
                                          <p:val>
                                            <p:strVal val="#ppt_w"/>
                                          </p:val>
                                        </p:tav>
                                      </p:tavLst>
                                    </p:anim>
                                    <p:anim calcmode="lin" valueType="num">
                                      <p:cBhvr>
                                        <p:cTn id="44" dur="500" fill="hold"/>
                                        <p:tgtEl>
                                          <p:spTgt spid="42"/>
                                        </p:tgtEl>
                                        <p:attrNameLst>
                                          <p:attrName>ppt_h</p:attrName>
                                        </p:attrNameLst>
                                      </p:cBhvr>
                                      <p:tavLst>
                                        <p:tav tm="0">
                                          <p:val>
                                            <p:fltVal val="0"/>
                                          </p:val>
                                        </p:tav>
                                        <p:tav tm="100000">
                                          <p:val>
                                            <p:strVal val="#ppt_h"/>
                                          </p:val>
                                        </p:tav>
                                      </p:tavLst>
                                    </p:anim>
                                    <p:animEffect transition="in" filter="fade">
                                      <p:cBhvr>
                                        <p:cTn id="45" dur="500"/>
                                        <p:tgtEl>
                                          <p:spTgt spid="4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Effect transition="in" filter="fad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ppt_w</p:attrName>
                                        </p:attrNameLst>
                                      </p:cBhvr>
                                      <p:tavLst>
                                        <p:tav tm="0">
                                          <p:val>
                                            <p:fltVal val="0"/>
                                          </p:val>
                                        </p:tav>
                                        <p:tav tm="100000">
                                          <p:val>
                                            <p:strVal val="#ppt_w"/>
                                          </p:val>
                                        </p:tav>
                                      </p:tavLst>
                                    </p:anim>
                                    <p:anim calcmode="lin" valueType="num">
                                      <p:cBhvr>
                                        <p:cTn id="68" dur="500" fill="hold"/>
                                        <p:tgtEl>
                                          <p:spTgt spid="29"/>
                                        </p:tgtEl>
                                        <p:attrNameLst>
                                          <p:attrName>ppt_h</p:attrName>
                                        </p:attrNameLst>
                                      </p:cBhvr>
                                      <p:tavLst>
                                        <p:tav tm="0">
                                          <p:val>
                                            <p:fltVal val="0"/>
                                          </p:val>
                                        </p:tav>
                                        <p:tav tm="100000">
                                          <p:val>
                                            <p:strVal val="#ppt_h"/>
                                          </p:val>
                                        </p:tav>
                                      </p:tavLst>
                                    </p:anim>
                                    <p:animEffect transition="in" filter="fade">
                                      <p:cBhvr>
                                        <p:cTn id="69" dur="500"/>
                                        <p:tgtEl>
                                          <p:spTgt spid="2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p:cTn id="72" dur="500" fill="hold"/>
                                        <p:tgtEl>
                                          <p:spTgt spid="28"/>
                                        </p:tgtEl>
                                        <p:attrNameLst>
                                          <p:attrName>ppt_w</p:attrName>
                                        </p:attrNameLst>
                                      </p:cBhvr>
                                      <p:tavLst>
                                        <p:tav tm="0">
                                          <p:val>
                                            <p:fltVal val="0"/>
                                          </p:val>
                                        </p:tav>
                                        <p:tav tm="100000">
                                          <p:val>
                                            <p:strVal val="#ppt_w"/>
                                          </p:val>
                                        </p:tav>
                                      </p:tavLst>
                                    </p:anim>
                                    <p:anim calcmode="lin" valueType="num">
                                      <p:cBhvr>
                                        <p:cTn id="73" dur="500" fill="hold"/>
                                        <p:tgtEl>
                                          <p:spTgt spid="28"/>
                                        </p:tgtEl>
                                        <p:attrNameLst>
                                          <p:attrName>ppt_h</p:attrName>
                                        </p:attrNameLst>
                                      </p:cBhvr>
                                      <p:tavLst>
                                        <p:tav tm="0">
                                          <p:val>
                                            <p:fltVal val="0"/>
                                          </p:val>
                                        </p:tav>
                                        <p:tav tm="100000">
                                          <p:val>
                                            <p:strVal val="#ppt_h"/>
                                          </p:val>
                                        </p:tav>
                                      </p:tavLst>
                                    </p:anim>
                                    <p:animEffect transition="in" filter="fade">
                                      <p:cBhvr>
                                        <p:cTn id="7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4" grpId="0"/>
      <p:bldP spid="28" grpId="0"/>
      <p:bldP spid="39"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函数依赖</a:t>
            </a:r>
            <a:endParaRPr lang="zh-CN" altLang="en-US" dirty="0"/>
          </a:p>
        </p:txBody>
      </p:sp>
      <p:sp>
        <p:nvSpPr>
          <p:cNvPr id="3" name="文本占位符 2"/>
          <p:cNvSpPr>
            <a:spLocks noGrp="1"/>
          </p:cNvSpPr>
          <p:nvPr>
            <p:ph type="body" sz="quarter" idx="13"/>
          </p:nvPr>
        </p:nvSpPr>
        <p:spPr/>
        <p:txBody>
          <a:bodyPr/>
          <a:lstStyle/>
          <a:p>
            <a:r>
              <a:rPr lang="zh-CN" altLang="en-US" dirty="0" smtClean="0"/>
              <a:t>平凡函数依赖</a:t>
            </a:r>
            <a:endParaRPr lang="zh-CN" altLang="en-US" dirty="0"/>
          </a:p>
        </p:txBody>
      </p:sp>
      <p:sp>
        <p:nvSpPr>
          <p:cNvPr id="5" name="文本占位符 4"/>
          <p:cNvSpPr>
            <a:spLocks noGrp="1"/>
          </p:cNvSpPr>
          <p:nvPr>
            <p:ph type="body" sz="quarter" idx="16"/>
          </p:nvPr>
        </p:nvSpPr>
        <p:spPr>
          <a:xfrm>
            <a:off x="653891" y="835183"/>
            <a:ext cx="7158469" cy="4309905"/>
          </a:xfrm>
        </p:spPr>
        <p:txBody>
          <a:bodyPr>
            <a:normAutofit/>
          </a:bodyPr>
          <a:lstStyle/>
          <a:p>
            <a:r>
              <a:rPr lang="zh-CN" altLang="en-US" dirty="0"/>
              <a:t>定义</a:t>
            </a:r>
            <a:endParaRPr lang="zh-CN" altLang="en-US" dirty="0"/>
          </a:p>
          <a:p>
            <a:endParaRPr lang="zh-CN" altLang="en-US" dirty="0"/>
          </a:p>
          <a:p>
            <a:endParaRPr lang="en-US" altLang="zh-CN" dirty="0" smtClean="0"/>
          </a:p>
          <a:p>
            <a:r>
              <a:rPr lang="zh-CN" altLang="en-US" dirty="0"/>
              <a:t>平凡函数依赖必然成立，它不反映新的语义。</a:t>
            </a:r>
            <a:br>
              <a:rPr lang="zh-CN" altLang="en-US" dirty="0"/>
            </a:br>
            <a:r>
              <a:rPr lang="zh-CN" altLang="en-US" sz="1600" dirty="0">
                <a:solidFill>
                  <a:schemeClr val="tx1"/>
                </a:solidFill>
              </a:rPr>
              <a:t>例如：</a:t>
            </a:r>
            <a:r>
              <a:rPr lang="en-US" altLang="zh-CN" sz="1600" dirty="0">
                <a:solidFill>
                  <a:schemeClr val="tx1"/>
                </a:solidFill>
              </a:rPr>
              <a:t>{</a:t>
            </a:r>
            <a:r>
              <a:rPr lang="en-US" altLang="zh-CN" sz="1600" dirty="0" err="1">
                <a:solidFill>
                  <a:schemeClr val="tx1"/>
                </a:solidFill>
              </a:rPr>
              <a:t>Dname,Pname</a:t>
            </a:r>
            <a:r>
              <a:rPr lang="en-US" altLang="zh-CN" sz="1600" dirty="0">
                <a:solidFill>
                  <a:schemeClr val="tx1"/>
                </a:solidFill>
              </a:rPr>
              <a:t>}→{</a:t>
            </a:r>
            <a:r>
              <a:rPr lang="en-US" altLang="zh-CN" sz="1600" dirty="0" err="1">
                <a:solidFill>
                  <a:schemeClr val="tx1"/>
                </a:solidFill>
              </a:rPr>
              <a:t>Pname</a:t>
            </a:r>
            <a:r>
              <a:rPr lang="en-US" altLang="zh-CN" sz="1600" dirty="0">
                <a:solidFill>
                  <a:schemeClr val="tx1"/>
                </a:solidFill>
              </a:rPr>
              <a:t>}</a:t>
            </a:r>
            <a:r>
              <a:rPr lang="zh-CN" altLang="en-US" sz="1600" dirty="0" smtClean="0">
                <a:solidFill>
                  <a:schemeClr val="tx1"/>
                </a:solidFill>
              </a:rPr>
              <a:t>。</a:t>
            </a:r>
            <a:endParaRPr lang="en-US" altLang="zh-CN" sz="1600" dirty="0" smtClean="0">
              <a:solidFill>
                <a:schemeClr val="tx1"/>
              </a:solidFill>
            </a:endParaRPr>
          </a:p>
          <a:p>
            <a:pPr marL="0" indent="0">
              <a:buNone/>
            </a:pPr>
            <a:endParaRPr lang="en-US" altLang="zh-CN" sz="1400" dirty="0"/>
          </a:p>
          <a:p>
            <a:r>
              <a:rPr lang="zh-CN" altLang="en-US" dirty="0"/>
              <a:t>平常所指的函数依赖一般都指非平凡函数依赖。</a:t>
            </a:r>
            <a:endParaRPr lang="zh-CN" altLang="en-US" dirty="0"/>
          </a:p>
        </p:txBody>
      </p:sp>
      <p:pic>
        <p:nvPicPr>
          <p:cNvPr id="7" name="Picture 2"/>
          <p:cNvPicPr>
            <a:picLocks noChangeAspect="1" noChangeArrowheads="1"/>
          </p:cNvPicPr>
          <p:nvPr/>
        </p:nvPicPr>
        <p:blipFill>
          <a:blip r:embed="rId1" cstate="print"/>
          <a:srcRect b="49898"/>
          <a:stretch>
            <a:fillRect/>
          </a:stretch>
        </p:blipFill>
        <p:spPr bwMode="auto">
          <a:xfrm>
            <a:off x="929780" y="1315696"/>
            <a:ext cx="7170612" cy="356747"/>
          </a:xfrm>
          <a:prstGeom prst="roundRect">
            <a:avLst>
              <a:gd name="adj" fmla="val 16667"/>
            </a:avLst>
          </a:prstGeom>
          <a:ln>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1000"/>
                                        <p:tgtEl>
                                          <p:spTgt spid="5">
                                            <p:txEl>
                                              <p:pRg st="5" end="5"/>
                                            </p:txEl>
                                          </p:spTgt>
                                        </p:tgtEl>
                                      </p:cBhvr>
                                    </p:animEffect>
                                    <p:anim calcmode="lin" valueType="num">
                                      <p:cBhvr>
                                        <p:cTn id="1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函数依赖</a:t>
            </a:r>
            <a:endParaRPr lang="zh-CN" altLang="en-US" dirty="0"/>
          </a:p>
        </p:txBody>
      </p:sp>
      <p:sp>
        <p:nvSpPr>
          <p:cNvPr id="3" name="文本占位符 2"/>
          <p:cNvSpPr>
            <a:spLocks noGrp="1"/>
          </p:cNvSpPr>
          <p:nvPr>
            <p:ph type="body" sz="quarter" idx="13"/>
          </p:nvPr>
        </p:nvSpPr>
        <p:spPr>
          <a:xfrm>
            <a:off x="4535997" y="164657"/>
            <a:ext cx="2757864" cy="272033"/>
          </a:xfrm>
        </p:spPr>
        <p:txBody>
          <a:bodyPr>
            <a:normAutofit/>
          </a:bodyPr>
          <a:lstStyle/>
          <a:p>
            <a:r>
              <a:rPr lang="zh-CN" altLang="en-US" dirty="0"/>
              <a:t>完全函数依赖与部分函数依赖</a:t>
            </a:r>
            <a:endParaRPr lang="zh-CN" altLang="en-US" dirty="0"/>
          </a:p>
        </p:txBody>
      </p:sp>
      <p:sp>
        <p:nvSpPr>
          <p:cNvPr id="5" name="文本占位符 4"/>
          <p:cNvSpPr>
            <a:spLocks noGrp="1"/>
          </p:cNvSpPr>
          <p:nvPr>
            <p:ph type="body" sz="quarter" idx="16"/>
          </p:nvPr>
        </p:nvSpPr>
        <p:spPr>
          <a:xfrm>
            <a:off x="653891" y="835183"/>
            <a:ext cx="5178249" cy="4309905"/>
          </a:xfrm>
        </p:spPr>
        <p:txBody>
          <a:bodyPr>
            <a:normAutofit/>
          </a:bodyPr>
          <a:lstStyle/>
          <a:p>
            <a:r>
              <a:rPr lang="zh-CN" altLang="en-US" dirty="0"/>
              <a:t>定义</a:t>
            </a:r>
            <a:endParaRPr lang="zh-CN" altLang="en-US" dirty="0"/>
          </a:p>
          <a:p>
            <a:endParaRPr lang="zh-CN" altLang="en-US" dirty="0"/>
          </a:p>
          <a:p>
            <a:endParaRPr lang="en-US" altLang="zh-CN" dirty="0" smtClean="0"/>
          </a:p>
          <a:p>
            <a:endParaRPr lang="en-US" altLang="zh-CN" dirty="0"/>
          </a:p>
          <a:p>
            <a:endParaRPr lang="en-US" altLang="zh-CN" dirty="0" smtClean="0"/>
          </a:p>
          <a:p>
            <a:r>
              <a:rPr lang="zh-CN" altLang="en-US" dirty="0"/>
              <a:t>完全函数依赖用来表明函数依赖的</a:t>
            </a:r>
            <a:r>
              <a:rPr lang="zh-CN" altLang="en-US" b="1" dirty="0">
                <a:solidFill>
                  <a:srgbClr val="FF0000"/>
                </a:solidFill>
              </a:rPr>
              <a:t>决定因子</a:t>
            </a:r>
            <a:r>
              <a:rPr lang="zh-CN" altLang="en-US" dirty="0"/>
              <a:t>中的</a:t>
            </a:r>
            <a:r>
              <a:rPr lang="zh-CN" altLang="en-US" b="1" dirty="0">
                <a:solidFill>
                  <a:srgbClr val="FF0000"/>
                </a:solidFill>
              </a:rPr>
              <a:t>最小属性集</a:t>
            </a:r>
            <a:r>
              <a:rPr lang="zh-CN" altLang="en-US" dirty="0"/>
              <a:t>。</a:t>
            </a:r>
            <a:endParaRPr lang="zh-CN" altLang="en-US" dirty="0"/>
          </a:p>
          <a:p>
            <a:pPr marL="0" indent="0">
              <a:buNone/>
            </a:pPr>
            <a:endParaRPr lang="en-US" altLang="zh-CN" sz="1200" dirty="0" smtClean="0"/>
          </a:p>
          <a:p>
            <a:r>
              <a:rPr lang="zh-CN" altLang="en-US" dirty="0" smtClean="0"/>
              <a:t>属性</a:t>
            </a:r>
            <a:r>
              <a:rPr lang="zh-CN" altLang="en-US" dirty="0"/>
              <a:t>集</a:t>
            </a:r>
            <a:r>
              <a:rPr lang="en-US" altLang="zh-CN" dirty="0"/>
              <a:t>Y</a:t>
            </a:r>
            <a:r>
              <a:rPr lang="zh-CN" altLang="en-US" dirty="0"/>
              <a:t>完全函数依赖于属性集</a:t>
            </a:r>
            <a:r>
              <a:rPr lang="en-US" altLang="zh-CN" dirty="0"/>
              <a:t>X</a:t>
            </a:r>
            <a:r>
              <a:rPr lang="zh-CN" altLang="en-US" dirty="0"/>
              <a:t>，如果满足下列条件：</a:t>
            </a:r>
            <a:endParaRPr lang="zh-CN" altLang="en-US" dirty="0"/>
          </a:p>
          <a:p>
            <a:pPr marL="0" lvl="1" indent="0">
              <a:buNone/>
            </a:pPr>
            <a:r>
              <a:rPr lang="en-US" altLang="zh-CN" dirty="0" smtClean="0"/>
              <a:t>   Y</a:t>
            </a:r>
            <a:r>
              <a:rPr lang="zh-CN" altLang="en-US" dirty="0"/>
              <a:t>函数依赖于</a:t>
            </a:r>
            <a:r>
              <a:rPr lang="en-US" altLang="zh-CN" dirty="0"/>
              <a:t>X</a:t>
            </a:r>
            <a:r>
              <a:rPr lang="zh-CN" altLang="en-US" dirty="0"/>
              <a:t>。</a:t>
            </a:r>
            <a:endParaRPr lang="zh-CN" altLang="en-US" dirty="0"/>
          </a:p>
          <a:p>
            <a:pPr marL="0" lvl="1" indent="0">
              <a:buNone/>
            </a:pPr>
            <a:r>
              <a:rPr lang="en-US" altLang="zh-CN" dirty="0" smtClean="0"/>
              <a:t>   Y</a:t>
            </a:r>
            <a:r>
              <a:rPr lang="zh-CN" altLang="en-US" dirty="0"/>
              <a:t>不函数依赖于</a:t>
            </a:r>
            <a:r>
              <a:rPr lang="en-US" altLang="zh-CN" dirty="0"/>
              <a:t>X</a:t>
            </a:r>
            <a:r>
              <a:rPr lang="zh-CN" altLang="en-US" dirty="0"/>
              <a:t>的任何真子集</a:t>
            </a:r>
            <a:r>
              <a:rPr lang="zh-CN" altLang="en-US" dirty="0" smtClean="0"/>
              <a:t>。</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763688" y="952364"/>
            <a:ext cx="5664891" cy="1346603"/>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圆角矩形 3"/>
          <p:cNvSpPr/>
          <p:nvPr/>
        </p:nvSpPr>
        <p:spPr>
          <a:xfrm>
            <a:off x="6192180" y="2860576"/>
            <a:ext cx="1101681"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b="1" dirty="0" smtClean="0">
                <a:solidFill>
                  <a:srgbClr val="FF0000"/>
                </a:solidFill>
              </a:rPr>
              <a:t>X</a:t>
            </a:r>
            <a:endParaRPr lang="zh-CN" altLang="en-US" b="1" dirty="0">
              <a:solidFill>
                <a:srgbClr val="FF0000"/>
              </a:solidFill>
            </a:endParaRPr>
          </a:p>
        </p:txBody>
      </p:sp>
      <p:sp>
        <p:nvSpPr>
          <p:cNvPr id="7" name="椭圆 6"/>
          <p:cNvSpPr/>
          <p:nvPr/>
        </p:nvSpPr>
        <p:spPr>
          <a:xfrm>
            <a:off x="6472990" y="3596596"/>
            <a:ext cx="540060" cy="5400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X</a:t>
            </a:r>
            <a:r>
              <a:rPr lang="en-US" altLang="zh-CN" dirty="0" smtClean="0">
                <a:solidFill>
                  <a:srgbClr val="FF0000"/>
                </a:solidFill>
              </a:rPr>
              <a:t>’</a:t>
            </a:r>
            <a:endParaRPr lang="zh-CN" altLang="en-US" dirty="0">
              <a:solidFill>
                <a:srgbClr val="FF0000"/>
              </a:solidFill>
            </a:endParaRPr>
          </a:p>
        </p:txBody>
      </p:sp>
      <p:sp>
        <p:nvSpPr>
          <p:cNvPr id="8" name="圆角矩形 7"/>
          <p:cNvSpPr/>
          <p:nvPr/>
        </p:nvSpPr>
        <p:spPr>
          <a:xfrm>
            <a:off x="8100392" y="3256619"/>
            <a:ext cx="727198" cy="8800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b="1" dirty="0">
                <a:solidFill>
                  <a:srgbClr val="FF0000"/>
                </a:solidFill>
              </a:rPr>
              <a:t>Y</a:t>
            </a:r>
            <a:endParaRPr lang="zh-CN" altLang="en-US" b="1" dirty="0">
              <a:solidFill>
                <a:srgbClr val="FF0000"/>
              </a:solidFill>
            </a:endParaRPr>
          </a:p>
        </p:txBody>
      </p:sp>
      <p:cxnSp>
        <p:nvCxnSpPr>
          <p:cNvPr id="10" name="直接箭头连接符 9"/>
          <p:cNvCxnSpPr/>
          <p:nvPr/>
        </p:nvCxnSpPr>
        <p:spPr>
          <a:xfrm>
            <a:off x="7293861" y="3256619"/>
            <a:ext cx="806531" cy="20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6"/>
            <a:endCxn id="8" idx="1"/>
          </p:cNvCxnSpPr>
          <p:nvPr/>
        </p:nvCxnSpPr>
        <p:spPr>
          <a:xfrm flipV="1">
            <a:off x="7013050" y="3696638"/>
            <a:ext cx="1087342" cy="16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页脚占位符 8"/>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1" name="灯片编号占位符 10"/>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 calcmode="lin" valueType="num">
                                      <p:cBhvr additive="base">
                                        <p:cTn id="1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 calcmode="lin" valueType="num">
                                      <p:cBhvr additive="base">
                                        <p:cTn id="1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 calcmode="lin" valueType="num">
                                      <p:cBhvr additive="base">
                                        <p:cTn id="2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函数依赖</a:t>
            </a:r>
            <a:endParaRPr lang="zh-CN" altLang="en-US" dirty="0"/>
          </a:p>
        </p:txBody>
      </p:sp>
      <p:sp>
        <p:nvSpPr>
          <p:cNvPr id="3" name="文本占位符 2"/>
          <p:cNvSpPr>
            <a:spLocks noGrp="1"/>
          </p:cNvSpPr>
          <p:nvPr>
            <p:ph type="body" sz="quarter" idx="13"/>
          </p:nvPr>
        </p:nvSpPr>
        <p:spPr>
          <a:xfrm>
            <a:off x="4427985" y="164657"/>
            <a:ext cx="2865876" cy="272033"/>
          </a:xfrm>
        </p:spPr>
        <p:txBody>
          <a:bodyPr>
            <a:normAutofit/>
          </a:bodyPr>
          <a:lstStyle/>
          <a:p>
            <a:r>
              <a:rPr lang="zh-CN" altLang="en-US" dirty="0"/>
              <a:t>完全函数依赖与部分函数依赖</a:t>
            </a:r>
            <a:endParaRPr lang="zh-CN" altLang="en-US" dirty="0"/>
          </a:p>
        </p:txBody>
      </p:sp>
      <p:sp>
        <p:nvSpPr>
          <p:cNvPr id="5" name="文本占位符 4"/>
          <p:cNvSpPr>
            <a:spLocks noGrp="1"/>
          </p:cNvSpPr>
          <p:nvPr>
            <p:ph type="body" sz="quarter" idx="16"/>
          </p:nvPr>
        </p:nvSpPr>
        <p:spPr>
          <a:xfrm>
            <a:off x="653891" y="835183"/>
            <a:ext cx="7158469" cy="4309905"/>
          </a:xfrm>
        </p:spPr>
        <p:txBody>
          <a:bodyPr>
            <a:normAutofit/>
          </a:bodyPr>
          <a:lstStyle/>
          <a:p>
            <a:r>
              <a:rPr lang="zh-CN" altLang="en-US" dirty="0"/>
              <a:t>示例</a:t>
            </a:r>
            <a:endParaRPr lang="zh-CN" altLang="en-US" dirty="0"/>
          </a:p>
          <a:p>
            <a:endParaRPr lang="zh-CN" altLang="en-US" dirty="0"/>
          </a:p>
          <a:p>
            <a:endParaRPr lang="en-US" altLang="zh-CN" dirty="0" smtClean="0"/>
          </a:p>
          <a:p>
            <a:endParaRPr lang="en-US" altLang="zh-CN" dirty="0"/>
          </a:p>
          <a:p>
            <a:endParaRPr lang="en-US" altLang="zh-CN" dirty="0" smtClean="0"/>
          </a:p>
        </p:txBody>
      </p:sp>
      <p:pic>
        <p:nvPicPr>
          <p:cNvPr id="7" name="Picture 4"/>
          <p:cNvPicPr>
            <a:picLocks noChangeAspect="1" noChangeArrowheads="1"/>
          </p:cNvPicPr>
          <p:nvPr/>
        </p:nvPicPr>
        <p:blipFill>
          <a:blip r:embed="rId1" cstate="print"/>
          <a:srcRect/>
          <a:stretch>
            <a:fillRect/>
          </a:stretch>
        </p:blipFill>
        <p:spPr bwMode="auto">
          <a:xfrm>
            <a:off x="1302870" y="1276400"/>
            <a:ext cx="5860509" cy="950207"/>
          </a:xfrm>
          <a:prstGeom prst="snip2DiagRect">
            <a:avLst/>
          </a:prstGeom>
          <a:solidFill>
            <a:srgbClr val="FFFFFF">
              <a:shade val="85000"/>
            </a:srgbClr>
          </a:solidFill>
          <a:ln w="3175" cap="sq">
            <a:solidFill>
              <a:srgbClr val="FF0000"/>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8" name="Group 13"/>
          <p:cNvGrpSpPr/>
          <p:nvPr/>
        </p:nvGrpSpPr>
        <p:grpSpPr bwMode="auto">
          <a:xfrm>
            <a:off x="1299370" y="2625100"/>
            <a:ext cx="5076825" cy="1798638"/>
            <a:chOff x="3288" y="1253"/>
            <a:chExt cx="3198" cy="1133"/>
          </a:xfrm>
        </p:grpSpPr>
        <p:sp>
          <p:nvSpPr>
            <p:cNvPr id="9" name="Rectangle 14"/>
            <p:cNvSpPr>
              <a:spLocks noChangeArrowheads="1"/>
            </p:cNvSpPr>
            <p:nvPr/>
          </p:nvSpPr>
          <p:spPr bwMode="auto">
            <a:xfrm>
              <a:off x="3288" y="1253"/>
              <a:ext cx="2041" cy="544"/>
            </a:xfrm>
            <a:prstGeom prst="rect">
              <a:avLst/>
            </a:prstGeom>
            <a:solidFill>
              <a:srgbClr val="CCFFFF"/>
            </a:solidFill>
            <a:ln w="9525">
              <a:solidFill>
                <a:schemeClr val="tx1"/>
              </a:solidFill>
              <a:miter lim="800000"/>
            </a:ln>
            <a:effectLst/>
          </p:spPr>
          <p:txBody>
            <a:bodyPr wrap="none" anchor="ctr"/>
            <a:lstStyle/>
            <a:p>
              <a:endParaRPr lang="zh-CN" altLang="en-US"/>
            </a:p>
          </p:txBody>
        </p:sp>
        <p:sp>
          <p:nvSpPr>
            <p:cNvPr id="10" name="Rectangle 15"/>
            <p:cNvSpPr>
              <a:spLocks noChangeArrowheads="1"/>
            </p:cNvSpPr>
            <p:nvPr/>
          </p:nvSpPr>
          <p:spPr bwMode="auto">
            <a:xfrm>
              <a:off x="3424" y="1344"/>
              <a:ext cx="726" cy="362"/>
            </a:xfrm>
            <a:prstGeom prst="rect">
              <a:avLst/>
            </a:prstGeom>
            <a:solidFill>
              <a:srgbClr val="CCFFCC"/>
            </a:solidFill>
            <a:ln w="9525">
              <a:solidFill>
                <a:schemeClr val="tx1"/>
              </a:solidFill>
              <a:miter lim="800000"/>
            </a:ln>
            <a:effectLst/>
          </p:spPr>
          <p:txBody>
            <a:bodyPr wrap="none" anchor="ctr"/>
            <a:lstStyle/>
            <a:p>
              <a:pPr algn="ctr"/>
              <a:r>
                <a:rPr lang="en-US" altLang="zh-CN" b="1" dirty="0">
                  <a:solidFill>
                    <a:srgbClr val="FF0000"/>
                  </a:solidFill>
                </a:rPr>
                <a:t>Dname</a:t>
              </a:r>
              <a:endParaRPr lang="en-US" altLang="zh-CN" b="1" dirty="0">
                <a:solidFill>
                  <a:srgbClr val="FF0000"/>
                </a:solidFill>
              </a:endParaRPr>
            </a:p>
          </p:txBody>
        </p:sp>
        <p:sp>
          <p:nvSpPr>
            <p:cNvPr id="11" name="Rectangle 16"/>
            <p:cNvSpPr>
              <a:spLocks noChangeArrowheads="1"/>
            </p:cNvSpPr>
            <p:nvPr/>
          </p:nvSpPr>
          <p:spPr bwMode="auto">
            <a:xfrm>
              <a:off x="4468" y="1344"/>
              <a:ext cx="726" cy="362"/>
            </a:xfrm>
            <a:prstGeom prst="rect">
              <a:avLst/>
            </a:prstGeom>
            <a:solidFill>
              <a:srgbClr val="CCFFCC"/>
            </a:solidFill>
            <a:ln w="9525">
              <a:solidFill>
                <a:schemeClr val="tx1"/>
              </a:solidFill>
              <a:miter lim="800000"/>
            </a:ln>
            <a:effectLst/>
          </p:spPr>
          <p:txBody>
            <a:bodyPr wrap="none" anchor="ctr"/>
            <a:lstStyle/>
            <a:p>
              <a:pPr algn="ctr"/>
              <a:r>
                <a:rPr lang="en-US" altLang="zh-CN" b="1">
                  <a:solidFill>
                    <a:srgbClr val="FF0000"/>
                  </a:solidFill>
                </a:rPr>
                <a:t>Pname</a:t>
              </a:r>
              <a:endParaRPr lang="en-US" altLang="zh-CN" b="1">
                <a:solidFill>
                  <a:srgbClr val="FF0000"/>
                </a:solidFill>
              </a:endParaRPr>
            </a:p>
          </p:txBody>
        </p:sp>
        <p:sp>
          <p:nvSpPr>
            <p:cNvPr id="12" name="Rectangle 17"/>
            <p:cNvSpPr>
              <a:spLocks noChangeArrowheads="1"/>
            </p:cNvSpPr>
            <p:nvPr/>
          </p:nvSpPr>
          <p:spPr bwMode="auto">
            <a:xfrm>
              <a:off x="3424" y="2024"/>
              <a:ext cx="726" cy="362"/>
            </a:xfrm>
            <a:prstGeom prst="rect">
              <a:avLst/>
            </a:prstGeom>
            <a:solidFill>
              <a:srgbClr val="BAFDB1"/>
            </a:solidFill>
            <a:ln w="9525">
              <a:solidFill>
                <a:schemeClr val="tx1"/>
              </a:solidFill>
              <a:miter lim="800000"/>
            </a:ln>
            <a:effectLst/>
          </p:spPr>
          <p:txBody>
            <a:bodyPr wrap="none" anchor="ctr"/>
            <a:lstStyle/>
            <a:p>
              <a:pPr algn="ctr"/>
              <a:r>
                <a:rPr lang="en-US" altLang="zh-CN" b="1"/>
                <a:t>Dlevel</a:t>
              </a:r>
              <a:endParaRPr lang="en-US" altLang="zh-CN" b="1"/>
            </a:p>
          </p:txBody>
        </p:sp>
        <p:sp>
          <p:nvSpPr>
            <p:cNvPr id="13" name="Rectangle 18"/>
            <p:cNvSpPr>
              <a:spLocks noChangeArrowheads="1"/>
            </p:cNvSpPr>
            <p:nvPr/>
          </p:nvSpPr>
          <p:spPr bwMode="auto">
            <a:xfrm>
              <a:off x="4468" y="2024"/>
              <a:ext cx="726" cy="362"/>
            </a:xfrm>
            <a:prstGeom prst="rect">
              <a:avLst/>
            </a:prstGeom>
            <a:solidFill>
              <a:srgbClr val="BAFDB1"/>
            </a:solidFill>
            <a:ln w="9525">
              <a:solidFill>
                <a:schemeClr val="tx1"/>
              </a:solidFill>
              <a:miter lim="800000"/>
            </a:ln>
            <a:effectLst/>
          </p:spPr>
          <p:txBody>
            <a:bodyPr wrap="none" anchor="ctr"/>
            <a:lstStyle/>
            <a:p>
              <a:pPr algn="ctr"/>
              <a:r>
                <a:rPr lang="en-US" altLang="zh-CN" b="1"/>
                <a:t>Dsal</a:t>
              </a:r>
              <a:endParaRPr lang="en-US" altLang="zh-CN" b="1"/>
            </a:p>
          </p:txBody>
        </p:sp>
        <p:sp>
          <p:nvSpPr>
            <p:cNvPr id="14" name="Rectangle 19"/>
            <p:cNvSpPr>
              <a:spLocks noChangeArrowheads="1"/>
            </p:cNvSpPr>
            <p:nvPr/>
          </p:nvSpPr>
          <p:spPr bwMode="auto">
            <a:xfrm>
              <a:off x="5760" y="1344"/>
              <a:ext cx="726" cy="362"/>
            </a:xfrm>
            <a:prstGeom prst="rect">
              <a:avLst/>
            </a:prstGeom>
            <a:solidFill>
              <a:srgbClr val="BAFDB1"/>
            </a:solidFill>
            <a:ln w="9525">
              <a:solidFill>
                <a:schemeClr val="tx1"/>
              </a:solidFill>
              <a:miter lim="800000"/>
            </a:ln>
            <a:effectLst/>
          </p:spPr>
          <p:txBody>
            <a:bodyPr wrap="none" anchor="ctr"/>
            <a:lstStyle/>
            <a:p>
              <a:pPr algn="ctr"/>
              <a:r>
                <a:rPr lang="en-US" altLang="zh-CN" b="1" dirty="0" err="1"/>
                <a:t>Fsum</a:t>
              </a:r>
              <a:endParaRPr lang="en-US" altLang="zh-CN" b="1" dirty="0"/>
            </a:p>
          </p:txBody>
        </p:sp>
        <p:sp>
          <p:nvSpPr>
            <p:cNvPr id="15" name="Line 20"/>
            <p:cNvSpPr>
              <a:spLocks noChangeShapeType="1"/>
            </p:cNvSpPr>
            <p:nvPr/>
          </p:nvSpPr>
          <p:spPr bwMode="auto">
            <a:xfrm>
              <a:off x="3742" y="1706"/>
              <a:ext cx="0" cy="318"/>
            </a:xfrm>
            <a:prstGeom prst="line">
              <a:avLst/>
            </a:prstGeom>
            <a:noFill/>
            <a:ln w="19050">
              <a:solidFill>
                <a:schemeClr val="tx1"/>
              </a:solidFill>
              <a:round/>
              <a:tailEnd type="triangle" w="lg" len="lg"/>
            </a:ln>
            <a:effectLst/>
          </p:spPr>
          <p:txBody>
            <a:bodyPr/>
            <a:lstStyle/>
            <a:p>
              <a:endParaRPr lang="zh-CN" altLang="en-US"/>
            </a:p>
          </p:txBody>
        </p:sp>
        <p:sp>
          <p:nvSpPr>
            <p:cNvPr id="16" name="Line 21"/>
            <p:cNvSpPr>
              <a:spLocks noChangeShapeType="1"/>
            </p:cNvSpPr>
            <p:nvPr/>
          </p:nvSpPr>
          <p:spPr bwMode="auto">
            <a:xfrm>
              <a:off x="4150" y="2205"/>
              <a:ext cx="318" cy="0"/>
            </a:xfrm>
            <a:prstGeom prst="line">
              <a:avLst/>
            </a:prstGeom>
            <a:noFill/>
            <a:ln w="19050">
              <a:solidFill>
                <a:schemeClr val="tx1"/>
              </a:solidFill>
              <a:round/>
              <a:tailEnd type="triangle" w="lg" len="lg"/>
            </a:ln>
            <a:effectLst/>
          </p:spPr>
          <p:txBody>
            <a:bodyPr/>
            <a:lstStyle/>
            <a:p>
              <a:endParaRPr lang="zh-CN" altLang="en-US"/>
            </a:p>
          </p:txBody>
        </p:sp>
        <p:sp>
          <p:nvSpPr>
            <p:cNvPr id="17" name="Line 22"/>
            <p:cNvSpPr>
              <a:spLocks noChangeShapeType="1"/>
            </p:cNvSpPr>
            <p:nvPr/>
          </p:nvSpPr>
          <p:spPr bwMode="auto">
            <a:xfrm>
              <a:off x="5352" y="1525"/>
              <a:ext cx="408" cy="0"/>
            </a:xfrm>
            <a:prstGeom prst="line">
              <a:avLst/>
            </a:prstGeom>
            <a:noFill/>
            <a:ln w="19050">
              <a:solidFill>
                <a:schemeClr val="tx1"/>
              </a:solidFill>
              <a:round/>
              <a:tailEnd type="triangle" w="lg" len="lg"/>
            </a:ln>
            <a:effectLst/>
          </p:spPr>
          <p:txBody>
            <a:bodyPr/>
            <a:lstStyle/>
            <a:p>
              <a:endParaRPr lang="zh-CN" altLang="en-US"/>
            </a:p>
          </p:txBody>
        </p:sp>
      </p:gr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函数依赖</a:t>
            </a:r>
            <a:endParaRPr lang="zh-CN" altLang="en-US" dirty="0"/>
          </a:p>
        </p:txBody>
      </p:sp>
      <p:sp>
        <p:nvSpPr>
          <p:cNvPr id="3" name="文本占位符 2"/>
          <p:cNvSpPr>
            <a:spLocks noGrp="1"/>
          </p:cNvSpPr>
          <p:nvPr>
            <p:ph type="body" sz="quarter" idx="13"/>
          </p:nvPr>
        </p:nvSpPr>
        <p:spPr/>
        <p:txBody>
          <a:bodyPr>
            <a:normAutofit/>
          </a:bodyPr>
          <a:lstStyle/>
          <a:p>
            <a:r>
              <a:rPr lang="zh-CN" altLang="en-US" dirty="0"/>
              <a:t>传递函数依赖</a:t>
            </a:r>
            <a:endParaRPr lang="zh-CN" altLang="en-US" dirty="0"/>
          </a:p>
        </p:txBody>
      </p:sp>
      <p:sp>
        <p:nvSpPr>
          <p:cNvPr id="5" name="文本占位符 4"/>
          <p:cNvSpPr>
            <a:spLocks noGrp="1"/>
          </p:cNvSpPr>
          <p:nvPr>
            <p:ph type="body" sz="quarter" idx="16"/>
          </p:nvPr>
        </p:nvSpPr>
        <p:spPr>
          <a:xfrm>
            <a:off x="653891" y="835183"/>
            <a:ext cx="7158469" cy="4309905"/>
          </a:xfrm>
        </p:spPr>
        <p:txBody>
          <a:bodyPr>
            <a:normAutofit/>
          </a:bodyPr>
          <a:lstStyle/>
          <a:p>
            <a:r>
              <a:rPr lang="zh-CN" altLang="en-US" dirty="0" smtClean="0"/>
              <a:t>定义</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a:p>
          <a:p>
            <a:r>
              <a:rPr lang="zh-CN" altLang="en-US" dirty="0"/>
              <a:t>直接依赖</a:t>
            </a:r>
            <a:endParaRPr lang="zh-CN" altLang="en-US" dirty="0"/>
          </a:p>
          <a:p>
            <a:endParaRPr lang="zh-CN" altLang="en-US" dirty="0"/>
          </a:p>
          <a:p>
            <a:endParaRPr lang="zh-CN" altLang="en-US" dirty="0"/>
          </a:p>
          <a:p>
            <a:endParaRPr lang="en-US" altLang="zh-CN" dirty="0" smtClean="0"/>
          </a:p>
          <a:p>
            <a:endParaRPr lang="en-US" altLang="zh-CN" dirty="0"/>
          </a:p>
          <a:p>
            <a:endParaRPr lang="en-US" altLang="zh-CN" dirty="0" smtClean="0"/>
          </a:p>
        </p:txBody>
      </p:sp>
      <p:pic>
        <p:nvPicPr>
          <p:cNvPr id="18" name="Picture 2"/>
          <p:cNvPicPr>
            <a:picLocks noChangeAspect="1" noChangeArrowheads="1"/>
          </p:cNvPicPr>
          <p:nvPr/>
        </p:nvPicPr>
        <p:blipFill>
          <a:blip r:embed="rId1" cstate="print"/>
          <a:srcRect/>
          <a:stretch>
            <a:fillRect/>
          </a:stretch>
        </p:blipFill>
        <p:spPr bwMode="auto">
          <a:xfrm>
            <a:off x="1167067" y="1348408"/>
            <a:ext cx="6126793" cy="677135"/>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pic>
        <p:nvPicPr>
          <p:cNvPr id="19" name="Picture 3"/>
          <p:cNvPicPr>
            <a:picLocks noChangeAspect="1" noChangeArrowheads="1"/>
          </p:cNvPicPr>
          <p:nvPr/>
        </p:nvPicPr>
        <p:blipFill>
          <a:blip r:embed="rId2" cstate="print"/>
          <a:srcRect/>
          <a:stretch>
            <a:fillRect/>
          </a:stretch>
        </p:blipFill>
        <p:spPr bwMode="auto">
          <a:xfrm>
            <a:off x="1167067" y="3514272"/>
            <a:ext cx="6126793" cy="616810"/>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矩形 3"/>
          <p:cNvSpPr/>
          <p:nvPr/>
        </p:nvSpPr>
        <p:spPr>
          <a:xfrm>
            <a:off x="3508121" y="2293405"/>
            <a:ext cx="855975" cy="64807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X</a:t>
            </a:r>
            <a:endParaRPr lang="zh-CN" altLang="en-US" b="1" dirty="0">
              <a:solidFill>
                <a:srgbClr val="FF0000"/>
              </a:solidFill>
            </a:endParaRPr>
          </a:p>
        </p:txBody>
      </p:sp>
      <p:sp>
        <p:nvSpPr>
          <p:cNvPr id="6" name="等腰三角形 5"/>
          <p:cNvSpPr/>
          <p:nvPr/>
        </p:nvSpPr>
        <p:spPr>
          <a:xfrm>
            <a:off x="5336205" y="2245353"/>
            <a:ext cx="648072" cy="702078"/>
          </a:xfrm>
          <a:prstGeom prs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Y</a:t>
            </a:r>
            <a:endParaRPr lang="zh-CN" altLang="en-US" b="1" dirty="0">
              <a:solidFill>
                <a:srgbClr val="FF0000"/>
              </a:solidFill>
            </a:endParaRPr>
          </a:p>
        </p:txBody>
      </p:sp>
      <p:sp>
        <p:nvSpPr>
          <p:cNvPr id="7" name="椭圆 6"/>
          <p:cNvSpPr/>
          <p:nvPr/>
        </p:nvSpPr>
        <p:spPr>
          <a:xfrm>
            <a:off x="7346102" y="2347411"/>
            <a:ext cx="468052" cy="5400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Z</a:t>
            </a:r>
            <a:endParaRPr lang="zh-CN" altLang="en-US" b="1" dirty="0">
              <a:solidFill>
                <a:srgbClr val="FF0000"/>
              </a:solidFill>
            </a:endParaRPr>
          </a:p>
        </p:txBody>
      </p:sp>
      <p:cxnSp>
        <p:nvCxnSpPr>
          <p:cNvPr id="9" name="直接箭头连接符 8"/>
          <p:cNvCxnSpPr>
            <a:stCxn id="4" idx="3"/>
            <a:endCxn id="6" idx="1"/>
          </p:cNvCxnSpPr>
          <p:nvPr/>
        </p:nvCxnSpPr>
        <p:spPr>
          <a:xfrm flipV="1">
            <a:off x="4364096" y="2596392"/>
            <a:ext cx="1134127" cy="2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5"/>
            <a:endCxn id="7" idx="2"/>
          </p:cNvCxnSpPr>
          <p:nvPr/>
        </p:nvCxnSpPr>
        <p:spPr>
          <a:xfrm>
            <a:off x="5822259" y="2596392"/>
            <a:ext cx="1523843" cy="2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4" idx="2"/>
            <a:endCxn id="7" idx="4"/>
          </p:cNvCxnSpPr>
          <p:nvPr/>
        </p:nvCxnSpPr>
        <p:spPr>
          <a:xfrm rot="5400000" flipH="1" flipV="1">
            <a:off x="5731115" y="1092464"/>
            <a:ext cx="54006" cy="3644019"/>
          </a:xfrm>
          <a:prstGeom prst="bentConnector3">
            <a:avLst>
              <a:gd name="adj1" fmla="val -423286"/>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0" name="灯片编号占位符 9"/>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函数依赖</a:t>
            </a:r>
            <a:endParaRPr lang="zh-CN" altLang="en-US" dirty="0"/>
          </a:p>
        </p:txBody>
      </p:sp>
      <p:sp>
        <p:nvSpPr>
          <p:cNvPr id="3" name="文本占位符 2"/>
          <p:cNvSpPr>
            <a:spLocks noGrp="1"/>
          </p:cNvSpPr>
          <p:nvPr>
            <p:ph type="body" sz="quarter" idx="13"/>
          </p:nvPr>
        </p:nvSpPr>
        <p:spPr/>
        <p:txBody>
          <a:bodyPr>
            <a:normAutofit/>
          </a:bodyPr>
          <a:lstStyle/>
          <a:p>
            <a:r>
              <a:rPr lang="zh-CN" altLang="en-US" dirty="0"/>
              <a:t>传递函数依赖</a:t>
            </a:r>
            <a:endParaRPr lang="zh-CN" altLang="en-US" dirty="0"/>
          </a:p>
        </p:txBody>
      </p:sp>
      <p:sp>
        <p:nvSpPr>
          <p:cNvPr id="5" name="文本占位符 4"/>
          <p:cNvSpPr>
            <a:spLocks noGrp="1"/>
          </p:cNvSpPr>
          <p:nvPr>
            <p:ph type="body" sz="quarter" idx="16"/>
          </p:nvPr>
        </p:nvSpPr>
        <p:spPr>
          <a:xfrm>
            <a:off x="653891" y="835183"/>
            <a:ext cx="7158469" cy="4309905"/>
          </a:xfrm>
        </p:spPr>
        <p:txBody>
          <a:bodyPr>
            <a:normAutofit/>
          </a:bodyPr>
          <a:lstStyle/>
          <a:p>
            <a:r>
              <a:rPr lang="zh-CN" altLang="en-US" dirty="0"/>
              <a:t>举例：</a:t>
            </a:r>
            <a:endParaRPr lang="zh-CN" altLang="en-US" dirty="0"/>
          </a:p>
          <a:p>
            <a:pPr marL="0" lvl="1" indent="0">
              <a:buNone/>
            </a:pPr>
            <a:r>
              <a:rPr lang="zh-CN" altLang="en-US" dirty="0" smtClean="0"/>
              <a:t>   在</a:t>
            </a:r>
            <a:r>
              <a:rPr lang="zh-CN" altLang="en-US" dirty="0"/>
              <a:t>就诊关系</a:t>
            </a:r>
            <a:r>
              <a:rPr lang="en-US" altLang="zh-CN" dirty="0"/>
              <a:t>R</a:t>
            </a:r>
            <a:r>
              <a:rPr lang="zh-CN" altLang="en-US" dirty="0"/>
              <a:t>中，存在函数依赖</a:t>
            </a:r>
            <a:r>
              <a:rPr lang="en-US" altLang="zh-CN" dirty="0" err="1"/>
              <a:t>Dname→Dlevel</a:t>
            </a:r>
            <a:r>
              <a:rPr lang="zh-CN" altLang="en-US" dirty="0"/>
              <a:t>，</a:t>
            </a:r>
            <a:r>
              <a:rPr lang="en-US" altLang="zh-CN" dirty="0" err="1"/>
              <a:t>Dlevel→Dsal</a:t>
            </a:r>
            <a:r>
              <a:rPr lang="zh-CN" altLang="en-US" dirty="0" smtClean="0"/>
              <a:t>，</a:t>
            </a:r>
            <a:br>
              <a:rPr lang="en-US" altLang="zh-CN" dirty="0" smtClean="0"/>
            </a:br>
            <a:r>
              <a:rPr lang="zh-CN" altLang="en-US" dirty="0" smtClean="0"/>
              <a:t>所以</a:t>
            </a:r>
            <a:r>
              <a:rPr lang="en-US" altLang="zh-CN" dirty="0" err="1"/>
              <a:t>Dname</a:t>
            </a:r>
            <a:r>
              <a:rPr lang="en-US" altLang="zh-CN" dirty="0"/>
              <a:t>→ </a:t>
            </a:r>
            <a:r>
              <a:rPr lang="en-US" altLang="zh-CN" dirty="0" err="1"/>
              <a:t>Dsal</a:t>
            </a:r>
            <a:r>
              <a:rPr lang="zh-CN" altLang="en-US" dirty="0"/>
              <a:t>。</a:t>
            </a:r>
            <a:endParaRPr lang="en-US" altLang="zh-CN" dirty="0"/>
          </a:p>
          <a:p>
            <a:endParaRPr lang="zh-CN" altLang="en-US" dirty="0"/>
          </a:p>
          <a:p>
            <a:endParaRPr lang="zh-CN" altLang="en-US" dirty="0"/>
          </a:p>
          <a:p>
            <a:endParaRPr lang="en-US" altLang="zh-CN" dirty="0" smtClean="0"/>
          </a:p>
          <a:p>
            <a:endParaRPr lang="en-US" altLang="zh-CN" dirty="0"/>
          </a:p>
          <a:p>
            <a:endParaRPr lang="en-US" altLang="zh-CN" dirty="0" smtClean="0"/>
          </a:p>
        </p:txBody>
      </p:sp>
      <p:grpSp>
        <p:nvGrpSpPr>
          <p:cNvPr id="7" name="Group 13"/>
          <p:cNvGrpSpPr/>
          <p:nvPr/>
        </p:nvGrpSpPr>
        <p:grpSpPr bwMode="auto">
          <a:xfrm>
            <a:off x="1007604" y="2032484"/>
            <a:ext cx="4500500" cy="1044116"/>
            <a:chOff x="3288" y="1253"/>
            <a:chExt cx="3198" cy="1133"/>
          </a:xfrm>
        </p:grpSpPr>
        <p:sp>
          <p:nvSpPr>
            <p:cNvPr id="8" name="Rectangle 14"/>
            <p:cNvSpPr>
              <a:spLocks noChangeArrowheads="1"/>
            </p:cNvSpPr>
            <p:nvPr/>
          </p:nvSpPr>
          <p:spPr bwMode="auto">
            <a:xfrm>
              <a:off x="3288" y="1253"/>
              <a:ext cx="2041" cy="544"/>
            </a:xfrm>
            <a:prstGeom prst="rect">
              <a:avLst/>
            </a:prstGeom>
            <a:solidFill>
              <a:srgbClr val="CCFFFF"/>
            </a:solidFill>
            <a:ln w="9525">
              <a:solidFill>
                <a:schemeClr val="tx1"/>
              </a:solidFill>
              <a:miter lim="800000"/>
            </a:ln>
            <a:effectLst/>
          </p:spPr>
          <p:txBody>
            <a:bodyPr wrap="none" anchor="ctr"/>
            <a:lstStyle/>
            <a:p>
              <a:endParaRPr lang="zh-CN" altLang="en-US"/>
            </a:p>
          </p:txBody>
        </p:sp>
        <p:sp>
          <p:nvSpPr>
            <p:cNvPr id="9" name="Rectangle 15"/>
            <p:cNvSpPr>
              <a:spLocks noChangeArrowheads="1"/>
            </p:cNvSpPr>
            <p:nvPr/>
          </p:nvSpPr>
          <p:spPr bwMode="auto">
            <a:xfrm>
              <a:off x="3424" y="1344"/>
              <a:ext cx="726" cy="362"/>
            </a:xfrm>
            <a:prstGeom prst="rect">
              <a:avLst/>
            </a:prstGeom>
            <a:solidFill>
              <a:srgbClr val="CCFFCC"/>
            </a:solidFill>
            <a:ln w="9525">
              <a:solidFill>
                <a:schemeClr val="tx1"/>
              </a:solidFill>
              <a:miter lim="800000"/>
            </a:ln>
            <a:effectLst/>
          </p:spPr>
          <p:txBody>
            <a:bodyPr wrap="none" anchor="ctr"/>
            <a:lstStyle/>
            <a:p>
              <a:pPr algn="ctr"/>
              <a:r>
                <a:rPr lang="en-US" altLang="zh-CN" b="1">
                  <a:solidFill>
                    <a:srgbClr val="FF0000"/>
                  </a:solidFill>
                </a:rPr>
                <a:t>Dname</a:t>
              </a:r>
              <a:endParaRPr lang="en-US" altLang="zh-CN" b="1">
                <a:solidFill>
                  <a:srgbClr val="FF0000"/>
                </a:solidFill>
              </a:endParaRPr>
            </a:p>
          </p:txBody>
        </p:sp>
        <p:sp>
          <p:nvSpPr>
            <p:cNvPr id="10" name="Rectangle 16"/>
            <p:cNvSpPr>
              <a:spLocks noChangeArrowheads="1"/>
            </p:cNvSpPr>
            <p:nvPr/>
          </p:nvSpPr>
          <p:spPr bwMode="auto">
            <a:xfrm>
              <a:off x="4468" y="1344"/>
              <a:ext cx="726" cy="362"/>
            </a:xfrm>
            <a:prstGeom prst="rect">
              <a:avLst/>
            </a:prstGeom>
            <a:solidFill>
              <a:srgbClr val="CCFFCC"/>
            </a:solidFill>
            <a:ln w="9525">
              <a:solidFill>
                <a:schemeClr val="tx1"/>
              </a:solidFill>
              <a:miter lim="800000"/>
            </a:ln>
            <a:effectLst/>
          </p:spPr>
          <p:txBody>
            <a:bodyPr wrap="none" anchor="ctr"/>
            <a:lstStyle/>
            <a:p>
              <a:pPr algn="ctr"/>
              <a:r>
                <a:rPr lang="en-US" altLang="zh-CN" b="1">
                  <a:solidFill>
                    <a:srgbClr val="FF0000"/>
                  </a:solidFill>
                </a:rPr>
                <a:t>Pname</a:t>
              </a:r>
              <a:endParaRPr lang="en-US" altLang="zh-CN" b="1">
                <a:solidFill>
                  <a:srgbClr val="FF0000"/>
                </a:solidFill>
              </a:endParaRPr>
            </a:p>
          </p:txBody>
        </p:sp>
        <p:sp>
          <p:nvSpPr>
            <p:cNvPr id="11" name="Rectangle 17"/>
            <p:cNvSpPr>
              <a:spLocks noChangeArrowheads="1"/>
            </p:cNvSpPr>
            <p:nvPr/>
          </p:nvSpPr>
          <p:spPr bwMode="auto">
            <a:xfrm>
              <a:off x="3424" y="2024"/>
              <a:ext cx="726" cy="362"/>
            </a:xfrm>
            <a:prstGeom prst="rect">
              <a:avLst/>
            </a:prstGeom>
            <a:solidFill>
              <a:srgbClr val="BAFDB1"/>
            </a:solidFill>
            <a:ln w="9525">
              <a:solidFill>
                <a:schemeClr val="tx1"/>
              </a:solidFill>
              <a:miter lim="800000"/>
            </a:ln>
            <a:effectLst/>
          </p:spPr>
          <p:txBody>
            <a:bodyPr wrap="none" anchor="ctr"/>
            <a:lstStyle/>
            <a:p>
              <a:pPr algn="ctr"/>
              <a:r>
                <a:rPr lang="en-US" altLang="zh-CN" b="1"/>
                <a:t>Dlevel</a:t>
              </a:r>
              <a:endParaRPr lang="en-US" altLang="zh-CN" b="1"/>
            </a:p>
          </p:txBody>
        </p:sp>
        <p:sp>
          <p:nvSpPr>
            <p:cNvPr id="12" name="Rectangle 18"/>
            <p:cNvSpPr>
              <a:spLocks noChangeArrowheads="1"/>
            </p:cNvSpPr>
            <p:nvPr/>
          </p:nvSpPr>
          <p:spPr bwMode="auto">
            <a:xfrm>
              <a:off x="4468" y="2024"/>
              <a:ext cx="726" cy="362"/>
            </a:xfrm>
            <a:prstGeom prst="rect">
              <a:avLst/>
            </a:prstGeom>
            <a:solidFill>
              <a:srgbClr val="BAFDB1"/>
            </a:solidFill>
            <a:ln w="9525">
              <a:solidFill>
                <a:schemeClr val="tx1"/>
              </a:solidFill>
              <a:miter lim="800000"/>
            </a:ln>
            <a:effectLst/>
          </p:spPr>
          <p:txBody>
            <a:bodyPr wrap="none" anchor="ctr"/>
            <a:lstStyle/>
            <a:p>
              <a:pPr algn="ctr"/>
              <a:r>
                <a:rPr lang="en-US" altLang="zh-CN" b="1"/>
                <a:t>Dsal</a:t>
              </a:r>
              <a:endParaRPr lang="en-US" altLang="zh-CN" b="1"/>
            </a:p>
          </p:txBody>
        </p:sp>
        <p:sp>
          <p:nvSpPr>
            <p:cNvPr id="13" name="Rectangle 19"/>
            <p:cNvSpPr>
              <a:spLocks noChangeArrowheads="1"/>
            </p:cNvSpPr>
            <p:nvPr/>
          </p:nvSpPr>
          <p:spPr bwMode="auto">
            <a:xfrm>
              <a:off x="5760" y="1344"/>
              <a:ext cx="726" cy="362"/>
            </a:xfrm>
            <a:prstGeom prst="rect">
              <a:avLst/>
            </a:prstGeom>
            <a:solidFill>
              <a:srgbClr val="BAFDB1"/>
            </a:solidFill>
            <a:ln w="9525">
              <a:solidFill>
                <a:schemeClr val="tx1"/>
              </a:solidFill>
              <a:miter lim="800000"/>
            </a:ln>
            <a:effectLst/>
          </p:spPr>
          <p:txBody>
            <a:bodyPr wrap="none" anchor="ctr"/>
            <a:lstStyle/>
            <a:p>
              <a:pPr algn="ctr"/>
              <a:r>
                <a:rPr lang="en-US" altLang="zh-CN" b="1" dirty="0" err="1"/>
                <a:t>Fsum</a:t>
              </a:r>
              <a:endParaRPr lang="en-US" altLang="zh-CN" b="1" dirty="0"/>
            </a:p>
          </p:txBody>
        </p:sp>
        <p:sp>
          <p:nvSpPr>
            <p:cNvPr id="14" name="Line 20"/>
            <p:cNvSpPr>
              <a:spLocks noChangeShapeType="1"/>
            </p:cNvSpPr>
            <p:nvPr/>
          </p:nvSpPr>
          <p:spPr bwMode="auto">
            <a:xfrm>
              <a:off x="3742" y="1706"/>
              <a:ext cx="0" cy="318"/>
            </a:xfrm>
            <a:prstGeom prst="line">
              <a:avLst/>
            </a:prstGeom>
            <a:noFill/>
            <a:ln w="19050">
              <a:solidFill>
                <a:schemeClr val="tx1"/>
              </a:solidFill>
              <a:round/>
              <a:tailEnd type="triangle" w="lg" len="lg"/>
            </a:ln>
            <a:effectLst/>
          </p:spPr>
          <p:txBody>
            <a:bodyPr/>
            <a:lstStyle/>
            <a:p>
              <a:endParaRPr lang="zh-CN" altLang="en-US"/>
            </a:p>
          </p:txBody>
        </p:sp>
        <p:sp>
          <p:nvSpPr>
            <p:cNvPr id="15" name="Line 21"/>
            <p:cNvSpPr>
              <a:spLocks noChangeShapeType="1"/>
            </p:cNvSpPr>
            <p:nvPr/>
          </p:nvSpPr>
          <p:spPr bwMode="auto">
            <a:xfrm>
              <a:off x="4150" y="2205"/>
              <a:ext cx="318" cy="0"/>
            </a:xfrm>
            <a:prstGeom prst="line">
              <a:avLst/>
            </a:prstGeom>
            <a:noFill/>
            <a:ln w="19050">
              <a:solidFill>
                <a:schemeClr val="tx1"/>
              </a:solidFill>
              <a:round/>
              <a:tailEnd type="triangle" w="lg" len="lg"/>
            </a:ln>
            <a:effectLst/>
          </p:spPr>
          <p:txBody>
            <a:bodyPr/>
            <a:lstStyle/>
            <a:p>
              <a:endParaRPr lang="zh-CN" altLang="en-US"/>
            </a:p>
          </p:txBody>
        </p:sp>
        <p:sp>
          <p:nvSpPr>
            <p:cNvPr id="16" name="Line 22"/>
            <p:cNvSpPr>
              <a:spLocks noChangeShapeType="1"/>
            </p:cNvSpPr>
            <p:nvPr/>
          </p:nvSpPr>
          <p:spPr bwMode="auto">
            <a:xfrm>
              <a:off x="5352" y="1525"/>
              <a:ext cx="408" cy="0"/>
            </a:xfrm>
            <a:prstGeom prst="line">
              <a:avLst/>
            </a:prstGeom>
            <a:noFill/>
            <a:ln w="19050">
              <a:solidFill>
                <a:schemeClr val="tx1"/>
              </a:solidFill>
              <a:round/>
              <a:tailEnd type="triangle" w="lg" len="lg"/>
            </a:ln>
            <a:effectLst/>
          </p:spPr>
          <p:txBody>
            <a:bodyPr/>
            <a:lstStyle/>
            <a:p>
              <a:endParaRPr lang="zh-CN" altLang="en-US"/>
            </a:p>
          </p:txBody>
        </p:sp>
      </p:gr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a:t>逻辑蕴涵</a:t>
            </a:r>
            <a:endParaRPr lang="zh-CN" altLang="en-US" dirty="0"/>
          </a:p>
        </p:txBody>
      </p:sp>
      <p:sp>
        <p:nvSpPr>
          <p:cNvPr id="5" name="文本占位符 4"/>
          <p:cNvSpPr>
            <a:spLocks noGrp="1"/>
          </p:cNvSpPr>
          <p:nvPr>
            <p:ph type="body" sz="quarter" idx="16"/>
          </p:nvPr>
        </p:nvSpPr>
        <p:spPr>
          <a:xfrm>
            <a:off x="653891" y="835183"/>
            <a:ext cx="7158469" cy="3414101"/>
          </a:xfrm>
        </p:spPr>
        <p:txBody>
          <a:bodyPr/>
          <a:lstStyle/>
          <a:p>
            <a:r>
              <a:rPr lang="zh-CN" altLang="en-US" dirty="0"/>
              <a:t>函数依赖中需要解决的问题：</a:t>
            </a:r>
            <a:r>
              <a:rPr lang="zh-CN" altLang="en-US" b="1" dirty="0">
                <a:solidFill>
                  <a:srgbClr val="FF0000"/>
                </a:solidFill>
              </a:rPr>
              <a:t>从一些已知的函数依赖去判断另外一些函数依赖是否</a:t>
            </a:r>
            <a:r>
              <a:rPr lang="zh-CN" altLang="en-US" b="1" dirty="0" smtClean="0">
                <a:solidFill>
                  <a:srgbClr val="FF0000"/>
                </a:solidFill>
              </a:rPr>
              <a:t>成立？</a:t>
            </a:r>
            <a:endParaRPr lang="en-US" altLang="zh-CN" b="1" dirty="0" smtClean="0"/>
          </a:p>
          <a:p>
            <a:pPr marL="0" indent="0">
              <a:buNone/>
            </a:pPr>
            <a:endParaRPr lang="en-US" altLang="zh-CN" sz="1200" dirty="0"/>
          </a:p>
          <a:p>
            <a:r>
              <a:rPr lang="zh-CN" altLang="en-US" dirty="0" smtClean="0"/>
              <a:t>例如</a:t>
            </a:r>
            <a:endParaRPr lang="en-US" altLang="zh-CN" dirty="0" smtClean="0"/>
          </a:p>
          <a:p>
            <a:pPr marL="0" lvl="1" indent="0">
              <a:buNone/>
            </a:pPr>
            <a:r>
              <a:rPr lang="en-US" altLang="zh-CN" dirty="0"/>
              <a:t> </a:t>
            </a:r>
            <a:r>
              <a:rPr lang="en-US" altLang="zh-CN" dirty="0" smtClean="0"/>
              <a:t>  </a:t>
            </a:r>
            <a:r>
              <a:rPr lang="zh-CN" altLang="en-US" dirty="0" smtClean="0"/>
              <a:t>如果</a:t>
            </a:r>
            <a:r>
              <a:rPr lang="en-US" altLang="zh-CN" dirty="0"/>
              <a:t>A→B</a:t>
            </a:r>
            <a:r>
              <a:rPr lang="zh-CN" altLang="en-US" dirty="0"/>
              <a:t>和</a:t>
            </a:r>
            <a:r>
              <a:rPr lang="en-US" altLang="zh-CN" dirty="0"/>
              <a:t>B→C</a:t>
            </a:r>
            <a:r>
              <a:rPr lang="zh-CN" altLang="en-US" dirty="0"/>
              <a:t>在某个关系中成立，记</a:t>
            </a:r>
            <a:r>
              <a:rPr lang="en-US" altLang="zh-CN" dirty="0"/>
              <a:t>F={ A→B</a:t>
            </a:r>
            <a:r>
              <a:rPr lang="zh-CN" altLang="en-US" dirty="0"/>
              <a:t>，</a:t>
            </a:r>
            <a:r>
              <a:rPr lang="en-US" altLang="zh-CN" dirty="0"/>
              <a:t>B→C}</a:t>
            </a:r>
            <a:r>
              <a:rPr lang="zh-CN" altLang="en-US" dirty="0"/>
              <a:t>，那么</a:t>
            </a:r>
            <a:r>
              <a:rPr lang="en-US" altLang="zh-CN" dirty="0"/>
              <a:t>A→C</a:t>
            </a:r>
            <a:r>
              <a:rPr lang="zh-CN" altLang="en-US" dirty="0"/>
              <a:t>在该关系中是否成立的问题称为逻辑蕴涵问题，若</a:t>
            </a:r>
            <a:r>
              <a:rPr lang="en-US" altLang="zh-CN" dirty="0"/>
              <a:t>A→C</a:t>
            </a:r>
            <a:r>
              <a:rPr lang="zh-CN" altLang="en-US" dirty="0"/>
              <a:t>成立，则</a:t>
            </a:r>
            <a:r>
              <a:rPr lang="zh-CN" altLang="en-US" dirty="0" smtClean="0"/>
              <a:t>说</a:t>
            </a:r>
            <a:r>
              <a:rPr lang="en-US" altLang="zh-CN" b="1" dirty="0" smtClean="0"/>
              <a:t>F</a:t>
            </a:r>
            <a:r>
              <a:rPr lang="zh-CN" altLang="en-US" dirty="0" smtClean="0"/>
              <a:t>逻辑蕴涵</a:t>
            </a:r>
            <a:r>
              <a:rPr lang="en-US" altLang="zh-CN" dirty="0"/>
              <a:t>A→C</a:t>
            </a:r>
            <a:r>
              <a:rPr lang="zh-CN" altLang="en-US" dirty="0"/>
              <a:t>，记</a:t>
            </a:r>
            <a:r>
              <a:rPr lang="zh-CN" altLang="en-US" dirty="0" smtClean="0"/>
              <a:t>作：</a:t>
            </a:r>
            <a:r>
              <a:rPr lang="en-US" altLang="zh-CN" b="1" dirty="0" smtClean="0">
                <a:solidFill>
                  <a:srgbClr val="FF0000"/>
                </a:solidFill>
              </a:rPr>
              <a:t>F</a:t>
            </a:r>
            <a:r>
              <a:rPr lang="en-US" altLang="zh-CN" b="1" dirty="0">
                <a:solidFill>
                  <a:srgbClr val="FF0000"/>
                </a:solidFill>
              </a:rPr>
              <a:t>╞ A→C</a:t>
            </a:r>
            <a:r>
              <a:rPr lang="zh-CN" altLang="en-US" dirty="0" smtClean="0"/>
              <a:t>。</a:t>
            </a:r>
            <a:endParaRPr lang="en-US" altLang="zh-CN" dirty="0" smtClean="0"/>
          </a:p>
          <a:p>
            <a:pPr marL="0" indent="0">
              <a:buNone/>
            </a:pPr>
            <a:endParaRPr lang="en-US" altLang="zh-CN" sz="1200" dirty="0"/>
          </a:p>
          <a:p>
            <a:r>
              <a:rPr lang="zh-CN" altLang="en-US" dirty="0" smtClean="0"/>
              <a:t>定义</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662550" y="3505039"/>
            <a:ext cx="6288430" cy="744245"/>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additive="base">
                                        <p:cTn id="1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a:t>逻辑蕴涵</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a:t>一个关系模式可能有多个函数依赖形成函数依赖集，现在有一个新的函数依赖不在函数依赖集里，但能从集合里根据一定的</a:t>
            </a:r>
            <a:r>
              <a:rPr lang="zh-CN" altLang="en-US" b="1" dirty="0">
                <a:solidFill>
                  <a:srgbClr val="FF0000"/>
                </a:solidFill>
              </a:rPr>
              <a:t>规则</a:t>
            </a:r>
            <a:r>
              <a:rPr lang="zh-CN" altLang="en-US" dirty="0"/>
              <a:t>推导出来，就说那个集合</a:t>
            </a:r>
            <a:r>
              <a:rPr lang="zh-CN" altLang="en-US" b="1" dirty="0">
                <a:solidFill>
                  <a:srgbClr val="FF0000"/>
                </a:solidFill>
              </a:rPr>
              <a:t>逻辑蕴涵</a:t>
            </a:r>
            <a:r>
              <a:rPr lang="zh-CN" altLang="en-US" dirty="0"/>
              <a:t>这个新的函数依赖</a:t>
            </a:r>
            <a:r>
              <a:rPr lang="zh-CN" altLang="en-US" dirty="0" smtClean="0"/>
              <a:t>。</a:t>
            </a:r>
            <a:endParaRPr lang="en-US" altLang="zh-CN" dirty="0" smtClean="0"/>
          </a:p>
          <a:p>
            <a:pPr marL="0" indent="0">
              <a:buNone/>
            </a:pPr>
            <a:endParaRPr lang="en-US" altLang="zh-CN" sz="1200" dirty="0"/>
          </a:p>
          <a:p>
            <a:r>
              <a:rPr lang="zh-CN" altLang="en-US" dirty="0" smtClean="0"/>
              <a:t>举例</a:t>
            </a:r>
            <a:endParaRPr lang="en-US" altLang="zh-CN" dirty="0" smtClean="0"/>
          </a:p>
          <a:p>
            <a:endParaRPr lang="en-US" altLang="zh-CN" dirty="0"/>
          </a:p>
          <a:p>
            <a:endParaRPr lang="en-US" altLang="zh-CN" dirty="0" smtClean="0"/>
          </a:p>
          <a:p>
            <a:pPr marL="0" indent="0">
              <a:buNone/>
            </a:pPr>
            <a:endParaRPr lang="en-US" altLang="zh-CN" sz="1200" dirty="0" smtClean="0"/>
          </a:p>
          <a:p>
            <a:r>
              <a:rPr lang="zh-CN" altLang="en-US" dirty="0"/>
              <a:t>如果一个函数依赖能够由集合中的其他函数推出，则该函数依赖是多余的。</a:t>
            </a:r>
            <a:endParaRPr lang="zh-CN" altLang="en-US" dirty="0"/>
          </a:p>
          <a:p>
            <a:endParaRPr lang="zh-CN" altLang="en-US" dirty="0"/>
          </a:p>
          <a:p>
            <a:endParaRPr lang="zh-CN" altLang="en-US" dirty="0"/>
          </a:p>
        </p:txBody>
      </p:sp>
      <p:pic>
        <p:nvPicPr>
          <p:cNvPr id="7" name="Picture 2"/>
          <p:cNvPicPr>
            <a:picLocks noChangeAspect="1" noChangeArrowheads="1"/>
          </p:cNvPicPr>
          <p:nvPr/>
        </p:nvPicPr>
        <p:blipFill>
          <a:blip r:embed="rId1" cstate="print"/>
          <a:srcRect/>
          <a:stretch>
            <a:fillRect/>
          </a:stretch>
        </p:blipFill>
        <p:spPr bwMode="auto">
          <a:xfrm>
            <a:off x="1799692" y="2542233"/>
            <a:ext cx="5750835" cy="847862"/>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 calcmode="lin" valueType="num">
                                      <p:cBhvr additive="base">
                                        <p:cTn id="1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smtClean="0"/>
              <a:t>闭包</a:t>
            </a:r>
            <a:r>
              <a:rPr lang="en-US" altLang="zh-CN" dirty="0" smtClean="0"/>
              <a:t>(*)</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a:t>闭包</a:t>
            </a:r>
            <a:r>
              <a:rPr lang="en-US" altLang="zh-CN" dirty="0" smtClean="0"/>
              <a:t>(*)</a:t>
            </a:r>
            <a:endParaRPr lang="en-US" altLang="zh-CN" dirty="0" smtClean="0"/>
          </a:p>
          <a:p>
            <a:pPr lvl="1"/>
            <a:endParaRPr lang="zh-CN" altLang="en-US" dirty="0"/>
          </a:p>
          <a:p>
            <a:endParaRPr lang="en-US" altLang="zh-CN" dirty="0" smtClean="0"/>
          </a:p>
          <a:p>
            <a:endParaRPr lang="en-US" altLang="zh-CN" dirty="0"/>
          </a:p>
          <a:p>
            <a:pPr marL="0" indent="0">
              <a:buNone/>
            </a:pPr>
            <a:endParaRPr lang="en-US" altLang="zh-CN" sz="1200" dirty="0" smtClean="0"/>
          </a:p>
          <a:p>
            <a:r>
              <a:rPr lang="zh-CN" altLang="en-US" dirty="0" smtClean="0"/>
              <a:t>函数依赖</a:t>
            </a:r>
            <a:r>
              <a:rPr lang="zh-CN" altLang="en-US" dirty="0"/>
              <a:t>集的闭包（也成为</a:t>
            </a:r>
            <a:r>
              <a:rPr lang="zh-CN" altLang="en-US" b="1" dirty="0">
                <a:solidFill>
                  <a:srgbClr val="FF0000"/>
                </a:solidFill>
              </a:rPr>
              <a:t>完备集</a:t>
            </a:r>
            <a:r>
              <a:rPr lang="zh-CN" altLang="en-US" dirty="0"/>
              <a:t>）定义了由给定函数依赖集所能推导出的所有函数依赖</a:t>
            </a:r>
            <a:r>
              <a:rPr lang="zh-CN" altLang="en-US" dirty="0" smtClean="0"/>
              <a:t>。</a:t>
            </a:r>
            <a:endParaRPr lang="en-US" altLang="zh-CN" dirty="0" smtClean="0"/>
          </a:p>
          <a:p>
            <a:pPr marL="0" indent="0">
              <a:buNone/>
            </a:pPr>
            <a:endParaRPr lang="zh-CN" altLang="en-US" sz="1200" dirty="0"/>
          </a:p>
          <a:p>
            <a:r>
              <a:rPr lang="zh-CN" altLang="en-US" dirty="0"/>
              <a:t>通过</a:t>
            </a:r>
            <a:r>
              <a:rPr lang="en-US" altLang="zh-CN" b="1" dirty="0"/>
              <a:t>F</a:t>
            </a:r>
            <a:r>
              <a:rPr lang="zh-CN" altLang="en-US" dirty="0"/>
              <a:t>得到</a:t>
            </a:r>
            <a:r>
              <a:rPr lang="en-US" altLang="zh-CN" b="1" dirty="0"/>
              <a:t>F</a:t>
            </a:r>
            <a:r>
              <a:rPr lang="zh-CN" altLang="en-US" b="1" baseline="30000" dirty="0"/>
              <a:t>＋</a:t>
            </a:r>
            <a:r>
              <a:rPr lang="zh-CN" altLang="en-US" dirty="0"/>
              <a:t>的算法可以由</a:t>
            </a:r>
            <a:r>
              <a:rPr lang="en-US" altLang="zh-CN" b="1" dirty="0">
                <a:solidFill>
                  <a:srgbClr val="FF0000"/>
                </a:solidFill>
              </a:rPr>
              <a:t>Armstrong</a:t>
            </a:r>
            <a:r>
              <a:rPr lang="zh-CN" altLang="en-US" b="1" dirty="0">
                <a:solidFill>
                  <a:srgbClr val="FF0000"/>
                </a:solidFill>
              </a:rPr>
              <a:t>公理</a:t>
            </a:r>
            <a:r>
              <a:rPr lang="zh-CN" altLang="en-US" dirty="0"/>
              <a:t>推导出来。</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439652" y="1348408"/>
            <a:ext cx="6199504" cy="663662"/>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 calcmode="lin" valueType="num">
                                      <p:cBhvr additive="base">
                                        <p:cTn id="1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smtClean="0"/>
              <a:t>推理规则</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b="1" dirty="0">
                <a:solidFill>
                  <a:srgbClr val="FF0000"/>
                </a:solidFill>
              </a:rPr>
              <a:t>无冗余</a:t>
            </a:r>
            <a:r>
              <a:rPr lang="zh-CN" altLang="en-US" dirty="0"/>
              <a:t>的函数依赖集和函数依赖的完备集（闭包）是好的关系设计</a:t>
            </a:r>
            <a:r>
              <a:rPr lang="zh-CN" altLang="en-US" dirty="0" smtClean="0"/>
              <a:t>。</a:t>
            </a:r>
            <a:endParaRPr lang="en-US" altLang="zh-CN" dirty="0" smtClean="0"/>
          </a:p>
          <a:p>
            <a:pPr marL="0" indent="0">
              <a:buNone/>
            </a:pPr>
            <a:endParaRPr lang="zh-CN" altLang="en-US" sz="1200" dirty="0"/>
          </a:p>
          <a:p>
            <a:r>
              <a:rPr lang="zh-CN" altLang="en-US" dirty="0"/>
              <a:t>根据已知函数依赖集，推导其它函数依赖时所依据的规则称为</a:t>
            </a:r>
            <a:r>
              <a:rPr lang="zh-CN" altLang="en-US" b="1" dirty="0">
                <a:solidFill>
                  <a:srgbClr val="FF0000"/>
                </a:solidFill>
              </a:rPr>
              <a:t>推理规则</a:t>
            </a:r>
            <a:r>
              <a:rPr lang="zh-CN" altLang="en-US" dirty="0" smtClean="0"/>
              <a:t>。</a:t>
            </a:r>
            <a:endParaRPr lang="en-US" altLang="zh-CN" dirty="0" smtClean="0"/>
          </a:p>
          <a:p>
            <a:pPr marL="0" indent="0">
              <a:buNone/>
            </a:pPr>
            <a:endParaRPr lang="zh-CN" altLang="en-US" sz="1200" dirty="0"/>
          </a:p>
          <a:p>
            <a:r>
              <a:rPr lang="zh-CN" altLang="en-US" dirty="0"/>
              <a:t>函数依赖的推理规则最早出现在</a:t>
            </a:r>
            <a:r>
              <a:rPr lang="en-US" altLang="zh-CN" dirty="0"/>
              <a:t>Armstrong</a:t>
            </a:r>
            <a:r>
              <a:rPr lang="zh-CN" altLang="en-US" dirty="0"/>
              <a:t>的论文里。这些规则常被称为“</a:t>
            </a:r>
            <a:r>
              <a:rPr lang="en-US" altLang="zh-CN" dirty="0"/>
              <a:t>Armstrong</a:t>
            </a:r>
            <a:r>
              <a:rPr lang="zh-CN" altLang="en-US" dirty="0"/>
              <a:t>公理”。</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smtClean="0"/>
              <a:t>推理规则</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smtClean="0"/>
              <a:t>自反性</a:t>
            </a:r>
            <a:r>
              <a:rPr lang="zh-CN" altLang="en-US" dirty="0"/>
              <a:t>（</a:t>
            </a:r>
            <a:r>
              <a:rPr lang="en-US" altLang="zh-CN" dirty="0"/>
              <a:t>Reflexivity</a:t>
            </a:r>
            <a:r>
              <a:rPr lang="zh-CN" altLang="en-US" dirty="0"/>
              <a:t>）</a:t>
            </a:r>
            <a:endParaRPr lang="zh-CN" altLang="en-US" dirty="0"/>
          </a:p>
          <a:p>
            <a:endParaRPr lang="en-US" altLang="zh-CN" dirty="0" smtClean="0"/>
          </a:p>
          <a:p>
            <a:endParaRPr lang="en-US" altLang="zh-CN" dirty="0" smtClean="0"/>
          </a:p>
          <a:p>
            <a:r>
              <a:rPr lang="zh-CN" altLang="en-US" dirty="0" smtClean="0"/>
              <a:t>增广</a:t>
            </a:r>
            <a:r>
              <a:rPr lang="zh-CN" altLang="en-US" dirty="0"/>
              <a:t>性（</a:t>
            </a:r>
            <a:r>
              <a:rPr lang="en-US" altLang="zh-CN" dirty="0"/>
              <a:t>Augmentation</a:t>
            </a:r>
            <a:r>
              <a:rPr lang="zh-CN" altLang="en-US" dirty="0"/>
              <a:t>）</a:t>
            </a:r>
            <a:endParaRPr lang="zh-CN" altLang="en-US" dirty="0"/>
          </a:p>
          <a:p>
            <a:endParaRPr lang="en-US" altLang="zh-CN" dirty="0" smtClean="0"/>
          </a:p>
          <a:p>
            <a:endParaRPr lang="zh-CN" altLang="en-US" dirty="0"/>
          </a:p>
          <a:p>
            <a:endParaRPr lang="en-US" altLang="zh-CN" dirty="0" smtClean="0"/>
          </a:p>
          <a:p>
            <a:r>
              <a:rPr lang="zh-CN" altLang="en-US" dirty="0" smtClean="0"/>
              <a:t>传递性</a:t>
            </a:r>
            <a:r>
              <a:rPr lang="zh-CN" altLang="en-US" dirty="0"/>
              <a:t>（</a:t>
            </a:r>
            <a:r>
              <a:rPr lang="en-US" altLang="zh-CN" dirty="0"/>
              <a:t>Transitivity</a:t>
            </a:r>
            <a:r>
              <a:rPr lang="zh-CN" altLang="en-US" dirty="0"/>
              <a:t>）</a:t>
            </a:r>
            <a:endParaRPr lang="zh-CN" altLang="en-US" dirty="0"/>
          </a:p>
          <a:p>
            <a:endParaRPr lang="zh-CN" altLang="en-US" dirty="0"/>
          </a:p>
        </p:txBody>
      </p:sp>
      <p:pic>
        <p:nvPicPr>
          <p:cNvPr id="6" name="Picture 3"/>
          <p:cNvPicPr>
            <a:picLocks noChangeAspect="1" noChangeArrowheads="1"/>
          </p:cNvPicPr>
          <p:nvPr/>
        </p:nvPicPr>
        <p:blipFill>
          <a:blip r:embed="rId1" cstate="print"/>
          <a:srcRect/>
          <a:stretch>
            <a:fillRect/>
          </a:stretch>
        </p:blipFill>
        <p:spPr bwMode="auto">
          <a:xfrm>
            <a:off x="963823" y="1298898"/>
            <a:ext cx="5662343" cy="437434"/>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pic>
        <p:nvPicPr>
          <p:cNvPr id="7" name="Picture 4"/>
          <p:cNvPicPr>
            <a:picLocks noChangeAspect="1" noChangeArrowheads="1"/>
          </p:cNvPicPr>
          <p:nvPr/>
        </p:nvPicPr>
        <p:blipFill>
          <a:blip r:embed="rId2" cstate="print"/>
          <a:srcRect/>
          <a:stretch>
            <a:fillRect/>
          </a:stretch>
        </p:blipFill>
        <p:spPr bwMode="auto">
          <a:xfrm>
            <a:off x="963823" y="2404295"/>
            <a:ext cx="4126152" cy="795380"/>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pic>
        <p:nvPicPr>
          <p:cNvPr id="8" name="Picture 5"/>
          <p:cNvPicPr>
            <a:picLocks noChangeAspect="1" noChangeArrowheads="1"/>
          </p:cNvPicPr>
          <p:nvPr/>
        </p:nvPicPr>
        <p:blipFill>
          <a:blip r:embed="rId3" cstate="print"/>
          <a:srcRect/>
          <a:stretch>
            <a:fillRect/>
          </a:stretch>
        </p:blipFill>
        <p:spPr bwMode="auto">
          <a:xfrm>
            <a:off x="963823" y="3905003"/>
            <a:ext cx="4511894" cy="466373"/>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 calcmode="lin" valueType="num">
                                      <p:cBhvr additive="base">
                                        <p:cTn id="1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模式设计问题</a:t>
            </a:r>
            <a:endParaRPr lang="zh-CN" altLang="en-US" dirty="0"/>
          </a:p>
        </p:txBody>
      </p:sp>
      <p:sp>
        <p:nvSpPr>
          <p:cNvPr id="3" name="文本占位符 2"/>
          <p:cNvSpPr>
            <a:spLocks noGrp="1"/>
          </p:cNvSpPr>
          <p:nvPr>
            <p:ph type="body" sz="quarter" idx="13"/>
          </p:nvPr>
        </p:nvSpPr>
        <p:spPr/>
        <p:txBody>
          <a:bodyPr/>
          <a:lstStyle/>
          <a:p>
            <a:r>
              <a:rPr lang="zh-CN" altLang="en-US" dirty="0" smtClean="0"/>
              <a:t>设计问题</a:t>
            </a:r>
            <a:endParaRPr lang="zh-CN" altLang="en-US" dirty="0"/>
          </a:p>
        </p:txBody>
      </p:sp>
      <p:sp>
        <p:nvSpPr>
          <p:cNvPr id="5" name="文本占位符 4"/>
          <p:cNvSpPr>
            <a:spLocks noGrp="1"/>
          </p:cNvSpPr>
          <p:nvPr>
            <p:ph type="body" sz="quarter" idx="16"/>
          </p:nvPr>
        </p:nvSpPr>
        <p:spPr>
          <a:xfrm>
            <a:off x="653891" y="835183"/>
            <a:ext cx="7158469" cy="3414101"/>
          </a:xfrm>
        </p:spPr>
        <p:txBody>
          <a:bodyPr/>
          <a:lstStyle/>
          <a:p>
            <a:r>
              <a:rPr lang="zh-CN" altLang="en-US" dirty="0"/>
              <a:t>如何构造一个合适的数据库模式？</a:t>
            </a:r>
            <a:endParaRPr lang="zh-CN" altLang="en-US" dirty="0"/>
          </a:p>
          <a:p>
            <a:pPr marL="0" lvl="1" indent="0">
              <a:buNone/>
            </a:pPr>
            <a:r>
              <a:rPr lang="en-US" altLang="zh-CN" dirty="0"/>
              <a:t> </a:t>
            </a:r>
            <a:r>
              <a:rPr lang="en-US" altLang="zh-CN" dirty="0" smtClean="0"/>
              <a:t>  </a:t>
            </a:r>
            <a:r>
              <a:rPr lang="zh-CN" altLang="en-US" dirty="0" smtClean="0"/>
              <a:t>应该</a:t>
            </a:r>
            <a:r>
              <a:rPr lang="zh-CN" altLang="en-US" dirty="0"/>
              <a:t>构造</a:t>
            </a:r>
            <a:r>
              <a:rPr lang="zh-CN" altLang="en-US" b="1" dirty="0">
                <a:solidFill>
                  <a:srgbClr val="FF0000"/>
                </a:solidFill>
              </a:rPr>
              <a:t>几个关系模式</a:t>
            </a:r>
            <a:r>
              <a:rPr lang="zh-CN" altLang="en-US" dirty="0"/>
              <a:t>？</a:t>
            </a:r>
            <a:endParaRPr lang="zh-CN" altLang="en-US" dirty="0"/>
          </a:p>
          <a:p>
            <a:pPr marL="0" lvl="1" indent="0">
              <a:buNone/>
            </a:pPr>
            <a:r>
              <a:rPr lang="zh-CN" altLang="en-US" dirty="0" smtClean="0"/>
              <a:t>   每个关系模式应该</a:t>
            </a:r>
            <a:r>
              <a:rPr lang="zh-CN" altLang="en-US" dirty="0"/>
              <a:t>由</a:t>
            </a:r>
            <a:r>
              <a:rPr lang="zh-CN" altLang="en-US" b="1" dirty="0">
                <a:solidFill>
                  <a:srgbClr val="FF0000"/>
                </a:solidFill>
              </a:rPr>
              <a:t>哪些属性</a:t>
            </a:r>
            <a:r>
              <a:rPr lang="zh-CN" altLang="en-US" dirty="0"/>
              <a:t>组成</a:t>
            </a:r>
            <a:r>
              <a:rPr lang="zh-CN" altLang="en-US" dirty="0" smtClean="0"/>
              <a:t>？</a:t>
            </a:r>
            <a:endParaRPr lang="en-US" altLang="zh-CN" dirty="0" smtClean="0"/>
          </a:p>
          <a:p>
            <a:pPr marL="0" lvl="1" indent="0">
              <a:buNone/>
            </a:pPr>
            <a:endParaRPr lang="en-US" altLang="zh-CN" sz="1200" dirty="0" smtClean="0"/>
          </a:p>
          <a:p>
            <a:r>
              <a:rPr lang="zh-CN" altLang="en-US" dirty="0"/>
              <a:t>数据库逻辑设计的工具</a:t>
            </a:r>
            <a:endParaRPr lang="zh-CN" altLang="en-US" dirty="0"/>
          </a:p>
          <a:p>
            <a:pPr marL="0" lvl="1" indent="0">
              <a:buNone/>
            </a:pPr>
            <a:r>
              <a:rPr lang="zh-CN" altLang="en-US" dirty="0" smtClean="0"/>
              <a:t>   关系数据库</a:t>
            </a:r>
            <a:r>
              <a:rPr lang="zh-CN" altLang="en-US" dirty="0"/>
              <a:t>的</a:t>
            </a:r>
            <a:r>
              <a:rPr lang="zh-CN" altLang="en-US" b="1" dirty="0">
                <a:solidFill>
                  <a:srgbClr val="FF0000"/>
                </a:solidFill>
              </a:rPr>
              <a:t>规范化</a:t>
            </a:r>
            <a:r>
              <a:rPr lang="zh-CN" altLang="en-US" b="1" dirty="0" smtClean="0">
                <a:solidFill>
                  <a:srgbClr val="FF0000"/>
                </a:solidFill>
              </a:rPr>
              <a:t>理论</a:t>
            </a:r>
            <a:endParaRPr lang="en-US" altLang="zh-CN" b="1" dirty="0" smtClean="0">
              <a:solidFill>
                <a:srgbClr val="FF0000"/>
              </a:solidFill>
            </a:endParaRPr>
          </a:p>
          <a:p>
            <a:pPr marL="0" lvl="1" indent="0">
              <a:buNone/>
            </a:pPr>
            <a:endParaRPr lang="en-US" altLang="zh-CN" sz="1200" b="1" dirty="0" smtClean="0">
              <a:solidFill>
                <a:srgbClr val="FF0000"/>
              </a:solidFill>
            </a:endParaRPr>
          </a:p>
          <a:p>
            <a:r>
              <a:rPr lang="zh-CN" altLang="en-US" dirty="0" smtClean="0"/>
              <a:t>思考</a:t>
            </a:r>
            <a:endParaRPr lang="en-US" altLang="zh-CN" dirty="0" smtClean="0"/>
          </a:p>
          <a:p>
            <a:pPr marL="0" lvl="1" indent="0">
              <a:buNone/>
            </a:pPr>
            <a:r>
              <a:rPr lang="zh-CN" altLang="en-US" dirty="0" smtClean="0"/>
              <a:t>   你认为教务管理的数据库需要包含哪些关系模式</a:t>
            </a:r>
            <a:r>
              <a:rPr lang="zh-CN" altLang="en-US" dirty="0"/>
              <a:t>？</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 calcmode="lin" valueType="num">
                                      <p:cBhvr additive="base">
                                        <p:cTn id="1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 calcmode="lin" valueType="num">
                                      <p:cBhvr additive="base">
                                        <p:cTn id="2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smtClean="0"/>
              <a:t>推理规则</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smtClean="0"/>
              <a:t>扩展规则（*）</a:t>
            </a:r>
            <a:endParaRPr lang="zh-CN" altLang="en-US" dirty="0"/>
          </a:p>
        </p:txBody>
      </p:sp>
      <p:pic>
        <p:nvPicPr>
          <p:cNvPr id="9" name="Picture 3"/>
          <p:cNvPicPr>
            <a:picLocks noChangeAspect="1" noChangeArrowheads="1"/>
          </p:cNvPicPr>
          <p:nvPr/>
        </p:nvPicPr>
        <p:blipFill>
          <a:blip r:embed="rId1" cstate="print"/>
          <a:srcRect/>
          <a:stretch>
            <a:fillRect/>
          </a:stretch>
        </p:blipFill>
        <p:spPr bwMode="auto">
          <a:xfrm>
            <a:off x="941933" y="1420416"/>
            <a:ext cx="5302573" cy="1999994"/>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
        <p:nvSpPr>
          <p:cNvPr id="7" name="文本框 6"/>
          <p:cNvSpPr txBox="1"/>
          <p:nvPr/>
        </p:nvSpPr>
        <p:spPr>
          <a:xfrm>
            <a:off x="4883785" y="3503930"/>
            <a:ext cx="2875280" cy="427990"/>
          </a:xfrm>
          <a:prstGeom prst="rect">
            <a:avLst/>
          </a:prstGeom>
          <a:noFill/>
        </p:spPr>
        <p:txBody>
          <a:bodyPr wrap="square" rtlCol="0">
            <a:spAutoFit/>
          </a:bodyPr>
          <a:p>
            <a:r>
              <a:rPr lang="zh-CN" altLang="en-US"/>
              <a:t>此处的改为</a:t>
            </a:r>
            <a:r>
              <a:rPr lang="en-US" altLang="zh-CN"/>
              <a:t>X</a:t>
            </a:r>
            <a:r>
              <a:rPr lang="en-US" altLang="zh-CN">
                <a:latin typeface="华光中圆_CNKI" panose="02000500000000000000" charset="-122"/>
                <a:ea typeface="华光中圆_CNKI" panose="02000500000000000000" charset="-122"/>
                <a:sym typeface="+mn-ea"/>
              </a:rPr>
              <a:t>∪</a:t>
            </a:r>
            <a:r>
              <a:rPr lang="en-US" altLang="zh-CN">
                <a:latin typeface="华光中圆_CNKI" panose="02000500000000000000" charset="-122"/>
                <a:ea typeface="华光中圆_CNKI" panose="02000500000000000000" charset="-122"/>
              </a:rPr>
              <a:t>(W-Y)-&gt;YZ</a:t>
            </a:r>
            <a:endParaRPr lang="en-US" altLang="zh-CN">
              <a:latin typeface="华光中圆_CNKI" panose="02000500000000000000" charset="-122"/>
              <a:ea typeface="华光中圆_CNKI" panose="020005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smtClean="0"/>
              <a:t>推理规则</a:t>
            </a:r>
            <a:endParaRPr lang="zh-CN" altLang="en-US" dirty="0"/>
          </a:p>
        </p:txBody>
      </p:sp>
      <p:sp>
        <p:nvSpPr>
          <p:cNvPr id="5" name="文本占位符 4"/>
          <p:cNvSpPr>
            <a:spLocks noGrp="1"/>
          </p:cNvSpPr>
          <p:nvPr>
            <p:ph type="body" sz="quarter" idx="16"/>
          </p:nvPr>
        </p:nvSpPr>
        <p:spPr>
          <a:xfrm>
            <a:off x="575556" y="835183"/>
            <a:ext cx="8064896" cy="3933605"/>
          </a:xfrm>
        </p:spPr>
        <p:txBody>
          <a:bodyPr>
            <a:normAutofit/>
          </a:bodyPr>
          <a:lstStyle/>
          <a:p>
            <a:r>
              <a:rPr lang="en-US" altLang="zh-CN" dirty="0"/>
              <a:t>Armstrong</a:t>
            </a:r>
            <a:r>
              <a:rPr lang="zh-CN" altLang="en-US" dirty="0"/>
              <a:t>公理是</a:t>
            </a:r>
            <a:r>
              <a:rPr lang="zh-CN" altLang="en-US" b="1" dirty="0">
                <a:solidFill>
                  <a:srgbClr val="FF0000"/>
                </a:solidFill>
              </a:rPr>
              <a:t>正确的（</a:t>
            </a:r>
            <a:r>
              <a:rPr lang="en-US" altLang="zh-CN" b="1" dirty="0">
                <a:solidFill>
                  <a:srgbClr val="FF0000"/>
                </a:solidFill>
              </a:rPr>
              <a:t>Sound</a:t>
            </a:r>
            <a:r>
              <a:rPr lang="zh-CN" altLang="en-US" b="1" dirty="0">
                <a:solidFill>
                  <a:srgbClr val="FF0000"/>
                </a:solidFill>
              </a:rPr>
              <a:t>）</a:t>
            </a:r>
            <a:r>
              <a:rPr lang="zh-CN" altLang="en-US" dirty="0"/>
              <a:t>，即如果</a:t>
            </a:r>
            <a:r>
              <a:rPr lang="en-US" altLang="zh-CN" dirty="0"/>
              <a:t>X→Y</a:t>
            </a:r>
            <a:r>
              <a:rPr lang="zh-CN" altLang="en-US" dirty="0"/>
              <a:t>是从</a:t>
            </a:r>
            <a:r>
              <a:rPr lang="en-US" altLang="zh-CN" dirty="0"/>
              <a:t>F</a:t>
            </a:r>
            <a:r>
              <a:rPr lang="zh-CN" altLang="en-US" dirty="0"/>
              <a:t>用推理规则导出，那么</a:t>
            </a:r>
            <a:r>
              <a:rPr lang="en-US" altLang="zh-CN" dirty="0"/>
              <a:t>X→Y</a:t>
            </a:r>
            <a:r>
              <a:rPr lang="zh-CN" altLang="en-US" dirty="0"/>
              <a:t>在</a:t>
            </a:r>
            <a:r>
              <a:rPr lang="en-US" altLang="zh-CN" b="1" dirty="0"/>
              <a:t>F</a:t>
            </a:r>
            <a:r>
              <a:rPr lang="zh-CN" altLang="en-US" b="1" baseline="30000" dirty="0"/>
              <a:t>＋</a:t>
            </a:r>
            <a:r>
              <a:rPr lang="zh-CN" altLang="en-US" dirty="0"/>
              <a:t>中</a:t>
            </a:r>
            <a:r>
              <a:rPr lang="zh-CN" altLang="en-US" dirty="0" smtClean="0"/>
              <a:t>。</a:t>
            </a:r>
            <a:endParaRPr lang="en-US" altLang="zh-CN" dirty="0" smtClean="0"/>
          </a:p>
          <a:p>
            <a:pPr marL="0" indent="0">
              <a:buNone/>
            </a:pPr>
            <a:endParaRPr lang="zh-CN" altLang="en-US" sz="1200" dirty="0"/>
          </a:p>
          <a:p>
            <a:r>
              <a:rPr lang="en-US" altLang="zh-CN" dirty="0"/>
              <a:t>Armstrong</a:t>
            </a:r>
            <a:r>
              <a:rPr lang="zh-CN" altLang="en-US" dirty="0"/>
              <a:t>公理（</a:t>
            </a:r>
            <a:r>
              <a:rPr lang="en-US" altLang="zh-CN" dirty="0"/>
              <a:t>FD</a:t>
            </a:r>
            <a:r>
              <a:rPr lang="zh-CN" altLang="en-US" dirty="0"/>
              <a:t>推理规则</a:t>
            </a:r>
            <a:r>
              <a:rPr lang="en-US" altLang="zh-CN" dirty="0"/>
              <a:t>{A1</a:t>
            </a:r>
            <a:r>
              <a:rPr lang="zh-CN" altLang="en-US" dirty="0"/>
              <a:t>，</a:t>
            </a:r>
            <a:r>
              <a:rPr lang="en-US" altLang="zh-CN" dirty="0"/>
              <a:t>A2</a:t>
            </a:r>
            <a:r>
              <a:rPr lang="zh-CN" altLang="en-US" dirty="0"/>
              <a:t>，</a:t>
            </a:r>
            <a:r>
              <a:rPr lang="en-US" altLang="zh-CN" dirty="0"/>
              <a:t>A3}</a:t>
            </a:r>
            <a:r>
              <a:rPr lang="zh-CN" altLang="en-US" dirty="0"/>
              <a:t>）</a:t>
            </a:r>
            <a:r>
              <a:rPr lang="zh-CN" altLang="en-US" b="1" dirty="0">
                <a:solidFill>
                  <a:srgbClr val="FF0000"/>
                </a:solidFill>
              </a:rPr>
              <a:t>是完备的（</a:t>
            </a:r>
            <a:r>
              <a:rPr lang="en-US" altLang="zh-CN" b="1" dirty="0">
                <a:solidFill>
                  <a:srgbClr val="FF0000"/>
                </a:solidFill>
              </a:rPr>
              <a:t>Complete</a:t>
            </a:r>
            <a:r>
              <a:rPr lang="zh-CN" altLang="en-US" b="1" dirty="0">
                <a:solidFill>
                  <a:srgbClr val="FF0000"/>
                </a:solidFill>
              </a:rPr>
              <a:t>）</a:t>
            </a:r>
            <a:r>
              <a:rPr lang="zh-CN" altLang="en-US" dirty="0" smtClean="0"/>
              <a:t>。</a:t>
            </a:r>
            <a:endParaRPr lang="en-US" altLang="zh-CN" dirty="0" smtClean="0"/>
          </a:p>
          <a:p>
            <a:pPr marL="0" indent="0">
              <a:buNone/>
            </a:pPr>
            <a:endParaRPr lang="en-US" altLang="zh-CN" sz="1200" dirty="0" smtClean="0"/>
          </a:p>
          <a:p>
            <a:r>
              <a:rPr lang="zh-CN" altLang="en-US" dirty="0"/>
              <a:t>推理规则的正确性是指“从</a:t>
            </a:r>
            <a:r>
              <a:rPr lang="en-US" altLang="zh-CN" dirty="0"/>
              <a:t>FD</a:t>
            </a:r>
            <a:r>
              <a:rPr lang="zh-CN" altLang="en-US" dirty="0"/>
              <a:t>集</a:t>
            </a:r>
            <a:r>
              <a:rPr lang="en-US" altLang="zh-CN" dirty="0"/>
              <a:t>F</a:t>
            </a:r>
            <a:r>
              <a:rPr lang="zh-CN" altLang="en-US" dirty="0"/>
              <a:t>使用推理规则推出的</a:t>
            </a:r>
            <a:r>
              <a:rPr lang="en-US" altLang="zh-CN" dirty="0"/>
              <a:t>FD</a:t>
            </a:r>
            <a:r>
              <a:rPr lang="zh-CN" altLang="en-US" dirty="0"/>
              <a:t>必定在</a:t>
            </a:r>
            <a:r>
              <a:rPr lang="en-US" altLang="zh-CN" b="1" dirty="0"/>
              <a:t>F</a:t>
            </a:r>
            <a:r>
              <a:rPr lang="en-US" altLang="zh-CN" b="1" baseline="30000" dirty="0"/>
              <a:t>+</a:t>
            </a:r>
            <a:r>
              <a:rPr lang="zh-CN" altLang="en-US" dirty="0"/>
              <a:t>中”，而推理规则的完备性是指“</a:t>
            </a:r>
            <a:r>
              <a:rPr lang="en-US" altLang="zh-CN" b="1" dirty="0"/>
              <a:t>F</a:t>
            </a:r>
            <a:r>
              <a:rPr lang="en-US" altLang="zh-CN" b="1" baseline="30000" dirty="0"/>
              <a:t>+</a:t>
            </a:r>
            <a:r>
              <a:rPr lang="zh-CN" altLang="en-US" dirty="0"/>
              <a:t>中的</a:t>
            </a:r>
            <a:r>
              <a:rPr lang="en-US" altLang="zh-CN" dirty="0"/>
              <a:t>FD</a:t>
            </a:r>
            <a:r>
              <a:rPr lang="zh-CN" altLang="en-US" dirty="0"/>
              <a:t>都能从</a:t>
            </a:r>
            <a:r>
              <a:rPr lang="en-US" altLang="zh-CN" dirty="0"/>
              <a:t>F</a:t>
            </a:r>
            <a:r>
              <a:rPr lang="zh-CN" altLang="en-US" dirty="0"/>
              <a:t>集使用推理规则推出”</a:t>
            </a:r>
            <a:r>
              <a:rPr lang="zh-CN" altLang="en-US" dirty="0" smtClean="0"/>
              <a:t>。</a:t>
            </a:r>
            <a:endParaRPr lang="en-US" altLang="zh-CN" dirty="0" smtClean="0"/>
          </a:p>
          <a:p>
            <a:pPr marL="0" indent="0">
              <a:buNone/>
            </a:pPr>
            <a:endParaRPr lang="zh-CN" altLang="en-US" sz="1200" dirty="0"/>
          </a:p>
          <a:p>
            <a:r>
              <a:rPr lang="zh-CN" altLang="en-US" dirty="0"/>
              <a:t>即正确性保证了推出的所有</a:t>
            </a:r>
            <a:r>
              <a:rPr lang="en-US" altLang="zh-CN" dirty="0"/>
              <a:t>FD</a:t>
            </a:r>
            <a:r>
              <a:rPr lang="zh-CN" altLang="en-US" dirty="0"/>
              <a:t>都是正确的，完备性保证了可以推出所有被蕴涵的</a:t>
            </a:r>
            <a:r>
              <a:rPr lang="en-US" altLang="zh-CN" dirty="0"/>
              <a:t>FD</a:t>
            </a:r>
            <a:r>
              <a:rPr lang="zh-CN" altLang="en-US" dirty="0"/>
              <a:t>。这些就保证了推导的有效性和可靠性</a:t>
            </a:r>
            <a:r>
              <a:rPr lang="zh-CN" altLang="en-US" dirty="0" smtClean="0"/>
              <a:t>。</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a:t>与码的关系</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a:t>用函数依赖定义</a:t>
            </a:r>
            <a:r>
              <a:rPr lang="zh-CN" altLang="en-US" b="1" dirty="0" smtClean="0">
                <a:solidFill>
                  <a:srgbClr val="FF0000"/>
                </a:solidFill>
              </a:rPr>
              <a:t>候选</a:t>
            </a:r>
            <a:r>
              <a:rPr lang="zh-CN" altLang="en-US" b="1" dirty="0">
                <a:solidFill>
                  <a:srgbClr val="FF0000"/>
                </a:solidFill>
              </a:rPr>
              <a:t>码与主码</a:t>
            </a:r>
            <a:r>
              <a:rPr lang="zh-CN" altLang="en-US" dirty="0" smtClean="0"/>
              <a:t>：</a:t>
            </a:r>
            <a:endParaRPr lang="en-US" altLang="zh-CN" dirty="0" smtClean="0"/>
          </a:p>
          <a:p>
            <a:endParaRPr lang="en-US" altLang="zh-CN" dirty="0"/>
          </a:p>
          <a:p>
            <a:endParaRPr lang="en-US" altLang="zh-CN" dirty="0" smtClean="0"/>
          </a:p>
          <a:p>
            <a:endParaRPr lang="en-US" altLang="zh-CN" dirty="0"/>
          </a:p>
          <a:p>
            <a:pPr marL="0" indent="0">
              <a:buNone/>
            </a:pPr>
            <a:endParaRPr lang="en-US" altLang="zh-CN" sz="1200" dirty="0" smtClean="0"/>
          </a:p>
          <a:p>
            <a:r>
              <a:rPr lang="zh-CN" altLang="en-US" dirty="0"/>
              <a:t>包含在任何候选码中的属性称</a:t>
            </a:r>
            <a:r>
              <a:rPr lang="zh-CN" altLang="en-US" b="1" dirty="0">
                <a:solidFill>
                  <a:srgbClr val="FF0000"/>
                </a:solidFill>
              </a:rPr>
              <a:t>为主属性（</a:t>
            </a:r>
            <a:r>
              <a:rPr lang="en-US" altLang="zh-CN" b="1" dirty="0">
                <a:solidFill>
                  <a:srgbClr val="FF0000"/>
                </a:solidFill>
              </a:rPr>
              <a:t>Prime Attribute</a:t>
            </a:r>
            <a:r>
              <a:rPr lang="zh-CN" altLang="en-US" b="1" dirty="0">
                <a:solidFill>
                  <a:srgbClr val="FF0000"/>
                </a:solidFill>
              </a:rPr>
              <a:t>）</a:t>
            </a:r>
            <a:r>
              <a:rPr lang="zh-CN" altLang="en-US" dirty="0"/>
              <a:t>。不包含在任何候选码中的属性称为</a:t>
            </a:r>
            <a:r>
              <a:rPr lang="zh-CN" altLang="en-US" b="1" dirty="0">
                <a:solidFill>
                  <a:srgbClr val="FF0000"/>
                </a:solidFill>
              </a:rPr>
              <a:t>非主属性（</a:t>
            </a:r>
            <a:r>
              <a:rPr lang="en-US" altLang="zh-CN" b="1" dirty="0">
                <a:solidFill>
                  <a:srgbClr val="FF0000"/>
                </a:solidFill>
              </a:rPr>
              <a:t>Non-Key Attribute</a:t>
            </a:r>
            <a:r>
              <a:rPr lang="zh-CN" altLang="en-US" b="1" dirty="0">
                <a:solidFill>
                  <a:srgbClr val="FF0000"/>
                </a:solidFill>
              </a:rPr>
              <a:t>）</a:t>
            </a:r>
            <a:r>
              <a:rPr lang="zh-CN" altLang="en-US" dirty="0" smtClean="0"/>
              <a:t>。</a:t>
            </a:r>
            <a:endParaRPr lang="en-US" altLang="zh-CN" dirty="0" smtClean="0"/>
          </a:p>
          <a:p>
            <a:pPr marL="0" indent="0">
              <a:buNone/>
            </a:pPr>
            <a:endParaRPr lang="zh-CN" altLang="en-US" sz="1200" dirty="0"/>
          </a:p>
          <a:p>
            <a:r>
              <a:rPr lang="zh-CN" altLang="en-US" dirty="0"/>
              <a:t>最简单的情况，单个属性是码。最极端的情况，整个属性组是码，称为</a:t>
            </a:r>
            <a:r>
              <a:rPr lang="zh-CN" altLang="en-US" b="1" dirty="0">
                <a:solidFill>
                  <a:srgbClr val="FF0000"/>
                </a:solidFill>
              </a:rPr>
              <a:t>全码（</a:t>
            </a:r>
            <a:r>
              <a:rPr lang="en-US" altLang="zh-CN" b="1" dirty="0">
                <a:solidFill>
                  <a:srgbClr val="FF0000"/>
                </a:solidFill>
              </a:rPr>
              <a:t>All-key</a:t>
            </a:r>
            <a:r>
              <a:rPr lang="zh-CN" altLang="en-US" b="1" dirty="0">
                <a:solidFill>
                  <a:srgbClr val="FF0000"/>
                </a:solidFill>
              </a:rPr>
              <a:t>）</a:t>
            </a:r>
            <a:r>
              <a:rPr lang="zh-CN" altLang="en-US" dirty="0"/>
              <a:t>。</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006909" y="1312404"/>
            <a:ext cx="5696025" cy="1155000"/>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 calcmode="lin" valueType="num">
                                      <p:cBhvr additive="base">
                                        <p:cTn id="1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a:t>与码的关系</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a:t>候选码与主码的举例</a:t>
            </a:r>
            <a:endParaRPr lang="zh-CN" altLang="en-US" dirty="0"/>
          </a:p>
          <a:p>
            <a:pPr marL="0" lvl="1" indent="0">
              <a:buNone/>
            </a:pPr>
            <a:r>
              <a:rPr lang="zh-CN" altLang="en-US" dirty="0" smtClean="0"/>
              <a:t>   在</a:t>
            </a:r>
            <a:r>
              <a:rPr lang="zh-CN" altLang="en-US" dirty="0"/>
              <a:t>关系模式</a:t>
            </a:r>
            <a:r>
              <a:rPr lang="en-US" altLang="zh-CN" dirty="0"/>
              <a:t>R1</a:t>
            </a:r>
            <a:r>
              <a:rPr lang="zh-CN" altLang="en-US" dirty="0"/>
              <a:t>（</a:t>
            </a:r>
            <a:r>
              <a:rPr lang="en-US" altLang="zh-CN" dirty="0" err="1"/>
              <a:t>Dno</a:t>
            </a:r>
            <a:r>
              <a:rPr lang="zh-CN" altLang="en-US" dirty="0"/>
              <a:t>，</a:t>
            </a:r>
            <a:r>
              <a:rPr lang="en-US" altLang="zh-CN" dirty="0" err="1"/>
              <a:t>Dlevel</a:t>
            </a:r>
            <a:r>
              <a:rPr lang="zh-CN" altLang="en-US" dirty="0"/>
              <a:t>，</a:t>
            </a:r>
            <a:r>
              <a:rPr lang="en-US" altLang="zh-CN" dirty="0" err="1"/>
              <a:t>Dsal</a:t>
            </a:r>
            <a:r>
              <a:rPr lang="zh-CN" altLang="en-US" dirty="0"/>
              <a:t>）中</a:t>
            </a:r>
            <a:r>
              <a:rPr lang="en-US" altLang="zh-CN" dirty="0" err="1"/>
              <a:t>Dno</a:t>
            </a:r>
            <a:r>
              <a:rPr lang="zh-CN" altLang="en-US" dirty="0"/>
              <a:t>是码</a:t>
            </a:r>
            <a:endParaRPr lang="zh-CN" altLang="en-US" dirty="0"/>
          </a:p>
          <a:p>
            <a:pPr marL="0" lvl="1" indent="0">
              <a:buNone/>
            </a:pPr>
            <a:r>
              <a:rPr lang="zh-CN" altLang="en-US" dirty="0" smtClean="0"/>
              <a:t>   在</a:t>
            </a:r>
            <a:r>
              <a:rPr lang="zh-CN" altLang="en-US" dirty="0"/>
              <a:t>关系模式</a:t>
            </a:r>
            <a:r>
              <a:rPr lang="en-US" altLang="zh-CN" dirty="0"/>
              <a:t>R2</a:t>
            </a:r>
            <a:r>
              <a:rPr lang="zh-CN" altLang="en-US" dirty="0"/>
              <a:t>（</a:t>
            </a:r>
            <a:r>
              <a:rPr lang="en-US" altLang="zh-CN" dirty="0" err="1"/>
              <a:t>Dno</a:t>
            </a:r>
            <a:r>
              <a:rPr lang="zh-CN" altLang="en-US" dirty="0"/>
              <a:t>，</a:t>
            </a:r>
            <a:r>
              <a:rPr lang="en-US" altLang="zh-CN" dirty="0" err="1"/>
              <a:t>Pno</a:t>
            </a:r>
            <a:r>
              <a:rPr lang="zh-CN" altLang="en-US" dirty="0"/>
              <a:t>，</a:t>
            </a:r>
            <a:r>
              <a:rPr lang="en-US" altLang="zh-CN" dirty="0" err="1"/>
              <a:t>Fsum</a:t>
            </a:r>
            <a:r>
              <a:rPr lang="zh-CN" altLang="en-US" dirty="0"/>
              <a:t>）中的属性组合（</a:t>
            </a:r>
            <a:r>
              <a:rPr lang="en-US" altLang="zh-CN" dirty="0" err="1"/>
              <a:t>Dno</a:t>
            </a:r>
            <a:r>
              <a:rPr lang="zh-CN" altLang="en-US" dirty="0"/>
              <a:t>，</a:t>
            </a:r>
            <a:r>
              <a:rPr lang="en-US" altLang="zh-CN" dirty="0" err="1"/>
              <a:t>Pno</a:t>
            </a:r>
            <a:r>
              <a:rPr lang="zh-CN" altLang="en-US" dirty="0"/>
              <a:t>）是</a:t>
            </a:r>
            <a:r>
              <a:rPr lang="zh-CN" altLang="en-US" dirty="0" smtClean="0"/>
              <a:t>码。</a:t>
            </a:r>
            <a:endParaRPr lang="zh-CN" altLang="en-US" dirty="0" smtClean="0"/>
          </a:p>
          <a:p>
            <a:pPr marL="0" lvl="1" indent="0">
              <a:buNone/>
            </a:pPr>
            <a:r>
              <a:rPr lang="zh-CN" altLang="en-US" dirty="0" smtClean="0"/>
              <a:t>   关系</a:t>
            </a:r>
            <a:r>
              <a:rPr lang="zh-CN" altLang="en-US" dirty="0"/>
              <a:t>模式</a:t>
            </a:r>
            <a:r>
              <a:rPr lang="en-US" altLang="zh-CN" dirty="0"/>
              <a:t>R3</a:t>
            </a:r>
            <a:r>
              <a:rPr lang="zh-CN" altLang="en-US" dirty="0"/>
              <a:t>（</a:t>
            </a:r>
            <a:r>
              <a:rPr lang="en-US" altLang="zh-CN" dirty="0" err="1"/>
              <a:t>Dno</a:t>
            </a:r>
            <a:r>
              <a:rPr lang="zh-CN" altLang="en-US" dirty="0"/>
              <a:t>，</a:t>
            </a:r>
            <a:r>
              <a:rPr lang="en-US" altLang="zh-CN" dirty="0" err="1"/>
              <a:t>Pno</a:t>
            </a:r>
            <a:r>
              <a:rPr lang="zh-CN" altLang="en-US" dirty="0"/>
              <a:t>，</a:t>
            </a:r>
            <a:r>
              <a:rPr lang="en-US" altLang="zh-CN" dirty="0" err="1"/>
              <a:t>Mno</a:t>
            </a:r>
            <a:r>
              <a:rPr lang="zh-CN" altLang="en-US" dirty="0"/>
              <a:t>）表示医生给患者开具的药品，假设一个医生可以给多个患者看病，一位患者可以选择不同的医生就诊，不同的医生可以给患者开具不同的药品，因此（</a:t>
            </a:r>
            <a:r>
              <a:rPr lang="en-US" altLang="zh-CN" dirty="0" err="1"/>
              <a:t>Dno</a:t>
            </a:r>
            <a:r>
              <a:rPr lang="zh-CN" altLang="en-US" dirty="0"/>
              <a:t>，</a:t>
            </a:r>
            <a:r>
              <a:rPr lang="en-US" altLang="zh-CN" dirty="0" err="1"/>
              <a:t>Pno</a:t>
            </a:r>
            <a:r>
              <a:rPr lang="zh-CN" altLang="en-US" dirty="0"/>
              <a:t>，</a:t>
            </a:r>
            <a:r>
              <a:rPr lang="en-US" altLang="zh-CN" dirty="0" err="1"/>
              <a:t>Mno</a:t>
            </a:r>
            <a:r>
              <a:rPr lang="zh-CN" altLang="en-US" dirty="0"/>
              <a:t>）为</a:t>
            </a:r>
            <a:r>
              <a:rPr lang="en-US" altLang="zh-CN" dirty="0"/>
              <a:t>R3</a:t>
            </a:r>
            <a:r>
              <a:rPr lang="zh-CN" altLang="en-US" dirty="0"/>
              <a:t>的码，即全码。</a:t>
            </a:r>
            <a:endParaRPr lang="zh-CN" altLang="en-US" dirty="0"/>
          </a:p>
        </p:txBody>
      </p:sp>
      <p:pic>
        <p:nvPicPr>
          <p:cNvPr id="7" name="Picture 3"/>
          <p:cNvPicPr>
            <a:picLocks noChangeAspect="1" noChangeArrowheads="1"/>
          </p:cNvPicPr>
          <p:nvPr/>
        </p:nvPicPr>
        <p:blipFill>
          <a:blip r:embed="rId1" cstate="print"/>
          <a:srcRect/>
          <a:stretch>
            <a:fillRect/>
          </a:stretch>
        </p:blipFill>
        <p:spPr bwMode="auto">
          <a:xfrm>
            <a:off x="928479" y="2896580"/>
            <a:ext cx="5429367" cy="1458186"/>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3.Amstrong</a:t>
            </a:r>
            <a:r>
              <a:rPr lang="zh-CN" altLang="en-US" dirty="0"/>
              <a:t>公理</a:t>
            </a:r>
            <a:endParaRPr lang="zh-CN" altLang="en-US" dirty="0"/>
          </a:p>
        </p:txBody>
      </p:sp>
      <p:sp>
        <p:nvSpPr>
          <p:cNvPr id="3" name="文本占位符 2"/>
          <p:cNvSpPr>
            <a:spLocks noGrp="1"/>
          </p:cNvSpPr>
          <p:nvPr>
            <p:ph type="body" sz="quarter" idx="13"/>
          </p:nvPr>
        </p:nvSpPr>
        <p:spPr/>
        <p:txBody>
          <a:bodyPr/>
          <a:lstStyle/>
          <a:p>
            <a:r>
              <a:rPr lang="zh-CN" altLang="en-US" dirty="0"/>
              <a:t>与码的关系</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a:t>用函数依赖</a:t>
            </a:r>
            <a:r>
              <a:rPr lang="zh-CN" altLang="en-US" dirty="0" smtClean="0"/>
              <a:t>定义</a:t>
            </a:r>
            <a:r>
              <a:rPr lang="zh-CN" altLang="en-US" b="1" dirty="0" smtClean="0">
                <a:solidFill>
                  <a:srgbClr val="FF0000"/>
                </a:solidFill>
              </a:rPr>
              <a:t>外码</a:t>
            </a:r>
            <a:endParaRPr lang="zh-CN" altLang="en-US" b="1" dirty="0">
              <a:solidFill>
                <a:srgbClr val="FF0000"/>
              </a:solidFill>
            </a:endParaRPr>
          </a:p>
          <a:p>
            <a:endParaRPr lang="zh-CN" altLang="en-US" dirty="0"/>
          </a:p>
          <a:p>
            <a:endParaRPr lang="en-US" altLang="zh-CN" dirty="0" smtClean="0"/>
          </a:p>
          <a:p>
            <a:pPr marL="0" indent="0">
              <a:buNone/>
            </a:pPr>
            <a:endParaRPr lang="zh-CN" altLang="en-US" sz="1200" dirty="0"/>
          </a:p>
          <a:p>
            <a:r>
              <a:rPr lang="zh-CN" altLang="en-US" dirty="0"/>
              <a:t>举例：</a:t>
            </a:r>
            <a:endParaRPr lang="zh-CN" altLang="en-US" dirty="0"/>
          </a:p>
          <a:p>
            <a:pPr marL="0" lvl="1" indent="0">
              <a:buNone/>
            </a:pPr>
            <a:r>
              <a:rPr lang="zh-CN" altLang="en-US" dirty="0" smtClean="0"/>
              <a:t>   在</a:t>
            </a:r>
            <a:r>
              <a:rPr lang="zh-CN" altLang="en-US" dirty="0"/>
              <a:t>关系模式</a:t>
            </a:r>
            <a:r>
              <a:rPr lang="en-US" altLang="zh-CN" dirty="0"/>
              <a:t>R2</a:t>
            </a:r>
            <a:r>
              <a:rPr lang="zh-CN" altLang="en-US" dirty="0"/>
              <a:t>（</a:t>
            </a:r>
            <a:r>
              <a:rPr lang="en-US" altLang="zh-CN" u="sng" dirty="0" err="1"/>
              <a:t>Dno</a:t>
            </a:r>
            <a:r>
              <a:rPr lang="zh-CN" altLang="en-US" u="sng" dirty="0"/>
              <a:t>，</a:t>
            </a:r>
            <a:r>
              <a:rPr lang="en-US" altLang="zh-CN" u="sng" dirty="0" err="1"/>
              <a:t>Pno</a:t>
            </a:r>
            <a:r>
              <a:rPr lang="zh-CN" altLang="en-US" dirty="0"/>
              <a:t>，</a:t>
            </a:r>
            <a:r>
              <a:rPr lang="en-US" altLang="zh-CN" dirty="0" err="1"/>
              <a:t>Fsum</a:t>
            </a:r>
            <a:r>
              <a:rPr lang="zh-CN" altLang="en-US" dirty="0"/>
              <a:t>）中，</a:t>
            </a:r>
            <a:r>
              <a:rPr lang="en-US" altLang="zh-CN" dirty="0" err="1"/>
              <a:t>Dno</a:t>
            </a:r>
            <a:r>
              <a:rPr lang="zh-CN" altLang="en-US" dirty="0"/>
              <a:t>不是码，</a:t>
            </a:r>
            <a:endParaRPr lang="zh-CN" altLang="en-US" dirty="0"/>
          </a:p>
          <a:p>
            <a:pPr marL="0" lvl="1" indent="0">
              <a:buNone/>
            </a:pPr>
            <a:r>
              <a:rPr lang="zh-CN" altLang="en-US" dirty="0" smtClean="0"/>
              <a:t>   但</a:t>
            </a:r>
            <a:r>
              <a:rPr lang="en-US" altLang="zh-CN" dirty="0" err="1"/>
              <a:t>Dno</a:t>
            </a:r>
            <a:r>
              <a:rPr lang="zh-CN" altLang="en-US" dirty="0"/>
              <a:t>是关系模式</a:t>
            </a:r>
            <a:r>
              <a:rPr lang="en-US" altLang="zh-CN" dirty="0"/>
              <a:t>R1</a:t>
            </a:r>
            <a:r>
              <a:rPr lang="zh-CN" altLang="en-US" dirty="0"/>
              <a:t>（</a:t>
            </a:r>
            <a:r>
              <a:rPr lang="en-US" altLang="zh-CN" u="sng" dirty="0" err="1"/>
              <a:t>Dno</a:t>
            </a:r>
            <a:r>
              <a:rPr lang="zh-CN" altLang="en-US" dirty="0"/>
              <a:t>，</a:t>
            </a:r>
            <a:r>
              <a:rPr lang="en-US" altLang="zh-CN" dirty="0" err="1"/>
              <a:t>Dlevel</a:t>
            </a:r>
            <a:r>
              <a:rPr lang="zh-CN" altLang="en-US" dirty="0"/>
              <a:t>，</a:t>
            </a:r>
            <a:r>
              <a:rPr lang="en-US" altLang="zh-CN" dirty="0" err="1"/>
              <a:t>Dsal</a:t>
            </a:r>
            <a:r>
              <a:rPr lang="zh-CN" altLang="en-US" dirty="0"/>
              <a:t>）的码，</a:t>
            </a:r>
            <a:endParaRPr lang="zh-CN" altLang="en-US" dirty="0"/>
          </a:p>
          <a:p>
            <a:pPr marL="0" lvl="1" indent="0">
              <a:buNone/>
            </a:pPr>
            <a:r>
              <a:rPr lang="zh-CN" altLang="en-US" dirty="0" smtClean="0"/>
              <a:t>   则</a:t>
            </a:r>
            <a:r>
              <a:rPr lang="en-US" altLang="zh-CN" dirty="0" err="1"/>
              <a:t>Dno</a:t>
            </a:r>
            <a:r>
              <a:rPr lang="zh-CN" altLang="en-US" dirty="0"/>
              <a:t>是关系模式</a:t>
            </a:r>
            <a:r>
              <a:rPr lang="en-US" altLang="zh-CN" dirty="0"/>
              <a:t>R2</a:t>
            </a:r>
            <a:r>
              <a:rPr lang="zh-CN" altLang="en-US" dirty="0"/>
              <a:t>的外码</a:t>
            </a:r>
            <a:r>
              <a:rPr lang="zh-CN" altLang="en-US" dirty="0" smtClean="0"/>
              <a:t>。</a:t>
            </a:r>
            <a:endParaRPr lang="en-US" altLang="zh-CN" dirty="0" smtClean="0"/>
          </a:p>
          <a:p>
            <a:pPr marL="0" lvl="1" indent="0">
              <a:buNone/>
            </a:pPr>
            <a:endParaRPr lang="zh-CN" altLang="en-US" sz="1200" dirty="0"/>
          </a:p>
          <a:p>
            <a:r>
              <a:rPr lang="zh-CN" altLang="en-US" b="1" dirty="0">
                <a:solidFill>
                  <a:srgbClr val="FF0000"/>
                </a:solidFill>
              </a:rPr>
              <a:t>主码与外码提供了一个表示关系之间联系</a:t>
            </a:r>
            <a:r>
              <a:rPr lang="zh-CN" altLang="en-US" dirty="0"/>
              <a:t>的手段。如上述关系模式</a:t>
            </a:r>
            <a:r>
              <a:rPr lang="en-US" altLang="zh-CN" dirty="0"/>
              <a:t>R1</a:t>
            </a:r>
            <a:r>
              <a:rPr lang="zh-CN" altLang="en-US" dirty="0"/>
              <a:t>和</a:t>
            </a:r>
            <a:r>
              <a:rPr lang="en-US" altLang="zh-CN" dirty="0"/>
              <a:t>R2</a:t>
            </a:r>
            <a:r>
              <a:rPr lang="zh-CN" altLang="en-US" dirty="0"/>
              <a:t>的联系就是通过</a:t>
            </a:r>
            <a:r>
              <a:rPr lang="en-US" altLang="zh-CN" dirty="0" err="1"/>
              <a:t>Dno</a:t>
            </a:r>
            <a:r>
              <a:rPr lang="zh-CN" altLang="en-US" dirty="0"/>
              <a:t>来体现的。</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202429" y="1276400"/>
            <a:ext cx="6061392" cy="798381"/>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 calcmode="lin" valueType="num">
                                      <p:cBhvr additive="base">
                                        <p:cTn id="1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 calcmode="lin" valueType="num">
                                      <p:cBhvr additive="base">
                                        <p:cTn id="2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lstStyle/>
          <a:p>
            <a:fld id="{ECB62A96-75BD-4D1B-A9DE-49026C62D5F2}" type="slidenum">
              <a:rPr lang="zh-CN" altLang="en-US" smtClean="0"/>
            </a:fld>
            <a:endParaRPr lang="zh-CN" altLang="en-US"/>
          </a:p>
        </p:txBody>
      </p:sp>
      <p:sp>
        <p:nvSpPr>
          <p:cNvPr id="4" name="标题 3"/>
          <p:cNvSpPr>
            <a:spLocks noGrp="1"/>
          </p:cNvSpPr>
          <p:nvPr>
            <p:ph type="title"/>
          </p:nvPr>
        </p:nvSpPr>
        <p:spPr>
          <a:xfrm>
            <a:off x="1187450" y="196215"/>
            <a:ext cx="3290570" cy="223520"/>
          </a:xfrm>
        </p:spPr>
        <p:txBody>
          <a:bodyPr>
            <a:normAutofit fontScale="90000"/>
          </a:bodyPr>
          <a:lstStyle/>
          <a:p>
            <a:pPr algn="l">
              <a:buClrTx/>
              <a:buSzTx/>
              <a:buFontTx/>
            </a:pPr>
            <a:r>
              <a:rPr lang="zh-CN" altLang="en-US" sz="1800" b="1" dirty="0" smtClean="0">
                <a:solidFill>
                  <a:srgbClr val="14436A"/>
                </a:solidFill>
                <a:latin typeface="黑体" panose="02010609060101010101" pitchFamily="49" charset="-122"/>
                <a:ea typeface="黑体" panose="02010609060101010101" pitchFamily="49" charset="-122"/>
                <a:cs typeface="Times New Roman" panose="02020603050405020304" pitchFamily="18" charset="0"/>
                <a:sym typeface="+mn-ea"/>
              </a:rPr>
              <a:t>最小依赖集*</a:t>
            </a:r>
            <a:endParaRPr lang="zh-CN" altLang="en-US" sz="1800" b="1" dirty="0" smtClean="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内容占位符 4"/>
          <p:cNvSpPr>
            <a:spLocks noGrp="1"/>
          </p:cNvSpPr>
          <p:nvPr>
            <p:ph idx="1"/>
          </p:nvPr>
        </p:nvSpPr>
        <p:spPr bwMode="auto">
          <a:xfrm>
            <a:off x="668020" y="664210"/>
            <a:ext cx="8129270" cy="4104640"/>
          </a:xfrm>
          <a:noFill/>
          <a:ln>
            <a:miter lim="800000"/>
          </a:ln>
        </p:spPr>
        <p:txBody>
          <a:bodyPr vert="horz" wrap="square" lIns="91440" tIns="45720" rIns="91440" bIns="45720" numCol="1" anchor="t" anchorCtr="0" compatLnSpc="1"/>
          <a:lstStyle/>
          <a:p>
            <a:pPr lvl="1"/>
            <a:r>
              <a:rPr lang="zh-CN" altLang="en-US" sz="2000" smtClean="0">
                <a:latin typeface="黑体" panose="02010609060101010101" pitchFamily="49" charset="-122"/>
                <a:ea typeface="黑体" panose="02010609060101010101" pitchFamily="49" charset="-122"/>
              </a:rPr>
              <a:t>函数依赖集等价：</a:t>
            </a:r>
            <a:r>
              <a:rPr lang="en-US" sz="2000" i="1" smtClean="0">
                <a:latin typeface="黑体" panose="02010609060101010101" pitchFamily="49" charset="-122"/>
                <a:ea typeface="黑体" panose="02010609060101010101" pitchFamily="49" charset="-122"/>
              </a:rPr>
              <a:t> </a:t>
            </a:r>
            <a:r>
              <a:rPr lang="en-US" altLang="zh-CN" sz="2000" i="1" smtClean="0">
                <a:latin typeface="黑体" panose="02010609060101010101" pitchFamily="49" charset="-122"/>
                <a:ea typeface="黑体" panose="02010609060101010101" pitchFamily="49" charset="-122"/>
              </a:rPr>
              <a:t>F</a:t>
            </a:r>
            <a:r>
              <a:rPr lang="en-US" altLang="zh-CN" sz="2000" smtClean="0">
                <a:latin typeface="黑体" panose="02010609060101010101" pitchFamily="49" charset="-122"/>
                <a:ea typeface="黑体" panose="02010609060101010101" pitchFamily="49" charset="-122"/>
              </a:rPr>
              <a:t> =</a:t>
            </a:r>
            <a:r>
              <a:rPr lang="en-US" altLang="zh-CN" sz="2000" i="1" smtClean="0">
                <a:latin typeface="黑体" panose="02010609060101010101" pitchFamily="49" charset="-122"/>
                <a:ea typeface="黑体" panose="02010609060101010101" pitchFamily="49" charset="-122"/>
              </a:rPr>
              <a:t>G</a:t>
            </a:r>
            <a:endParaRPr lang="en-US" altLang="zh-CN" sz="2000" i="1" smtClean="0">
              <a:latin typeface="黑体" panose="02010609060101010101" pitchFamily="49" charset="-122"/>
              <a:ea typeface="黑体" panose="02010609060101010101" pitchFamily="49" charset="-122"/>
            </a:endParaRPr>
          </a:p>
          <a:p>
            <a:pPr lvl="1"/>
            <a:endParaRPr lang="en-US" altLang="zh-CN" i="1" smtClean="0">
              <a:latin typeface="黑体" panose="02010609060101010101" pitchFamily="49" charset="-122"/>
              <a:ea typeface="黑体" panose="02010609060101010101" pitchFamily="49" charset="-122"/>
            </a:endParaRPr>
          </a:p>
          <a:p>
            <a:pPr lvl="1"/>
            <a:endParaRPr lang="en-US" altLang="zh-CN" i="1" smtClean="0">
              <a:latin typeface="黑体" panose="02010609060101010101" pitchFamily="49" charset="-122"/>
              <a:ea typeface="黑体" panose="02010609060101010101" pitchFamily="49" charset="-122"/>
            </a:endParaRPr>
          </a:p>
          <a:p>
            <a:pPr lvl="1"/>
            <a:r>
              <a:rPr lang="zh-CN" altLang="en-US" sz="2000" smtClean="0">
                <a:latin typeface="黑体" panose="02010609060101010101" pitchFamily="49" charset="-122"/>
                <a:ea typeface="黑体" panose="02010609060101010101" pitchFamily="49" charset="-122"/>
              </a:rPr>
              <a:t>设</a:t>
            </a:r>
            <a:r>
              <a:rPr lang="en-US" altLang="zh-CN" sz="2000" i="1" smtClean="0">
                <a:latin typeface="黑体" panose="02010609060101010101" pitchFamily="49" charset="-122"/>
                <a:ea typeface="黑体" panose="02010609060101010101" pitchFamily="49" charset="-122"/>
              </a:rPr>
              <a:t>F</a:t>
            </a:r>
            <a:r>
              <a:rPr lang="zh-CN" altLang="en-US" sz="2000" smtClean="0">
                <a:latin typeface="黑体" panose="02010609060101010101" pitchFamily="49" charset="-122"/>
                <a:ea typeface="黑体" panose="02010609060101010101" pitchFamily="49" charset="-122"/>
              </a:rPr>
              <a:t>是属性集</a:t>
            </a:r>
            <a:r>
              <a:rPr lang="en-US" altLang="zh-CN" sz="2000" i="1" smtClean="0">
                <a:latin typeface="黑体" panose="02010609060101010101" pitchFamily="49" charset="-122"/>
                <a:ea typeface="黑体" panose="02010609060101010101" pitchFamily="49" charset="-122"/>
              </a:rPr>
              <a:t>U</a:t>
            </a:r>
            <a:r>
              <a:rPr lang="zh-CN" altLang="en-US" sz="2000" smtClean="0">
                <a:latin typeface="黑体" panose="02010609060101010101" pitchFamily="49" charset="-122"/>
                <a:ea typeface="黑体" panose="02010609060101010101" pitchFamily="49" charset="-122"/>
              </a:rPr>
              <a:t>上的函数依赖集，如果</a:t>
            </a:r>
            <a:r>
              <a:rPr lang="en-US" altLang="zh-CN" sz="2000" i="1" smtClean="0">
                <a:latin typeface="黑体" panose="02010609060101010101" pitchFamily="49" charset="-122"/>
                <a:ea typeface="黑体" panose="02010609060101010101" pitchFamily="49" charset="-122"/>
              </a:rPr>
              <a:t>F</a:t>
            </a:r>
            <a:r>
              <a:rPr lang="en-US" altLang="zh-CN" sz="2000" baseline="-25000" smtClean="0">
                <a:latin typeface="黑体" panose="02010609060101010101" pitchFamily="49" charset="-122"/>
                <a:ea typeface="黑体" panose="02010609060101010101" pitchFamily="49" charset="-122"/>
              </a:rPr>
              <a:t>min</a:t>
            </a:r>
            <a:r>
              <a:rPr lang="zh-CN" altLang="en-US" sz="2000" smtClean="0">
                <a:latin typeface="黑体" panose="02010609060101010101" pitchFamily="49" charset="-122"/>
                <a:ea typeface="黑体" panose="02010609060101010101" pitchFamily="49" charset="-122"/>
              </a:rPr>
              <a:t>是</a:t>
            </a:r>
            <a:r>
              <a:rPr lang="en-US" altLang="zh-CN" sz="2000" i="1" smtClean="0">
                <a:latin typeface="黑体" panose="02010609060101010101" pitchFamily="49" charset="-122"/>
                <a:ea typeface="黑体" panose="02010609060101010101" pitchFamily="49" charset="-122"/>
              </a:rPr>
              <a:t>F</a:t>
            </a:r>
            <a:r>
              <a:rPr lang="zh-CN" altLang="en-US" sz="2000" smtClean="0">
                <a:latin typeface="黑体" panose="02010609060101010101" pitchFamily="49" charset="-122"/>
                <a:ea typeface="黑体" panose="02010609060101010101" pitchFamily="49" charset="-122"/>
              </a:rPr>
              <a:t>的一个最小依赖集，那么</a:t>
            </a:r>
            <a:r>
              <a:rPr lang="en-US" altLang="zh-CN" sz="2000" i="1" smtClean="0">
                <a:latin typeface="黑体" panose="02010609060101010101" pitchFamily="49" charset="-122"/>
                <a:ea typeface="黑体" panose="02010609060101010101" pitchFamily="49" charset="-122"/>
              </a:rPr>
              <a:t>F</a:t>
            </a:r>
            <a:r>
              <a:rPr lang="en-US" altLang="zh-CN" sz="2000" baseline="-25000" smtClean="0">
                <a:latin typeface="黑体" panose="02010609060101010101" pitchFamily="49" charset="-122"/>
                <a:ea typeface="黑体" panose="02010609060101010101" pitchFamily="49" charset="-122"/>
              </a:rPr>
              <a:t>min</a:t>
            </a:r>
            <a:r>
              <a:rPr lang="zh-CN" altLang="en-US" sz="2000" smtClean="0">
                <a:latin typeface="黑体" panose="02010609060101010101" pitchFamily="49" charset="-122"/>
                <a:ea typeface="黑体" panose="02010609060101010101" pitchFamily="49" charset="-122"/>
              </a:rPr>
              <a:t>应满足下列</a:t>
            </a:r>
            <a:r>
              <a:rPr lang="en-US" altLang="zh-CN" sz="2000" smtClean="0">
                <a:latin typeface="黑体" panose="02010609060101010101" pitchFamily="49" charset="-122"/>
                <a:ea typeface="黑体" panose="02010609060101010101" pitchFamily="49" charset="-122"/>
              </a:rPr>
              <a:t>4</a:t>
            </a:r>
            <a:r>
              <a:rPr lang="zh-CN" altLang="en-US" sz="2000" smtClean="0">
                <a:latin typeface="黑体" panose="02010609060101010101" pitchFamily="49" charset="-122"/>
                <a:ea typeface="黑体" panose="02010609060101010101" pitchFamily="49" charset="-122"/>
              </a:rPr>
              <a:t>个条件：</a:t>
            </a:r>
            <a:endParaRPr lang="en-US" altLang="zh-CN" sz="2000" smtClean="0">
              <a:latin typeface="黑体" panose="02010609060101010101" pitchFamily="49" charset="-122"/>
              <a:ea typeface="黑体" panose="02010609060101010101" pitchFamily="49" charset="-122"/>
            </a:endParaRPr>
          </a:p>
          <a:p>
            <a:pPr lvl="1"/>
            <a:endParaRPr lang="zh-CN" altLang="en-US" sz="2000" smtClean="0">
              <a:latin typeface="黑体" panose="02010609060101010101" pitchFamily="49" charset="-122"/>
              <a:ea typeface="黑体" panose="02010609060101010101" pitchFamily="49" charset="-122"/>
            </a:endParaRPr>
          </a:p>
        </p:txBody>
      </p:sp>
      <p:pic>
        <p:nvPicPr>
          <p:cNvPr id="35845" name="Picture 2"/>
          <p:cNvPicPr>
            <a:picLocks noChangeAspect="1" noChangeArrowheads="1"/>
          </p:cNvPicPr>
          <p:nvPr/>
        </p:nvPicPr>
        <p:blipFill>
          <a:blip r:embed="rId1" cstate="print"/>
          <a:srcRect/>
          <a:stretch>
            <a:fillRect/>
          </a:stretch>
        </p:blipFill>
        <p:spPr bwMode="auto">
          <a:xfrm>
            <a:off x="971550" y="1096010"/>
            <a:ext cx="7550150" cy="855663"/>
          </a:xfrm>
          <a:prstGeom prst="rect">
            <a:avLst/>
          </a:prstGeom>
          <a:noFill/>
          <a:ln w="9525">
            <a:noFill/>
            <a:miter lim="800000"/>
            <a:headEnd/>
            <a:tailEnd/>
          </a:ln>
        </p:spPr>
      </p:pic>
      <p:pic>
        <p:nvPicPr>
          <p:cNvPr id="2051" name="Picture 3"/>
          <p:cNvPicPr>
            <a:picLocks noChangeAspect="1" noChangeArrowheads="1"/>
          </p:cNvPicPr>
          <p:nvPr/>
        </p:nvPicPr>
        <p:blipFill>
          <a:blip r:embed="rId2" cstate="print"/>
          <a:srcRect/>
          <a:stretch>
            <a:fillRect/>
          </a:stretch>
        </p:blipFill>
        <p:spPr bwMode="auto">
          <a:xfrm>
            <a:off x="1259840" y="2751455"/>
            <a:ext cx="6832600" cy="22717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lstStyle/>
          <a:p>
            <a:fld id="{ECB62A96-75BD-4D1B-A9DE-49026C62D5F2}" type="slidenum">
              <a:rPr lang="zh-CN" altLang="en-US" smtClean="0"/>
            </a:fld>
            <a:endParaRPr lang="zh-CN" altLang="en-US"/>
          </a:p>
        </p:txBody>
      </p:sp>
      <p:sp>
        <p:nvSpPr>
          <p:cNvPr id="4" name="标题 3"/>
          <p:cNvSpPr>
            <a:spLocks noGrp="1"/>
          </p:cNvSpPr>
          <p:nvPr>
            <p:ph type="title"/>
          </p:nvPr>
        </p:nvSpPr>
        <p:spPr>
          <a:xfrm>
            <a:off x="1187450" y="196215"/>
            <a:ext cx="3290570" cy="223520"/>
          </a:xfrm>
        </p:spPr>
        <p:txBody>
          <a:bodyPr>
            <a:normAutofit fontScale="90000"/>
          </a:bodyPr>
          <a:lstStyle/>
          <a:p>
            <a:pPr algn="l">
              <a:buClrTx/>
              <a:buSzTx/>
              <a:buFontTx/>
            </a:pPr>
            <a:r>
              <a:rPr lang="zh-CN" altLang="en-US" sz="1800" b="1" dirty="0" smtClean="0">
                <a:solidFill>
                  <a:srgbClr val="14436A"/>
                </a:solidFill>
                <a:latin typeface="黑体" panose="02010609060101010101" pitchFamily="49" charset="-122"/>
                <a:ea typeface="黑体" panose="02010609060101010101" pitchFamily="49" charset="-122"/>
                <a:cs typeface="Times New Roman" panose="02020603050405020304" pitchFamily="18" charset="0"/>
                <a:sym typeface="+mn-ea"/>
              </a:rPr>
              <a:t>最小依赖集*</a:t>
            </a:r>
            <a:endParaRPr lang="zh-CN" altLang="en-US" sz="1800" b="1" dirty="0" smtClean="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6866" name="内容占位符 2"/>
          <p:cNvSpPr>
            <a:spLocks noGrp="1"/>
          </p:cNvSpPr>
          <p:nvPr>
            <p:ph idx="1"/>
          </p:nvPr>
        </p:nvSpPr>
        <p:spPr bwMode="auto">
          <a:xfrm>
            <a:off x="431800" y="519748"/>
            <a:ext cx="8270875" cy="5367337"/>
          </a:xfrm>
          <a:noFill/>
          <a:ln>
            <a:miter lim="800000"/>
          </a:ln>
        </p:spPr>
        <p:txBody>
          <a:bodyPr vert="horz" wrap="square" lIns="91440" tIns="45720" rIns="91440" bIns="45720" numCol="1" anchor="t" anchorCtr="0" compatLnSpc="1"/>
          <a:lstStyle/>
          <a:p>
            <a:pPr lvl="1"/>
            <a:r>
              <a:rPr lang="zh-CN" altLang="en-US" sz="2000" smtClean="0">
                <a:latin typeface="黑体" panose="02010609060101010101" pitchFamily="49" charset="-122"/>
                <a:ea typeface="黑体" panose="02010609060101010101" pitchFamily="49" charset="-122"/>
              </a:rPr>
              <a:t>求最小函数依赖集的算法</a:t>
            </a:r>
            <a:endParaRPr lang="en-US" altLang="zh-CN" sz="2000" smtClean="0">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pPr lvl="1"/>
            <a:endParaRPr lang="zh-CN" altLang="en-US" sz="1600" smtClean="0">
              <a:latin typeface="黑体" panose="02010609060101010101" pitchFamily="49" charset="-122"/>
              <a:ea typeface="黑体" panose="02010609060101010101" pitchFamily="49" charset="-122"/>
            </a:endParaRPr>
          </a:p>
          <a:p>
            <a:pPr lvl="1"/>
            <a:r>
              <a:rPr lang="zh-CN" altLang="en-US" sz="1600" smtClean="0">
                <a:latin typeface="黑体" panose="02010609060101010101" pitchFamily="49" charset="-122"/>
                <a:ea typeface="黑体" panose="02010609060101010101" pitchFamily="49" charset="-122"/>
              </a:rPr>
              <a:t>举例</a:t>
            </a:r>
            <a:endParaRPr lang="en-US" altLang="zh-CN" sz="1600" smtClean="0">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pPr lvl="1"/>
            <a:endParaRPr lang="zh-CN" altLang="en-US" sz="1800" smtClean="0">
              <a:latin typeface="黑体" panose="02010609060101010101" pitchFamily="49" charset="-122"/>
              <a:ea typeface="黑体" panose="02010609060101010101" pitchFamily="49" charset="-122"/>
            </a:endParaRPr>
          </a:p>
          <a:p>
            <a:pPr lvl="1"/>
            <a:r>
              <a:rPr lang="zh-CN" altLang="en-US" sz="1800" smtClean="0">
                <a:latin typeface="黑体" panose="02010609060101010101" pitchFamily="49" charset="-122"/>
                <a:ea typeface="黑体" panose="02010609060101010101" pitchFamily="49" charset="-122"/>
              </a:rPr>
              <a:t>每个</a:t>
            </a:r>
            <a:r>
              <a:rPr lang="en-US" altLang="zh-CN" sz="1800" smtClean="0">
                <a:latin typeface="黑体" panose="02010609060101010101" pitchFamily="49" charset="-122"/>
                <a:ea typeface="黑体" panose="02010609060101010101" pitchFamily="49" charset="-122"/>
              </a:rPr>
              <a:t>FD</a:t>
            </a:r>
            <a:r>
              <a:rPr lang="zh-CN" altLang="en-US" sz="1800" smtClean="0">
                <a:latin typeface="黑体" panose="02010609060101010101" pitchFamily="49" charset="-122"/>
                <a:ea typeface="黑体" panose="02010609060101010101" pitchFamily="49" charset="-122"/>
              </a:rPr>
              <a:t>至少存在一个</a:t>
            </a:r>
            <a:r>
              <a:rPr lang="en-US" altLang="zh-CN" sz="1800" i="1" smtClean="0">
                <a:latin typeface="黑体" panose="02010609060101010101" pitchFamily="49" charset="-122"/>
                <a:ea typeface="黑体" panose="02010609060101010101" pitchFamily="49" charset="-122"/>
              </a:rPr>
              <a:t>F</a:t>
            </a:r>
            <a:r>
              <a:rPr lang="en-US" altLang="zh-CN" sz="1800" baseline="-25000" smtClean="0">
                <a:latin typeface="黑体" panose="02010609060101010101" pitchFamily="49" charset="-122"/>
                <a:ea typeface="黑体" panose="02010609060101010101" pitchFamily="49" charset="-122"/>
              </a:rPr>
              <a:t>min </a:t>
            </a:r>
            <a:r>
              <a:rPr lang="zh-CN" altLang="en-US" sz="1800" smtClean="0">
                <a:latin typeface="黑体" panose="02010609060101010101" pitchFamily="49" charset="-122"/>
                <a:ea typeface="黑体" panose="02010609060101010101" pitchFamily="49" charset="-122"/>
              </a:rPr>
              <a:t>，但不一定唯一。</a:t>
            </a:r>
            <a:endParaRPr lang="zh-CN" altLang="en-US" sz="1800" smtClean="0">
              <a:latin typeface="黑体" panose="02010609060101010101" pitchFamily="49" charset="-122"/>
              <a:ea typeface="黑体" panose="02010609060101010101" pitchFamily="49" charset="-122"/>
            </a:endParaRPr>
          </a:p>
        </p:txBody>
      </p:sp>
      <p:pic>
        <p:nvPicPr>
          <p:cNvPr id="36869" name="Picture 2"/>
          <p:cNvPicPr>
            <a:picLocks noChangeAspect="1" noChangeArrowheads="1"/>
          </p:cNvPicPr>
          <p:nvPr/>
        </p:nvPicPr>
        <p:blipFill>
          <a:blip r:embed="rId1" cstate="print"/>
          <a:srcRect/>
          <a:stretch>
            <a:fillRect/>
          </a:stretch>
        </p:blipFill>
        <p:spPr bwMode="auto">
          <a:xfrm>
            <a:off x="755650" y="916305"/>
            <a:ext cx="7208520" cy="1238885"/>
          </a:xfrm>
          <a:prstGeom prst="rect">
            <a:avLst/>
          </a:prstGeom>
          <a:noFill/>
          <a:ln w="9525">
            <a:noFill/>
            <a:miter lim="800000"/>
            <a:headEnd/>
            <a:tailEnd/>
          </a:ln>
        </p:spPr>
      </p:pic>
      <p:pic>
        <p:nvPicPr>
          <p:cNvPr id="36870" name="Picture 3"/>
          <p:cNvPicPr>
            <a:picLocks noChangeAspect="1" noChangeArrowheads="1"/>
          </p:cNvPicPr>
          <p:nvPr/>
        </p:nvPicPr>
        <p:blipFill>
          <a:blip r:embed="rId2" cstate="print"/>
          <a:srcRect/>
          <a:stretch>
            <a:fillRect/>
          </a:stretch>
        </p:blipFill>
        <p:spPr bwMode="auto">
          <a:xfrm>
            <a:off x="503555" y="2464118"/>
            <a:ext cx="7246938" cy="223361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a:t>分解目的</a:t>
            </a:r>
            <a:endParaRPr lang="zh-CN" altLang="en-US" dirty="0"/>
          </a:p>
        </p:txBody>
      </p:sp>
      <p:sp>
        <p:nvSpPr>
          <p:cNvPr id="5" name="文本占位符 4"/>
          <p:cNvSpPr>
            <a:spLocks noGrp="1"/>
          </p:cNvSpPr>
          <p:nvPr>
            <p:ph type="body" sz="quarter" idx="16"/>
          </p:nvPr>
        </p:nvSpPr>
        <p:spPr>
          <a:xfrm>
            <a:off x="653891" y="835183"/>
            <a:ext cx="7158469" cy="3414101"/>
          </a:xfrm>
        </p:spPr>
        <p:txBody>
          <a:bodyPr>
            <a:noAutofit/>
          </a:bodyPr>
          <a:lstStyle/>
          <a:p>
            <a:r>
              <a:rPr lang="zh-CN" altLang="en-US" dirty="0"/>
              <a:t>由函数依赖可以引起的更新异常问题，同样，多值依赖和连接依赖也会引起类似的问题。解决这些问题的途径就是按照</a:t>
            </a:r>
            <a:r>
              <a:rPr lang="zh-CN" altLang="en-US" b="1" dirty="0">
                <a:solidFill>
                  <a:srgbClr val="FF0000"/>
                </a:solidFill>
              </a:rPr>
              <a:t>“一事一地”</a:t>
            </a:r>
            <a:r>
              <a:rPr lang="zh-CN" altLang="en-US" dirty="0"/>
              <a:t>的原则，对关系模式进行分解，使之表达的</a:t>
            </a:r>
            <a:r>
              <a:rPr lang="zh-CN" altLang="en-US" b="1" dirty="0">
                <a:solidFill>
                  <a:srgbClr val="FF0000"/>
                </a:solidFill>
              </a:rPr>
              <a:t>语义概念单纯化</a:t>
            </a:r>
            <a:r>
              <a:rPr lang="zh-CN" altLang="en-US" dirty="0" smtClean="0"/>
              <a:t>。</a:t>
            </a:r>
            <a:endParaRPr lang="en-US" altLang="zh-CN" dirty="0" smtClean="0"/>
          </a:p>
          <a:p>
            <a:r>
              <a:rPr lang="zh-CN" altLang="zh-CN" dirty="0" smtClean="0"/>
              <a:t>模式</a:t>
            </a:r>
            <a:r>
              <a:rPr lang="zh-CN" altLang="zh-CN" dirty="0"/>
              <a:t>分解就是将模式分解到最小，将数据转换为规范格式以避免冗余</a:t>
            </a:r>
            <a:r>
              <a:rPr lang="zh-CN" altLang="zh-CN" dirty="0" smtClean="0"/>
              <a:t>。</a:t>
            </a:r>
            <a:endParaRPr lang="zh-CN" altLang="en-US" dirty="0"/>
          </a:p>
          <a:p>
            <a:r>
              <a:rPr lang="zh-CN" altLang="en-US" dirty="0"/>
              <a:t>关系模式</a:t>
            </a:r>
            <a:r>
              <a:rPr lang="en-US" altLang="zh-CN" dirty="0"/>
              <a:t>R</a:t>
            </a:r>
            <a:r>
              <a:rPr lang="zh-CN" altLang="en-US" dirty="0"/>
              <a:t>的分解就是用两个或两个以上关系来替换</a:t>
            </a:r>
            <a:r>
              <a:rPr lang="en-US" altLang="zh-CN" dirty="0"/>
              <a:t>R</a:t>
            </a:r>
            <a:r>
              <a:rPr lang="zh-CN" altLang="en-US" dirty="0"/>
              <a:t>，分解后的关系模式的属性集都是</a:t>
            </a:r>
            <a:r>
              <a:rPr lang="en-US" altLang="zh-CN" dirty="0"/>
              <a:t>R</a:t>
            </a:r>
            <a:r>
              <a:rPr lang="zh-CN" altLang="en-US" dirty="0"/>
              <a:t>中属性的子集，其并集与</a:t>
            </a:r>
            <a:r>
              <a:rPr lang="en-US" altLang="zh-CN" dirty="0"/>
              <a:t>R</a:t>
            </a:r>
            <a:r>
              <a:rPr lang="zh-CN" altLang="en-US" dirty="0"/>
              <a:t>的属性集相同</a:t>
            </a:r>
            <a:r>
              <a:rPr lang="zh-CN" altLang="en-US" dirty="0" smtClean="0"/>
              <a:t>。</a:t>
            </a:r>
            <a:endParaRPr lang="zh-CN" altLang="en-US" dirty="0"/>
          </a:p>
          <a:p>
            <a:r>
              <a:rPr lang="zh-CN" altLang="en-US" dirty="0"/>
              <a:t>模式分解帮助</a:t>
            </a:r>
            <a:r>
              <a:rPr lang="zh-CN" altLang="en-US" b="1" dirty="0">
                <a:solidFill>
                  <a:srgbClr val="FF0000"/>
                </a:solidFill>
              </a:rPr>
              <a:t>消除不良设计中的一些问题，如冗余、不一致或异常。</a:t>
            </a:r>
            <a:endParaRPr lang="zh-CN" altLang="en-US" b="1" dirty="0">
              <a:solidFill>
                <a:srgbClr val="FF0000"/>
              </a:solidFill>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a:t>定义与问题</a:t>
            </a:r>
            <a:endParaRPr lang="zh-CN" altLang="en-US" dirty="0"/>
          </a:p>
        </p:txBody>
      </p:sp>
      <p:sp>
        <p:nvSpPr>
          <p:cNvPr id="5" name="文本占位符 4"/>
          <p:cNvSpPr>
            <a:spLocks noGrp="1"/>
          </p:cNvSpPr>
          <p:nvPr>
            <p:ph type="body" sz="quarter" idx="16"/>
          </p:nvPr>
        </p:nvSpPr>
        <p:spPr>
          <a:xfrm>
            <a:off x="653891" y="835183"/>
            <a:ext cx="7158469" cy="3414101"/>
          </a:xfrm>
        </p:spPr>
        <p:txBody>
          <a:bodyPr>
            <a:normAutofit/>
          </a:bodyPr>
          <a:lstStyle/>
          <a:p>
            <a:r>
              <a:rPr lang="zh-CN" altLang="en-US" dirty="0"/>
              <a:t>模式分解的</a:t>
            </a:r>
            <a:r>
              <a:rPr lang="zh-CN" altLang="en-US" dirty="0" smtClean="0"/>
              <a:t>定义</a:t>
            </a:r>
            <a:endParaRPr lang="en-US" altLang="zh-CN" dirty="0" smtClean="0"/>
          </a:p>
          <a:p>
            <a:endParaRPr lang="en-US" altLang="zh-CN" dirty="0" smtClean="0"/>
          </a:p>
          <a:p>
            <a:endParaRPr lang="en-US" altLang="zh-CN" dirty="0"/>
          </a:p>
          <a:p>
            <a:endParaRPr lang="zh-CN" altLang="en-US" dirty="0"/>
          </a:p>
          <a:p>
            <a:r>
              <a:rPr lang="zh-CN" altLang="en-US" dirty="0"/>
              <a:t>模式分解的问题</a:t>
            </a:r>
            <a:endParaRPr lang="zh-CN" altLang="en-US" b="1" dirty="0">
              <a:solidFill>
                <a:srgbClr val="FF0000"/>
              </a:solidFill>
            </a:endParaRPr>
          </a:p>
        </p:txBody>
      </p:sp>
      <p:pic>
        <p:nvPicPr>
          <p:cNvPr id="6" name="Picture 2"/>
          <p:cNvPicPr>
            <a:picLocks noChangeAspect="1" noChangeArrowheads="1"/>
          </p:cNvPicPr>
          <p:nvPr/>
        </p:nvPicPr>
        <p:blipFill>
          <a:blip r:embed="rId1" cstate="print"/>
          <a:srcRect/>
          <a:stretch>
            <a:fillRect/>
          </a:stretch>
        </p:blipFill>
        <p:spPr bwMode="auto">
          <a:xfrm>
            <a:off x="931517" y="1276400"/>
            <a:ext cx="6603216" cy="860973"/>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pic>
        <p:nvPicPr>
          <p:cNvPr id="7" name="Picture 3"/>
          <p:cNvPicPr>
            <a:picLocks noChangeAspect="1" noChangeArrowheads="1"/>
          </p:cNvPicPr>
          <p:nvPr/>
        </p:nvPicPr>
        <p:blipFill>
          <a:blip r:embed="rId2" cstate="print"/>
          <a:srcRect/>
          <a:stretch>
            <a:fillRect/>
          </a:stretch>
        </p:blipFill>
        <p:spPr bwMode="auto">
          <a:xfrm>
            <a:off x="913880" y="2840522"/>
            <a:ext cx="6466432" cy="1640088"/>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a:t>无损分解</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lnSpcReduction="10000"/>
          </a:bodyPr>
          <a:lstStyle/>
          <a:p>
            <a:r>
              <a:rPr lang="zh-CN" altLang="en-US" dirty="0" smtClean="0"/>
              <a:t>定义</a:t>
            </a:r>
            <a:r>
              <a:rPr lang="en-US" altLang="zh-CN" dirty="0" smtClean="0"/>
              <a:t>:</a:t>
            </a:r>
            <a:r>
              <a:rPr lang="zh-CN" altLang="en-US" dirty="0" smtClean="0"/>
              <a:t>一</a:t>
            </a:r>
            <a:r>
              <a:rPr lang="zh-CN" altLang="en-US" dirty="0"/>
              <a:t>个关系表被分解成两个或两个以上的小表，通过</a:t>
            </a:r>
            <a:r>
              <a:rPr lang="zh-CN" altLang="en-US" b="1" dirty="0">
                <a:solidFill>
                  <a:srgbClr val="FF0000"/>
                </a:solidFill>
              </a:rPr>
              <a:t>连接</a:t>
            </a:r>
            <a:r>
              <a:rPr lang="zh-CN" altLang="en-US" dirty="0"/>
              <a:t>被分解后的小表可以获得原始表的内容，则称为</a:t>
            </a:r>
            <a:r>
              <a:rPr lang="zh-CN" altLang="en-US" b="1" dirty="0">
                <a:solidFill>
                  <a:srgbClr val="FF0000"/>
                </a:solidFill>
              </a:rPr>
              <a:t>无损连接分解</a:t>
            </a:r>
            <a:r>
              <a:rPr lang="zh-CN" altLang="en-US" dirty="0"/>
              <a:t>。</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zh-CN" altLang="en-US" dirty="0"/>
          </a:p>
          <a:p>
            <a:r>
              <a:rPr lang="zh-CN" altLang="en-US" dirty="0"/>
              <a:t>例如：将</a:t>
            </a:r>
            <a:r>
              <a:rPr lang="en-US" altLang="zh-CN" dirty="0"/>
              <a:t>R</a:t>
            </a:r>
            <a:r>
              <a:rPr lang="zh-CN" altLang="en-US" dirty="0"/>
              <a:t>（</a:t>
            </a:r>
            <a:r>
              <a:rPr lang="en-US" altLang="zh-CN" dirty="0"/>
              <a:t>X</a:t>
            </a:r>
            <a:r>
              <a:rPr lang="zh-CN" altLang="en-US" dirty="0"/>
              <a:t>，</a:t>
            </a:r>
            <a:r>
              <a:rPr lang="en-US" altLang="zh-CN" dirty="0"/>
              <a:t>Y</a:t>
            </a:r>
            <a:r>
              <a:rPr lang="zh-CN" altLang="en-US" dirty="0"/>
              <a:t>，</a:t>
            </a:r>
            <a:r>
              <a:rPr lang="en-US" altLang="zh-CN" dirty="0"/>
              <a:t>Z</a:t>
            </a:r>
            <a:r>
              <a:rPr lang="zh-CN" altLang="en-US" dirty="0"/>
              <a:t>）分解成</a:t>
            </a:r>
            <a:r>
              <a:rPr lang="en-US" altLang="zh-CN" dirty="0"/>
              <a:t>R1</a:t>
            </a:r>
            <a:r>
              <a:rPr lang="zh-CN" altLang="en-US" dirty="0"/>
              <a:t>（</a:t>
            </a:r>
            <a:r>
              <a:rPr lang="en-US" altLang="zh-CN" dirty="0"/>
              <a:t>X</a:t>
            </a:r>
            <a:r>
              <a:rPr lang="zh-CN" altLang="en-US" dirty="0"/>
              <a:t>，</a:t>
            </a:r>
            <a:r>
              <a:rPr lang="en-US" altLang="zh-CN" dirty="0"/>
              <a:t>Y</a:t>
            </a:r>
            <a:r>
              <a:rPr lang="zh-CN" altLang="en-US" dirty="0"/>
              <a:t>）和</a:t>
            </a:r>
            <a:r>
              <a:rPr lang="en-US" altLang="zh-CN" dirty="0"/>
              <a:t>R2</a:t>
            </a:r>
            <a:r>
              <a:rPr lang="zh-CN" altLang="en-US" dirty="0"/>
              <a:t>（</a:t>
            </a:r>
            <a:r>
              <a:rPr lang="en-US" altLang="zh-CN" dirty="0"/>
              <a:t>X</a:t>
            </a:r>
            <a:r>
              <a:rPr lang="zh-CN" altLang="en-US" dirty="0"/>
              <a:t>，</a:t>
            </a:r>
            <a:r>
              <a:rPr lang="en-US" altLang="zh-CN" dirty="0"/>
              <a:t>Z</a:t>
            </a:r>
            <a:r>
              <a:rPr lang="zh-CN" altLang="en-US" dirty="0"/>
              <a:t>），如果</a:t>
            </a:r>
            <a:r>
              <a:rPr lang="en-US" altLang="zh-CN" b="1" dirty="0">
                <a:solidFill>
                  <a:srgbClr val="FF0000"/>
                </a:solidFill>
              </a:rPr>
              <a:t>X</a:t>
            </a:r>
            <a:r>
              <a:rPr lang="zh-CN" altLang="en-US" dirty="0"/>
              <a:t>是</a:t>
            </a:r>
            <a:r>
              <a:rPr lang="en-US" altLang="zh-CN" dirty="0"/>
              <a:t>R1</a:t>
            </a:r>
            <a:r>
              <a:rPr lang="zh-CN" altLang="en-US" dirty="0"/>
              <a:t>和</a:t>
            </a:r>
            <a:r>
              <a:rPr lang="en-US" altLang="zh-CN" dirty="0"/>
              <a:t>R2</a:t>
            </a:r>
            <a:r>
              <a:rPr lang="zh-CN" altLang="en-US" dirty="0"/>
              <a:t>的</a:t>
            </a:r>
            <a:r>
              <a:rPr lang="zh-CN" altLang="en-US" b="1" dirty="0">
                <a:solidFill>
                  <a:srgbClr val="FF0000"/>
                </a:solidFill>
              </a:rPr>
              <a:t>共同属性或属性集</a:t>
            </a:r>
            <a:r>
              <a:rPr lang="zh-CN" altLang="en-US" dirty="0"/>
              <a:t>，</a:t>
            </a:r>
            <a:r>
              <a:rPr lang="zh-CN" altLang="en-US" b="1" dirty="0">
                <a:solidFill>
                  <a:srgbClr val="FF0000"/>
                </a:solidFill>
              </a:rPr>
              <a:t>且存在函数依赖集</a:t>
            </a:r>
            <a:r>
              <a:rPr lang="en-US" altLang="zh-CN" b="1" dirty="0">
                <a:solidFill>
                  <a:srgbClr val="FF0000"/>
                </a:solidFill>
              </a:rPr>
              <a:t>F={X→Y</a:t>
            </a:r>
            <a:r>
              <a:rPr lang="zh-CN" altLang="en-US" b="1" dirty="0">
                <a:solidFill>
                  <a:srgbClr val="FF0000"/>
                </a:solidFill>
              </a:rPr>
              <a:t>，</a:t>
            </a:r>
            <a:r>
              <a:rPr lang="en-US" altLang="zh-CN" b="1" dirty="0">
                <a:solidFill>
                  <a:srgbClr val="FF0000"/>
                </a:solidFill>
              </a:rPr>
              <a:t>X→Z}</a:t>
            </a:r>
            <a:r>
              <a:rPr lang="zh-CN" altLang="en-US" dirty="0"/>
              <a:t>，则该分解是无损的</a:t>
            </a:r>
            <a:r>
              <a:rPr lang="zh-CN" altLang="en-US" dirty="0" smtClean="0"/>
              <a:t>。</a:t>
            </a:r>
            <a:endParaRPr lang="zh-CN" altLang="en-US" dirty="0"/>
          </a:p>
        </p:txBody>
      </p:sp>
      <p:pic>
        <p:nvPicPr>
          <p:cNvPr id="8" name="Picture 4"/>
          <p:cNvPicPr>
            <a:picLocks noChangeAspect="1" noChangeArrowheads="1"/>
          </p:cNvPicPr>
          <p:nvPr/>
        </p:nvPicPr>
        <p:blipFill>
          <a:blip r:embed="rId1" cstate="print"/>
          <a:srcRect/>
          <a:stretch>
            <a:fillRect/>
          </a:stretch>
        </p:blipFill>
        <p:spPr bwMode="auto">
          <a:xfrm>
            <a:off x="933033" y="1852464"/>
            <a:ext cx="6606787" cy="1553680"/>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模式设计问题</a:t>
            </a:r>
            <a:endParaRPr lang="zh-CN" altLang="en-US" dirty="0"/>
          </a:p>
        </p:txBody>
      </p:sp>
      <p:sp>
        <p:nvSpPr>
          <p:cNvPr id="3" name="文本占位符 2"/>
          <p:cNvSpPr>
            <a:spLocks noGrp="1"/>
          </p:cNvSpPr>
          <p:nvPr>
            <p:ph type="body" sz="quarter" idx="13"/>
          </p:nvPr>
        </p:nvSpPr>
        <p:spPr/>
        <p:txBody>
          <a:bodyPr/>
          <a:lstStyle/>
          <a:p>
            <a:r>
              <a:rPr lang="zh-CN" altLang="en-US" dirty="0" smtClean="0"/>
              <a:t>关系模式表示</a:t>
            </a:r>
            <a:endParaRPr lang="zh-CN" altLang="en-US" dirty="0"/>
          </a:p>
        </p:txBody>
      </p:sp>
      <p:sp>
        <p:nvSpPr>
          <p:cNvPr id="5" name="文本占位符 4"/>
          <p:cNvSpPr>
            <a:spLocks noGrp="1"/>
          </p:cNvSpPr>
          <p:nvPr>
            <p:ph type="body" sz="quarter" idx="16"/>
          </p:nvPr>
        </p:nvSpPr>
        <p:spPr>
          <a:xfrm>
            <a:off x="653891" y="835183"/>
            <a:ext cx="7626521" cy="3645573"/>
          </a:xfrm>
        </p:spPr>
        <p:txBody>
          <a:bodyPr/>
          <a:lstStyle/>
          <a:p>
            <a:r>
              <a:rPr lang="zh-CN" altLang="en-US" dirty="0"/>
              <a:t>关系模式的五元组表示： </a:t>
            </a:r>
            <a:r>
              <a:rPr lang="en-US" altLang="zh-CN" dirty="0"/>
              <a:t>R(U, D, DOM, F)</a:t>
            </a:r>
            <a:endParaRPr lang="en-US" altLang="zh-CN" dirty="0"/>
          </a:p>
          <a:p>
            <a:pPr marL="0" lvl="1" indent="0">
              <a:buNone/>
            </a:pPr>
            <a:r>
              <a:rPr lang="en-US" altLang="zh-CN" dirty="0" smtClean="0"/>
              <a:t>   R</a:t>
            </a:r>
            <a:r>
              <a:rPr lang="zh-CN" altLang="en-US" dirty="0"/>
              <a:t>：关系</a:t>
            </a:r>
            <a:r>
              <a:rPr lang="zh-CN" altLang="en-US" dirty="0" smtClean="0"/>
              <a:t>名称</a:t>
            </a:r>
            <a:endParaRPr lang="zh-CN" altLang="en-US" dirty="0"/>
          </a:p>
          <a:p>
            <a:pPr marL="0" lvl="1" indent="0">
              <a:buNone/>
            </a:pPr>
            <a:r>
              <a:rPr lang="en-US" altLang="zh-CN" dirty="0" smtClean="0"/>
              <a:t>   U</a:t>
            </a:r>
            <a:r>
              <a:rPr lang="zh-CN" altLang="en-US" dirty="0"/>
              <a:t>：组成该关系的属性</a:t>
            </a:r>
            <a:r>
              <a:rPr lang="zh-CN" altLang="en-US" dirty="0" smtClean="0"/>
              <a:t>名称集合</a:t>
            </a:r>
            <a:endParaRPr lang="zh-CN" altLang="en-US" dirty="0"/>
          </a:p>
          <a:p>
            <a:pPr marL="0" lvl="1" indent="0">
              <a:buNone/>
            </a:pPr>
            <a:r>
              <a:rPr lang="en-US" altLang="zh-CN" dirty="0" smtClean="0"/>
              <a:t>   D</a:t>
            </a:r>
            <a:r>
              <a:rPr lang="zh-CN" altLang="en-US" dirty="0"/>
              <a:t>：属性组</a:t>
            </a:r>
            <a:r>
              <a:rPr lang="en-US" altLang="zh-CN" dirty="0"/>
              <a:t>U</a:t>
            </a:r>
            <a:r>
              <a:rPr lang="zh-CN" altLang="en-US" dirty="0"/>
              <a:t>中属性所来自的域</a:t>
            </a:r>
            <a:endParaRPr lang="zh-CN" altLang="en-US" dirty="0"/>
          </a:p>
          <a:p>
            <a:pPr marL="0" lvl="1" indent="0">
              <a:buNone/>
            </a:pPr>
            <a:r>
              <a:rPr lang="en-US" altLang="zh-CN" dirty="0" smtClean="0"/>
              <a:t>   DOM</a:t>
            </a:r>
            <a:r>
              <a:rPr lang="zh-CN" altLang="en-US" dirty="0"/>
              <a:t>：属性向域的映象集合</a:t>
            </a:r>
            <a:endParaRPr lang="zh-CN" altLang="en-US" dirty="0"/>
          </a:p>
          <a:p>
            <a:pPr marL="0" lvl="1" indent="0">
              <a:buNone/>
            </a:pPr>
            <a:r>
              <a:rPr lang="en-US" altLang="zh-CN" b="1" dirty="0" smtClean="0">
                <a:solidFill>
                  <a:srgbClr val="FF0000"/>
                </a:solidFill>
              </a:rPr>
              <a:t>   F</a:t>
            </a:r>
            <a:r>
              <a:rPr lang="zh-CN" altLang="en-US" b="1" dirty="0">
                <a:solidFill>
                  <a:srgbClr val="FF0000"/>
                </a:solidFill>
              </a:rPr>
              <a:t>：属性间数据的依赖关系</a:t>
            </a:r>
            <a:r>
              <a:rPr lang="zh-CN" altLang="en-US" b="1" dirty="0" smtClean="0">
                <a:solidFill>
                  <a:srgbClr val="FF0000"/>
                </a:solidFill>
              </a:rPr>
              <a:t>集合</a:t>
            </a:r>
            <a:endParaRPr lang="en-US" altLang="zh-CN" b="1" dirty="0" smtClean="0">
              <a:solidFill>
                <a:srgbClr val="FF0000"/>
              </a:solidFill>
            </a:endParaRPr>
          </a:p>
          <a:p>
            <a:pPr marL="0" lvl="1" indent="0">
              <a:buNone/>
            </a:pPr>
            <a:endParaRPr lang="en-US" altLang="zh-CN" sz="1200" b="1" dirty="0" smtClean="0">
              <a:solidFill>
                <a:srgbClr val="FF0000"/>
              </a:solidFill>
            </a:endParaRPr>
          </a:p>
          <a:p>
            <a:r>
              <a:rPr lang="zh-CN" altLang="en-US" dirty="0"/>
              <a:t>关系模式的简化三元组表示： </a:t>
            </a:r>
            <a:r>
              <a:rPr lang="en-US" altLang="zh-CN" b="1" dirty="0">
                <a:solidFill>
                  <a:srgbClr val="FF0000"/>
                </a:solidFill>
              </a:rPr>
              <a:t>R</a:t>
            </a:r>
            <a:r>
              <a:rPr lang="zh-CN" altLang="en-US" b="1" dirty="0">
                <a:solidFill>
                  <a:srgbClr val="FF0000"/>
                </a:solidFill>
              </a:rPr>
              <a:t>（</a:t>
            </a:r>
            <a:r>
              <a:rPr lang="en-US" altLang="zh-CN" b="1" dirty="0">
                <a:solidFill>
                  <a:srgbClr val="FF0000"/>
                </a:solidFill>
              </a:rPr>
              <a:t>U, F</a:t>
            </a:r>
            <a:r>
              <a:rPr lang="zh-CN" altLang="en-US" b="1" dirty="0" smtClean="0">
                <a:solidFill>
                  <a:srgbClr val="FF0000"/>
                </a:solidFill>
              </a:rPr>
              <a:t>）</a:t>
            </a:r>
            <a:endParaRPr lang="en-US" altLang="zh-CN" b="1" dirty="0" smtClean="0">
              <a:solidFill>
                <a:srgbClr val="FF0000"/>
              </a:solidFill>
            </a:endParaRPr>
          </a:p>
          <a:p>
            <a:pPr marL="0" indent="0">
              <a:buNone/>
            </a:pPr>
            <a:endParaRPr lang="zh-CN" altLang="en-US" sz="1200" b="1" dirty="0">
              <a:solidFill>
                <a:srgbClr val="FF0000"/>
              </a:solidFill>
            </a:endParaRPr>
          </a:p>
          <a:p>
            <a:r>
              <a:rPr lang="zh-CN" altLang="en-US" dirty="0"/>
              <a:t>数据依赖举例</a:t>
            </a:r>
            <a:endParaRPr lang="zh-CN" altLang="en-US" dirty="0"/>
          </a:p>
          <a:p>
            <a:pPr marL="0" lvl="2" indent="0">
              <a:buNone/>
            </a:pPr>
            <a:r>
              <a:rPr lang="zh-CN" altLang="en-US" sz="1600" dirty="0" smtClean="0"/>
              <a:t>   医生</a:t>
            </a:r>
            <a:r>
              <a:rPr lang="zh-CN" altLang="en-US" sz="1600" dirty="0"/>
              <a:t>姓名、医生职称、医生年龄与医生编号之间的关系？</a:t>
            </a:r>
            <a:endParaRPr lang="en-US" altLang="zh-CN" sz="1600" dirty="0" smtClean="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 calcmode="lin" valueType="num">
                                      <p:cBhvr additive="base">
                                        <p:cTn id="1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anim calcmode="lin" valueType="num">
                                      <p:cBhvr additive="base">
                                        <p:cTn id="1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a:t>无损分解</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a:t>举例</a:t>
            </a:r>
            <a:endParaRPr lang="en-US" altLang="zh-CN" dirty="0" smtClean="0"/>
          </a:p>
        </p:txBody>
      </p:sp>
      <p:pic>
        <p:nvPicPr>
          <p:cNvPr id="6" name="Picture 3"/>
          <p:cNvPicPr>
            <a:picLocks noChangeAspect="1" noChangeArrowheads="1"/>
          </p:cNvPicPr>
          <p:nvPr/>
        </p:nvPicPr>
        <p:blipFill>
          <a:blip r:embed="rId1" cstate="print"/>
          <a:srcRect/>
          <a:stretch>
            <a:fillRect/>
          </a:stretch>
        </p:blipFill>
        <p:spPr bwMode="auto">
          <a:xfrm>
            <a:off x="2409799" y="802380"/>
            <a:ext cx="5436604" cy="1423064"/>
          </a:xfrm>
          <a:prstGeom prst="roundRect">
            <a:avLst>
              <a:gd name="adj" fmla="val 16667"/>
            </a:avLst>
          </a:prstGeom>
          <a:ln>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2"/>
          <p:cNvPicPr>
            <a:picLocks noChangeAspect="1" noChangeArrowheads="1"/>
          </p:cNvPicPr>
          <p:nvPr/>
        </p:nvPicPr>
        <p:blipFill>
          <a:blip r:embed="rId2" cstate="print"/>
          <a:srcRect/>
          <a:stretch>
            <a:fillRect/>
          </a:stretch>
        </p:blipFill>
        <p:spPr bwMode="auto">
          <a:xfrm>
            <a:off x="2409799" y="2604402"/>
            <a:ext cx="6240245" cy="1822617"/>
          </a:xfrm>
          <a:prstGeom prst="roundRect">
            <a:avLst>
              <a:gd name="adj" fmla="val 16667"/>
            </a:avLst>
          </a:prstGeom>
          <a:ln>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文本框 3"/>
          <p:cNvSpPr txBox="1"/>
          <p:nvPr/>
        </p:nvSpPr>
        <p:spPr>
          <a:xfrm>
            <a:off x="215516" y="2611137"/>
            <a:ext cx="2052228" cy="1815882"/>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400" b="1" dirty="0">
                <a:latin typeface="黑体" panose="02010609060101010101" pitchFamily="49" charset="-122"/>
                <a:ea typeface="黑体" panose="02010609060101010101" pitchFamily="49" charset="-122"/>
              </a:rPr>
              <a:t>无损中的损是指信息丢失。如果一个分解不是无损分解， 则所得结果的元组数总比原来的多（增加了</a:t>
            </a:r>
            <a:r>
              <a:rPr lang="zh-CN" altLang="en-US" sz="1400" b="1" dirty="0">
                <a:solidFill>
                  <a:srgbClr val="FF0000"/>
                </a:solidFill>
                <a:latin typeface="黑体" panose="02010609060101010101" pitchFamily="49" charset="-122"/>
                <a:ea typeface="黑体" panose="02010609060101010101" pitchFamily="49" charset="-122"/>
              </a:rPr>
              <a:t>噪声</a:t>
            </a:r>
            <a:r>
              <a:rPr lang="zh-CN" altLang="en-US" sz="1400" b="1" dirty="0">
                <a:latin typeface="黑体" panose="02010609060101010101" pitchFamily="49" charset="-122"/>
                <a:ea typeface="黑体" panose="02010609060101010101" pitchFamily="49" charset="-122"/>
              </a:rPr>
              <a:t>，但把原来的信息丢失了）。所谓“有损”就损在出现多余的元组上。</a:t>
            </a:r>
            <a:endParaRPr lang="zh-CN" altLang="en-US" sz="1400" b="1" dirty="0">
              <a:latin typeface="黑体" panose="02010609060101010101" pitchFamily="49" charset="-122"/>
              <a:ea typeface="黑体" panose="02010609060101010101" pitchFamily="49" charset="-122"/>
            </a:endParaRPr>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smtClean="0"/>
              <a:t>无损分解测试算法</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a:t>无损分解测试算法</a:t>
            </a:r>
            <a:r>
              <a:rPr lang="en-US" altLang="zh-CN" dirty="0"/>
              <a:t>——</a:t>
            </a:r>
            <a:r>
              <a:rPr lang="zh-CN" altLang="en-US" dirty="0"/>
              <a:t>追逐法（</a:t>
            </a:r>
            <a:r>
              <a:rPr lang="en-US" altLang="zh-CN" dirty="0"/>
              <a:t>Chase</a:t>
            </a:r>
            <a:r>
              <a:rPr lang="zh-CN" altLang="en-US" dirty="0"/>
              <a:t>）*</a:t>
            </a:r>
            <a:endParaRPr lang="en-US" altLang="zh-CN" dirty="0"/>
          </a:p>
        </p:txBody>
      </p:sp>
      <p:pic>
        <p:nvPicPr>
          <p:cNvPr id="8" name="Picture 2"/>
          <p:cNvPicPr>
            <a:picLocks noChangeAspect="1" noChangeArrowheads="1"/>
          </p:cNvPicPr>
          <p:nvPr/>
        </p:nvPicPr>
        <p:blipFill>
          <a:blip r:embed="rId1" cstate="print"/>
          <a:srcRect/>
          <a:stretch>
            <a:fillRect/>
          </a:stretch>
        </p:blipFill>
        <p:spPr bwMode="auto">
          <a:xfrm>
            <a:off x="963585" y="1284268"/>
            <a:ext cx="6848571" cy="3524025"/>
          </a:xfrm>
          <a:prstGeom prst="rect">
            <a:avLst/>
          </a:prstGeom>
          <a:ln>
            <a:solidFill>
              <a:srgbClr val="FF0000"/>
            </a:solidFill>
          </a:ln>
          <a:effectLst>
            <a:outerShdw blurRad="190500" algn="tl" rotWithShape="0">
              <a:srgbClr val="000000">
                <a:alpha val="70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smtClean="0"/>
              <a:t>无损分解测试算法</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en-US" altLang="zh-CN" dirty="0" smtClean="0"/>
              <a:t>Chase</a:t>
            </a:r>
            <a:r>
              <a:rPr lang="zh-CN" altLang="en-US" dirty="0"/>
              <a:t>是一个普遍的算法，无论一个关系模式分解为多少个关系模式，都可以用此算法进行检验。</a:t>
            </a:r>
            <a:endParaRPr lang="zh-CN" altLang="en-US" dirty="0"/>
          </a:p>
          <a:p>
            <a:r>
              <a:rPr lang="zh-CN" altLang="en-US" dirty="0"/>
              <a:t>如果一个关系模式</a:t>
            </a:r>
            <a:r>
              <a:rPr lang="zh-CN" altLang="en-US" b="1" dirty="0">
                <a:solidFill>
                  <a:srgbClr val="FF0000"/>
                </a:solidFill>
              </a:rPr>
              <a:t>一分为二</a:t>
            </a:r>
            <a:r>
              <a:rPr lang="zh-CN" altLang="en-US" dirty="0"/>
              <a:t>，可以简化检验。</a:t>
            </a:r>
            <a:endParaRPr lang="zh-CN" altLang="en-US" dirty="0"/>
          </a:p>
          <a:p>
            <a:endParaRPr lang="zh-CN" altLang="en-US" dirty="0"/>
          </a:p>
          <a:p>
            <a:endParaRPr lang="zh-CN" altLang="en-US" dirty="0"/>
          </a:p>
          <a:p>
            <a:endParaRPr lang="en-US" altLang="zh-CN" dirty="0" smtClean="0"/>
          </a:p>
          <a:p>
            <a:r>
              <a:rPr lang="zh-CN" altLang="en-US" dirty="0" smtClean="0"/>
              <a:t>例如</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043608" y="2032484"/>
            <a:ext cx="4176464" cy="797035"/>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pic>
        <p:nvPicPr>
          <p:cNvPr id="7" name="Picture 4"/>
          <p:cNvPicPr>
            <a:picLocks noChangeAspect="1" noChangeArrowheads="1"/>
          </p:cNvPicPr>
          <p:nvPr/>
        </p:nvPicPr>
        <p:blipFill>
          <a:blip r:embed="rId2" cstate="print"/>
          <a:srcRect/>
          <a:stretch>
            <a:fillRect/>
          </a:stretch>
        </p:blipFill>
        <p:spPr bwMode="auto">
          <a:xfrm>
            <a:off x="1785374" y="3102500"/>
            <a:ext cx="5508486" cy="1666288"/>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smtClean="0"/>
              <a:t>无损分解特征</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pPr>
              <a:lnSpc>
                <a:spcPct val="150000"/>
              </a:lnSpc>
            </a:pPr>
            <a:r>
              <a:rPr lang="zh-CN" altLang="en-US" dirty="0"/>
              <a:t>所有的模式分解必须是</a:t>
            </a:r>
            <a:r>
              <a:rPr lang="zh-CN" altLang="en-US" b="1" dirty="0">
                <a:solidFill>
                  <a:srgbClr val="FF0000"/>
                </a:solidFill>
              </a:rPr>
              <a:t>无损的</a:t>
            </a:r>
            <a:r>
              <a:rPr lang="zh-CN" altLang="en-US" dirty="0"/>
              <a:t>。</a:t>
            </a:r>
            <a:endParaRPr lang="zh-CN" altLang="en-US" dirty="0"/>
          </a:p>
          <a:p>
            <a:pPr>
              <a:lnSpc>
                <a:spcPct val="150000"/>
              </a:lnSpc>
            </a:pPr>
            <a:r>
              <a:rPr lang="zh-CN" altLang="en-US" dirty="0"/>
              <a:t>无损连接分解总是</a:t>
            </a:r>
            <a:r>
              <a:rPr lang="zh-CN" altLang="en-US" b="1" dirty="0">
                <a:solidFill>
                  <a:srgbClr val="FF0000"/>
                </a:solidFill>
              </a:rPr>
              <a:t>关于特定函数依赖集</a:t>
            </a:r>
            <a:r>
              <a:rPr lang="en-US" altLang="zh-CN" b="1" dirty="0">
                <a:solidFill>
                  <a:srgbClr val="FF0000"/>
                </a:solidFill>
              </a:rPr>
              <a:t>F</a:t>
            </a:r>
            <a:r>
              <a:rPr lang="zh-CN" altLang="en-US" b="1" dirty="0">
                <a:solidFill>
                  <a:srgbClr val="FF0000"/>
                </a:solidFill>
              </a:rPr>
              <a:t>定义的</a:t>
            </a:r>
            <a:r>
              <a:rPr lang="zh-CN" altLang="en-US" dirty="0"/>
              <a:t>。</a:t>
            </a:r>
            <a:endParaRPr lang="zh-CN" altLang="en-US" dirty="0"/>
          </a:p>
          <a:p>
            <a:pPr>
              <a:lnSpc>
                <a:spcPct val="150000"/>
              </a:lnSpc>
            </a:pPr>
            <a:r>
              <a:rPr lang="zh-CN" altLang="en-US" dirty="0"/>
              <a:t>模式分解能</a:t>
            </a:r>
            <a:r>
              <a:rPr lang="zh-CN" altLang="en-US" b="1" dirty="0">
                <a:solidFill>
                  <a:srgbClr val="FF0000"/>
                </a:solidFill>
              </a:rPr>
              <a:t>消除数据冗余和操作异常现象</a:t>
            </a:r>
            <a:r>
              <a:rPr lang="zh-CN" altLang="en-US" dirty="0"/>
              <a:t>。</a:t>
            </a:r>
            <a:endParaRPr lang="zh-CN" altLang="en-US" dirty="0"/>
          </a:p>
          <a:p>
            <a:pPr>
              <a:lnSpc>
                <a:spcPct val="150000"/>
              </a:lnSpc>
            </a:pPr>
            <a:r>
              <a:rPr lang="zh-CN" altLang="en-US" dirty="0"/>
              <a:t>但是分解以后，检索操作需要做笛卡尔积或连接操作，这将</a:t>
            </a:r>
            <a:r>
              <a:rPr lang="zh-CN" altLang="en-US" b="1" dirty="0">
                <a:solidFill>
                  <a:srgbClr val="FF0000"/>
                </a:solidFill>
              </a:rPr>
              <a:t>付出时间代价</a:t>
            </a:r>
            <a:r>
              <a:rPr lang="zh-CN" altLang="en-US" dirty="0"/>
              <a:t>。</a:t>
            </a:r>
            <a:endParaRPr lang="zh-CN" altLang="en-US" dirty="0"/>
          </a:p>
          <a:p>
            <a:pPr>
              <a:lnSpc>
                <a:spcPct val="150000"/>
              </a:lnSpc>
            </a:pPr>
            <a:r>
              <a:rPr lang="zh-CN" altLang="en-US" dirty="0"/>
              <a:t>一般认为，为了消除冗余和异常现象，对模式进行分解是值得的。</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smtClean="0"/>
              <a:t>依赖保持</a:t>
            </a:r>
            <a:endParaRPr lang="zh-CN" altLang="en-US" dirty="0"/>
          </a:p>
        </p:txBody>
      </p:sp>
      <p:sp>
        <p:nvSpPr>
          <p:cNvPr id="5" name="文本占位符 4"/>
          <p:cNvSpPr>
            <a:spLocks noGrp="1"/>
          </p:cNvSpPr>
          <p:nvPr>
            <p:ph type="body" sz="quarter" idx="16"/>
          </p:nvPr>
        </p:nvSpPr>
        <p:spPr>
          <a:xfrm>
            <a:off x="653891" y="835183"/>
            <a:ext cx="7158469" cy="3933605"/>
          </a:xfrm>
        </p:spPr>
        <p:txBody>
          <a:bodyPr>
            <a:normAutofit/>
          </a:bodyPr>
          <a:lstStyle/>
          <a:p>
            <a:r>
              <a:rPr lang="zh-CN" altLang="en-US" dirty="0"/>
              <a:t>模式分解的另一个特性是分解的过程中</a:t>
            </a:r>
            <a:r>
              <a:rPr lang="zh-CN" altLang="en-US" b="1" dirty="0">
                <a:solidFill>
                  <a:srgbClr val="FF0000"/>
                </a:solidFill>
              </a:rPr>
              <a:t>能否保持函数依赖集</a:t>
            </a:r>
            <a:r>
              <a:rPr lang="zh-CN" altLang="en-US" dirty="0"/>
              <a:t>，如果不能保持函数依赖，那么数据的语义就会出现混乱</a:t>
            </a:r>
            <a:r>
              <a:rPr lang="zh-CN" altLang="en-US" dirty="0" smtClean="0"/>
              <a:t>。</a:t>
            </a:r>
            <a:endParaRPr lang="en-US" altLang="zh-CN" dirty="0" smtClean="0"/>
          </a:p>
          <a:p>
            <a:pPr marL="0" indent="0">
              <a:buNone/>
            </a:pPr>
            <a:endParaRPr lang="zh-CN" altLang="en-US" sz="1200" dirty="0"/>
          </a:p>
          <a:p>
            <a:r>
              <a:rPr lang="zh-CN" altLang="en-US" dirty="0"/>
              <a:t>模式分解要保持函数依赖，因为函数依赖集</a:t>
            </a:r>
            <a:r>
              <a:rPr lang="en-US" altLang="zh-CN" dirty="0"/>
              <a:t>F</a:t>
            </a:r>
            <a:r>
              <a:rPr lang="zh-CN" altLang="en-US" dirty="0"/>
              <a:t>中的</a:t>
            </a:r>
            <a:r>
              <a:rPr lang="zh-CN" altLang="en-US" b="1" dirty="0">
                <a:solidFill>
                  <a:srgbClr val="FF0000"/>
                </a:solidFill>
              </a:rPr>
              <a:t>每一个函数依赖都代表数据库的一个</a:t>
            </a:r>
            <a:r>
              <a:rPr lang="zh-CN" altLang="en-US" b="1" dirty="0" smtClean="0">
                <a:solidFill>
                  <a:srgbClr val="FF0000"/>
                </a:solidFill>
              </a:rPr>
              <a:t>约束（业务语义）</a:t>
            </a:r>
            <a:r>
              <a:rPr lang="zh-CN" altLang="en-US" dirty="0" smtClean="0"/>
              <a:t>。</a:t>
            </a:r>
            <a:endParaRPr lang="en-US" altLang="zh-CN" dirty="0" smtClean="0"/>
          </a:p>
          <a:p>
            <a:pPr marL="0" indent="0">
              <a:buNone/>
            </a:pPr>
            <a:endParaRPr lang="zh-CN" altLang="en-US" sz="1200" dirty="0"/>
          </a:p>
          <a:p>
            <a:r>
              <a:rPr lang="zh-CN" altLang="en-US" dirty="0"/>
              <a:t>如果某个分解能保持函数依赖集，那么在数据输入或更新时，只要每个关系模式本身的函数依赖约束被满足，就可以</a:t>
            </a:r>
            <a:r>
              <a:rPr lang="zh-CN" altLang="en-US" b="1" dirty="0">
                <a:solidFill>
                  <a:srgbClr val="FF0000"/>
                </a:solidFill>
              </a:rPr>
              <a:t>确保整个数据库中的语义完整性不被破坏</a:t>
            </a:r>
            <a:r>
              <a:rPr lang="zh-CN" altLang="en-US" dirty="0"/>
              <a:t>。显然这是一种良好的特性。</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smtClean="0"/>
              <a:t>依赖保持</a:t>
            </a:r>
            <a:endParaRPr lang="zh-CN" altLang="en-US" dirty="0"/>
          </a:p>
        </p:txBody>
      </p:sp>
      <p:sp>
        <p:nvSpPr>
          <p:cNvPr id="5" name="文本占位符 4"/>
          <p:cNvSpPr>
            <a:spLocks noGrp="1"/>
          </p:cNvSpPr>
          <p:nvPr>
            <p:ph type="body" sz="quarter" idx="16"/>
          </p:nvPr>
        </p:nvSpPr>
        <p:spPr>
          <a:xfrm>
            <a:off x="653891" y="835183"/>
            <a:ext cx="7271363" cy="3933605"/>
          </a:xfrm>
        </p:spPr>
        <p:txBody>
          <a:bodyPr>
            <a:normAutofit lnSpcReduction="10000"/>
          </a:bodyPr>
          <a:lstStyle/>
          <a:p>
            <a:r>
              <a:rPr lang="zh-CN" altLang="en-US" dirty="0" smtClean="0"/>
              <a:t>定义</a:t>
            </a:r>
            <a:endParaRPr lang="en-US" altLang="zh-CN" dirty="0" smtClean="0"/>
          </a:p>
          <a:p>
            <a:endParaRPr lang="en-US" altLang="zh-CN" dirty="0"/>
          </a:p>
          <a:p>
            <a:endParaRPr lang="en-US" altLang="zh-CN" dirty="0" smtClean="0"/>
          </a:p>
          <a:p>
            <a:endParaRPr lang="en-US" altLang="zh-CN" dirty="0"/>
          </a:p>
          <a:p>
            <a:r>
              <a:rPr lang="zh-CN" altLang="en-US" dirty="0"/>
              <a:t>举例：</a:t>
            </a:r>
            <a:endParaRPr lang="zh-CN" altLang="en-US" dirty="0"/>
          </a:p>
          <a:p>
            <a:pPr marL="0" lvl="1" indent="0">
              <a:buNone/>
            </a:pPr>
            <a:r>
              <a:rPr lang="zh-CN" altLang="en-US" dirty="0" smtClean="0"/>
              <a:t>   设</a:t>
            </a:r>
            <a:r>
              <a:rPr lang="zh-CN" altLang="en-US" dirty="0"/>
              <a:t>医生关系模式</a:t>
            </a:r>
            <a:r>
              <a:rPr lang="en-US" altLang="zh-CN" dirty="0"/>
              <a:t>R</a:t>
            </a:r>
            <a:r>
              <a:rPr lang="zh-CN" altLang="en-US" dirty="0"/>
              <a:t>（</a:t>
            </a:r>
            <a:r>
              <a:rPr lang="en-US" altLang="zh-CN" dirty="0" err="1"/>
              <a:t>Dname</a:t>
            </a:r>
            <a:r>
              <a:rPr lang="zh-CN" altLang="en-US" dirty="0"/>
              <a:t>，</a:t>
            </a:r>
            <a:r>
              <a:rPr lang="en-US" altLang="zh-CN" dirty="0" err="1"/>
              <a:t>Dlevel</a:t>
            </a:r>
            <a:r>
              <a:rPr lang="zh-CN" altLang="en-US" dirty="0"/>
              <a:t>，</a:t>
            </a:r>
            <a:r>
              <a:rPr lang="en-US" altLang="zh-CN" dirty="0" err="1"/>
              <a:t>Dsal</a:t>
            </a:r>
            <a:r>
              <a:rPr lang="zh-CN" altLang="en-US" dirty="0"/>
              <a:t>）。假设每个医生只有一个职称级别，每个职称级别只有一个工资数目。那么</a:t>
            </a:r>
            <a:r>
              <a:rPr lang="en-US" altLang="zh-CN" dirty="0"/>
              <a:t>R</a:t>
            </a:r>
            <a:r>
              <a:rPr lang="zh-CN" altLang="en-US" dirty="0"/>
              <a:t>上函数依赖集</a:t>
            </a:r>
            <a:r>
              <a:rPr lang="en-US" altLang="zh-CN" dirty="0"/>
              <a:t>F={</a:t>
            </a:r>
            <a:r>
              <a:rPr lang="en-US" altLang="zh-CN" dirty="0" err="1"/>
              <a:t>Dname→Dlevel</a:t>
            </a:r>
            <a:r>
              <a:rPr lang="zh-CN" altLang="en-US" dirty="0"/>
              <a:t>，</a:t>
            </a:r>
            <a:r>
              <a:rPr lang="en-US" altLang="zh-CN" dirty="0" err="1"/>
              <a:t>Dlevel→Dsal</a:t>
            </a:r>
            <a:r>
              <a:rPr lang="en-US" altLang="zh-CN" dirty="0"/>
              <a:t>}</a:t>
            </a:r>
            <a:r>
              <a:rPr lang="zh-CN" altLang="en-US" dirty="0" smtClean="0"/>
              <a:t>。</a:t>
            </a:r>
            <a:endParaRPr lang="zh-CN" altLang="en-US" dirty="0" smtClean="0"/>
          </a:p>
          <a:p>
            <a:pPr marL="0" lvl="1" indent="0">
              <a:buNone/>
            </a:pPr>
            <a:r>
              <a:rPr lang="zh-CN" altLang="en-US" dirty="0" smtClean="0"/>
              <a:t>   如果将</a:t>
            </a:r>
            <a:r>
              <a:rPr lang="en-US" altLang="zh-CN" dirty="0" smtClean="0"/>
              <a:t>R</a:t>
            </a:r>
            <a:r>
              <a:rPr lang="zh-CN" altLang="en-US" dirty="0" smtClean="0"/>
              <a:t>分解成</a:t>
            </a:r>
            <a:r>
              <a:rPr lang="en-US" altLang="zh-CN" dirty="0" smtClean="0"/>
              <a:t>ρ={R1(</a:t>
            </a:r>
            <a:r>
              <a:rPr lang="en-US" altLang="zh-CN" dirty="0" err="1" smtClean="0"/>
              <a:t>Dname,Dlevel</a:t>
            </a:r>
            <a:r>
              <a:rPr lang="en-US" altLang="zh-CN" dirty="0" smtClean="0"/>
              <a:t>)</a:t>
            </a:r>
            <a:r>
              <a:rPr lang="zh-CN" altLang="en-US" dirty="0" smtClean="0"/>
              <a:t>，</a:t>
            </a:r>
            <a:r>
              <a:rPr lang="en-US" altLang="zh-CN" dirty="0" smtClean="0"/>
              <a:t>R2(</a:t>
            </a:r>
            <a:r>
              <a:rPr lang="en-US" altLang="zh-CN" dirty="0" err="1" smtClean="0"/>
              <a:t>Dname,Dsal</a:t>
            </a:r>
            <a:r>
              <a:rPr lang="en-US" altLang="zh-CN" dirty="0" smtClean="0"/>
              <a:t>)}</a:t>
            </a:r>
            <a:r>
              <a:rPr lang="zh-CN" altLang="en-US" dirty="0" smtClean="0"/>
              <a:t>，可以验证这个分解是无损分解。</a:t>
            </a:r>
            <a:endParaRPr lang="zh-CN" altLang="en-US" dirty="0" smtClean="0"/>
          </a:p>
          <a:p>
            <a:pPr marL="0" lvl="1" indent="0" algn="just">
              <a:buNone/>
            </a:pPr>
            <a:r>
              <a:rPr lang="zh-CN" altLang="en-US" dirty="0" smtClean="0"/>
              <a:t>   但是，</a:t>
            </a:r>
            <a:r>
              <a:rPr lang="en-US" altLang="zh-CN" dirty="0" smtClean="0"/>
              <a:t>R1</a:t>
            </a:r>
            <a:r>
              <a:rPr lang="zh-CN" altLang="en-US" dirty="0"/>
              <a:t>上的函数依赖是</a:t>
            </a:r>
            <a:r>
              <a:rPr lang="en-US" altLang="zh-CN" dirty="0"/>
              <a:t>F1={</a:t>
            </a:r>
            <a:r>
              <a:rPr lang="en-US" altLang="zh-CN" dirty="0" err="1"/>
              <a:t>Dname→Dlevel</a:t>
            </a:r>
            <a:r>
              <a:rPr lang="en-US" altLang="zh-CN" dirty="0"/>
              <a:t>}</a:t>
            </a:r>
            <a:r>
              <a:rPr lang="zh-CN" altLang="en-US" dirty="0"/>
              <a:t>，</a:t>
            </a:r>
            <a:r>
              <a:rPr lang="en-US" altLang="zh-CN" dirty="0"/>
              <a:t>R2</a:t>
            </a:r>
            <a:r>
              <a:rPr lang="zh-CN" altLang="en-US" dirty="0"/>
              <a:t>上的函数依赖</a:t>
            </a:r>
            <a:r>
              <a:rPr lang="zh-CN" altLang="en-US" dirty="0" smtClean="0"/>
              <a:t>是</a:t>
            </a:r>
            <a:r>
              <a:rPr lang="en-US" altLang="zh-CN" dirty="0" smtClean="0"/>
              <a:t>F2</a:t>
            </a:r>
            <a:r>
              <a:rPr lang="en-US" altLang="zh-CN" dirty="0"/>
              <a:t>={</a:t>
            </a:r>
            <a:r>
              <a:rPr lang="en-US" altLang="zh-CN" dirty="0" err="1"/>
              <a:t>Dname→Dsal</a:t>
            </a:r>
            <a:r>
              <a:rPr lang="en-US" altLang="zh-CN" dirty="0"/>
              <a:t>}</a:t>
            </a:r>
            <a:r>
              <a:rPr lang="zh-CN" altLang="en-US" dirty="0" smtClean="0"/>
              <a:t>。从</a:t>
            </a:r>
            <a:r>
              <a:rPr lang="zh-CN" altLang="en-US" dirty="0"/>
              <a:t>这两个函数依赖</a:t>
            </a:r>
            <a:r>
              <a:rPr lang="zh-CN" altLang="en-US" b="1" dirty="0">
                <a:solidFill>
                  <a:srgbClr val="FF0000"/>
                </a:solidFill>
              </a:rPr>
              <a:t>推导不出在</a:t>
            </a:r>
            <a:r>
              <a:rPr lang="en-US" altLang="zh-CN" b="1" dirty="0">
                <a:solidFill>
                  <a:srgbClr val="FF0000"/>
                </a:solidFill>
              </a:rPr>
              <a:t>R</a:t>
            </a:r>
            <a:r>
              <a:rPr lang="zh-CN" altLang="en-US" b="1" dirty="0">
                <a:solidFill>
                  <a:srgbClr val="FF0000"/>
                </a:solidFill>
              </a:rPr>
              <a:t>上成立的函数依赖</a:t>
            </a:r>
            <a:r>
              <a:rPr lang="en-US" altLang="zh-CN" b="1" dirty="0" err="1">
                <a:solidFill>
                  <a:srgbClr val="FF0000"/>
                </a:solidFill>
              </a:rPr>
              <a:t>Dname→Dsal</a:t>
            </a:r>
            <a:r>
              <a:rPr lang="zh-CN" altLang="en-US" dirty="0"/>
              <a:t>。因此分解</a:t>
            </a:r>
            <a:r>
              <a:rPr lang="en-US" altLang="zh-CN" dirty="0"/>
              <a:t>ρ</a:t>
            </a:r>
            <a:r>
              <a:rPr lang="zh-CN" altLang="en-US" dirty="0"/>
              <a:t>把函数依赖</a:t>
            </a:r>
            <a:r>
              <a:rPr lang="en-US" altLang="zh-CN" dirty="0" err="1" smtClean="0"/>
              <a:t>Dname→</a:t>
            </a:r>
            <a:r>
              <a:rPr lang="en-US" altLang="zh-CN" dirty="0" err="1"/>
              <a:t>Dsal</a:t>
            </a:r>
            <a:r>
              <a:rPr lang="zh-CN" altLang="en-US" dirty="0"/>
              <a:t>丢失了，即</a:t>
            </a:r>
            <a:r>
              <a:rPr lang="en-US" altLang="zh-CN" i="1" dirty="0"/>
              <a:t>ρ</a:t>
            </a:r>
            <a:r>
              <a:rPr lang="zh-CN" altLang="en-US" dirty="0"/>
              <a:t>不保持函数依赖。</a:t>
            </a:r>
            <a:endParaRPr lang="zh-CN" altLang="en-US" dirty="0"/>
          </a:p>
          <a:p>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688276" y="1204392"/>
            <a:ext cx="6236978" cy="825130"/>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 calcmode="lin" valueType="num">
                                      <p:cBhvr additive="base">
                                        <p:cTn id="1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a:t>
            </a:r>
            <a:r>
              <a:rPr lang="zh-CN" altLang="en-US" dirty="0" smtClean="0"/>
              <a:t>模式分解</a:t>
            </a:r>
            <a:endParaRPr lang="zh-CN" altLang="en-US" dirty="0"/>
          </a:p>
        </p:txBody>
      </p:sp>
      <p:sp>
        <p:nvSpPr>
          <p:cNvPr id="3" name="文本占位符 2"/>
          <p:cNvSpPr>
            <a:spLocks noGrp="1"/>
          </p:cNvSpPr>
          <p:nvPr>
            <p:ph type="body" sz="quarter" idx="13"/>
          </p:nvPr>
        </p:nvSpPr>
        <p:spPr/>
        <p:txBody>
          <a:bodyPr/>
          <a:lstStyle/>
          <a:p>
            <a:r>
              <a:rPr lang="zh-CN" altLang="en-US" dirty="0" smtClean="0"/>
              <a:t>模式等价</a:t>
            </a:r>
            <a:endParaRPr lang="zh-CN" altLang="en-US" dirty="0"/>
          </a:p>
        </p:txBody>
      </p:sp>
      <p:sp>
        <p:nvSpPr>
          <p:cNvPr id="5" name="文本占位符 4"/>
          <p:cNvSpPr>
            <a:spLocks noGrp="1"/>
          </p:cNvSpPr>
          <p:nvPr>
            <p:ph type="body" sz="quarter" idx="16"/>
          </p:nvPr>
        </p:nvSpPr>
        <p:spPr>
          <a:xfrm>
            <a:off x="653891" y="835183"/>
            <a:ext cx="7271363" cy="3933605"/>
          </a:xfrm>
        </p:spPr>
        <p:txBody>
          <a:bodyPr>
            <a:normAutofit/>
          </a:bodyPr>
          <a:lstStyle/>
          <a:p>
            <a:r>
              <a:rPr lang="zh-CN" altLang="en-US" dirty="0"/>
              <a:t>关系模式分解的</a:t>
            </a:r>
            <a:r>
              <a:rPr lang="zh-CN" altLang="en-US" b="1" dirty="0">
                <a:solidFill>
                  <a:srgbClr val="FF0000"/>
                </a:solidFill>
              </a:rPr>
              <a:t>两个特性</a:t>
            </a:r>
            <a:r>
              <a:rPr lang="zh-CN" altLang="en-US" dirty="0"/>
              <a:t>实际上涉及两个数据库模式的等价问题，这种等价包括</a:t>
            </a:r>
            <a:r>
              <a:rPr lang="zh-CN" altLang="en-US" b="1" dirty="0">
                <a:solidFill>
                  <a:srgbClr val="FF0000"/>
                </a:solidFill>
              </a:rPr>
              <a:t>数据等价</a:t>
            </a:r>
            <a:r>
              <a:rPr lang="zh-CN" altLang="en-US" dirty="0"/>
              <a:t>和</a:t>
            </a:r>
            <a:r>
              <a:rPr lang="zh-CN" altLang="en-US" b="1" dirty="0">
                <a:solidFill>
                  <a:srgbClr val="FF0000"/>
                </a:solidFill>
              </a:rPr>
              <a:t>依赖等价</a:t>
            </a:r>
            <a:r>
              <a:rPr lang="zh-CN" altLang="en-US" dirty="0"/>
              <a:t>两个方面。</a:t>
            </a:r>
            <a:endParaRPr lang="zh-CN" altLang="en-US" dirty="0"/>
          </a:p>
          <a:p>
            <a:pPr marL="574040" lvl="1" indent="-285750" algn="just"/>
            <a:r>
              <a:rPr lang="zh-CN" altLang="en-US" dirty="0" smtClean="0"/>
              <a:t>数据</a:t>
            </a:r>
            <a:r>
              <a:rPr lang="zh-CN" altLang="en-US" dirty="0"/>
              <a:t>等价是指两个数据库实例应表示</a:t>
            </a:r>
            <a:r>
              <a:rPr lang="zh-CN" altLang="en-US" b="1" dirty="0">
                <a:solidFill>
                  <a:srgbClr val="FF0000"/>
                </a:solidFill>
              </a:rPr>
              <a:t>同样的信息内容，用“无损分解”衡量</a:t>
            </a:r>
            <a:r>
              <a:rPr lang="zh-CN" altLang="en-US" dirty="0" smtClean="0"/>
              <a:t>。  如果</a:t>
            </a:r>
            <a:r>
              <a:rPr lang="zh-CN" altLang="en-US" dirty="0"/>
              <a:t>是无损分解，那么对关系反复的投影和连接都不会丢失信息。</a:t>
            </a:r>
            <a:endParaRPr lang="zh-CN" altLang="en-US" dirty="0"/>
          </a:p>
          <a:p>
            <a:pPr marL="574040" lvl="1" indent="-285750" algn="just"/>
            <a:r>
              <a:rPr lang="zh-CN" altLang="en-US" dirty="0" smtClean="0"/>
              <a:t>依赖</a:t>
            </a:r>
            <a:r>
              <a:rPr lang="zh-CN" altLang="en-US" dirty="0"/>
              <a:t>等价是指两个数据库模式应有</a:t>
            </a:r>
            <a:r>
              <a:rPr lang="zh-CN" altLang="en-US" b="1" dirty="0">
                <a:solidFill>
                  <a:srgbClr val="FF0000"/>
                </a:solidFill>
              </a:rPr>
              <a:t>相同的依赖集闭包</a:t>
            </a:r>
            <a:r>
              <a:rPr lang="zh-CN" altLang="en-US" dirty="0"/>
              <a:t>。在依赖集闭包相等情况下，</a:t>
            </a:r>
            <a:r>
              <a:rPr lang="zh-CN" altLang="en-US" b="1" dirty="0">
                <a:solidFill>
                  <a:srgbClr val="FF0000"/>
                </a:solidFill>
              </a:rPr>
              <a:t>数据的语义是不会出错的</a:t>
            </a:r>
            <a:r>
              <a:rPr lang="zh-CN" altLang="en-US" dirty="0" smtClean="0"/>
              <a:t>。</a:t>
            </a:r>
            <a:endParaRPr lang="en-US" altLang="zh-CN" dirty="0" smtClean="0"/>
          </a:p>
          <a:p>
            <a:pPr marL="0" lvl="1" indent="0">
              <a:buNone/>
            </a:pPr>
            <a:endParaRPr lang="zh-CN" altLang="en-US" sz="1200" dirty="0" smtClean="0"/>
          </a:p>
          <a:p>
            <a:r>
              <a:rPr lang="zh-CN" altLang="en-US" dirty="0" smtClean="0"/>
              <a:t>违反</a:t>
            </a:r>
            <a:r>
              <a:rPr lang="zh-CN" altLang="en-US" dirty="0"/>
              <a:t>数据等价或依赖等价的分解很难说是一个很好的设计模式</a:t>
            </a:r>
            <a:r>
              <a:rPr lang="zh-CN" altLang="en-US" dirty="0" smtClean="0"/>
              <a:t>。</a:t>
            </a:r>
            <a:endParaRPr lang="en-US" altLang="zh-CN" dirty="0" smtClean="0"/>
          </a:p>
          <a:p>
            <a:pPr marL="0" indent="0">
              <a:buNone/>
            </a:pPr>
            <a:endParaRPr lang="zh-CN" altLang="en-US" sz="1200" dirty="0"/>
          </a:p>
          <a:p>
            <a:r>
              <a:rPr lang="zh-CN" altLang="en-US" dirty="0"/>
              <a:t>但是要同时达到无损分解和保持函数依赖的分解也不是一件容易的事情，需要</a:t>
            </a:r>
            <a:r>
              <a:rPr lang="zh-CN" altLang="en-US" dirty="0" smtClean="0"/>
              <a:t>认真权衡。</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lstStyle/>
          <a:p>
            <a:fld id="{ECB62A96-75BD-4D1B-A9DE-49026C62D5F2}" type="slidenum">
              <a:rPr lang="zh-CN" altLang="en-US" smtClean="0"/>
            </a:fld>
            <a:endParaRPr lang="zh-CN" altLang="en-US"/>
          </a:p>
        </p:txBody>
      </p:sp>
      <p:sp>
        <p:nvSpPr>
          <p:cNvPr id="49154" name="内容占位符 2"/>
          <p:cNvSpPr>
            <a:spLocks noGrp="1"/>
          </p:cNvSpPr>
          <p:nvPr>
            <p:ph idx="1"/>
          </p:nvPr>
        </p:nvSpPr>
        <p:spPr bwMode="auto">
          <a:xfrm>
            <a:off x="359410" y="339725"/>
            <a:ext cx="8707438" cy="5405438"/>
          </a:xfrm>
          <a:noFill/>
          <a:ln>
            <a:miter lim="800000"/>
          </a:ln>
        </p:spPr>
        <p:txBody>
          <a:bodyPr vert="horz" wrap="square" lIns="91440" tIns="45720" rIns="91440" bIns="45720" numCol="1" anchor="t" anchorCtr="0" compatLnSpc="1"/>
          <a:lstStyle/>
          <a:p>
            <a:pPr lvl="1"/>
            <a:endParaRPr lang="zh-CN" altLang="en-US" sz="2000" dirty="0" smtClean="0">
              <a:latin typeface="黑体" panose="02010609060101010101" pitchFamily="49" charset="-122"/>
              <a:ea typeface="黑体" panose="02010609060101010101" pitchFamily="49" charset="-122"/>
            </a:endParaRPr>
          </a:p>
          <a:p>
            <a:pPr lvl="1"/>
            <a:r>
              <a:rPr lang="zh-CN" altLang="en-US" sz="2000" dirty="0" smtClean="0">
                <a:latin typeface="黑体" panose="02010609060101010101" pitchFamily="49" charset="-122"/>
                <a:ea typeface="黑体" panose="02010609060101010101" pitchFamily="49" charset="-122"/>
              </a:rPr>
              <a:t>举例分析*</a:t>
            </a:r>
            <a:endParaRPr lang="en-US" altLang="zh-CN" sz="2000" dirty="0" smtClean="0">
              <a:latin typeface="黑体" panose="02010609060101010101" pitchFamily="49" charset="-122"/>
              <a:ea typeface="黑体" panose="02010609060101010101" pitchFamily="49" charset="-122"/>
            </a:endParaRPr>
          </a:p>
        </p:txBody>
      </p:sp>
      <p:pic>
        <p:nvPicPr>
          <p:cNvPr id="49157" name="Picture 3"/>
          <p:cNvPicPr>
            <a:picLocks noChangeAspect="1" noChangeArrowheads="1"/>
          </p:cNvPicPr>
          <p:nvPr>
            <p:custDataLst>
              <p:tags r:id="rId1"/>
            </p:custDataLst>
          </p:nvPr>
        </p:nvPicPr>
        <p:blipFill>
          <a:blip r:embed="rId2" cstate="print"/>
          <a:srcRect/>
          <a:stretch>
            <a:fillRect/>
          </a:stretch>
        </p:blipFill>
        <p:spPr bwMode="auto">
          <a:xfrm>
            <a:off x="791528" y="1132205"/>
            <a:ext cx="7453312" cy="357663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lstStyle/>
          <a:p>
            <a:fld id="{ECB62A96-75BD-4D1B-A9DE-49026C62D5F2}" type="slidenum">
              <a:rPr lang="zh-CN" altLang="en-US" smtClean="0"/>
            </a:fld>
            <a:endParaRPr lang="zh-CN" altLang="en-US"/>
          </a:p>
        </p:txBody>
      </p:sp>
      <mc:AlternateContent xmlns:mc="http://schemas.openxmlformats.org/markup-compatibility/2006">
        <mc:Choice xmlns:a14="http://schemas.microsoft.com/office/drawing/2010/main" Requires="a14">
          <p:sp>
            <p:nvSpPr>
              <p:cNvPr id="4" name="内容占位符 3"/>
              <p:cNvSpPr>
                <a:spLocks noGrp="1"/>
              </p:cNvSpPr>
              <p:nvPr>
                <p:ph idx="1"/>
              </p:nvPr>
            </p:nvSpPr>
            <p:spPr>
              <a:xfrm>
                <a:off x="130175" y="1564640"/>
                <a:ext cx="8905240" cy="3522980"/>
              </a:xfrm>
            </p:spPr>
            <p:txBody>
              <a:bodyPr>
                <a:normAutofit fontScale="90000" lnSpcReduction="20000"/>
              </a:bodyPr>
              <a:p>
                <a:pPr marL="0" indent="0">
                  <a:buNone/>
                </a:pPr>
                <a:r>
                  <a:rPr lang="zh-CN" altLang="en-US" sz="1600" b="0" dirty="0" smtClean="0">
                    <a:latin typeface="+mn-ea"/>
                    <a:ea typeface="+mn-ea"/>
                  </a:rPr>
                  <a:t>（</a:t>
                </a:r>
                <a:r>
                  <a:rPr lang="en-US" altLang="zh-CN" sz="1600" b="0" dirty="0" smtClean="0">
                    <a:latin typeface="+mn-ea"/>
                    <a:ea typeface="+mn-ea"/>
                  </a:rPr>
                  <a:t>1</a:t>
                </a:r>
                <a:r>
                  <a:rPr lang="zh-CN" altLang="en-US" sz="1600" b="0" dirty="0" smtClean="0">
                    <a:latin typeface="+mn-ea"/>
                    <a:ea typeface="+mn-ea"/>
                  </a:rPr>
                  <a:t>）相对于</a:t>
                </a:r>
                <a14:m>
                  <m:oMath xmlns:m="http://schemas.openxmlformats.org/officeDocument/2006/math">
                    <m:sSub>
                      <m:sSubPr>
                        <m:ctrlPr>
                          <a:rPr lang="en-US" altLang="zh-CN" sz="1600" i="1" smtClean="0">
                            <a:latin typeface="+mn-ea"/>
                            <a:ea typeface="+mn-ea"/>
                          </a:rPr>
                        </m:ctrlPr>
                      </m:sSubPr>
                      <m:e>
                        <m:r>
                          <a:rPr lang="en-US" altLang="zh-CN" sz="1600" b="1" i="1" smtClean="0">
                            <a:latin typeface="+mn-ea"/>
                            <a:ea typeface="+mn-ea"/>
                          </a:rPr>
                          <m:t>𝑭</m:t>
                        </m:r>
                      </m:e>
                      <m:sub>
                        <m:r>
                          <a:rPr lang="en-US" altLang="zh-CN" sz="1600" b="1" i="1" smtClean="0">
                            <a:latin typeface="+mn-ea"/>
                            <a:ea typeface="+mn-ea"/>
                          </a:rPr>
                          <m:t>𝟏</m:t>
                        </m:r>
                      </m:sub>
                    </m:sSub>
                    <m:r>
                      <a:rPr lang="en-US" altLang="zh-CN" sz="1600" b="1" i="1" smtClean="0">
                        <a:latin typeface="+mn-ea"/>
                        <a:ea typeface="+mn-ea"/>
                      </a:rPr>
                      <m:t>={</m:t>
                    </m:r>
                    <m:r>
                      <a:rPr lang="en-US" altLang="zh-CN" sz="1600" b="1" i="1" smtClean="0">
                        <a:latin typeface="+mn-ea"/>
                        <a:ea typeface="+mn-ea"/>
                      </a:rPr>
                      <m:t>𝑨</m:t>
                    </m:r>
                    <m:r>
                      <a:rPr lang="en-US" altLang="zh-CN" sz="1600" b="1" i="1" smtClean="0">
                        <a:latin typeface="+mn-ea"/>
                        <a:ea typeface="+mn-ea"/>
                      </a:rPr>
                      <m:t>→</m:t>
                    </m:r>
                    <m:r>
                      <a:rPr lang="en-US" altLang="zh-CN" sz="1600" b="1" i="1" smtClean="0">
                        <a:latin typeface="+mn-ea"/>
                        <a:ea typeface="+mn-ea"/>
                      </a:rPr>
                      <m:t>𝑩</m:t>
                    </m:r>
                    <m:r>
                      <a:rPr lang="en-US" altLang="zh-CN" sz="1600" b="1" i="1" smtClean="0">
                        <a:latin typeface="+mn-ea"/>
                        <a:ea typeface="+mn-ea"/>
                      </a:rPr>
                      <m:t>}</m:t>
                    </m:r>
                    <m:sSub>
                      <m:sSubPr>
                        <m:ctrlPr>
                          <a:rPr lang="en-US" altLang="zh-CN" sz="1600" i="1">
                            <a:latin typeface="+mn-ea"/>
                            <a:ea typeface="+mn-ea"/>
                          </a:rPr>
                        </m:ctrlPr>
                      </m:sSubPr>
                      <m:e>
                        <m:r>
                          <a:rPr lang="en-US" altLang="zh-CN" sz="1600" b="1" i="1" smtClean="0">
                            <a:latin typeface="+mn-ea"/>
                            <a:ea typeface="+mn-ea"/>
                          </a:rPr>
                          <m:t> </m:t>
                        </m:r>
                        <m:r>
                          <a:rPr lang="zh-CN" altLang="en-US" sz="1600" b="0" i="0">
                            <a:latin typeface="+mn-ea"/>
                            <a:ea typeface="+mn-ea"/>
                          </a:rPr>
                          <m:t>因为</m:t>
                        </m:r>
                        <m:r>
                          <a:rPr lang="en-US" altLang="zh-CN" sz="1600" b="1" i="1" smtClean="0">
                            <a:latin typeface="+mn-ea"/>
                            <a:ea typeface="+mn-ea"/>
                          </a:rPr>
                          <m:t> (</m:t>
                        </m:r>
                        <m:r>
                          <a:rPr lang="en-US" altLang="zh-CN" sz="1600" b="1" i="1">
                            <a:latin typeface="+mn-ea"/>
                            <a:ea typeface="+mn-ea"/>
                          </a:rPr>
                          <m:t>𝑼</m:t>
                        </m:r>
                      </m:e>
                      <m:sub>
                        <m:r>
                          <a:rPr lang="en-US" altLang="zh-CN" sz="1600" b="1" i="1">
                            <a:latin typeface="+mn-ea"/>
                            <a:ea typeface="+mn-ea"/>
                          </a:rPr>
                          <m:t>𝟏</m:t>
                        </m:r>
                      </m:sub>
                    </m:sSub>
                    <m:r>
                      <a:rPr lang="en-US" altLang="zh-CN" sz="1600" b="1" i="1">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𝟐</m:t>
                        </m:r>
                      </m:sub>
                    </m:sSub>
                    <m:r>
                      <a:rPr lang="en-US" altLang="zh-CN" sz="1600" b="1" i="1" smtClean="0">
                        <a:latin typeface="+mn-ea"/>
                        <a:ea typeface="+mn-ea"/>
                      </a:rPr>
                      <m:t>)</m:t>
                    </m:r>
                    <m:r>
                      <a:rPr lang="en-US" altLang="zh-CN" sz="1600" i="1" smtClean="0">
                        <a:latin typeface="+mn-ea"/>
                        <a:ea typeface="+mn-ea"/>
                      </a:rPr>
                      <m:t>→</m:t>
                    </m:r>
                    <m:sSub>
                      <m:sSubPr>
                        <m:ctrlPr>
                          <a:rPr lang="en-US" altLang="zh-CN" sz="1600" i="1">
                            <a:latin typeface="+mn-ea"/>
                            <a:ea typeface="+mn-ea"/>
                          </a:rPr>
                        </m:ctrlPr>
                      </m:sSubPr>
                      <m:e>
                        <m:r>
                          <a:rPr lang="en-US" altLang="zh-CN" sz="1600" b="1" i="1" smtClean="0">
                            <a:latin typeface="+mn-ea"/>
                            <a:ea typeface="+mn-ea"/>
                          </a:rPr>
                          <m:t>(</m:t>
                        </m:r>
                        <m:r>
                          <a:rPr lang="en-US" altLang="zh-CN" sz="1600" i="1">
                            <a:latin typeface="+mn-ea"/>
                            <a:ea typeface="+mn-ea"/>
                          </a:rPr>
                          <m:t>𝑼</m:t>
                        </m:r>
                      </m:e>
                      <m:sub>
                        <m:r>
                          <a:rPr lang="en-US" altLang="zh-CN" sz="1600" i="1">
                            <a:latin typeface="+mn-ea"/>
                            <a:ea typeface="+mn-ea"/>
                          </a:rPr>
                          <m:t>𝟏</m:t>
                        </m:r>
                      </m:sub>
                    </m:sSub>
                    <m:r>
                      <a:rPr lang="en-US" altLang="zh-CN" sz="1600" i="1">
                        <a:latin typeface="+mn-ea"/>
                        <a:ea typeface="+mn-ea"/>
                      </a:rPr>
                      <m:t>−</m:t>
                    </m:r>
                    <m:sSub>
                      <m:sSubPr>
                        <m:ctrlPr>
                          <a:rPr lang="en-US" altLang="zh-CN" sz="1600" i="1">
                            <a:latin typeface="+mn-ea"/>
                            <a:ea typeface="+mn-ea"/>
                          </a:rPr>
                        </m:ctrlPr>
                      </m:sSubPr>
                      <m:e>
                        <m:r>
                          <a:rPr lang="en-US" altLang="zh-CN" sz="1600" i="1">
                            <a:latin typeface="+mn-ea"/>
                            <a:ea typeface="+mn-ea"/>
                          </a:rPr>
                          <m:t>𝑼</m:t>
                        </m:r>
                      </m:e>
                      <m:sub>
                        <m:r>
                          <a:rPr lang="en-US" altLang="zh-CN" sz="1600" i="1">
                            <a:latin typeface="+mn-ea"/>
                            <a:ea typeface="+mn-ea"/>
                          </a:rPr>
                          <m:t>𝟐</m:t>
                        </m:r>
                      </m:sub>
                    </m:sSub>
                    <m:r>
                      <a:rPr lang="en-US" altLang="zh-CN" sz="1600" b="1" i="1" smtClean="0">
                        <a:latin typeface="+mn-ea"/>
                        <a:ea typeface="+mn-ea"/>
                      </a:rPr>
                      <m:t>)</m:t>
                    </m:r>
                  </m:oMath>
                </a14:m>
                <a:r>
                  <a:rPr lang="zh-CN" altLang="en-US" sz="1600" b="0" dirty="0" smtClean="0">
                    <a:latin typeface="+mn-ea"/>
                    <a:ea typeface="+mn-ea"/>
                  </a:rPr>
                  <a:t>，所以</a:t>
                </a:r>
                <a14:m>
                  <m:oMath xmlns:m="http://schemas.openxmlformats.org/officeDocument/2006/math">
                    <m:r>
                      <a:rPr lang="zh-CN" altLang="en-US" sz="1600" b="0" i="1" dirty="0" smtClean="0">
                        <a:latin typeface="+mn-ea"/>
                        <a:ea typeface="+mn-ea"/>
                      </a:rPr>
                      <m:t>𝜌</m:t>
                    </m:r>
                    <m:r>
                      <a:rPr lang="zh-CN" altLang="en-US" sz="1600" b="0" i="0" dirty="0">
                        <a:latin typeface="+mn-ea"/>
                        <a:ea typeface="+mn-ea"/>
                      </a:rPr>
                      <m:t>是无损分解</m:t>
                    </m:r>
                  </m:oMath>
                </a14:m>
              </a:p>
              <a:p>
                <a:pPr marL="0" indent="0">
                  <a:buNone/>
                </a:pPr>
                <a:r>
                  <a:rPr lang="zh-CN" altLang="en-US" sz="1600" b="0" dirty="0" smtClean="0">
                    <a:latin typeface="+mn-ea"/>
                    <a:ea typeface="+mn-ea"/>
                  </a:rPr>
                  <a:t>                      因为</a:t>
                </a:r>
                <a14:m>
                  <m:oMath xmlns:m="http://schemas.openxmlformats.org/officeDocument/2006/math">
                    <m:sSub>
                      <m:sSubPr>
                        <m:ctrlPr>
                          <a:rPr lang="en-US" altLang="zh-CN" sz="1600" i="1">
                            <a:latin typeface="+mn-ea"/>
                            <a:ea typeface="+mn-ea"/>
                          </a:rPr>
                        </m:ctrlPr>
                      </m:sSubPr>
                      <m:e>
                        <m:r>
                          <a:rPr lang="en-US" altLang="zh-CN" sz="1600" i="1">
                            <a:latin typeface="+mn-ea"/>
                            <a:ea typeface="+mn-ea"/>
                          </a:rPr>
                          <m:t>𝑼</m:t>
                        </m:r>
                      </m:e>
                      <m:sub>
                        <m:r>
                          <a:rPr lang="en-US" altLang="zh-CN" sz="1600" i="1">
                            <a:latin typeface="+mn-ea"/>
                            <a:ea typeface="+mn-ea"/>
                          </a:rPr>
                          <m:t>𝟏</m:t>
                        </m:r>
                      </m:sub>
                    </m:sSub>
                  </m:oMath>
                </a14:m>
                <a:r>
                  <a:rPr lang="zh-CN" altLang="en-US" sz="1600" b="0" dirty="0" smtClean="0">
                    <a:latin typeface="+mn-ea"/>
                    <a:ea typeface="+mn-ea"/>
                  </a:rPr>
                  <a:t>中存在</a:t>
                </a:r>
                <a14:m>
                  <m:oMath xmlns:m="http://schemas.openxmlformats.org/officeDocument/2006/math">
                    <m:r>
                      <a:rPr lang="en-US" altLang="zh-CN" sz="1600" i="1">
                        <a:latin typeface="+mn-ea"/>
                        <a:ea typeface="+mn-ea"/>
                      </a:rPr>
                      <m:t>{</m:t>
                    </m:r>
                    <m:r>
                      <a:rPr lang="en-US" altLang="zh-CN" sz="1600" i="1">
                        <a:latin typeface="+mn-ea"/>
                        <a:ea typeface="+mn-ea"/>
                      </a:rPr>
                      <m:t>𝑨</m:t>
                    </m:r>
                    <m:r>
                      <a:rPr lang="en-US" altLang="zh-CN" sz="1600" i="1">
                        <a:latin typeface="+mn-ea"/>
                        <a:ea typeface="+mn-ea"/>
                      </a:rPr>
                      <m:t>→</m:t>
                    </m:r>
                    <m:r>
                      <a:rPr lang="en-US" altLang="zh-CN" sz="1600" i="1">
                        <a:latin typeface="+mn-ea"/>
                        <a:ea typeface="+mn-ea"/>
                      </a:rPr>
                      <m:t>𝑩</m:t>
                    </m:r>
                    <m:r>
                      <a:rPr lang="en-US" altLang="zh-CN" sz="1600" i="1">
                        <a:latin typeface="+mn-ea"/>
                        <a:ea typeface="+mn-ea"/>
                      </a:rPr>
                      <m:t>}</m:t>
                    </m:r>
                  </m:oMath>
                </a14:m>
                <a:r>
                  <a:rPr lang="zh-CN" altLang="en-US" sz="1600" b="0" dirty="0">
                    <a:latin typeface="+mn-ea"/>
                    <a:ea typeface="+mn-ea"/>
                  </a:rPr>
                  <a:t>，</a:t>
                </a:r>
                <a:r>
                  <a:rPr lang="zh-CN" altLang="en-US" sz="1600" b="0" dirty="0" smtClean="0">
                    <a:latin typeface="+mn-ea"/>
                    <a:ea typeface="+mn-ea"/>
                  </a:rPr>
                  <a:t>所以</a:t>
                </a:r>
                <a14:m>
                  <m:oMath xmlns:m="http://schemas.openxmlformats.org/officeDocument/2006/math">
                    <m:r>
                      <a:rPr lang="zh-CN" altLang="en-US" sz="1600" b="0" i="1" dirty="0">
                        <a:latin typeface="+mn-ea"/>
                        <a:ea typeface="+mn-ea"/>
                      </a:rPr>
                      <m:t>𝜌</m:t>
                    </m:r>
                  </m:oMath>
                </a14:m>
                <a:r>
                  <a:rPr lang="zh-CN" altLang="en-US" sz="1600" b="0" dirty="0" smtClean="0">
                    <a:latin typeface="+mn-ea"/>
                    <a:ea typeface="+mn-ea"/>
                  </a:rPr>
                  <a:t>保持</a:t>
                </a:r>
                <a:r>
                  <a:rPr lang="en-US" altLang="zh-CN" sz="1600" b="0" dirty="0" smtClean="0">
                    <a:latin typeface="+mn-ea"/>
                    <a:ea typeface="+mn-ea"/>
                  </a:rPr>
                  <a:t>FD</a:t>
                </a:r>
                <a:r>
                  <a:rPr lang="zh-CN" altLang="en-US" sz="1600" b="0" dirty="0" smtClean="0">
                    <a:latin typeface="+mn-ea"/>
                    <a:ea typeface="+mn-ea"/>
                  </a:rPr>
                  <a:t>的分解</a:t>
                </a:r>
                <a:endParaRPr lang="en-US" altLang="zh-CN" sz="1600" b="0" dirty="0">
                  <a:latin typeface="+mn-ea"/>
                  <a:ea typeface="+mn-ea"/>
                </a:endParaRPr>
              </a:p>
              <a:p>
                <a:pPr marL="0" indent="0">
                  <a:buNone/>
                </a:pPr>
                <a:r>
                  <a:rPr lang="zh-CN" altLang="en-US" sz="1600" b="0" dirty="0">
                    <a:latin typeface="+mn-ea"/>
                    <a:ea typeface="+mn-ea"/>
                  </a:rPr>
                  <a:t>（</a:t>
                </a:r>
                <a:r>
                  <a:rPr lang="en-US" altLang="zh-CN" sz="1600" b="0" dirty="0">
                    <a:latin typeface="+mn-ea"/>
                    <a:ea typeface="+mn-ea"/>
                  </a:rPr>
                  <a:t>2</a:t>
                </a:r>
                <a:r>
                  <a:rPr lang="zh-CN" altLang="en-US" sz="1600" b="0" dirty="0">
                    <a:latin typeface="+mn-ea"/>
                    <a:ea typeface="+mn-ea"/>
                  </a:rPr>
                  <a:t>）相对于</a:t>
                </a:r>
                <a14:m>
                  <m:oMath xmlns:m="http://schemas.openxmlformats.org/officeDocument/2006/math">
                    <m:sSub>
                      <m:sSubPr>
                        <m:ctrlPr>
                          <a:rPr lang="en-US" altLang="zh-CN" sz="1600" b="0">
                            <a:latin typeface="+mn-ea"/>
                            <a:ea typeface="+mn-ea"/>
                          </a:rPr>
                        </m:ctrlPr>
                      </m:sSubPr>
                      <m:e>
                        <m:r>
                          <a:rPr lang="en-US" altLang="zh-CN" sz="1600" b="0">
                            <a:latin typeface="+mn-ea"/>
                            <a:ea typeface="+mn-ea"/>
                          </a:rPr>
                          <m:t>𝑭</m:t>
                        </m:r>
                      </m:e>
                      <m:sub>
                        <m:r>
                          <a:rPr lang="en-US" altLang="zh-CN" sz="1600" b="0">
                            <a:latin typeface="+mn-ea"/>
                            <a:ea typeface="+mn-ea"/>
                          </a:rPr>
                          <m:t>𝟐</m:t>
                        </m:r>
                      </m:sub>
                    </m:sSub>
                    <m:r>
                      <a:rPr lang="en-US" altLang="zh-CN" sz="1600" b="0">
                        <a:latin typeface="+mn-ea"/>
                        <a:ea typeface="+mn-ea"/>
                      </a:rPr>
                      <m:t>={</m:t>
                    </m:r>
                    <m:r>
                      <a:rPr lang="en-US" altLang="zh-CN" sz="1600" b="0">
                        <a:latin typeface="+mn-ea"/>
                        <a:ea typeface="+mn-ea"/>
                      </a:rPr>
                      <m:t>𝑨</m:t>
                    </m:r>
                    <m:r>
                      <a:rPr lang="en-US" altLang="zh-CN" sz="1600" b="0">
                        <a:latin typeface="+mn-ea"/>
                        <a:ea typeface="+mn-ea"/>
                      </a:rPr>
                      <m:t>→</m:t>
                    </m:r>
                    <m:r>
                      <a:rPr lang="en-US" altLang="zh-CN" sz="1600" b="0">
                        <a:latin typeface="+mn-ea"/>
                        <a:ea typeface="+mn-ea"/>
                      </a:rPr>
                      <m:t>𝑪</m:t>
                    </m:r>
                    <m:r>
                      <a:rPr lang="en-US" altLang="zh-CN" sz="1600" b="0">
                        <a:latin typeface="+mn-ea"/>
                        <a:ea typeface="+mn-ea"/>
                      </a:rPr>
                      <m:t>,</m:t>
                    </m:r>
                    <m:r>
                      <a:rPr lang="en-US" altLang="zh-CN" sz="1600" b="0">
                        <a:latin typeface="+mn-ea"/>
                        <a:ea typeface="+mn-ea"/>
                      </a:rPr>
                      <m:t>𝑩</m:t>
                    </m:r>
                    <m:r>
                      <a:rPr lang="en-US" altLang="zh-CN" sz="1600" b="0">
                        <a:latin typeface="+mn-ea"/>
                        <a:ea typeface="+mn-ea"/>
                      </a:rPr>
                      <m:t>→</m:t>
                    </m:r>
                    <m:r>
                      <a:rPr lang="en-US" altLang="zh-CN" sz="1600" b="0">
                        <a:latin typeface="+mn-ea"/>
                        <a:ea typeface="+mn-ea"/>
                      </a:rPr>
                      <m:t>𝑪</m:t>
                    </m:r>
                    <m:r>
                      <a:rPr lang="en-US" altLang="zh-CN" sz="1600" b="0">
                        <a:latin typeface="+mn-ea"/>
                        <a:ea typeface="+mn-ea"/>
                      </a:rPr>
                      <m:t>}</m:t>
                    </m:r>
                    <m:sSub>
                      <m:sSubPr>
                        <m:ctrlPr>
                          <a:rPr lang="en-US" altLang="zh-CN" sz="1600" b="0">
                            <a:latin typeface="+mn-ea"/>
                            <a:ea typeface="+mn-ea"/>
                          </a:rPr>
                        </m:ctrlPr>
                      </m:sSubPr>
                      <m:e>
                        <m:r>
                          <a:rPr lang="en-US" altLang="zh-CN" sz="1600" b="0">
                            <a:latin typeface="+mn-ea"/>
                            <a:ea typeface="+mn-ea"/>
                          </a:rPr>
                          <m:t> </m:t>
                        </m:r>
                        <m:r>
                          <a:rPr lang="zh-CN" altLang="en-US" sz="1600" b="0">
                            <a:latin typeface="+mn-ea"/>
                            <a:ea typeface="+mn-ea"/>
                          </a:rPr>
                          <m:t>因为</m:t>
                        </m:r>
                        <m:r>
                          <a:rPr lang="en-US" altLang="zh-CN" sz="1600" b="0">
                            <a:latin typeface="+mn-ea"/>
                            <a:ea typeface="+mn-ea"/>
                          </a:rPr>
                          <m:t> (</m:t>
                        </m:r>
                        <m:r>
                          <a:rPr lang="en-US" altLang="zh-CN" sz="1600" b="0">
                            <a:latin typeface="+mn-ea"/>
                            <a:ea typeface="+mn-ea"/>
                          </a:rPr>
                          <m:t>𝑼</m:t>
                        </m:r>
                      </m:e>
                      <m:sub>
                        <m:r>
                          <a:rPr lang="en-US" altLang="zh-CN" sz="1600" b="0">
                            <a:latin typeface="+mn-ea"/>
                            <a:ea typeface="+mn-ea"/>
                          </a:rPr>
                          <m:t>𝟏</m:t>
                        </m:r>
                      </m:sub>
                    </m:sSub>
                    <m:r>
                      <a:rPr lang="en-US" altLang="zh-CN" sz="1600" b="0">
                        <a:latin typeface="+mn-ea"/>
                        <a:ea typeface="+mn-ea"/>
                      </a:rPr>
                      <m:t>∩</m:t>
                    </m:r>
                    <m:sSub>
                      <m:sSubPr>
                        <m:ctrlPr>
                          <a:rPr lang="en-US" altLang="zh-CN" sz="1600" b="0">
                            <a:latin typeface="+mn-ea"/>
                            <a:ea typeface="+mn-ea"/>
                          </a:rPr>
                        </m:ctrlPr>
                      </m:sSubPr>
                      <m:e>
                        <m:r>
                          <a:rPr lang="en-US" altLang="zh-CN" sz="1600" b="0">
                            <a:latin typeface="+mn-ea"/>
                            <a:ea typeface="+mn-ea"/>
                          </a:rPr>
                          <m:t>𝑼</m:t>
                        </m:r>
                      </m:e>
                      <m:sub>
                        <m:r>
                          <a:rPr lang="en-US" altLang="zh-CN" sz="1600" b="0">
                            <a:latin typeface="+mn-ea"/>
                            <a:ea typeface="+mn-ea"/>
                          </a:rPr>
                          <m:t>𝟐</m:t>
                        </m:r>
                      </m:sub>
                    </m:sSub>
                    <m:r>
                      <a:rPr lang="en-US" altLang="zh-CN" sz="1600" b="0">
                        <a:latin typeface="+mn-ea"/>
                        <a:ea typeface="+mn-ea"/>
                      </a:rPr>
                      <m:t>)→</m:t>
                    </m:r>
                    <m:sSub>
                      <m:sSubPr>
                        <m:ctrlPr>
                          <a:rPr lang="en-US" altLang="zh-CN" sz="1600" b="0">
                            <a:latin typeface="+mn-ea"/>
                            <a:ea typeface="+mn-ea"/>
                          </a:rPr>
                        </m:ctrlPr>
                      </m:sSubPr>
                      <m:e>
                        <m:r>
                          <a:rPr lang="en-US" altLang="zh-CN" sz="1600" b="0">
                            <a:latin typeface="+mn-ea"/>
                            <a:ea typeface="+mn-ea"/>
                          </a:rPr>
                          <m:t>(</m:t>
                        </m:r>
                        <m:r>
                          <a:rPr lang="en-US" altLang="zh-CN" sz="1600" b="0">
                            <a:latin typeface="+mn-ea"/>
                            <a:ea typeface="+mn-ea"/>
                          </a:rPr>
                          <m:t>𝑼</m:t>
                        </m:r>
                      </m:e>
                      <m:sub>
                        <m:r>
                          <a:rPr lang="en-US" altLang="zh-CN" sz="1600" b="0">
                            <a:latin typeface="+mn-ea"/>
                            <a:ea typeface="+mn-ea"/>
                          </a:rPr>
                          <m:t>𝟐</m:t>
                        </m:r>
                      </m:sub>
                    </m:sSub>
                    <m:r>
                      <a:rPr lang="en-US" altLang="zh-CN" sz="1600" b="0">
                        <a:latin typeface="+mn-ea"/>
                        <a:ea typeface="+mn-ea"/>
                      </a:rPr>
                      <m:t>−</m:t>
                    </m:r>
                    <m:sSub>
                      <m:sSubPr>
                        <m:ctrlPr>
                          <a:rPr lang="en-US" altLang="zh-CN" sz="1600" b="0">
                            <a:latin typeface="+mn-ea"/>
                            <a:ea typeface="+mn-ea"/>
                          </a:rPr>
                        </m:ctrlPr>
                      </m:sSubPr>
                      <m:e>
                        <m:r>
                          <a:rPr lang="en-US" altLang="zh-CN" sz="1600" b="0">
                            <a:latin typeface="+mn-ea"/>
                            <a:ea typeface="+mn-ea"/>
                          </a:rPr>
                          <m:t>𝑼</m:t>
                        </m:r>
                      </m:e>
                      <m:sub>
                        <m:r>
                          <a:rPr lang="en-US" altLang="zh-CN" sz="1600" b="0">
                            <a:latin typeface="+mn-ea"/>
                            <a:ea typeface="+mn-ea"/>
                          </a:rPr>
                          <m:t>𝟏</m:t>
                        </m:r>
                      </m:sub>
                    </m:sSub>
                    <m:r>
                      <a:rPr lang="en-US" altLang="zh-CN" sz="1600" b="0">
                        <a:latin typeface="+mn-ea"/>
                        <a:ea typeface="+mn-ea"/>
                      </a:rPr>
                      <m:t>)</m:t>
                    </m:r>
                    <m:r>
                      <m:rPr>
                        <m:nor/>
                      </m:rPr>
                      <a:rPr lang="zh-CN" altLang="en-US" sz="1600" b="0" dirty="0">
                        <a:latin typeface="+mn-ea"/>
                        <a:ea typeface="+mn-ea"/>
                      </a:rPr>
                      <m:t>，</m:t>
                    </m:r>
                  </m:oMath>
                </a14:m>
                <a:r>
                  <a:rPr lang="zh-CN" altLang="en-US" sz="1600" b="0" dirty="0">
                    <a:latin typeface="+mn-ea"/>
                    <a:ea typeface="+mn-ea"/>
                  </a:rPr>
                  <a:t>所以</a:t>
                </a:r>
                <a14:m>
                  <m:oMath xmlns:m="http://schemas.openxmlformats.org/officeDocument/2006/math">
                    <m:r>
                      <a:rPr lang="zh-CN" altLang="en-US" sz="1600" b="0" dirty="0">
                        <a:latin typeface="+mn-ea"/>
                        <a:ea typeface="+mn-ea"/>
                      </a:rPr>
                      <m:t>𝜌</m:t>
                    </m:r>
                    <m:r>
                      <a:rPr lang="zh-CN" altLang="en-US" sz="1600" b="0" dirty="0">
                        <a:latin typeface="+mn-ea"/>
                        <a:ea typeface="+mn-ea"/>
                      </a:rPr>
                      <m:t>是无损分解</m:t>
                    </m:r>
                  </m:oMath>
                </a14:m>
                <a:endParaRPr lang="en-US" altLang="zh-CN" sz="1600" b="0" dirty="0">
                  <a:latin typeface="+mn-ea"/>
                  <a:ea typeface="+mn-ea"/>
                </a:endParaRPr>
              </a:p>
              <a:p>
                <a:pPr marL="0" indent="0">
                  <a:buNone/>
                </a:pPr>
                <a:r>
                  <a:rPr lang="zh-CN" altLang="en-US" sz="1600" b="0" dirty="0">
                    <a:latin typeface="+mn-ea"/>
                    <a:ea typeface="+mn-ea"/>
                  </a:rPr>
                  <a:t>但因为</a:t>
                </a:r>
                <a14:m>
                  <m:oMath xmlns:m="http://schemas.openxmlformats.org/officeDocument/2006/math">
                    <m:r>
                      <a:rPr lang="en-US" altLang="zh-CN" sz="1600" b="0">
                        <a:latin typeface="+mn-ea"/>
                        <a:ea typeface="+mn-ea"/>
                      </a:rPr>
                      <m:t>{</m:t>
                    </m:r>
                    <m:r>
                      <a:rPr lang="en-US" altLang="zh-CN" sz="1600" b="0">
                        <a:latin typeface="+mn-ea"/>
                        <a:ea typeface="+mn-ea"/>
                      </a:rPr>
                      <m:t>𝑩</m:t>
                    </m:r>
                    <m:r>
                      <a:rPr lang="en-US" altLang="zh-CN" sz="1600" b="0">
                        <a:latin typeface="+mn-ea"/>
                        <a:ea typeface="+mn-ea"/>
                      </a:rPr>
                      <m:t>→</m:t>
                    </m:r>
                    <m:r>
                      <a:rPr lang="en-US" altLang="zh-CN" sz="1600" b="0">
                        <a:latin typeface="+mn-ea"/>
                        <a:ea typeface="+mn-ea"/>
                      </a:rPr>
                      <m:t>𝑪</m:t>
                    </m:r>
                    <m:r>
                      <a:rPr lang="en-US" altLang="zh-CN" sz="1600" b="0">
                        <a:latin typeface="+mn-ea"/>
                        <a:ea typeface="+mn-ea"/>
                      </a:rPr>
                      <m:t>}</m:t>
                    </m:r>
                  </m:oMath>
                </a14:m>
                <a:r>
                  <a:rPr lang="zh-CN" altLang="en-US" sz="1600" b="0" dirty="0">
                    <a:latin typeface="+mn-ea"/>
                    <a:ea typeface="+mn-ea"/>
                  </a:rPr>
                  <a:t>丢失了，所以不保持</a:t>
                </a:r>
                <a:r>
                  <a:rPr lang="en-US" altLang="zh-CN" sz="1600" b="0" dirty="0">
                    <a:latin typeface="+mn-ea"/>
                    <a:ea typeface="+mn-ea"/>
                  </a:rPr>
                  <a:t>FD</a:t>
                </a:r>
                <a:r>
                  <a:rPr lang="zh-CN" altLang="en-US" sz="1600" b="0" dirty="0">
                    <a:latin typeface="+mn-ea"/>
                    <a:ea typeface="+mn-ea"/>
                  </a:rPr>
                  <a:t>的</a:t>
                </a:r>
                <a:r>
                  <a:rPr lang="zh-CN" altLang="en-US" sz="1600" b="0" dirty="0">
                    <a:latin typeface="+mn-ea"/>
                    <a:ea typeface="+mn-ea"/>
                  </a:rPr>
                  <a:t>分解</a:t>
                </a:r>
                <a:endParaRPr lang="en-US" altLang="zh-CN" sz="1600" b="0" dirty="0">
                  <a:latin typeface="+mn-ea"/>
                  <a:ea typeface="+mn-ea"/>
                </a:endParaRPr>
              </a:p>
              <a:p>
                <a:pPr marL="0" indent="0">
                  <a:buNone/>
                </a:pPr>
                <a:r>
                  <a:rPr lang="zh-CN" altLang="en-US" sz="1600" b="0" dirty="0">
                    <a:latin typeface="+mn-ea"/>
                    <a:ea typeface="+mn-ea"/>
                  </a:rPr>
                  <a:t>（</a:t>
                </a:r>
                <a:r>
                  <a:rPr lang="en-US" altLang="zh-CN" sz="1600" b="0" dirty="0">
                    <a:latin typeface="+mn-ea"/>
                    <a:ea typeface="+mn-ea"/>
                  </a:rPr>
                  <a:t>3</a:t>
                </a:r>
                <a:r>
                  <a:rPr lang="zh-CN" altLang="en-US" sz="1600" b="0" dirty="0">
                    <a:latin typeface="+mn-ea"/>
                    <a:ea typeface="+mn-ea"/>
                  </a:rPr>
                  <a:t>）相对</a:t>
                </a:r>
                <a:r>
                  <a:rPr lang="zh-CN" altLang="en-US" sz="1600" b="0" dirty="0">
                    <a:latin typeface="+mn-ea"/>
                    <a:ea typeface="+mn-ea"/>
                  </a:rPr>
                  <a:t>于</a:t>
                </a:r>
                <a14:m>
                  <m:oMath xmlns:m="http://schemas.openxmlformats.org/officeDocument/2006/math">
                    <m:sSub>
                      <m:sSubPr>
                        <m:ctrlPr>
                          <a:rPr lang="en-US" altLang="zh-CN" sz="1600" b="0">
                            <a:latin typeface="+mn-ea"/>
                            <a:ea typeface="+mn-ea"/>
                          </a:rPr>
                        </m:ctrlPr>
                      </m:sSubPr>
                      <m:e>
                        <m:r>
                          <a:rPr lang="en-US" altLang="zh-CN" sz="1600" b="0">
                            <a:latin typeface="+mn-ea"/>
                            <a:ea typeface="+mn-ea"/>
                          </a:rPr>
                          <m:t>𝑭</m:t>
                        </m:r>
                      </m:e>
                      <m:sub>
                        <m:r>
                          <a:rPr lang="en-US" altLang="zh-CN" sz="1600" b="0">
                            <a:latin typeface="+mn-ea"/>
                            <a:ea typeface="+mn-ea"/>
                          </a:rPr>
                          <m:t>𝟑</m:t>
                        </m:r>
                      </m:sub>
                    </m:sSub>
                    <m:r>
                      <a:rPr lang="en-US" altLang="zh-CN" sz="1600" b="0">
                        <a:latin typeface="+mn-ea"/>
                        <a:ea typeface="+mn-ea"/>
                      </a:rPr>
                      <m:t>=</m:t>
                    </m:r>
                    <m:d>
                      <m:dPr>
                        <m:begChr m:val="{"/>
                        <m:endChr m:val="}"/>
                        <m:ctrlPr>
                          <a:rPr lang="en-US" altLang="zh-CN" sz="1600" b="0">
                            <a:latin typeface="+mn-ea"/>
                            <a:ea typeface="+mn-ea"/>
                          </a:rPr>
                        </m:ctrlPr>
                      </m:dPr>
                      <m:e>
                        <m:r>
                          <a:rPr lang="en-US" altLang="zh-CN" sz="1600" b="0">
                            <a:latin typeface="+mn-ea"/>
                            <a:ea typeface="+mn-ea"/>
                          </a:rPr>
                          <m:t>𝑩</m:t>
                        </m:r>
                        <m:r>
                          <a:rPr lang="en-US" altLang="zh-CN" sz="1600" b="0">
                            <a:latin typeface="+mn-ea"/>
                            <a:ea typeface="+mn-ea"/>
                          </a:rPr>
                          <m:t>→</m:t>
                        </m:r>
                        <m:r>
                          <a:rPr lang="en-US" altLang="zh-CN" sz="1600" b="0">
                            <a:latin typeface="+mn-ea"/>
                            <a:ea typeface="+mn-ea"/>
                          </a:rPr>
                          <m:t>𝑨</m:t>
                        </m:r>
                      </m:e>
                    </m:d>
                    <m:r>
                      <a:rPr lang="en-US" altLang="zh-CN" sz="1600" b="0">
                        <a:latin typeface="+mn-ea"/>
                        <a:ea typeface="+mn-ea"/>
                      </a:rPr>
                      <m:t> </m:t>
                    </m:r>
                    <m:r>
                      <a:rPr lang="zh-CN" altLang="en-US" sz="1600" b="0" dirty="0">
                        <a:latin typeface="+mn-ea"/>
                        <a:ea typeface="+mn-ea"/>
                      </a:rPr>
                      <m:t>因为</m:t>
                    </m:r>
                    <m:r>
                      <a:rPr lang="en-US" altLang="zh-CN" sz="1600" b="0">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𝟏</m:t>
                        </m:r>
                      </m:sub>
                    </m:sSub>
                    <m:r>
                      <a:rPr lang="en-US" altLang="zh-CN" sz="1600" b="0">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𝟐</m:t>
                        </m:r>
                      </m:sub>
                    </m:sSub>
                    <m:r>
                      <a:rPr lang="en-US" altLang="zh-CN" sz="1600" b="0">
                        <a:latin typeface="+mn-ea"/>
                        <a:ea typeface="+mn-ea"/>
                      </a:rPr>
                      <m:t>)</m:t>
                    </m:r>
                    <m:r>
                      <a:rPr lang="zh-CN" altLang="en-US" sz="1600" b="0">
                        <a:latin typeface="+mn-ea"/>
                        <a:ea typeface="+mn-ea"/>
                      </a:rPr>
                      <m:t>→</m:t>
                    </m:r>
                    <m:d>
                      <m:dPr>
                        <m:ctrlPr>
                          <a:rPr lang="en-US" altLang="zh-CN" sz="1600" i="1">
                            <a:latin typeface="+mn-ea"/>
                            <a:ea typeface="+mn-ea"/>
                          </a:rPr>
                        </m:ctrlPr>
                      </m:dPr>
                      <m:e>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𝟏</m:t>
                            </m:r>
                          </m:sub>
                        </m:sSub>
                        <m:r>
                          <a:rPr lang="en-US" altLang="zh-CN" sz="1600" b="0" i="1">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𝟐</m:t>
                            </m:r>
                          </m:sub>
                        </m:sSub>
                      </m:e>
                    </m:d>
                  </m:oMath>
                </a14:m>
                <a:r>
                  <a:rPr lang="zh-CN" altLang="en-US" sz="1600" b="0" dirty="0" smtClean="0">
                    <a:latin typeface="+mn-ea"/>
                    <a:ea typeface="+mn-ea"/>
                  </a:rPr>
                  <a:t>和</a:t>
                </a:r>
                <a14:m>
                  <m:oMath xmlns:m="http://schemas.openxmlformats.org/officeDocument/2006/math">
                    <m:r>
                      <a:rPr lang="en-US" altLang="zh-CN" sz="1600" i="1">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𝟏</m:t>
                        </m:r>
                      </m:sub>
                    </m:sSub>
                    <m:r>
                      <a:rPr lang="en-US" altLang="zh-CN" sz="1600" i="1">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𝟐</m:t>
                        </m:r>
                      </m:sub>
                    </m:sSub>
                    <m:r>
                      <a:rPr lang="en-US" altLang="zh-CN" sz="1600" i="1">
                        <a:latin typeface="+mn-ea"/>
                        <a:ea typeface="+mn-ea"/>
                      </a:rPr>
                      <m:t>)</m:t>
                    </m:r>
                    <m:r>
                      <a:rPr lang="zh-CN" altLang="en-US" sz="1600" i="1">
                        <a:latin typeface="+mn-ea"/>
                        <a:ea typeface="+mn-ea"/>
                      </a:rPr>
                      <m:t>→</m:t>
                    </m:r>
                    <m:r>
                      <m:rPr>
                        <m:nor/>
                      </m:rPr>
                      <a:rPr lang="en-US" altLang="zh-CN" sz="1600" dirty="0">
                        <a:latin typeface="+mn-ea"/>
                        <a:ea typeface="+mn-ea"/>
                      </a:rPr>
                      <m:t> </m:t>
                    </m:r>
                    <m:d>
                      <m:dPr>
                        <m:ctrlPr>
                          <a:rPr lang="en-US" altLang="zh-CN" sz="1600" i="1">
                            <a:latin typeface="+mn-ea"/>
                            <a:ea typeface="+mn-ea"/>
                          </a:rPr>
                        </m:ctrlPr>
                      </m:dPr>
                      <m:e>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𝟐</m:t>
                            </m:r>
                          </m:sub>
                        </m:sSub>
                        <m:r>
                          <a:rPr lang="en-US" altLang="zh-CN" sz="1600" i="1">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𝟏</m:t>
                            </m:r>
                          </m:sub>
                        </m:sSub>
                      </m:e>
                    </m:d>
                  </m:oMath>
                </a14:m>
                <a:r>
                  <a:rPr lang="zh-CN" altLang="en-US" sz="1600" b="0" dirty="0">
                    <a:latin typeface="+mn-ea"/>
                    <a:ea typeface="+mn-ea"/>
                  </a:rPr>
                  <a:t>都不成立，所以</a:t>
                </a:r>
                <a14:m>
                  <m:oMath xmlns:m="http://schemas.openxmlformats.org/officeDocument/2006/math">
                    <m:r>
                      <a:rPr lang="zh-CN" altLang="en-US" sz="1600" b="0" dirty="0">
                        <a:latin typeface="+mn-ea"/>
                        <a:ea typeface="+mn-ea"/>
                      </a:rPr>
                      <m:t>𝜌</m:t>
                    </m:r>
                    <m:r>
                      <a:rPr lang="zh-CN" altLang="en-US" sz="1600" b="0" dirty="0">
                        <a:latin typeface="+mn-ea"/>
                        <a:ea typeface="+mn-ea"/>
                      </a:rPr>
                      <m:t>是</m:t>
                    </m:r>
                    <m:r>
                      <a:rPr lang="zh-CN" altLang="en-US" sz="1600" b="0" i="1" dirty="0">
                        <a:latin typeface="Cambria Math" panose="02040503050406030204" pitchFamily="18" charset="0"/>
                        <a:ea typeface="+mn-ea"/>
                      </a:rPr>
                      <m:t>损失</m:t>
                    </m:r>
                    <m:r>
                      <a:rPr lang="zh-CN" altLang="en-US" sz="1600" b="0" dirty="0">
                        <a:latin typeface="+mn-ea"/>
                        <a:ea typeface="+mn-ea"/>
                      </a:rPr>
                      <m:t>分解</m:t>
                    </m:r>
                    <m:r>
                      <a:rPr lang="en-US" altLang="zh-CN" sz="1600" b="0" i="0" dirty="0" smtClean="0">
                        <a:latin typeface="+mn-ea"/>
                        <a:ea typeface="+mn-ea"/>
                      </a:rPr>
                      <m:t>                         </m:t>
                    </m:r>
                  </m:oMath>
                </a14:m>
                <a:r>
                  <a:rPr lang="zh-CN" altLang="en-US" sz="1600" b="0" dirty="0">
                    <a:latin typeface="+mn-ea"/>
                    <a:ea typeface="+mn-ea"/>
                  </a:rPr>
                  <a:t>因为</a:t>
                </a:r>
                <a14:m>
                  <m:oMath xmlns:m="http://schemas.openxmlformats.org/officeDocument/2006/math">
                    <m:sSub>
                      <m:sSubPr>
                        <m:ctrlPr>
                          <a:rPr lang="en-US" altLang="zh-CN" sz="1600" b="0">
                            <a:latin typeface="+mn-ea"/>
                            <a:ea typeface="+mn-ea"/>
                          </a:rPr>
                        </m:ctrlPr>
                      </m:sSubPr>
                      <m:e>
                        <m:r>
                          <a:rPr lang="en-US" altLang="zh-CN" sz="1600" b="0">
                            <a:latin typeface="+mn-ea"/>
                            <a:ea typeface="+mn-ea"/>
                          </a:rPr>
                          <m:t>𝑼</m:t>
                        </m:r>
                      </m:e>
                      <m:sub>
                        <m:r>
                          <a:rPr lang="en-US" altLang="zh-CN" sz="1600" b="0">
                            <a:latin typeface="+mn-ea"/>
                            <a:ea typeface="+mn-ea"/>
                          </a:rPr>
                          <m:t>𝟏</m:t>
                        </m:r>
                      </m:sub>
                    </m:sSub>
                  </m:oMath>
                </a14:m>
                <a:r>
                  <a:rPr lang="zh-CN" altLang="en-US" sz="1600" b="0" dirty="0">
                    <a:latin typeface="+mn-ea"/>
                    <a:ea typeface="+mn-ea"/>
                  </a:rPr>
                  <a:t>中存在</a:t>
                </a:r>
                <a14:m>
                  <m:oMath xmlns:m="http://schemas.openxmlformats.org/officeDocument/2006/math">
                    <m:r>
                      <a:rPr lang="en-US" altLang="zh-CN" sz="1600" b="0">
                        <a:latin typeface="+mn-ea"/>
                        <a:ea typeface="+mn-ea"/>
                      </a:rPr>
                      <m:t>{</m:t>
                    </m:r>
                    <m:r>
                      <a:rPr lang="en-US" altLang="zh-CN" sz="1600" b="0">
                        <a:latin typeface="+mn-ea"/>
                        <a:ea typeface="+mn-ea"/>
                      </a:rPr>
                      <m:t>𝑩</m:t>
                    </m:r>
                    <m:r>
                      <a:rPr lang="en-US" altLang="zh-CN" sz="1600" b="0">
                        <a:latin typeface="+mn-ea"/>
                        <a:ea typeface="+mn-ea"/>
                      </a:rPr>
                      <m:t>→</m:t>
                    </m:r>
                    <m:r>
                      <a:rPr lang="en-US" altLang="zh-CN" sz="1600" b="0">
                        <a:latin typeface="+mn-ea"/>
                        <a:ea typeface="+mn-ea"/>
                      </a:rPr>
                      <m:t>𝑨</m:t>
                    </m:r>
                    <m:r>
                      <a:rPr lang="en-US" altLang="zh-CN" sz="1600" b="0">
                        <a:latin typeface="+mn-ea"/>
                        <a:ea typeface="+mn-ea"/>
                      </a:rPr>
                      <m:t>}</m:t>
                    </m:r>
                  </m:oMath>
                </a14:m>
                <a:r>
                  <a:rPr lang="zh-CN" altLang="en-US" sz="1600" b="0" dirty="0">
                    <a:latin typeface="+mn-ea"/>
                    <a:ea typeface="+mn-ea"/>
                  </a:rPr>
                  <a:t>，所以</a:t>
                </a:r>
                <a14:m>
                  <m:oMath xmlns:m="http://schemas.openxmlformats.org/officeDocument/2006/math">
                    <m:r>
                      <a:rPr lang="zh-CN" altLang="en-US" sz="1600" b="0" dirty="0">
                        <a:latin typeface="+mn-ea"/>
                        <a:ea typeface="+mn-ea"/>
                      </a:rPr>
                      <m:t>𝜌</m:t>
                    </m:r>
                  </m:oMath>
                </a14:m>
                <a:r>
                  <a:rPr lang="zh-CN" altLang="en-US" sz="1600" b="0" dirty="0">
                    <a:latin typeface="+mn-ea"/>
                    <a:ea typeface="+mn-ea"/>
                  </a:rPr>
                  <a:t>保持</a:t>
                </a:r>
                <a:r>
                  <a:rPr lang="en-US" altLang="zh-CN" sz="1600" b="0" dirty="0">
                    <a:latin typeface="+mn-ea"/>
                    <a:ea typeface="+mn-ea"/>
                  </a:rPr>
                  <a:t>FD</a:t>
                </a:r>
                <a:r>
                  <a:rPr lang="zh-CN" altLang="en-US" sz="1600" b="0" dirty="0">
                    <a:latin typeface="+mn-ea"/>
                    <a:ea typeface="+mn-ea"/>
                  </a:rPr>
                  <a:t>的</a:t>
                </a:r>
                <a:r>
                  <a:rPr lang="zh-CN" altLang="en-US" sz="1600" b="0" dirty="0">
                    <a:latin typeface="+mn-ea"/>
                    <a:ea typeface="+mn-ea"/>
                  </a:rPr>
                  <a:t>分解</a:t>
                </a:r>
                <a:endParaRPr lang="en-US" altLang="zh-CN" sz="1600" b="0" dirty="0">
                  <a:latin typeface="+mn-ea"/>
                  <a:ea typeface="+mn-ea"/>
                </a:endParaRPr>
              </a:p>
              <a:p>
                <a:pPr marL="0" indent="0">
                  <a:buNone/>
                </a:pPr>
                <a:r>
                  <a:rPr lang="zh-CN" altLang="en-US" sz="1600" b="0" dirty="0">
                    <a:latin typeface="+mn-ea"/>
                    <a:ea typeface="+mn-ea"/>
                  </a:rPr>
                  <a:t>（</a:t>
                </a:r>
                <a:r>
                  <a:rPr lang="en-US" altLang="zh-CN" sz="1600" b="0" dirty="0">
                    <a:latin typeface="+mn-ea"/>
                    <a:ea typeface="+mn-ea"/>
                  </a:rPr>
                  <a:t>4</a:t>
                </a:r>
                <a:r>
                  <a:rPr lang="zh-CN" altLang="en-US" sz="1600" b="0" dirty="0">
                    <a:latin typeface="+mn-ea"/>
                    <a:ea typeface="+mn-ea"/>
                  </a:rPr>
                  <a:t>）</a:t>
                </a:r>
                <a:r>
                  <a:rPr lang="zh-CN" altLang="en-US" sz="1600" b="0" dirty="0">
                    <a:latin typeface="+mn-ea"/>
                    <a:ea typeface="+mn-ea"/>
                  </a:rPr>
                  <a:t>相对于</a:t>
                </a:r>
                <a14:m>
                  <m:oMath xmlns:m="http://schemas.openxmlformats.org/officeDocument/2006/math">
                    <m:sSub>
                      <m:sSubPr>
                        <m:ctrlPr>
                          <a:rPr lang="en-US" altLang="zh-CN" sz="1600" b="0">
                            <a:latin typeface="+mn-ea"/>
                            <a:ea typeface="+mn-ea"/>
                          </a:rPr>
                        </m:ctrlPr>
                      </m:sSubPr>
                      <m:e>
                        <m:r>
                          <a:rPr lang="en-US" altLang="zh-CN" sz="1600" b="0">
                            <a:latin typeface="+mn-ea"/>
                            <a:ea typeface="+mn-ea"/>
                          </a:rPr>
                          <m:t>𝑭</m:t>
                        </m:r>
                      </m:e>
                      <m:sub>
                        <m:r>
                          <a:rPr lang="en-US" altLang="zh-CN" sz="1600" b="0">
                            <a:latin typeface="+mn-ea"/>
                            <a:ea typeface="+mn-ea"/>
                          </a:rPr>
                          <m:t>𝟐</m:t>
                        </m:r>
                      </m:sub>
                    </m:sSub>
                    <m:r>
                      <a:rPr lang="en-US" altLang="zh-CN" sz="1600" b="0">
                        <a:latin typeface="+mn-ea"/>
                        <a:ea typeface="+mn-ea"/>
                      </a:rPr>
                      <m:t>=</m:t>
                    </m:r>
                    <m:d>
                      <m:dPr>
                        <m:begChr m:val="{"/>
                        <m:endChr m:val="}"/>
                        <m:ctrlPr>
                          <a:rPr lang="en-US" altLang="zh-CN" sz="1600" b="0">
                            <a:latin typeface="+mn-ea"/>
                            <a:ea typeface="+mn-ea"/>
                          </a:rPr>
                        </m:ctrlPr>
                      </m:dPr>
                      <m:e>
                        <m:r>
                          <a:rPr lang="en-US" altLang="zh-CN" sz="1600" b="0">
                            <a:latin typeface="+mn-ea"/>
                            <a:ea typeface="+mn-ea"/>
                          </a:rPr>
                          <m:t>𝑪</m:t>
                        </m:r>
                        <m:r>
                          <a:rPr lang="en-US" altLang="zh-CN" sz="1600" b="0">
                            <a:latin typeface="+mn-ea"/>
                            <a:ea typeface="+mn-ea"/>
                          </a:rPr>
                          <m:t>→</m:t>
                        </m:r>
                        <m:r>
                          <a:rPr lang="en-US" altLang="zh-CN" sz="1600" b="0">
                            <a:latin typeface="+mn-ea"/>
                            <a:ea typeface="+mn-ea"/>
                          </a:rPr>
                          <m:t>𝑩</m:t>
                        </m:r>
                        <m:r>
                          <a:rPr lang="en-US" altLang="zh-CN" sz="1600" b="0">
                            <a:latin typeface="+mn-ea"/>
                            <a:ea typeface="+mn-ea"/>
                          </a:rPr>
                          <m:t>,</m:t>
                        </m:r>
                        <m:r>
                          <a:rPr lang="en-US" altLang="zh-CN" sz="1600" b="0">
                            <a:latin typeface="+mn-ea"/>
                            <a:ea typeface="+mn-ea"/>
                          </a:rPr>
                          <m:t>𝑩</m:t>
                        </m:r>
                        <m:r>
                          <a:rPr lang="en-US" altLang="zh-CN" sz="1600" b="0">
                            <a:latin typeface="+mn-ea"/>
                            <a:ea typeface="+mn-ea"/>
                          </a:rPr>
                          <m:t>→</m:t>
                        </m:r>
                        <m:r>
                          <a:rPr lang="en-US" altLang="zh-CN" sz="1600" b="0">
                            <a:latin typeface="+mn-ea"/>
                            <a:ea typeface="+mn-ea"/>
                          </a:rPr>
                          <m:t>𝑨</m:t>
                        </m:r>
                      </m:e>
                    </m:d>
                    <m:r>
                      <a:rPr lang="en-US" altLang="zh-CN" sz="1600" b="0">
                        <a:latin typeface="+mn-ea"/>
                        <a:ea typeface="+mn-ea"/>
                      </a:rPr>
                      <m:t> </m:t>
                    </m:r>
                    <m:r>
                      <a:rPr lang="zh-CN" altLang="en-US" sz="1600" b="0">
                        <a:latin typeface="+mn-ea"/>
                        <a:ea typeface="+mn-ea"/>
                      </a:rPr>
                      <m:t>因为</m:t>
                    </m:r>
                    <m:d>
                      <m:dPr>
                        <m:ctrlPr>
                          <a:rPr lang="en-US" altLang="zh-CN" sz="1600" b="0">
                            <a:latin typeface="+mn-ea"/>
                            <a:ea typeface="+mn-ea"/>
                          </a:rPr>
                        </m:ctrlPr>
                      </m:dPr>
                      <m:e>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𝟏</m:t>
                            </m:r>
                          </m:sub>
                        </m:sSub>
                        <m:r>
                          <a:rPr lang="en-US" altLang="zh-CN" sz="1600" b="0">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𝟐</m:t>
                            </m:r>
                          </m:sub>
                        </m:sSub>
                      </m:e>
                    </m:d>
                    <m:r>
                      <a:rPr lang="zh-CN" altLang="en-US" sz="1600" b="0">
                        <a:latin typeface="+mn-ea"/>
                        <a:ea typeface="+mn-ea"/>
                      </a:rPr>
                      <m:t>→</m:t>
                    </m:r>
                    <m:r>
                      <m:rPr>
                        <m:nor/>
                      </m:rPr>
                      <a:rPr lang="en-US" altLang="zh-CN" sz="1600" b="0" dirty="0">
                        <a:latin typeface="+mn-ea"/>
                        <a:ea typeface="+mn-ea"/>
                      </a:rPr>
                      <m:t> </m:t>
                    </m:r>
                    <m:d>
                      <m:dPr>
                        <m:ctrlPr>
                          <a:rPr lang="en-US" altLang="zh-CN" sz="1600" b="0">
                            <a:latin typeface="+mn-ea"/>
                            <a:ea typeface="+mn-ea"/>
                          </a:rPr>
                        </m:ctrlPr>
                      </m:dPr>
                      <m:e>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𝟏</m:t>
                            </m:r>
                          </m:sub>
                        </m:sSub>
                        <m:r>
                          <a:rPr lang="en-US" altLang="zh-CN" sz="1600" b="0">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𝟐</m:t>
                            </m:r>
                          </m:sub>
                        </m:sSub>
                      </m:e>
                    </m:d>
                    <m:r>
                      <m:rPr>
                        <m:nor/>
                      </m:rPr>
                      <a:rPr lang="zh-CN" altLang="en-US" sz="1600" b="0" dirty="0">
                        <a:latin typeface="+mn-ea"/>
                        <a:ea typeface="+mn-ea"/>
                      </a:rPr>
                      <m:t>和</m:t>
                    </m:r>
                    <m:d>
                      <m:dPr>
                        <m:ctrlPr>
                          <a:rPr lang="en-US" altLang="zh-CN" sz="1600" b="0" dirty="0">
                            <a:latin typeface="+mn-ea"/>
                            <a:ea typeface="+mn-ea"/>
                          </a:rPr>
                        </m:ctrlPr>
                      </m:dPr>
                      <m:e>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𝟏</m:t>
                            </m:r>
                          </m:sub>
                        </m:sSub>
                        <m:r>
                          <a:rPr lang="en-US" altLang="zh-CN" sz="1600" b="0">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𝟐</m:t>
                            </m:r>
                          </m:sub>
                        </m:sSub>
                      </m:e>
                    </m:d>
                    <m:r>
                      <a:rPr lang="zh-CN" altLang="en-US" sz="1600" b="0">
                        <a:latin typeface="+mn-ea"/>
                        <a:ea typeface="+mn-ea"/>
                      </a:rPr>
                      <m:t>→</m:t>
                    </m:r>
                    <m:r>
                      <m:rPr>
                        <m:nor/>
                      </m:rPr>
                      <a:rPr lang="en-US" altLang="zh-CN" sz="1600" b="0" dirty="0">
                        <a:latin typeface="+mn-ea"/>
                        <a:ea typeface="+mn-ea"/>
                      </a:rPr>
                      <m:t> </m:t>
                    </m:r>
                    <m:d>
                      <m:dPr>
                        <m:ctrlPr>
                          <a:rPr lang="en-US" altLang="zh-CN" sz="1600" b="0">
                            <a:latin typeface="+mn-ea"/>
                            <a:ea typeface="+mn-ea"/>
                          </a:rPr>
                        </m:ctrlPr>
                      </m:dPr>
                      <m:e>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𝟐</m:t>
                            </m:r>
                          </m:sub>
                        </m:sSub>
                        <m:r>
                          <a:rPr lang="en-US" altLang="zh-CN" sz="1600" b="0">
                            <a:latin typeface="+mn-ea"/>
                            <a:ea typeface="+mn-ea"/>
                          </a:rPr>
                          <m:t>−</m:t>
                        </m:r>
                        <m:sSub>
                          <m:sSubPr>
                            <m:ctrlPr>
                              <a:rPr lang="en-US" altLang="zh-CN" sz="1600" i="1">
                                <a:latin typeface="+mn-ea"/>
                                <a:ea typeface="+mn-ea"/>
                              </a:rPr>
                            </m:ctrlPr>
                          </m:sSubPr>
                          <m:e>
                            <m:r>
                              <a:rPr lang="en-US" altLang="zh-CN" sz="1600" b="1" i="1">
                                <a:latin typeface="+mn-ea"/>
                                <a:ea typeface="+mn-ea"/>
                              </a:rPr>
                              <m:t>𝑼</m:t>
                            </m:r>
                          </m:e>
                          <m:sub>
                            <m:r>
                              <a:rPr lang="en-US" altLang="zh-CN" sz="1600" b="1" i="1">
                                <a:latin typeface="+mn-ea"/>
                                <a:ea typeface="+mn-ea"/>
                              </a:rPr>
                              <m:t>𝟏</m:t>
                            </m:r>
                          </m:sub>
                        </m:sSub>
                      </m:e>
                    </m:d>
                    <m:r>
                      <a:rPr lang="zh-CN" altLang="en-US" sz="1600" b="0">
                        <a:latin typeface="+mn-ea"/>
                        <a:ea typeface="+mn-ea"/>
                      </a:rPr>
                      <m:t>都不成立，所以</m:t>
                    </m:r>
                    <m:r>
                      <a:rPr lang="zh-CN" altLang="en-US" sz="1600" b="0" dirty="0">
                        <a:latin typeface="+mn-ea"/>
                        <a:ea typeface="+mn-ea"/>
                      </a:rPr>
                      <m:t>𝜌</m:t>
                    </m:r>
                    <m:r>
                      <a:rPr lang="zh-CN" altLang="en-US" sz="1600" b="0" dirty="0">
                        <a:latin typeface="+mn-ea"/>
                        <a:ea typeface="+mn-ea"/>
                      </a:rPr>
                      <m:t>是</m:t>
                    </m:r>
                    <m:r>
                      <a:rPr lang="zh-CN" altLang="en-US" sz="1600" b="0" i="1" dirty="0">
                        <a:latin typeface="Cambria Math" panose="02040503050406030204" pitchFamily="18" charset="0"/>
                        <a:ea typeface="+mn-ea"/>
                      </a:rPr>
                      <m:t>损失</m:t>
                    </m:r>
                    <m:r>
                      <a:rPr lang="zh-CN" altLang="en-US" sz="1600" b="0" dirty="0">
                        <a:latin typeface="+mn-ea"/>
                        <a:ea typeface="+mn-ea"/>
                      </a:rPr>
                      <m:t>分解</m:t>
                    </m:r>
                    <m:r>
                      <a:rPr lang="en-US" altLang="zh-CN" sz="1600" b="0" dirty="0">
                        <a:latin typeface="+mn-ea"/>
                        <a:ea typeface="+mn-ea"/>
                      </a:rPr>
                      <m:t> </m:t>
                    </m:r>
                  </m:oMath>
                </a14:m>
                <a:endParaRPr lang="en-US" altLang="zh-CN" sz="1600" b="0" dirty="0">
                  <a:latin typeface="+mn-ea"/>
                  <a:ea typeface="+mn-ea"/>
                </a:endParaRPr>
              </a:p>
              <a:p>
                <a:pPr marL="0" indent="0">
                  <a:buNone/>
                </a:pPr>
                <a:r>
                  <a:rPr lang="zh-CN" altLang="en-US" sz="1600" b="0" dirty="0">
                    <a:latin typeface="+mn-ea"/>
                    <a:ea typeface="+mn-ea"/>
                  </a:rPr>
                  <a:t>因为</a:t>
                </a:r>
                <a14:m>
                  <m:oMath xmlns:m="http://schemas.openxmlformats.org/officeDocument/2006/math">
                    <m:r>
                      <a:rPr lang="en-US" altLang="zh-CN" sz="1600" b="0">
                        <a:latin typeface="+mn-ea"/>
                        <a:ea typeface="+mn-ea"/>
                      </a:rPr>
                      <m:t>{</m:t>
                    </m:r>
                    <m:r>
                      <a:rPr lang="en-US" altLang="zh-CN" sz="1600" b="0">
                        <a:latin typeface="+mn-ea"/>
                        <a:ea typeface="+mn-ea"/>
                      </a:rPr>
                      <m:t>𝑩</m:t>
                    </m:r>
                    <m:r>
                      <a:rPr lang="en-US" altLang="zh-CN" sz="1600" b="0">
                        <a:latin typeface="+mn-ea"/>
                        <a:ea typeface="+mn-ea"/>
                      </a:rPr>
                      <m:t>→</m:t>
                    </m:r>
                    <m:r>
                      <a:rPr lang="en-US" altLang="zh-CN" sz="1600" b="0">
                        <a:latin typeface="+mn-ea"/>
                        <a:ea typeface="+mn-ea"/>
                      </a:rPr>
                      <m:t>𝑪</m:t>
                    </m:r>
                    <m:r>
                      <a:rPr lang="en-US" altLang="zh-CN" sz="1600" b="0">
                        <a:latin typeface="+mn-ea"/>
                        <a:ea typeface="+mn-ea"/>
                      </a:rPr>
                      <m:t>}</m:t>
                    </m:r>
                  </m:oMath>
                </a14:m>
                <a:r>
                  <a:rPr lang="zh-CN" altLang="en-US" sz="1600" b="0" dirty="0">
                    <a:latin typeface="+mn-ea"/>
                    <a:ea typeface="+mn-ea"/>
                  </a:rPr>
                  <a:t>丢失了，所以不保持</a:t>
                </a:r>
                <a:r>
                  <a:rPr lang="en-US" altLang="zh-CN" sz="1600" b="0" dirty="0">
                    <a:latin typeface="+mn-ea"/>
                    <a:ea typeface="+mn-ea"/>
                  </a:rPr>
                  <a:t>FD</a:t>
                </a:r>
                <a:r>
                  <a:rPr lang="zh-CN" altLang="en-US" sz="1600" b="0" dirty="0">
                    <a:latin typeface="+mn-ea"/>
                    <a:ea typeface="+mn-ea"/>
                  </a:rPr>
                  <a:t>的分解</a:t>
                </a:r>
                <a:endParaRPr lang="en-US" altLang="zh-CN" sz="1600" b="0" dirty="0">
                  <a:latin typeface="+mn-ea"/>
                  <a:ea typeface="+mn-ea"/>
                </a:endParaRPr>
              </a:p>
              <a:p>
                <a:pPr marL="0" indent="0">
                  <a:buNone/>
                </a:pPr>
                <a:endParaRPr lang="en-US" altLang="zh-CN" sz="1600" b="0" dirty="0">
                  <a:latin typeface="+mn-ea"/>
                  <a:ea typeface="+mn-ea"/>
                </a:endParaRPr>
              </a:p>
              <a:p>
                <a:pPr marL="0" indent="0">
                  <a:buNone/>
                </a:pPr>
                <a:endParaRPr lang="en-US" altLang="zh-CN" sz="1600" b="0" dirty="0" smtClean="0">
                  <a:latin typeface="+mn-ea"/>
                  <a:ea typeface="+mn-ea"/>
                </a:endParaRPr>
              </a:p>
              <a:p>
                <a:pPr marL="514350" indent="-514350">
                  <a:buFont typeface="+mj-ea"/>
                  <a:buAutoNum type="circleNumDbPlain"/>
                </a:pPr>
                <a:endParaRPr lang="zh-CN" altLang="en-US" dirty="0"/>
              </a:p>
              <a:p>
                <a:pPr marL="0" indent="0">
                  <a:buNone/>
                </a:pPr>
                <a:endParaRPr lang="zh-CN" altLang="en-US" dirty="0"/>
              </a:p>
            </p:txBody>
          </p:sp>
        </mc:Choice>
        <mc:Fallback>
          <p:sp>
            <p:nvSpPr>
              <p:cNvPr id="4" name="内容占位符 3"/>
              <p:cNvSpPr>
                <a:spLocks noRot="1" noChangeAspect="1" noMove="1" noResize="1" noEditPoints="1" noAdjustHandles="1" noChangeArrowheads="1" noChangeShapeType="1" noTextEdit="1"/>
              </p:cNvSpPr>
              <p:nvPr>
                <p:ph idx="1"/>
              </p:nvPr>
            </p:nvSpPr>
            <p:spPr>
              <a:xfrm>
                <a:off x="130175" y="1564640"/>
                <a:ext cx="8905240" cy="3522980"/>
              </a:xfrm>
              <a:blipFill rotWithShape="1">
                <a:blip r:embed="rId1"/>
                <a:stretch>
                  <a:fillRect b="-2700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215554" y="628032"/>
                <a:ext cx="8624454" cy="307777"/>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zh-CN" altLang="en-US" sz="1400" b="0" i="1" smtClean="0">
                          <a:solidFill>
                            <a:srgbClr val="FF0000"/>
                          </a:solidFill>
                          <a:latin typeface="Cambria Math" panose="02040503050406030204" pitchFamily="18" charset="0"/>
                        </a:rPr>
                        <m:t>注：</m:t>
                      </m:r>
                      <m:r>
                        <a:rPr lang="zh-CN" altLang="en-US" sz="1400" i="1" smtClean="0">
                          <a:solidFill>
                            <a:srgbClr val="FF0000"/>
                          </a:solidFill>
                          <a:latin typeface="Cambria Math" panose="02040503050406030204" pitchFamily="18" charset="0"/>
                        </a:rPr>
                        <m:t>𝜌</m:t>
                      </m:r>
                      <m:d>
                        <m:dPr>
                          <m:begChr m:val="{"/>
                          <m:endChr m:val="}"/>
                          <m:ctrlPr>
                            <a:rPr lang="en-US" altLang="zh-CN" sz="1400" b="0" i="1" smtClean="0">
                              <a:solidFill>
                                <a:srgbClr val="FF0000"/>
                              </a:solidFill>
                              <a:latin typeface="Cambria Math" panose="02040503050406030204" pitchFamily="18" charset="0"/>
                            </a:rPr>
                          </m:ctrlPr>
                        </m:dPr>
                        <m:e>
                          <m:sSub>
                            <m:sSubPr>
                              <m:ctrlPr>
                                <a:rPr lang="en-US" altLang="zh-CN" sz="1400" b="0" i="1" smtClean="0">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𝑅</m:t>
                              </m:r>
                            </m:e>
                            <m:sub>
                              <m:r>
                                <a:rPr lang="en-US" altLang="zh-CN" sz="1400" b="0" i="1" smtClean="0">
                                  <a:solidFill>
                                    <a:srgbClr val="FF0000"/>
                                  </a:solidFill>
                                  <a:latin typeface="Cambria Math" panose="02040503050406030204" pitchFamily="18" charset="0"/>
                                </a:rPr>
                                <m:t>1</m:t>
                              </m:r>
                            </m:sub>
                          </m:sSub>
                          <m:d>
                            <m:dPr>
                              <m:ctrlPr>
                                <a:rPr lang="en-US" altLang="zh-CN" sz="1400" b="0" i="1" smtClean="0">
                                  <a:solidFill>
                                    <a:srgbClr val="FF0000"/>
                                  </a:solidFill>
                                  <a:latin typeface="Cambria Math" panose="02040503050406030204" pitchFamily="18" charset="0"/>
                                </a:rPr>
                              </m:ctrlPr>
                            </m:dPr>
                            <m:e>
                              <m:sSub>
                                <m:sSubPr>
                                  <m:ctrlPr>
                                    <a:rPr lang="en-US" altLang="zh-CN" sz="1400" b="0" i="1" smtClean="0">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𝑈</m:t>
                                  </m:r>
                                </m:e>
                                <m:sub>
                                  <m:r>
                                    <a:rPr lang="en-US" altLang="zh-CN" sz="1400" b="0" i="1" smtClean="0">
                                      <a:solidFill>
                                        <a:srgbClr val="FF0000"/>
                                      </a:solidFill>
                                      <a:latin typeface="Cambria Math" panose="02040503050406030204" pitchFamily="18" charset="0"/>
                                    </a:rPr>
                                    <m:t>1</m:t>
                                  </m:r>
                                </m:sub>
                              </m:sSub>
                            </m:e>
                          </m:d>
                          <m:r>
                            <a:rPr lang="en-US" altLang="zh-CN" sz="1400" b="0" i="1" smtClean="0">
                              <a:solidFill>
                                <a:srgbClr val="FF0000"/>
                              </a:solidFill>
                              <a:latin typeface="Cambria Math" panose="02040503050406030204" pitchFamily="18" charset="0"/>
                            </a:rPr>
                            <m:t>,</m:t>
                          </m:r>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𝑅</m:t>
                              </m:r>
                            </m:e>
                            <m:sub>
                              <m:r>
                                <a:rPr lang="en-US" altLang="zh-CN" sz="1400" b="0" i="1" smtClean="0">
                                  <a:solidFill>
                                    <a:srgbClr val="FF0000"/>
                                  </a:solidFill>
                                  <a:latin typeface="Cambria Math" panose="02040503050406030204" pitchFamily="18" charset="0"/>
                                </a:rPr>
                                <m:t>2</m:t>
                              </m:r>
                            </m:sub>
                          </m:sSub>
                          <m:d>
                            <m:dPr>
                              <m:ctrlPr>
                                <a:rPr lang="en-US" altLang="zh-CN" sz="1400" i="1">
                                  <a:solidFill>
                                    <a:srgbClr val="FF0000"/>
                                  </a:solidFill>
                                  <a:latin typeface="Cambria Math" panose="02040503050406030204" pitchFamily="18" charset="0"/>
                                </a:rPr>
                              </m:ctrlPr>
                            </m:dPr>
                            <m:e>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𝑈</m:t>
                                  </m:r>
                                </m:e>
                                <m:sub>
                                  <m:r>
                                    <a:rPr lang="en-US" altLang="zh-CN" sz="1400" b="0" i="1" smtClean="0">
                                      <a:solidFill>
                                        <a:srgbClr val="FF0000"/>
                                      </a:solidFill>
                                      <a:latin typeface="Cambria Math" panose="02040503050406030204" pitchFamily="18" charset="0"/>
                                    </a:rPr>
                                    <m:t>2</m:t>
                                  </m:r>
                                </m:sub>
                              </m:sSub>
                            </m:e>
                          </m:d>
                        </m:e>
                      </m:d>
                      <m:r>
                        <a:rPr lang="zh-CN" altLang="en-US" sz="1400" b="0" i="1" smtClean="0">
                          <a:solidFill>
                            <a:srgbClr val="FF0000"/>
                          </a:solidFill>
                          <a:latin typeface="Cambria Math" panose="02040503050406030204" pitchFamily="18" charset="0"/>
                        </a:rPr>
                        <m:t>是</m:t>
                      </m:r>
                      <m:r>
                        <a:rPr lang="en-US" altLang="zh-CN" sz="1400" b="0" i="1" smtClean="0">
                          <a:solidFill>
                            <a:srgbClr val="FF0000"/>
                          </a:solidFill>
                          <a:latin typeface="Cambria Math" panose="02040503050406030204" pitchFamily="18" charset="0"/>
                        </a:rPr>
                        <m:t>𝑅</m:t>
                      </m:r>
                      <m:d>
                        <m:dPr>
                          <m:begChr m:val="（"/>
                          <m:endChr m:val="）"/>
                          <m:ctrlPr>
                            <a:rPr lang="zh-CN" altLang="en-US" sz="1400" b="0" i="1" smtClean="0">
                              <a:solidFill>
                                <a:srgbClr val="FF0000"/>
                              </a:solidFill>
                              <a:latin typeface="Cambria Math" panose="02040503050406030204" pitchFamily="18" charset="0"/>
                            </a:rPr>
                          </m:ctrlPr>
                        </m:dPr>
                        <m:e>
                          <m:r>
                            <a:rPr lang="en-US" altLang="zh-CN" sz="1400" b="0" i="1" smtClean="0">
                              <a:solidFill>
                                <a:srgbClr val="FF0000"/>
                              </a:solidFill>
                              <a:latin typeface="Cambria Math" panose="02040503050406030204" pitchFamily="18" charset="0"/>
                            </a:rPr>
                            <m:t>𝑈</m:t>
                          </m:r>
                        </m:e>
                      </m:d>
                      <m:r>
                        <a:rPr lang="zh-CN" altLang="en-US" sz="1400" b="0" i="1" smtClean="0">
                          <a:solidFill>
                            <a:srgbClr val="FF0000"/>
                          </a:solidFill>
                          <a:latin typeface="Cambria Math" panose="02040503050406030204" pitchFamily="18" charset="0"/>
                        </a:rPr>
                        <m:t>的</m:t>
                      </m:r>
                      <m:r>
                        <a:rPr lang="zh-CN" altLang="en-US" sz="1400" i="1">
                          <a:solidFill>
                            <a:srgbClr val="FF0000"/>
                          </a:solidFill>
                          <a:latin typeface="Cambria Math" panose="02040503050406030204" pitchFamily="18" charset="0"/>
                        </a:rPr>
                        <m:t>无损分解</m:t>
                      </m:r>
                      <m:r>
                        <a:rPr lang="zh-CN" altLang="en-US" sz="1400" b="0" i="1" smtClean="0">
                          <a:solidFill>
                            <a:srgbClr val="FF0000"/>
                          </a:solidFill>
                          <a:latin typeface="Cambria Math" panose="02040503050406030204" pitchFamily="18" charset="0"/>
                        </a:rPr>
                        <m:t>的</m:t>
                      </m:r>
                      <m:r>
                        <a:rPr lang="zh-CN" altLang="en-US" sz="1400" i="1">
                          <a:solidFill>
                            <a:srgbClr val="FF0000"/>
                          </a:solidFill>
                          <a:latin typeface="Cambria Math" panose="02040503050406030204" pitchFamily="18" charset="0"/>
                        </a:rPr>
                        <m:t>充要条件是</m:t>
                      </m:r>
                      <m:r>
                        <a:rPr lang="en-US" altLang="zh-CN" sz="1400" b="0" i="1" smtClean="0">
                          <a:solidFill>
                            <a:srgbClr val="FF0000"/>
                          </a:solidFill>
                          <a:latin typeface="Cambria Math" panose="02040503050406030204" pitchFamily="18" charset="0"/>
                        </a:rPr>
                        <m:t>(</m:t>
                      </m:r>
                      <m:sSub>
                        <m:sSubPr>
                          <m:ctrlPr>
                            <a:rPr lang="en-US" altLang="zh-CN" sz="1400" i="1" smtClean="0">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𝑈</m:t>
                          </m:r>
                        </m:e>
                        <m:sub>
                          <m:r>
                            <a:rPr lang="en-US" altLang="zh-CN" sz="1400" b="0" i="1" smtClean="0">
                              <a:solidFill>
                                <a:srgbClr val="FF0000"/>
                              </a:solidFill>
                              <a:latin typeface="Cambria Math" panose="02040503050406030204" pitchFamily="18" charset="0"/>
                            </a:rPr>
                            <m:t>1</m:t>
                          </m:r>
                        </m:sub>
                      </m:sSub>
                      <m:r>
                        <a:rPr lang="en-US" altLang="zh-CN" sz="1400" i="1" smtClean="0">
                          <a:solidFill>
                            <a:srgbClr val="FF0000"/>
                          </a:solidFill>
                          <a:latin typeface="Cambria Math" panose="02040503050406030204" pitchFamily="18" charset="0"/>
                          <a:ea typeface="Cambria Math" panose="02040503050406030204" pitchFamily="18" charset="0"/>
                        </a:rPr>
                        <m:t>∩</m:t>
                      </m:r>
                      <m:sSub>
                        <m:sSubPr>
                          <m:ctrlPr>
                            <a:rPr lang="en-US" altLang="zh-CN" sz="1400" i="1" smtClean="0">
                              <a:solidFill>
                                <a:srgbClr val="FF0000"/>
                              </a:solidFill>
                              <a:latin typeface="Cambria Math" panose="02040503050406030204" pitchFamily="18" charset="0"/>
                              <a:ea typeface="Cambria Math" panose="02040503050406030204" pitchFamily="18" charset="0"/>
                            </a:rPr>
                          </m:ctrlPr>
                        </m:sSubPr>
                        <m:e>
                          <m:r>
                            <a:rPr lang="en-US" altLang="zh-CN" sz="1400" b="0" i="1" smtClean="0">
                              <a:solidFill>
                                <a:srgbClr val="FF0000"/>
                              </a:solidFill>
                              <a:latin typeface="Cambria Math" panose="02040503050406030204" pitchFamily="18" charset="0"/>
                              <a:ea typeface="Cambria Math" panose="02040503050406030204" pitchFamily="18" charset="0"/>
                            </a:rPr>
                            <m:t>𝑈</m:t>
                          </m:r>
                        </m:e>
                        <m:sub>
                          <m:r>
                            <a:rPr lang="en-US" altLang="zh-CN" sz="1400" b="0" i="1" smtClean="0">
                              <a:solidFill>
                                <a:srgbClr val="FF0000"/>
                              </a:solidFill>
                              <a:latin typeface="Cambria Math" panose="02040503050406030204" pitchFamily="18" charset="0"/>
                              <a:ea typeface="Cambria Math" panose="02040503050406030204" pitchFamily="18" charset="0"/>
                            </a:rPr>
                            <m:t>2</m:t>
                          </m:r>
                        </m:sub>
                      </m:sSub>
                      <m:r>
                        <a:rPr lang="en-US" altLang="zh-CN" sz="1400" b="0" i="1" smtClean="0">
                          <a:solidFill>
                            <a:srgbClr val="FF0000"/>
                          </a:solidFill>
                          <a:latin typeface="Cambria Math" panose="02040503050406030204" pitchFamily="18" charset="0"/>
                          <a:ea typeface="Cambria Math" panose="02040503050406030204" pitchFamily="18" charset="0"/>
                        </a:rPr>
                        <m:t>)</m:t>
                      </m:r>
                      <m:r>
                        <a:rPr lang="zh-CN" altLang="en-US" sz="1400" i="1" smtClean="0">
                          <a:solidFill>
                            <a:srgbClr val="FF0000"/>
                          </a:solidFill>
                          <a:latin typeface="Cambria Math" panose="02040503050406030204" pitchFamily="18" charset="0"/>
                        </a:rPr>
                        <m:t>→</m:t>
                      </m:r>
                      <m:d>
                        <m:dPr>
                          <m:ctrlPr>
                            <a:rPr lang="en-US" altLang="zh-CN" sz="1400" i="1">
                              <a:solidFill>
                                <a:srgbClr val="FF0000"/>
                              </a:solidFill>
                              <a:latin typeface="Cambria Math" panose="02040503050406030204" pitchFamily="18" charset="0"/>
                            </a:rPr>
                          </m:ctrlPr>
                        </m:dPr>
                        <m:e>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𝑈</m:t>
                              </m:r>
                            </m:e>
                            <m:sub>
                              <m:r>
                                <a:rPr lang="en-US" altLang="zh-CN" sz="1400" i="1">
                                  <a:solidFill>
                                    <a:srgbClr val="FF0000"/>
                                  </a:solidFill>
                                  <a:latin typeface="Cambria Math" panose="02040503050406030204" pitchFamily="18" charset="0"/>
                                </a:rPr>
                                <m:t>1</m:t>
                              </m:r>
                            </m:sub>
                          </m:sSub>
                          <m:r>
                            <a:rPr lang="en-US" altLang="zh-CN" sz="1400" b="0" i="1" smtClean="0">
                              <a:solidFill>
                                <a:srgbClr val="FF0000"/>
                              </a:solidFill>
                              <a:latin typeface="Cambria Math" panose="02040503050406030204" pitchFamily="18" charset="0"/>
                            </a:rPr>
                            <m:t>−</m:t>
                          </m:r>
                          <m:sSub>
                            <m:sSubPr>
                              <m:ctrlPr>
                                <a:rPr lang="en-US" altLang="zh-CN" sz="1400" i="1" smtClean="0">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Cambria Math" panose="02040503050406030204" pitchFamily="18" charset="0"/>
                                </a:rPr>
                                <m:t>𝑈</m:t>
                              </m:r>
                            </m:e>
                            <m:sub>
                              <m:r>
                                <a:rPr lang="en-US" altLang="zh-CN" sz="1400" i="1">
                                  <a:solidFill>
                                    <a:srgbClr val="FF0000"/>
                                  </a:solidFill>
                                  <a:latin typeface="Cambria Math" panose="02040503050406030204" pitchFamily="18" charset="0"/>
                                  <a:ea typeface="Cambria Math" panose="02040503050406030204" pitchFamily="18" charset="0"/>
                                </a:rPr>
                                <m:t>2</m:t>
                              </m:r>
                            </m:sub>
                          </m:sSub>
                        </m:e>
                      </m:d>
                      <m:r>
                        <a:rPr lang="zh-CN" altLang="en-US" sz="1400" b="0" i="1" smtClean="0">
                          <a:solidFill>
                            <a:srgbClr val="FF0000"/>
                          </a:solidFill>
                          <a:latin typeface="Cambria Math" panose="02040503050406030204" pitchFamily="18" charset="0"/>
                          <a:ea typeface="Cambria Math" panose="02040503050406030204" pitchFamily="18" charset="0"/>
                        </a:rPr>
                        <m:t>或</m:t>
                      </m:r>
                      <m:r>
                        <a:rPr lang="en-US" altLang="zh-CN" sz="1400" i="1">
                          <a:solidFill>
                            <a:srgbClr val="FF0000"/>
                          </a:solidFill>
                          <a:latin typeface="Cambria Math" panose="02040503050406030204" pitchFamily="18" charset="0"/>
                        </a:rPr>
                        <m:t>(</m:t>
                      </m:r>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𝑈</m:t>
                          </m:r>
                        </m:e>
                        <m:sub>
                          <m:r>
                            <a:rPr lang="en-US" altLang="zh-CN" sz="1400" i="1">
                              <a:solidFill>
                                <a:srgbClr val="FF0000"/>
                              </a:solidFill>
                              <a:latin typeface="Cambria Math" panose="02040503050406030204" pitchFamily="18" charset="0"/>
                            </a:rPr>
                            <m:t>1</m:t>
                          </m:r>
                        </m:sub>
                      </m:sSub>
                      <m:r>
                        <a:rPr lang="en-US" altLang="zh-CN" sz="1400" i="1">
                          <a:solidFill>
                            <a:srgbClr val="FF0000"/>
                          </a:solidFill>
                          <a:latin typeface="Cambria Math" panose="02040503050406030204" pitchFamily="18" charset="0"/>
                          <a:ea typeface="Cambria Math" panose="02040503050406030204" pitchFamily="18" charset="0"/>
                        </a:rPr>
                        <m:t>∩</m:t>
                      </m:r>
                      <m:sSub>
                        <m:sSubPr>
                          <m:ctrlPr>
                            <a:rPr lang="en-US" altLang="zh-CN" sz="1400" i="1">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Cambria Math" panose="02040503050406030204" pitchFamily="18" charset="0"/>
                            </a:rPr>
                            <m:t>𝑈</m:t>
                          </m:r>
                        </m:e>
                        <m:sub>
                          <m:r>
                            <a:rPr lang="en-US" altLang="zh-CN" sz="1400" i="1">
                              <a:solidFill>
                                <a:srgbClr val="FF0000"/>
                              </a:solidFill>
                              <a:latin typeface="Cambria Math" panose="02040503050406030204" pitchFamily="18" charset="0"/>
                              <a:ea typeface="Cambria Math" panose="02040503050406030204" pitchFamily="18" charset="0"/>
                            </a:rPr>
                            <m:t>2</m:t>
                          </m:r>
                        </m:sub>
                      </m:sSub>
                      <m:r>
                        <a:rPr lang="en-US" altLang="zh-CN" sz="1400" i="1">
                          <a:solidFill>
                            <a:srgbClr val="FF0000"/>
                          </a:solidFill>
                          <a:latin typeface="Cambria Math" panose="02040503050406030204" pitchFamily="18" charset="0"/>
                          <a:ea typeface="Cambria Math" panose="02040503050406030204" pitchFamily="18" charset="0"/>
                        </a:rPr>
                        <m:t>)</m:t>
                      </m:r>
                      <m:r>
                        <a:rPr lang="zh-CN" altLang="en-US" sz="1400" i="1">
                          <a:solidFill>
                            <a:srgbClr val="FF0000"/>
                          </a:solidFill>
                          <a:latin typeface="Cambria Math" panose="02040503050406030204" pitchFamily="18" charset="0"/>
                        </a:rPr>
                        <m:t>→</m:t>
                      </m:r>
                      <m:r>
                        <m:rPr>
                          <m:nor/>
                        </m:rPr>
                        <a:rPr lang="en-US" altLang="zh-CN" sz="1400" dirty="0">
                          <a:solidFill>
                            <a:srgbClr val="FF0000"/>
                          </a:solidFill>
                          <a:latin typeface="Cambria Math" panose="02040503050406030204" pitchFamily="18" charset="0"/>
                        </a:rPr>
                        <m:t> </m:t>
                      </m:r>
                      <m:d>
                        <m:dPr>
                          <m:ctrlPr>
                            <a:rPr lang="en-US" altLang="zh-CN" sz="1400" i="1">
                              <a:solidFill>
                                <a:srgbClr val="FF0000"/>
                              </a:solidFill>
                              <a:latin typeface="Cambria Math" panose="02040503050406030204" pitchFamily="18" charset="0"/>
                            </a:rPr>
                          </m:ctrlPr>
                        </m:dPr>
                        <m:e>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𝑈</m:t>
                              </m:r>
                            </m:e>
                            <m:sub>
                              <m:r>
                                <a:rPr lang="en-US" altLang="zh-CN" sz="1400" b="0" i="1" smtClean="0">
                                  <a:solidFill>
                                    <a:srgbClr val="FF0000"/>
                                  </a:solidFill>
                                  <a:latin typeface="Cambria Math" panose="02040503050406030204" pitchFamily="18" charset="0"/>
                                </a:rPr>
                                <m:t>2</m:t>
                              </m:r>
                            </m:sub>
                          </m:sSub>
                          <m:r>
                            <a:rPr lang="en-US" altLang="zh-CN" sz="1400" i="1">
                              <a:solidFill>
                                <a:srgbClr val="FF0000"/>
                              </a:solidFill>
                              <a:latin typeface="Cambria Math" panose="02040503050406030204" pitchFamily="18" charset="0"/>
                            </a:rPr>
                            <m:t>−</m:t>
                          </m:r>
                          <m:sSub>
                            <m:sSubPr>
                              <m:ctrlPr>
                                <a:rPr lang="en-US" altLang="zh-CN" sz="1400" i="1">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Cambria Math" panose="02040503050406030204" pitchFamily="18" charset="0"/>
                                </a:rPr>
                                <m:t>𝑈</m:t>
                              </m:r>
                            </m:e>
                            <m:sub>
                              <m:r>
                                <a:rPr lang="en-US" altLang="zh-CN" sz="1400" b="0" i="1" smtClean="0">
                                  <a:solidFill>
                                    <a:srgbClr val="FF0000"/>
                                  </a:solidFill>
                                  <a:latin typeface="Cambria Math" panose="02040503050406030204" pitchFamily="18" charset="0"/>
                                  <a:ea typeface="Cambria Math" panose="02040503050406030204" pitchFamily="18" charset="0"/>
                                </a:rPr>
                                <m:t>1</m:t>
                              </m:r>
                            </m:sub>
                          </m:sSub>
                        </m:e>
                      </m:d>
                    </m:oMath>
                  </m:oMathPara>
                </a14:m>
                <a:endParaRPr lang="zh-CN" altLang="en-US" sz="1400" dirty="0">
                  <a:solidFill>
                    <a:srgbClr val="FF0000"/>
                  </a:solidFill>
                </a:endParaRPr>
              </a:p>
            </p:txBody>
          </p:sp>
        </mc:Choice>
        <mc:Fallback>
          <p:sp>
            <p:nvSpPr>
              <p:cNvPr id="5" name="文本框 4"/>
              <p:cNvSpPr txBox="1">
                <a:spLocks noRot="1" noChangeAspect="1" noMove="1" noResize="1" noEditPoints="1" noAdjustHandles="1" noChangeArrowheads="1" noChangeShapeType="1" noTextEdit="1"/>
              </p:cNvSpPr>
              <p:nvPr/>
            </p:nvSpPr>
            <p:spPr>
              <a:xfrm>
                <a:off x="215554" y="628032"/>
                <a:ext cx="8624454" cy="307777"/>
              </a:xfrm>
              <a:prstGeom prst="rect">
                <a:avLst/>
              </a:prstGeom>
              <a:blipFill rotWithShape="1">
                <a:blip r:embed="rId2"/>
                <a:stretch>
                  <a:fillRect l="-3" t="-6" r="2" b="14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p:cNvSpPr/>
              <p:nvPr/>
            </p:nvSpPr>
            <p:spPr>
              <a:xfrm>
                <a:off x="287944" y="987903"/>
                <a:ext cx="7278467" cy="626110"/>
              </a:xfrm>
              <a:prstGeom prst="rect">
                <a:avLst/>
              </a:prstGeom>
            </p:spPr>
            <p:txBody>
              <a:bodyPr wrap="square">
                <a:spAutoFit/>
              </a:bodyPr>
              <a:p>
                <a14:m>
                  <m:oMath xmlns:m="http://schemas.openxmlformats.org/officeDocument/2006/math">
                    <m:sSub>
                      <m:sSubPr>
                        <m:ctrlPr>
                          <a:rPr lang="en-US" altLang="zh-CN" sz="1600" i="1" smtClean="0">
                            <a:latin typeface="Cambria Math" panose="02040503050406030204" pitchFamily="18" charset="0"/>
                          </a:rPr>
                        </m:ctrlPr>
                      </m:sSubPr>
                      <m:e>
                        <m:r>
                          <a:rPr lang="zh-CN" altLang="en-US" sz="1600" b="1" i="1" smtClean="0">
                            <a:latin typeface="Cambria Math" panose="02040503050406030204" pitchFamily="18" charset="0"/>
                          </a:rPr>
                          <m:t>已知：</m:t>
                        </m:r>
                        <m:r>
                          <a:rPr lang="en-US" altLang="zh-CN" sz="1600" b="1" i="1">
                            <a:latin typeface="Cambria Math" panose="02040503050406030204" pitchFamily="18" charset="0"/>
                          </a:rPr>
                          <m:t>𝑼</m:t>
                        </m:r>
                      </m:e>
                      <m:sub>
                        <m:r>
                          <a:rPr lang="en-US" altLang="zh-CN" sz="1600" b="1" i="1">
                            <a:latin typeface="Cambria Math" panose="02040503050406030204" pitchFamily="18" charset="0"/>
                          </a:rPr>
                          <m:t>𝟏</m:t>
                        </m:r>
                      </m:sub>
                    </m:sSub>
                    <m:r>
                      <a:rPr lang="en-US" altLang="zh-CN" sz="1600" b="1" i="1">
                        <a:latin typeface="Cambria Math" panose="02040503050406030204" pitchFamily="18" charset="0"/>
                      </a:rPr>
                      <m:t>=</m:t>
                    </m:r>
                    <m:d>
                      <m:dPr>
                        <m:begChr m:val="{"/>
                        <m:endChr m:val="}"/>
                        <m:ctrlPr>
                          <a:rPr lang="en-US" altLang="zh-CN" sz="1600" b="1" i="1">
                            <a:latin typeface="Cambria Math" panose="02040503050406030204" pitchFamily="18" charset="0"/>
                          </a:rPr>
                        </m:ctrlPr>
                      </m:dPr>
                      <m:e>
                        <m:r>
                          <a:rPr lang="en-US" altLang="zh-CN" sz="1600" b="1" i="1">
                            <a:latin typeface="Cambria Math" panose="02040503050406030204" pitchFamily="18" charset="0"/>
                          </a:rPr>
                          <m:t>𝑨</m:t>
                        </m:r>
                        <m:r>
                          <a:rPr lang="en-US" altLang="zh-CN" sz="1600" b="1" i="1">
                            <a:latin typeface="Cambria Math" panose="02040503050406030204" pitchFamily="18" charset="0"/>
                          </a:rPr>
                          <m:t>,</m:t>
                        </m:r>
                        <m:r>
                          <a:rPr lang="en-US" altLang="zh-CN" sz="1600" b="1" i="1">
                            <a:latin typeface="Cambria Math" panose="02040503050406030204" pitchFamily="18" charset="0"/>
                          </a:rPr>
                          <m:t>𝑩</m:t>
                        </m:r>
                      </m:e>
                    </m:d>
                    <m:r>
                      <a:rPr lang="en-US" altLang="zh-CN" sz="1600" b="1"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𝑼</m:t>
                        </m:r>
                      </m:e>
                      <m:sub>
                        <m:r>
                          <a:rPr lang="en-US" altLang="zh-CN" sz="1600" i="1">
                            <a:latin typeface="Cambria Math" panose="02040503050406030204" pitchFamily="18" charset="0"/>
                          </a:rPr>
                          <m:t>𝟐</m:t>
                        </m:r>
                      </m:sub>
                    </m:sSub>
                    <m:r>
                      <a:rPr lang="en-US" altLang="zh-CN" sz="1600" i="1">
                        <a:latin typeface="Cambria Math" panose="02040503050406030204" pitchFamily="18" charset="0"/>
                      </a:rPr>
                      <m:t>=</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𝑨</m:t>
                        </m:r>
                        <m:r>
                          <a:rPr lang="en-US" altLang="zh-CN" sz="1600" i="1">
                            <a:latin typeface="Cambria Math" panose="02040503050406030204" pitchFamily="18" charset="0"/>
                          </a:rPr>
                          <m:t>,</m:t>
                        </m:r>
                        <m:r>
                          <a:rPr lang="en-US" altLang="zh-CN" sz="1600" i="1">
                            <a:latin typeface="Cambria Math" panose="02040503050406030204" pitchFamily="18" charset="0"/>
                          </a:rPr>
                          <m:t>𝑪</m:t>
                        </m:r>
                      </m:e>
                    </m:d>
                    <m:r>
                      <a:rPr lang="en-US" altLang="zh-CN" sz="1600" b="0" i="1" smtClean="0">
                        <a:latin typeface="Cambria Math" panose="02040503050406030204" pitchFamily="18" charset="0"/>
                      </a:rPr>
                      <m:t>  </m:t>
                    </m:r>
                    <m:r>
                      <a:rPr lang="zh-CN" altLang="en-US" sz="1600" i="1">
                        <a:latin typeface="Cambria Math" panose="02040503050406030204" pitchFamily="18" charset="0"/>
                      </a:rPr>
                      <m:t>推出</m:t>
                    </m:r>
                    <m:sSub>
                      <m:sSubPr>
                        <m:ctrlPr>
                          <a:rPr lang="en-US" altLang="zh-CN" sz="1600" i="1">
                            <a:latin typeface="Cambria Math" panose="02040503050406030204" pitchFamily="18" charset="0"/>
                          </a:rPr>
                        </m:ctrlPr>
                      </m:sSubPr>
                      <m:e>
                        <m:r>
                          <a:rPr lang="en-US" altLang="zh-CN" sz="1600" b="1" i="1">
                            <a:latin typeface="Cambria Math" panose="02040503050406030204" pitchFamily="18" charset="0"/>
                          </a:rPr>
                          <m:t>𝑼</m:t>
                        </m:r>
                      </m:e>
                      <m:sub>
                        <m:r>
                          <a:rPr lang="en-US" altLang="zh-CN" sz="1600" b="1" i="1">
                            <a:latin typeface="Cambria Math" panose="02040503050406030204" pitchFamily="18" charset="0"/>
                          </a:rPr>
                          <m:t>𝟏</m:t>
                        </m:r>
                      </m:sub>
                    </m:sSub>
                    <m:r>
                      <a:rPr lang="en-US" altLang="zh-CN" sz="1600" b="1"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1" i="1">
                            <a:latin typeface="Cambria Math" panose="02040503050406030204" pitchFamily="18" charset="0"/>
                          </a:rPr>
                          <m:t>𝑼</m:t>
                        </m:r>
                      </m:e>
                      <m:sub>
                        <m:r>
                          <a:rPr lang="en-US" altLang="zh-CN" sz="1600" b="1" i="1">
                            <a:latin typeface="Cambria Math" panose="02040503050406030204" pitchFamily="18" charset="0"/>
                          </a:rPr>
                          <m:t>𝟐</m:t>
                        </m:r>
                      </m:sub>
                    </m:sSub>
                  </m:oMath>
                </a14:m>
                <a:r>
                  <a:rPr lang="en-US" altLang="zh-CN" sz="1600" i="1" dirty="0">
                    <a:latin typeface="Cambria Math" panose="02040503050406030204" pitchFamily="18" charset="0"/>
                  </a:rPr>
                  <a:t>=</a:t>
                </a:r>
                <a14:m>
                  <m:oMath xmlns:m="http://schemas.openxmlformats.org/officeDocument/2006/math">
                    <m:r>
                      <a:rPr lang="en-US" altLang="zh-CN" sz="1600" b="1" i="1" dirty="0">
                        <a:latin typeface="Cambria Math" panose="02040503050406030204" pitchFamily="18" charset="0"/>
                      </a:rPr>
                      <m:t>{</m:t>
                    </m:r>
                    <m:r>
                      <a:rPr lang="en-US" altLang="zh-CN" sz="1600" b="1" i="1" dirty="0">
                        <a:latin typeface="Cambria Math" panose="02040503050406030204" pitchFamily="18" charset="0"/>
                      </a:rPr>
                      <m:t>𝑨</m:t>
                    </m:r>
                    <m:r>
                      <a:rPr lang="en-US" altLang="zh-CN" sz="1600" b="1" i="1" dirty="0">
                        <a:latin typeface="Cambria Math" panose="02040503050406030204" pitchFamily="18" charset="0"/>
                      </a:rPr>
                      <m:t>}</m:t>
                    </m:r>
                  </m:oMath>
                </a14:m>
                <a:r>
                  <a:rPr lang="en-US" altLang="zh-CN" sz="1600" i="1" dirty="0">
                    <a:latin typeface="Cambria Math" panose="02040503050406030204" pitchFamily="18" charset="0"/>
                  </a:rPr>
                  <a:t>, </a:t>
                </a:r>
                <a14:m>
                  <m:oMath xmlns:m="http://schemas.openxmlformats.org/officeDocument/2006/math">
                    <m:sSub>
                      <m:sSubPr>
                        <m:ctrlPr>
                          <a:rPr lang="en-US" altLang="zh-CN" sz="1600" i="1">
                            <a:latin typeface="Cambria Math" panose="02040503050406030204" pitchFamily="18" charset="0"/>
                          </a:rPr>
                        </m:ctrlPr>
                      </m:sSubPr>
                      <m:e>
                        <m:r>
                          <a:rPr lang="en-US" altLang="zh-CN" sz="1600" b="1" i="1">
                            <a:latin typeface="Cambria Math" panose="02040503050406030204" pitchFamily="18" charset="0"/>
                          </a:rPr>
                          <m:t>𝑼</m:t>
                        </m:r>
                      </m:e>
                      <m:sub>
                        <m:r>
                          <a:rPr lang="en-US" altLang="zh-CN" sz="1600" b="1" i="1">
                            <a:latin typeface="Cambria Math" panose="02040503050406030204" pitchFamily="18" charset="0"/>
                          </a:rPr>
                          <m:t>𝟏</m:t>
                        </m:r>
                      </m:sub>
                    </m:sSub>
                    <m:r>
                      <a:rPr lang="en-US" altLang="zh-CN" sz="1600" b="1"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1" i="1">
                            <a:latin typeface="Cambria Math" panose="02040503050406030204" pitchFamily="18" charset="0"/>
                          </a:rPr>
                          <m:t>𝑼</m:t>
                        </m:r>
                      </m:e>
                      <m:sub>
                        <m:r>
                          <a:rPr lang="en-US" altLang="zh-CN" sz="1600" b="1" i="1">
                            <a:latin typeface="Cambria Math" panose="02040503050406030204" pitchFamily="18" charset="0"/>
                          </a:rPr>
                          <m:t>𝟐</m:t>
                        </m:r>
                      </m:sub>
                    </m:sSub>
                  </m:oMath>
                </a14:m>
                <a:r>
                  <a:rPr lang="en-US" altLang="zh-CN" sz="1600" i="1" dirty="0">
                    <a:latin typeface="Cambria Math" panose="02040503050406030204" pitchFamily="18" charset="0"/>
                  </a:rPr>
                  <a:t>=</a:t>
                </a:r>
                <a14:m>
                  <m:oMath xmlns:m="http://schemas.openxmlformats.org/officeDocument/2006/math">
                    <m:r>
                      <a:rPr lang="en-US" altLang="zh-CN" sz="1600" b="1" i="1" dirty="0">
                        <a:latin typeface="Cambria Math" panose="02040503050406030204" pitchFamily="18" charset="0"/>
                      </a:rPr>
                      <m:t>{</m:t>
                    </m:r>
                  </m:oMath>
                </a14:m>
                <a:r>
                  <a:rPr lang="en-US" altLang="zh-CN" sz="1600" b="1" i="1" dirty="0">
                    <a:latin typeface="Cambria Math" panose="02040503050406030204" pitchFamily="18" charset="0"/>
                  </a:rPr>
                  <a:t>B </a:t>
                </a:r>
                <a14:m>
                  <m:oMath xmlns:m="http://schemas.openxmlformats.org/officeDocument/2006/math">
                    <m:r>
                      <a:rPr lang="en-US" altLang="zh-CN" sz="1600" b="1" i="1" dirty="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1" i="1">
                            <a:latin typeface="Cambria Math" panose="02040503050406030204" pitchFamily="18" charset="0"/>
                          </a:rPr>
                          <m:t>𝑼</m:t>
                        </m:r>
                      </m:e>
                      <m:sub>
                        <m:r>
                          <a:rPr lang="en-US" altLang="zh-CN" sz="1600" b="1" i="1" smtClean="0">
                            <a:latin typeface="Cambria Math" panose="02040503050406030204" pitchFamily="18" charset="0"/>
                          </a:rPr>
                          <m:t>𝟐</m:t>
                        </m:r>
                      </m:sub>
                    </m:sSub>
                    <m:r>
                      <a:rPr lang="en-US" altLang="zh-CN" sz="1600" b="1"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1" i="1">
                            <a:latin typeface="Cambria Math" panose="02040503050406030204" pitchFamily="18" charset="0"/>
                          </a:rPr>
                          <m:t>𝑼</m:t>
                        </m:r>
                      </m:e>
                      <m:sub>
                        <m:r>
                          <a:rPr lang="en-US" altLang="zh-CN" sz="1600" b="1" i="1" smtClean="0">
                            <a:latin typeface="Cambria Math" panose="02040503050406030204" pitchFamily="18" charset="0"/>
                          </a:rPr>
                          <m:t>𝟏</m:t>
                        </m:r>
                      </m:sub>
                    </m:sSub>
                  </m:oMath>
                </a14:m>
                <a:r>
                  <a:rPr lang="en-US" altLang="zh-CN" sz="1600" i="1" dirty="0">
                    <a:latin typeface="Cambria Math" panose="02040503050406030204" pitchFamily="18" charset="0"/>
                  </a:rPr>
                  <a:t>=</a:t>
                </a:r>
                <a14:m>
                  <m:oMath xmlns:m="http://schemas.openxmlformats.org/officeDocument/2006/math">
                    <m:r>
                      <a:rPr lang="en-US" altLang="zh-CN" sz="1600" b="1" i="1" dirty="0">
                        <a:latin typeface="Cambria Math" panose="02040503050406030204" pitchFamily="18" charset="0"/>
                      </a:rPr>
                      <m:t>{</m:t>
                    </m:r>
                    <m:r>
                      <a:rPr lang="en-US" altLang="zh-CN" sz="1600" b="1" i="1" dirty="0" smtClean="0">
                        <a:latin typeface="Cambria Math" panose="02040503050406030204" pitchFamily="18" charset="0"/>
                      </a:rPr>
                      <m:t>𝑪</m:t>
                    </m:r>
                    <m:r>
                      <a:rPr lang="en-US" altLang="zh-CN" b="1" i="1" dirty="0">
                        <a:latin typeface="Cambria Math" panose="02040503050406030204" pitchFamily="18" charset="0"/>
                      </a:rPr>
                      <m:t>}</m:t>
                    </m:r>
                  </m:oMath>
                </a14:m>
                <a:endParaRPr lang="zh-CN" altLang="en-US" dirty="0"/>
              </a:p>
              <a:p>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287944" y="987903"/>
                <a:ext cx="7278467" cy="626110"/>
              </a:xfrm>
              <a:prstGeom prst="rect">
                <a:avLst/>
              </a:prstGeom>
              <a:blipFill rotWithShape="1">
                <a:blip r:embed="rId3"/>
                <a:stretch>
                  <a:fillRect l="-4" t="-76" r="5" b="76"/>
                </a:stretch>
              </a:blipFill>
            </p:spPr>
            <p:txBody>
              <a:bodyPr/>
              <a:lstStyle/>
              <a:p>
                <a:r>
                  <a:rPr lang="zh-CN" altLang="en-US">
                    <a:noFill/>
                  </a:rPr>
                  <a:t> </a:t>
                </a:r>
                <a:endParaRPr lang="zh-CN" altLang="en-US">
                  <a:noFill/>
                </a:endParaRPr>
              </a:p>
            </p:txBody>
          </p:sp>
        </mc:Fallback>
      </mc:AlternateContent>
      <p:pic>
        <p:nvPicPr>
          <p:cNvPr id="7169" name="Picture 1"/>
          <p:cNvPicPr>
            <a:picLocks noChangeAspect="1" noChangeArrowheads="1"/>
          </p:cNvPicPr>
          <p:nvPr/>
        </p:nvPicPr>
        <p:blipFill>
          <a:blip r:embed="rId4" cstate="print"/>
          <a:srcRect/>
          <a:stretch>
            <a:fillRect/>
          </a:stretch>
        </p:blipFill>
        <p:spPr bwMode="auto">
          <a:xfrm>
            <a:off x="359532" y="1312404"/>
            <a:ext cx="8064896" cy="327483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zh-CN" altLang="en-US" dirty="0" smtClean="0"/>
              <a:t>范式概念</a:t>
            </a:r>
            <a:endParaRPr lang="zh-CN" altLang="en-US" dirty="0"/>
          </a:p>
        </p:txBody>
      </p:sp>
      <p:sp>
        <p:nvSpPr>
          <p:cNvPr id="5" name="文本占位符 4"/>
          <p:cNvSpPr>
            <a:spLocks noGrp="1"/>
          </p:cNvSpPr>
          <p:nvPr>
            <p:ph type="body" sz="quarter" idx="16"/>
          </p:nvPr>
        </p:nvSpPr>
        <p:spPr>
          <a:xfrm>
            <a:off x="653891" y="835183"/>
            <a:ext cx="7158469" cy="3897601"/>
          </a:xfrm>
        </p:spPr>
        <p:txBody>
          <a:bodyPr>
            <a:normAutofit/>
          </a:bodyPr>
          <a:lstStyle/>
          <a:p>
            <a:r>
              <a:rPr lang="zh-CN" altLang="en-US" dirty="0"/>
              <a:t>范式（</a:t>
            </a:r>
            <a:r>
              <a:rPr lang="en-US" altLang="zh-CN" dirty="0"/>
              <a:t>Normal Forma</a:t>
            </a:r>
            <a:r>
              <a:rPr lang="zh-CN" altLang="en-US" dirty="0"/>
              <a:t>，</a:t>
            </a:r>
            <a:r>
              <a:rPr lang="en-US" altLang="zh-CN" dirty="0"/>
              <a:t>NF</a:t>
            </a:r>
            <a:r>
              <a:rPr lang="zh-CN" altLang="en-US" dirty="0"/>
              <a:t>）是一种关系的状态，也是</a:t>
            </a:r>
            <a:r>
              <a:rPr lang="zh-CN" altLang="en-US" b="1" dirty="0">
                <a:solidFill>
                  <a:srgbClr val="FF0000"/>
                </a:solidFill>
              </a:rPr>
              <a:t>衡量关系模式好坏的标准</a:t>
            </a:r>
            <a:r>
              <a:rPr lang="zh-CN" altLang="en-US" dirty="0" smtClean="0"/>
              <a:t>。</a:t>
            </a:r>
            <a:endParaRPr lang="en-US" altLang="zh-CN" dirty="0" smtClean="0"/>
          </a:p>
          <a:p>
            <a:pPr marL="0" indent="0">
              <a:buNone/>
            </a:pPr>
            <a:endParaRPr lang="zh-CN" altLang="en-US" sz="1200" dirty="0"/>
          </a:p>
          <a:p>
            <a:r>
              <a:rPr lang="zh-CN" altLang="en-US" dirty="0"/>
              <a:t>范式的种类（ </a:t>
            </a:r>
            <a:r>
              <a:rPr lang="en-US" altLang="zh-CN" dirty="0"/>
              <a:t>1NF</a:t>
            </a:r>
            <a:r>
              <a:rPr lang="zh-CN" altLang="en-US" dirty="0"/>
              <a:t>，</a:t>
            </a:r>
            <a:r>
              <a:rPr lang="en-US" altLang="zh-CN" dirty="0"/>
              <a:t>2NF</a:t>
            </a:r>
            <a:r>
              <a:rPr lang="zh-CN" altLang="en-US" dirty="0"/>
              <a:t>，</a:t>
            </a:r>
            <a:r>
              <a:rPr lang="en-US" altLang="zh-CN" dirty="0"/>
              <a:t>3NF</a:t>
            </a:r>
            <a:r>
              <a:rPr lang="zh-CN" altLang="en-US" dirty="0"/>
              <a:t>，</a:t>
            </a:r>
            <a:r>
              <a:rPr lang="en-US" altLang="zh-CN" dirty="0"/>
              <a:t>BCNF </a:t>
            </a:r>
            <a:r>
              <a:rPr lang="zh-CN" altLang="en-US" dirty="0"/>
              <a:t>）与数据依赖有着直接的联系。</a:t>
            </a:r>
            <a:r>
              <a:rPr lang="zh-CN" altLang="en-US" b="1" dirty="0">
                <a:solidFill>
                  <a:srgbClr val="FF0000"/>
                </a:solidFill>
              </a:rPr>
              <a:t>在关系模式中存在函数依赖时就有可能存在数据冗余，引出数据操作异常现象。</a:t>
            </a:r>
            <a:endParaRPr lang="zh-CN" altLang="en-US" b="1" dirty="0">
              <a:solidFill>
                <a:srgbClr val="FF0000"/>
              </a:solidFill>
            </a:endParaRPr>
          </a:p>
          <a:p>
            <a:pPr marL="0" lvl="1" indent="0">
              <a:buNone/>
            </a:pPr>
            <a:r>
              <a:rPr lang="zh-CN" altLang="en-US" dirty="0" smtClean="0"/>
              <a:t>   例如</a:t>
            </a:r>
            <a:r>
              <a:rPr lang="zh-CN" altLang="en-US" dirty="0"/>
              <a:t>：就诊关系模式</a:t>
            </a:r>
            <a:r>
              <a:rPr lang="en-US" altLang="zh-CN" dirty="0"/>
              <a:t>R</a:t>
            </a:r>
            <a:r>
              <a:rPr lang="zh-CN" altLang="en-US" dirty="0"/>
              <a:t>（</a:t>
            </a:r>
            <a:r>
              <a:rPr lang="en-US" altLang="zh-CN" dirty="0" err="1"/>
              <a:t>Dname</a:t>
            </a:r>
            <a:r>
              <a:rPr lang="zh-CN" altLang="en-US" dirty="0"/>
              <a:t>，</a:t>
            </a:r>
            <a:r>
              <a:rPr lang="en-US" altLang="zh-CN" dirty="0" err="1"/>
              <a:t>Dlevel</a:t>
            </a:r>
            <a:r>
              <a:rPr lang="zh-CN" altLang="en-US" dirty="0"/>
              <a:t>，</a:t>
            </a:r>
            <a:r>
              <a:rPr lang="en-US" altLang="zh-CN" dirty="0" err="1"/>
              <a:t>Dsal</a:t>
            </a:r>
            <a:r>
              <a:rPr lang="zh-CN" altLang="en-US" dirty="0"/>
              <a:t>，</a:t>
            </a:r>
            <a:r>
              <a:rPr lang="en-US" altLang="zh-CN" dirty="0" err="1"/>
              <a:t>Pname</a:t>
            </a:r>
            <a:r>
              <a:rPr lang="zh-CN" altLang="en-US" dirty="0"/>
              <a:t>，</a:t>
            </a:r>
            <a:r>
              <a:rPr lang="en-US" altLang="zh-CN" dirty="0" err="1"/>
              <a:t>Fsum</a:t>
            </a:r>
            <a:r>
              <a:rPr lang="zh-CN" altLang="en-US" dirty="0"/>
              <a:t>）不是一个好的设计，因为存在冗余信息（重复存储的职称和工资）。数据冗余不仅浪费存储空间，而且会使数据库难以保持数据的一致性</a:t>
            </a:r>
            <a:r>
              <a:rPr lang="zh-CN" altLang="en-US" dirty="0" smtClean="0"/>
              <a:t>。</a:t>
            </a:r>
            <a:endParaRPr lang="en-US" altLang="zh-CN" dirty="0" smtClean="0"/>
          </a:p>
          <a:p>
            <a:pPr marL="0" lvl="1" indent="0">
              <a:buNone/>
            </a:pPr>
            <a:endParaRPr lang="zh-CN" altLang="en-US" sz="1200" dirty="0"/>
          </a:p>
          <a:p>
            <a:r>
              <a:rPr lang="zh-CN" altLang="en-US" dirty="0"/>
              <a:t>范式可以用于确保数据库模式中没有各种类型的异常和不一致性。为了确定一个特定关系是否符合范式要求，需要</a:t>
            </a:r>
            <a:r>
              <a:rPr lang="zh-CN" altLang="en-US" b="1" dirty="0">
                <a:solidFill>
                  <a:srgbClr val="FF0000"/>
                </a:solidFill>
              </a:rPr>
              <a:t>检查关系中属性间的函数依赖</a:t>
            </a:r>
            <a:r>
              <a:rPr lang="zh-CN" altLang="en-US" dirty="0"/>
              <a:t>，</a:t>
            </a:r>
            <a:r>
              <a:rPr lang="zh-CN" altLang="en-US" b="1" dirty="0">
                <a:solidFill>
                  <a:srgbClr val="FF0000"/>
                </a:solidFill>
              </a:rPr>
              <a:t>而不是检查关系中的当前实例</a:t>
            </a:r>
            <a:r>
              <a:rPr lang="zh-CN" altLang="en-US" dirty="0"/>
              <a:t>。</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additive="base">
                                        <p:cTn id="1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模式设计问题</a:t>
            </a:r>
            <a:endParaRPr lang="zh-CN" altLang="en-US" dirty="0"/>
          </a:p>
        </p:txBody>
      </p:sp>
      <p:sp>
        <p:nvSpPr>
          <p:cNvPr id="3" name="文本占位符 2"/>
          <p:cNvSpPr>
            <a:spLocks noGrp="1"/>
          </p:cNvSpPr>
          <p:nvPr>
            <p:ph type="body" sz="quarter" idx="13"/>
          </p:nvPr>
        </p:nvSpPr>
        <p:spPr/>
        <p:txBody>
          <a:bodyPr/>
          <a:lstStyle/>
          <a:p>
            <a:r>
              <a:rPr lang="zh-CN" altLang="en-US" dirty="0" smtClean="0"/>
              <a:t>不良关系模式示例</a:t>
            </a:r>
            <a:endParaRPr lang="zh-CN" altLang="en-US" dirty="0"/>
          </a:p>
        </p:txBody>
      </p:sp>
      <p:graphicFrame>
        <p:nvGraphicFramePr>
          <p:cNvPr id="6" name="表格 5"/>
          <p:cNvGraphicFramePr>
            <a:graphicFrameLocks noGrp="1"/>
          </p:cNvGraphicFramePr>
          <p:nvPr/>
        </p:nvGraphicFramePr>
        <p:xfrm>
          <a:off x="323528" y="772344"/>
          <a:ext cx="4608512" cy="3794000"/>
        </p:xfrm>
        <a:graphic>
          <a:graphicData uri="http://schemas.openxmlformats.org/drawingml/2006/table">
            <a:tbl>
              <a:tblPr/>
              <a:tblGrid>
                <a:gridCol w="864096"/>
                <a:gridCol w="1188132"/>
                <a:gridCol w="864096"/>
                <a:gridCol w="828092"/>
                <a:gridCol w="864096"/>
              </a:tblGrid>
              <a:tr h="465800">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Dname</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ts val="1400"/>
                        </a:lnSpc>
                        <a:spcAft>
                          <a:spcPts val="0"/>
                        </a:spcAft>
                      </a:pPr>
                      <a:r>
                        <a:rPr lang="en-US" sz="1600" b="1" kern="100" dirty="0" err="1">
                          <a:latin typeface="Times New Roman" panose="02020603050405020304"/>
                          <a:ea typeface="宋体" panose="02010600030101010101" pitchFamily="2" charset="-122"/>
                          <a:cs typeface="Times New Roman" panose="02020603050405020304"/>
                        </a:rPr>
                        <a:t>Dlevel</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ts val="1400"/>
                        </a:lnSpc>
                        <a:spcAft>
                          <a:spcPts val="0"/>
                        </a:spcAft>
                      </a:pPr>
                      <a:r>
                        <a:rPr lang="en-US" sz="1600" b="1" kern="100" dirty="0" err="1">
                          <a:latin typeface="Times New Roman" panose="02020603050405020304"/>
                          <a:ea typeface="宋体" panose="02010600030101010101" pitchFamily="2" charset="-122"/>
                          <a:cs typeface="Times New Roman" panose="02020603050405020304"/>
                        </a:rPr>
                        <a:t>Dsalary</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ts val="1400"/>
                        </a:lnSpc>
                        <a:spcAft>
                          <a:spcPts val="0"/>
                        </a:spcAft>
                      </a:pPr>
                      <a:r>
                        <a:rPr lang="en-US" sz="1600" b="1" kern="100" dirty="0" err="1">
                          <a:latin typeface="Times New Roman" panose="02020603050405020304"/>
                          <a:ea typeface="宋体" panose="02010600030101010101" pitchFamily="2" charset="-122"/>
                          <a:cs typeface="Times New Roman" panose="02020603050405020304"/>
                        </a:rPr>
                        <a:t>Pname</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ts val="1400"/>
                        </a:lnSpc>
                        <a:spcAft>
                          <a:spcPts val="0"/>
                        </a:spcAft>
                      </a:pPr>
                      <a:r>
                        <a:rPr lang="en-US" sz="1600" b="1" kern="100" dirty="0" err="1">
                          <a:latin typeface="Times New Roman" panose="02020603050405020304"/>
                          <a:ea typeface="宋体" panose="02010600030101010101" pitchFamily="2" charset="-122"/>
                          <a:cs typeface="Times New Roman" panose="02020603050405020304"/>
                        </a:rPr>
                        <a:t>Fsum</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465800">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罗晓</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宋体" panose="02010600030101010101" pitchFamily="2" charset="-122"/>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3200</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张珍</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¥30.00</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643600">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杨勋</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副</a:t>
                      </a: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mn-ea"/>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2800</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张珍</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¥50.00</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643600">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杨勋</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副</a:t>
                      </a: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mn-ea"/>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2800</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刘景</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¥55.00</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643600">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杨勋</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副</a:t>
                      </a: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mn-ea"/>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2800</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张柳</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¥58.00</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465800">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邓英超</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主治医师</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2400</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李秀</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¥75.00</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465800">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罗晓</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宋体" panose="02010600030101010101" pitchFamily="2" charset="-122"/>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3200</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傅伟相</a:t>
                      </a:r>
                      <a:endParaRPr lang="zh-CN" sz="1600" b="1" kern="10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¥35.00</a:t>
                      </a:r>
                      <a:endParaRPr lang="zh-CN" sz="1600" b="1" kern="100" dirty="0">
                        <a:latin typeface="Times New Roman" panose="02020603050405020304"/>
                        <a:ea typeface="宋体" panose="02010600030101010101" pitchFamily="2" charset="-122"/>
                        <a:cs typeface="Times New Roman" panose="02020603050405020304"/>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bl>
          </a:graphicData>
        </a:graphic>
      </p:graphicFrame>
      <p:pic>
        <p:nvPicPr>
          <p:cNvPr id="19" name="图片 18"/>
          <p:cNvPicPr>
            <a:picLocks noChangeAspect="1"/>
          </p:cNvPicPr>
          <p:nvPr/>
        </p:nvPicPr>
        <p:blipFill>
          <a:blip r:embed="rId1" cstate="print"/>
          <a:stretch>
            <a:fillRect/>
          </a:stretch>
        </p:blipFill>
        <p:spPr>
          <a:xfrm>
            <a:off x="5182788" y="3164023"/>
            <a:ext cx="3666667" cy="140000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20" name="图片 19"/>
          <p:cNvPicPr>
            <a:picLocks noChangeAspect="1"/>
          </p:cNvPicPr>
          <p:nvPr/>
        </p:nvPicPr>
        <p:blipFill>
          <a:blip r:embed="rId2" cstate="print"/>
          <a:stretch>
            <a:fillRect/>
          </a:stretch>
        </p:blipFill>
        <p:spPr>
          <a:xfrm>
            <a:off x="5184068" y="772344"/>
            <a:ext cx="3665387" cy="149523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5" name="灯片编号占位符 4"/>
          <p:cNvSpPr>
            <a:spLocks noGrp="1"/>
          </p:cNvSpPr>
          <p:nvPr>
            <p:ph type="sldNum" sz="quarter" idx="12"/>
          </p:nvPr>
        </p:nvSpPr>
        <p:spPr/>
        <p:txBody>
          <a:bodyPr/>
          <a:lstStyle/>
          <a:p>
            <a:fld id="{A24B006D-818D-47B3-9EBE-C5AB269A17AF}" type="slidenum">
              <a:rPr lang="zh-CN" altLang="en-US" smtClean="0"/>
            </a:fld>
            <a:endParaRPr lang="zh-CN" altLang="en-US"/>
          </a:p>
        </p:txBody>
      </p:sp>
      <p:sp>
        <p:nvSpPr>
          <p:cNvPr id="7" name="文本框 6"/>
          <p:cNvSpPr txBox="1"/>
          <p:nvPr/>
        </p:nvSpPr>
        <p:spPr>
          <a:xfrm>
            <a:off x="4867275" y="2484755"/>
            <a:ext cx="4297680" cy="368300"/>
          </a:xfrm>
          <a:prstGeom prst="rect">
            <a:avLst/>
          </a:prstGeom>
          <a:noFill/>
        </p:spPr>
        <p:txBody>
          <a:bodyPr wrap="none" rtlCol="0" anchor="t">
            <a:spAutoFit/>
          </a:bodyPr>
          <a:lstStyle/>
          <a:p>
            <a:r>
              <a:rPr lang="zh-CN" altLang="zh-CN" dirty="0" smtClean="0">
                <a:solidFill>
                  <a:srgbClr val="FF0000"/>
                </a:solidFill>
                <a:effectLst/>
                <a:sym typeface="+mn-ea"/>
              </a:rPr>
              <a:t>假设</a:t>
            </a:r>
            <a:r>
              <a:rPr lang="zh-CN" altLang="zh-CN" dirty="0" smtClean="0">
                <a:effectLst/>
                <a:sym typeface="+mn-ea"/>
              </a:rPr>
              <a:t>医生和患者的姓名分别都是唯一的。</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zh-CN" altLang="en-US" dirty="0" smtClean="0"/>
              <a:t>范式概念</a:t>
            </a:r>
            <a:endParaRPr lang="zh-CN" altLang="en-US" dirty="0"/>
          </a:p>
        </p:txBody>
      </p:sp>
      <p:sp>
        <p:nvSpPr>
          <p:cNvPr id="5" name="文本占位符 4"/>
          <p:cNvSpPr>
            <a:spLocks noGrp="1"/>
          </p:cNvSpPr>
          <p:nvPr>
            <p:ph type="body" sz="quarter" idx="16"/>
          </p:nvPr>
        </p:nvSpPr>
        <p:spPr>
          <a:xfrm>
            <a:off x="653891" y="835183"/>
            <a:ext cx="7158469" cy="3897601"/>
          </a:xfrm>
        </p:spPr>
        <p:txBody>
          <a:bodyPr>
            <a:normAutofit/>
          </a:bodyPr>
          <a:lstStyle/>
          <a:p>
            <a:r>
              <a:rPr lang="zh-CN" altLang="en-US" dirty="0"/>
              <a:t>一个</a:t>
            </a:r>
            <a:r>
              <a:rPr lang="zh-CN" altLang="en-US" b="1" dirty="0">
                <a:solidFill>
                  <a:srgbClr val="FF0000"/>
                </a:solidFill>
              </a:rPr>
              <a:t>规范化的模式</a:t>
            </a:r>
            <a:r>
              <a:rPr lang="zh-CN" altLang="en-US" dirty="0"/>
              <a:t>有</a:t>
            </a:r>
            <a:r>
              <a:rPr lang="zh-CN" altLang="en-US" b="1" dirty="0">
                <a:solidFill>
                  <a:srgbClr val="FF0000"/>
                </a:solidFill>
              </a:rPr>
              <a:t>最小的数据冗余</a:t>
            </a:r>
            <a:r>
              <a:rPr lang="zh-CN" altLang="en-US" dirty="0"/>
              <a:t>，它要求除了与元组进行连接的</a:t>
            </a:r>
            <a:r>
              <a:rPr lang="zh-CN" altLang="en-US" b="1" dirty="0">
                <a:solidFill>
                  <a:srgbClr val="FF0000"/>
                </a:solidFill>
              </a:rPr>
              <a:t>外键</a:t>
            </a:r>
            <a:r>
              <a:rPr lang="zh-CN" altLang="en-US" dirty="0"/>
              <a:t>（在另一个关系中是主键的属性组）之外，数据库实例中的其他属性的值都</a:t>
            </a:r>
            <a:r>
              <a:rPr lang="zh-CN" altLang="en-US" b="1" dirty="0">
                <a:solidFill>
                  <a:srgbClr val="FF0000"/>
                </a:solidFill>
              </a:rPr>
              <a:t>不能被复制（冗余）</a:t>
            </a:r>
            <a:r>
              <a:rPr lang="zh-CN" altLang="en-US" dirty="0"/>
              <a:t>。</a:t>
            </a:r>
            <a:endParaRPr lang="zh-CN" altLang="en-US" dirty="0"/>
          </a:p>
          <a:p>
            <a:pPr marL="0" indent="0">
              <a:buNone/>
            </a:pPr>
            <a:endParaRPr lang="en-US" altLang="zh-CN" sz="1200" dirty="0" smtClean="0"/>
          </a:p>
          <a:p>
            <a:r>
              <a:rPr lang="zh-CN" altLang="en-US" b="1" dirty="0" smtClean="0">
                <a:solidFill>
                  <a:srgbClr val="FF0000"/>
                </a:solidFill>
              </a:rPr>
              <a:t>规范化</a:t>
            </a:r>
            <a:r>
              <a:rPr lang="zh-CN" altLang="en-US" dirty="0"/>
              <a:t>主要作为验证和改进逻辑数据库设计的工具，使得逻辑设计能够：</a:t>
            </a:r>
            <a:endParaRPr lang="zh-CN" altLang="en-US" dirty="0"/>
          </a:p>
          <a:p>
            <a:pPr marL="574040" lvl="1" indent="-285750"/>
            <a:r>
              <a:rPr lang="zh-CN" altLang="en-US" b="1" dirty="0">
                <a:solidFill>
                  <a:srgbClr val="FF0000"/>
                </a:solidFill>
              </a:rPr>
              <a:t>满足特定约束</a:t>
            </a:r>
            <a:endParaRPr lang="zh-CN" altLang="en-US" b="1" dirty="0">
              <a:solidFill>
                <a:srgbClr val="FF0000"/>
              </a:solidFill>
            </a:endParaRPr>
          </a:p>
          <a:p>
            <a:pPr marL="574040" lvl="1" indent="-285750"/>
            <a:r>
              <a:rPr lang="zh-CN" altLang="en-US" b="1" dirty="0">
                <a:solidFill>
                  <a:srgbClr val="FF0000"/>
                </a:solidFill>
              </a:rPr>
              <a:t>避免不必要的数据重复。</a:t>
            </a:r>
            <a:endParaRPr lang="zh-CN" altLang="en-US" b="1" dirty="0">
              <a:solidFill>
                <a:srgbClr val="FF0000"/>
              </a:solidFill>
            </a:endParaRPr>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1NF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a:bodyPr>
          <a:lstStyle/>
          <a:p>
            <a:r>
              <a:rPr lang="zh-CN" altLang="en-US" dirty="0"/>
              <a:t>定义：在关系模式</a:t>
            </a:r>
            <a:r>
              <a:rPr lang="en-US" altLang="zh-CN" dirty="0"/>
              <a:t>R</a:t>
            </a:r>
            <a:r>
              <a:rPr lang="zh-CN" altLang="en-US" dirty="0"/>
              <a:t>的每个关系</a:t>
            </a:r>
            <a:r>
              <a:rPr lang="en-US" altLang="zh-CN" dirty="0"/>
              <a:t>r</a:t>
            </a:r>
            <a:r>
              <a:rPr lang="zh-CN" altLang="en-US" dirty="0"/>
              <a:t>中，如果每个属性值都是不可再分的</a:t>
            </a:r>
            <a:r>
              <a:rPr lang="zh-CN" altLang="en-US" b="1" dirty="0">
                <a:solidFill>
                  <a:srgbClr val="FF0000"/>
                </a:solidFill>
              </a:rPr>
              <a:t>原子值</a:t>
            </a:r>
            <a:r>
              <a:rPr lang="zh-CN" altLang="en-US" dirty="0"/>
              <a:t>，那么称</a:t>
            </a:r>
            <a:r>
              <a:rPr lang="en-US" altLang="zh-CN" dirty="0"/>
              <a:t>R</a:t>
            </a:r>
            <a:r>
              <a:rPr lang="zh-CN" altLang="en-US" dirty="0"/>
              <a:t>是第一范式（</a:t>
            </a:r>
            <a:r>
              <a:rPr lang="en-US" altLang="zh-CN" dirty="0"/>
              <a:t>1NF</a:t>
            </a:r>
            <a:r>
              <a:rPr lang="zh-CN" altLang="en-US" dirty="0"/>
              <a:t>）的模式</a:t>
            </a:r>
            <a:r>
              <a:rPr lang="zh-CN" altLang="en-US" dirty="0" smtClean="0"/>
              <a:t>。</a:t>
            </a:r>
            <a:endParaRPr lang="en-US" altLang="zh-CN" dirty="0" smtClean="0"/>
          </a:p>
          <a:p>
            <a:pPr marL="0" indent="0">
              <a:buNone/>
            </a:pPr>
            <a:endParaRPr lang="zh-CN" altLang="en-US" sz="1200" dirty="0"/>
          </a:p>
          <a:p>
            <a:r>
              <a:rPr lang="en-US" altLang="zh-CN" dirty="0"/>
              <a:t>1NF</a:t>
            </a:r>
            <a:r>
              <a:rPr lang="zh-CN" altLang="en-US" dirty="0"/>
              <a:t>不允许每个元组的每个属性对应一组值、一行值或两个值的组合。简单地说，</a:t>
            </a:r>
            <a:r>
              <a:rPr lang="en-US" altLang="zh-CN" b="1" dirty="0">
                <a:solidFill>
                  <a:srgbClr val="FF0000"/>
                </a:solidFill>
              </a:rPr>
              <a:t>1NF</a:t>
            </a:r>
            <a:r>
              <a:rPr lang="zh-CN" altLang="en-US" b="1" dirty="0">
                <a:solidFill>
                  <a:srgbClr val="FF0000"/>
                </a:solidFill>
              </a:rPr>
              <a:t>中不允许出现“表中有表”</a:t>
            </a:r>
            <a:r>
              <a:rPr lang="zh-CN" altLang="en-US" dirty="0"/>
              <a:t>的现象</a:t>
            </a:r>
            <a:r>
              <a:rPr lang="zh-CN" altLang="en-US" dirty="0" smtClean="0"/>
              <a:t>。</a:t>
            </a:r>
            <a:endParaRPr lang="en-US" altLang="zh-CN" dirty="0" smtClean="0"/>
          </a:p>
          <a:p>
            <a:pPr marL="574040" lvl="1" indent="-285750"/>
            <a:r>
              <a:rPr lang="en-US" altLang="zh-CN" dirty="0" smtClean="0"/>
              <a:t>1NF</a:t>
            </a:r>
            <a:r>
              <a:rPr lang="zh-CN" altLang="en-US" dirty="0"/>
              <a:t>是关系模式应具有的最起码的条件。</a:t>
            </a:r>
            <a:r>
              <a:rPr lang="zh-CN" altLang="en-US" b="1" dirty="0">
                <a:solidFill>
                  <a:srgbClr val="FF0000"/>
                </a:solidFill>
              </a:rPr>
              <a:t>满足</a:t>
            </a:r>
            <a:r>
              <a:rPr lang="en-US" altLang="zh-CN" b="1" dirty="0">
                <a:solidFill>
                  <a:srgbClr val="FF0000"/>
                </a:solidFill>
              </a:rPr>
              <a:t>1NF</a:t>
            </a:r>
            <a:r>
              <a:rPr lang="zh-CN" altLang="en-US" b="1" dirty="0">
                <a:solidFill>
                  <a:srgbClr val="FF0000"/>
                </a:solidFill>
              </a:rPr>
              <a:t>的关系称为规范化的关系</a:t>
            </a:r>
            <a:r>
              <a:rPr lang="zh-CN" altLang="en-US" dirty="0"/>
              <a:t>；否则称为非规范化的关系。关系数据库研究的关系都是规范化的关系。</a:t>
            </a:r>
            <a:endParaRPr lang="zh-CN" altLang="en-US" b="1" dirty="0">
              <a:solidFill>
                <a:srgbClr val="FF0000"/>
              </a:solidFill>
            </a:endParaRPr>
          </a:p>
        </p:txBody>
      </p:sp>
      <p:grpSp>
        <p:nvGrpSpPr>
          <p:cNvPr id="6" name="组合 5"/>
          <p:cNvGrpSpPr/>
          <p:nvPr/>
        </p:nvGrpSpPr>
        <p:grpSpPr>
          <a:xfrm>
            <a:off x="638537" y="3112604"/>
            <a:ext cx="7975117" cy="1484930"/>
            <a:chOff x="220718" y="3896874"/>
            <a:chExt cx="8775056" cy="2015195"/>
          </a:xfrm>
        </p:grpSpPr>
        <p:pic>
          <p:nvPicPr>
            <p:cNvPr id="7" name="Picture 3"/>
            <p:cNvPicPr>
              <a:picLocks noChangeAspect="1" noChangeArrowheads="1"/>
            </p:cNvPicPr>
            <p:nvPr/>
          </p:nvPicPr>
          <p:blipFill>
            <a:blip r:embed="rId1" cstate="print"/>
            <a:srcRect/>
            <a:stretch>
              <a:fillRect/>
            </a:stretch>
          </p:blipFill>
          <p:spPr bwMode="auto">
            <a:xfrm>
              <a:off x="220718" y="3896874"/>
              <a:ext cx="8775056" cy="2015195"/>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8" name="Oval 11"/>
            <p:cNvSpPr>
              <a:spLocks noChangeArrowheads="1"/>
            </p:cNvSpPr>
            <p:nvPr/>
          </p:nvSpPr>
          <p:spPr bwMode="auto">
            <a:xfrm>
              <a:off x="3188633" y="3951508"/>
              <a:ext cx="4741422" cy="1049631"/>
            </a:xfrm>
            <a:prstGeom prst="ellipse">
              <a:avLst/>
            </a:prstGeom>
            <a:solidFill>
              <a:schemeClr val="accent1">
                <a:alpha val="0"/>
              </a:schemeClr>
            </a:solidFill>
            <a:ln w="3175">
              <a:solidFill>
                <a:srgbClr val="FF0000"/>
              </a:solidFill>
              <a:round/>
            </a:ln>
            <a:effectLst/>
          </p:spPr>
          <p:txBody>
            <a:bodyPr wrap="none" anchor="ctr"/>
            <a:lstStyle/>
            <a:p>
              <a:endParaRPr lang="zh-CN" altLang="en-US"/>
            </a:p>
          </p:txBody>
        </p:sp>
      </p:gr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a:t>2</a:t>
            </a:r>
            <a:r>
              <a:rPr lang="en-US" altLang="zh-CN" dirty="0" smtClean="0"/>
              <a:t>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a:bodyPr>
          <a:lstStyle/>
          <a:p>
            <a:r>
              <a:rPr lang="zh-CN" altLang="en-US" dirty="0"/>
              <a:t>如果关系模式中</a:t>
            </a:r>
            <a:r>
              <a:rPr lang="zh-CN" altLang="en-US"/>
              <a:t>存在</a:t>
            </a:r>
            <a:r>
              <a:rPr lang="zh-CN" altLang="en-US" b="1" smtClean="0">
                <a:solidFill>
                  <a:srgbClr val="FF0000"/>
                </a:solidFill>
              </a:rPr>
              <a:t>部分函数依赖</a:t>
            </a:r>
            <a:r>
              <a:rPr lang="zh-CN" altLang="en-US" smtClean="0">
                <a:solidFill>
                  <a:srgbClr val="FF0000"/>
                </a:solidFill>
              </a:rPr>
              <a:t>，</a:t>
            </a:r>
            <a:r>
              <a:rPr lang="zh-CN" altLang="en-US" dirty="0"/>
              <a:t>那么它就不是一个好的关系模式，因为它很可能出现</a:t>
            </a:r>
            <a:r>
              <a:rPr lang="zh-CN" altLang="en-US" b="1" dirty="0">
                <a:solidFill>
                  <a:srgbClr val="FF0000"/>
                </a:solidFill>
              </a:rPr>
              <a:t>数据冗余和操作异常现象</a:t>
            </a:r>
            <a:r>
              <a:rPr lang="zh-CN" altLang="en-US" dirty="0"/>
              <a:t>。因此，需要对这样的关系模式进行分解，以排除局部函数依赖，使模式达到</a:t>
            </a:r>
            <a:r>
              <a:rPr lang="en-US" altLang="zh-CN" dirty="0"/>
              <a:t>2NF</a:t>
            </a:r>
            <a:r>
              <a:rPr lang="zh-CN" altLang="en-US" dirty="0"/>
              <a:t>的标准。</a:t>
            </a:r>
            <a:endParaRPr lang="zh-CN" altLang="en-US" dirty="0"/>
          </a:p>
          <a:p>
            <a:pPr marL="0" indent="0">
              <a:buNone/>
            </a:pPr>
            <a:endParaRPr lang="en-US" altLang="zh-CN" sz="1200" dirty="0" smtClean="0"/>
          </a:p>
          <a:p>
            <a:r>
              <a:rPr lang="en-US" altLang="zh-CN" dirty="0" smtClean="0"/>
              <a:t>2NF</a:t>
            </a:r>
            <a:r>
              <a:rPr lang="zh-CN" altLang="en-US" dirty="0"/>
              <a:t>定义： 如果关系模式</a:t>
            </a:r>
            <a:r>
              <a:rPr lang="en-US" altLang="zh-CN" dirty="0"/>
              <a:t>R∈1NF</a:t>
            </a:r>
            <a:r>
              <a:rPr lang="zh-CN" altLang="en-US" dirty="0"/>
              <a:t>，且每个</a:t>
            </a:r>
            <a:r>
              <a:rPr lang="zh-CN" altLang="en-US" b="1" dirty="0">
                <a:solidFill>
                  <a:srgbClr val="FF0000"/>
                </a:solidFill>
              </a:rPr>
              <a:t>非主属性</a:t>
            </a:r>
            <a:r>
              <a:rPr lang="zh-CN" altLang="en-US" dirty="0"/>
              <a:t>（不是组成候选码的属性）</a:t>
            </a:r>
            <a:r>
              <a:rPr lang="zh-CN" altLang="en-US" b="1" dirty="0">
                <a:solidFill>
                  <a:srgbClr val="FF0000"/>
                </a:solidFill>
              </a:rPr>
              <a:t>完全函数依赖</a:t>
            </a:r>
            <a:r>
              <a:rPr lang="zh-CN" altLang="en-US" dirty="0"/>
              <a:t>于候选码，那么称</a:t>
            </a:r>
            <a:r>
              <a:rPr lang="en-US" altLang="zh-CN" dirty="0"/>
              <a:t>R</a:t>
            </a:r>
            <a:r>
              <a:rPr lang="zh-CN" altLang="en-US" dirty="0"/>
              <a:t>属于</a:t>
            </a:r>
            <a:r>
              <a:rPr lang="en-US" altLang="zh-CN" dirty="0"/>
              <a:t>2NF</a:t>
            </a:r>
            <a:r>
              <a:rPr lang="zh-CN" altLang="en-US" dirty="0"/>
              <a:t>的模式。</a:t>
            </a:r>
            <a:endParaRPr lang="zh-CN" altLang="en-US" dirty="0"/>
          </a:p>
          <a:p>
            <a:pPr marL="0" indent="0">
              <a:buNone/>
            </a:pPr>
            <a:endParaRPr lang="en-US" altLang="zh-CN" sz="1200" dirty="0" smtClean="0"/>
          </a:p>
          <a:p>
            <a:r>
              <a:rPr lang="en-US" altLang="zh-CN" dirty="0" smtClean="0"/>
              <a:t>2NF</a:t>
            </a:r>
            <a:r>
              <a:rPr lang="zh-CN" altLang="en-US" dirty="0"/>
              <a:t>是基于完全函数依赖的，只有在主键是</a:t>
            </a:r>
            <a:r>
              <a:rPr lang="zh-CN" altLang="en-US" b="1" dirty="0">
                <a:solidFill>
                  <a:srgbClr val="FF0000"/>
                </a:solidFill>
              </a:rPr>
              <a:t>复合属性</a:t>
            </a:r>
            <a:r>
              <a:rPr lang="zh-CN" altLang="en-US" dirty="0"/>
              <a:t>下才可能不符合</a:t>
            </a:r>
            <a:r>
              <a:rPr lang="en-US" altLang="zh-CN" dirty="0"/>
              <a:t>2NF</a:t>
            </a:r>
            <a:r>
              <a:rPr lang="zh-CN" altLang="en-US" dirty="0"/>
              <a:t>。</a:t>
            </a:r>
            <a:endParaRPr lang="zh-CN" altLang="en-US" dirty="0"/>
          </a:p>
          <a:p>
            <a:pPr marL="0" indent="0">
              <a:buNone/>
            </a:pPr>
            <a:endParaRPr lang="en-US" altLang="zh-CN" sz="1200" dirty="0" smtClean="0"/>
          </a:p>
          <a:p>
            <a:r>
              <a:rPr lang="en-US" altLang="zh-CN" dirty="0" smtClean="0"/>
              <a:t>2NF</a:t>
            </a:r>
            <a:r>
              <a:rPr lang="zh-CN" altLang="en-US" dirty="0"/>
              <a:t>是通往更高范式的中间步骤，它消除了</a:t>
            </a:r>
            <a:r>
              <a:rPr lang="en-US" altLang="zh-CN" dirty="0"/>
              <a:t>1NF</a:t>
            </a:r>
            <a:r>
              <a:rPr lang="zh-CN" altLang="en-US" dirty="0"/>
              <a:t>存在的部分问题。</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a:t>2</a:t>
            </a:r>
            <a:r>
              <a:rPr lang="en-US" altLang="zh-CN" dirty="0" smtClean="0"/>
              <a:t>NF</a:t>
            </a:r>
            <a:endParaRPr lang="zh-CN" altLang="en-US" dirty="0"/>
          </a:p>
        </p:txBody>
      </p:sp>
      <p:sp>
        <p:nvSpPr>
          <p:cNvPr id="5" name="文本占位符 4"/>
          <p:cNvSpPr>
            <a:spLocks noGrp="1"/>
          </p:cNvSpPr>
          <p:nvPr>
            <p:ph type="body" sz="quarter" idx="16"/>
          </p:nvPr>
        </p:nvSpPr>
        <p:spPr>
          <a:xfrm>
            <a:off x="653891" y="835183"/>
            <a:ext cx="7878549" cy="3897601"/>
          </a:xfrm>
        </p:spPr>
        <p:txBody>
          <a:bodyPr>
            <a:normAutofit/>
          </a:bodyPr>
          <a:lstStyle/>
          <a:p>
            <a:r>
              <a:rPr lang="en-US" altLang="zh-CN" dirty="0"/>
              <a:t>2NF</a:t>
            </a:r>
            <a:r>
              <a:rPr lang="zh-CN" altLang="en-US" dirty="0"/>
              <a:t>举例</a:t>
            </a:r>
            <a:endParaRPr lang="zh-CN" altLang="en-US" dirty="0"/>
          </a:p>
          <a:p>
            <a:pPr marL="288290" lvl="1" indent="0" algn="just">
              <a:buNone/>
            </a:pPr>
            <a:r>
              <a:rPr lang="zh-CN" altLang="en-US" dirty="0" smtClean="0"/>
              <a:t>设有</a:t>
            </a:r>
            <a:r>
              <a:rPr lang="zh-CN" altLang="en-US" dirty="0"/>
              <a:t>关系模式</a:t>
            </a:r>
            <a:r>
              <a:rPr lang="en-US" altLang="zh-CN" dirty="0"/>
              <a:t>R</a:t>
            </a:r>
            <a:r>
              <a:rPr lang="zh-CN" altLang="en-US" dirty="0"/>
              <a:t>（</a:t>
            </a:r>
            <a:r>
              <a:rPr lang="en-US" altLang="zh-CN" dirty="0" err="1"/>
              <a:t>Dname</a:t>
            </a:r>
            <a:r>
              <a:rPr lang="zh-CN" altLang="en-US" dirty="0"/>
              <a:t>，</a:t>
            </a:r>
            <a:r>
              <a:rPr lang="en-US" altLang="zh-CN" dirty="0" err="1"/>
              <a:t>Pname</a:t>
            </a:r>
            <a:r>
              <a:rPr lang="zh-CN" altLang="en-US" dirty="0"/>
              <a:t>，</a:t>
            </a:r>
            <a:r>
              <a:rPr lang="en-US" altLang="zh-CN" dirty="0" err="1"/>
              <a:t>Dlevel</a:t>
            </a:r>
            <a:r>
              <a:rPr lang="zh-CN" altLang="en-US" dirty="0"/>
              <a:t>，</a:t>
            </a:r>
            <a:r>
              <a:rPr lang="en-US" altLang="zh-CN" dirty="0" err="1"/>
              <a:t>Dsal</a:t>
            </a:r>
            <a:r>
              <a:rPr lang="zh-CN" altLang="en-US" dirty="0"/>
              <a:t>，</a:t>
            </a:r>
            <a:r>
              <a:rPr lang="en-US" altLang="zh-CN" dirty="0" err="1"/>
              <a:t>Fsum</a:t>
            </a:r>
            <a:r>
              <a:rPr lang="en-US" altLang="zh-CN" dirty="0"/>
              <a:t>)</a:t>
            </a:r>
            <a:r>
              <a:rPr lang="zh-CN" altLang="en-US" dirty="0"/>
              <a:t>的属性分别表示医生编号、患者编号、医生职称级别、医生工资和诊疗费用。（</a:t>
            </a:r>
            <a:r>
              <a:rPr lang="en-US" altLang="zh-CN" dirty="0" smtClean="0"/>
              <a:t>Dname</a:t>
            </a:r>
            <a:r>
              <a:rPr lang="zh-CN" altLang="en-US" dirty="0" smtClean="0"/>
              <a:t>，</a:t>
            </a:r>
            <a:r>
              <a:rPr lang="en-US" altLang="zh-CN" dirty="0" err="1" smtClean="0"/>
              <a:t>Pname</a:t>
            </a:r>
            <a:r>
              <a:rPr lang="zh-CN" altLang="en-US" dirty="0" smtClean="0"/>
              <a:t>）</a:t>
            </a:r>
            <a:r>
              <a:rPr lang="zh-CN" altLang="en-US" dirty="0"/>
              <a:t>是</a:t>
            </a:r>
            <a:r>
              <a:rPr lang="en-US" altLang="zh-CN" dirty="0"/>
              <a:t>R</a:t>
            </a:r>
            <a:r>
              <a:rPr lang="zh-CN" altLang="en-US" dirty="0"/>
              <a:t>的候选码。</a:t>
            </a:r>
            <a:endParaRPr lang="zh-CN" altLang="en-US" dirty="0"/>
          </a:p>
          <a:p>
            <a:pPr marL="288290" lvl="1" indent="0" algn="just">
              <a:buNone/>
            </a:pPr>
            <a:r>
              <a:rPr lang="zh-CN" altLang="en-US" dirty="0" smtClean="0"/>
              <a:t>如果</a:t>
            </a:r>
            <a:r>
              <a:rPr lang="en-US" altLang="zh-CN" dirty="0"/>
              <a:t>R</a:t>
            </a:r>
            <a:r>
              <a:rPr lang="zh-CN" altLang="en-US" dirty="0"/>
              <a:t>上有两个</a:t>
            </a:r>
            <a:r>
              <a:rPr lang="en-US" altLang="zh-CN" dirty="0"/>
              <a:t>FD</a:t>
            </a:r>
            <a:r>
              <a:rPr lang="zh-CN" altLang="en-US" dirty="0"/>
              <a:t>：（ </a:t>
            </a:r>
            <a:r>
              <a:rPr lang="en-US" altLang="zh-CN" dirty="0" err="1"/>
              <a:t>Dname</a:t>
            </a:r>
            <a:r>
              <a:rPr lang="en-US" altLang="zh-CN" dirty="0"/>
              <a:t> </a:t>
            </a:r>
            <a:r>
              <a:rPr lang="zh-CN" altLang="en-US" dirty="0"/>
              <a:t>， </a:t>
            </a:r>
            <a:r>
              <a:rPr lang="en-US" altLang="zh-CN" dirty="0" err="1"/>
              <a:t>Pname</a:t>
            </a:r>
            <a:r>
              <a:rPr lang="en-US" altLang="zh-CN" dirty="0"/>
              <a:t> </a:t>
            </a:r>
            <a:r>
              <a:rPr lang="zh-CN" altLang="en-US" dirty="0"/>
              <a:t>）→（</a:t>
            </a:r>
            <a:r>
              <a:rPr lang="en-US" altLang="zh-CN" dirty="0" err="1"/>
              <a:t>Dlevel</a:t>
            </a:r>
            <a:r>
              <a:rPr lang="zh-CN" altLang="en-US" dirty="0"/>
              <a:t>，</a:t>
            </a:r>
            <a:r>
              <a:rPr lang="en-US" altLang="zh-CN" dirty="0" err="1"/>
              <a:t>Dsal</a:t>
            </a:r>
            <a:r>
              <a:rPr lang="zh-CN" altLang="en-US" dirty="0"/>
              <a:t>）和</a:t>
            </a:r>
            <a:r>
              <a:rPr lang="en-US" altLang="zh-CN" dirty="0" err="1"/>
              <a:t>Dname</a:t>
            </a:r>
            <a:r>
              <a:rPr lang="en-US" altLang="zh-CN" dirty="0"/>
              <a:t> →</a:t>
            </a:r>
            <a:r>
              <a:rPr lang="zh-CN" altLang="en-US" dirty="0"/>
              <a:t>（</a:t>
            </a:r>
            <a:r>
              <a:rPr lang="en-US" altLang="zh-CN" dirty="0" err="1"/>
              <a:t>Dlevel</a:t>
            </a:r>
            <a:r>
              <a:rPr lang="zh-CN" altLang="en-US" dirty="0"/>
              <a:t>，</a:t>
            </a:r>
            <a:r>
              <a:rPr lang="en-US" altLang="zh-CN" dirty="0" err="1"/>
              <a:t>Dsal</a:t>
            </a:r>
            <a:r>
              <a:rPr lang="zh-CN" altLang="en-US" dirty="0"/>
              <a:t>），因此前面一个</a:t>
            </a:r>
            <a:r>
              <a:rPr lang="en-US" altLang="zh-CN" dirty="0"/>
              <a:t>FD</a:t>
            </a:r>
            <a:r>
              <a:rPr lang="zh-CN" altLang="en-US" dirty="0"/>
              <a:t>是局部依赖，所以</a:t>
            </a:r>
            <a:r>
              <a:rPr lang="en-US" altLang="zh-CN" dirty="0"/>
              <a:t>R</a:t>
            </a:r>
            <a:r>
              <a:rPr lang="zh-CN" altLang="en-US" dirty="0"/>
              <a:t>不是</a:t>
            </a:r>
            <a:r>
              <a:rPr lang="en-US" altLang="zh-CN" dirty="0"/>
              <a:t>2NF</a:t>
            </a:r>
            <a:r>
              <a:rPr lang="zh-CN" altLang="en-US" dirty="0"/>
              <a:t>。此时</a:t>
            </a:r>
            <a:r>
              <a:rPr lang="en-US" altLang="zh-CN" dirty="0"/>
              <a:t>R</a:t>
            </a:r>
            <a:r>
              <a:rPr lang="zh-CN" altLang="en-US" dirty="0"/>
              <a:t>会出现冗余和异常。例如，某个医生为</a:t>
            </a:r>
            <a:r>
              <a:rPr lang="en-US" altLang="zh-CN" dirty="0"/>
              <a:t>N</a:t>
            </a:r>
            <a:r>
              <a:rPr lang="zh-CN" altLang="en-US" dirty="0"/>
              <a:t>个病人看病，则在关系中会出现</a:t>
            </a:r>
            <a:r>
              <a:rPr lang="en-US" altLang="zh-CN" dirty="0"/>
              <a:t>N</a:t>
            </a:r>
            <a:r>
              <a:rPr lang="zh-CN" altLang="en-US" dirty="0"/>
              <a:t>个元组，而医生的职称级别和工资就会重复</a:t>
            </a:r>
            <a:r>
              <a:rPr lang="en-US" altLang="zh-CN" dirty="0"/>
              <a:t>N</a:t>
            </a:r>
            <a:r>
              <a:rPr lang="zh-CN" altLang="en-US" dirty="0"/>
              <a:t>次。</a:t>
            </a:r>
            <a:endParaRPr lang="zh-CN" altLang="en-US" dirty="0"/>
          </a:p>
          <a:p>
            <a:pPr marL="288290" lvl="1" indent="0" algn="just">
              <a:buNone/>
            </a:pPr>
            <a:r>
              <a:rPr lang="zh-CN" altLang="en-US" dirty="0" smtClean="0"/>
              <a:t>如果</a:t>
            </a:r>
            <a:r>
              <a:rPr lang="zh-CN" altLang="en-US" dirty="0"/>
              <a:t>将</a:t>
            </a:r>
            <a:r>
              <a:rPr lang="en-US" altLang="zh-CN" dirty="0"/>
              <a:t>R</a:t>
            </a:r>
            <a:r>
              <a:rPr lang="zh-CN" altLang="en-US" dirty="0"/>
              <a:t>分解为</a:t>
            </a:r>
            <a:r>
              <a:rPr lang="en-US" altLang="zh-CN" dirty="0"/>
              <a:t>R1</a:t>
            </a:r>
            <a:r>
              <a:rPr lang="zh-CN" altLang="en-US" dirty="0"/>
              <a:t>（ </a:t>
            </a:r>
            <a:r>
              <a:rPr lang="en-US" altLang="zh-CN" dirty="0" err="1"/>
              <a:t>Dname</a:t>
            </a:r>
            <a:r>
              <a:rPr lang="en-US" altLang="zh-CN" dirty="0"/>
              <a:t> </a:t>
            </a:r>
            <a:r>
              <a:rPr lang="zh-CN" altLang="en-US" dirty="0"/>
              <a:t>，</a:t>
            </a:r>
            <a:r>
              <a:rPr lang="en-US" altLang="zh-CN" dirty="0" err="1"/>
              <a:t>Dlevel</a:t>
            </a:r>
            <a:r>
              <a:rPr lang="zh-CN" altLang="en-US" dirty="0"/>
              <a:t>，</a:t>
            </a:r>
            <a:r>
              <a:rPr lang="en-US" altLang="zh-CN" dirty="0" err="1"/>
              <a:t>Dsal</a:t>
            </a:r>
            <a:r>
              <a:rPr lang="zh-CN" altLang="en-US" dirty="0"/>
              <a:t>）和</a:t>
            </a:r>
            <a:r>
              <a:rPr lang="en-US" altLang="zh-CN" dirty="0"/>
              <a:t>R2</a:t>
            </a:r>
            <a:r>
              <a:rPr lang="zh-CN" altLang="en-US" dirty="0"/>
              <a:t>（ </a:t>
            </a:r>
            <a:r>
              <a:rPr lang="en-US" altLang="zh-CN" dirty="0" err="1"/>
              <a:t>Dname</a:t>
            </a:r>
            <a:r>
              <a:rPr lang="en-US" altLang="zh-CN" dirty="0"/>
              <a:t> </a:t>
            </a:r>
            <a:r>
              <a:rPr lang="zh-CN" altLang="en-US" dirty="0"/>
              <a:t>， </a:t>
            </a:r>
            <a:r>
              <a:rPr lang="en-US" altLang="zh-CN" dirty="0" err="1"/>
              <a:t>Pname</a:t>
            </a:r>
            <a:r>
              <a:rPr lang="en-US" altLang="zh-CN" dirty="0"/>
              <a:t> </a:t>
            </a:r>
            <a:r>
              <a:rPr lang="zh-CN" altLang="en-US" dirty="0"/>
              <a:t>，</a:t>
            </a:r>
            <a:r>
              <a:rPr lang="en-US" altLang="zh-CN" dirty="0" err="1"/>
              <a:t>Fsum</a:t>
            </a:r>
            <a:r>
              <a:rPr lang="zh-CN" altLang="en-US" dirty="0"/>
              <a:t>）后，局部依赖（ </a:t>
            </a:r>
            <a:r>
              <a:rPr lang="en-US" altLang="zh-CN" dirty="0" err="1"/>
              <a:t>Dname</a:t>
            </a:r>
            <a:r>
              <a:rPr lang="en-US" altLang="zh-CN" dirty="0"/>
              <a:t> </a:t>
            </a:r>
            <a:r>
              <a:rPr lang="zh-CN" altLang="en-US" dirty="0"/>
              <a:t>， </a:t>
            </a:r>
            <a:r>
              <a:rPr lang="en-US" altLang="zh-CN" dirty="0" err="1"/>
              <a:t>Pname</a:t>
            </a:r>
            <a:r>
              <a:rPr lang="en-US" altLang="zh-CN" dirty="0"/>
              <a:t> </a:t>
            </a:r>
            <a:r>
              <a:rPr lang="zh-CN" altLang="en-US" dirty="0"/>
              <a:t>）→（</a:t>
            </a:r>
            <a:r>
              <a:rPr lang="en-US" altLang="zh-CN" dirty="0" err="1"/>
              <a:t>Dlevel</a:t>
            </a:r>
            <a:r>
              <a:rPr lang="zh-CN" altLang="en-US" dirty="0"/>
              <a:t>，</a:t>
            </a:r>
            <a:r>
              <a:rPr lang="en-US" altLang="zh-CN" dirty="0" err="1"/>
              <a:t>Dsal</a:t>
            </a:r>
            <a:r>
              <a:rPr lang="zh-CN" altLang="en-US" dirty="0"/>
              <a:t>）就消失了，</a:t>
            </a:r>
            <a:r>
              <a:rPr lang="en-US" altLang="zh-CN" dirty="0"/>
              <a:t>R1</a:t>
            </a:r>
            <a:r>
              <a:rPr lang="zh-CN" altLang="en-US" dirty="0"/>
              <a:t>和</a:t>
            </a:r>
            <a:r>
              <a:rPr lang="en-US" altLang="zh-CN" dirty="0"/>
              <a:t>R2</a:t>
            </a:r>
            <a:r>
              <a:rPr lang="zh-CN" altLang="en-US" dirty="0"/>
              <a:t>都是</a:t>
            </a:r>
            <a:r>
              <a:rPr lang="en-US" altLang="zh-CN" dirty="0"/>
              <a:t>2NF</a:t>
            </a:r>
            <a:r>
              <a:rPr lang="zh-CN" altLang="en-US" dirty="0"/>
              <a:t>了。</a:t>
            </a:r>
            <a:endParaRPr lang="zh-CN" altLang="en-US" dirty="0"/>
          </a:p>
          <a:p>
            <a:endParaRPr lang="zh-CN" altLang="en-US" dirty="0"/>
          </a:p>
          <a:p>
            <a:endParaRPr lang="zh-CN" altLang="en-US" dirty="0"/>
          </a:p>
        </p:txBody>
      </p:sp>
      <p:grpSp>
        <p:nvGrpSpPr>
          <p:cNvPr id="6" name="Group 13"/>
          <p:cNvGrpSpPr/>
          <p:nvPr/>
        </p:nvGrpSpPr>
        <p:grpSpPr bwMode="auto">
          <a:xfrm>
            <a:off x="2556384" y="3406496"/>
            <a:ext cx="4500761" cy="1326288"/>
            <a:chOff x="3288" y="1253"/>
            <a:chExt cx="3198" cy="1133"/>
          </a:xfrm>
        </p:grpSpPr>
        <p:sp>
          <p:nvSpPr>
            <p:cNvPr id="7" name="Rectangle 14"/>
            <p:cNvSpPr>
              <a:spLocks noChangeArrowheads="1"/>
            </p:cNvSpPr>
            <p:nvPr/>
          </p:nvSpPr>
          <p:spPr bwMode="auto">
            <a:xfrm>
              <a:off x="3288" y="1253"/>
              <a:ext cx="2041" cy="544"/>
            </a:xfrm>
            <a:prstGeom prst="rect">
              <a:avLst/>
            </a:prstGeom>
            <a:solidFill>
              <a:srgbClr val="CCFFFF"/>
            </a:solidFill>
            <a:ln w="9525">
              <a:solidFill>
                <a:schemeClr val="tx1"/>
              </a:solidFill>
              <a:miter lim="800000"/>
            </a:ln>
            <a:effectLst/>
          </p:spPr>
          <p:txBody>
            <a:bodyPr wrap="none" anchor="ctr"/>
            <a:lstStyle/>
            <a:p>
              <a:endParaRPr lang="zh-CN" altLang="en-US"/>
            </a:p>
          </p:txBody>
        </p:sp>
        <p:sp>
          <p:nvSpPr>
            <p:cNvPr id="8" name="Rectangle 15"/>
            <p:cNvSpPr>
              <a:spLocks noChangeArrowheads="1"/>
            </p:cNvSpPr>
            <p:nvPr/>
          </p:nvSpPr>
          <p:spPr bwMode="auto">
            <a:xfrm>
              <a:off x="3424" y="1344"/>
              <a:ext cx="726" cy="362"/>
            </a:xfrm>
            <a:prstGeom prst="rect">
              <a:avLst/>
            </a:prstGeom>
            <a:solidFill>
              <a:srgbClr val="CCFFCC"/>
            </a:solidFill>
            <a:ln w="9525">
              <a:solidFill>
                <a:schemeClr val="tx1"/>
              </a:solidFill>
              <a:miter lim="800000"/>
            </a:ln>
            <a:effectLst/>
          </p:spPr>
          <p:txBody>
            <a:bodyPr wrap="none" anchor="ctr"/>
            <a:lstStyle/>
            <a:p>
              <a:pPr algn="ctr"/>
              <a:r>
                <a:rPr lang="en-US" altLang="zh-CN" b="1">
                  <a:solidFill>
                    <a:srgbClr val="FF0000"/>
                  </a:solidFill>
                </a:rPr>
                <a:t>Dname</a:t>
              </a:r>
              <a:endParaRPr lang="en-US" altLang="zh-CN" b="1">
                <a:solidFill>
                  <a:srgbClr val="FF0000"/>
                </a:solidFill>
              </a:endParaRPr>
            </a:p>
          </p:txBody>
        </p:sp>
        <p:sp>
          <p:nvSpPr>
            <p:cNvPr id="9" name="Rectangle 16"/>
            <p:cNvSpPr>
              <a:spLocks noChangeArrowheads="1"/>
            </p:cNvSpPr>
            <p:nvPr/>
          </p:nvSpPr>
          <p:spPr bwMode="auto">
            <a:xfrm>
              <a:off x="4468" y="1344"/>
              <a:ext cx="726" cy="362"/>
            </a:xfrm>
            <a:prstGeom prst="rect">
              <a:avLst/>
            </a:prstGeom>
            <a:solidFill>
              <a:srgbClr val="CCFFCC"/>
            </a:solidFill>
            <a:ln w="9525">
              <a:solidFill>
                <a:schemeClr val="tx1"/>
              </a:solidFill>
              <a:miter lim="800000"/>
            </a:ln>
            <a:effectLst/>
          </p:spPr>
          <p:txBody>
            <a:bodyPr wrap="none" anchor="ctr"/>
            <a:lstStyle/>
            <a:p>
              <a:pPr algn="ctr"/>
              <a:r>
                <a:rPr lang="en-US" altLang="zh-CN" b="1" dirty="0" err="1">
                  <a:solidFill>
                    <a:srgbClr val="FF0000"/>
                  </a:solidFill>
                </a:rPr>
                <a:t>Pname</a:t>
              </a:r>
              <a:endParaRPr lang="en-US" altLang="zh-CN" b="1" dirty="0">
                <a:solidFill>
                  <a:srgbClr val="FF0000"/>
                </a:solidFill>
              </a:endParaRPr>
            </a:p>
          </p:txBody>
        </p:sp>
        <p:sp>
          <p:nvSpPr>
            <p:cNvPr id="10" name="Rectangle 17"/>
            <p:cNvSpPr>
              <a:spLocks noChangeArrowheads="1"/>
            </p:cNvSpPr>
            <p:nvPr/>
          </p:nvSpPr>
          <p:spPr bwMode="auto">
            <a:xfrm>
              <a:off x="3424" y="2024"/>
              <a:ext cx="726" cy="362"/>
            </a:xfrm>
            <a:prstGeom prst="rect">
              <a:avLst/>
            </a:prstGeom>
            <a:solidFill>
              <a:srgbClr val="92D050"/>
            </a:solidFill>
            <a:ln w="9525">
              <a:solidFill>
                <a:schemeClr val="tx1"/>
              </a:solidFill>
              <a:miter lim="800000"/>
            </a:ln>
            <a:effectLst/>
          </p:spPr>
          <p:txBody>
            <a:bodyPr wrap="none" anchor="ctr"/>
            <a:lstStyle/>
            <a:p>
              <a:pPr algn="ctr"/>
              <a:r>
                <a:rPr lang="en-US" altLang="zh-CN" b="1" dirty="0" err="1"/>
                <a:t>Dlevel</a:t>
              </a:r>
              <a:endParaRPr lang="en-US" altLang="zh-CN" b="1" dirty="0"/>
            </a:p>
          </p:txBody>
        </p:sp>
        <p:sp>
          <p:nvSpPr>
            <p:cNvPr id="11" name="Rectangle 18"/>
            <p:cNvSpPr>
              <a:spLocks noChangeArrowheads="1"/>
            </p:cNvSpPr>
            <p:nvPr/>
          </p:nvSpPr>
          <p:spPr bwMode="auto">
            <a:xfrm>
              <a:off x="4468" y="2024"/>
              <a:ext cx="726" cy="362"/>
            </a:xfrm>
            <a:prstGeom prst="rect">
              <a:avLst/>
            </a:prstGeom>
            <a:solidFill>
              <a:srgbClr val="92D050"/>
            </a:solidFill>
            <a:ln w="9525">
              <a:solidFill>
                <a:schemeClr val="tx1"/>
              </a:solidFill>
              <a:miter lim="800000"/>
            </a:ln>
            <a:effectLst/>
          </p:spPr>
          <p:txBody>
            <a:bodyPr wrap="none" anchor="ctr"/>
            <a:lstStyle/>
            <a:p>
              <a:pPr algn="ctr"/>
              <a:r>
                <a:rPr lang="en-US" altLang="zh-CN" b="1" dirty="0" err="1"/>
                <a:t>Dsal</a:t>
              </a:r>
              <a:endParaRPr lang="en-US" altLang="zh-CN" b="1" dirty="0"/>
            </a:p>
          </p:txBody>
        </p:sp>
        <p:sp>
          <p:nvSpPr>
            <p:cNvPr id="12" name="Rectangle 19"/>
            <p:cNvSpPr>
              <a:spLocks noChangeArrowheads="1"/>
            </p:cNvSpPr>
            <p:nvPr/>
          </p:nvSpPr>
          <p:spPr bwMode="auto">
            <a:xfrm>
              <a:off x="5760" y="1344"/>
              <a:ext cx="726" cy="362"/>
            </a:xfrm>
            <a:prstGeom prst="rect">
              <a:avLst/>
            </a:prstGeom>
            <a:solidFill>
              <a:srgbClr val="92D050"/>
            </a:solidFill>
            <a:ln w="9525">
              <a:solidFill>
                <a:schemeClr val="tx1"/>
              </a:solidFill>
              <a:miter lim="800000"/>
            </a:ln>
            <a:effectLst/>
          </p:spPr>
          <p:txBody>
            <a:bodyPr wrap="none" anchor="ctr"/>
            <a:lstStyle/>
            <a:p>
              <a:pPr algn="ctr"/>
              <a:r>
                <a:rPr lang="en-US" altLang="zh-CN" b="1" dirty="0" err="1"/>
                <a:t>Fsum</a:t>
              </a:r>
              <a:endParaRPr lang="en-US" altLang="zh-CN" b="1" dirty="0"/>
            </a:p>
          </p:txBody>
        </p:sp>
        <p:sp>
          <p:nvSpPr>
            <p:cNvPr id="13" name="Line 20"/>
            <p:cNvSpPr>
              <a:spLocks noChangeShapeType="1"/>
            </p:cNvSpPr>
            <p:nvPr/>
          </p:nvSpPr>
          <p:spPr bwMode="auto">
            <a:xfrm>
              <a:off x="3742" y="1706"/>
              <a:ext cx="0" cy="318"/>
            </a:xfrm>
            <a:prstGeom prst="line">
              <a:avLst/>
            </a:prstGeom>
            <a:noFill/>
            <a:ln w="19050">
              <a:solidFill>
                <a:schemeClr val="tx1"/>
              </a:solidFill>
              <a:round/>
              <a:tailEnd type="triangle" w="lg" len="lg"/>
            </a:ln>
            <a:effectLst/>
          </p:spPr>
          <p:txBody>
            <a:bodyPr/>
            <a:lstStyle/>
            <a:p>
              <a:endParaRPr lang="zh-CN" altLang="en-US"/>
            </a:p>
          </p:txBody>
        </p:sp>
        <p:sp>
          <p:nvSpPr>
            <p:cNvPr id="14" name="Line 21"/>
            <p:cNvSpPr>
              <a:spLocks noChangeShapeType="1"/>
            </p:cNvSpPr>
            <p:nvPr/>
          </p:nvSpPr>
          <p:spPr bwMode="auto">
            <a:xfrm>
              <a:off x="4150" y="2205"/>
              <a:ext cx="318" cy="0"/>
            </a:xfrm>
            <a:prstGeom prst="line">
              <a:avLst/>
            </a:prstGeom>
            <a:noFill/>
            <a:ln w="19050">
              <a:solidFill>
                <a:schemeClr val="tx1"/>
              </a:solidFill>
              <a:round/>
              <a:tailEnd type="triangle" w="lg" len="lg"/>
            </a:ln>
            <a:effectLst/>
          </p:spPr>
          <p:txBody>
            <a:bodyPr/>
            <a:lstStyle/>
            <a:p>
              <a:endParaRPr lang="zh-CN" altLang="en-US"/>
            </a:p>
          </p:txBody>
        </p:sp>
        <p:sp>
          <p:nvSpPr>
            <p:cNvPr id="15" name="Line 22"/>
            <p:cNvSpPr>
              <a:spLocks noChangeShapeType="1"/>
            </p:cNvSpPr>
            <p:nvPr/>
          </p:nvSpPr>
          <p:spPr bwMode="auto">
            <a:xfrm>
              <a:off x="5352" y="1525"/>
              <a:ext cx="408" cy="0"/>
            </a:xfrm>
            <a:prstGeom prst="line">
              <a:avLst/>
            </a:prstGeom>
            <a:noFill/>
            <a:ln w="19050">
              <a:solidFill>
                <a:schemeClr val="tx1"/>
              </a:solidFill>
              <a:round/>
              <a:tailEnd type="triangle" w="lg" len="lg"/>
            </a:ln>
            <a:effectLst/>
          </p:spPr>
          <p:txBody>
            <a:bodyPr/>
            <a:lstStyle/>
            <a:p>
              <a:endParaRPr lang="zh-CN" altLang="en-US"/>
            </a:p>
          </p:txBody>
        </p:sp>
      </p:gr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6" name="灯片编号占位符 1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a:t>2</a:t>
            </a:r>
            <a:r>
              <a:rPr lang="en-US" altLang="zh-CN" dirty="0" smtClean="0"/>
              <a:t>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a:bodyPr>
          <a:lstStyle/>
          <a:p>
            <a:r>
              <a:rPr lang="en-US" altLang="zh-CN" dirty="0"/>
              <a:t>2NF</a:t>
            </a:r>
            <a:r>
              <a:rPr lang="zh-CN" altLang="en-US" dirty="0"/>
              <a:t>分解算法：将关系模式</a:t>
            </a:r>
            <a:r>
              <a:rPr lang="en-US" altLang="zh-CN" dirty="0"/>
              <a:t>R</a:t>
            </a:r>
            <a:r>
              <a:rPr lang="zh-CN" altLang="en-US" dirty="0"/>
              <a:t>分解成</a:t>
            </a:r>
            <a:r>
              <a:rPr lang="en-US" altLang="zh-CN" dirty="0"/>
              <a:t>2NF</a:t>
            </a:r>
            <a:r>
              <a:rPr lang="zh-CN" altLang="en-US" dirty="0"/>
              <a:t>模式子集</a:t>
            </a:r>
            <a:endParaRPr lang="zh-CN" altLang="en-US" dirty="0"/>
          </a:p>
          <a:p>
            <a:pPr marL="574040" lvl="1" indent="-285750"/>
            <a:r>
              <a:rPr lang="zh-CN" altLang="en-US" dirty="0"/>
              <a:t>设有关系模式</a:t>
            </a:r>
            <a:r>
              <a:rPr lang="en-US" altLang="zh-CN" dirty="0"/>
              <a:t>R(U)</a:t>
            </a:r>
            <a:r>
              <a:rPr lang="zh-CN" altLang="en-US" dirty="0"/>
              <a:t>，主键是</a:t>
            </a:r>
            <a:r>
              <a:rPr lang="en-US" altLang="zh-CN" dirty="0"/>
              <a:t>W</a:t>
            </a:r>
            <a:r>
              <a:rPr lang="zh-CN" altLang="en-US" dirty="0"/>
              <a:t>，</a:t>
            </a:r>
            <a:r>
              <a:rPr lang="en-US" altLang="zh-CN" dirty="0"/>
              <a:t>R</a:t>
            </a:r>
            <a:r>
              <a:rPr lang="zh-CN" altLang="en-US" dirty="0"/>
              <a:t>上还存在函数依赖</a:t>
            </a:r>
            <a:r>
              <a:rPr lang="en-US" altLang="zh-CN" dirty="0"/>
              <a:t>X→Z</a:t>
            </a:r>
            <a:r>
              <a:rPr lang="zh-CN" altLang="en-US" dirty="0"/>
              <a:t>，其中</a:t>
            </a:r>
            <a:r>
              <a:rPr lang="en-US" altLang="zh-CN" dirty="0"/>
              <a:t>Z</a:t>
            </a:r>
            <a:r>
              <a:rPr lang="zh-CN" altLang="en-US" dirty="0"/>
              <a:t>是非主属性和</a:t>
            </a:r>
            <a:r>
              <a:rPr lang="en-US" altLang="zh-CN" dirty="0"/>
              <a:t>X    W</a:t>
            </a:r>
            <a:r>
              <a:rPr lang="zh-CN" altLang="en-US" dirty="0"/>
              <a:t>，</a:t>
            </a:r>
            <a:r>
              <a:rPr lang="zh-CN" altLang="en-US" b="1" dirty="0">
                <a:solidFill>
                  <a:srgbClr val="FF0000"/>
                </a:solidFill>
              </a:rPr>
              <a:t>则</a:t>
            </a:r>
            <a:r>
              <a:rPr lang="en-US" altLang="zh-CN" b="1" dirty="0">
                <a:solidFill>
                  <a:srgbClr val="FF0000"/>
                </a:solidFill>
              </a:rPr>
              <a:t>W→Z</a:t>
            </a:r>
            <a:r>
              <a:rPr lang="zh-CN" altLang="en-US" b="1" dirty="0">
                <a:solidFill>
                  <a:srgbClr val="FF0000"/>
                </a:solidFill>
              </a:rPr>
              <a:t>就是一个局部依赖</a:t>
            </a:r>
            <a:r>
              <a:rPr lang="zh-CN" altLang="en-US" dirty="0"/>
              <a:t>。此时应该把</a:t>
            </a:r>
            <a:r>
              <a:rPr lang="en-US" altLang="zh-CN" dirty="0"/>
              <a:t>R</a:t>
            </a:r>
            <a:r>
              <a:rPr lang="zh-CN" altLang="en-US" dirty="0"/>
              <a:t>分解成两个模式：</a:t>
            </a:r>
            <a:endParaRPr lang="zh-CN" altLang="en-US" dirty="0"/>
          </a:p>
          <a:p>
            <a:pPr marL="574040" lvl="1" indent="-285750"/>
            <a:r>
              <a:rPr lang="zh-CN" altLang="en-US" dirty="0"/>
              <a:t>① </a:t>
            </a:r>
            <a:r>
              <a:rPr lang="en-US" altLang="zh-CN" dirty="0"/>
              <a:t>R1</a:t>
            </a:r>
            <a:r>
              <a:rPr lang="zh-CN" altLang="en-US" dirty="0"/>
              <a:t>（</a:t>
            </a:r>
            <a:r>
              <a:rPr lang="en-US" altLang="zh-CN" dirty="0"/>
              <a:t>XZ</a:t>
            </a:r>
            <a:r>
              <a:rPr lang="zh-CN" altLang="en-US" dirty="0"/>
              <a:t>），主键是</a:t>
            </a:r>
            <a:r>
              <a:rPr lang="en-US" altLang="zh-CN" dirty="0"/>
              <a:t>X</a:t>
            </a:r>
            <a:r>
              <a:rPr lang="zh-CN" altLang="en-US" dirty="0"/>
              <a:t>；</a:t>
            </a:r>
            <a:endParaRPr lang="zh-CN" altLang="en-US" dirty="0"/>
          </a:p>
          <a:p>
            <a:pPr marL="574040" lvl="1" indent="-285750"/>
            <a:r>
              <a:rPr lang="zh-CN" altLang="en-US" dirty="0"/>
              <a:t>② </a:t>
            </a:r>
            <a:r>
              <a:rPr lang="en-US" altLang="zh-CN" dirty="0"/>
              <a:t>R2</a:t>
            </a:r>
            <a:r>
              <a:rPr lang="zh-CN" altLang="en-US" dirty="0"/>
              <a:t>（</a:t>
            </a:r>
            <a:r>
              <a:rPr lang="en-US" altLang="zh-CN" dirty="0"/>
              <a:t>U-Z</a:t>
            </a:r>
            <a:r>
              <a:rPr lang="zh-CN" altLang="en-US" dirty="0"/>
              <a:t>），主键仍为</a:t>
            </a:r>
            <a:r>
              <a:rPr lang="en-US" altLang="zh-CN" dirty="0"/>
              <a:t>W</a:t>
            </a:r>
            <a:r>
              <a:rPr lang="zh-CN" altLang="en-US" dirty="0"/>
              <a:t>，外键是</a:t>
            </a:r>
            <a:r>
              <a:rPr lang="en-US" altLang="zh-CN" dirty="0"/>
              <a:t>X</a:t>
            </a:r>
            <a:r>
              <a:rPr lang="zh-CN" altLang="en-US" dirty="0"/>
              <a:t>（参考</a:t>
            </a:r>
            <a:r>
              <a:rPr lang="en-US" altLang="zh-CN" dirty="0"/>
              <a:t>R1</a:t>
            </a:r>
            <a:r>
              <a:rPr lang="zh-CN" altLang="en-US" dirty="0"/>
              <a:t>）。</a:t>
            </a:r>
            <a:endParaRPr lang="zh-CN" altLang="en-US" dirty="0"/>
          </a:p>
          <a:p>
            <a:pPr marL="574040" lvl="1" indent="-285750"/>
            <a:r>
              <a:rPr lang="zh-CN" altLang="en-US" dirty="0"/>
              <a:t>利用外键和主键的连接可以从</a:t>
            </a:r>
            <a:r>
              <a:rPr lang="en-US" altLang="zh-CN" dirty="0"/>
              <a:t>R1</a:t>
            </a:r>
            <a:r>
              <a:rPr lang="zh-CN" altLang="en-US" dirty="0"/>
              <a:t>和</a:t>
            </a:r>
            <a:r>
              <a:rPr lang="en-US" altLang="zh-CN" dirty="0"/>
              <a:t>R2</a:t>
            </a:r>
            <a:r>
              <a:rPr lang="zh-CN" altLang="en-US" dirty="0"/>
              <a:t>重新得到</a:t>
            </a:r>
            <a:r>
              <a:rPr lang="en-US" altLang="zh-CN" dirty="0"/>
              <a:t>R</a:t>
            </a:r>
            <a:r>
              <a:rPr lang="zh-CN" altLang="en-US" dirty="0"/>
              <a:t>。</a:t>
            </a:r>
            <a:endParaRPr lang="zh-CN" altLang="en-US" dirty="0"/>
          </a:p>
          <a:p>
            <a:pPr marL="574040" lvl="1" indent="-285750"/>
            <a:r>
              <a:rPr lang="zh-CN" altLang="en-US" dirty="0"/>
              <a:t>如果</a:t>
            </a:r>
            <a:r>
              <a:rPr lang="en-US" altLang="zh-CN" dirty="0"/>
              <a:t>R1</a:t>
            </a:r>
            <a:r>
              <a:rPr lang="zh-CN" altLang="en-US" dirty="0"/>
              <a:t>和</a:t>
            </a:r>
            <a:r>
              <a:rPr lang="en-US" altLang="zh-CN" dirty="0"/>
              <a:t>R2</a:t>
            </a:r>
            <a:r>
              <a:rPr lang="zh-CN" altLang="en-US" dirty="0"/>
              <a:t>还不是</a:t>
            </a:r>
            <a:r>
              <a:rPr lang="en-US" altLang="zh-CN" dirty="0"/>
              <a:t>2NF</a:t>
            </a:r>
            <a:r>
              <a:rPr lang="zh-CN" altLang="en-US" dirty="0"/>
              <a:t>，则重复上述过程，一直到数据库模式中每一个关系模式都是</a:t>
            </a:r>
            <a:r>
              <a:rPr lang="en-US" altLang="zh-CN" dirty="0"/>
              <a:t>2NF</a:t>
            </a:r>
            <a:r>
              <a:rPr lang="zh-CN" altLang="en-US" dirty="0"/>
              <a:t>为止</a:t>
            </a:r>
            <a:r>
              <a:rPr lang="zh-CN" altLang="en-US" dirty="0" smtClean="0"/>
              <a:t>。</a:t>
            </a:r>
            <a:endParaRPr lang="en-US" altLang="zh-CN" dirty="0" smtClean="0"/>
          </a:p>
          <a:p>
            <a:pPr marL="0" lvl="1" indent="0">
              <a:buNone/>
            </a:pPr>
            <a:endParaRPr lang="zh-CN" altLang="en-US" sz="1200" dirty="0"/>
          </a:p>
          <a:p>
            <a:r>
              <a:rPr lang="zh-CN" altLang="en-US" dirty="0"/>
              <a:t>例如</a:t>
            </a:r>
            <a:endParaRPr lang="zh-CN" altLang="en-US" dirty="0"/>
          </a:p>
          <a:p>
            <a:pPr marL="0" lvl="1" indent="0">
              <a:buNone/>
            </a:pPr>
            <a:r>
              <a:rPr lang="en-US" altLang="zh-CN" dirty="0" smtClean="0"/>
              <a:t>   R</a:t>
            </a:r>
            <a:r>
              <a:rPr lang="zh-CN" altLang="en-US" dirty="0"/>
              <a:t>（</a:t>
            </a:r>
            <a:r>
              <a:rPr lang="en-US" altLang="zh-CN" dirty="0" err="1"/>
              <a:t>Dname</a:t>
            </a:r>
            <a:r>
              <a:rPr lang="zh-CN" altLang="en-US" dirty="0"/>
              <a:t>， </a:t>
            </a:r>
            <a:r>
              <a:rPr lang="en-US" altLang="zh-CN" dirty="0" err="1"/>
              <a:t>Pname</a:t>
            </a:r>
            <a:r>
              <a:rPr lang="en-US" altLang="zh-CN" dirty="0"/>
              <a:t> </a:t>
            </a:r>
            <a:r>
              <a:rPr lang="zh-CN" altLang="en-US" dirty="0"/>
              <a:t>，</a:t>
            </a:r>
            <a:r>
              <a:rPr lang="en-US" altLang="zh-CN" dirty="0" err="1"/>
              <a:t>Dlevel</a:t>
            </a:r>
            <a:r>
              <a:rPr lang="zh-CN" altLang="en-US" dirty="0"/>
              <a:t>，</a:t>
            </a:r>
            <a:r>
              <a:rPr lang="en-US" altLang="zh-CN" dirty="0" err="1"/>
              <a:t>Dsal</a:t>
            </a:r>
            <a:r>
              <a:rPr lang="zh-CN" altLang="en-US" dirty="0"/>
              <a:t>，</a:t>
            </a:r>
            <a:r>
              <a:rPr lang="en-US" altLang="zh-CN" dirty="0" err="1"/>
              <a:t>Fsum</a:t>
            </a:r>
            <a:r>
              <a:rPr lang="en-US" altLang="zh-CN" dirty="0"/>
              <a:t>)</a:t>
            </a:r>
            <a:r>
              <a:rPr lang="zh-CN" altLang="en-US" dirty="0"/>
              <a:t>中，存在</a:t>
            </a:r>
            <a:r>
              <a:rPr lang="en-US" altLang="zh-CN" dirty="0"/>
              <a:t>FD</a:t>
            </a:r>
            <a:r>
              <a:rPr lang="zh-CN" altLang="en-US" dirty="0"/>
              <a:t>：（ </a:t>
            </a:r>
            <a:r>
              <a:rPr lang="en-US" altLang="zh-CN" dirty="0" err="1"/>
              <a:t>Dname</a:t>
            </a:r>
            <a:r>
              <a:rPr lang="en-US" altLang="zh-CN" dirty="0"/>
              <a:t> </a:t>
            </a:r>
            <a:r>
              <a:rPr lang="zh-CN" altLang="en-US" dirty="0"/>
              <a:t>， </a:t>
            </a:r>
            <a:r>
              <a:rPr lang="en-US" altLang="zh-CN" dirty="0" err="1"/>
              <a:t>Pname</a:t>
            </a:r>
            <a:r>
              <a:rPr lang="en-US" altLang="zh-CN" dirty="0"/>
              <a:t> </a:t>
            </a:r>
            <a:r>
              <a:rPr lang="zh-CN" altLang="en-US" dirty="0" smtClean="0"/>
              <a:t>）→</a:t>
            </a:r>
            <a:r>
              <a:rPr lang="zh-CN" altLang="en-US" dirty="0"/>
              <a:t>（</a:t>
            </a:r>
            <a:r>
              <a:rPr lang="en-US" altLang="zh-CN" dirty="0" err="1"/>
              <a:t>Dlevel</a:t>
            </a:r>
            <a:r>
              <a:rPr lang="zh-CN" altLang="en-US" dirty="0"/>
              <a:t>，</a:t>
            </a:r>
            <a:r>
              <a:rPr lang="en-US" altLang="zh-CN" dirty="0" err="1"/>
              <a:t>Dsal</a:t>
            </a:r>
            <a:r>
              <a:rPr lang="zh-CN" altLang="en-US" dirty="0"/>
              <a:t>）和</a:t>
            </a:r>
            <a:r>
              <a:rPr lang="en-US" altLang="zh-CN" dirty="0" err="1"/>
              <a:t>Dname</a:t>
            </a:r>
            <a:r>
              <a:rPr lang="en-US" altLang="zh-CN" dirty="0"/>
              <a:t> →</a:t>
            </a:r>
            <a:r>
              <a:rPr lang="zh-CN" altLang="en-US" dirty="0"/>
              <a:t>（</a:t>
            </a:r>
            <a:r>
              <a:rPr lang="en-US" altLang="zh-CN" dirty="0" err="1"/>
              <a:t>Dlevel</a:t>
            </a:r>
            <a:r>
              <a:rPr lang="zh-CN" altLang="en-US" dirty="0"/>
              <a:t>，</a:t>
            </a:r>
            <a:r>
              <a:rPr lang="en-US" altLang="zh-CN" dirty="0" err="1"/>
              <a:t>Dsal</a:t>
            </a:r>
            <a:r>
              <a:rPr lang="zh-CN" altLang="en-US" dirty="0"/>
              <a:t>）</a:t>
            </a:r>
            <a:endParaRPr lang="zh-CN" altLang="en-US" dirty="0"/>
          </a:p>
          <a:p>
            <a:pPr marL="0" lvl="1" indent="0">
              <a:buNone/>
            </a:pPr>
            <a:r>
              <a:rPr lang="zh-CN" altLang="en-US" dirty="0" smtClean="0"/>
              <a:t>   分解</a:t>
            </a:r>
            <a:r>
              <a:rPr lang="zh-CN" altLang="en-US" dirty="0"/>
              <a:t>为：</a:t>
            </a:r>
            <a:r>
              <a:rPr lang="en-US" altLang="zh-CN" dirty="0"/>
              <a:t>R1</a:t>
            </a:r>
            <a:r>
              <a:rPr lang="zh-CN" altLang="en-US" dirty="0"/>
              <a:t>（ </a:t>
            </a:r>
            <a:r>
              <a:rPr lang="en-US" altLang="zh-CN" dirty="0" err="1"/>
              <a:t>Dname</a:t>
            </a:r>
            <a:r>
              <a:rPr lang="en-US" altLang="zh-CN" dirty="0"/>
              <a:t> </a:t>
            </a:r>
            <a:r>
              <a:rPr lang="zh-CN" altLang="en-US" dirty="0"/>
              <a:t>，</a:t>
            </a:r>
            <a:r>
              <a:rPr lang="en-US" altLang="zh-CN" dirty="0" err="1"/>
              <a:t>Dlevel</a:t>
            </a:r>
            <a:r>
              <a:rPr lang="zh-CN" altLang="en-US" dirty="0"/>
              <a:t>，</a:t>
            </a:r>
            <a:r>
              <a:rPr lang="en-US" altLang="zh-CN" dirty="0" err="1"/>
              <a:t>Dsal</a:t>
            </a:r>
            <a:r>
              <a:rPr lang="zh-CN" altLang="en-US" dirty="0"/>
              <a:t>）和</a:t>
            </a:r>
            <a:r>
              <a:rPr lang="en-US" altLang="zh-CN" dirty="0"/>
              <a:t>R2</a:t>
            </a:r>
            <a:r>
              <a:rPr lang="zh-CN" altLang="en-US" dirty="0"/>
              <a:t>（ </a:t>
            </a:r>
            <a:r>
              <a:rPr lang="en-US" altLang="zh-CN" dirty="0" err="1"/>
              <a:t>Dname</a:t>
            </a:r>
            <a:r>
              <a:rPr lang="en-US" altLang="zh-CN" dirty="0"/>
              <a:t> </a:t>
            </a:r>
            <a:r>
              <a:rPr lang="zh-CN" altLang="en-US" dirty="0"/>
              <a:t>， </a:t>
            </a:r>
            <a:r>
              <a:rPr lang="en-US" altLang="zh-CN" dirty="0" err="1"/>
              <a:t>Pname</a:t>
            </a:r>
            <a:r>
              <a:rPr lang="en-US" altLang="zh-CN" dirty="0"/>
              <a:t> </a:t>
            </a:r>
            <a:r>
              <a:rPr lang="zh-CN" altLang="en-US" dirty="0"/>
              <a:t>，</a:t>
            </a:r>
            <a:r>
              <a:rPr lang="en-US" altLang="zh-CN" dirty="0" err="1"/>
              <a:t>Fsum</a:t>
            </a:r>
            <a:r>
              <a:rPr lang="zh-CN" altLang="en-US" dirty="0"/>
              <a:t>）</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graphicFrame>
        <p:nvGraphicFramePr>
          <p:cNvPr id="4099" name="Object 3"/>
          <p:cNvGraphicFramePr>
            <a:graphicFrameLocks noChangeAspect="1"/>
          </p:cNvGraphicFramePr>
          <p:nvPr/>
        </p:nvGraphicFramePr>
        <p:xfrm>
          <a:off x="1439545" y="1492250"/>
          <a:ext cx="469265" cy="244475"/>
        </p:xfrm>
        <a:graphic>
          <a:graphicData uri="http://schemas.openxmlformats.org/presentationml/2006/ole">
            <mc:AlternateContent xmlns:mc="http://schemas.openxmlformats.org/markup-compatibility/2006">
              <mc:Choice xmlns:v="urn:schemas-microsoft-com:vml" Requires="v">
                <p:oleObj spid="_x0000_s1025" name="公式" r:id="rId1" imgW="3657600" imgH="3048000" progId="">
                  <p:embed/>
                </p:oleObj>
              </mc:Choice>
              <mc:Fallback>
                <p:oleObj name="公式" r:id="rId1" imgW="3657600" imgH="3048000" progId="">
                  <p:embed/>
                  <p:pic>
                    <p:nvPicPr>
                      <p:cNvPr id="0" name="图片 1024" descr="image33"/>
                      <p:cNvPicPr>
                        <a:picLocks noChangeAspect="1"/>
                      </p:cNvPicPr>
                      <p:nvPr/>
                    </p:nvPicPr>
                    <p:blipFill>
                      <a:blip r:embed="rId2"/>
                      <a:stretch>
                        <a:fillRect/>
                      </a:stretch>
                    </p:blipFill>
                    <p:spPr>
                      <a:xfrm>
                        <a:off x="1439545" y="1492250"/>
                        <a:ext cx="469265" cy="244475"/>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 calcmode="lin" valueType="num">
                                      <p:cBhvr additive="base">
                                        <p:cTn id="1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3NF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a:bodyPr>
          <a:lstStyle/>
          <a:p>
            <a:r>
              <a:rPr lang="zh-CN" altLang="en-US" dirty="0"/>
              <a:t>定义：如果关系模式</a:t>
            </a:r>
            <a:r>
              <a:rPr lang="en-US" altLang="zh-CN" dirty="0"/>
              <a:t>R∈1NF</a:t>
            </a:r>
            <a:r>
              <a:rPr lang="zh-CN" altLang="en-US" dirty="0"/>
              <a:t>，且每个</a:t>
            </a:r>
            <a:r>
              <a:rPr lang="zh-CN" altLang="en-US" b="1" dirty="0">
                <a:solidFill>
                  <a:srgbClr val="FF0000"/>
                </a:solidFill>
              </a:rPr>
              <a:t>非主属性</a:t>
            </a:r>
            <a:r>
              <a:rPr lang="zh-CN" altLang="en-US" dirty="0" smtClean="0"/>
              <a:t>都</a:t>
            </a:r>
            <a:r>
              <a:rPr lang="zh-CN" altLang="en-US" b="1" dirty="0" smtClean="0">
                <a:solidFill>
                  <a:srgbClr val="FF0000"/>
                </a:solidFill>
              </a:rPr>
              <a:t>不传递依赖</a:t>
            </a:r>
            <a:r>
              <a:rPr lang="zh-CN" altLang="en-US" dirty="0" smtClean="0"/>
              <a:t>于</a:t>
            </a:r>
            <a:r>
              <a:rPr lang="en-US" altLang="zh-CN" dirty="0"/>
              <a:t>R</a:t>
            </a:r>
            <a:r>
              <a:rPr lang="zh-CN" altLang="en-US" dirty="0"/>
              <a:t>的候选码，那么称</a:t>
            </a:r>
            <a:r>
              <a:rPr lang="en-US" altLang="zh-CN" dirty="0"/>
              <a:t>R</a:t>
            </a:r>
            <a:r>
              <a:rPr lang="zh-CN" altLang="en-US" dirty="0"/>
              <a:t>属于</a:t>
            </a:r>
            <a:r>
              <a:rPr lang="en-US" altLang="zh-CN" dirty="0"/>
              <a:t>3NF</a:t>
            </a:r>
            <a:r>
              <a:rPr lang="zh-CN" altLang="en-US" dirty="0"/>
              <a:t>的模式</a:t>
            </a:r>
            <a:r>
              <a:rPr lang="zh-CN" altLang="en-US" dirty="0" smtClean="0"/>
              <a:t>。</a:t>
            </a:r>
            <a:endParaRPr lang="en-US" altLang="zh-CN" dirty="0" smtClean="0"/>
          </a:p>
          <a:p>
            <a:pPr marL="0" indent="0">
              <a:buNone/>
            </a:pPr>
            <a:endParaRPr lang="zh-CN" altLang="en-US" sz="1200" dirty="0"/>
          </a:p>
          <a:p>
            <a:r>
              <a:rPr lang="zh-CN" altLang="en-US" dirty="0"/>
              <a:t>在</a:t>
            </a:r>
            <a:r>
              <a:rPr lang="en-US" altLang="zh-CN" dirty="0"/>
              <a:t>3NF</a:t>
            </a:r>
            <a:r>
              <a:rPr lang="zh-CN" altLang="en-US" dirty="0"/>
              <a:t>中，关系模式是由主键和一组相互独立的非主属性组成的，它满足两个条件：</a:t>
            </a:r>
            <a:endParaRPr lang="zh-CN" altLang="en-US" dirty="0"/>
          </a:p>
          <a:p>
            <a:pPr marL="288290" lvl="1" indent="0">
              <a:buNone/>
            </a:pPr>
            <a:r>
              <a:rPr lang="zh-CN" altLang="en-US" dirty="0"/>
              <a:t>（</a:t>
            </a:r>
            <a:r>
              <a:rPr lang="en-US" altLang="zh-CN" dirty="0"/>
              <a:t>1</a:t>
            </a:r>
            <a:r>
              <a:rPr lang="zh-CN" altLang="en-US" dirty="0"/>
              <a:t>）</a:t>
            </a:r>
            <a:r>
              <a:rPr lang="en-US" altLang="zh-CN" dirty="0"/>
              <a:t>R</a:t>
            </a:r>
            <a:r>
              <a:rPr lang="zh-CN" altLang="en-US" dirty="0"/>
              <a:t>中的非主属性相互独立；</a:t>
            </a:r>
            <a:endParaRPr lang="zh-CN" altLang="en-US" dirty="0"/>
          </a:p>
          <a:p>
            <a:pPr marL="288290" lvl="1" indent="0">
              <a:buNone/>
            </a:pPr>
            <a:r>
              <a:rPr lang="zh-CN" altLang="en-US" dirty="0"/>
              <a:t>（</a:t>
            </a:r>
            <a:r>
              <a:rPr lang="en-US" altLang="zh-CN" dirty="0"/>
              <a:t>2</a:t>
            </a:r>
            <a:r>
              <a:rPr lang="zh-CN" altLang="en-US" dirty="0"/>
              <a:t>）</a:t>
            </a:r>
            <a:r>
              <a:rPr lang="en-US" altLang="zh-CN" dirty="0"/>
              <a:t>R</a:t>
            </a:r>
            <a:r>
              <a:rPr lang="zh-CN" altLang="en-US" dirty="0"/>
              <a:t>中的非主属性函数依赖于主键。</a:t>
            </a:r>
            <a:endParaRPr lang="zh-CN" altLang="en-US" dirty="0"/>
          </a:p>
          <a:p>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3NF</a:t>
            </a:r>
            <a:endParaRPr lang="zh-CN" altLang="en-US" dirty="0"/>
          </a:p>
        </p:txBody>
      </p:sp>
      <p:sp>
        <p:nvSpPr>
          <p:cNvPr id="5" name="文本占位符 4"/>
          <p:cNvSpPr>
            <a:spLocks noGrp="1"/>
          </p:cNvSpPr>
          <p:nvPr>
            <p:ph type="body" sz="quarter" idx="16"/>
          </p:nvPr>
        </p:nvSpPr>
        <p:spPr>
          <a:xfrm>
            <a:off x="653891" y="835183"/>
            <a:ext cx="7770537" cy="3897601"/>
          </a:xfrm>
        </p:spPr>
        <p:txBody>
          <a:bodyPr>
            <a:normAutofit/>
          </a:bodyPr>
          <a:lstStyle/>
          <a:p>
            <a:r>
              <a:rPr lang="en-US" altLang="zh-CN" dirty="0"/>
              <a:t>3NF</a:t>
            </a:r>
            <a:r>
              <a:rPr lang="zh-CN" altLang="en-US" dirty="0"/>
              <a:t>举例：</a:t>
            </a:r>
            <a:endParaRPr lang="zh-CN" altLang="en-US" dirty="0"/>
          </a:p>
          <a:p>
            <a:pPr marL="288290" lvl="1" indent="0">
              <a:buNone/>
            </a:pPr>
            <a:r>
              <a:rPr lang="en-US" altLang="zh-CN" dirty="0"/>
              <a:t>R2</a:t>
            </a:r>
            <a:r>
              <a:rPr lang="zh-CN" altLang="en-US" dirty="0"/>
              <a:t>（ </a:t>
            </a:r>
            <a:r>
              <a:rPr lang="en-US" altLang="zh-CN" dirty="0" err="1"/>
              <a:t>Dname</a:t>
            </a:r>
            <a:r>
              <a:rPr lang="en-US" altLang="zh-CN" dirty="0"/>
              <a:t> </a:t>
            </a:r>
            <a:r>
              <a:rPr lang="zh-CN" altLang="en-US" dirty="0"/>
              <a:t>，</a:t>
            </a:r>
            <a:r>
              <a:rPr lang="en-US" altLang="zh-CN" dirty="0" err="1"/>
              <a:t>Pname</a:t>
            </a:r>
            <a:r>
              <a:rPr lang="zh-CN" altLang="en-US" dirty="0"/>
              <a:t>，</a:t>
            </a:r>
            <a:r>
              <a:rPr lang="en-US" altLang="zh-CN" dirty="0" err="1"/>
              <a:t>Fsum</a:t>
            </a:r>
            <a:r>
              <a:rPr lang="zh-CN" altLang="en-US" dirty="0"/>
              <a:t>）是</a:t>
            </a:r>
            <a:r>
              <a:rPr lang="en-US" altLang="zh-CN" dirty="0"/>
              <a:t>2NF</a:t>
            </a:r>
            <a:r>
              <a:rPr lang="zh-CN" altLang="en-US" dirty="0"/>
              <a:t>模式，而且也是</a:t>
            </a:r>
            <a:r>
              <a:rPr lang="en-US" altLang="zh-CN" dirty="0"/>
              <a:t>3NF</a:t>
            </a:r>
            <a:r>
              <a:rPr lang="zh-CN" altLang="en-US" dirty="0"/>
              <a:t>模式。</a:t>
            </a:r>
            <a:endParaRPr lang="zh-CN" altLang="en-US" dirty="0"/>
          </a:p>
          <a:p>
            <a:pPr marL="288290" lvl="1" indent="0">
              <a:buNone/>
            </a:pPr>
            <a:r>
              <a:rPr lang="zh-CN" altLang="en-US" dirty="0"/>
              <a:t>但是</a:t>
            </a:r>
            <a:r>
              <a:rPr lang="en-US" altLang="zh-CN" dirty="0"/>
              <a:t>R1</a:t>
            </a:r>
            <a:r>
              <a:rPr lang="zh-CN" altLang="en-US" dirty="0"/>
              <a:t>（ </a:t>
            </a:r>
            <a:r>
              <a:rPr lang="en-US" altLang="zh-CN" dirty="0" err="1"/>
              <a:t>Dname</a:t>
            </a:r>
            <a:r>
              <a:rPr lang="en-US" altLang="zh-CN" dirty="0"/>
              <a:t> </a:t>
            </a:r>
            <a:r>
              <a:rPr lang="zh-CN" altLang="en-US" dirty="0"/>
              <a:t>，</a:t>
            </a:r>
            <a:r>
              <a:rPr lang="en-US" altLang="zh-CN" dirty="0" err="1"/>
              <a:t>Dlevel</a:t>
            </a:r>
            <a:r>
              <a:rPr lang="zh-CN" altLang="en-US" dirty="0"/>
              <a:t>，</a:t>
            </a:r>
            <a:r>
              <a:rPr lang="en-US" altLang="zh-CN" dirty="0" err="1"/>
              <a:t>Dsal</a:t>
            </a:r>
            <a:r>
              <a:rPr lang="zh-CN" altLang="en-US" dirty="0"/>
              <a:t>）是</a:t>
            </a:r>
            <a:r>
              <a:rPr lang="en-US" altLang="zh-CN" dirty="0"/>
              <a:t>2NF</a:t>
            </a:r>
            <a:r>
              <a:rPr lang="zh-CN" altLang="en-US" dirty="0"/>
              <a:t>模式，但不一定是</a:t>
            </a:r>
            <a:r>
              <a:rPr lang="en-US" altLang="zh-CN" dirty="0"/>
              <a:t>3NF</a:t>
            </a:r>
            <a:r>
              <a:rPr lang="zh-CN" altLang="en-US" dirty="0"/>
              <a:t>。因为如果</a:t>
            </a:r>
            <a:r>
              <a:rPr lang="en-US" altLang="zh-CN" dirty="0"/>
              <a:t>R1</a:t>
            </a:r>
            <a:r>
              <a:rPr lang="zh-CN" altLang="en-US" dirty="0"/>
              <a:t>中存在函数依赖</a:t>
            </a:r>
            <a:r>
              <a:rPr lang="en-US" altLang="zh-CN" dirty="0" err="1"/>
              <a:t>Dname</a:t>
            </a:r>
            <a:r>
              <a:rPr lang="en-US" altLang="zh-CN" dirty="0"/>
              <a:t> →</a:t>
            </a:r>
            <a:r>
              <a:rPr lang="en-US" altLang="zh-CN" dirty="0" err="1"/>
              <a:t>Dlevel</a:t>
            </a:r>
            <a:r>
              <a:rPr lang="zh-CN" altLang="en-US" dirty="0"/>
              <a:t>和</a:t>
            </a:r>
            <a:r>
              <a:rPr lang="en-US" altLang="zh-CN" dirty="0" err="1"/>
              <a:t>Dlevel→Dsal</a:t>
            </a:r>
            <a:r>
              <a:rPr lang="zh-CN" altLang="en-US" dirty="0"/>
              <a:t>，那么</a:t>
            </a:r>
            <a:r>
              <a:rPr lang="en-US" altLang="zh-CN" dirty="0" err="1" smtClean="0"/>
              <a:t>Dname→</a:t>
            </a:r>
            <a:r>
              <a:rPr lang="en-US" altLang="zh-CN" dirty="0" err="1"/>
              <a:t>Dsal</a:t>
            </a:r>
            <a:r>
              <a:rPr lang="zh-CN" altLang="en-US" dirty="0"/>
              <a:t>就是一个传递依赖，即</a:t>
            </a:r>
            <a:r>
              <a:rPr lang="en-US" altLang="zh-CN" dirty="0"/>
              <a:t>R1</a:t>
            </a:r>
            <a:r>
              <a:rPr lang="zh-CN" altLang="en-US" dirty="0"/>
              <a:t>不是</a:t>
            </a:r>
            <a:r>
              <a:rPr lang="en-US" altLang="zh-CN" dirty="0"/>
              <a:t>3NF</a:t>
            </a:r>
            <a:r>
              <a:rPr lang="zh-CN" altLang="en-US" dirty="0"/>
              <a:t>模式。</a:t>
            </a:r>
            <a:endParaRPr lang="zh-CN" altLang="en-US" dirty="0"/>
          </a:p>
          <a:p>
            <a:pPr marL="288290" lvl="1" indent="0">
              <a:buNone/>
            </a:pPr>
            <a:r>
              <a:rPr lang="zh-CN" altLang="en-US" dirty="0"/>
              <a:t>此时</a:t>
            </a:r>
            <a:r>
              <a:rPr lang="en-US" altLang="zh-CN" dirty="0"/>
              <a:t>R1</a:t>
            </a:r>
            <a:r>
              <a:rPr lang="zh-CN" altLang="en-US" dirty="0"/>
              <a:t>的关系也会出现冗余和异常。例如，</a:t>
            </a:r>
            <a:r>
              <a:rPr lang="en-US" altLang="zh-CN" dirty="0"/>
              <a:t>R2</a:t>
            </a:r>
            <a:r>
              <a:rPr lang="zh-CN" altLang="en-US" dirty="0"/>
              <a:t>中存在</a:t>
            </a:r>
            <a:r>
              <a:rPr lang="en-US" altLang="zh-CN" dirty="0"/>
              <a:t>M</a:t>
            </a:r>
            <a:r>
              <a:rPr lang="zh-CN" altLang="en-US" dirty="0"/>
              <a:t>个职称同为主任级别的医生，则</a:t>
            </a:r>
            <a:r>
              <a:rPr lang="en-US" altLang="zh-CN" dirty="0"/>
              <a:t>R1</a:t>
            </a:r>
            <a:r>
              <a:rPr lang="zh-CN" altLang="en-US" dirty="0"/>
              <a:t>中需要重复存储</a:t>
            </a:r>
            <a:r>
              <a:rPr lang="en-US" altLang="zh-CN" dirty="0"/>
              <a:t>M</a:t>
            </a:r>
            <a:r>
              <a:rPr lang="zh-CN" altLang="en-US" dirty="0"/>
              <a:t>个相同的工资数目。</a:t>
            </a:r>
            <a:endParaRPr lang="zh-CN" altLang="en-US" dirty="0"/>
          </a:p>
          <a:p>
            <a:pPr marL="288290" lvl="1" indent="0">
              <a:buNone/>
            </a:pPr>
            <a:r>
              <a:rPr lang="zh-CN" altLang="en-US" dirty="0"/>
              <a:t>如果将</a:t>
            </a:r>
            <a:r>
              <a:rPr lang="en-US" altLang="zh-CN" dirty="0"/>
              <a:t>R1</a:t>
            </a:r>
            <a:r>
              <a:rPr lang="zh-CN" altLang="en-US" dirty="0"/>
              <a:t>分解为</a:t>
            </a:r>
            <a:r>
              <a:rPr lang="en-US" altLang="zh-CN" dirty="0"/>
              <a:t>R11</a:t>
            </a:r>
            <a:r>
              <a:rPr lang="zh-CN" altLang="en-US" dirty="0"/>
              <a:t>（ </a:t>
            </a:r>
            <a:r>
              <a:rPr lang="en-US" altLang="zh-CN" dirty="0" err="1"/>
              <a:t>Dname</a:t>
            </a:r>
            <a:r>
              <a:rPr lang="en-US" altLang="zh-CN" dirty="0"/>
              <a:t> </a:t>
            </a:r>
            <a:r>
              <a:rPr lang="zh-CN" altLang="en-US" dirty="0"/>
              <a:t>，</a:t>
            </a:r>
            <a:r>
              <a:rPr lang="en-US" altLang="zh-CN" dirty="0" err="1"/>
              <a:t>Dlevel</a:t>
            </a:r>
            <a:r>
              <a:rPr lang="zh-CN" altLang="en-US" dirty="0"/>
              <a:t>）和</a:t>
            </a:r>
            <a:r>
              <a:rPr lang="en-US" altLang="zh-CN" dirty="0"/>
              <a:t>R12</a:t>
            </a:r>
            <a:r>
              <a:rPr lang="zh-CN" altLang="en-US" dirty="0"/>
              <a:t>（</a:t>
            </a:r>
            <a:r>
              <a:rPr lang="en-US" altLang="zh-CN" dirty="0" err="1"/>
              <a:t>Dlevel</a:t>
            </a:r>
            <a:r>
              <a:rPr lang="zh-CN" altLang="en-US" dirty="0"/>
              <a:t>，</a:t>
            </a:r>
            <a:r>
              <a:rPr lang="en-US" altLang="zh-CN" dirty="0" err="1"/>
              <a:t>Dsal</a:t>
            </a:r>
            <a:r>
              <a:rPr lang="zh-CN" altLang="en-US" dirty="0"/>
              <a:t>）后，</a:t>
            </a:r>
            <a:r>
              <a:rPr lang="en-US" altLang="zh-CN" dirty="0" err="1" smtClean="0"/>
              <a:t>Dname→</a:t>
            </a:r>
            <a:r>
              <a:rPr lang="en-US" altLang="zh-CN" dirty="0" err="1"/>
              <a:t>Dsal</a:t>
            </a:r>
            <a:r>
              <a:rPr lang="zh-CN" altLang="en-US" dirty="0"/>
              <a:t>就不会出现在</a:t>
            </a:r>
            <a:r>
              <a:rPr lang="en-US" altLang="zh-CN" dirty="0"/>
              <a:t>R11</a:t>
            </a:r>
            <a:r>
              <a:rPr lang="zh-CN" altLang="en-US" dirty="0"/>
              <a:t>和</a:t>
            </a:r>
            <a:r>
              <a:rPr lang="en-US" altLang="zh-CN" dirty="0"/>
              <a:t>R12</a:t>
            </a:r>
            <a:r>
              <a:rPr lang="zh-CN" altLang="en-US" dirty="0"/>
              <a:t>中，因此</a:t>
            </a:r>
            <a:r>
              <a:rPr lang="en-US" altLang="zh-CN" dirty="0"/>
              <a:t>R11</a:t>
            </a:r>
            <a:r>
              <a:rPr lang="zh-CN" altLang="en-US" dirty="0"/>
              <a:t>和</a:t>
            </a:r>
            <a:r>
              <a:rPr lang="en-US" altLang="zh-CN" dirty="0"/>
              <a:t>R12</a:t>
            </a:r>
            <a:r>
              <a:rPr lang="zh-CN" altLang="en-US" dirty="0"/>
              <a:t>都是</a:t>
            </a:r>
            <a:r>
              <a:rPr lang="en-US" altLang="zh-CN" dirty="0"/>
              <a:t>3NF</a:t>
            </a:r>
            <a:r>
              <a:rPr lang="zh-CN" altLang="en-US" dirty="0"/>
              <a:t>的模式。</a:t>
            </a:r>
            <a:endParaRPr lang="zh-CN" altLang="en-US" dirty="0"/>
          </a:p>
          <a:p>
            <a:endParaRPr lang="zh-CN" altLang="en-US" dirty="0"/>
          </a:p>
        </p:txBody>
      </p:sp>
      <p:grpSp>
        <p:nvGrpSpPr>
          <p:cNvPr id="6" name="Group 13"/>
          <p:cNvGrpSpPr/>
          <p:nvPr/>
        </p:nvGrpSpPr>
        <p:grpSpPr bwMode="auto">
          <a:xfrm>
            <a:off x="1691680" y="3543027"/>
            <a:ext cx="4198024" cy="1202973"/>
            <a:chOff x="3288" y="1253"/>
            <a:chExt cx="3198" cy="1133"/>
          </a:xfrm>
        </p:grpSpPr>
        <p:sp>
          <p:nvSpPr>
            <p:cNvPr id="7" name="Rectangle 14"/>
            <p:cNvSpPr>
              <a:spLocks noChangeArrowheads="1"/>
            </p:cNvSpPr>
            <p:nvPr/>
          </p:nvSpPr>
          <p:spPr bwMode="auto">
            <a:xfrm>
              <a:off x="3288" y="1253"/>
              <a:ext cx="2041" cy="544"/>
            </a:xfrm>
            <a:prstGeom prst="rect">
              <a:avLst/>
            </a:prstGeom>
            <a:solidFill>
              <a:srgbClr val="CCFFFF"/>
            </a:solidFill>
            <a:ln w="9525">
              <a:solidFill>
                <a:schemeClr val="tx1"/>
              </a:solidFill>
              <a:miter lim="800000"/>
            </a:ln>
            <a:effectLst/>
          </p:spPr>
          <p:txBody>
            <a:bodyPr wrap="none" anchor="ctr"/>
            <a:lstStyle/>
            <a:p>
              <a:endParaRPr lang="zh-CN" altLang="en-US"/>
            </a:p>
          </p:txBody>
        </p:sp>
        <p:sp>
          <p:nvSpPr>
            <p:cNvPr id="8" name="Rectangle 15"/>
            <p:cNvSpPr>
              <a:spLocks noChangeArrowheads="1"/>
            </p:cNvSpPr>
            <p:nvPr/>
          </p:nvSpPr>
          <p:spPr bwMode="auto">
            <a:xfrm>
              <a:off x="3424" y="1344"/>
              <a:ext cx="726" cy="362"/>
            </a:xfrm>
            <a:prstGeom prst="rect">
              <a:avLst/>
            </a:prstGeom>
            <a:solidFill>
              <a:srgbClr val="CCFFCC"/>
            </a:solidFill>
            <a:ln w="9525">
              <a:solidFill>
                <a:schemeClr val="tx1"/>
              </a:solidFill>
              <a:miter lim="800000"/>
            </a:ln>
            <a:effectLst/>
          </p:spPr>
          <p:txBody>
            <a:bodyPr wrap="none" anchor="ctr"/>
            <a:lstStyle/>
            <a:p>
              <a:pPr algn="ctr"/>
              <a:r>
                <a:rPr lang="en-US" altLang="zh-CN" b="1">
                  <a:solidFill>
                    <a:srgbClr val="FF0000"/>
                  </a:solidFill>
                </a:rPr>
                <a:t>Dname</a:t>
              </a:r>
              <a:endParaRPr lang="en-US" altLang="zh-CN" b="1">
                <a:solidFill>
                  <a:srgbClr val="FF0000"/>
                </a:solidFill>
              </a:endParaRPr>
            </a:p>
          </p:txBody>
        </p:sp>
        <p:sp>
          <p:nvSpPr>
            <p:cNvPr id="9" name="Rectangle 16"/>
            <p:cNvSpPr>
              <a:spLocks noChangeArrowheads="1"/>
            </p:cNvSpPr>
            <p:nvPr/>
          </p:nvSpPr>
          <p:spPr bwMode="auto">
            <a:xfrm>
              <a:off x="4468" y="1344"/>
              <a:ext cx="726" cy="362"/>
            </a:xfrm>
            <a:prstGeom prst="rect">
              <a:avLst/>
            </a:prstGeom>
            <a:solidFill>
              <a:srgbClr val="CCFFCC"/>
            </a:solidFill>
            <a:ln w="9525">
              <a:solidFill>
                <a:schemeClr val="tx1"/>
              </a:solidFill>
              <a:miter lim="800000"/>
            </a:ln>
            <a:effectLst/>
          </p:spPr>
          <p:txBody>
            <a:bodyPr wrap="none" anchor="ctr"/>
            <a:lstStyle/>
            <a:p>
              <a:pPr algn="ctr"/>
              <a:r>
                <a:rPr lang="en-US" altLang="zh-CN" b="1" dirty="0" err="1">
                  <a:solidFill>
                    <a:srgbClr val="FF0000"/>
                  </a:solidFill>
                </a:rPr>
                <a:t>Pname</a:t>
              </a:r>
              <a:endParaRPr lang="en-US" altLang="zh-CN" b="1" dirty="0">
                <a:solidFill>
                  <a:srgbClr val="FF0000"/>
                </a:solidFill>
              </a:endParaRPr>
            </a:p>
          </p:txBody>
        </p:sp>
        <p:sp>
          <p:nvSpPr>
            <p:cNvPr id="10" name="Rectangle 17"/>
            <p:cNvSpPr>
              <a:spLocks noChangeArrowheads="1"/>
            </p:cNvSpPr>
            <p:nvPr/>
          </p:nvSpPr>
          <p:spPr bwMode="auto">
            <a:xfrm>
              <a:off x="3424" y="2024"/>
              <a:ext cx="726" cy="362"/>
            </a:xfrm>
            <a:prstGeom prst="rect">
              <a:avLst/>
            </a:prstGeom>
            <a:solidFill>
              <a:srgbClr val="92D050"/>
            </a:solidFill>
            <a:ln w="9525">
              <a:solidFill>
                <a:schemeClr val="tx1"/>
              </a:solidFill>
              <a:miter lim="800000"/>
            </a:ln>
            <a:effectLst/>
          </p:spPr>
          <p:txBody>
            <a:bodyPr wrap="none" anchor="ctr"/>
            <a:lstStyle/>
            <a:p>
              <a:pPr algn="ctr"/>
              <a:r>
                <a:rPr lang="en-US" altLang="zh-CN" b="1" dirty="0" err="1"/>
                <a:t>Dlevel</a:t>
              </a:r>
              <a:endParaRPr lang="en-US" altLang="zh-CN" b="1" dirty="0"/>
            </a:p>
          </p:txBody>
        </p:sp>
        <p:sp>
          <p:nvSpPr>
            <p:cNvPr id="11" name="Rectangle 18"/>
            <p:cNvSpPr>
              <a:spLocks noChangeArrowheads="1"/>
            </p:cNvSpPr>
            <p:nvPr/>
          </p:nvSpPr>
          <p:spPr bwMode="auto">
            <a:xfrm>
              <a:off x="4468" y="2024"/>
              <a:ext cx="726" cy="362"/>
            </a:xfrm>
            <a:prstGeom prst="rect">
              <a:avLst/>
            </a:prstGeom>
            <a:solidFill>
              <a:srgbClr val="92D050"/>
            </a:solidFill>
            <a:ln w="9525">
              <a:solidFill>
                <a:schemeClr val="tx1"/>
              </a:solidFill>
              <a:miter lim="800000"/>
            </a:ln>
            <a:effectLst/>
          </p:spPr>
          <p:txBody>
            <a:bodyPr wrap="none" anchor="ctr"/>
            <a:lstStyle/>
            <a:p>
              <a:pPr algn="ctr"/>
              <a:r>
                <a:rPr lang="en-US" altLang="zh-CN" b="1" dirty="0" err="1"/>
                <a:t>Dsal</a:t>
              </a:r>
              <a:endParaRPr lang="en-US" altLang="zh-CN" b="1" dirty="0"/>
            </a:p>
          </p:txBody>
        </p:sp>
        <p:sp>
          <p:nvSpPr>
            <p:cNvPr id="12" name="Rectangle 19"/>
            <p:cNvSpPr>
              <a:spLocks noChangeArrowheads="1"/>
            </p:cNvSpPr>
            <p:nvPr/>
          </p:nvSpPr>
          <p:spPr bwMode="auto">
            <a:xfrm>
              <a:off x="5760" y="1344"/>
              <a:ext cx="726" cy="362"/>
            </a:xfrm>
            <a:prstGeom prst="rect">
              <a:avLst/>
            </a:prstGeom>
            <a:solidFill>
              <a:srgbClr val="92D050"/>
            </a:solidFill>
            <a:ln w="9525">
              <a:solidFill>
                <a:schemeClr val="tx1"/>
              </a:solidFill>
              <a:miter lim="800000"/>
            </a:ln>
            <a:effectLst/>
          </p:spPr>
          <p:txBody>
            <a:bodyPr wrap="none" anchor="ctr"/>
            <a:lstStyle/>
            <a:p>
              <a:pPr algn="ctr"/>
              <a:r>
                <a:rPr lang="en-US" altLang="zh-CN" b="1" dirty="0" err="1"/>
                <a:t>Fsum</a:t>
              </a:r>
              <a:endParaRPr lang="en-US" altLang="zh-CN" b="1" dirty="0"/>
            </a:p>
          </p:txBody>
        </p:sp>
        <p:sp>
          <p:nvSpPr>
            <p:cNvPr id="13" name="Line 20"/>
            <p:cNvSpPr>
              <a:spLocks noChangeShapeType="1"/>
            </p:cNvSpPr>
            <p:nvPr/>
          </p:nvSpPr>
          <p:spPr bwMode="auto">
            <a:xfrm>
              <a:off x="3742" y="1706"/>
              <a:ext cx="0" cy="318"/>
            </a:xfrm>
            <a:prstGeom prst="line">
              <a:avLst/>
            </a:prstGeom>
            <a:noFill/>
            <a:ln w="19050">
              <a:solidFill>
                <a:schemeClr val="tx1"/>
              </a:solidFill>
              <a:round/>
              <a:tailEnd type="triangle" w="lg" len="lg"/>
            </a:ln>
            <a:effectLst/>
          </p:spPr>
          <p:txBody>
            <a:bodyPr/>
            <a:lstStyle/>
            <a:p>
              <a:endParaRPr lang="zh-CN" altLang="en-US"/>
            </a:p>
          </p:txBody>
        </p:sp>
        <p:sp>
          <p:nvSpPr>
            <p:cNvPr id="14" name="Line 21"/>
            <p:cNvSpPr>
              <a:spLocks noChangeShapeType="1"/>
            </p:cNvSpPr>
            <p:nvPr/>
          </p:nvSpPr>
          <p:spPr bwMode="auto">
            <a:xfrm>
              <a:off x="4150" y="2205"/>
              <a:ext cx="318" cy="0"/>
            </a:xfrm>
            <a:prstGeom prst="line">
              <a:avLst/>
            </a:prstGeom>
            <a:noFill/>
            <a:ln w="19050">
              <a:solidFill>
                <a:schemeClr val="tx1"/>
              </a:solidFill>
              <a:round/>
              <a:tailEnd type="triangle" w="lg" len="lg"/>
            </a:ln>
            <a:effectLst/>
          </p:spPr>
          <p:txBody>
            <a:bodyPr/>
            <a:lstStyle/>
            <a:p>
              <a:endParaRPr lang="zh-CN" altLang="en-US"/>
            </a:p>
          </p:txBody>
        </p:sp>
        <p:sp>
          <p:nvSpPr>
            <p:cNvPr id="15" name="Line 22"/>
            <p:cNvSpPr>
              <a:spLocks noChangeShapeType="1"/>
            </p:cNvSpPr>
            <p:nvPr/>
          </p:nvSpPr>
          <p:spPr bwMode="auto">
            <a:xfrm>
              <a:off x="5352" y="1525"/>
              <a:ext cx="408" cy="0"/>
            </a:xfrm>
            <a:prstGeom prst="line">
              <a:avLst/>
            </a:prstGeom>
            <a:noFill/>
            <a:ln w="19050">
              <a:solidFill>
                <a:schemeClr val="tx1"/>
              </a:solidFill>
              <a:round/>
              <a:tailEnd type="triangle" w="lg" len="lg"/>
            </a:ln>
            <a:effectLst/>
          </p:spPr>
          <p:txBody>
            <a:bodyPr/>
            <a:lstStyle/>
            <a:p>
              <a:endParaRPr lang="zh-CN" altLang="en-US"/>
            </a:p>
          </p:txBody>
        </p:sp>
      </p:gr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16" name="灯片编号占位符 1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3NF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a:bodyPr>
          <a:lstStyle/>
          <a:p>
            <a:r>
              <a:rPr lang="en-US" altLang="zh-CN" dirty="0"/>
              <a:t>3NF</a:t>
            </a:r>
            <a:r>
              <a:rPr lang="zh-CN" altLang="en-US" dirty="0"/>
              <a:t>分解算法： 将关系模式</a:t>
            </a:r>
            <a:r>
              <a:rPr lang="en-US" altLang="zh-CN" dirty="0"/>
              <a:t>R</a:t>
            </a:r>
            <a:r>
              <a:rPr lang="zh-CN" altLang="en-US" dirty="0"/>
              <a:t>分解为</a:t>
            </a:r>
            <a:r>
              <a:rPr lang="en-US" altLang="zh-CN" dirty="0"/>
              <a:t>3NF</a:t>
            </a:r>
            <a:r>
              <a:rPr lang="zh-CN" altLang="en-US" dirty="0"/>
              <a:t>模式集。</a:t>
            </a:r>
            <a:endParaRPr lang="zh-CN" altLang="en-US" dirty="0"/>
          </a:p>
          <a:p>
            <a:pPr marL="574040" lvl="1" indent="-285750"/>
            <a:r>
              <a:rPr lang="zh-CN" altLang="en-US" dirty="0"/>
              <a:t>设关系模式</a:t>
            </a:r>
            <a:r>
              <a:rPr lang="en-US" altLang="zh-CN" dirty="0"/>
              <a:t>R</a:t>
            </a:r>
            <a:r>
              <a:rPr lang="zh-CN" altLang="en-US" dirty="0"/>
              <a:t>（</a:t>
            </a:r>
            <a:r>
              <a:rPr lang="en-US" altLang="zh-CN" dirty="0"/>
              <a:t>U</a:t>
            </a:r>
            <a:r>
              <a:rPr lang="zh-CN" altLang="en-US" dirty="0"/>
              <a:t>），主键是</a:t>
            </a:r>
            <a:r>
              <a:rPr lang="en-US" altLang="zh-CN" dirty="0"/>
              <a:t>W</a:t>
            </a:r>
            <a:r>
              <a:rPr lang="zh-CN" altLang="en-US" dirty="0"/>
              <a:t>，</a:t>
            </a:r>
            <a:r>
              <a:rPr lang="en-US" altLang="zh-CN" dirty="0"/>
              <a:t>R</a:t>
            </a:r>
            <a:r>
              <a:rPr lang="zh-CN" altLang="en-US" dirty="0"/>
              <a:t>上还存在</a:t>
            </a:r>
            <a:r>
              <a:rPr lang="en-US" altLang="zh-CN" dirty="0"/>
              <a:t>FD X→Z</a:t>
            </a:r>
            <a:r>
              <a:rPr lang="zh-CN" altLang="en-US" dirty="0"/>
              <a:t>，其中</a:t>
            </a:r>
            <a:r>
              <a:rPr lang="en-US" altLang="zh-CN" dirty="0"/>
              <a:t>Z</a:t>
            </a:r>
            <a:r>
              <a:rPr lang="zh-CN" altLang="en-US" dirty="0"/>
              <a:t>是非主属性，     且</a:t>
            </a:r>
            <a:r>
              <a:rPr lang="en-US" altLang="zh-CN" dirty="0"/>
              <a:t>X</a:t>
            </a:r>
            <a:r>
              <a:rPr lang="zh-CN" altLang="en-US" dirty="0"/>
              <a:t>不是候选键，这样</a:t>
            </a:r>
            <a:r>
              <a:rPr lang="en-US" altLang="zh-CN" b="1" dirty="0">
                <a:solidFill>
                  <a:srgbClr val="FF0000"/>
                </a:solidFill>
              </a:rPr>
              <a:t>W→Z</a:t>
            </a:r>
            <a:r>
              <a:rPr lang="zh-CN" altLang="en-US" b="1" dirty="0">
                <a:solidFill>
                  <a:srgbClr val="FF0000"/>
                </a:solidFill>
              </a:rPr>
              <a:t>就是一个传递依赖</a:t>
            </a:r>
            <a:r>
              <a:rPr lang="zh-CN" altLang="en-US" dirty="0"/>
              <a:t>。此时应把</a:t>
            </a:r>
            <a:r>
              <a:rPr lang="en-US" altLang="zh-CN" dirty="0"/>
              <a:t>R</a:t>
            </a:r>
            <a:r>
              <a:rPr lang="zh-CN" altLang="en-US" dirty="0"/>
              <a:t>分解成两个模式：</a:t>
            </a:r>
            <a:endParaRPr lang="zh-CN" altLang="en-US" dirty="0"/>
          </a:p>
          <a:p>
            <a:pPr marL="574040" lvl="1" indent="-285750"/>
            <a:r>
              <a:rPr lang="zh-CN" altLang="en-US" dirty="0"/>
              <a:t>① </a:t>
            </a:r>
            <a:r>
              <a:rPr lang="en-US" altLang="zh-CN" dirty="0"/>
              <a:t>R1</a:t>
            </a:r>
            <a:r>
              <a:rPr lang="zh-CN" altLang="en-US" dirty="0"/>
              <a:t>（</a:t>
            </a:r>
            <a:r>
              <a:rPr lang="en-US" altLang="zh-CN" dirty="0"/>
              <a:t>XZ</a:t>
            </a:r>
            <a:r>
              <a:rPr lang="zh-CN" altLang="en-US" dirty="0"/>
              <a:t>），主键是</a:t>
            </a:r>
            <a:r>
              <a:rPr lang="en-US" altLang="zh-CN" dirty="0"/>
              <a:t>X</a:t>
            </a:r>
            <a:r>
              <a:rPr lang="zh-CN" altLang="en-US" dirty="0"/>
              <a:t>；</a:t>
            </a:r>
            <a:endParaRPr lang="zh-CN" altLang="en-US" dirty="0"/>
          </a:p>
          <a:p>
            <a:pPr marL="574040" lvl="1" indent="-285750"/>
            <a:r>
              <a:rPr lang="zh-CN" altLang="en-US" dirty="0"/>
              <a:t>② </a:t>
            </a:r>
            <a:r>
              <a:rPr lang="en-US" altLang="zh-CN" dirty="0"/>
              <a:t>R2</a:t>
            </a:r>
            <a:r>
              <a:rPr lang="zh-CN" altLang="en-US" dirty="0"/>
              <a:t>（</a:t>
            </a:r>
            <a:r>
              <a:rPr lang="en-US" altLang="zh-CN" dirty="0" smtClean="0"/>
              <a:t>U-Z</a:t>
            </a:r>
            <a:r>
              <a:rPr lang="zh-CN" altLang="en-US" dirty="0" smtClean="0"/>
              <a:t>），</a:t>
            </a:r>
            <a:r>
              <a:rPr lang="zh-CN" altLang="en-US" dirty="0"/>
              <a:t>主键仍是</a:t>
            </a:r>
            <a:r>
              <a:rPr lang="en-US" altLang="zh-CN" dirty="0"/>
              <a:t>W</a:t>
            </a:r>
            <a:r>
              <a:rPr lang="zh-CN" altLang="en-US" dirty="0"/>
              <a:t>，外键是</a:t>
            </a:r>
            <a:r>
              <a:rPr lang="en-US" altLang="zh-CN" dirty="0"/>
              <a:t>X</a:t>
            </a:r>
            <a:r>
              <a:rPr lang="zh-CN" altLang="en-US" dirty="0"/>
              <a:t>（参考</a:t>
            </a:r>
            <a:r>
              <a:rPr lang="en-US" altLang="zh-CN" dirty="0"/>
              <a:t>R1</a:t>
            </a:r>
            <a:r>
              <a:rPr lang="zh-CN" altLang="en-US" dirty="0"/>
              <a:t>）。</a:t>
            </a:r>
            <a:endParaRPr lang="zh-CN" altLang="en-US" dirty="0"/>
          </a:p>
          <a:p>
            <a:pPr marL="574040" lvl="1" indent="-285750"/>
            <a:r>
              <a:rPr lang="zh-CN" altLang="en-US" dirty="0"/>
              <a:t>利用外键和主键相匹配机制，</a:t>
            </a:r>
            <a:r>
              <a:rPr lang="en-US" altLang="zh-CN" dirty="0"/>
              <a:t>R1</a:t>
            </a:r>
            <a:r>
              <a:rPr lang="zh-CN" altLang="en-US" dirty="0"/>
              <a:t>和</a:t>
            </a:r>
            <a:r>
              <a:rPr lang="en-US" altLang="zh-CN" dirty="0"/>
              <a:t>R2</a:t>
            </a:r>
            <a:r>
              <a:rPr lang="zh-CN" altLang="en-US" dirty="0"/>
              <a:t>通过连接可以重新得到</a:t>
            </a:r>
            <a:r>
              <a:rPr lang="en-US" altLang="zh-CN" dirty="0"/>
              <a:t>R</a:t>
            </a:r>
            <a:r>
              <a:rPr lang="zh-CN" altLang="en-US" dirty="0"/>
              <a:t>。</a:t>
            </a:r>
            <a:endParaRPr lang="zh-CN" altLang="en-US" dirty="0"/>
          </a:p>
          <a:p>
            <a:pPr marL="574040" lvl="1" indent="-285750"/>
            <a:r>
              <a:rPr lang="zh-CN" altLang="en-US" dirty="0"/>
              <a:t>如果</a:t>
            </a:r>
            <a:r>
              <a:rPr lang="en-US" altLang="zh-CN" dirty="0"/>
              <a:t>R1</a:t>
            </a:r>
            <a:r>
              <a:rPr lang="zh-CN" altLang="en-US" dirty="0"/>
              <a:t>和</a:t>
            </a:r>
            <a:r>
              <a:rPr lang="en-US" altLang="zh-CN" dirty="0"/>
              <a:t>R2</a:t>
            </a:r>
            <a:r>
              <a:rPr lang="zh-CN" altLang="en-US" dirty="0"/>
              <a:t>还不是</a:t>
            </a:r>
            <a:r>
              <a:rPr lang="en-US" altLang="zh-CN" dirty="0"/>
              <a:t>3NF</a:t>
            </a:r>
            <a:r>
              <a:rPr lang="zh-CN" altLang="en-US" dirty="0"/>
              <a:t>，则重复上述过程，一直到数据库模式中每一个关系模式都是</a:t>
            </a:r>
            <a:r>
              <a:rPr lang="en-US" altLang="zh-CN" dirty="0"/>
              <a:t>3NF</a:t>
            </a:r>
            <a:r>
              <a:rPr lang="zh-CN" altLang="en-US" dirty="0"/>
              <a:t>为止</a:t>
            </a:r>
            <a:r>
              <a:rPr lang="zh-CN" altLang="en-US" dirty="0" smtClean="0"/>
              <a:t>。</a:t>
            </a:r>
            <a:endParaRPr lang="en-US" altLang="zh-CN" dirty="0" smtClean="0"/>
          </a:p>
          <a:p>
            <a:pPr marL="0" lvl="1" indent="0">
              <a:buNone/>
            </a:pPr>
            <a:endParaRPr lang="zh-CN" altLang="en-US" sz="1200" dirty="0"/>
          </a:p>
          <a:p>
            <a:r>
              <a:rPr lang="zh-CN" altLang="en-US" dirty="0"/>
              <a:t>例如：</a:t>
            </a:r>
            <a:endParaRPr lang="zh-CN" altLang="en-US" dirty="0"/>
          </a:p>
          <a:p>
            <a:pPr marL="0" lvl="1" indent="0">
              <a:buNone/>
            </a:pPr>
            <a:r>
              <a:rPr lang="en-US" altLang="zh-CN" dirty="0" smtClean="0"/>
              <a:t>   R1</a:t>
            </a:r>
            <a:r>
              <a:rPr lang="zh-CN" altLang="en-US" dirty="0"/>
              <a:t>（</a:t>
            </a:r>
            <a:r>
              <a:rPr lang="en-US" altLang="zh-CN" dirty="0" err="1"/>
              <a:t>Dname</a:t>
            </a:r>
            <a:r>
              <a:rPr lang="zh-CN" altLang="en-US" dirty="0"/>
              <a:t>，</a:t>
            </a:r>
            <a:r>
              <a:rPr lang="en-US" altLang="zh-CN" dirty="0" err="1"/>
              <a:t>Dlevel</a:t>
            </a:r>
            <a:r>
              <a:rPr lang="zh-CN" altLang="en-US" dirty="0"/>
              <a:t>，</a:t>
            </a:r>
            <a:r>
              <a:rPr lang="en-US" altLang="zh-CN" dirty="0" err="1"/>
              <a:t>Dsal</a:t>
            </a:r>
            <a:r>
              <a:rPr lang="zh-CN" altLang="en-US" dirty="0"/>
              <a:t>）上存在</a:t>
            </a:r>
            <a:r>
              <a:rPr lang="en-US" altLang="zh-CN" dirty="0" err="1"/>
              <a:t>Dname</a:t>
            </a:r>
            <a:r>
              <a:rPr lang="en-US" altLang="zh-CN" dirty="0"/>
              <a:t> →</a:t>
            </a:r>
            <a:r>
              <a:rPr lang="en-US" altLang="zh-CN" dirty="0" err="1"/>
              <a:t>Dlevel</a:t>
            </a:r>
            <a:r>
              <a:rPr lang="zh-CN" altLang="en-US" dirty="0"/>
              <a:t>和</a:t>
            </a:r>
            <a:r>
              <a:rPr lang="en-US" altLang="zh-CN" dirty="0" err="1"/>
              <a:t>Dlevel→Dsal</a:t>
            </a:r>
            <a:r>
              <a:rPr lang="zh-CN" altLang="en-US" dirty="0"/>
              <a:t>，则</a:t>
            </a:r>
            <a:r>
              <a:rPr lang="en-US" altLang="zh-CN" dirty="0" err="1"/>
              <a:t>Dname</a:t>
            </a:r>
            <a:r>
              <a:rPr lang="en-US" altLang="zh-CN" dirty="0"/>
              <a:t> →</a:t>
            </a:r>
            <a:r>
              <a:rPr lang="en-US" altLang="zh-CN" dirty="0" err="1"/>
              <a:t>Dsal</a:t>
            </a:r>
            <a:r>
              <a:rPr lang="zh-CN" altLang="en-US" dirty="0"/>
              <a:t>为传递函数依赖</a:t>
            </a:r>
            <a:endParaRPr lang="zh-CN" altLang="en-US" dirty="0"/>
          </a:p>
          <a:p>
            <a:pPr marL="0" lvl="1" indent="0">
              <a:buNone/>
            </a:pPr>
            <a:r>
              <a:rPr lang="zh-CN" altLang="en-US" dirty="0" smtClean="0"/>
              <a:t>   分解</a:t>
            </a:r>
            <a:r>
              <a:rPr lang="zh-CN" altLang="en-US" dirty="0"/>
              <a:t>为：</a:t>
            </a:r>
            <a:r>
              <a:rPr lang="en-US" altLang="zh-CN" dirty="0"/>
              <a:t>R11</a:t>
            </a:r>
            <a:r>
              <a:rPr lang="zh-CN" altLang="en-US" dirty="0"/>
              <a:t>（ </a:t>
            </a:r>
            <a:r>
              <a:rPr lang="en-US" altLang="zh-CN" dirty="0" err="1"/>
              <a:t>Dname</a:t>
            </a:r>
            <a:r>
              <a:rPr lang="en-US" altLang="zh-CN" dirty="0"/>
              <a:t> </a:t>
            </a:r>
            <a:r>
              <a:rPr lang="zh-CN" altLang="en-US" dirty="0"/>
              <a:t>，</a:t>
            </a:r>
            <a:r>
              <a:rPr lang="en-US" altLang="zh-CN" dirty="0" err="1"/>
              <a:t>Dlevel</a:t>
            </a:r>
            <a:r>
              <a:rPr lang="zh-CN" altLang="en-US" dirty="0"/>
              <a:t>）和</a:t>
            </a:r>
            <a:r>
              <a:rPr lang="en-US" altLang="zh-CN" dirty="0"/>
              <a:t>R12</a:t>
            </a:r>
            <a:r>
              <a:rPr lang="zh-CN" altLang="en-US" dirty="0"/>
              <a:t>（</a:t>
            </a:r>
            <a:r>
              <a:rPr lang="en-US" altLang="zh-CN" dirty="0" err="1"/>
              <a:t>Dlevel</a:t>
            </a:r>
            <a:r>
              <a:rPr lang="zh-CN" altLang="en-US" dirty="0"/>
              <a:t>，</a:t>
            </a:r>
            <a:r>
              <a:rPr lang="en-US" altLang="zh-CN" dirty="0" err="1"/>
              <a:t>Dsal</a:t>
            </a:r>
            <a:r>
              <a:rPr lang="zh-CN" altLang="en-US" dirty="0"/>
              <a:t>）</a:t>
            </a:r>
            <a:endParaRPr lang="zh-CN" altLang="en-US" dirty="0"/>
          </a:p>
        </p:txBody>
      </p:sp>
      <p:graphicFrame>
        <p:nvGraphicFramePr>
          <p:cNvPr id="16" name="Object 1"/>
          <p:cNvGraphicFramePr>
            <a:graphicFrameLocks noChangeAspect="1"/>
          </p:cNvGraphicFramePr>
          <p:nvPr/>
        </p:nvGraphicFramePr>
        <p:xfrm>
          <a:off x="7524328" y="1240396"/>
          <a:ext cx="674198" cy="259307"/>
        </p:xfrm>
        <a:graphic>
          <a:graphicData uri="http://schemas.openxmlformats.org/presentationml/2006/ole">
            <mc:AlternateContent xmlns:mc="http://schemas.openxmlformats.org/markup-compatibility/2006">
              <mc:Choice xmlns:v="urn:schemas-microsoft-com:vml" Requires="v">
                <p:oleObj spid="_x0000_s2049" name="Picture" r:id="rId1" imgW="17145000" imgH="11430000" progId="Word.Picture.8">
                  <p:embed/>
                </p:oleObj>
              </mc:Choice>
              <mc:Fallback>
                <p:oleObj name="Picture" r:id="rId1" imgW="17145000" imgH="11430000" progId="Word.Picture.8">
                  <p:embed/>
                  <p:pic>
                    <p:nvPicPr>
                      <p:cNvPr id="0" name="Object 1" descr="image34"/>
                      <p:cNvPicPr>
                        <a:picLocks noChangeAspect="1"/>
                      </p:cNvPicPr>
                      <p:nvPr/>
                    </p:nvPicPr>
                    <p:blipFill>
                      <a:blip r:embed="rId2"/>
                      <a:srcRect l="43033" t="1604" r="43262" b="90569"/>
                      <a:stretch>
                        <a:fillRect/>
                      </a:stretch>
                    </p:blipFill>
                    <p:spPr>
                      <a:xfrm>
                        <a:off x="7524328" y="1240396"/>
                        <a:ext cx="674198" cy="259307"/>
                      </a:xfrm>
                      <a:prstGeom prst="rect">
                        <a:avLst/>
                      </a:prstGeom>
                      <a:noFill/>
                      <a:ln w="9525">
                        <a:noFill/>
                      </a:ln>
                    </p:spPr>
                  </p:pic>
                </p:oleObj>
              </mc:Fallback>
            </mc:AlternateContent>
          </a:graphicData>
        </a:graphic>
      </p:graphicFrame>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 calcmode="lin" valueType="num">
                                      <p:cBhvr additive="base">
                                        <p:cTn id="1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2NF &amp; 3NF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a:bodyPr>
          <a:lstStyle/>
          <a:p>
            <a:r>
              <a:rPr lang="zh-CN" altLang="en-US" dirty="0"/>
              <a:t>定理：如果</a:t>
            </a:r>
            <a:r>
              <a:rPr lang="en-US" altLang="zh-CN" dirty="0"/>
              <a:t>R</a:t>
            </a:r>
            <a:r>
              <a:rPr lang="zh-CN" altLang="en-US" dirty="0"/>
              <a:t>是</a:t>
            </a:r>
            <a:r>
              <a:rPr lang="en-US" altLang="zh-CN" dirty="0"/>
              <a:t>3NF</a:t>
            </a:r>
            <a:r>
              <a:rPr lang="zh-CN" altLang="en-US" dirty="0"/>
              <a:t>模式，那么</a:t>
            </a:r>
            <a:r>
              <a:rPr lang="en-US" altLang="zh-CN" dirty="0"/>
              <a:t>R</a:t>
            </a:r>
            <a:r>
              <a:rPr lang="zh-CN" altLang="en-US" dirty="0"/>
              <a:t>也是</a:t>
            </a:r>
            <a:r>
              <a:rPr lang="en-US" altLang="zh-CN" dirty="0"/>
              <a:t>2NF</a:t>
            </a:r>
            <a:r>
              <a:rPr lang="zh-CN" altLang="en-US" dirty="0"/>
              <a:t>模式</a:t>
            </a:r>
            <a:r>
              <a:rPr lang="zh-CN" altLang="en-US" dirty="0" smtClean="0"/>
              <a:t>。</a:t>
            </a:r>
            <a:endParaRPr lang="en-US" altLang="zh-CN" dirty="0" smtClean="0"/>
          </a:p>
          <a:p>
            <a:pPr marL="0" indent="0">
              <a:buNone/>
            </a:pPr>
            <a:endParaRPr lang="zh-CN" altLang="en-US" sz="1200" dirty="0"/>
          </a:p>
          <a:p>
            <a:r>
              <a:rPr lang="zh-CN" altLang="en-US" b="1" dirty="0">
                <a:solidFill>
                  <a:srgbClr val="FF0000"/>
                </a:solidFill>
              </a:rPr>
              <a:t>局部依赖和传递依赖</a:t>
            </a:r>
            <a:r>
              <a:rPr lang="zh-CN" altLang="en-US" dirty="0"/>
              <a:t>是关系模式产生</a:t>
            </a:r>
            <a:r>
              <a:rPr lang="zh-CN" altLang="en-US" b="1" dirty="0">
                <a:solidFill>
                  <a:srgbClr val="FF0000"/>
                </a:solidFill>
              </a:rPr>
              <a:t>数据冗余和异常</a:t>
            </a:r>
            <a:r>
              <a:rPr lang="zh-CN" altLang="en-US" dirty="0"/>
              <a:t>的两个重要原因</a:t>
            </a:r>
            <a:r>
              <a:rPr lang="zh-CN" altLang="en-US" dirty="0" smtClean="0"/>
              <a:t>。</a:t>
            </a:r>
            <a:endParaRPr lang="en-US" altLang="zh-CN" dirty="0" smtClean="0"/>
          </a:p>
          <a:p>
            <a:pPr marL="0" indent="0">
              <a:buNone/>
            </a:pPr>
            <a:endParaRPr lang="zh-CN" altLang="en-US" sz="1200" dirty="0"/>
          </a:p>
          <a:p>
            <a:r>
              <a:rPr lang="zh-CN" altLang="en-US" dirty="0"/>
              <a:t>由于</a:t>
            </a:r>
            <a:r>
              <a:rPr lang="en-US" altLang="zh-CN" dirty="0"/>
              <a:t>3NF</a:t>
            </a:r>
            <a:r>
              <a:rPr lang="zh-CN" altLang="en-US" dirty="0"/>
              <a:t>模式中不存在非主属性对候选键的局部依赖和传递依赖，因此</a:t>
            </a:r>
            <a:r>
              <a:rPr lang="en-US" altLang="zh-CN" dirty="0"/>
              <a:t>3NF</a:t>
            </a:r>
            <a:r>
              <a:rPr lang="zh-CN" altLang="en-US" dirty="0"/>
              <a:t>消除了很大一部分存储异常，具有较好的性能</a:t>
            </a:r>
            <a:r>
              <a:rPr lang="zh-CN" altLang="en-US" dirty="0" smtClean="0"/>
              <a:t>。</a:t>
            </a:r>
            <a:endParaRPr lang="en-US" altLang="zh-CN" dirty="0" smtClean="0"/>
          </a:p>
          <a:p>
            <a:pPr marL="0" indent="0">
              <a:buNone/>
            </a:pPr>
            <a:endParaRPr lang="zh-CN" altLang="en-US" sz="1200" dirty="0"/>
          </a:p>
          <a:p>
            <a:r>
              <a:rPr lang="zh-CN" altLang="en-US" dirty="0"/>
              <a:t>而对于非</a:t>
            </a:r>
            <a:r>
              <a:rPr lang="en-US" altLang="zh-CN" dirty="0"/>
              <a:t>1NF</a:t>
            </a:r>
            <a:r>
              <a:rPr lang="zh-CN" altLang="en-US" dirty="0"/>
              <a:t>、</a:t>
            </a:r>
            <a:r>
              <a:rPr lang="en-US" altLang="zh-CN" dirty="0"/>
              <a:t>1NF</a:t>
            </a:r>
            <a:r>
              <a:rPr lang="zh-CN" altLang="en-US" dirty="0"/>
              <a:t>和</a:t>
            </a:r>
            <a:r>
              <a:rPr lang="en-US" altLang="zh-CN" dirty="0"/>
              <a:t>2NF</a:t>
            </a:r>
            <a:r>
              <a:rPr lang="zh-CN" altLang="en-US" dirty="0"/>
              <a:t>的关系模式，由于它们的性能较差，通常不宜作为数据库模式，需要将这些关系模式变换为</a:t>
            </a:r>
            <a:r>
              <a:rPr lang="en-US" altLang="zh-CN" dirty="0"/>
              <a:t>3NF</a:t>
            </a:r>
            <a:r>
              <a:rPr lang="zh-CN" altLang="en-US" dirty="0"/>
              <a:t>或更高级的范式。这种变换过程称为“关系的规范化处理”。</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BCNF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a:bodyPr>
          <a:lstStyle/>
          <a:p>
            <a:r>
              <a:rPr lang="zh-CN" altLang="en-US" dirty="0"/>
              <a:t>在</a:t>
            </a:r>
            <a:r>
              <a:rPr lang="en-US" altLang="zh-CN" dirty="0"/>
              <a:t>3NF</a:t>
            </a:r>
            <a:r>
              <a:rPr lang="zh-CN" altLang="en-US" dirty="0"/>
              <a:t>模式中，并未排除</a:t>
            </a:r>
            <a:r>
              <a:rPr lang="zh-CN" altLang="en-US" b="1" dirty="0">
                <a:solidFill>
                  <a:srgbClr val="FF0000"/>
                </a:solidFill>
              </a:rPr>
              <a:t>主属性</a:t>
            </a:r>
            <a:r>
              <a:rPr lang="zh-CN" altLang="en-US" dirty="0"/>
              <a:t>对候选键的传递依赖，因此有必要提出更高一级的范式</a:t>
            </a:r>
            <a:r>
              <a:rPr lang="zh-CN" altLang="en-US" dirty="0" smtClean="0"/>
              <a:t>。</a:t>
            </a:r>
            <a:endParaRPr lang="en-US" altLang="zh-CN" dirty="0" smtClean="0"/>
          </a:p>
          <a:p>
            <a:pPr marL="0" indent="0">
              <a:buNone/>
            </a:pPr>
            <a:endParaRPr lang="zh-CN" altLang="en-US" sz="1200" dirty="0"/>
          </a:p>
          <a:p>
            <a:r>
              <a:rPr lang="en-US" altLang="zh-CN" dirty="0"/>
              <a:t>BC</a:t>
            </a:r>
            <a:r>
              <a:rPr lang="zh-CN" altLang="en-US" dirty="0"/>
              <a:t>范式（</a:t>
            </a:r>
            <a:r>
              <a:rPr lang="en-US" altLang="zh-CN" dirty="0"/>
              <a:t>Boyce-</a:t>
            </a:r>
            <a:r>
              <a:rPr lang="en-US" altLang="zh-CN" dirty="0" err="1"/>
              <a:t>Codd</a:t>
            </a:r>
            <a:r>
              <a:rPr lang="en-US" altLang="zh-CN" dirty="0"/>
              <a:t> Normal Form</a:t>
            </a:r>
            <a:r>
              <a:rPr lang="zh-CN" altLang="en-US" dirty="0"/>
              <a:t>，</a:t>
            </a:r>
            <a:r>
              <a:rPr lang="en-US" altLang="zh-CN" dirty="0"/>
              <a:t>BCNF</a:t>
            </a:r>
            <a:r>
              <a:rPr lang="zh-CN" altLang="en-US" dirty="0"/>
              <a:t>），由</a:t>
            </a:r>
            <a:r>
              <a:rPr lang="en-US" altLang="zh-CN" dirty="0"/>
              <a:t>Boyce</a:t>
            </a:r>
            <a:r>
              <a:rPr lang="zh-CN" altLang="en-US" dirty="0"/>
              <a:t>与</a:t>
            </a:r>
            <a:r>
              <a:rPr lang="en-US" altLang="zh-CN" dirty="0" err="1"/>
              <a:t>Codd</a:t>
            </a:r>
            <a:r>
              <a:rPr lang="zh-CN" altLang="en-US" dirty="0"/>
              <a:t>提出的，比上述的</a:t>
            </a:r>
            <a:r>
              <a:rPr lang="en-US" altLang="zh-CN" dirty="0"/>
              <a:t>3NF</a:t>
            </a:r>
            <a:r>
              <a:rPr lang="zh-CN" altLang="en-US" dirty="0"/>
              <a:t>又进了一步，通常认为</a:t>
            </a:r>
            <a:r>
              <a:rPr lang="en-US" altLang="zh-CN" dirty="0"/>
              <a:t>BCNF</a:t>
            </a:r>
            <a:r>
              <a:rPr lang="zh-CN" altLang="en-US" dirty="0"/>
              <a:t>是修正的第三范式，有时也称为扩充的第三范式</a:t>
            </a:r>
            <a:r>
              <a:rPr lang="zh-CN" altLang="en-US" dirty="0" smtClean="0"/>
              <a:t>。</a:t>
            </a:r>
            <a:endParaRPr lang="en-US" altLang="zh-CN" dirty="0" smtClean="0"/>
          </a:p>
          <a:p>
            <a:pPr marL="0" indent="0">
              <a:buNone/>
            </a:pPr>
            <a:endParaRPr lang="zh-CN" altLang="en-US" sz="1200" dirty="0"/>
          </a:p>
          <a:p>
            <a:r>
              <a:rPr lang="en-US" altLang="zh-CN" dirty="0"/>
              <a:t>3NF</a:t>
            </a:r>
            <a:r>
              <a:rPr lang="zh-CN" altLang="en-US" dirty="0"/>
              <a:t>定义：如果关系模式</a:t>
            </a:r>
            <a:r>
              <a:rPr lang="en-US" altLang="zh-CN" dirty="0"/>
              <a:t>R∈1NF</a:t>
            </a:r>
            <a:r>
              <a:rPr lang="zh-CN" altLang="en-US" dirty="0"/>
              <a:t>，且</a:t>
            </a:r>
            <a:r>
              <a:rPr lang="zh-CN" altLang="en-US" b="1" dirty="0">
                <a:solidFill>
                  <a:srgbClr val="FF0000"/>
                </a:solidFill>
              </a:rPr>
              <a:t>每个</a:t>
            </a:r>
            <a:r>
              <a:rPr lang="zh-CN" altLang="en-US" b="1" dirty="0" smtClean="0">
                <a:solidFill>
                  <a:srgbClr val="FF0000"/>
                </a:solidFill>
              </a:rPr>
              <a:t>属性</a:t>
            </a:r>
            <a:r>
              <a:rPr lang="en-US" altLang="zh-CN" dirty="0"/>
              <a:t>(</a:t>
            </a:r>
            <a:r>
              <a:rPr lang="zh-CN" altLang="en-US" dirty="0"/>
              <a:t>包含主属性和非主属性</a:t>
            </a:r>
            <a:r>
              <a:rPr lang="en-US" altLang="zh-CN" dirty="0"/>
              <a:t>)</a:t>
            </a:r>
            <a:r>
              <a:rPr lang="zh-CN" altLang="en-US" dirty="0" smtClean="0"/>
              <a:t>都</a:t>
            </a:r>
            <a:r>
              <a:rPr lang="zh-CN" altLang="en-US" b="1" dirty="0">
                <a:solidFill>
                  <a:srgbClr val="FF0000"/>
                </a:solidFill>
              </a:rPr>
              <a:t>不传递依赖</a:t>
            </a:r>
            <a:r>
              <a:rPr lang="zh-CN" altLang="en-US" dirty="0"/>
              <a:t>于</a:t>
            </a:r>
            <a:r>
              <a:rPr lang="en-US" altLang="zh-CN" dirty="0"/>
              <a:t>R</a:t>
            </a:r>
            <a:r>
              <a:rPr lang="zh-CN" altLang="en-US" dirty="0"/>
              <a:t>的候选码，那么称</a:t>
            </a:r>
            <a:r>
              <a:rPr lang="en-US" altLang="zh-CN" dirty="0"/>
              <a:t>R</a:t>
            </a:r>
            <a:r>
              <a:rPr lang="zh-CN" altLang="en-US" dirty="0"/>
              <a:t>是</a:t>
            </a:r>
            <a:r>
              <a:rPr lang="en-US" altLang="zh-CN" dirty="0"/>
              <a:t>BCNF</a:t>
            </a:r>
            <a:r>
              <a:rPr lang="zh-CN" altLang="en-US" dirty="0"/>
              <a:t>的模式。</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模式设计问题</a:t>
            </a:r>
            <a:endParaRPr lang="zh-CN" altLang="en-US" dirty="0"/>
          </a:p>
        </p:txBody>
      </p:sp>
      <p:sp>
        <p:nvSpPr>
          <p:cNvPr id="3" name="文本占位符 2"/>
          <p:cNvSpPr>
            <a:spLocks noGrp="1"/>
          </p:cNvSpPr>
          <p:nvPr>
            <p:ph type="body" sz="quarter" idx="13"/>
          </p:nvPr>
        </p:nvSpPr>
        <p:spPr/>
        <p:txBody>
          <a:bodyPr/>
          <a:lstStyle/>
          <a:p>
            <a:r>
              <a:rPr lang="zh-CN" altLang="en-US" dirty="0"/>
              <a:t>不良关系模式示例</a:t>
            </a:r>
            <a:endParaRPr lang="zh-CN" altLang="en-US" dirty="0"/>
          </a:p>
        </p:txBody>
      </p:sp>
      <p:sp>
        <p:nvSpPr>
          <p:cNvPr id="5" name="文本占位符 4"/>
          <p:cNvSpPr>
            <a:spLocks noGrp="1"/>
          </p:cNvSpPr>
          <p:nvPr>
            <p:ph type="body" sz="quarter" idx="16"/>
          </p:nvPr>
        </p:nvSpPr>
        <p:spPr>
          <a:xfrm>
            <a:off x="653891" y="835183"/>
            <a:ext cx="7626521" cy="3645573"/>
          </a:xfrm>
        </p:spPr>
        <p:txBody>
          <a:bodyPr/>
          <a:lstStyle/>
          <a:p>
            <a:r>
              <a:rPr lang="zh-CN" altLang="en-US" dirty="0"/>
              <a:t>就诊模式</a:t>
            </a:r>
            <a:r>
              <a:rPr lang="en-US" altLang="zh-CN" dirty="0"/>
              <a:t>R</a:t>
            </a:r>
            <a:r>
              <a:rPr lang="zh-CN" altLang="en-US" dirty="0"/>
              <a:t>存在的问题（虽然只有</a:t>
            </a:r>
            <a:r>
              <a:rPr lang="en-US" altLang="zh-CN" dirty="0"/>
              <a:t>5</a:t>
            </a:r>
            <a:r>
              <a:rPr lang="zh-CN" altLang="en-US" dirty="0"/>
              <a:t>个属性）：</a:t>
            </a:r>
            <a:endParaRPr lang="zh-CN" altLang="en-US" dirty="0"/>
          </a:p>
          <a:p>
            <a:pPr marL="0" lvl="1" indent="0">
              <a:buNone/>
            </a:pPr>
            <a:r>
              <a:rPr lang="zh-CN" altLang="en-US" b="1" dirty="0" smtClean="0">
                <a:solidFill>
                  <a:srgbClr val="FF0000"/>
                </a:solidFill>
              </a:rPr>
              <a:t>   数据冗余</a:t>
            </a:r>
            <a:r>
              <a:rPr lang="zh-CN" altLang="en-US" dirty="0"/>
              <a:t>：浪费存储空间，引起异常。</a:t>
            </a:r>
            <a:endParaRPr lang="zh-CN" altLang="en-US" dirty="0"/>
          </a:p>
          <a:p>
            <a:pPr marL="0" lvl="1" indent="0">
              <a:buNone/>
            </a:pPr>
            <a:r>
              <a:rPr lang="zh-CN" altLang="en-US" b="1" dirty="0" smtClean="0">
                <a:solidFill>
                  <a:srgbClr val="FF0000"/>
                </a:solidFill>
              </a:rPr>
              <a:t>   操作</a:t>
            </a:r>
            <a:r>
              <a:rPr lang="zh-CN" altLang="en-US" b="1" dirty="0">
                <a:solidFill>
                  <a:srgbClr val="FF0000"/>
                </a:solidFill>
              </a:rPr>
              <a:t>异常</a:t>
            </a:r>
            <a:r>
              <a:rPr lang="zh-CN" altLang="en-US" dirty="0" smtClean="0"/>
              <a:t>：</a:t>
            </a:r>
            <a:endParaRPr lang="zh-CN" altLang="en-US" dirty="0"/>
          </a:p>
          <a:p>
            <a:pPr marL="0" lvl="2" indent="0">
              <a:buNone/>
            </a:pPr>
            <a:r>
              <a:rPr lang="zh-CN" altLang="en-US" b="1" dirty="0" smtClean="0">
                <a:solidFill>
                  <a:srgbClr val="FF0000"/>
                </a:solidFill>
              </a:rPr>
              <a:t>        </a:t>
            </a:r>
            <a:r>
              <a:rPr lang="zh-CN" altLang="en-US" sz="1600" b="1" dirty="0" smtClean="0">
                <a:solidFill>
                  <a:srgbClr val="FF0000"/>
                </a:solidFill>
              </a:rPr>
              <a:t>更新异常</a:t>
            </a:r>
            <a:r>
              <a:rPr lang="zh-CN" altLang="en-US" sz="1600" dirty="0"/>
              <a:t>（</a:t>
            </a:r>
            <a:r>
              <a:rPr lang="en-US" altLang="zh-CN" sz="1600" dirty="0"/>
              <a:t>Update Anomalies</a:t>
            </a:r>
            <a:r>
              <a:rPr lang="zh-CN" altLang="en-US" sz="1600" dirty="0"/>
              <a:t>）。</a:t>
            </a:r>
            <a:endParaRPr lang="zh-CN" altLang="en-US" sz="1600" dirty="0"/>
          </a:p>
          <a:p>
            <a:pPr marL="0" lvl="2" indent="0">
              <a:buNone/>
            </a:pPr>
            <a:r>
              <a:rPr lang="zh-CN" altLang="en-US" sz="1600" b="1" dirty="0" smtClean="0">
                <a:solidFill>
                  <a:srgbClr val="FF0000"/>
                </a:solidFill>
              </a:rPr>
              <a:t>      删除</a:t>
            </a:r>
            <a:r>
              <a:rPr lang="zh-CN" altLang="en-US" sz="1600" b="1" dirty="0">
                <a:solidFill>
                  <a:srgbClr val="FF0000"/>
                </a:solidFill>
              </a:rPr>
              <a:t>异常</a:t>
            </a:r>
            <a:r>
              <a:rPr lang="zh-CN" altLang="en-US" sz="1600" dirty="0"/>
              <a:t>（</a:t>
            </a:r>
            <a:r>
              <a:rPr lang="en-US" altLang="zh-CN" sz="1600" dirty="0"/>
              <a:t>Delete Anomalies</a:t>
            </a:r>
            <a:r>
              <a:rPr lang="zh-CN" altLang="en-US" sz="1600" dirty="0"/>
              <a:t>）。</a:t>
            </a:r>
            <a:endParaRPr lang="zh-CN" altLang="en-US" sz="1600" dirty="0"/>
          </a:p>
          <a:p>
            <a:pPr marL="0" lvl="2" indent="0">
              <a:buNone/>
            </a:pPr>
            <a:r>
              <a:rPr lang="zh-CN" altLang="en-US" sz="1600" b="1" dirty="0" smtClean="0">
                <a:solidFill>
                  <a:srgbClr val="FF0000"/>
                </a:solidFill>
              </a:rPr>
              <a:t>      插入</a:t>
            </a:r>
            <a:r>
              <a:rPr lang="zh-CN" altLang="en-US" sz="1600" b="1" dirty="0">
                <a:solidFill>
                  <a:srgbClr val="FF0000"/>
                </a:solidFill>
              </a:rPr>
              <a:t>异常</a:t>
            </a:r>
            <a:r>
              <a:rPr lang="zh-CN" altLang="en-US" sz="1600" dirty="0"/>
              <a:t>（</a:t>
            </a:r>
            <a:r>
              <a:rPr lang="en-US" altLang="zh-CN" sz="1600" dirty="0"/>
              <a:t>Insert Anomalies</a:t>
            </a:r>
            <a:r>
              <a:rPr lang="zh-CN" altLang="en-US" sz="1600" dirty="0"/>
              <a:t>）。</a:t>
            </a:r>
            <a:endParaRPr lang="zh-CN" altLang="en-US" sz="1600" dirty="0"/>
          </a:p>
          <a:p>
            <a:r>
              <a:rPr lang="zh-CN" altLang="en-US" dirty="0"/>
              <a:t>因此，就诊关系模式</a:t>
            </a:r>
            <a:r>
              <a:rPr lang="en-US" altLang="zh-CN" dirty="0" smtClean="0"/>
              <a:t>R</a:t>
            </a:r>
            <a:br>
              <a:rPr lang="en-US" altLang="zh-CN" dirty="0" smtClean="0"/>
            </a:br>
            <a:r>
              <a:rPr lang="zh-CN" altLang="en-US" dirty="0" smtClean="0"/>
              <a:t>不是</a:t>
            </a:r>
            <a:r>
              <a:rPr lang="zh-CN" altLang="en-US" dirty="0"/>
              <a:t>一个好的关系模式。</a:t>
            </a:r>
            <a:endParaRPr lang="zh-CN" altLang="en-US" dirty="0"/>
          </a:p>
        </p:txBody>
      </p:sp>
      <p:graphicFrame>
        <p:nvGraphicFramePr>
          <p:cNvPr id="6" name="表格 5"/>
          <p:cNvGraphicFramePr>
            <a:graphicFrameLocks noGrp="1"/>
          </p:cNvGraphicFramePr>
          <p:nvPr/>
        </p:nvGraphicFramePr>
        <p:xfrm>
          <a:off x="4467151" y="2068488"/>
          <a:ext cx="4382821" cy="2252600"/>
        </p:xfrm>
        <a:graphic>
          <a:graphicData uri="http://schemas.openxmlformats.org/drawingml/2006/table">
            <a:tbl>
              <a:tblPr/>
              <a:tblGrid>
                <a:gridCol w="856611"/>
                <a:gridCol w="1055445"/>
                <a:gridCol w="819450"/>
                <a:gridCol w="760636"/>
                <a:gridCol w="890679"/>
              </a:tblGrid>
              <a:tr h="277651">
                <a:tc>
                  <a:txBody>
                    <a:bodyPr/>
                    <a:lstStyle/>
                    <a:p>
                      <a:pPr algn="ctr">
                        <a:lnSpc>
                          <a:spcPts val="1400"/>
                        </a:lnSpc>
                        <a:spcAft>
                          <a:spcPts val="0"/>
                        </a:spcAft>
                      </a:pPr>
                      <a:r>
                        <a:rPr lang="en-US" sz="1400" b="1" kern="100" dirty="0">
                          <a:latin typeface="Times New Roman" panose="02020603050405020304"/>
                          <a:ea typeface="宋体" panose="02010600030101010101" pitchFamily="2" charset="-122"/>
                          <a:cs typeface="Times New Roman" panose="02020603050405020304"/>
                        </a:rPr>
                        <a:t>Dname</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Dlevel</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Dsalary</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Pname</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dirty="0">
                          <a:latin typeface="Times New Roman" panose="02020603050405020304"/>
                          <a:ea typeface="宋体" panose="02010600030101010101" pitchFamily="2" charset="-122"/>
                          <a:cs typeface="Times New Roman" panose="02020603050405020304"/>
                        </a:rPr>
                        <a:t>Fsum</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77651">
                <a:tc>
                  <a:txBody>
                    <a:bodyPr/>
                    <a:lstStyle/>
                    <a:p>
                      <a:pPr algn="ctr">
                        <a:lnSpc>
                          <a:spcPts val="1400"/>
                        </a:lnSpc>
                        <a:spcAft>
                          <a:spcPts val="0"/>
                        </a:spcAft>
                      </a:pPr>
                      <a:r>
                        <a:rPr lang="zh-CN" sz="1400" b="1" kern="100" dirty="0">
                          <a:latin typeface="Times New Roman" panose="02020603050405020304"/>
                          <a:ea typeface="宋体" panose="02010600030101010101" pitchFamily="2" charset="-122"/>
                          <a:cs typeface="Times New Roman" panose="02020603050405020304"/>
                        </a:rPr>
                        <a:t>罗晓</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smtClean="0">
                          <a:latin typeface="Times New Roman" panose="02020603050405020304"/>
                          <a:ea typeface="宋体" panose="02010600030101010101" pitchFamily="2" charset="-122"/>
                          <a:cs typeface="Times New Roman" panose="02020603050405020304"/>
                        </a:rPr>
                        <a:t>主</a:t>
                      </a:r>
                      <a:r>
                        <a:rPr lang="zh-CN" altLang="en-US" sz="1400" b="1" kern="100" dirty="0" smtClean="0">
                          <a:latin typeface="Times New Roman" panose="02020603050405020304"/>
                          <a:ea typeface="宋体" panose="02010600030101010101" pitchFamily="2" charset="-122"/>
                          <a:cs typeface="Times New Roman" panose="02020603050405020304"/>
                        </a:rPr>
                        <a:t>任</a:t>
                      </a:r>
                      <a:r>
                        <a:rPr lang="zh-CN" sz="1400" b="1" kern="100" dirty="0" smtClean="0">
                          <a:latin typeface="Times New Roman" panose="02020603050405020304"/>
                          <a:ea typeface="宋体" panose="02010600030101010101" pitchFamily="2" charset="-122"/>
                          <a:cs typeface="Times New Roman" panose="02020603050405020304"/>
                        </a:rPr>
                        <a:t>医师</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3200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panose="02020603050405020304"/>
                          <a:ea typeface="宋体" panose="02010600030101010101" pitchFamily="2" charset="-122"/>
                          <a:cs typeface="Times New Roman" panose="02020603050405020304"/>
                        </a:rPr>
                        <a:t>张珍</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¥30.00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77651">
                <a:tc>
                  <a:txBody>
                    <a:bodyPr/>
                    <a:lstStyle/>
                    <a:p>
                      <a:pPr algn="ctr">
                        <a:lnSpc>
                          <a:spcPts val="1400"/>
                        </a:lnSpc>
                        <a:spcAft>
                          <a:spcPts val="0"/>
                        </a:spcAft>
                      </a:pPr>
                      <a:r>
                        <a:rPr lang="zh-CN" sz="1400" b="1" kern="100">
                          <a:latin typeface="Times New Roman" panose="02020603050405020304"/>
                          <a:ea typeface="宋体" panose="02010600030101010101" pitchFamily="2" charset="-122"/>
                          <a:cs typeface="Times New Roman" panose="02020603050405020304"/>
                        </a:rPr>
                        <a:t>杨勋</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a:latin typeface="Times New Roman" panose="02020603050405020304"/>
                          <a:ea typeface="宋体" panose="02010600030101010101" pitchFamily="2" charset="-122"/>
                          <a:cs typeface="Times New Roman" panose="02020603050405020304"/>
                        </a:rPr>
                        <a:t>副</a:t>
                      </a:r>
                      <a:r>
                        <a:rPr lang="zh-CN" sz="1400" b="1" kern="100" dirty="0" smtClean="0">
                          <a:latin typeface="Times New Roman" panose="02020603050405020304"/>
                          <a:ea typeface="宋体" panose="02010600030101010101" pitchFamily="2" charset="-122"/>
                          <a:cs typeface="Times New Roman" panose="02020603050405020304"/>
                        </a:rPr>
                        <a:t>主</a:t>
                      </a:r>
                      <a:r>
                        <a:rPr lang="zh-CN" altLang="en-US" sz="1400" b="1" kern="100" dirty="0" smtClean="0">
                          <a:latin typeface="Times New Roman" panose="02020603050405020304"/>
                          <a:ea typeface="+mn-ea"/>
                          <a:cs typeface="Times New Roman" panose="02020603050405020304"/>
                        </a:rPr>
                        <a:t>任</a:t>
                      </a:r>
                      <a:r>
                        <a:rPr lang="zh-CN" sz="1400" b="1" kern="100" dirty="0" smtClean="0">
                          <a:latin typeface="Times New Roman" panose="02020603050405020304"/>
                          <a:ea typeface="宋体" panose="02010600030101010101" pitchFamily="2" charset="-122"/>
                          <a:cs typeface="Times New Roman" panose="02020603050405020304"/>
                        </a:rPr>
                        <a:t>医师</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2800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a:latin typeface="Times New Roman" panose="02020603050405020304"/>
                          <a:ea typeface="宋体" panose="02010600030101010101" pitchFamily="2" charset="-122"/>
                          <a:cs typeface="Times New Roman" panose="02020603050405020304"/>
                        </a:rPr>
                        <a:t>张珍</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¥50.00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77651">
                <a:tc>
                  <a:txBody>
                    <a:bodyPr/>
                    <a:lstStyle/>
                    <a:p>
                      <a:pPr algn="ctr">
                        <a:lnSpc>
                          <a:spcPts val="1400"/>
                        </a:lnSpc>
                        <a:spcAft>
                          <a:spcPts val="0"/>
                        </a:spcAft>
                      </a:pPr>
                      <a:r>
                        <a:rPr lang="zh-CN" sz="1400" b="1" kern="100">
                          <a:latin typeface="Times New Roman" panose="02020603050405020304"/>
                          <a:ea typeface="宋体" panose="02010600030101010101" pitchFamily="2" charset="-122"/>
                          <a:cs typeface="Times New Roman" panose="02020603050405020304"/>
                        </a:rPr>
                        <a:t>杨勋</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a:latin typeface="Times New Roman" panose="02020603050405020304"/>
                          <a:ea typeface="宋体" panose="02010600030101010101" pitchFamily="2" charset="-122"/>
                          <a:cs typeface="Times New Roman" panose="02020603050405020304"/>
                        </a:rPr>
                        <a:t>副</a:t>
                      </a:r>
                      <a:r>
                        <a:rPr lang="zh-CN" sz="1400" b="1" kern="100" dirty="0" smtClean="0">
                          <a:latin typeface="Times New Roman" panose="02020603050405020304"/>
                          <a:ea typeface="宋体" panose="02010600030101010101" pitchFamily="2" charset="-122"/>
                          <a:cs typeface="Times New Roman" panose="02020603050405020304"/>
                        </a:rPr>
                        <a:t>主</a:t>
                      </a:r>
                      <a:r>
                        <a:rPr lang="zh-CN" altLang="en-US" sz="1400" b="1" kern="100" dirty="0" smtClean="0">
                          <a:latin typeface="Times New Roman" panose="02020603050405020304"/>
                          <a:ea typeface="+mn-ea"/>
                          <a:cs typeface="Times New Roman" panose="02020603050405020304"/>
                        </a:rPr>
                        <a:t>任</a:t>
                      </a:r>
                      <a:r>
                        <a:rPr lang="zh-CN" sz="1400" b="1" kern="100" dirty="0" smtClean="0">
                          <a:latin typeface="Times New Roman" panose="02020603050405020304"/>
                          <a:ea typeface="宋体" panose="02010600030101010101" pitchFamily="2" charset="-122"/>
                          <a:cs typeface="Times New Roman" panose="02020603050405020304"/>
                        </a:rPr>
                        <a:t>医师</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2800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a:latin typeface="Times New Roman" panose="02020603050405020304"/>
                          <a:ea typeface="宋体" panose="02010600030101010101" pitchFamily="2" charset="-122"/>
                          <a:cs typeface="Times New Roman" panose="02020603050405020304"/>
                        </a:rPr>
                        <a:t>刘景</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¥55.00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77651">
                <a:tc>
                  <a:txBody>
                    <a:bodyPr/>
                    <a:lstStyle/>
                    <a:p>
                      <a:pPr algn="ctr">
                        <a:lnSpc>
                          <a:spcPts val="1400"/>
                        </a:lnSpc>
                        <a:spcAft>
                          <a:spcPts val="0"/>
                        </a:spcAft>
                      </a:pPr>
                      <a:r>
                        <a:rPr lang="zh-CN" sz="1400" b="1" kern="100">
                          <a:latin typeface="Times New Roman" panose="02020603050405020304"/>
                          <a:ea typeface="宋体" panose="02010600030101010101" pitchFamily="2" charset="-122"/>
                          <a:cs typeface="Times New Roman" panose="02020603050405020304"/>
                        </a:rPr>
                        <a:t>杨勋</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a:latin typeface="Times New Roman" panose="02020603050405020304"/>
                          <a:ea typeface="宋体" panose="02010600030101010101" pitchFamily="2" charset="-122"/>
                          <a:cs typeface="Times New Roman" panose="02020603050405020304"/>
                        </a:rPr>
                        <a:t>副</a:t>
                      </a:r>
                      <a:r>
                        <a:rPr lang="zh-CN" sz="1400" b="1" kern="100" dirty="0" smtClean="0">
                          <a:latin typeface="Times New Roman" panose="02020603050405020304"/>
                          <a:ea typeface="宋体" panose="02010600030101010101" pitchFamily="2" charset="-122"/>
                          <a:cs typeface="Times New Roman" panose="02020603050405020304"/>
                        </a:rPr>
                        <a:t>主</a:t>
                      </a:r>
                      <a:r>
                        <a:rPr lang="zh-CN" altLang="en-US" sz="1400" b="1" kern="100" dirty="0" smtClean="0">
                          <a:latin typeface="Times New Roman" panose="02020603050405020304"/>
                          <a:ea typeface="+mn-ea"/>
                          <a:cs typeface="Times New Roman" panose="02020603050405020304"/>
                        </a:rPr>
                        <a:t>任</a:t>
                      </a:r>
                      <a:r>
                        <a:rPr lang="zh-CN" sz="1400" b="1" kern="100" dirty="0" smtClean="0">
                          <a:latin typeface="Times New Roman" panose="02020603050405020304"/>
                          <a:ea typeface="宋体" panose="02010600030101010101" pitchFamily="2" charset="-122"/>
                          <a:cs typeface="Times New Roman" panose="02020603050405020304"/>
                        </a:rPr>
                        <a:t>医师</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2800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panose="02020603050405020304"/>
                          <a:ea typeface="宋体" panose="02010600030101010101" pitchFamily="2" charset="-122"/>
                          <a:cs typeface="Times New Roman" panose="02020603050405020304"/>
                        </a:rPr>
                        <a:t>张柳</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¥58.00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77651">
                <a:tc>
                  <a:txBody>
                    <a:bodyPr/>
                    <a:lstStyle/>
                    <a:p>
                      <a:pPr algn="ctr">
                        <a:lnSpc>
                          <a:spcPts val="1400"/>
                        </a:lnSpc>
                        <a:spcAft>
                          <a:spcPts val="0"/>
                        </a:spcAft>
                      </a:pPr>
                      <a:r>
                        <a:rPr lang="zh-CN" sz="1400" b="1" kern="100">
                          <a:latin typeface="Times New Roman" panose="02020603050405020304"/>
                          <a:ea typeface="宋体" panose="02010600030101010101" pitchFamily="2" charset="-122"/>
                          <a:cs typeface="Times New Roman" panose="02020603050405020304"/>
                        </a:rPr>
                        <a:t>邓英超</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panose="02020603050405020304"/>
                          <a:ea typeface="宋体" panose="02010600030101010101" pitchFamily="2" charset="-122"/>
                          <a:cs typeface="Times New Roman" panose="02020603050405020304"/>
                        </a:rPr>
                        <a:t>主治医师</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2400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panose="02020603050405020304"/>
                          <a:ea typeface="宋体" panose="02010600030101010101" pitchFamily="2" charset="-122"/>
                          <a:cs typeface="Times New Roman" panose="02020603050405020304"/>
                        </a:rPr>
                        <a:t>李秀</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panose="02020603050405020304"/>
                          <a:ea typeface="宋体" panose="02010600030101010101" pitchFamily="2" charset="-122"/>
                          <a:cs typeface="Times New Roman" panose="02020603050405020304"/>
                        </a:rPr>
                        <a:t>¥75.00</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77651">
                <a:tc>
                  <a:txBody>
                    <a:bodyPr/>
                    <a:lstStyle/>
                    <a:p>
                      <a:pPr algn="ctr">
                        <a:lnSpc>
                          <a:spcPts val="1400"/>
                        </a:lnSpc>
                        <a:spcAft>
                          <a:spcPts val="0"/>
                        </a:spcAft>
                      </a:pPr>
                      <a:r>
                        <a:rPr lang="zh-CN" sz="1400" b="1" kern="100">
                          <a:latin typeface="Times New Roman" panose="02020603050405020304"/>
                          <a:ea typeface="宋体" panose="02010600030101010101" pitchFamily="2" charset="-122"/>
                          <a:cs typeface="Times New Roman" panose="02020603050405020304"/>
                        </a:rPr>
                        <a:t>罗晓</a:t>
                      </a:r>
                      <a:endParaRPr lang="zh-CN" sz="1400" b="1" kern="10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smtClean="0">
                          <a:latin typeface="Times New Roman" panose="02020603050405020304"/>
                          <a:ea typeface="宋体" panose="02010600030101010101" pitchFamily="2" charset="-122"/>
                          <a:cs typeface="Times New Roman" panose="02020603050405020304"/>
                        </a:rPr>
                        <a:t>主</a:t>
                      </a:r>
                      <a:r>
                        <a:rPr lang="zh-CN" altLang="en-US" sz="1400" b="1" kern="100" dirty="0" smtClean="0">
                          <a:latin typeface="Times New Roman" panose="02020603050405020304"/>
                          <a:ea typeface="宋体" panose="02010600030101010101" pitchFamily="2" charset="-122"/>
                          <a:cs typeface="Times New Roman" panose="02020603050405020304"/>
                        </a:rPr>
                        <a:t>任</a:t>
                      </a:r>
                      <a:r>
                        <a:rPr lang="zh-CN" sz="1400" b="1" kern="100" dirty="0" smtClean="0">
                          <a:latin typeface="Times New Roman" panose="02020603050405020304"/>
                          <a:ea typeface="宋体" panose="02010600030101010101" pitchFamily="2" charset="-122"/>
                          <a:cs typeface="Times New Roman" panose="02020603050405020304"/>
                        </a:rPr>
                        <a:t>医师</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dirty="0">
                          <a:latin typeface="Times New Roman" panose="02020603050405020304"/>
                          <a:ea typeface="宋体" panose="02010600030101010101" pitchFamily="2" charset="-122"/>
                          <a:cs typeface="Times New Roman" panose="02020603050405020304"/>
                        </a:rPr>
                        <a:t>3200</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a:latin typeface="Times New Roman" panose="02020603050405020304"/>
                          <a:ea typeface="宋体" panose="02010600030101010101" pitchFamily="2" charset="-122"/>
                          <a:cs typeface="Times New Roman" panose="02020603050405020304"/>
                        </a:rPr>
                        <a:t>傅伟相</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dirty="0">
                          <a:latin typeface="Times New Roman" panose="02020603050405020304"/>
                          <a:ea typeface="宋体" panose="02010600030101010101" pitchFamily="2" charset="-122"/>
                          <a:cs typeface="Times New Roman" panose="02020603050405020304"/>
                        </a:rPr>
                        <a:t>¥35.00</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bl>
          </a:graphicData>
        </a:graphic>
      </p:graphicFrame>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BCNF</a:t>
            </a:r>
            <a:endParaRPr lang="zh-CN" altLang="en-US" dirty="0"/>
          </a:p>
        </p:txBody>
      </p:sp>
      <p:sp>
        <p:nvSpPr>
          <p:cNvPr id="5" name="文本占位符 4"/>
          <p:cNvSpPr>
            <a:spLocks noGrp="1"/>
          </p:cNvSpPr>
          <p:nvPr>
            <p:ph type="body" sz="quarter" idx="16"/>
          </p:nvPr>
        </p:nvSpPr>
        <p:spPr>
          <a:xfrm>
            <a:off x="611560" y="808348"/>
            <a:ext cx="7914553" cy="4041617"/>
          </a:xfrm>
        </p:spPr>
        <p:txBody>
          <a:bodyPr>
            <a:normAutofit fontScale="92500" lnSpcReduction="10000"/>
          </a:bodyPr>
          <a:lstStyle/>
          <a:p>
            <a:r>
              <a:rPr lang="zh-CN" altLang="en-US" sz="2200" dirty="0"/>
              <a:t>在</a:t>
            </a:r>
            <a:r>
              <a:rPr lang="en-US" altLang="zh-CN" sz="2200" dirty="0"/>
              <a:t>3NF</a:t>
            </a:r>
            <a:r>
              <a:rPr lang="zh-CN" altLang="en-US" sz="2200" dirty="0"/>
              <a:t>模式中，并未排除</a:t>
            </a:r>
            <a:r>
              <a:rPr lang="zh-CN" altLang="en-US" sz="2200" b="1" dirty="0">
                <a:solidFill>
                  <a:srgbClr val="FF0000"/>
                </a:solidFill>
              </a:rPr>
              <a:t>主属性</a:t>
            </a:r>
            <a:r>
              <a:rPr lang="zh-CN" altLang="en-US" sz="2200" dirty="0"/>
              <a:t>对候选键的传递依赖，因此有必要提出更高一级的范式</a:t>
            </a:r>
            <a:r>
              <a:rPr lang="zh-CN" altLang="en-US" sz="2200" dirty="0" smtClean="0"/>
              <a:t>。</a:t>
            </a:r>
            <a:endParaRPr lang="en-US" altLang="zh-CN" sz="2200" dirty="0" smtClean="0"/>
          </a:p>
          <a:p>
            <a:pPr marL="0" indent="0">
              <a:buNone/>
            </a:pPr>
            <a:endParaRPr lang="zh-CN" altLang="en-US" sz="1300" dirty="0"/>
          </a:p>
          <a:p>
            <a:r>
              <a:rPr lang="en-US" altLang="zh-CN" sz="2200" dirty="0"/>
              <a:t>BC</a:t>
            </a:r>
            <a:r>
              <a:rPr lang="zh-CN" altLang="en-US" sz="2200" dirty="0"/>
              <a:t>范式（</a:t>
            </a:r>
            <a:r>
              <a:rPr lang="en-US" altLang="zh-CN" sz="2200" dirty="0"/>
              <a:t>Boyce-</a:t>
            </a:r>
            <a:r>
              <a:rPr lang="en-US" altLang="zh-CN" sz="2200" dirty="0" err="1"/>
              <a:t>Codd</a:t>
            </a:r>
            <a:r>
              <a:rPr lang="en-US" altLang="zh-CN" sz="2200" dirty="0"/>
              <a:t> Normal Form</a:t>
            </a:r>
            <a:r>
              <a:rPr lang="zh-CN" altLang="en-US" sz="2200" dirty="0"/>
              <a:t>，</a:t>
            </a:r>
            <a:r>
              <a:rPr lang="en-US" altLang="zh-CN" sz="2200" dirty="0"/>
              <a:t>BCNF</a:t>
            </a:r>
            <a:r>
              <a:rPr lang="zh-CN" altLang="en-US" sz="2200" dirty="0"/>
              <a:t>），由</a:t>
            </a:r>
            <a:r>
              <a:rPr lang="en-US" altLang="zh-CN" sz="2200" dirty="0"/>
              <a:t>Boyce</a:t>
            </a:r>
            <a:r>
              <a:rPr lang="zh-CN" altLang="en-US" sz="2200" dirty="0"/>
              <a:t>与</a:t>
            </a:r>
            <a:r>
              <a:rPr lang="en-US" altLang="zh-CN" sz="2200" dirty="0" err="1"/>
              <a:t>Codd</a:t>
            </a:r>
            <a:r>
              <a:rPr lang="zh-CN" altLang="en-US" sz="2200" dirty="0"/>
              <a:t>提出的，比上述的</a:t>
            </a:r>
            <a:r>
              <a:rPr lang="en-US" altLang="zh-CN" sz="2200" dirty="0"/>
              <a:t>3NF</a:t>
            </a:r>
            <a:r>
              <a:rPr lang="zh-CN" altLang="en-US" sz="2200" dirty="0"/>
              <a:t>又进了一步，通常认为</a:t>
            </a:r>
            <a:r>
              <a:rPr lang="en-US" altLang="zh-CN" sz="2200" dirty="0"/>
              <a:t>BCNF</a:t>
            </a:r>
            <a:r>
              <a:rPr lang="zh-CN" altLang="en-US" sz="2200" dirty="0"/>
              <a:t>是修正的第三范式，有时也称为扩充的第三范式</a:t>
            </a:r>
            <a:r>
              <a:rPr lang="zh-CN" altLang="en-US" sz="2200" dirty="0" smtClean="0"/>
              <a:t>。</a:t>
            </a:r>
            <a:endParaRPr lang="en-US" altLang="zh-CN" sz="2200" dirty="0" smtClean="0"/>
          </a:p>
          <a:p>
            <a:pPr marL="0" indent="0">
              <a:buNone/>
            </a:pPr>
            <a:endParaRPr lang="zh-CN" altLang="en-US" sz="1300" dirty="0"/>
          </a:p>
          <a:p>
            <a:r>
              <a:rPr lang="en-US" altLang="zh-CN" sz="2200" dirty="0"/>
              <a:t>3NF</a:t>
            </a:r>
            <a:r>
              <a:rPr lang="zh-CN" altLang="en-US" sz="2200" dirty="0"/>
              <a:t>定义：如果关系模式</a:t>
            </a:r>
            <a:r>
              <a:rPr lang="en-US" altLang="zh-CN" sz="2200" dirty="0"/>
              <a:t>R∈1NF</a:t>
            </a:r>
            <a:r>
              <a:rPr lang="zh-CN" altLang="en-US" sz="2200" dirty="0"/>
              <a:t>，</a:t>
            </a:r>
            <a:r>
              <a:rPr lang="zh-CN" altLang="en-US" sz="2200" dirty="0" smtClean="0"/>
              <a:t>且</a:t>
            </a:r>
            <a:r>
              <a:rPr lang="zh-CN" altLang="en-US" sz="2200" b="1" dirty="0" smtClean="0">
                <a:solidFill>
                  <a:srgbClr val="FF0000"/>
                </a:solidFill>
              </a:rPr>
              <a:t> </a:t>
            </a:r>
            <a:r>
              <a:rPr lang="en-US" altLang="zh-CN" sz="2200" dirty="0" smtClean="0"/>
              <a:t>(</a:t>
            </a:r>
            <a:r>
              <a:rPr lang="zh-CN" altLang="en-US" sz="2200" dirty="0"/>
              <a:t>包含主属性和非主属性</a:t>
            </a:r>
            <a:r>
              <a:rPr lang="en-US" altLang="zh-CN" sz="2200" dirty="0"/>
              <a:t>)</a:t>
            </a:r>
            <a:r>
              <a:rPr lang="zh-CN" altLang="en-US" sz="2200" dirty="0" smtClean="0"/>
              <a:t>都</a:t>
            </a:r>
            <a:r>
              <a:rPr lang="zh-CN" altLang="en-US" sz="2200" b="1" dirty="0">
                <a:solidFill>
                  <a:srgbClr val="FF0000"/>
                </a:solidFill>
              </a:rPr>
              <a:t>不传递依赖</a:t>
            </a:r>
            <a:r>
              <a:rPr lang="zh-CN" altLang="en-US" sz="2200" dirty="0"/>
              <a:t>于</a:t>
            </a:r>
            <a:r>
              <a:rPr lang="en-US" altLang="zh-CN" sz="2200" dirty="0"/>
              <a:t>R</a:t>
            </a:r>
            <a:r>
              <a:rPr lang="zh-CN" altLang="en-US" sz="2200" dirty="0"/>
              <a:t>的候选码，</a:t>
            </a:r>
            <a:r>
              <a:rPr lang="zh-CN" altLang="en-US" sz="2200" dirty="0" smtClean="0"/>
              <a:t>那么</a:t>
            </a:r>
            <a:r>
              <a:rPr lang="zh-CN" altLang="en-US" sz="2200" b="1" dirty="0">
                <a:solidFill>
                  <a:srgbClr val="FF0000"/>
                </a:solidFill>
              </a:rPr>
              <a:t>每个属性</a:t>
            </a:r>
            <a:r>
              <a:rPr lang="zh-CN" altLang="en-US" sz="2200" dirty="0" smtClean="0"/>
              <a:t>称</a:t>
            </a:r>
            <a:r>
              <a:rPr lang="en-US" altLang="zh-CN" sz="2200" dirty="0"/>
              <a:t>R</a:t>
            </a:r>
            <a:r>
              <a:rPr lang="zh-CN" altLang="en-US" sz="2200" dirty="0"/>
              <a:t>是</a:t>
            </a:r>
            <a:r>
              <a:rPr lang="en-US" altLang="zh-CN" sz="2200" dirty="0"/>
              <a:t>BCNF</a:t>
            </a:r>
            <a:r>
              <a:rPr lang="zh-CN" altLang="en-US" sz="2200" dirty="0"/>
              <a:t>的模式</a:t>
            </a:r>
            <a:r>
              <a:rPr lang="zh-CN" altLang="en-US" sz="2200" dirty="0" smtClean="0"/>
              <a:t>。</a:t>
            </a:r>
            <a:endParaRPr lang="en-US" altLang="zh-CN" sz="2200" dirty="0" smtClean="0"/>
          </a:p>
          <a:p>
            <a:pPr marL="0" indent="0">
              <a:buNone/>
            </a:pPr>
            <a:endParaRPr lang="en-US" altLang="zh-CN" sz="1300" dirty="0"/>
          </a:p>
          <a:p>
            <a:r>
              <a:rPr lang="zh-CN" altLang="en-US" sz="2200" dirty="0"/>
              <a:t>由</a:t>
            </a:r>
            <a:r>
              <a:rPr lang="en-US" altLang="zh-CN" sz="2200" dirty="0"/>
              <a:t>BCNF</a:t>
            </a:r>
            <a:r>
              <a:rPr lang="zh-CN" altLang="en-US" sz="2200" dirty="0"/>
              <a:t>的定义可以得到以下结论，一个满足</a:t>
            </a:r>
            <a:r>
              <a:rPr lang="en-US" altLang="zh-CN" sz="2200" dirty="0"/>
              <a:t>BCNF</a:t>
            </a:r>
            <a:r>
              <a:rPr lang="zh-CN" altLang="en-US" sz="2200" dirty="0"/>
              <a:t>的关系模式有：</a:t>
            </a:r>
            <a:endParaRPr lang="zh-CN" altLang="en-US" sz="2200" dirty="0"/>
          </a:p>
          <a:p>
            <a:pPr marL="574040" lvl="1" indent="-285750"/>
            <a:r>
              <a:rPr lang="zh-CN" altLang="en-US" sz="1700" dirty="0"/>
              <a:t>所有非主属性对每一个码都是完全函数依赖。</a:t>
            </a:r>
            <a:endParaRPr lang="zh-CN" altLang="en-US" sz="1700" dirty="0"/>
          </a:p>
          <a:p>
            <a:pPr marL="574040" lvl="1" indent="-285750"/>
            <a:r>
              <a:rPr lang="zh-CN" altLang="en-US" sz="1700" dirty="0"/>
              <a:t>所有的主属性对每一个不包含它的码，也是完全函数依赖。</a:t>
            </a:r>
            <a:endParaRPr lang="zh-CN" altLang="en-US" sz="1700" dirty="0"/>
          </a:p>
          <a:p>
            <a:pPr marL="574040" lvl="1" indent="-285750"/>
            <a:r>
              <a:rPr lang="zh-CN" altLang="en-US" sz="1700" dirty="0"/>
              <a:t>没有任何属性完全函数依赖于非码的任何一组属性。</a:t>
            </a:r>
            <a:endParaRPr lang="zh-CN" altLang="en-US" sz="1700"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 calcmode="lin" valueType="num">
                                      <p:cBhvr additive="base">
                                        <p:cTn id="1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 calcmode="lin" valueType="num">
                                      <p:cBhvr additive="base">
                                        <p:cTn id="1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 calcmode="lin" valueType="num">
                                      <p:cBhvr additive="base">
                                        <p:cTn id="2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BCNF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lnSpcReduction="10000"/>
          </a:bodyPr>
          <a:lstStyle/>
          <a:p>
            <a:r>
              <a:rPr lang="zh-CN" altLang="en-US" dirty="0"/>
              <a:t>举例</a:t>
            </a:r>
            <a:endParaRPr lang="zh-CN" altLang="en-US" dirty="0"/>
          </a:p>
          <a:p>
            <a:pPr marL="288290" lvl="1" indent="0">
              <a:buNone/>
            </a:pPr>
            <a:r>
              <a:rPr lang="zh-CN" altLang="en-US" dirty="0" smtClean="0"/>
              <a:t>关系</a:t>
            </a:r>
            <a:r>
              <a:rPr lang="zh-CN" altLang="en-US" dirty="0"/>
              <a:t>模式</a:t>
            </a:r>
            <a:r>
              <a:rPr lang="en-US" altLang="zh-CN" dirty="0"/>
              <a:t>R</a:t>
            </a:r>
            <a:r>
              <a:rPr lang="zh-CN" altLang="en-US" dirty="0"/>
              <a:t>（</a:t>
            </a:r>
            <a:r>
              <a:rPr lang="en-US" altLang="zh-CN" dirty="0" err="1"/>
              <a:t>Bno</a:t>
            </a:r>
            <a:r>
              <a:rPr lang="zh-CN" altLang="en-US" dirty="0"/>
              <a:t>，</a:t>
            </a:r>
            <a:r>
              <a:rPr lang="en-US" altLang="zh-CN" dirty="0" err="1"/>
              <a:t>Bname</a:t>
            </a:r>
            <a:r>
              <a:rPr lang="zh-CN" altLang="en-US" dirty="0"/>
              <a:t>，</a:t>
            </a:r>
            <a:r>
              <a:rPr lang="en-US" altLang="zh-CN" dirty="0"/>
              <a:t>Author</a:t>
            </a:r>
            <a:r>
              <a:rPr lang="zh-CN" altLang="en-US" dirty="0"/>
              <a:t>）的属性分别表示书号、书名和作者名。假如每个书号只有一个书名，但不同的书号可以有相同的书名；每本书可以有多个作者合写，但每个作者参与编著的书名应该互补相同。</a:t>
            </a:r>
            <a:endParaRPr lang="zh-CN" altLang="en-US" dirty="0"/>
          </a:p>
          <a:p>
            <a:pPr marL="574040" lvl="1" indent="-285750"/>
            <a:r>
              <a:rPr lang="en-US" altLang="zh-CN" dirty="0" smtClean="0"/>
              <a:t>R</a:t>
            </a:r>
            <a:r>
              <a:rPr lang="zh-CN" altLang="en-US" dirty="0"/>
              <a:t>上的</a:t>
            </a:r>
            <a:r>
              <a:rPr lang="en-US" altLang="zh-CN" dirty="0"/>
              <a:t>FD</a:t>
            </a:r>
            <a:r>
              <a:rPr lang="zh-CN" altLang="en-US" dirty="0"/>
              <a:t>如下：</a:t>
            </a:r>
            <a:r>
              <a:rPr lang="en-US" altLang="zh-CN" dirty="0" err="1"/>
              <a:t>Bno→Bname</a:t>
            </a:r>
            <a:r>
              <a:rPr lang="zh-CN" altLang="en-US" dirty="0"/>
              <a:t>和（</a:t>
            </a:r>
            <a:r>
              <a:rPr lang="en-US" altLang="zh-CN" dirty="0" err="1"/>
              <a:t>Bname</a:t>
            </a:r>
            <a:r>
              <a:rPr lang="zh-CN" altLang="en-US" dirty="0"/>
              <a:t>，</a:t>
            </a:r>
            <a:r>
              <a:rPr lang="en-US" altLang="zh-CN" dirty="0"/>
              <a:t>Author</a:t>
            </a:r>
            <a:r>
              <a:rPr lang="zh-CN" altLang="en-US" dirty="0"/>
              <a:t>）→</a:t>
            </a:r>
            <a:r>
              <a:rPr lang="en-US" altLang="zh-CN" dirty="0" err="1"/>
              <a:t>Bno</a:t>
            </a:r>
            <a:endParaRPr lang="en-US" altLang="zh-CN" dirty="0"/>
          </a:p>
          <a:p>
            <a:pPr marL="574040" lvl="1" indent="-285750"/>
            <a:r>
              <a:rPr lang="zh-CN" altLang="en-US" dirty="0" smtClean="0"/>
              <a:t>因此</a:t>
            </a:r>
            <a:r>
              <a:rPr lang="en-US" altLang="zh-CN" dirty="0"/>
              <a:t>R</a:t>
            </a:r>
            <a:r>
              <a:rPr lang="zh-CN" altLang="en-US" dirty="0"/>
              <a:t>的关键码是（</a:t>
            </a:r>
            <a:r>
              <a:rPr lang="en-US" altLang="zh-CN" dirty="0" err="1"/>
              <a:t>Bno</a:t>
            </a:r>
            <a:r>
              <a:rPr lang="zh-CN" altLang="en-US" dirty="0"/>
              <a:t>，</a:t>
            </a:r>
            <a:r>
              <a:rPr lang="en-US" altLang="zh-CN" dirty="0"/>
              <a:t>Author</a:t>
            </a:r>
            <a:r>
              <a:rPr lang="zh-CN" altLang="en-US" dirty="0"/>
              <a:t>）或（</a:t>
            </a:r>
            <a:r>
              <a:rPr lang="en-US" altLang="zh-CN" dirty="0" err="1"/>
              <a:t>Bname</a:t>
            </a:r>
            <a:r>
              <a:rPr lang="zh-CN" altLang="en-US" dirty="0"/>
              <a:t>，</a:t>
            </a:r>
            <a:r>
              <a:rPr lang="en-US" altLang="zh-CN" dirty="0"/>
              <a:t>Author</a:t>
            </a:r>
            <a:r>
              <a:rPr lang="zh-CN" altLang="en-US" dirty="0"/>
              <a:t>），因而模式</a:t>
            </a:r>
            <a:r>
              <a:rPr lang="en-US" altLang="zh-CN" dirty="0"/>
              <a:t>R</a:t>
            </a:r>
            <a:r>
              <a:rPr lang="zh-CN" altLang="en-US" dirty="0"/>
              <a:t>的属性都是主属性，</a:t>
            </a:r>
            <a:r>
              <a:rPr lang="en-US" altLang="zh-CN" dirty="0"/>
              <a:t>R</a:t>
            </a:r>
            <a:r>
              <a:rPr lang="zh-CN" altLang="en-US" dirty="0"/>
              <a:t>是</a:t>
            </a:r>
            <a:r>
              <a:rPr lang="en-US" altLang="zh-CN" dirty="0"/>
              <a:t>3NF</a:t>
            </a:r>
            <a:r>
              <a:rPr lang="zh-CN" altLang="en-US" dirty="0"/>
              <a:t>模式。</a:t>
            </a:r>
            <a:endParaRPr lang="zh-CN" altLang="en-US" dirty="0"/>
          </a:p>
          <a:p>
            <a:pPr marL="574040" lvl="1" indent="-285750"/>
            <a:r>
              <a:rPr lang="zh-CN" altLang="en-US" dirty="0" smtClean="0"/>
              <a:t>但</a:t>
            </a:r>
            <a:r>
              <a:rPr lang="zh-CN" altLang="en-US" dirty="0"/>
              <a:t>根据两个</a:t>
            </a:r>
            <a:r>
              <a:rPr lang="en-US" altLang="zh-CN" dirty="0"/>
              <a:t>FD</a:t>
            </a:r>
            <a:r>
              <a:rPr lang="zh-CN" altLang="en-US" dirty="0"/>
              <a:t>可知，属性</a:t>
            </a:r>
            <a:r>
              <a:rPr lang="en-US" altLang="zh-CN" dirty="0" err="1"/>
              <a:t>Bname</a:t>
            </a:r>
            <a:r>
              <a:rPr lang="zh-CN" altLang="en-US" dirty="0"/>
              <a:t>传递依赖于关键码（</a:t>
            </a:r>
            <a:r>
              <a:rPr lang="en-US" altLang="zh-CN" dirty="0" err="1"/>
              <a:t>Bname</a:t>
            </a:r>
            <a:r>
              <a:rPr lang="zh-CN" altLang="en-US" dirty="0"/>
              <a:t>，</a:t>
            </a:r>
            <a:r>
              <a:rPr lang="en-US" altLang="zh-CN" dirty="0"/>
              <a:t>Author</a:t>
            </a:r>
            <a:r>
              <a:rPr lang="zh-CN" altLang="en-US" dirty="0"/>
              <a:t>），因此</a:t>
            </a:r>
            <a:r>
              <a:rPr lang="en-US" altLang="zh-CN" dirty="0"/>
              <a:t>R</a:t>
            </a:r>
            <a:r>
              <a:rPr lang="zh-CN" altLang="en-US" dirty="0"/>
              <a:t>不是</a:t>
            </a:r>
            <a:r>
              <a:rPr lang="en-US" altLang="zh-CN" dirty="0"/>
              <a:t>BCNF</a:t>
            </a:r>
            <a:r>
              <a:rPr lang="zh-CN" altLang="en-US" dirty="0"/>
              <a:t>。</a:t>
            </a:r>
            <a:endParaRPr lang="zh-CN" altLang="en-US" dirty="0"/>
          </a:p>
          <a:p>
            <a:pPr marL="574040" lvl="1" indent="-285750"/>
            <a:r>
              <a:rPr lang="zh-CN" altLang="en-US" dirty="0"/>
              <a:t>例如，一本书由多个作者编写时，其书名与书号之间的联系在关系中将多次出现，会导致数据冗余和操作异常。</a:t>
            </a:r>
            <a:endParaRPr lang="zh-CN" altLang="en-US" dirty="0"/>
          </a:p>
          <a:p>
            <a:pPr marL="574040" lvl="1" indent="-285750"/>
            <a:r>
              <a:rPr lang="zh-CN" altLang="en-US" dirty="0"/>
              <a:t>如果将</a:t>
            </a:r>
            <a:r>
              <a:rPr lang="en-US" altLang="zh-CN" dirty="0"/>
              <a:t>R</a:t>
            </a:r>
            <a:r>
              <a:rPr lang="zh-CN" altLang="en-US" dirty="0"/>
              <a:t>分解为</a:t>
            </a:r>
            <a:r>
              <a:rPr lang="en-US" altLang="zh-CN" dirty="0"/>
              <a:t>R1</a:t>
            </a:r>
            <a:r>
              <a:rPr lang="zh-CN" altLang="en-US" dirty="0"/>
              <a:t>（</a:t>
            </a:r>
            <a:r>
              <a:rPr lang="en-US" altLang="zh-CN" dirty="0" err="1"/>
              <a:t>Bno</a:t>
            </a:r>
            <a:r>
              <a:rPr lang="zh-CN" altLang="en-US" dirty="0"/>
              <a:t>，</a:t>
            </a:r>
            <a:r>
              <a:rPr lang="en-US" altLang="zh-CN" dirty="0" err="1"/>
              <a:t>Bname</a:t>
            </a:r>
            <a:r>
              <a:rPr lang="zh-CN" altLang="en-US" dirty="0"/>
              <a:t>）和</a:t>
            </a:r>
            <a:r>
              <a:rPr lang="en-US" altLang="zh-CN" dirty="0"/>
              <a:t>R2</a:t>
            </a:r>
            <a:r>
              <a:rPr lang="zh-CN" altLang="en-US" dirty="0"/>
              <a:t>（</a:t>
            </a:r>
            <a:r>
              <a:rPr lang="en-US" altLang="zh-CN" dirty="0" err="1"/>
              <a:t>Bno</a:t>
            </a:r>
            <a:r>
              <a:rPr lang="zh-CN" altLang="en-US" dirty="0"/>
              <a:t>，</a:t>
            </a:r>
            <a:r>
              <a:rPr lang="en-US" altLang="zh-CN" dirty="0"/>
              <a:t>Author</a:t>
            </a:r>
            <a:r>
              <a:rPr lang="zh-CN" altLang="en-US" dirty="0"/>
              <a:t>），则能够解决上述问题，且</a:t>
            </a:r>
            <a:r>
              <a:rPr lang="en-US" altLang="zh-CN" dirty="0"/>
              <a:t>R1</a:t>
            </a:r>
            <a:r>
              <a:rPr lang="zh-CN" altLang="en-US" dirty="0"/>
              <a:t>和</a:t>
            </a:r>
            <a:r>
              <a:rPr lang="en-US" altLang="zh-CN" dirty="0"/>
              <a:t>R2</a:t>
            </a:r>
            <a:r>
              <a:rPr lang="zh-CN" altLang="en-US" dirty="0"/>
              <a:t>都是</a:t>
            </a:r>
            <a:r>
              <a:rPr lang="en-US" altLang="zh-CN" dirty="0"/>
              <a:t>BCNF</a:t>
            </a:r>
            <a:r>
              <a:rPr lang="zh-CN" altLang="en-US" dirty="0"/>
              <a:t>。</a:t>
            </a:r>
            <a:endParaRPr lang="zh-CN" altLang="en-US" dirty="0"/>
          </a:p>
          <a:p>
            <a:pPr marL="574040" lvl="1" indent="-285750"/>
            <a:r>
              <a:rPr lang="zh-CN" altLang="en-US" dirty="0"/>
              <a:t>但这样分解可能会导致新的问题，例如，这个分解把（</a:t>
            </a:r>
            <a:r>
              <a:rPr lang="en-US" altLang="zh-CN" dirty="0" err="1"/>
              <a:t>Bname</a:t>
            </a:r>
            <a:r>
              <a:rPr lang="zh-CN" altLang="en-US" dirty="0"/>
              <a:t>，</a:t>
            </a:r>
            <a:r>
              <a:rPr lang="en-US" altLang="zh-CN" dirty="0"/>
              <a:t>Author</a:t>
            </a:r>
            <a:r>
              <a:rPr lang="zh-CN" altLang="en-US" dirty="0"/>
              <a:t>）→</a:t>
            </a:r>
            <a:r>
              <a:rPr lang="en-US" altLang="zh-CN" dirty="0" err="1"/>
              <a:t>Bno</a:t>
            </a:r>
            <a:r>
              <a:rPr lang="zh-CN" altLang="en-US" dirty="0"/>
              <a:t>丢失了，数据语义将会引起新的矛盾。</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 calcmode="lin" valueType="num">
                                      <p:cBhvr additive="base">
                                        <p:cTn id="1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 calcmode="lin" valueType="num">
                                      <p:cBhvr additive="base">
                                        <p:cTn id="2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BCNF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a:bodyPr>
          <a:lstStyle/>
          <a:p>
            <a:r>
              <a:rPr lang="zh-CN" altLang="en-US" dirty="0"/>
              <a:t>将</a:t>
            </a:r>
            <a:r>
              <a:rPr lang="en-US" altLang="zh-CN" dirty="0"/>
              <a:t>R</a:t>
            </a:r>
            <a:r>
              <a:rPr lang="zh-CN" altLang="en-US" dirty="0"/>
              <a:t>无损分解且保持依赖地分解成</a:t>
            </a:r>
            <a:r>
              <a:rPr lang="en-US" altLang="zh-CN" dirty="0"/>
              <a:t>3NF</a:t>
            </a:r>
            <a:r>
              <a:rPr lang="zh-CN" altLang="en-US" dirty="0"/>
              <a:t>模式集。</a:t>
            </a:r>
            <a:endParaRPr lang="zh-CN" altLang="en-US" dirty="0"/>
          </a:p>
          <a:p>
            <a:pPr marL="288290" lvl="1" indent="0">
              <a:buNone/>
            </a:pPr>
            <a:r>
              <a:rPr lang="zh-CN" altLang="en-US" dirty="0"/>
              <a:t>① 对于关系模式</a:t>
            </a:r>
            <a:r>
              <a:rPr lang="en-US" altLang="zh-CN" dirty="0"/>
              <a:t>R</a:t>
            </a:r>
            <a:r>
              <a:rPr lang="zh-CN" altLang="en-US" dirty="0"/>
              <a:t>和</a:t>
            </a:r>
            <a:r>
              <a:rPr lang="en-US" altLang="zh-CN" dirty="0"/>
              <a:t>R</a:t>
            </a:r>
            <a:r>
              <a:rPr lang="zh-CN" altLang="en-US" dirty="0"/>
              <a:t>上成立的</a:t>
            </a:r>
            <a:r>
              <a:rPr lang="en-US" altLang="zh-CN" dirty="0"/>
              <a:t>FD</a:t>
            </a:r>
            <a:r>
              <a:rPr lang="zh-CN" altLang="en-US" dirty="0"/>
              <a:t>集</a:t>
            </a:r>
            <a:r>
              <a:rPr lang="en-US" altLang="zh-CN" dirty="0"/>
              <a:t>F</a:t>
            </a:r>
            <a:r>
              <a:rPr lang="zh-CN" altLang="en-US" dirty="0"/>
              <a:t>，先求出</a:t>
            </a:r>
            <a:r>
              <a:rPr lang="en-US" altLang="zh-CN" dirty="0"/>
              <a:t>F</a:t>
            </a:r>
            <a:r>
              <a:rPr lang="zh-CN" altLang="en-US" dirty="0"/>
              <a:t>的</a:t>
            </a:r>
            <a:r>
              <a:rPr lang="zh-CN" altLang="en-US" b="1" dirty="0">
                <a:solidFill>
                  <a:srgbClr val="FF0000"/>
                </a:solidFill>
              </a:rPr>
              <a:t>最小依赖集</a:t>
            </a:r>
            <a:r>
              <a:rPr lang="zh-CN" altLang="en-US" dirty="0"/>
              <a:t>，然后再把最小依赖集中那些左部相同的</a:t>
            </a:r>
            <a:r>
              <a:rPr lang="en-US" altLang="zh-CN" dirty="0"/>
              <a:t>FD</a:t>
            </a:r>
            <a:r>
              <a:rPr lang="zh-CN" altLang="en-US" dirty="0"/>
              <a:t>用合并性合并起来。</a:t>
            </a:r>
            <a:endParaRPr lang="zh-CN" altLang="en-US" dirty="0"/>
          </a:p>
          <a:p>
            <a:pPr marL="288290" lvl="1" indent="0">
              <a:buNone/>
            </a:pPr>
            <a:r>
              <a:rPr lang="zh-CN" altLang="en-US" dirty="0"/>
              <a:t>② 对最小依赖集中每个</a:t>
            </a:r>
            <a:r>
              <a:rPr lang="en-US" altLang="zh-CN" dirty="0"/>
              <a:t>FD X→Y</a:t>
            </a:r>
            <a:r>
              <a:rPr lang="zh-CN" altLang="en-US" dirty="0"/>
              <a:t>去构成一个模式</a:t>
            </a:r>
            <a:r>
              <a:rPr lang="en-US" altLang="zh-CN" dirty="0"/>
              <a:t>(XY)</a:t>
            </a:r>
            <a:r>
              <a:rPr lang="zh-CN" altLang="en-US" dirty="0"/>
              <a:t>。</a:t>
            </a:r>
            <a:endParaRPr lang="zh-CN" altLang="en-US" dirty="0"/>
          </a:p>
          <a:p>
            <a:pPr marL="288290" lvl="1" indent="0">
              <a:buNone/>
            </a:pPr>
            <a:r>
              <a:rPr lang="zh-CN" altLang="en-US" dirty="0"/>
              <a:t>③ 在构成的模式集中，如果每个模式都不包含</a:t>
            </a:r>
            <a:r>
              <a:rPr lang="en-US" altLang="zh-CN" dirty="0"/>
              <a:t>R</a:t>
            </a:r>
            <a:r>
              <a:rPr lang="zh-CN" altLang="en-US" dirty="0"/>
              <a:t>的候选码，那么把候选码作为一个模式放入模式集中。</a:t>
            </a:r>
            <a:endParaRPr lang="zh-CN" altLang="en-US" dirty="0"/>
          </a:p>
          <a:p>
            <a:pPr marL="0" indent="0">
              <a:buNone/>
            </a:pPr>
            <a:endParaRPr lang="en-US" altLang="zh-CN" sz="1200" dirty="0" smtClean="0"/>
          </a:p>
          <a:p>
            <a:r>
              <a:rPr lang="zh-CN" altLang="en-US" dirty="0" smtClean="0"/>
              <a:t>举例</a:t>
            </a:r>
            <a:r>
              <a:rPr lang="zh-CN" altLang="en-US" dirty="0"/>
              <a:t>：</a:t>
            </a:r>
            <a:endParaRPr lang="zh-CN" altLang="en-US" dirty="0"/>
          </a:p>
          <a:p>
            <a:pPr marL="0" lvl="1" indent="0">
              <a:buNone/>
            </a:pPr>
            <a:r>
              <a:rPr lang="zh-CN" altLang="en-US" dirty="0" smtClean="0"/>
              <a:t>   设</a:t>
            </a:r>
            <a:r>
              <a:rPr lang="zh-CN" altLang="en-US" dirty="0"/>
              <a:t>关系模式</a:t>
            </a:r>
            <a:r>
              <a:rPr lang="en-US" altLang="zh-CN" dirty="0"/>
              <a:t>R</a:t>
            </a:r>
            <a:r>
              <a:rPr lang="zh-CN" altLang="en-US" dirty="0"/>
              <a:t>（</a:t>
            </a:r>
            <a:r>
              <a:rPr lang="en-US" altLang="zh-CN" dirty="0"/>
              <a:t>ABCDE</a:t>
            </a:r>
            <a:r>
              <a:rPr lang="zh-CN" altLang="en-US" dirty="0"/>
              <a:t>），</a:t>
            </a:r>
            <a:r>
              <a:rPr lang="en-US" altLang="zh-CN" dirty="0"/>
              <a:t>R</a:t>
            </a:r>
            <a:r>
              <a:rPr lang="zh-CN" altLang="en-US" dirty="0"/>
              <a:t>的最小依赖集为</a:t>
            </a:r>
            <a:r>
              <a:rPr lang="en-US" altLang="zh-CN" dirty="0"/>
              <a:t>{A→B</a:t>
            </a:r>
            <a:r>
              <a:rPr lang="zh-CN" altLang="en-US" dirty="0"/>
              <a:t>，</a:t>
            </a:r>
            <a:r>
              <a:rPr lang="en-US" altLang="zh-CN" dirty="0"/>
              <a:t>C→D}</a:t>
            </a:r>
            <a:r>
              <a:rPr lang="zh-CN" altLang="en-US" dirty="0"/>
              <a:t>。从依赖集可知</a:t>
            </a:r>
            <a:r>
              <a:rPr lang="en-US" altLang="zh-CN" dirty="0"/>
              <a:t>R</a:t>
            </a:r>
            <a:r>
              <a:rPr lang="zh-CN" altLang="en-US" dirty="0"/>
              <a:t>的候选码为</a:t>
            </a:r>
            <a:r>
              <a:rPr lang="en-US" altLang="zh-CN" dirty="0"/>
              <a:t>ACE</a:t>
            </a:r>
            <a:r>
              <a:rPr lang="zh-CN" altLang="en-US" dirty="0"/>
              <a:t>。</a:t>
            </a:r>
            <a:endParaRPr lang="zh-CN" altLang="en-US" dirty="0"/>
          </a:p>
          <a:p>
            <a:pPr marL="0" lvl="1" indent="0">
              <a:buNone/>
            </a:pPr>
            <a:r>
              <a:rPr lang="zh-CN" altLang="en-US" dirty="0" smtClean="0"/>
              <a:t>   先</a:t>
            </a:r>
            <a:r>
              <a:rPr lang="zh-CN" altLang="en-US" dirty="0"/>
              <a:t>根据最小依赖集，可知</a:t>
            </a:r>
            <a:r>
              <a:rPr lang="en-US" altLang="zh-CN" dirty="0"/>
              <a:t>ρ={AB,CD}</a:t>
            </a:r>
            <a:r>
              <a:rPr lang="zh-CN" altLang="en-US" dirty="0"/>
              <a:t>。然后再加入由候选码组成的模式</a:t>
            </a:r>
            <a:r>
              <a:rPr lang="en-US" altLang="zh-CN" dirty="0"/>
              <a:t>ACE</a:t>
            </a:r>
            <a:r>
              <a:rPr lang="zh-CN" altLang="en-US" dirty="0"/>
              <a:t>。因此最后结果</a:t>
            </a:r>
            <a:r>
              <a:rPr lang="en-US" altLang="zh-CN" dirty="0"/>
              <a:t>ρ={AB,CD,ACE}</a:t>
            </a:r>
            <a:r>
              <a:rPr lang="zh-CN" altLang="en-US" dirty="0"/>
              <a:t>是一个</a:t>
            </a:r>
            <a:r>
              <a:rPr lang="en-US" altLang="zh-CN" dirty="0"/>
              <a:t>3NF</a:t>
            </a:r>
            <a:r>
              <a:rPr lang="zh-CN" altLang="en-US" dirty="0"/>
              <a:t>模式集，</a:t>
            </a:r>
            <a:r>
              <a:rPr lang="en-US" altLang="zh-CN" dirty="0"/>
              <a:t>R</a:t>
            </a:r>
            <a:r>
              <a:rPr lang="zh-CN" altLang="en-US" dirty="0"/>
              <a:t>相对于该依赖集是无损分解且保持函数依赖。</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en-US" altLang="zh-CN" dirty="0" smtClean="0"/>
              <a:t>.</a:t>
            </a:r>
            <a:r>
              <a:rPr lang="zh-CN" altLang="en-US" dirty="0" smtClean="0"/>
              <a:t>范式及规范化</a:t>
            </a:r>
            <a:endParaRPr lang="zh-CN" altLang="en-US" dirty="0"/>
          </a:p>
        </p:txBody>
      </p:sp>
      <p:sp>
        <p:nvSpPr>
          <p:cNvPr id="3" name="文本占位符 2"/>
          <p:cNvSpPr>
            <a:spLocks noGrp="1"/>
          </p:cNvSpPr>
          <p:nvPr>
            <p:ph type="body" sz="quarter" idx="13"/>
          </p:nvPr>
        </p:nvSpPr>
        <p:spPr/>
        <p:txBody>
          <a:bodyPr/>
          <a:lstStyle/>
          <a:p>
            <a:r>
              <a:rPr lang="en-US" altLang="zh-CN" dirty="0" smtClean="0"/>
              <a:t>3NF &amp; BCNF</a:t>
            </a:r>
            <a:endParaRPr lang="zh-CN" altLang="en-US" dirty="0"/>
          </a:p>
        </p:txBody>
      </p:sp>
      <p:sp>
        <p:nvSpPr>
          <p:cNvPr id="5" name="文本占位符 4"/>
          <p:cNvSpPr>
            <a:spLocks noGrp="1"/>
          </p:cNvSpPr>
          <p:nvPr>
            <p:ph type="body" sz="quarter" idx="16"/>
          </p:nvPr>
        </p:nvSpPr>
        <p:spPr>
          <a:xfrm>
            <a:off x="653891" y="835183"/>
            <a:ext cx="7626521" cy="3897601"/>
          </a:xfrm>
        </p:spPr>
        <p:txBody>
          <a:bodyPr>
            <a:normAutofit/>
          </a:bodyPr>
          <a:lstStyle/>
          <a:p>
            <a:r>
              <a:rPr lang="zh-CN" altLang="en-US" dirty="0"/>
              <a:t>定理：如果</a:t>
            </a:r>
            <a:r>
              <a:rPr lang="en-US" altLang="zh-CN" i="1" dirty="0"/>
              <a:t>R</a:t>
            </a:r>
            <a:r>
              <a:rPr lang="zh-CN" altLang="en-US" dirty="0"/>
              <a:t>是</a:t>
            </a:r>
            <a:r>
              <a:rPr lang="en-US" altLang="zh-CN" dirty="0"/>
              <a:t>BCNF</a:t>
            </a:r>
            <a:r>
              <a:rPr lang="zh-CN" altLang="en-US" dirty="0"/>
              <a:t>模式，那么</a:t>
            </a:r>
            <a:r>
              <a:rPr lang="en-US" altLang="zh-CN" i="1" dirty="0"/>
              <a:t>R</a:t>
            </a:r>
            <a:r>
              <a:rPr lang="zh-CN" altLang="en-US" dirty="0"/>
              <a:t>也是</a:t>
            </a:r>
            <a:r>
              <a:rPr lang="en-US" altLang="zh-CN" dirty="0"/>
              <a:t>3NF</a:t>
            </a:r>
            <a:r>
              <a:rPr lang="zh-CN" altLang="en-US" dirty="0"/>
              <a:t>模式</a:t>
            </a:r>
            <a:r>
              <a:rPr lang="zh-CN" altLang="en-US" dirty="0" smtClean="0"/>
              <a:t>。</a:t>
            </a:r>
            <a:endParaRPr lang="en-US" altLang="zh-CN" dirty="0" smtClean="0"/>
          </a:p>
          <a:p>
            <a:pPr marL="0" indent="0">
              <a:buNone/>
            </a:pPr>
            <a:endParaRPr lang="en-US" altLang="zh-CN" sz="1200" dirty="0"/>
          </a:p>
          <a:p>
            <a:r>
              <a:rPr lang="zh-CN" altLang="en-US" dirty="0"/>
              <a:t>但是，若</a:t>
            </a:r>
            <a:r>
              <a:rPr lang="en-US" altLang="zh-CN" dirty="0"/>
              <a:t>R</a:t>
            </a:r>
            <a:r>
              <a:rPr lang="zh-CN" altLang="en-US" dirty="0"/>
              <a:t>∈</a:t>
            </a:r>
            <a:r>
              <a:rPr lang="en-US" altLang="zh-CN" dirty="0"/>
              <a:t>3NF</a:t>
            </a:r>
            <a:r>
              <a:rPr lang="zh-CN" altLang="en-US" dirty="0"/>
              <a:t>，则</a:t>
            </a:r>
            <a:r>
              <a:rPr lang="en-US" altLang="zh-CN" i="1" dirty="0"/>
              <a:t>R</a:t>
            </a:r>
            <a:r>
              <a:rPr lang="zh-CN" altLang="en-US" dirty="0"/>
              <a:t>未必属于</a:t>
            </a:r>
            <a:r>
              <a:rPr lang="en-US" altLang="zh-CN" dirty="0"/>
              <a:t>BCNF</a:t>
            </a:r>
            <a:r>
              <a:rPr lang="zh-CN" altLang="en-US" dirty="0" smtClean="0"/>
              <a:t>。</a:t>
            </a:r>
            <a:endParaRPr lang="en-US" altLang="zh-CN" dirty="0" smtClean="0"/>
          </a:p>
          <a:p>
            <a:pPr marL="0" indent="0">
              <a:buNone/>
            </a:pPr>
            <a:endParaRPr lang="en-US" altLang="zh-CN" sz="1200" dirty="0"/>
          </a:p>
          <a:p>
            <a:r>
              <a:rPr lang="en-US" altLang="zh-CN" dirty="0"/>
              <a:t>3NF</a:t>
            </a:r>
            <a:r>
              <a:rPr lang="zh-CN" altLang="en-US" dirty="0"/>
              <a:t>和</a:t>
            </a:r>
            <a:r>
              <a:rPr lang="en-US" altLang="zh-CN" dirty="0"/>
              <a:t>BCNF</a:t>
            </a:r>
            <a:r>
              <a:rPr lang="zh-CN" altLang="en-US" dirty="0"/>
              <a:t>是在函数依赖的条件下对模式分解所能达到的分离程度的测度</a:t>
            </a:r>
            <a:r>
              <a:rPr lang="zh-CN" altLang="en-US" dirty="0" smtClean="0"/>
              <a:t>。</a:t>
            </a:r>
            <a:endParaRPr lang="en-US" altLang="zh-CN" dirty="0"/>
          </a:p>
          <a:p>
            <a:pPr marL="288290" lvl="1" indent="0">
              <a:buNone/>
            </a:pPr>
            <a:r>
              <a:rPr lang="zh-CN" altLang="en-US" dirty="0"/>
              <a:t>一个数据库模式中的关系模式如果都属于</a:t>
            </a:r>
            <a:r>
              <a:rPr lang="en-US" altLang="zh-CN" dirty="0"/>
              <a:t>BCNF</a:t>
            </a:r>
            <a:r>
              <a:rPr lang="zh-CN" altLang="en-US" dirty="0"/>
              <a:t>，那么在函数依赖范畴内，它已实现了彻底的分离，已消除了插入和删除的异常</a:t>
            </a:r>
            <a:r>
              <a:rPr lang="zh-CN" altLang="en-US" dirty="0" smtClean="0"/>
              <a:t>。</a:t>
            </a:r>
            <a:endParaRPr lang="en-US" altLang="zh-CN" dirty="0" smtClean="0"/>
          </a:p>
          <a:p>
            <a:pPr marL="0" indent="0">
              <a:buNone/>
            </a:pPr>
            <a:endParaRPr lang="en-US" altLang="zh-CN" sz="1200" dirty="0"/>
          </a:p>
          <a:p>
            <a:r>
              <a:rPr lang="en-US" altLang="zh-CN" dirty="0"/>
              <a:t>3NF</a:t>
            </a:r>
            <a:r>
              <a:rPr lang="zh-CN" altLang="en-US" dirty="0"/>
              <a:t>的“不彻底性”表现在可能存在</a:t>
            </a:r>
            <a:r>
              <a:rPr lang="zh-CN" altLang="en-US" b="1" dirty="0">
                <a:solidFill>
                  <a:srgbClr val="FF0000"/>
                </a:solidFill>
              </a:rPr>
              <a:t>主属性对码的部分依赖和传递依赖</a:t>
            </a:r>
            <a:r>
              <a:rPr lang="zh-CN" altLang="en-US" dirty="0"/>
              <a:t>。</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additive="base">
                                        <p:cTn id="1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a:t>
            </a:r>
            <a:r>
              <a:rPr lang="zh-CN" altLang="en-US" dirty="0" smtClean="0"/>
              <a:t>规范化原则及过程</a:t>
            </a:r>
            <a:endParaRPr lang="zh-CN" altLang="en-US" dirty="0"/>
          </a:p>
        </p:txBody>
      </p:sp>
      <p:sp>
        <p:nvSpPr>
          <p:cNvPr id="3" name="文本占位符 2"/>
          <p:cNvSpPr>
            <a:spLocks noGrp="1"/>
          </p:cNvSpPr>
          <p:nvPr>
            <p:ph type="body" sz="quarter" idx="13"/>
          </p:nvPr>
        </p:nvSpPr>
        <p:spPr/>
        <p:txBody>
          <a:bodyPr/>
          <a:lstStyle/>
          <a:p>
            <a:r>
              <a:rPr lang="zh-CN" altLang="en-US" dirty="0" smtClean="0"/>
              <a:t>规范化特性</a:t>
            </a:r>
            <a:endParaRPr lang="zh-CN" altLang="en-US" dirty="0"/>
          </a:p>
        </p:txBody>
      </p:sp>
      <p:sp>
        <p:nvSpPr>
          <p:cNvPr id="5" name="文本占位符 4"/>
          <p:cNvSpPr>
            <a:spLocks noGrp="1"/>
          </p:cNvSpPr>
          <p:nvPr>
            <p:ph type="body" sz="quarter" idx="16"/>
          </p:nvPr>
        </p:nvSpPr>
        <p:spPr>
          <a:xfrm>
            <a:off x="653891" y="835183"/>
            <a:ext cx="7698529" cy="3897601"/>
          </a:xfrm>
        </p:spPr>
        <p:txBody>
          <a:bodyPr>
            <a:normAutofit fontScale="92500"/>
          </a:bodyPr>
          <a:lstStyle/>
          <a:p>
            <a:r>
              <a:rPr lang="zh-CN" altLang="en-US" sz="2200" dirty="0"/>
              <a:t>满足范式要求的数据库设计是结构清晰的，同时可避免数据冗余和操作异常。</a:t>
            </a:r>
            <a:r>
              <a:rPr lang="zh-CN" altLang="en-US" sz="2200" dirty="0" smtClean="0"/>
              <a:t>这</a:t>
            </a:r>
            <a:r>
              <a:rPr lang="zh-CN" altLang="en-US" sz="2200" b="1" dirty="0" smtClean="0">
                <a:solidFill>
                  <a:srgbClr val="FF0000"/>
                </a:solidFill>
              </a:rPr>
              <a:t>不意味着</a:t>
            </a:r>
            <a:r>
              <a:rPr lang="zh-CN" altLang="en-US" sz="2200" b="1" dirty="0">
                <a:solidFill>
                  <a:srgbClr val="FF0000"/>
                </a:solidFill>
              </a:rPr>
              <a:t>不符合范式要求的设计一定是错误的</a:t>
            </a:r>
            <a:r>
              <a:rPr lang="zh-CN" altLang="en-US" sz="2200" dirty="0"/>
              <a:t>。</a:t>
            </a:r>
            <a:endParaRPr lang="zh-CN" altLang="en-US" sz="2200" dirty="0"/>
          </a:p>
          <a:p>
            <a:pPr marL="0" indent="0">
              <a:buNone/>
            </a:pPr>
            <a:endParaRPr lang="en-US" altLang="zh-CN" sz="1300" dirty="0" smtClean="0"/>
          </a:p>
          <a:p>
            <a:r>
              <a:rPr lang="zh-CN" altLang="en-US" sz="2200" dirty="0" smtClean="0"/>
              <a:t>关系</a:t>
            </a:r>
            <a:r>
              <a:rPr lang="zh-CN" altLang="en-US" sz="2200" dirty="0"/>
              <a:t>模式分解一般应具有</a:t>
            </a:r>
            <a:r>
              <a:rPr lang="en-US" altLang="zh-CN" sz="2200" dirty="0"/>
              <a:t>3</a:t>
            </a:r>
            <a:r>
              <a:rPr lang="zh-CN" altLang="en-US" sz="2200" dirty="0"/>
              <a:t>个特性：</a:t>
            </a:r>
            <a:endParaRPr lang="zh-CN" altLang="en-US" sz="2200" dirty="0"/>
          </a:p>
          <a:p>
            <a:pPr marL="554355" lvl="1"/>
            <a:r>
              <a:rPr lang="zh-CN" altLang="en-US" sz="1700" dirty="0"/>
              <a:t>达到</a:t>
            </a:r>
            <a:r>
              <a:rPr lang="en-US" altLang="zh-CN" sz="1700" dirty="0"/>
              <a:t>BCNF</a:t>
            </a:r>
            <a:r>
              <a:rPr lang="zh-CN" altLang="en-US" sz="1700" dirty="0"/>
              <a:t>，或</a:t>
            </a:r>
            <a:r>
              <a:rPr lang="en-US" altLang="zh-CN" sz="1700" dirty="0"/>
              <a:t>3NF</a:t>
            </a:r>
            <a:r>
              <a:rPr lang="zh-CN" altLang="en-US" sz="1700" dirty="0"/>
              <a:t>；</a:t>
            </a:r>
            <a:endParaRPr lang="zh-CN" altLang="en-US" sz="1700" dirty="0"/>
          </a:p>
          <a:p>
            <a:pPr marL="554355" lvl="1"/>
            <a:r>
              <a:rPr lang="zh-CN" altLang="en-US" sz="1700" dirty="0"/>
              <a:t>无损分解；</a:t>
            </a:r>
            <a:endParaRPr lang="zh-CN" altLang="en-US" sz="1700" dirty="0"/>
          </a:p>
          <a:p>
            <a:pPr marL="554355" lvl="1"/>
            <a:r>
              <a:rPr lang="zh-CN" altLang="en-US" sz="1700" dirty="0"/>
              <a:t>保持函数依赖。</a:t>
            </a:r>
            <a:endParaRPr lang="zh-CN" altLang="en-US" sz="1700" dirty="0"/>
          </a:p>
          <a:p>
            <a:pPr marL="0" indent="0">
              <a:buNone/>
            </a:pPr>
            <a:endParaRPr lang="en-US" altLang="zh-CN" sz="1300" dirty="0" smtClean="0"/>
          </a:p>
          <a:p>
            <a:r>
              <a:rPr lang="zh-CN" altLang="en-US" sz="2200" dirty="0" smtClean="0"/>
              <a:t>数据库</a:t>
            </a:r>
            <a:r>
              <a:rPr lang="zh-CN" altLang="en-US" sz="2200" dirty="0"/>
              <a:t>设计者在设计和关系数据库时，应做权衡，尽可能使数据库模式保持最好的特性</a:t>
            </a:r>
            <a:r>
              <a:rPr lang="zh-CN" altLang="en-US" sz="2200" dirty="0" smtClean="0"/>
              <a:t>。</a:t>
            </a:r>
            <a:endParaRPr lang="en-US" altLang="zh-CN" sz="2200" dirty="0" smtClean="0"/>
          </a:p>
          <a:p>
            <a:pPr marL="554355" lvl="1"/>
            <a:r>
              <a:rPr lang="zh-CN" altLang="en-US" sz="1700" dirty="0" smtClean="0"/>
              <a:t>一般</a:t>
            </a:r>
            <a:r>
              <a:rPr lang="zh-CN" altLang="en-US" sz="1700" dirty="0"/>
              <a:t>尽可能设计成</a:t>
            </a:r>
            <a:r>
              <a:rPr lang="en-US" altLang="zh-CN" sz="1700" dirty="0"/>
              <a:t>BCNF</a:t>
            </a:r>
            <a:r>
              <a:rPr lang="zh-CN" altLang="en-US" sz="1700" dirty="0"/>
              <a:t>模式集</a:t>
            </a:r>
            <a:r>
              <a:rPr lang="zh-CN" altLang="en-US" sz="1700" dirty="0" smtClean="0"/>
              <a:t>。</a:t>
            </a:r>
            <a:endParaRPr lang="en-US" altLang="zh-CN" sz="1700" dirty="0" smtClean="0"/>
          </a:p>
          <a:p>
            <a:pPr marL="554355" lvl="1"/>
            <a:r>
              <a:rPr lang="zh-CN" altLang="en-US" sz="1700" dirty="0" smtClean="0"/>
              <a:t>如果</a:t>
            </a:r>
            <a:r>
              <a:rPr lang="zh-CN" altLang="en-US" sz="1700" dirty="0"/>
              <a:t>设计成</a:t>
            </a:r>
            <a:r>
              <a:rPr lang="en-US" altLang="zh-CN" sz="1700" dirty="0"/>
              <a:t>BCNF</a:t>
            </a:r>
            <a:r>
              <a:rPr lang="zh-CN" altLang="en-US" sz="1700" dirty="0"/>
              <a:t>模式时达不到保持函数依赖的特点，那么只能降低要求，设计成</a:t>
            </a:r>
            <a:r>
              <a:rPr lang="en-US" altLang="zh-CN" sz="1700" b="1" dirty="0">
                <a:solidFill>
                  <a:srgbClr val="FF0000"/>
                </a:solidFill>
              </a:rPr>
              <a:t>3NF</a:t>
            </a:r>
            <a:r>
              <a:rPr lang="zh-CN" altLang="en-US" sz="1700" b="1" dirty="0">
                <a:solidFill>
                  <a:srgbClr val="FF0000"/>
                </a:solidFill>
              </a:rPr>
              <a:t>模式集</a:t>
            </a:r>
            <a:r>
              <a:rPr lang="zh-CN" altLang="en-US" sz="1700" dirty="0"/>
              <a:t>，以求达到保持函数依赖和无损分解的特点。</a:t>
            </a:r>
            <a:endParaRPr lang="zh-CN" altLang="en-US" sz="1700"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 calcmode="lin" valueType="num">
                                      <p:cBhvr additive="base">
                                        <p:cTn id="3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a:t>
            </a:r>
            <a:r>
              <a:rPr lang="zh-CN" altLang="en-US" dirty="0"/>
              <a:t>模式设计</a:t>
            </a:r>
            <a:r>
              <a:rPr lang="zh-CN" altLang="en-US" dirty="0" smtClean="0"/>
              <a:t>原则</a:t>
            </a:r>
            <a:endParaRPr lang="zh-CN" altLang="en-US" dirty="0"/>
          </a:p>
        </p:txBody>
      </p:sp>
      <p:sp>
        <p:nvSpPr>
          <p:cNvPr id="3" name="文本占位符 2"/>
          <p:cNvSpPr>
            <a:spLocks noGrp="1"/>
          </p:cNvSpPr>
          <p:nvPr>
            <p:ph type="body" sz="quarter" idx="13"/>
          </p:nvPr>
        </p:nvSpPr>
        <p:spPr/>
        <p:txBody>
          <a:bodyPr/>
          <a:lstStyle/>
          <a:p>
            <a:r>
              <a:rPr lang="zh-CN" altLang="en-US" dirty="0" smtClean="0"/>
              <a:t>规范化原则</a:t>
            </a:r>
            <a:endParaRPr lang="zh-CN" altLang="en-US" dirty="0"/>
          </a:p>
        </p:txBody>
      </p:sp>
      <p:sp>
        <p:nvSpPr>
          <p:cNvPr id="5" name="文本占位符 4"/>
          <p:cNvSpPr>
            <a:spLocks noGrp="1"/>
          </p:cNvSpPr>
          <p:nvPr>
            <p:ph type="body" sz="quarter" idx="16"/>
          </p:nvPr>
        </p:nvSpPr>
        <p:spPr>
          <a:xfrm>
            <a:off x="653891" y="835183"/>
            <a:ext cx="7158469" cy="3897601"/>
          </a:xfrm>
        </p:spPr>
        <p:txBody>
          <a:bodyPr>
            <a:normAutofit/>
          </a:bodyPr>
          <a:lstStyle/>
          <a:p>
            <a:r>
              <a:rPr lang="zh-CN" altLang="en-US" dirty="0"/>
              <a:t>一个好的模式设计方法应符合</a:t>
            </a:r>
            <a:r>
              <a:rPr lang="en-US" altLang="zh-CN" dirty="0"/>
              <a:t>3</a:t>
            </a:r>
            <a:r>
              <a:rPr lang="zh-CN" altLang="en-US" dirty="0"/>
              <a:t>条原则：</a:t>
            </a:r>
            <a:r>
              <a:rPr lang="zh-CN" altLang="en-US" b="1" dirty="0">
                <a:solidFill>
                  <a:srgbClr val="FF0000"/>
                </a:solidFill>
              </a:rPr>
              <a:t>表达性、分离性和最小冗余性</a:t>
            </a:r>
            <a:r>
              <a:rPr lang="zh-CN" altLang="en-US" dirty="0"/>
              <a:t>。</a:t>
            </a:r>
            <a:endParaRPr lang="zh-CN" altLang="en-US" dirty="0"/>
          </a:p>
          <a:p>
            <a:pPr marL="554355" lvl="1"/>
            <a:r>
              <a:rPr lang="zh-CN" altLang="en-US" b="1" dirty="0">
                <a:solidFill>
                  <a:srgbClr val="FF0000"/>
                </a:solidFill>
              </a:rPr>
              <a:t>表达性</a:t>
            </a:r>
            <a:r>
              <a:rPr lang="zh-CN" altLang="en-US" dirty="0"/>
              <a:t>涉及两个数据库模式的等价问题，即</a:t>
            </a:r>
            <a:r>
              <a:rPr lang="zh-CN" altLang="en-US" b="1" dirty="0">
                <a:solidFill>
                  <a:srgbClr val="FF0000"/>
                </a:solidFill>
              </a:rPr>
              <a:t>数据等价和语义等价</a:t>
            </a:r>
            <a:r>
              <a:rPr lang="zh-CN" altLang="en-US" dirty="0"/>
              <a:t>，分别用无损分解和保持依赖集来衡量。</a:t>
            </a:r>
            <a:endParaRPr lang="zh-CN" altLang="en-US" dirty="0"/>
          </a:p>
          <a:p>
            <a:pPr marL="554355" lvl="1"/>
            <a:r>
              <a:rPr lang="zh-CN" altLang="en-US" b="1" dirty="0">
                <a:solidFill>
                  <a:srgbClr val="FF0000"/>
                </a:solidFill>
              </a:rPr>
              <a:t>分离性</a:t>
            </a:r>
            <a:r>
              <a:rPr lang="zh-CN" altLang="en-US" dirty="0"/>
              <a:t>是指在关系中只存储有直接联系的属性值，而不要把有间接联系的属性值放在不同的表中</a:t>
            </a:r>
            <a:r>
              <a:rPr lang="zh-CN" altLang="en-US" dirty="0" smtClean="0"/>
              <a:t>。</a:t>
            </a:r>
            <a:endParaRPr lang="en-US" altLang="zh-CN" dirty="0" smtClean="0"/>
          </a:p>
          <a:p>
            <a:pPr marL="842645" lvl="2"/>
            <a:r>
              <a:rPr lang="zh-CN" altLang="en-US" sz="1400" dirty="0" smtClean="0"/>
              <a:t>实际上</a:t>
            </a:r>
            <a:r>
              <a:rPr lang="zh-CN" altLang="en-US" sz="1400" dirty="0"/>
              <a:t>“分离”就是清除冗余和异常现象</a:t>
            </a:r>
            <a:r>
              <a:rPr lang="zh-CN" altLang="en-US" sz="1400" dirty="0" smtClean="0"/>
              <a:t>。</a:t>
            </a:r>
            <a:endParaRPr lang="en-US" altLang="zh-CN" sz="1400" dirty="0" smtClean="0"/>
          </a:p>
          <a:p>
            <a:pPr marL="842645" lvl="2"/>
            <a:r>
              <a:rPr lang="zh-CN" altLang="en-US" sz="1400" dirty="0" smtClean="0"/>
              <a:t>分离</a:t>
            </a:r>
            <a:r>
              <a:rPr lang="zh-CN" altLang="en-US" sz="1400" dirty="0"/>
              <a:t>的基准是一系列范式</a:t>
            </a:r>
            <a:r>
              <a:rPr lang="zh-CN" altLang="en-US" sz="1400" dirty="0" smtClean="0"/>
              <a:t>。</a:t>
            </a:r>
            <a:endParaRPr lang="en-US" altLang="zh-CN" sz="1400" dirty="0" smtClean="0"/>
          </a:p>
          <a:p>
            <a:pPr marL="842645" lvl="2"/>
            <a:r>
              <a:rPr lang="zh-CN" altLang="en-US" sz="1400" dirty="0" smtClean="0"/>
              <a:t>在</a:t>
            </a:r>
            <a:r>
              <a:rPr lang="zh-CN" altLang="en-US" sz="1400" dirty="0"/>
              <a:t>分解成</a:t>
            </a:r>
            <a:r>
              <a:rPr lang="en-US" altLang="zh-CN" sz="1400" dirty="0"/>
              <a:t>BCNF</a:t>
            </a:r>
            <a:r>
              <a:rPr lang="zh-CN" altLang="en-US" sz="1400" dirty="0"/>
              <a:t>模式集时，分离与依赖等价有时是不兼容的。</a:t>
            </a:r>
            <a:endParaRPr lang="zh-CN" altLang="en-US" sz="1400" dirty="0"/>
          </a:p>
          <a:p>
            <a:pPr marL="554355" lvl="1"/>
            <a:r>
              <a:rPr lang="zh-CN" altLang="en-US" b="1" dirty="0">
                <a:solidFill>
                  <a:srgbClr val="FF0000"/>
                </a:solidFill>
              </a:rPr>
              <a:t>最小冗余性要求分解后的模式个数和模式中属性总数应最少。</a:t>
            </a:r>
            <a:endParaRPr lang="en-US" altLang="zh-CN" b="1" dirty="0">
              <a:solidFill>
                <a:srgbClr val="FF0000"/>
              </a:solidFill>
            </a:endParaRPr>
          </a:p>
          <a:p>
            <a:pPr marL="842645" lvl="2"/>
            <a:r>
              <a:rPr lang="zh-CN" altLang="en-US" sz="1400" dirty="0"/>
              <a:t>目的是节省存储空间，提高操作效率，消除不必要的冗余。</a:t>
            </a:r>
            <a:endParaRPr lang="en-US" altLang="zh-CN" sz="1400" dirty="0"/>
          </a:p>
          <a:p>
            <a:pPr marL="842645" lvl="2"/>
            <a:r>
              <a:rPr lang="zh-CN" altLang="en-US" sz="1400" dirty="0"/>
              <a:t>但要注意，实际使用时并不一定要达到最小冗余。因为有时带点冗余对提高查询速度是有好处的。尤其对于那些更新频度不高，查询频度极高的数据库系统更是如此。</a:t>
            </a:r>
            <a:endParaRPr lang="zh-CN" altLang="en-US" sz="1400"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a:t>
            </a:r>
            <a:r>
              <a:rPr lang="zh-CN" altLang="en-US" dirty="0"/>
              <a:t>模式设计</a:t>
            </a:r>
            <a:r>
              <a:rPr lang="zh-CN" altLang="en-US" dirty="0" smtClean="0"/>
              <a:t>原则</a:t>
            </a:r>
            <a:endParaRPr lang="zh-CN" altLang="en-US" dirty="0"/>
          </a:p>
        </p:txBody>
      </p:sp>
      <p:sp>
        <p:nvSpPr>
          <p:cNvPr id="3" name="文本占位符 2"/>
          <p:cNvSpPr>
            <a:spLocks noGrp="1"/>
          </p:cNvSpPr>
          <p:nvPr>
            <p:ph type="body" sz="quarter" idx="13"/>
          </p:nvPr>
        </p:nvSpPr>
        <p:spPr/>
        <p:txBody>
          <a:bodyPr/>
          <a:lstStyle/>
          <a:p>
            <a:r>
              <a:rPr lang="zh-CN" altLang="en-US" dirty="0" smtClean="0"/>
              <a:t>规范化过程</a:t>
            </a:r>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198253" y="700334"/>
            <a:ext cx="4608512" cy="4035027"/>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sp>
        <p:nvSpPr>
          <p:cNvPr id="5" name="文本占位符 4"/>
          <p:cNvSpPr>
            <a:spLocks noGrp="1"/>
          </p:cNvSpPr>
          <p:nvPr>
            <p:ph type="body" sz="quarter" idx="16"/>
          </p:nvPr>
        </p:nvSpPr>
        <p:spPr>
          <a:xfrm>
            <a:off x="4994817" y="1204392"/>
            <a:ext cx="3846287" cy="2772307"/>
          </a:xfrm>
        </p:spPr>
        <p:txBody>
          <a:bodyPr>
            <a:normAutofit/>
          </a:bodyPr>
          <a:lstStyle/>
          <a:p>
            <a:pPr fontAlgn="ctr"/>
            <a:r>
              <a:rPr lang="zh-CN" altLang="zh-CN" dirty="0"/>
              <a:t>关于模式分解的几个重要</a:t>
            </a:r>
            <a:r>
              <a:rPr lang="zh-CN" altLang="zh-CN" dirty="0" smtClean="0"/>
              <a:t>事实</a:t>
            </a:r>
            <a:endParaRPr lang="zh-CN" altLang="zh-CN" dirty="0"/>
          </a:p>
          <a:p>
            <a:pPr marL="554355" lvl="2" fontAlgn="ctr"/>
            <a:r>
              <a:rPr lang="zh-CN" altLang="zh-CN" sz="1600" dirty="0"/>
              <a:t>若要求分解保持函数依赖，那么模式分解总可以达到</a:t>
            </a:r>
            <a:r>
              <a:rPr lang="en-US" altLang="zh-CN" sz="1600" dirty="0"/>
              <a:t>3NF</a:t>
            </a:r>
            <a:r>
              <a:rPr lang="zh-CN" altLang="zh-CN" sz="1600" dirty="0"/>
              <a:t>，但不一定能达到</a:t>
            </a:r>
            <a:r>
              <a:rPr lang="en-US" altLang="zh-CN" sz="1600" dirty="0"/>
              <a:t>BCNF</a:t>
            </a:r>
            <a:r>
              <a:rPr lang="zh-CN" altLang="zh-CN" sz="1600" dirty="0"/>
              <a:t>；</a:t>
            </a:r>
            <a:endParaRPr lang="zh-CN" altLang="zh-CN" sz="1600" dirty="0"/>
          </a:p>
          <a:p>
            <a:pPr marL="554355" lvl="2" fontAlgn="ctr"/>
            <a:r>
              <a:rPr lang="zh-CN" altLang="zh-CN" sz="1600" dirty="0"/>
              <a:t>若要求分解既保持函数依赖，又具有无损连接性，可以达到</a:t>
            </a:r>
            <a:r>
              <a:rPr lang="en-US" altLang="zh-CN" sz="1600" dirty="0"/>
              <a:t>3NF</a:t>
            </a:r>
            <a:r>
              <a:rPr lang="zh-CN" altLang="zh-CN" sz="1600" dirty="0"/>
              <a:t>，但不一定能达到</a:t>
            </a:r>
            <a:r>
              <a:rPr lang="en-US" altLang="zh-CN" sz="1600" dirty="0"/>
              <a:t>BCNF</a:t>
            </a:r>
            <a:r>
              <a:rPr lang="zh-CN" altLang="zh-CN" sz="1600" dirty="0"/>
              <a:t>；</a:t>
            </a:r>
            <a:endParaRPr lang="zh-CN" altLang="zh-CN" sz="1600" dirty="0"/>
          </a:p>
          <a:p>
            <a:pPr marL="554355" lvl="2" fontAlgn="ctr"/>
            <a:r>
              <a:rPr lang="zh-CN" altLang="zh-CN" sz="1600" dirty="0"/>
              <a:t>若要求分解具有无损连接性，那一定可以达到</a:t>
            </a:r>
            <a:r>
              <a:rPr lang="en-US" altLang="zh-CN" sz="1600" dirty="0"/>
              <a:t>4NF</a:t>
            </a:r>
            <a:r>
              <a:rPr lang="zh-CN" altLang="zh-CN" sz="1600" dirty="0"/>
              <a:t>。</a:t>
            </a:r>
            <a:endParaRPr lang="zh-CN" altLang="zh-CN" sz="1600"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模式设计问题</a:t>
            </a:r>
            <a:endParaRPr lang="zh-CN" altLang="en-US" dirty="0"/>
          </a:p>
        </p:txBody>
      </p:sp>
      <p:sp>
        <p:nvSpPr>
          <p:cNvPr id="3" name="文本占位符 2"/>
          <p:cNvSpPr>
            <a:spLocks noGrp="1"/>
          </p:cNvSpPr>
          <p:nvPr>
            <p:ph type="body" sz="quarter" idx="13"/>
          </p:nvPr>
        </p:nvSpPr>
        <p:spPr/>
        <p:txBody>
          <a:bodyPr>
            <a:normAutofit fontScale="85000" lnSpcReduction="10000"/>
          </a:bodyPr>
          <a:lstStyle/>
          <a:p>
            <a:r>
              <a:rPr lang="zh-CN" altLang="en-US" dirty="0"/>
              <a:t>不良关系</a:t>
            </a:r>
            <a:r>
              <a:rPr lang="zh-CN" altLang="en-US" dirty="0" smtClean="0"/>
              <a:t>模式</a:t>
            </a:r>
            <a:r>
              <a:rPr lang="en-US" altLang="zh-CN" dirty="0" smtClean="0">
                <a:sym typeface="Wingdings" panose="05000000000000000000" pitchFamily="2" charset="2"/>
              </a:rPr>
              <a:t></a:t>
            </a:r>
            <a:r>
              <a:rPr lang="zh-CN" altLang="en-US" dirty="0" smtClean="0">
                <a:sym typeface="Wingdings" panose="05000000000000000000" pitchFamily="2" charset="2"/>
              </a:rPr>
              <a:t>模式分解</a:t>
            </a:r>
            <a:r>
              <a:rPr lang="zh-CN" altLang="en-US" dirty="0" smtClean="0"/>
              <a:t>示例</a:t>
            </a:r>
            <a:endParaRPr lang="zh-CN" altLang="en-US" dirty="0"/>
          </a:p>
        </p:txBody>
      </p:sp>
      <p:sp>
        <p:nvSpPr>
          <p:cNvPr id="5" name="文本占位符 4"/>
          <p:cNvSpPr>
            <a:spLocks noGrp="1"/>
          </p:cNvSpPr>
          <p:nvPr>
            <p:ph type="body" sz="quarter" idx="16"/>
          </p:nvPr>
        </p:nvSpPr>
        <p:spPr>
          <a:xfrm>
            <a:off x="653891" y="835183"/>
            <a:ext cx="7626521" cy="3645573"/>
          </a:xfrm>
        </p:spPr>
        <p:txBody>
          <a:bodyPr/>
          <a:lstStyle/>
          <a:p>
            <a:r>
              <a:rPr lang="zh-CN" altLang="en-US" dirty="0"/>
              <a:t>消除冗余和异常现象（</a:t>
            </a:r>
            <a:r>
              <a:rPr lang="zh-CN" altLang="en-US" b="1" dirty="0">
                <a:solidFill>
                  <a:srgbClr val="FF0000"/>
                </a:solidFill>
              </a:rPr>
              <a:t>模式分解</a:t>
            </a:r>
            <a:r>
              <a:rPr lang="zh-CN" altLang="en-US" dirty="0"/>
              <a:t>）</a:t>
            </a:r>
            <a:endParaRPr lang="zh-CN" altLang="en-US" dirty="0"/>
          </a:p>
          <a:p>
            <a:pPr marL="0" lvl="1" indent="0">
              <a:buNone/>
            </a:pPr>
            <a:r>
              <a:rPr lang="en-US" altLang="zh-CN" b="1" dirty="0" smtClean="0">
                <a:solidFill>
                  <a:srgbClr val="FF0000"/>
                </a:solidFill>
              </a:rPr>
              <a:t>   R1</a:t>
            </a:r>
            <a:r>
              <a:rPr lang="zh-CN" altLang="en-US" b="1" dirty="0">
                <a:solidFill>
                  <a:srgbClr val="FF0000"/>
                </a:solidFill>
              </a:rPr>
              <a:t>（</a:t>
            </a:r>
            <a:r>
              <a:rPr lang="en-US" altLang="zh-CN" b="1" dirty="0">
                <a:solidFill>
                  <a:srgbClr val="FF0000"/>
                </a:solidFill>
              </a:rPr>
              <a:t>Dname</a:t>
            </a:r>
            <a:r>
              <a:rPr lang="zh-CN" altLang="en-US" b="1" dirty="0">
                <a:solidFill>
                  <a:srgbClr val="FF0000"/>
                </a:solidFill>
              </a:rPr>
              <a:t>，</a:t>
            </a:r>
            <a:r>
              <a:rPr lang="en-US" altLang="zh-CN" b="1" dirty="0" err="1">
                <a:solidFill>
                  <a:srgbClr val="FF0000"/>
                </a:solidFill>
              </a:rPr>
              <a:t>Dlevel</a:t>
            </a:r>
            <a:r>
              <a:rPr lang="zh-CN" altLang="en-US" b="1" dirty="0">
                <a:solidFill>
                  <a:srgbClr val="FF0000"/>
                </a:solidFill>
              </a:rPr>
              <a:t>）</a:t>
            </a:r>
            <a:endParaRPr lang="zh-CN" altLang="en-US" b="1" dirty="0">
              <a:solidFill>
                <a:srgbClr val="FF0000"/>
              </a:solidFill>
            </a:endParaRPr>
          </a:p>
          <a:p>
            <a:pPr marL="0" lvl="1" indent="0">
              <a:buNone/>
            </a:pPr>
            <a:r>
              <a:rPr lang="en-US" altLang="zh-CN" b="1" dirty="0" smtClean="0">
                <a:solidFill>
                  <a:srgbClr val="FF0000"/>
                </a:solidFill>
              </a:rPr>
              <a:t>   R2</a:t>
            </a:r>
            <a:r>
              <a:rPr lang="zh-CN" altLang="en-US" b="1" dirty="0">
                <a:solidFill>
                  <a:srgbClr val="FF0000"/>
                </a:solidFill>
              </a:rPr>
              <a:t>（</a:t>
            </a:r>
            <a:r>
              <a:rPr lang="en-US" altLang="zh-CN" b="1" dirty="0" err="1">
                <a:solidFill>
                  <a:srgbClr val="FF0000"/>
                </a:solidFill>
              </a:rPr>
              <a:t>Dlevel</a:t>
            </a:r>
            <a:r>
              <a:rPr lang="zh-CN" altLang="en-US" b="1" dirty="0">
                <a:solidFill>
                  <a:srgbClr val="FF0000"/>
                </a:solidFill>
              </a:rPr>
              <a:t>，</a:t>
            </a:r>
            <a:r>
              <a:rPr lang="en-US" altLang="zh-CN" b="1" dirty="0" err="1">
                <a:solidFill>
                  <a:srgbClr val="FF0000"/>
                </a:solidFill>
              </a:rPr>
              <a:t>Dsal</a:t>
            </a:r>
            <a:r>
              <a:rPr lang="zh-CN" altLang="en-US" b="1" dirty="0">
                <a:solidFill>
                  <a:srgbClr val="FF0000"/>
                </a:solidFill>
              </a:rPr>
              <a:t>）</a:t>
            </a:r>
            <a:endParaRPr lang="zh-CN" altLang="en-US" b="1" dirty="0">
              <a:solidFill>
                <a:srgbClr val="FF0000"/>
              </a:solidFill>
            </a:endParaRPr>
          </a:p>
          <a:p>
            <a:pPr marL="0" lvl="1" indent="0">
              <a:buNone/>
            </a:pPr>
            <a:r>
              <a:rPr lang="en-US" altLang="zh-CN" b="1" dirty="0" smtClean="0">
                <a:solidFill>
                  <a:srgbClr val="FF0000"/>
                </a:solidFill>
              </a:rPr>
              <a:t>   R3</a:t>
            </a:r>
            <a:r>
              <a:rPr lang="zh-CN" altLang="en-US" b="1" dirty="0">
                <a:solidFill>
                  <a:srgbClr val="FF0000"/>
                </a:solidFill>
              </a:rPr>
              <a:t>（</a:t>
            </a:r>
            <a:r>
              <a:rPr lang="en-US" altLang="zh-CN" b="1" dirty="0">
                <a:solidFill>
                  <a:srgbClr val="FF0000"/>
                </a:solidFill>
              </a:rPr>
              <a:t>Dname</a:t>
            </a:r>
            <a:r>
              <a:rPr lang="zh-CN" altLang="en-US" b="1" dirty="0">
                <a:solidFill>
                  <a:srgbClr val="FF0000"/>
                </a:solidFill>
              </a:rPr>
              <a:t>，</a:t>
            </a:r>
            <a:r>
              <a:rPr lang="en-US" altLang="zh-CN" b="1" dirty="0" err="1">
                <a:solidFill>
                  <a:srgbClr val="FF0000"/>
                </a:solidFill>
              </a:rPr>
              <a:t>Pname</a:t>
            </a:r>
            <a:r>
              <a:rPr lang="zh-CN" altLang="en-US" b="1" dirty="0">
                <a:solidFill>
                  <a:srgbClr val="FF0000"/>
                </a:solidFill>
              </a:rPr>
              <a:t>，</a:t>
            </a:r>
            <a:r>
              <a:rPr lang="en-US" altLang="zh-CN" b="1" dirty="0">
                <a:solidFill>
                  <a:srgbClr val="FF0000"/>
                </a:solidFill>
              </a:rPr>
              <a:t>Fsum</a:t>
            </a:r>
            <a:r>
              <a:rPr lang="zh-CN" altLang="en-US" b="1" dirty="0">
                <a:solidFill>
                  <a:srgbClr val="FF0000"/>
                </a:solidFill>
              </a:rPr>
              <a:t>）</a:t>
            </a:r>
            <a:endParaRPr lang="zh-CN" altLang="en-US" b="1" dirty="0">
              <a:solidFill>
                <a:srgbClr val="FF0000"/>
              </a:solidFill>
            </a:endParaRPr>
          </a:p>
        </p:txBody>
      </p:sp>
      <p:graphicFrame>
        <p:nvGraphicFramePr>
          <p:cNvPr id="6" name="表格 5"/>
          <p:cNvGraphicFramePr>
            <a:graphicFrameLocks noGrp="1"/>
          </p:cNvGraphicFramePr>
          <p:nvPr/>
        </p:nvGraphicFramePr>
        <p:xfrm>
          <a:off x="4735102" y="543665"/>
          <a:ext cx="4382821" cy="1748600"/>
        </p:xfrm>
        <a:graphic>
          <a:graphicData uri="http://schemas.openxmlformats.org/drawingml/2006/table">
            <a:tbl>
              <a:tblPr/>
              <a:tblGrid>
                <a:gridCol w="856611"/>
                <a:gridCol w="1124579"/>
                <a:gridCol w="750316"/>
                <a:gridCol w="760636"/>
                <a:gridCol w="890679"/>
              </a:tblGrid>
              <a:tr h="205737">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Dname</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Dlevel</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Dsalary</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Pname</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Fsum</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05737">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罗晓</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宋体" panose="02010600030101010101" pitchFamily="2" charset="-122"/>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3200</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张珍</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¥30.00</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05737">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杨勋</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副</a:t>
                      </a: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mn-ea"/>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2800</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张珍</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¥50.00</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05737">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杨勋</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副</a:t>
                      </a: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mn-ea"/>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2800</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刘景</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¥55.00</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05737">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杨勋</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副</a:t>
                      </a: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mn-ea"/>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2800</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张柳</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¥58.00</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05737">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邓英超</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主治医师</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panose="02020603050405020304"/>
                          <a:ea typeface="宋体" panose="02010600030101010101" pitchFamily="2" charset="-122"/>
                          <a:cs typeface="Times New Roman" panose="02020603050405020304"/>
                        </a:rPr>
                        <a:t>2400</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李秀</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¥75.00</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205737">
                <a:tc>
                  <a:txBody>
                    <a:bodyPr/>
                    <a:lstStyle/>
                    <a:p>
                      <a:pPr algn="ctr">
                        <a:lnSpc>
                          <a:spcPts val="1400"/>
                        </a:lnSpc>
                        <a:spcAft>
                          <a:spcPts val="0"/>
                        </a:spcAft>
                      </a:pPr>
                      <a:r>
                        <a:rPr lang="zh-CN" sz="1600" b="1" kern="100">
                          <a:latin typeface="Times New Roman" panose="02020603050405020304"/>
                          <a:ea typeface="宋体" panose="02010600030101010101" pitchFamily="2" charset="-122"/>
                          <a:cs typeface="Times New Roman" panose="02020603050405020304"/>
                        </a:rPr>
                        <a:t>罗晓</a:t>
                      </a:r>
                      <a:endParaRPr lang="zh-CN" sz="1600" b="1" kern="10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smtClean="0">
                          <a:latin typeface="Times New Roman" panose="02020603050405020304"/>
                          <a:ea typeface="宋体" panose="02010600030101010101" pitchFamily="2" charset="-122"/>
                          <a:cs typeface="Times New Roman" panose="02020603050405020304"/>
                        </a:rPr>
                        <a:t>主</a:t>
                      </a:r>
                      <a:r>
                        <a:rPr lang="zh-CN" altLang="en-US" sz="1600" b="1" kern="100" dirty="0" smtClean="0">
                          <a:latin typeface="Times New Roman" panose="02020603050405020304"/>
                          <a:ea typeface="宋体" panose="02010600030101010101" pitchFamily="2" charset="-122"/>
                          <a:cs typeface="Times New Roman" panose="02020603050405020304"/>
                        </a:rPr>
                        <a:t>任</a:t>
                      </a:r>
                      <a:r>
                        <a:rPr lang="zh-CN" sz="1600" b="1" kern="100" dirty="0" smtClean="0">
                          <a:latin typeface="Times New Roman" panose="02020603050405020304"/>
                          <a:ea typeface="宋体" panose="02010600030101010101" pitchFamily="2" charset="-122"/>
                          <a:cs typeface="Times New Roman" panose="02020603050405020304"/>
                        </a:rPr>
                        <a:t>医师</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3200</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panose="02020603050405020304"/>
                          <a:ea typeface="宋体" panose="02010600030101010101" pitchFamily="2" charset="-122"/>
                          <a:cs typeface="Times New Roman" panose="02020603050405020304"/>
                        </a:rPr>
                        <a:t>傅伟相</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panose="02020603050405020304"/>
                          <a:ea typeface="宋体" panose="02010600030101010101" pitchFamily="2" charset="-122"/>
                          <a:cs typeface="Times New Roman" panose="02020603050405020304"/>
                        </a:rPr>
                        <a:t>¥35.00</a:t>
                      </a:r>
                      <a:endParaRPr lang="zh-CN" sz="1600" b="1" kern="100" dirty="0">
                        <a:latin typeface="Times New Roman" panose="02020603050405020304"/>
                        <a:ea typeface="宋体" panose="02010600030101010101" pitchFamily="2" charset="-122"/>
                        <a:cs typeface="Times New Roman" panose="02020603050405020304"/>
                      </a:endParaRPr>
                    </a:p>
                  </a:txBody>
                  <a:tcPr marL="18000" marR="18000" marT="54000" marB="18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bl>
          </a:graphicData>
        </a:graphic>
      </p:graphicFrame>
      <p:sp>
        <p:nvSpPr>
          <p:cNvPr id="8" name="下箭头 7"/>
          <p:cNvSpPr/>
          <p:nvPr/>
        </p:nvSpPr>
        <p:spPr>
          <a:xfrm>
            <a:off x="6968095" y="2301885"/>
            <a:ext cx="306769" cy="38465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cstate="print"/>
          <a:stretch>
            <a:fillRect/>
          </a:stretch>
        </p:blipFill>
        <p:spPr>
          <a:xfrm>
            <a:off x="1943441" y="2686637"/>
            <a:ext cx="7247619" cy="1885714"/>
          </a:xfrm>
          <a:prstGeom prst="rect">
            <a:avLst/>
          </a:prstGeom>
          <a:ln w="3175">
            <a:solidFill>
              <a:srgbClr val="FF0000"/>
            </a:solidFill>
          </a:ln>
        </p:spPr>
      </p:pic>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
        <p:nvSpPr>
          <p:cNvPr id="10" name="文本框 9"/>
          <p:cNvSpPr txBox="1"/>
          <p:nvPr/>
        </p:nvSpPr>
        <p:spPr>
          <a:xfrm>
            <a:off x="71120" y="2248535"/>
            <a:ext cx="1692275" cy="2553335"/>
          </a:xfrm>
          <a:prstGeom prst="rect">
            <a:avLst/>
          </a:prstGeom>
          <a:noFill/>
        </p:spPr>
        <p:txBody>
          <a:bodyPr wrap="square" rtlCol="0" anchor="t">
            <a:spAutoFit/>
          </a:bodyPr>
          <a:lstStyle/>
          <a:p>
            <a:r>
              <a:rPr lang="zh-CN" altLang="zh-CN" sz="1600" dirty="0" smtClean="0">
                <a:effectLst/>
                <a:sym typeface="+mn-ea"/>
              </a:rPr>
              <a:t>如果需要查询某位医生的工资金额，就需要将两个关系进行连接操作，而连接的代价是很大的。但是在原来的关系模式</a:t>
            </a:r>
            <a:r>
              <a:rPr lang="en-US" altLang="zh-CN" sz="1600" dirty="0" smtClean="0">
                <a:effectLst/>
                <a:sym typeface="+mn-ea"/>
              </a:rPr>
              <a:t>R1</a:t>
            </a:r>
            <a:r>
              <a:rPr lang="zh-CN" altLang="zh-CN" sz="1600" dirty="0" smtClean="0">
                <a:effectLst/>
                <a:sym typeface="+mn-ea"/>
              </a:rPr>
              <a:t>中就可以直接查询到医生的工资金额。</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函数依赖</a:t>
            </a:r>
            <a:endParaRPr lang="zh-CN" altLang="en-US" dirty="0"/>
          </a:p>
        </p:txBody>
      </p:sp>
      <p:sp>
        <p:nvSpPr>
          <p:cNvPr id="3" name="文本占位符 2"/>
          <p:cNvSpPr>
            <a:spLocks noGrp="1"/>
          </p:cNvSpPr>
          <p:nvPr>
            <p:ph type="body" sz="quarter" idx="13"/>
          </p:nvPr>
        </p:nvSpPr>
        <p:spPr/>
        <p:txBody>
          <a:bodyPr/>
          <a:lstStyle/>
          <a:p>
            <a:r>
              <a:rPr lang="zh-CN" altLang="en-US" dirty="0" smtClean="0"/>
              <a:t>数据依赖</a:t>
            </a:r>
            <a:endParaRPr lang="zh-CN" altLang="en-US" dirty="0"/>
          </a:p>
        </p:txBody>
      </p:sp>
      <p:sp>
        <p:nvSpPr>
          <p:cNvPr id="5" name="文本占位符 4"/>
          <p:cNvSpPr>
            <a:spLocks noGrp="1"/>
          </p:cNvSpPr>
          <p:nvPr>
            <p:ph type="body" sz="quarter" idx="16"/>
          </p:nvPr>
        </p:nvSpPr>
        <p:spPr>
          <a:xfrm>
            <a:off x="653891" y="835183"/>
            <a:ext cx="7158469" cy="3414101"/>
          </a:xfrm>
        </p:spPr>
        <p:txBody>
          <a:bodyPr/>
          <a:lstStyle/>
          <a:p>
            <a:r>
              <a:rPr lang="zh-CN" altLang="en-US" dirty="0"/>
              <a:t>什么是数据依赖？</a:t>
            </a:r>
            <a:endParaRPr lang="zh-CN" altLang="en-US" dirty="0"/>
          </a:p>
          <a:p>
            <a:pPr marL="0" lvl="1" indent="0">
              <a:lnSpc>
                <a:spcPct val="150000"/>
              </a:lnSpc>
              <a:buNone/>
            </a:pPr>
            <a:r>
              <a:rPr lang="zh-CN" altLang="en-US" dirty="0" smtClean="0"/>
              <a:t>   是</a:t>
            </a:r>
            <a:r>
              <a:rPr lang="zh-CN" altLang="en-US" dirty="0"/>
              <a:t>现实世界属性间相互联系的抽象</a:t>
            </a:r>
            <a:endParaRPr lang="zh-CN" altLang="en-US" dirty="0"/>
          </a:p>
          <a:p>
            <a:pPr marL="0" lvl="1" indent="0">
              <a:lnSpc>
                <a:spcPct val="150000"/>
              </a:lnSpc>
              <a:buNone/>
            </a:pPr>
            <a:r>
              <a:rPr lang="zh-CN" altLang="en-US" dirty="0" smtClean="0"/>
              <a:t>   是</a:t>
            </a:r>
            <a:r>
              <a:rPr lang="zh-CN" altLang="en-US" dirty="0"/>
              <a:t>数据内在的性质</a:t>
            </a:r>
            <a:endParaRPr lang="zh-CN" altLang="en-US" dirty="0"/>
          </a:p>
          <a:p>
            <a:pPr marL="0" lvl="1" indent="0">
              <a:lnSpc>
                <a:spcPct val="150000"/>
              </a:lnSpc>
              <a:buNone/>
            </a:pPr>
            <a:r>
              <a:rPr lang="zh-CN" altLang="en-US" dirty="0" smtClean="0"/>
              <a:t>   是</a:t>
            </a:r>
            <a:r>
              <a:rPr lang="zh-CN" altLang="en-US" dirty="0"/>
              <a:t>语义的</a:t>
            </a:r>
            <a:r>
              <a:rPr lang="zh-CN" altLang="en-US" dirty="0" smtClean="0"/>
              <a:t>体现</a:t>
            </a:r>
            <a:endParaRPr lang="en-US" altLang="zh-CN" dirty="0" smtClean="0"/>
          </a:p>
          <a:p>
            <a:pPr marL="0" lvl="1" indent="0">
              <a:buNone/>
            </a:pPr>
            <a:endParaRPr lang="zh-CN" altLang="en-US" sz="1200" dirty="0"/>
          </a:p>
          <a:p>
            <a:r>
              <a:rPr lang="zh-CN" altLang="en-US" dirty="0"/>
              <a:t>数据依赖的类型</a:t>
            </a:r>
            <a:endParaRPr lang="zh-CN" altLang="en-US" dirty="0"/>
          </a:p>
          <a:p>
            <a:pPr marL="0" lvl="1" indent="0">
              <a:lnSpc>
                <a:spcPct val="150000"/>
              </a:lnSpc>
              <a:buNone/>
            </a:pPr>
            <a:r>
              <a:rPr lang="zh-CN" altLang="en-US" b="1" dirty="0" smtClean="0">
                <a:solidFill>
                  <a:srgbClr val="FF0000"/>
                </a:solidFill>
              </a:rPr>
              <a:t>   函数依赖</a:t>
            </a:r>
            <a:r>
              <a:rPr lang="zh-CN" altLang="en-US" dirty="0"/>
              <a:t>（</a:t>
            </a:r>
            <a:r>
              <a:rPr lang="en-US" altLang="zh-CN" dirty="0"/>
              <a:t>Functional Dependency</a:t>
            </a:r>
            <a:r>
              <a:rPr lang="zh-CN" altLang="en-US" dirty="0"/>
              <a:t>，简记为</a:t>
            </a:r>
            <a:r>
              <a:rPr lang="en-US" altLang="zh-CN" dirty="0"/>
              <a:t>FD</a:t>
            </a:r>
            <a:r>
              <a:rPr lang="zh-CN" altLang="en-US" dirty="0"/>
              <a:t>）</a:t>
            </a:r>
            <a:endParaRPr lang="zh-CN" altLang="en-US" dirty="0"/>
          </a:p>
          <a:p>
            <a:pPr marL="0" lvl="1" indent="0">
              <a:lnSpc>
                <a:spcPct val="150000"/>
              </a:lnSpc>
              <a:buNone/>
            </a:pPr>
            <a:r>
              <a:rPr lang="zh-CN" altLang="en-US" b="1" dirty="0" smtClean="0">
                <a:solidFill>
                  <a:srgbClr val="FF0000"/>
                </a:solidFill>
              </a:rPr>
              <a:t>   多值依赖</a:t>
            </a:r>
            <a:r>
              <a:rPr lang="zh-CN" altLang="en-US" dirty="0"/>
              <a:t>（</a:t>
            </a:r>
            <a:r>
              <a:rPr lang="en-US" altLang="zh-CN" dirty="0"/>
              <a:t>Multivalued Dependency</a:t>
            </a:r>
            <a:r>
              <a:rPr lang="zh-CN" altLang="en-US" dirty="0"/>
              <a:t>，简记为</a:t>
            </a:r>
            <a:r>
              <a:rPr lang="en-US" altLang="zh-CN" dirty="0"/>
              <a:t>MVD</a:t>
            </a:r>
            <a:r>
              <a:rPr lang="zh-CN" altLang="en-US" dirty="0"/>
              <a:t>）</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函数依赖</a:t>
            </a:r>
            <a:endParaRPr lang="zh-CN" altLang="en-US" dirty="0"/>
          </a:p>
        </p:txBody>
      </p:sp>
      <p:sp>
        <p:nvSpPr>
          <p:cNvPr id="3" name="文本占位符 2"/>
          <p:cNvSpPr>
            <a:spLocks noGrp="1"/>
          </p:cNvSpPr>
          <p:nvPr>
            <p:ph type="body" sz="quarter" idx="13"/>
          </p:nvPr>
        </p:nvSpPr>
        <p:spPr/>
        <p:txBody>
          <a:bodyPr/>
          <a:lstStyle/>
          <a:p>
            <a:r>
              <a:rPr lang="zh-CN" altLang="en-US" dirty="0" smtClean="0"/>
              <a:t>定义</a:t>
            </a:r>
            <a:endParaRPr lang="zh-CN" altLang="en-US" dirty="0"/>
          </a:p>
        </p:txBody>
      </p:sp>
      <p:sp>
        <p:nvSpPr>
          <p:cNvPr id="5" name="文本占位符 4"/>
          <p:cNvSpPr>
            <a:spLocks noGrp="1"/>
          </p:cNvSpPr>
          <p:nvPr>
            <p:ph type="body" sz="quarter" idx="16"/>
          </p:nvPr>
        </p:nvSpPr>
        <p:spPr>
          <a:xfrm>
            <a:off x="653891" y="835183"/>
            <a:ext cx="7158469" cy="3414101"/>
          </a:xfrm>
        </p:spPr>
        <p:txBody>
          <a:bodyPr>
            <a:noAutofit/>
          </a:bodyPr>
          <a:lstStyle/>
          <a:p>
            <a:pPr>
              <a:lnSpc>
                <a:spcPct val="150000"/>
              </a:lnSpc>
            </a:pPr>
            <a:r>
              <a:rPr lang="zh-CN" altLang="en-US" dirty="0"/>
              <a:t>函数依赖是指一个关系表中属性（列）之间的联系</a:t>
            </a:r>
            <a:r>
              <a:rPr lang="zh-CN" altLang="en-US" dirty="0" smtClean="0"/>
              <a:t>。</a:t>
            </a:r>
            <a:endParaRPr lang="zh-CN" altLang="en-US" dirty="0"/>
          </a:p>
          <a:p>
            <a:pPr>
              <a:lnSpc>
                <a:spcPct val="150000"/>
              </a:lnSpc>
            </a:pPr>
            <a:r>
              <a:rPr lang="zh-CN" altLang="en-US" dirty="0"/>
              <a:t>函数依赖是关系中属性之间在语义上的关联特性</a:t>
            </a:r>
            <a:r>
              <a:rPr lang="zh-CN" altLang="en-US" dirty="0" smtClean="0"/>
              <a:t>。</a:t>
            </a:r>
            <a:endParaRPr lang="zh-CN" altLang="en-US" dirty="0"/>
          </a:p>
          <a:p>
            <a:pPr>
              <a:lnSpc>
                <a:spcPct val="150000"/>
              </a:lnSpc>
            </a:pPr>
            <a:r>
              <a:rPr lang="zh-CN" altLang="en-US" dirty="0"/>
              <a:t>函数依赖关注一个属性或属性集与另外一个属性或属性集之间的依赖，亦即两个属性或属性集之间的约束</a:t>
            </a:r>
            <a:r>
              <a:rPr lang="zh-CN" altLang="en-US" dirty="0" smtClean="0"/>
              <a:t>。</a:t>
            </a:r>
            <a:endParaRPr lang="en-US" altLang="zh-CN" dirty="0" smtClean="0"/>
          </a:p>
          <a:p>
            <a:pPr>
              <a:lnSpc>
                <a:spcPct val="150000"/>
              </a:lnSpc>
            </a:pPr>
            <a:r>
              <a:rPr lang="zh-CN" altLang="en-US" dirty="0" smtClean="0"/>
              <a:t>数据库</a:t>
            </a:r>
            <a:r>
              <a:rPr lang="zh-CN" altLang="en-US" dirty="0"/>
              <a:t>设计者根据对</a:t>
            </a:r>
            <a:r>
              <a:rPr lang="zh-CN" altLang="en-US" dirty="0" smtClean="0"/>
              <a:t>关系中</a:t>
            </a:r>
            <a:r>
              <a:rPr lang="zh-CN" altLang="en-US" dirty="0"/>
              <a:t>的</a:t>
            </a:r>
            <a:r>
              <a:rPr lang="zh-CN" altLang="en-US" b="1" dirty="0">
                <a:solidFill>
                  <a:srgbClr val="FF0000"/>
                </a:solidFill>
              </a:rPr>
              <a:t>属性的</a:t>
            </a:r>
            <a:r>
              <a:rPr lang="zh-CN" altLang="en-US" b="1" dirty="0" smtClean="0">
                <a:solidFill>
                  <a:srgbClr val="FF0000"/>
                </a:solidFill>
              </a:rPr>
              <a:t>语义（业务需求）</a:t>
            </a:r>
            <a:r>
              <a:rPr lang="zh-CN" altLang="en-US" dirty="0" smtClean="0"/>
              <a:t>理解</a:t>
            </a:r>
            <a:r>
              <a:rPr lang="zh-CN" altLang="en-US" dirty="0"/>
              <a:t>确定函数依赖，确定</a:t>
            </a:r>
            <a:r>
              <a:rPr lang="zh-CN" altLang="en-US" dirty="0" smtClean="0"/>
              <a:t>约束的</a:t>
            </a:r>
            <a:r>
              <a:rPr lang="zh-CN" altLang="en-US" dirty="0"/>
              <a:t>所有</a:t>
            </a:r>
            <a:r>
              <a:rPr lang="zh-CN" altLang="en-US" dirty="0" smtClean="0"/>
              <a:t>元组的</a:t>
            </a:r>
            <a:r>
              <a:rPr lang="zh-CN" altLang="en-US" dirty="0"/>
              <a:t>函数依赖集，并获知属性间的语义关联。</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函数依赖</a:t>
            </a:r>
            <a:endParaRPr lang="zh-CN" altLang="en-US" dirty="0"/>
          </a:p>
        </p:txBody>
      </p:sp>
      <p:sp>
        <p:nvSpPr>
          <p:cNvPr id="3" name="文本占位符 2"/>
          <p:cNvSpPr>
            <a:spLocks noGrp="1"/>
          </p:cNvSpPr>
          <p:nvPr>
            <p:ph type="body" sz="quarter" idx="13"/>
          </p:nvPr>
        </p:nvSpPr>
        <p:spPr/>
        <p:txBody>
          <a:bodyPr/>
          <a:lstStyle/>
          <a:p>
            <a:r>
              <a:rPr lang="zh-CN" altLang="en-US" dirty="0" smtClean="0"/>
              <a:t>定义</a:t>
            </a:r>
            <a:endParaRPr lang="zh-CN" altLang="en-US" dirty="0"/>
          </a:p>
        </p:txBody>
      </p:sp>
      <p:sp>
        <p:nvSpPr>
          <p:cNvPr id="5" name="文本占位符 4"/>
          <p:cNvSpPr>
            <a:spLocks noGrp="1"/>
          </p:cNvSpPr>
          <p:nvPr>
            <p:ph type="body" sz="quarter" idx="16"/>
          </p:nvPr>
        </p:nvSpPr>
        <p:spPr>
          <a:xfrm>
            <a:off x="647564" y="664332"/>
            <a:ext cx="7158469" cy="4309905"/>
          </a:xfrm>
        </p:spPr>
        <p:txBody>
          <a:bodyPr>
            <a:normAutofit/>
          </a:bodyPr>
          <a:lstStyle/>
          <a:p>
            <a:r>
              <a:rPr lang="zh-CN" altLang="en-US" dirty="0"/>
              <a:t>符号说明：</a:t>
            </a:r>
            <a:endParaRPr lang="zh-CN" altLang="en-US" dirty="0"/>
          </a:p>
          <a:p>
            <a:pPr marL="0" lvl="1" indent="0">
              <a:buNone/>
            </a:pPr>
            <a:r>
              <a:rPr lang="en-US" altLang="zh-CN" dirty="0"/>
              <a:t> </a:t>
            </a:r>
            <a:r>
              <a:rPr lang="en-US" altLang="zh-CN" dirty="0" smtClean="0"/>
              <a:t>  R</a:t>
            </a:r>
            <a:r>
              <a:rPr lang="zh-CN" altLang="en-US" dirty="0"/>
              <a:t>表示一个关系的模式；</a:t>
            </a:r>
            <a:endParaRPr lang="zh-CN" altLang="en-US" dirty="0"/>
          </a:p>
          <a:p>
            <a:pPr marL="0" lvl="1" indent="0">
              <a:buNone/>
            </a:pPr>
            <a:r>
              <a:rPr lang="en-US" altLang="zh-CN" dirty="0" smtClean="0"/>
              <a:t>   U</a:t>
            </a:r>
            <a:r>
              <a:rPr lang="zh-CN" altLang="en-US" dirty="0"/>
              <a:t>＝</a:t>
            </a:r>
            <a:r>
              <a:rPr lang="en-US" altLang="zh-CN" dirty="0"/>
              <a:t>{A1</a:t>
            </a:r>
            <a:r>
              <a:rPr lang="zh-CN" altLang="en-US" dirty="0"/>
              <a:t>，</a:t>
            </a:r>
            <a:r>
              <a:rPr lang="en-US" altLang="zh-CN" dirty="0"/>
              <a:t>A2</a:t>
            </a:r>
            <a:r>
              <a:rPr lang="zh-CN" altLang="en-US" dirty="0"/>
              <a:t>，</a:t>
            </a:r>
            <a:r>
              <a:rPr lang="en-US" altLang="zh-CN" dirty="0"/>
              <a:t>…</a:t>
            </a:r>
            <a:r>
              <a:rPr lang="zh-CN" altLang="en-US" dirty="0"/>
              <a:t>，</a:t>
            </a:r>
            <a:r>
              <a:rPr lang="en-US" altLang="zh-CN" dirty="0"/>
              <a:t>An}</a:t>
            </a:r>
            <a:r>
              <a:rPr lang="zh-CN" altLang="en-US" dirty="0"/>
              <a:t>是</a:t>
            </a:r>
            <a:r>
              <a:rPr lang="en-US" altLang="zh-CN" dirty="0"/>
              <a:t>R</a:t>
            </a:r>
            <a:r>
              <a:rPr lang="zh-CN" altLang="en-US" dirty="0"/>
              <a:t>的所有属性的集合</a:t>
            </a:r>
            <a:r>
              <a:rPr lang="zh-CN" altLang="en-US" dirty="0" smtClean="0"/>
              <a:t>；</a:t>
            </a:r>
            <a:endParaRPr lang="en-US" altLang="zh-CN" dirty="0" smtClean="0"/>
          </a:p>
          <a:p>
            <a:pPr marL="0" lvl="1" indent="0">
              <a:buNone/>
            </a:pPr>
            <a:r>
              <a:rPr lang="en-US" altLang="zh-CN" dirty="0"/>
              <a:t> </a:t>
            </a:r>
            <a:r>
              <a:rPr lang="en-US" altLang="zh-CN" dirty="0" smtClean="0"/>
              <a:t>  F</a:t>
            </a:r>
            <a:r>
              <a:rPr lang="zh-CN" altLang="en-US" dirty="0"/>
              <a:t>是</a:t>
            </a:r>
            <a:r>
              <a:rPr lang="en-US" altLang="zh-CN" dirty="0"/>
              <a:t>R</a:t>
            </a:r>
            <a:r>
              <a:rPr lang="zh-CN" altLang="en-US" dirty="0"/>
              <a:t>中函数依赖的集合</a:t>
            </a:r>
            <a:r>
              <a:rPr lang="zh-CN" altLang="en-US" dirty="0" smtClean="0"/>
              <a:t>；</a:t>
            </a:r>
            <a:endParaRPr lang="en-US" altLang="zh-CN" dirty="0" smtClean="0"/>
          </a:p>
          <a:p>
            <a:pPr marL="0" lvl="1" indent="0">
              <a:buNone/>
            </a:pPr>
            <a:r>
              <a:rPr lang="en-US" altLang="zh-CN" dirty="0"/>
              <a:t> </a:t>
            </a:r>
            <a:r>
              <a:rPr lang="en-US" altLang="zh-CN" dirty="0" smtClean="0"/>
              <a:t>  r</a:t>
            </a:r>
            <a:r>
              <a:rPr lang="zh-CN" altLang="en-US" dirty="0"/>
              <a:t>是</a:t>
            </a:r>
            <a:r>
              <a:rPr lang="en-US" altLang="zh-CN" dirty="0"/>
              <a:t>R</a:t>
            </a:r>
            <a:r>
              <a:rPr lang="zh-CN" altLang="en-US" dirty="0"/>
              <a:t>所取的值；</a:t>
            </a:r>
            <a:endParaRPr lang="zh-CN" altLang="en-US" dirty="0"/>
          </a:p>
          <a:p>
            <a:pPr marL="0" lvl="1" indent="0">
              <a:buNone/>
            </a:pPr>
            <a:r>
              <a:rPr lang="en-US" altLang="zh-CN" dirty="0" smtClean="0"/>
              <a:t>   t[X</a:t>
            </a:r>
            <a:r>
              <a:rPr lang="en-US" altLang="zh-CN" dirty="0"/>
              <a:t>]</a:t>
            </a:r>
            <a:r>
              <a:rPr lang="zh-CN" altLang="en-US" dirty="0"/>
              <a:t>表示元组</a:t>
            </a:r>
            <a:r>
              <a:rPr lang="en-US" altLang="zh-CN" dirty="0"/>
              <a:t>t</a:t>
            </a:r>
            <a:r>
              <a:rPr lang="zh-CN" altLang="en-US" dirty="0"/>
              <a:t>在属性</a:t>
            </a:r>
            <a:r>
              <a:rPr lang="en-US" altLang="zh-CN" dirty="0"/>
              <a:t>X</a:t>
            </a:r>
            <a:r>
              <a:rPr lang="zh-CN" altLang="en-US" dirty="0"/>
              <a:t>上的取值。例如 </a:t>
            </a:r>
            <a:r>
              <a:rPr lang="en-US" altLang="zh-CN" dirty="0"/>
              <a:t>t[</a:t>
            </a:r>
            <a:r>
              <a:rPr lang="en-US" altLang="zh-CN" dirty="0" err="1"/>
              <a:t>Dname</a:t>
            </a:r>
            <a:r>
              <a:rPr lang="en-US" altLang="zh-CN" dirty="0"/>
              <a:t>] = ‘</a:t>
            </a:r>
            <a:r>
              <a:rPr lang="zh-CN" altLang="en-US" dirty="0"/>
              <a:t>杨勋</a:t>
            </a:r>
            <a:r>
              <a:rPr lang="zh-CN" altLang="en-US" dirty="0" smtClean="0"/>
              <a:t>’</a:t>
            </a:r>
            <a:endParaRPr lang="en-US" altLang="zh-CN" dirty="0" smtClean="0"/>
          </a:p>
          <a:p>
            <a:pPr lvl="1"/>
            <a:endParaRPr lang="en-US" altLang="zh-CN" dirty="0" smtClean="0"/>
          </a:p>
          <a:p>
            <a:r>
              <a:rPr lang="zh-CN" altLang="en-US" dirty="0"/>
              <a:t>函数依赖</a:t>
            </a:r>
            <a:r>
              <a:rPr lang="zh-CN" altLang="en-US" dirty="0" smtClean="0"/>
              <a:t>定义</a:t>
            </a:r>
            <a:endParaRPr lang="en-US" altLang="zh-CN" dirty="0" smtClean="0"/>
          </a:p>
          <a:p>
            <a:endParaRPr lang="en-US" altLang="zh-CN" dirty="0"/>
          </a:p>
          <a:p>
            <a:endParaRPr lang="en-US" altLang="zh-CN" dirty="0" smtClean="0"/>
          </a:p>
          <a:p>
            <a:r>
              <a:rPr lang="zh-CN" altLang="en-US" dirty="0" smtClean="0"/>
              <a:t>函数依赖</a:t>
            </a:r>
            <a:r>
              <a:rPr lang="zh-CN" altLang="en-US" dirty="0"/>
              <a:t>图</a:t>
            </a:r>
            <a:endParaRPr lang="zh-CN" altLang="en-US" dirty="0"/>
          </a:p>
          <a:p>
            <a:pPr marL="0" lvl="1" indent="0">
              <a:buNone/>
            </a:pPr>
            <a:r>
              <a:rPr lang="zh-CN" altLang="en-US" dirty="0" smtClean="0"/>
              <a:t>   左</a:t>
            </a:r>
            <a:r>
              <a:rPr lang="zh-CN" altLang="en-US" dirty="0"/>
              <a:t>部称为决定因子</a:t>
            </a:r>
            <a:endParaRPr lang="zh-CN" altLang="en-US" dirty="0"/>
          </a:p>
          <a:p>
            <a:pPr marL="0" lvl="1" indent="0">
              <a:buNone/>
            </a:pPr>
            <a:r>
              <a:rPr lang="zh-CN" altLang="en-US" dirty="0" smtClean="0"/>
              <a:t>   右部</a:t>
            </a:r>
            <a:r>
              <a:rPr lang="zh-CN" altLang="en-US" dirty="0"/>
              <a:t>称为依赖因子。</a:t>
            </a:r>
            <a:endParaRPr lang="zh-CN" altLang="en-US" dirty="0"/>
          </a:p>
          <a:p>
            <a:endParaRPr lang="zh-CN" altLang="en-US" dirty="0"/>
          </a:p>
        </p:txBody>
      </p:sp>
      <p:pic>
        <p:nvPicPr>
          <p:cNvPr id="6" name="Picture 2"/>
          <p:cNvPicPr>
            <a:picLocks noChangeAspect="1" noChangeArrowheads="1"/>
          </p:cNvPicPr>
          <p:nvPr/>
        </p:nvPicPr>
        <p:blipFill>
          <a:blip r:embed="rId1" cstate="print"/>
          <a:srcRect/>
          <a:stretch>
            <a:fillRect/>
          </a:stretch>
        </p:blipFill>
        <p:spPr bwMode="auto">
          <a:xfrm>
            <a:off x="2699792" y="2806054"/>
            <a:ext cx="5927351" cy="935987"/>
          </a:xfrm>
          <a:prstGeom prst="round2DiagRect">
            <a:avLst>
              <a:gd name="adj1" fmla="val 16667"/>
              <a:gd name="adj2" fmla="val 0"/>
            </a:avLst>
          </a:prstGeom>
          <a:ln w="3175" cap="sq">
            <a:solidFill>
              <a:srgbClr val="FF0000"/>
            </a:solidFill>
            <a:miter lim="800000"/>
            <a:headEnd/>
            <a:tailEnd/>
          </a:ln>
          <a:effectLst>
            <a:outerShdw blurRad="254000" algn="tl" rotWithShape="0">
              <a:srgbClr val="000000">
                <a:alpha val="43000"/>
              </a:srgbClr>
            </a:outerShdw>
          </a:effectLst>
        </p:spPr>
      </p:pic>
      <p:pic>
        <p:nvPicPr>
          <p:cNvPr id="4" name="图片 3"/>
          <p:cNvPicPr>
            <a:picLocks noChangeAspect="1"/>
          </p:cNvPicPr>
          <p:nvPr/>
        </p:nvPicPr>
        <p:blipFill>
          <a:blip r:embed="rId2" cstate="print"/>
          <a:stretch>
            <a:fillRect/>
          </a:stretch>
        </p:blipFill>
        <p:spPr>
          <a:xfrm>
            <a:off x="3215848" y="4021537"/>
            <a:ext cx="2447619" cy="6952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页脚占位符 6"/>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dirty="0"/>
          </a:p>
        </p:txBody>
      </p:sp>
      <p:sp>
        <p:nvSpPr>
          <p:cNvPr id="8" name="灯片编号占位符 7"/>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anim calcmode="lin" valueType="num">
                                      <p:cBhvr additive="base">
                                        <p:cTn id="1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 calcmode="lin" valueType="num">
                                      <p:cBhvr additive="base">
                                        <p:cTn id="2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 calcmode="lin" valueType="num">
                                      <p:cBhvr additive="base">
                                        <p:cTn id="2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IMING" val="|1.2|2.2|2|2.1|2|2"/>
</p:tagLst>
</file>

<file path=ppt/tags/tag2.xml><?xml version="1.0" encoding="utf-8"?>
<p:tagLst xmlns:p="http://schemas.openxmlformats.org/presentationml/2006/main">
  <p:tag name="KSO_WM_UNIT_PLACING_PICTURE_USER_VIEWPORT" val="{&quot;height&quot;:5632.500787401575,&quot;width&quot;:11737.499212598424}"/>
</p:tagLst>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ljrzjgm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11123</Words>
  <Application>WPS 演示</Application>
  <PresentationFormat>自定义</PresentationFormat>
  <Paragraphs>1150</Paragraphs>
  <Slides>56</Slides>
  <Notes>27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4" baseType="lpstr">
      <vt:lpstr>Arial</vt:lpstr>
      <vt:lpstr>宋体</vt:lpstr>
      <vt:lpstr>Wingdings</vt:lpstr>
      <vt:lpstr>微软雅黑</vt:lpstr>
      <vt:lpstr>方正兰亭黑简体</vt:lpstr>
      <vt:lpstr>黑体</vt:lpstr>
      <vt:lpstr>Times New Roman</vt:lpstr>
      <vt:lpstr>Times New Roman</vt:lpstr>
      <vt:lpstr>Symbol</vt:lpstr>
      <vt:lpstr>FZZhengHeiS-R-GB</vt:lpstr>
      <vt:lpstr>Segoe Print</vt:lpstr>
      <vt:lpstr>Calibri</vt:lpstr>
      <vt:lpstr>FZHei-B01S</vt:lpstr>
      <vt:lpstr>FZHei-B01S</vt:lpstr>
      <vt:lpstr>FZHei-B01S</vt:lpstr>
      <vt:lpstr>华光中圆_CNKI</vt:lpstr>
      <vt:lpstr>Office 主题</vt:lpstr>
      <vt:lpstr>Word.Picture.8</vt:lpstr>
      <vt:lpstr>PowerPoint 演示文稿</vt:lpstr>
      <vt:lpstr>1.模式设计问题</vt:lpstr>
      <vt:lpstr>1.模式设计问题</vt:lpstr>
      <vt:lpstr>1.模式设计问题</vt:lpstr>
      <vt:lpstr>1.模式设计问题</vt:lpstr>
      <vt:lpstr>1.模式设计问题</vt:lpstr>
      <vt:lpstr>2.函数依赖</vt:lpstr>
      <vt:lpstr>2.函数依赖</vt:lpstr>
      <vt:lpstr>2.函数依赖</vt:lpstr>
      <vt:lpstr>2.函数依赖</vt:lpstr>
      <vt:lpstr>2.函数依赖</vt:lpstr>
      <vt:lpstr>2.函数依赖</vt:lpstr>
      <vt:lpstr>2.函数依赖</vt:lpstr>
      <vt:lpstr>2.函数依赖</vt:lpstr>
      <vt:lpstr>3.Amstrong公理</vt:lpstr>
      <vt:lpstr>3.Amstrong公理</vt:lpstr>
      <vt:lpstr>3.Amstrong公理</vt:lpstr>
      <vt:lpstr>3.Amstrong公理</vt:lpstr>
      <vt:lpstr>3.Amstrong公理</vt:lpstr>
      <vt:lpstr>3.Amstrong公理</vt:lpstr>
      <vt:lpstr>3.Amstrong公理</vt:lpstr>
      <vt:lpstr>3.Amstrong公理</vt:lpstr>
      <vt:lpstr>3.Amstrong公理</vt:lpstr>
      <vt:lpstr>3.Amstrong公理</vt:lpstr>
      <vt:lpstr>最小依赖集*</vt:lpstr>
      <vt:lpstr>最小依赖集*</vt:lpstr>
      <vt:lpstr>4.模式分解</vt:lpstr>
      <vt:lpstr>4.模式分解</vt:lpstr>
      <vt:lpstr>4.模式分解</vt:lpstr>
      <vt:lpstr>4.模式分解</vt:lpstr>
      <vt:lpstr>4.模式分解</vt:lpstr>
      <vt:lpstr>4.模式分解</vt:lpstr>
      <vt:lpstr>4.模式分解</vt:lpstr>
      <vt:lpstr>4.模式分解</vt:lpstr>
      <vt:lpstr>4.模式分解</vt:lpstr>
      <vt:lpstr>4.模式分解</vt:lpstr>
      <vt:lpstr>PowerPoint 演示文稿</vt:lpstr>
      <vt:lpstr>PowerPoint 演示文稿</vt:lpstr>
      <vt:lpstr>5.范式及规范化</vt:lpstr>
      <vt:lpstr>5.范式及规范化</vt:lpstr>
      <vt:lpstr>5.范式及规范化</vt:lpstr>
      <vt:lpstr>5.范式及规范化</vt:lpstr>
      <vt:lpstr>5.范式及规范化</vt:lpstr>
      <vt:lpstr>5.范式及规范化</vt:lpstr>
      <vt:lpstr>5.范式及规范化</vt:lpstr>
      <vt:lpstr>5.范式及规范化</vt:lpstr>
      <vt:lpstr>5.范式及规范化</vt:lpstr>
      <vt:lpstr>5.范式及规范化</vt:lpstr>
      <vt:lpstr>5.范式及规范化</vt:lpstr>
      <vt:lpstr>5.范式及规范化</vt:lpstr>
      <vt:lpstr>5.范式及规范化</vt:lpstr>
      <vt:lpstr>5.范式及规范化</vt:lpstr>
      <vt:lpstr>5.范式及规范化</vt:lpstr>
      <vt:lpstr>6.规范化原则及过程</vt:lpstr>
      <vt:lpstr>6.模式设计原则</vt:lpstr>
      <vt:lpstr>6.模式设计原则</vt:lpstr>
    </vt:vector>
  </TitlesOfParts>
  <Company>电子科技大学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电子科技大学教学PPT模板002</dc:title>
  <dc:creator>教育技术部</dc:creator>
  <cp:lastModifiedBy>AAA</cp:lastModifiedBy>
  <cp:revision>279</cp:revision>
  <dcterms:created xsi:type="dcterms:W3CDTF">2017-04-06T01:11:00Z</dcterms:created>
  <dcterms:modified xsi:type="dcterms:W3CDTF">2021-05-28T06:36:13Z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2052-10.1.0.5850</vt:lpwstr>
  </property>
  <property fmtid="{D5CDD505-2E9C-101B-9397-08002B2CF9AE}" pid="4" name="ICV">
    <vt:lpwstr>7EEEE8D13EB142979C77AB459131BFE3</vt:lpwstr>
  </property>
</Properties>
</file>