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2"/>
  </p:notesMasterIdLst>
  <p:sldIdLst>
    <p:sldId id="293" r:id="rId2"/>
    <p:sldId id="313" r:id="rId3"/>
    <p:sldId id="314" r:id="rId4"/>
    <p:sldId id="315" r:id="rId5"/>
    <p:sldId id="316" r:id="rId6"/>
    <p:sldId id="317" r:id="rId7"/>
    <p:sldId id="318" r:id="rId8"/>
    <p:sldId id="312" r:id="rId9"/>
    <p:sldId id="319" r:id="rId10"/>
    <p:sldId id="320" r:id="rId11"/>
    <p:sldId id="321" r:id="rId12"/>
    <p:sldId id="322" r:id="rId13"/>
    <p:sldId id="323" r:id="rId14"/>
    <p:sldId id="325" r:id="rId15"/>
    <p:sldId id="326" r:id="rId16"/>
    <p:sldId id="332" r:id="rId17"/>
    <p:sldId id="327" r:id="rId18"/>
    <p:sldId id="328" r:id="rId19"/>
    <p:sldId id="329" r:id="rId20"/>
    <p:sldId id="333" r:id="rId21"/>
    <p:sldId id="357" r:id="rId22"/>
    <p:sldId id="358" r:id="rId23"/>
    <p:sldId id="361" r:id="rId24"/>
    <p:sldId id="362" r:id="rId25"/>
    <p:sldId id="363" r:id="rId26"/>
    <p:sldId id="365" r:id="rId27"/>
    <p:sldId id="366" r:id="rId28"/>
    <p:sldId id="359" r:id="rId29"/>
    <p:sldId id="367" r:id="rId30"/>
    <p:sldId id="368" r:id="rId31"/>
    <p:sldId id="369" r:id="rId32"/>
    <p:sldId id="370" r:id="rId33"/>
    <p:sldId id="334" r:id="rId34"/>
    <p:sldId id="376" r:id="rId35"/>
    <p:sldId id="377" r:id="rId36"/>
    <p:sldId id="380" r:id="rId37"/>
    <p:sldId id="381" r:id="rId38"/>
    <p:sldId id="382" r:id="rId39"/>
    <p:sldId id="335" r:id="rId40"/>
    <p:sldId id="383" r:id="rId41"/>
    <p:sldId id="386" r:id="rId42"/>
    <p:sldId id="338" r:id="rId43"/>
    <p:sldId id="339" r:id="rId44"/>
    <p:sldId id="388" r:id="rId45"/>
    <p:sldId id="420" r:id="rId46"/>
    <p:sldId id="421" r:id="rId47"/>
    <p:sldId id="422" r:id="rId48"/>
    <p:sldId id="423" r:id="rId49"/>
    <p:sldId id="426" r:id="rId50"/>
    <p:sldId id="390" r:id="rId51"/>
    <p:sldId id="393" r:id="rId52"/>
    <p:sldId id="394" r:id="rId53"/>
    <p:sldId id="395" r:id="rId54"/>
    <p:sldId id="396" r:id="rId55"/>
    <p:sldId id="397" r:id="rId56"/>
    <p:sldId id="403" r:id="rId57"/>
    <p:sldId id="398" r:id="rId58"/>
    <p:sldId id="399" r:id="rId59"/>
    <p:sldId id="401" r:id="rId60"/>
    <p:sldId id="406" r:id="rId61"/>
    <p:sldId id="405" r:id="rId62"/>
    <p:sldId id="416" r:id="rId63"/>
    <p:sldId id="408" r:id="rId64"/>
    <p:sldId id="418" r:id="rId65"/>
    <p:sldId id="417" r:id="rId66"/>
    <p:sldId id="411" r:id="rId67"/>
    <p:sldId id="413" r:id="rId68"/>
    <p:sldId id="419" r:id="rId69"/>
    <p:sldId id="427" r:id="rId70"/>
    <p:sldId id="428" r:id="rId71"/>
    <p:sldId id="360" r:id="rId72"/>
    <p:sldId id="429" r:id="rId73"/>
    <p:sldId id="430" r:id="rId74"/>
    <p:sldId id="431" r:id="rId75"/>
    <p:sldId id="432" r:id="rId76"/>
    <p:sldId id="433" r:id="rId77"/>
    <p:sldId id="434" r:id="rId78"/>
    <p:sldId id="435" r:id="rId79"/>
    <p:sldId id="436" r:id="rId80"/>
    <p:sldId id="437" r:id="rId81"/>
    <p:sldId id="438" r:id="rId82"/>
    <p:sldId id="340" r:id="rId83"/>
    <p:sldId id="439" r:id="rId84"/>
    <p:sldId id="440" r:id="rId85"/>
    <p:sldId id="441" r:id="rId86"/>
    <p:sldId id="442" r:id="rId87"/>
    <p:sldId id="443" r:id="rId88"/>
    <p:sldId id="341" r:id="rId89"/>
    <p:sldId id="342" r:id="rId90"/>
    <p:sldId id="345" r:id="rId91"/>
    <p:sldId id="343" r:id="rId92"/>
    <p:sldId id="346" r:id="rId93"/>
    <p:sldId id="348" r:id="rId94"/>
    <p:sldId id="350" r:id="rId95"/>
    <p:sldId id="351" r:id="rId96"/>
    <p:sldId id="352" r:id="rId97"/>
    <p:sldId id="444" r:id="rId98"/>
    <p:sldId id="353" r:id="rId99"/>
    <p:sldId id="354" r:id="rId100"/>
    <p:sldId id="355" r:id="rId101"/>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E61"/>
    <a:srgbClr val="14436A"/>
    <a:srgbClr val="EFEFEF"/>
    <a:srgbClr val="A6A6A6"/>
    <a:srgbClr val="0B25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p:cViewPr varScale="1">
        <p:scale>
          <a:sx n="123" d="100"/>
          <a:sy n="123" d="100"/>
        </p:scale>
        <p:origin x="298" y="82"/>
      </p:cViewPr>
      <p:guideLst>
        <p:guide orient="horz" pos="1621"/>
        <p:guide pos="2880"/>
      </p:guideLst>
    </p:cSldViewPr>
  </p:slideViewPr>
  <p:notesTextViewPr>
    <p:cViewPr>
      <p:scale>
        <a:sx n="100" d="100"/>
        <a:sy n="100" d="100"/>
      </p:scale>
      <p:origin x="0" y="0"/>
    </p:cViewPr>
  </p:notesTextViewPr>
  <p:sorterViewPr>
    <p:cViewPr>
      <p:scale>
        <a:sx n="70" d="100"/>
        <a:sy n="70" d="100"/>
      </p:scale>
      <p:origin x="0" y="0"/>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8A863E-D442-44F9-9BD6-E000583DFCBC}" type="datetimeFigureOut">
              <a:rPr lang="zh-CN" altLang="en-US" smtClean="0"/>
              <a:t>2021/2/28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9AA98F-6474-4A59-A3C8-82662F366263}" type="slidenum">
              <a:rPr lang="zh-CN" altLang="en-US" smtClean="0"/>
              <a:t>‹#›</a:t>
            </a:fld>
            <a:endParaRPr lang="zh-CN" altLang="en-US"/>
          </a:p>
        </p:txBody>
      </p:sp>
    </p:spTree>
    <p:extLst>
      <p:ext uri="{BB962C8B-B14F-4D97-AF65-F5344CB8AC3E}">
        <p14:creationId xmlns:p14="http://schemas.microsoft.com/office/powerpoint/2010/main" val="1353742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t>1</a:t>
            </a:fld>
            <a:endParaRPr lang="zh-CN" altLang="en-US"/>
          </a:p>
        </p:txBody>
      </p:sp>
    </p:spTree>
    <p:extLst>
      <p:ext uri="{BB962C8B-B14F-4D97-AF65-F5344CB8AC3E}">
        <p14:creationId xmlns:p14="http://schemas.microsoft.com/office/powerpoint/2010/main" val="2580551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10</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表明 每个医生必须要有一个部门，不存在未被分配部门的医生。</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100</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11</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12</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13</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14</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a:solidFill>
                  <a:schemeClr val="tx1"/>
                </a:solidFill>
                <a:effectLst/>
                <a:latin typeface="+mn-lt"/>
                <a:ea typeface="+mn-ea"/>
                <a:cs typeface="+mn-cs"/>
              </a:rPr>
              <a:t>在创建了数据库之后，我们就可以定义表结构了。关系数据库的表结构由列构成，定义每一列的列名以及要存储的数据的</a:t>
            </a:r>
            <a:r>
              <a:rPr lang="zh-CN" altLang="en-US" sz="1200" b="0" i="0" kern="1200">
                <a:solidFill>
                  <a:schemeClr val="tx1"/>
                </a:solidFill>
                <a:effectLst/>
                <a:latin typeface="+mn-lt"/>
                <a:ea typeface="+mn-ea"/>
                <a:cs typeface="+mn-cs"/>
              </a:rPr>
              <a:t>类型。</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15</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16</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17</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黑体" panose="02010609060101010101" pitchFamily="49" charset="-122"/>
                <a:ea typeface="黑体" panose="02010609060101010101" pitchFamily="49" charset="-122"/>
              </a:rPr>
              <a:t>注意，使用</a:t>
            </a:r>
            <a:r>
              <a:rPr lang="en-US" altLang="zh-CN" sz="1200" dirty="0">
                <a:latin typeface="黑体" panose="02010609060101010101" pitchFamily="49" charset="-122"/>
                <a:ea typeface="黑体" panose="02010609060101010101" pitchFamily="49" charset="-122"/>
              </a:rPr>
              <a:t>ALTER TABLE</a:t>
            </a:r>
            <a:r>
              <a:rPr lang="zh-CN" altLang="en-US" sz="1200" dirty="0">
                <a:latin typeface="黑体" panose="02010609060101010101" pitchFamily="49" charset="-122"/>
                <a:ea typeface="黑体" panose="02010609060101010101" pitchFamily="49" charset="-122"/>
              </a:rPr>
              <a:t>语句在表中增加列，如果新增列定义为</a:t>
            </a:r>
            <a:r>
              <a:rPr lang="en-US" altLang="zh-CN" sz="1200" dirty="0">
                <a:latin typeface="黑体" panose="02010609060101010101" pitchFamily="49" charset="-122"/>
                <a:ea typeface="黑体" panose="02010609060101010101" pitchFamily="49" charset="-122"/>
              </a:rPr>
              <a:t>NOT NULL</a:t>
            </a:r>
            <a:r>
              <a:rPr lang="zh-CN" altLang="en-US" sz="1200" dirty="0">
                <a:latin typeface="黑体" panose="02010609060101010101" pitchFamily="49" charset="-122"/>
                <a:ea typeface="黑体" panose="02010609060101010101" pitchFamily="49" charset="-122"/>
              </a:rPr>
              <a:t>列，必须用</a:t>
            </a:r>
            <a:r>
              <a:rPr lang="en-US" altLang="zh-CN" sz="1200" dirty="0">
                <a:latin typeface="黑体" panose="02010609060101010101" pitchFamily="49" charset="-122"/>
                <a:ea typeface="黑体" panose="02010609060101010101" pitchFamily="49" charset="-122"/>
              </a:rPr>
              <a:t>Default</a:t>
            </a:r>
            <a:r>
              <a:rPr lang="zh-CN" altLang="en-US" sz="1200" dirty="0">
                <a:latin typeface="黑体" panose="02010609060101010101" pitchFamily="49" charset="-122"/>
                <a:ea typeface="黑体" panose="02010609060101010101" pitchFamily="49" charset="-122"/>
              </a:rPr>
              <a:t>子句指定缺省值，否则，没有指定缺省值，当给表增加新列时，表中原有记录的新增列将自动为</a:t>
            </a:r>
            <a:r>
              <a:rPr lang="en-US" altLang="zh-CN" sz="1200" dirty="0">
                <a:latin typeface="黑体" panose="02010609060101010101" pitchFamily="49" charset="-122"/>
                <a:ea typeface="黑体" panose="02010609060101010101" pitchFamily="49" charset="-122"/>
              </a:rPr>
              <a:t>NULL</a:t>
            </a:r>
            <a:r>
              <a:rPr lang="zh-CN" altLang="en-US" sz="1200" dirty="0">
                <a:latin typeface="黑体" panose="02010609060101010101" pitchFamily="49" charset="-122"/>
                <a:ea typeface="黑体" panose="02010609060101010101" pitchFamily="49" charset="-122"/>
              </a:rPr>
              <a:t>，这样就会违背</a:t>
            </a:r>
            <a:r>
              <a:rPr lang="en-US" altLang="zh-CN" sz="1200" dirty="0">
                <a:latin typeface="黑体" panose="02010609060101010101" pitchFamily="49" charset="-122"/>
                <a:ea typeface="黑体" panose="02010609060101010101" pitchFamily="49" charset="-122"/>
              </a:rPr>
              <a:t>NOT NULL</a:t>
            </a:r>
            <a:r>
              <a:rPr lang="zh-CN" altLang="en-US" sz="1200" dirty="0">
                <a:latin typeface="黑体" panose="02010609060101010101" pitchFamily="49" charset="-122"/>
                <a:ea typeface="黑体" panose="02010609060101010101" pitchFamily="49" charset="-122"/>
              </a:rPr>
              <a:t>的定义而出错。</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18</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19</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同学们在学习</a:t>
            </a:r>
            <a:r>
              <a:rPr lang="en-US" altLang="zh-CN" sz="1200" b="0" i="0" kern="1200" dirty="0">
                <a:solidFill>
                  <a:schemeClr val="tx1"/>
                </a:solidFill>
                <a:effectLst/>
                <a:latin typeface="+mn-lt"/>
                <a:ea typeface="+mn-ea"/>
                <a:cs typeface="+mn-cs"/>
              </a:rPr>
              <a:t>SQL </a:t>
            </a:r>
            <a:r>
              <a:rPr lang="zh-CN" altLang="en-US" sz="1200" b="0" i="0" kern="1200" dirty="0">
                <a:solidFill>
                  <a:schemeClr val="tx1"/>
                </a:solidFill>
                <a:effectLst/>
                <a:latin typeface="+mn-lt"/>
                <a:ea typeface="+mn-ea"/>
                <a:cs typeface="+mn-cs"/>
              </a:rPr>
              <a:t>之前，有必要先了解一下 </a:t>
            </a:r>
            <a:r>
              <a:rPr lang="en-US" altLang="zh-CN" sz="1200" b="0" i="0" kern="1200" dirty="0">
                <a:solidFill>
                  <a:schemeClr val="tx1"/>
                </a:solidFill>
                <a:effectLst/>
                <a:latin typeface="+mn-lt"/>
                <a:ea typeface="+mn-ea"/>
                <a:cs typeface="+mn-cs"/>
              </a:rPr>
              <a:t>SQL </a:t>
            </a:r>
            <a:r>
              <a:rPr lang="zh-CN" altLang="en-US" sz="1200" b="0" i="0" kern="1200" dirty="0">
                <a:solidFill>
                  <a:schemeClr val="tx1"/>
                </a:solidFill>
                <a:effectLst/>
                <a:latin typeface="+mn-lt"/>
                <a:ea typeface="+mn-ea"/>
                <a:cs typeface="+mn-cs"/>
              </a:rPr>
              <a:t>的发展历史。</a:t>
            </a:r>
            <a:endParaRPr lang="en-US" altLang="zh-CN" sz="1200" dirty="0">
              <a:latin typeface="黑体" panose="02010609060101010101" pitchFamily="49" charset="-122"/>
              <a:ea typeface="黑体" panose="02010609060101010101" pitchFamily="49" charset="-122"/>
              <a:cs typeface="黑体"/>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latin typeface="黑体" panose="02010609060101010101" pitchFamily="49" charset="-122"/>
                <a:ea typeface="黑体" panose="02010609060101010101" pitchFamily="49" charset="-122"/>
                <a:cs typeface="黑体"/>
              </a:rPr>
              <a:t>最早的</a:t>
            </a:r>
            <a:r>
              <a:rPr lang="en-US" altLang="zh-CN" sz="1200" dirty="0">
                <a:latin typeface="黑体" panose="02010609060101010101" pitchFamily="49" charset="-122"/>
                <a:ea typeface="黑体" panose="02010609060101010101" pitchFamily="49" charset="-122"/>
                <a:cs typeface="黑体"/>
              </a:rPr>
              <a:t>SQL</a:t>
            </a:r>
            <a:r>
              <a:rPr lang="zh-CN" altLang="zh-CN" sz="1200" dirty="0">
                <a:latin typeface="黑体" panose="02010609060101010101" pitchFamily="49" charset="-122"/>
                <a:ea typeface="黑体" panose="02010609060101010101" pitchFamily="49" charset="-122"/>
                <a:cs typeface="黑体"/>
              </a:rPr>
              <a:t>原型是</a:t>
            </a:r>
            <a:r>
              <a:rPr lang="en-US" altLang="zh-CN" sz="1200" dirty="0">
                <a:latin typeface="黑体" panose="02010609060101010101" pitchFamily="49" charset="-122"/>
                <a:ea typeface="黑体" panose="02010609060101010101" pitchFamily="49" charset="-122"/>
                <a:cs typeface="黑体"/>
              </a:rPr>
              <a:t>IBM</a:t>
            </a:r>
            <a:r>
              <a:rPr lang="zh-CN" altLang="zh-CN" sz="1200" dirty="0">
                <a:latin typeface="黑体" panose="02010609060101010101" pitchFamily="49" charset="-122"/>
                <a:ea typeface="黑体" panose="02010609060101010101" pitchFamily="49" charset="-122"/>
                <a:cs typeface="黑体"/>
              </a:rPr>
              <a:t>的研究人员在</a:t>
            </a:r>
            <a:r>
              <a:rPr lang="en-US" altLang="zh-CN" sz="1200" dirty="0">
                <a:latin typeface="黑体" panose="02010609060101010101" pitchFamily="49" charset="-122"/>
                <a:ea typeface="黑体" panose="02010609060101010101" pitchFamily="49" charset="-122"/>
                <a:cs typeface="黑体"/>
              </a:rPr>
              <a:t>20</a:t>
            </a:r>
            <a:r>
              <a:rPr lang="zh-CN" altLang="zh-CN" sz="1200" dirty="0">
                <a:latin typeface="黑体" panose="02010609060101010101" pitchFamily="49" charset="-122"/>
                <a:ea typeface="黑体" panose="02010609060101010101" pitchFamily="49" charset="-122"/>
                <a:cs typeface="黑体"/>
              </a:rPr>
              <a:t>世纪</a:t>
            </a:r>
            <a:r>
              <a:rPr lang="en-US" altLang="zh-CN" sz="1200" dirty="0">
                <a:latin typeface="黑体" panose="02010609060101010101" pitchFamily="49" charset="-122"/>
                <a:ea typeface="黑体" panose="02010609060101010101" pitchFamily="49" charset="-122"/>
                <a:cs typeface="黑体"/>
              </a:rPr>
              <a:t>70</a:t>
            </a:r>
            <a:r>
              <a:rPr lang="zh-CN" altLang="zh-CN" sz="1200" dirty="0">
                <a:latin typeface="黑体" panose="02010609060101010101" pitchFamily="49" charset="-122"/>
                <a:ea typeface="黑体" panose="02010609060101010101" pitchFamily="49" charset="-122"/>
                <a:cs typeface="黑体"/>
              </a:rPr>
              <a:t>年代开发的，该原型被命名为</a:t>
            </a:r>
            <a:r>
              <a:rPr lang="en-US" altLang="zh-CN" sz="1200" dirty="0">
                <a:latin typeface="黑体" panose="02010609060101010101" pitchFamily="49" charset="-122"/>
                <a:ea typeface="黑体" panose="02010609060101010101" pitchFamily="49" charset="-122"/>
                <a:cs typeface="Times New Roman"/>
              </a:rPr>
              <a:t>SEQUEL</a:t>
            </a:r>
            <a:r>
              <a:rPr lang="zh-CN" altLang="zh-CN" sz="1200" dirty="0">
                <a:latin typeface="黑体" panose="02010609060101010101" pitchFamily="49" charset="-122"/>
                <a:ea typeface="黑体" panose="02010609060101010101" pitchFamily="49" charset="-122"/>
                <a:cs typeface="Times New Roman"/>
              </a:rPr>
              <a:t>（</a:t>
            </a:r>
            <a:r>
              <a:rPr lang="en-US" altLang="zh-CN" sz="1200" dirty="0">
                <a:latin typeface="黑体" panose="02010609060101010101" pitchFamily="49" charset="-122"/>
                <a:ea typeface="黑体" panose="02010609060101010101" pitchFamily="49" charset="-122"/>
                <a:cs typeface="Times New Roman"/>
              </a:rPr>
              <a:t>Structured English Query Language</a:t>
            </a:r>
            <a:r>
              <a:rPr lang="zh-CN" altLang="zh-CN" sz="1200" dirty="0">
                <a:latin typeface="黑体" panose="02010609060101010101" pitchFamily="49" charset="-122"/>
                <a:ea typeface="黑体" panose="02010609060101010101" pitchFamily="49" charset="-122"/>
                <a:cs typeface="Times New Roman"/>
              </a:rPr>
              <a:t>）。</a:t>
            </a:r>
            <a:endParaRPr lang="zh-CN" altLang="en-US" sz="1200" dirty="0">
              <a:latin typeface="黑体" panose="02010609060101010101" pitchFamily="49" charset="-122"/>
              <a:ea typeface="黑体" panose="02010609060101010101" pitchFamily="49" charset="-122"/>
              <a:cs typeface="Times New Roman"/>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latin typeface="黑体" panose="02010609060101010101" pitchFamily="49" charset="-122"/>
                <a:ea typeface="黑体" panose="02010609060101010101" pitchFamily="49" charset="-122"/>
                <a:cs typeface="黑体"/>
              </a:rPr>
              <a:t>各数据库厂商纷纷在其产品中引入并支持</a:t>
            </a:r>
            <a:r>
              <a:rPr lang="en-US" altLang="zh-CN" sz="1200" dirty="0">
                <a:latin typeface="黑体" panose="02010609060101010101" pitchFamily="49" charset="-122"/>
                <a:ea typeface="黑体" panose="02010609060101010101" pitchFamily="49" charset="-122"/>
                <a:cs typeface="黑体"/>
              </a:rPr>
              <a:t>SQL</a:t>
            </a:r>
            <a:r>
              <a:rPr lang="zh-CN" altLang="zh-CN" sz="1200" dirty="0">
                <a:latin typeface="黑体" panose="02010609060101010101" pitchFamily="49" charset="-122"/>
                <a:ea typeface="黑体" panose="02010609060101010101" pitchFamily="49" charset="-122"/>
                <a:cs typeface="黑体"/>
              </a:rPr>
              <a:t>语言。上世纪</a:t>
            </a:r>
            <a:r>
              <a:rPr lang="en-US" altLang="zh-CN" sz="1200" dirty="0">
                <a:latin typeface="黑体" panose="02010609060101010101" pitchFamily="49" charset="-122"/>
                <a:ea typeface="黑体" panose="02010609060101010101" pitchFamily="49" charset="-122"/>
                <a:cs typeface="黑体"/>
              </a:rPr>
              <a:t>70</a:t>
            </a:r>
            <a:r>
              <a:rPr lang="zh-CN" altLang="zh-CN" sz="1200" dirty="0">
                <a:latin typeface="黑体" panose="02010609060101010101" pitchFamily="49" charset="-122"/>
                <a:ea typeface="黑体" panose="02010609060101010101" pitchFamily="49" charset="-122"/>
                <a:cs typeface="黑体"/>
              </a:rPr>
              <a:t>年代末出现的第一个商业数据库系统</a:t>
            </a:r>
            <a:r>
              <a:rPr lang="en-US" altLang="zh-CN" sz="1200" dirty="0">
                <a:latin typeface="黑体" panose="02010609060101010101" pitchFamily="49" charset="-122"/>
                <a:ea typeface="黑体" panose="02010609060101010101" pitchFamily="49" charset="-122"/>
                <a:cs typeface="黑体"/>
              </a:rPr>
              <a:t>Oracle</a:t>
            </a:r>
            <a:r>
              <a:rPr lang="zh-CN" altLang="zh-CN" sz="1200" dirty="0">
                <a:latin typeface="黑体" panose="02010609060101010101" pitchFamily="49" charset="-122"/>
                <a:ea typeface="黑体" panose="02010609060101010101" pitchFamily="49" charset="-122"/>
                <a:cs typeface="黑体"/>
              </a:rPr>
              <a:t>就是以</a:t>
            </a:r>
            <a:r>
              <a:rPr lang="en-US" altLang="zh-CN" sz="1200" dirty="0">
                <a:latin typeface="黑体" panose="02010609060101010101" pitchFamily="49" charset="-122"/>
                <a:ea typeface="黑体" panose="02010609060101010101" pitchFamily="49" charset="-122"/>
                <a:cs typeface="黑体"/>
              </a:rPr>
              <a:t>SQL</a:t>
            </a:r>
            <a:r>
              <a:rPr lang="zh-CN" altLang="zh-CN" sz="1200" dirty="0">
                <a:latin typeface="黑体" panose="02010609060101010101" pitchFamily="49" charset="-122"/>
                <a:ea typeface="黑体" panose="02010609060101010101" pitchFamily="49" charset="-122"/>
                <a:cs typeface="黑体"/>
              </a:rPr>
              <a:t>为基础的关系</a:t>
            </a:r>
            <a:r>
              <a:rPr lang="en-US" altLang="zh-CN" sz="1200" dirty="0">
                <a:latin typeface="黑体" panose="02010609060101010101" pitchFamily="49" charset="-122"/>
                <a:ea typeface="黑体" panose="02010609060101010101" pitchFamily="49" charset="-122"/>
                <a:cs typeface="黑体"/>
              </a:rPr>
              <a:t>DBMS</a:t>
            </a:r>
            <a:r>
              <a:rPr lang="zh-CN" altLang="zh-CN" sz="1200" dirty="0">
                <a:latin typeface="黑体" panose="02010609060101010101" pitchFamily="49" charset="-122"/>
                <a:ea typeface="黑体" panose="02010609060101010101" pitchFamily="49" charset="-122"/>
                <a:cs typeface="黑体"/>
              </a:rPr>
              <a:t>产品</a:t>
            </a:r>
            <a:r>
              <a:rPr lang="zh-CN" altLang="en-US" sz="1200" dirty="0">
                <a:latin typeface="黑体" panose="02010609060101010101" pitchFamily="49" charset="-122"/>
                <a:ea typeface="黑体" panose="02010609060101010101" pitchFamily="49" charset="-122"/>
                <a:cs typeface="黑体"/>
                <a:sym typeface="+mn-lt"/>
              </a:rPr>
              <a:t>。</a:t>
            </a:r>
            <a:r>
              <a:rPr lang="zh-CN" altLang="zh-CN" sz="1200" dirty="0">
                <a:latin typeface="黑体" panose="02010609060101010101" pitchFamily="49" charset="-122"/>
                <a:ea typeface="黑体" panose="02010609060101010101" pitchFamily="49" charset="-122"/>
                <a:cs typeface="黑体"/>
              </a:rPr>
              <a:t>尽管大多数生产厂商对</a:t>
            </a:r>
            <a:r>
              <a:rPr lang="en-US" altLang="zh-CN" sz="1200" dirty="0">
                <a:latin typeface="黑体" panose="02010609060101010101" pitchFamily="49" charset="-122"/>
                <a:ea typeface="黑体" panose="02010609060101010101" pitchFamily="49" charset="-122"/>
                <a:cs typeface="黑体"/>
              </a:rPr>
              <a:t>SQL</a:t>
            </a:r>
            <a:r>
              <a:rPr lang="zh-CN" altLang="zh-CN" sz="1200" dirty="0">
                <a:latin typeface="黑体" panose="02010609060101010101" pitchFamily="49" charset="-122"/>
                <a:ea typeface="黑体" panose="02010609060101010101" pitchFamily="49" charset="-122"/>
                <a:cs typeface="黑体"/>
              </a:rPr>
              <a:t>语言的支持大部分是相似的，但它们之间仍存在一定的差异，</a:t>
            </a:r>
            <a:r>
              <a:rPr lang="en-US" altLang="zh-CN" sz="1200" dirty="0">
                <a:latin typeface="黑体" panose="02010609060101010101" pitchFamily="49" charset="-122"/>
                <a:ea typeface="黑体" panose="02010609060101010101" pitchFamily="49" charset="-122"/>
                <a:cs typeface="黑体"/>
              </a:rPr>
              <a:t>SQL</a:t>
            </a:r>
            <a:r>
              <a:rPr lang="zh-CN" altLang="zh-CN" sz="1200" dirty="0">
                <a:latin typeface="黑体" panose="02010609060101010101" pitchFamily="49" charset="-122"/>
                <a:ea typeface="黑体" panose="02010609060101010101" pitchFamily="49" charset="-122"/>
                <a:cs typeface="黑体"/>
              </a:rPr>
              <a:t>的使用处于一种混乱的状态。</a:t>
            </a:r>
            <a:endParaRPr lang="en-US" altLang="zh-CN" sz="1200" dirty="0">
              <a:latin typeface="黑体" panose="02010609060101010101" pitchFamily="49" charset="-122"/>
              <a:ea typeface="黑体" panose="02010609060101010101" pitchFamily="49" charset="-122"/>
            </a:endParaRPr>
          </a:p>
          <a:p>
            <a:r>
              <a:rPr lang="en-US" altLang="zh-CN" sz="1200" b="0" i="0" kern="1200" dirty="0">
                <a:solidFill>
                  <a:schemeClr val="tx1"/>
                </a:solidFill>
                <a:effectLst/>
                <a:latin typeface="+mn-lt"/>
                <a:ea typeface="+mn-ea"/>
                <a:cs typeface="+mn-cs"/>
              </a:rPr>
              <a:t>SQL-2016</a:t>
            </a:r>
            <a:r>
              <a:rPr lang="zh-CN" altLang="en-US" sz="1200" b="0" i="0" kern="1200" dirty="0">
                <a:solidFill>
                  <a:schemeClr val="tx1"/>
                </a:solidFill>
                <a:effectLst/>
                <a:latin typeface="+mn-lt"/>
                <a:ea typeface="+mn-ea"/>
                <a:cs typeface="+mn-cs"/>
              </a:rPr>
              <a:t>它于 </a:t>
            </a:r>
            <a:r>
              <a:rPr lang="en-US" altLang="zh-CN" sz="1200" b="0" i="0" kern="1200" dirty="0">
                <a:solidFill>
                  <a:schemeClr val="tx1"/>
                </a:solidFill>
                <a:effectLst/>
                <a:latin typeface="+mn-lt"/>
                <a:ea typeface="+mn-ea"/>
                <a:cs typeface="+mn-cs"/>
              </a:rPr>
              <a:t>2016 </a:t>
            </a:r>
            <a:r>
              <a:rPr lang="zh-CN" altLang="en-US" sz="1200" b="0" i="0" kern="1200" dirty="0">
                <a:solidFill>
                  <a:schemeClr val="tx1"/>
                </a:solidFill>
                <a:effectLst/>
                <a:latin typeface="+mn-lt"/>
                <a:ea typeface="+mn-ea"/>
                <a:cs typeface="+mn-cs"/>
              </a:rPr>
              <a:t>年 </a:t>
            </a:r>
            <a:r>
              <a:rPr lang="en-US" altLang="zh-CN" sz="1200" b="0" i="0" kern="1200" dirty="0">
                <a:solidFill>
                  <a:schemeClr val="tx1"/>
                </a:solidFill>
                <a:effectLst/>
                <a:latin typeface="+mn-lt"/>
                <a:ea typeface="+mn-ea"/>
                <a:cs typeface="+mn-cs"/>
              </a:rPr>
              <a:t>12 </a:t>
            </a:r>
            <a:r>
              <a:rPr lang="zh-CN" altLang="en-US" sz="1200" b="0" i="0" kern="1200" dirty="0">
                <a:solidFill>
                  <a:schemeClr val="tx1"/>
                </a:solidFill>
                <a:effectLst/>
                <a:latin typeface="+mn-lt"/>
                <a:ea typeface="+mn-ea"/>
                <a:cs typeface="+mn-cs"/>
              </a:rPr>
              <a:t>月正式通过。它引入了 </a:t>
            </a:r>
            <a:r>
              <a:rPr lang="en-US" altLang="zh-CN" sz="1200" b="0" i="0" kern="1200" dirty="0">
                <a:solidFill>
                  <a:schemeClr val="tx1"/>
                </a:solidFill>
                <a:effectLst/>
                <a:latin typeface="+mn-lt"/>
                <a:ea typeface="+mn-ea"/>
                <a:cs typeface="+mn-cs"/>
              </a:rPr>
              <a:t>44 </a:t>
            </a:r>
            <a:r>
              <a:rPr lang="zh-CN" altLang="en-US" sz="1200" b="0" i="0" kern="1200" dirty="0">
                <a:solidFill>
                  <a:schemeClr val="tx1"/>
                </a:solidFill>
                <a:effectLst/>
                <a:latin typeface="+mn-lt"/>
                <a:ea typeface="+mn-ea"/>
                <a:cs typeface="+mn-cs"/>
              </a:rPr>
              <a:t>种新的可选功能。到目前为止，不同的数据库产品对</a:t>
            </a:r>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标准的支持也不完全一致。大多数数据库产商都支持绝大部分</a:t>
            </a:r>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标准，但有部分标准他们不支持，同时数据库产商也根据自己产品的特点，对</a:t>
            </a:r>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标准进行了扩展。同学们以后使用具体数据库产品时，可以查阅对应的产品手册就可以了。本课程主要以 </a:t>
            </a:r>
            <a:r>
              <a:rPr lang="en-US" altLang="zh-CN" sz="1200" b="0" i="0" kern="1200" dirty="0">
                <a:solidFill>
                  <a:schemeClr val="tx1"/>
                </a:solidFill>
                <a:effectLst/>
                <a:latin typeface="+mn-lt"/>
                <a:ea typeface="+mn-ea"/>
                <a:cs typeface="+mn-cs"/>
              </a:rPr>
              <a:t>SQL SERVER 2008 </a:t>
            </a:r>
            <a:r>
              <a:rPr lang="zh-CN" altLang="en-US" sz="1200" b="0" i="0" kern="1200" dirty="0">
                <a:solidFill>
                  <a:schemeClr val="tx1"/>
                </a:solidFill>
                <a:effectLst/>
                <a:latin typeface="+mn-lt"/>
                <a:ea typeface="+mn-ea"/>
                <a:cs typeface="+mn-cs"/>
              </a:rPr>
              <a:t>使用的 </a:t>
            </a:r>
            <a:r>
              <a:rPr lang="en-US" altLang="zh-CN" sz="1200" b="0" i="0" kern="1200" dirty="0">
                <a:solidFill>
                  <a:schemeClr val="tx1"/>
                </a:solidFill>
                <a:effectLst/>
                <a:latin typeface="+mn-lt"/>
                <a:ea typeface="+mn-ea"/>
                <a:cs typeface="+mn-cs"/>
              </a:rPr>
              <a:t>SQL </a:t>
            </a:r>
            <a:r>
              <a:rPr lang="zh-CN" altLang="en-US" sz="1200" b="0" i="0" kern="1200" dirty="0">
                <a:solidFill>
                  <a:schemeClr val="tx1"/>
                </a:solidFill>
                <a:effectLst/>
                <a:latin typeface="+mn-lt"/>
                <a:ea typeface="+mn-ea"/>
                <a:cs typeface="+mn-cs"/>
              </a:rPr>
              <a:t>标准介绍 </a:t>
            </a:r>
            <a:r>
              <a:rPr lang="en-US" altLang="zh-CN" sz="1200" b="0" i="0" kern="1200" dirty="0">
                <a:solidFill>
                  <a:schemeClr val="tx1"/>
                </a:solidFill>
                <a:effectLst/>
                <a:latin typeface="+mn-lt"/>
                <a:ea typeface="+mn-ea"/>
                <a:cs typeface="+mn-cs"/>
              </a:rPr>
              <a:t>SQL </a:t>
            </a:r>
            <a:r>
              <a:rPr lang="zh-CN" altLang="en-US" sz="1200" b="0" i="0" kern="1200" dirty="0">
                <a:solidFill>
                  <a:schemeClr val="tx1"/>
                </a:solidFill>
                <a:effectLst/>
                <a:latin typeface="+mn-lt"/>
                <a:ea typeface="+mn-ea"/>
                <a:cs typeface="+mn-cs"/>
              </a:rPr>
              <a:t>语言。</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a:solidFill>
                  <a:schemeClr val="tx1"/>
                </a:solidFill>
                <a:effectLst/>
                <a:latin typeface="+mn-lt"/>
                <a:ea typeface="+mn-ea"/>
                <a:cs typeface="+mn-cs"/>
              </a:rPr>
              <a:t>同学们最基本的查询结构，即 </a:t>
            </a:r>
            <a:r>
              <a:rPr lang="en-US" altLang="zh-CN" sz="1200" b="0" i="0" kern="1200" dirty="0">
                <a:solidFill>
                  <a:schemeClr val="tx1"/>
                </a:solidFill>
                <a:effectLst/>
                <a:latin typeface="+mn-lt"/>
                <a:ea typeface="+mn-ea"/>
                <a:cs typeface="+mn-cs"/>
              </a:rPr>
              <a:t>SELECT…FROM…WHERE </a:t>
            </a:r>
            <a:r>
              <a:rPr lang="zh-CN" altLang="en-US" sz="1200" b="0" i="0" kern="1200" dirty="0">
                <a:solidFill>
                  <a:schemeClr val="tx1"/>
                </a:solidFill>
                <a:effectLst/>
                <a:latin typeface="+mn-lt"/>
                <a:ea typeface="+mn-ea"/>
                <a:cs typeface="+mn-cs"/>
              </a:rPr>
              <a:t>结构。</a:t>
            </a:r>
            <a:r>
              <a:rPr lang="zh-CN" altLang="en-US" dirty="0"/>
              <a:t> </a:t>
            </a:r>
            <a:br>
              <a:rPr lang="zh-CN" altLang="en-US" dirty="0"/>
            </a:br>
            <a:r>
              <a:rPr lang="zh-CN" altLang="en-US" dirty="0"/>
              <a:t>首先我们通过一个例子来看一下什么是查询语句。</a:t>
            </a:r>
          </a:p>
        </p:txBody>
      </p:sp>
      <p:sp>
        <p:nvSpPr>
          <p:cNvPr id="4" name="灯片编号占位符 3"/>
          <p:cNvSpPr>
            <a:spLocks noGrp="1"/>
          </p:cNvSpPr>
          <p:nvPr>
            <p:ph type="sldNum" sz="quarter" idx="10"/>
          </p:nvPr>
        </p:nvSpPr>
        <p:spPr/>
        <p:txBody>
          <a:bodyPr/>
          <a:lstStyle/>
          <a:p>
            <a:fld id="{2B9AA98F-6474-4A59-A3C8-82662F366263}" type="slidenum">
              <a:rPr lang="zh-CN" altLang="en-US" smtClean="0"/>
              <a:t>20</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21</a:t>
            </a:fld>
            <a:endParaRPr lang="zh-CN" altLang="en-US"/>
          </a:p>
        </p:txBody>
      </p:sp>
    </p:spTree>
    <p:extLst>
      <p:ext uri="{BB962C8B-B14F-4D97-AF65-F5344CB8AC3E}">
        <p14:creationId xmlns:p14="http://schemas.microsoft.com/office/powerpoint/2010/main" val="1359290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22</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23</a:t>
            </a:fld>
            <a:endParaRPr lang="zh-CN" altLang="en-US"/>
          </a:p>
        </p:txBody>
      </p:sp>
    </p:spTree>
    <p:extLst>
      <p:ext uri="{BB962C8B-B14F-4D97-AF65-F5344CB8AC3E}">
        <p14:creationId xmlns:p14="http://schemas.microsoft.com/office/powerpoint/2010/main" val="5719605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24</a:t>
            </a:fld>
            <a:endParaRPr lang="zh-CN" altLang="en-US"/>
          </a:p>
        </p:txBody>
      </p:sp>
    </p:spTree>
    <p:extLst>
      <p:ext uri="{BB962C8B-B14F-4D97-AF65-F5344CB8AC3E}">
        <p14:creationId xmlns:p14="http://schemas.microsoft.com/office/powerpoint/2010/main" val="1153007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列中，可以是算术表达式</a:t>
            </a:r>
          </a:p>
        </p:txBody>
      </p:sp>
      <p:sp>
        <p:nvSpPr>
          <p:cNvPr id="4" name="灯片编号占位符 3"/>
          <p:cNvSpPr>
            <a:spLocks noGrp="1"/>
          </p:cNvSpPr>
          <p:nvPr>
            <p:ph type="sldNum" sz="quarter" idx="10"/>
          </p:nvPr>
        </p:nvSpPr>
        <p:spPr/>
        <p:txBody>
          <a:bodyPr/>
          <a:lstStyle/>
          <a:p>
            <a:fld id="{2B9AA98F-6474-4A59-A3C8-82662F366263}" type="slidenum">
              <a:rPr lang="zh-CN" altLang="en-US" smtClean="0"/>
              <a:t>25</a:t>
            </a:fld>
            <a:endParaRPr lang="zh-CN" altLang="en-US"/>
          </a:p>
        </p:txBody>
      </p:sp>
    </p:spTree>
    <p:extLst>
      <p:ext uri="{BB962C8B-B14F-4D97-AF65-F5344CB8AC3E}">
        <p14:creationId xmlns:p14="http://schemas.microsoft.com/office/powerpoint/2010/main" val="7230627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26</a:t>
            </a:fld>
            <a:endParaRPr lang="zh-CN" altLang="en-US"/>
          </a:p>
        </p:txBody>
      </p:sp>
    </p:spTree>
    <p:extLst>
      <p:ext uri="{BB962C8B-B14F-4D97-AF65-F5344CB8AC3E}">
        <p14:creationId xmlns:p14="http://schemas.microsoft.com/office/powerpoint/2010/main" val="313983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27</a:t>
            </a:fld>
            <a:endParaRPr lang="zh-CN" altLang="en-US"/>
          </a:p>
        </p:txBody>
      </p:sp>
    </p:spTree>
    <p:extLst>
      <p:ext uri="{BB962C8B-B14F-4D97-AF65-F5344CB8AC3E}">
        <p14:creationId xmlns:p14="http://schemas.microsoft.com/office/powerpoint/2010/main" val="2568852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28</a:t>
            </a:fld>
            <a:endParaRPr lang="zh-CN" altLang="en-US"/>
          </a:p>
        </p:txBody>
      </p:sp>
    </p:spTree>
    <p:extLst>
      <p:ext uri="{BB962C8B-B14F-4D97-AF65-F5344CB8AC3E}">
        <p14:creationId xmlns:p14="http://schemas.microsoft.com/office/powerpoint/2010/main" val="1209337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29</a:t>
            </a:fld>
            <a:endParaRPr lang="zh-CN" altLang="en-US"/>
          </a:p>
        </p:txBody>
      </p:sp>
    </p:spTree>
    <p:extLst>
      <p:ext uri="{BB962C8B-B14F-4D97-AF65-F5344CB8AC3E}">
        <p14:creationId xmlns:p14="http://schemas.microsoft.com/office/powerpoint/2010/main" val="3220219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授权和收权，</a:t>
            </a:r>
            <a:r>
              <a:rPr lang="en-US" altLang="zh-CN" dirty="0"/>
              <a:t>GRANT REVOKE</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30</a:t>
            </a:fld>
            <a:endParaRPr lang="zh-CN" altLang="en-US"/>
          </a:p>
        </p:txBody>
      </p:sp>
    </p:spTree>
    <p:extLst>
      <p:ext uri="{BB962C8B-B14F-4D97-AF65-F5344CB8AC3E}">
        <p14:creationId xmlns:p14="http://schemas.microsoft.com/office/powerpoint/2010/main" val="5500680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31</a:t>
            </a:fld>
            <a:endParaRPr lang="zh-CN" altLang="en-US"/>
          </a:p>
        </p:txBody>
      </p:sp>
    </p:spTree>
    <p:extLst>
      <p:ext uri="{BB962C8B-B14F-4D97-AF65-F5344CB8AC3E}">
        <p14:creationId xmlns:p14="http://schemas.microsoft.com/office/powerpoint/2010/main" val="34697632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32</a:t>
            </a:fld>
            <a:endParaRPr lang="zh-CN" altLang="en-US"/>
          </a:p>
        </p:txBody>
      </p:sp>
    </p:spTree>
    <p:extLst>
      <p:ext uri="{BB962C8B-B14F-4D97-AF65-F5344CB8AC3E}">
        <p14:creationId xmlns:p14="http://schemas.microsoft.com/office/powerpoint/2010/main" val="177636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33</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34</a:t>
            </a:fld>
            <a:endParaRPr lang="zh-CN" altLang="en-US"/>
          </a:p>
        </p:txBody>
      </p:sp>
    </p:spTree>
    <p:extLst>
      <p:ext uri="{BB962C8B-B14F-4D97-AF65-F5344CB8AC3E}">
        <p14:creationId xmlns:p14="http://schemas.microsoft.com/office/powerpoint/2010/main" val="5845264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黑体" panose="02010609060101010101" pitchFamily="49" charset="-122"/>
                <a:ea typeface="黑体" panose="02010609060101010101" pitchFamily="49" charset="-122"/>
              </a:rPr>
              <a:t>SELECT</a:t>
            </a:r>
            <a:r>
              <a:rPr lang="zh-CN" altLang="en-US" sz="1200" dirty="0">
                <a:latin typeface="黑体" panose="02010609060101010101" pitchFamily="49" charset="-122"/>
                <a:ea typeface="黑体" panose="02010609060101010101" pitchFamily="49" charset="-122"/>
              </a:rPr>
              <a:t>语句获得的数据一般是未排序的（使用</a:t>
            </a:r>
            <a:r>
              <a:rPr lang="en-US" altLang="zh-CN" sz="1200" dirty="0">
                <a:latin typeface="黑体" panose="02010609060101010101" pitchFamily="49" charset="-122"/>
                <a:ea typeface="黑体" panose="02010609060101010101" pitchFamily="49" charset="-122"/>
              </a:rPr>
              <a:t>DISTINCT</a:t>
            </a:r>
            <a:r>
              <a:rPr lang="zh-CN" altLang="en-US" sz="1200" dirty="0">
                <a:latin typeface="黑体" panose="02010609060101010101" pitchFamily="49" charset="-122"/>
                <a:ea typeface="黑体" panose="02010609060101010101" pitchFamily="49" charset="-122"/>
              </a:rPr>
              <a:t>关键字除外）。为了方便阅读和使用， 对查询的结果可以进行排序。</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123E61"/>
                </a:solidFill>
                <a:latin typeface="黑体" panose="02010609060101010101" pitchFamily="49" charset="-122"/>
                <a:ea typeface="黑体" panose="02010609060101010101" pitchFamily="49" charset="-122"/>
              </a:rPr>
              <a:t>ASC:</a:t>
            </a:r>
            <a:r>
              <a:rPr lang="zh-CN" altLang="en-US" sz="1200" dirty="0">
                <a:solidFill>
                  <a:srgbClr val="123E61"/>
                </a:solidFill>
                <a:latin typeface="黑体" panose="02010609060101010101" pitchFamily="49" charset="-122"/>
                <a:ea typeface="黑体" panose="02010609060101010101" pitchFamily="49" charset="-122"/>
              </a:rPr>
              <a:t>按照字段的</a:t>
            </a:r>
            <a:r>
              <a:rPr lang="zh-CN" altLang="en-US" sz="1200" dirty="0">
                <a:solidFill>
                  <a:srgbClr val="FF0000"/>
                </a:solidFill>
                <a:latin typeface="黑体" panose="02010609060101010101" pitchFamily="49" charset="-122"/>
                <a:ea typeface="黑体" panose="02010609060101010101" pitchFamily="49" charset="-122"/>
              </a:rPr>
              <a:t>升序</a:t>
            </a:r>
            <a:r>
              <a:rPr lang="zh-CN" altLang="en-US" sz="1200" dirty="0">
                <a:solidFill>
                  <a:srgbClr val="123E61"/>
                </a:solidFill>
                <a:latin typeface="黑体" panose="02010609060101010101" pitchFamily="49" charset="-122"/>
                <a:ea typeface="黑体" panose="02010609060101010101" pitchFamily="49" charset="-122"/>
              </a:rPr>
              <a:t>排序输出</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123E61"/>
                </a:solidFill>
                <a:latin typeface="黑体" panose="02010609060101010101" pitchFamily="49" charset="-122"/>
                <a:ea typeface="黑体" panose="02010609060101010101" pitchFamily="49" charset="-122"/>
              </a:rPr>
              <a:t>DESC:</a:t>
            </a:r>
            <a:r>
              <a:rPr lang="zh-CN" altLang="en-US" sz="1200" dirty="0">
                <a:solidFill>
                  <a:srgbClr val="123E61"/>
                </a:solidFill>
                <a:latin typeface="黑体" panose="02010609060101010101" pitchFamily="49" charset="-122"/>
                <a:ea typeface="黑体" panose="02010609060101010101" pitchFamily="49" charset="-122"/>
              </a:rPr>
              <a:t>按照字段的</a:t>
            </a:r>
            <a:r>
              <a:rPr lang="zh-CN" altLang="en-US" sz="1200" dirty="0">
                <a:solidFill>
                  <a:srgbClr val="FF0000"/>
                </a:solidFill>
                <a:latin typeface="黑体" panose="02010609060101010101" pitchFamily="49" charset="-122"/>
                <a:ea typeface="黑体" panose="02010609060101010101" pitchFamily="49" charset="-122"/>
              </a:rPr>
              <a:t>降序</a:t>
            </a:r>
            <a:r>
              <a:rPr lang="zh-CN" altLang="en-US" sz="1200" dirty="0">
                <a:solidFill>
                  <a:srgbClr val="123E61"/>
                </a:solidFill>
                <a:latin typeface="黑体" panose="02010609060101010101" pitchFamily="49" charset="-122"/>
                <a:ea typeface="黑体" panose="02010609060101010101" pitchFamily="49" charset="-122"/>
              </a:rPr>
              <a:t>排序输出</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35</a:t>
            </a:fld>
            <a:endParaRPr lang="zh-CN" altLang="en-US"/>
          </a:p>
        </p:txBody>
      </p:sp>
    </p:spTree>
    <p:extLst>
      <p:ext uri="{BB962C8B-B14F-4D97-AF65-F5344CB8AC3E}">
        <p14:creationId xmlns:p14="http://schemas.microsoft.com/office/powerpoint/2010/main" val="17785027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latin typeface="黑体" panose="02010609060101010101" pitchFamily="49" charset="-122"/>
                <a:ea typeface="黑体" panose="02010609060101010101" pitchFamily="49" charset="-122"/>
              </a:rPr>
              <a:t>使用</a:t>
            </a:r>
            <a:r>
              <a:rPr lang="en-US" altLang="zh-CN" sz="1200" dirty="0">
                <a:latin typeface="黑体" panose="02010609060101010101" pitchFamily="49" charset="-122"/>
                <a:ea typeface="黑体" panose="02010609060101010101" pitchFamily="49" charset="-122"/>
              </a:rPr>
              <a:t>SELECT</a:t>
            </a:r>
            <a:r>
              <a:rPr lang="zh-CN" altLang="zh-CN" sz="1200" dirty="0">
                <a:latin typeface="黑体" panose="02010609060101010101" pitchFamily="49" charset="-122"/>
                <a:ea typeface="黑体" panose="02010609060101010101" pitchFamily="49" charset="-122"/>
              </a:rPr>
              <a:t>语句进行查询时，可能只希望列出结果集中的前几个结果而不是全部结果。例如，统计医生的年薪时只取薪水最高的前三名，这时就可以使用</a:t>
            </a:r>
            <a:r>
              <a:rPr lang="en-US" altLang="zh-CN" sz="1200" dirty="0">
                <a:latin typeface="黑体" panose="02010609060101010101" pitchFamily="49" charset="-122"/>
                <a:ea typeface="黑体" panose="02010609060101010101" pitchFamily="49" charset="-122"/>
              </a:rPr>
              <a:t>TOP</a:t>
            </a:r>
            <a:r>
              <a:rPr lang="zh-CN" altLang="zh-CN" sz="1200" dirty="0">
                <a:latin typeface="黑体" panose="02010609060101010101" pitchFamily="49" charset="-122"/>
                <a:ea typeface="黑体" panose="02010609060101010101" pitchFamily="49" charset="-122"/>
              </a:rPr>
              <a:t>谓词限制输出的结果。</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36</a:t>
            </a:fld>
            <a:endParaRPr lang="zh-CN" altLang="en-US"/>
          </a:p>
        </p:txBody>
      </p:sp>
    </p:spTree>
    <p:extLst>
      <p:ext uri="{BB962C8B-B14F-4D97-AF65-F5344CB8AC3E}">
        <p14:creationId xmlns:p14="http://schemas.microsoft.com/office/powerpoint/2010/main" val="32828710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黑体" panose="02010609060101010101" pitchFamily="49" charset="-122"/>
                <a:ea typeface="黑体" panose="02010609060101010101" pitchFamily="49" charset="-122"/>
              </a:rPr>
              <a:t>系统对数据的默认排序方式通常是按主键进行的，当我们要求系统返回前三行结果时，系统按它的默认排序方式产生的结果来提取数据。</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37</a:t>
            </a:fld>
            <a:endParaRPr lang="zh-CN" altLang="en-US"/>
          </a:p>
        </p:txBody>
      </p:sp>
    </p:spTree>
    <p:extLst>
      <p:ext uri="{BB962C8B-B14F-4D97-AF65-F5344CB8AC3E}">
        <p14:creationId xmlns:p14="http://schemas.microsoft.com/office/powerpoint/2010/main" val="29151106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38</a:t>
            </a:fld>
            <a:endParaRPr lang="zh-CN" altLang="en-US"/>
          </a:p>
        </p:txBody>
      </p:sp>
    </p:spTree>
    <p:extLst>
      <p:ext uri="{BB962C8B-B14F-4D97-AF65-F5344CB8AC3E}">
        <p14:creationId xmlns:p14="http://schemas.microsoft.com/office/powerpoint/2010/main" val="19361507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accent1"/>
                </a:solidFill>
                <a:latin typeface="黑体" panose="02010609060101010101" pitchFamily="49" charset="-122"/>
                <a:ea typeface="黑体" panose="02010609060101010101" pitchFamily="49" charset="-122"/>
              </a:rPr>
              <a:t>如果聚集函数加上选项</a:t>
            </a:r>
            <a:r>
              <a:rPr lang="en-US" altLang="zh-CN" sz="1200" dirty="0">
                <a:solidFill>
                  <a:schemeClr val="accent1"/>
                </a:solidFill>
                <a:latin typeface="黑体" panose="02010609060101010101" pitchFamily="49" charset="-122"/>
                <a:ea typeface="黑体" panose="02010609060101010101" pitchFamily="49" charset="-122"/>
              </a:rPr>
              <a:t>ALL</a:t>
            </a:r>
            <a:r>
              <a:rPr lang="zh-CN" altLang="en-US" sz="1200" dirty="0">
                <a:solidFill>
                  <a:schemeClr val="accent1"/>
                </a:solidFill>
                <a:latin typeface="黑体" panose="02010609060101010101" pitchFamily="49" charset="-122"/>
                <a:ea typeface="黑体" panose="02010609060101010101" pitchFamily="49" charset="-122"/>
              </a:rPr>
              <a:t>，表示对一组记录值进行计算，重复记录重复计算，但不包括</a:t>
            </a:r>
            <a:r>
              <a:rPr lang="en-US" altLang="zh-CN" sz="1200" dirty="0">
                <a:solidFill>
                  <a:schemeClr val="accent1"/>
                </a:solidFill>
                <a:latin typeface="黑体" panose="02010609060101010101" pitchFamily="49" charset="-122"/>
                <a:ea typeface="黑体" panose="02010609060101010101" pitchFamily="49" charset="-122"/>
              </a:rPr>
              <a:t>NULL</a:t>
            </a:r>
            <a:r>
              <a:rPr lang="zh-CN" altLang="en-US" sz="1200" dirty="0">
                <a:solidFill>
                  <a:schemeClr val="accent1"/>
                </a:solidFill>
                <a:latin typeface="黑体" panose="02010609060101010101" pitchFamily="49" charset="-122"/>
                <a:ea typeface="黑体" panose="02010609060101010101" pitchFamily="49" charset="-122"/>
              </a:rPr>
              <a:t>记录。如果加上选项</a:t>
            </a:r>
            <a:r>
              <a:rPr lang="en-US" altLang="zh-CN" sz="1200" dirty="0">
                <a:solidFill>
                  <a:schemeClr val="accent1"/>
                </a:solidFill>
                <a:latin typeface="黑体" panose="02010609060101010101" pitchFamily="49" charset="-122"/>
                <a:ea typeface="黑体" panose="02010609060101010101" pitchFamily="49" charset="-122"/>
              </a:rPr>
              <a:t>DISTINCT</a:t>
            </a:r>
            <a:r>
              <a:rPr lang="zh-CN" altLang="en-US" sz="1200" dirty="0">
                <a:solidFill>
                  <a:schemeClr val="accent1"/>
                </a:solidFill>
                <a:latin typeface="黑体" panose="02010609060101010101" pitchFamily="49" charset="-122"/>
                <a:ea typeface="黑体" panose="02010609060101010101" pitchFamily="49" charset="-122"/>
              </a:rPr>
              <a:t>，表示只计算不同记录值，不计算重复记录和空行，但该选项对</a:t>
            </a:r>
            <a:r>
              <a:rPr lang="en-US" altLang="zh-CN" sz="1200" dirty="0">
                <a:solidFill>
                  <a:srgbClr val="FF0000"/>
                </a:solidFill>
                <a:latin typeface="黑体" panose="02010609060101010101" pitchFamily="49" charset="-122"/>
                <a:ea typeface="黑体" panose="02010609060101010101" pitchFamily="49" charset="-122"/>
              </a:rPr>
              <a:t>COUNT</a:t>
            </a:r>
            <a:r>
              <a:rPr lang="zh-CN" altLang="en-US" sz="1200" dirty="0">
                <a:solidFill>
                  <a:srgbClr val="FF0000"/>
                </a:solidFill>
                <a:latin typeface="黑体" panose="02010609060101010101" pitchFamily="49" charset="-122"/>
                <a:ea typeface="黑体" panose="02010609060101010101" pitchFamily="49" charset="-122"/>
              </a:rPr>
              <a:t>（*）</a:t>
            </a:r>
            <a:r>
              <a:rPr lang="zh-CN" altLang="en-US" sz="1200" dirty="0">
                <a:solidFill>
                  <a:schemeClr val="accent1"/>
                </a:solidFill>
                <a:latin typeface="黑体" panose="02010609060101010101" pitchFamily="49" charset="-122"/>
                <a:ea typeface="黑体" panose="02010609060101010101" pitchFamily="49" charset="-122"/>
              </a:rPr>
              <a:t>不起作用，缺省为</a:t>
            </a:r>
            <a:r>
              <a:rPr lang="en-US" altLang="zh-CN" sz="1200" dirty="0">
                <a:solidFill>
                  <a:schemeClr val="accent1"/>
                </a:solidFill>
                <a:latin typeface="黑体" panose="02010609060101010101" pitchFamily="49" charset="-122"/>
                <a:ea typeface="黑体" panose="02010609060101010101" pitchFamily="49" charset="-122"/>
              </a:rPr>
              <a:t>ALL</a:t>
            </a:r>
            <a:r>
              <a:rPr lang="zh-CN" altLang="en-US" sz="1200" dirty="0">
                <a:solidFill>
                  <a:schemeClr val="accent1"/>
                </a:solidFill>
                <a:latin typeface="黑体" panose="02010609060101010101" pitchFamily="49" charset="-122"/>
                <a:ea typeface="黑体" panose="02010609060101010101" pitchFamily="49" charset="-122"/>
              </a:rPr>
              <a:t>。</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39</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a:solidFill>
                  <a:schemeClr val="tx1"/>
                </a:solidFill>
                <a:effectLst/>
                <a:latin typeface="+mn-lt"/>
                <a:ea typeface="+mn-ea"/>
                <a:cs typeface="+mn-cs"/>
              </a:rPr>
              <a:t>关系模型中的实体和实体之间的联系在数据库中都使用关系表来表示的，由此带来数据操作符的统一。用户在对其进行操作的过程中无需关注他的操作对象是实体还是实体之间的联系，操作符只有一种。而在非关系模型中，用户就必须对其加以区分，以决定选择什么样的操作符。</a:t>
            </a:r>
            <a:r>
              <a:rPr lang="zh-CN" altLang="en-US" dirty="0"/>
              <a:t> </a:t>
            </a:r>
            <a:br>
              <a:rPr lang="zh-CN" altLang="en-US" dirty="0"/>
            </a:b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非关系数据模型的操纵语言是过程性的语言，用户在使用其进行数据库操作时必须指定存取路径。</a:t>
            </a:r>
            <a:r>
              <a:rPr lang="en-US" altLang="zh-CN" sz="1200" kern="1200" dirty="0">
                <a:solidFill>
                  <a:schemeClr val="tx1"/>
                </a:solidFill>
                <a:effectLst/>
                <a:latin typeface="+mn-lt"/>
                <a:ea typeface="+mn-ea"/>
                <a:cs typeface="+mn-cs"/>
              </a:rPr>
              <a:t>SQL</a:t>
            </a:r>
            <a:r>
              <a:rPr lang="zh-CN" altLang="zh-CN" sz="1200" kern="1200" dirty="0">
                <a:solidFill>
                  <a:schemeClr val="tx1"/>
                </a:solidFill>
                <a:effectLst/>
                <a:latin typeface="+mn-lt"/>
                <a:ea typeface="+mn-ea"/>
                <a:cs typeface="+mn-cs"/>
              </a:rPr>
              <a:t>是一个非过程化的语言，不要求用户指定对数据的存放方法，用户无需了解存取路径。所有的关系型数据库系统都使用查询优化器，由查询优化器进行存取路径的选择。这种特性使用户更易集中精力于要得到的结果，提高了数据的独立性。</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4</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85750" indent="-285750">
              <a:buClr>
                <a:schemeClr val="accent1"/>
              </a:buClr>
              <a:buFont typeface="Wingdings" panose="05000000000000000000" pitchFamily="2" charset="2"/>
              <a:buChar char="l"/>
            </a:pPr>
            <a:r>
              <a:rPr lang="zh-CN" altLang="zh-CN" sz="1200" dirty="0">
                <a:solidFill>
                  <a:srgbClr val="14436A"/>
                </a:solidFill>
                <a:latin typeface="黑体" panose="02010609060101010101" pitchFamily="49" charset="-122"/>
                <a:ea typeface="黑体" panose="02010609060101010101" pitchFamily="49" charset="-122"/>
              </a:rPr>
              <a:t>使用</a:t>
            </a:r>
            <a:r>
              <a:rPr lang="en-US" altLang="zh-CN" sz="1200" dirty="0">
                <a:solidFill>
                  <a:srgbClr val="14436A"/>
                </a:solidFill>
                <a:latin typeface="黑体" panose="02010609060101010101" pitchFamily="49" charset="-122"/>
                <a:ea typeface="黑体" panose="02010609060101010101" pitchFamily="49" charset="-122"/>
              </a:rPr>
              <a:t>MAX</a:t>
            </a:r>
            <a:r>
              <a:rPr lang="zh-CN" altLang="zh-CN" sz="1200" dirty="0">
                <a:solidFill>
                  <a:srgbClr val="14436A"/>
                </a:solidFill>
                <a:latin typeface="黑体" panose="02010609060101010101" pitchFamily="49" charset="-122"/>
                <a:ea typeface="黑体" panose="02010609060101010101" pitchFamily="49" charset="-122"/>
              </a:rPr>
              <a:t>和</a:t>
            </a:r>
            <a:r>
              <a:rPr lang="en-US" altLang="zh-CN" sz="1200" dirty="0">
                <a:solidFill>
                  <a:srgbClr val="14436A"/>
                </a:solidFill>
                <a:latin typeface="黑体" panose="02010609060101010101" pitchFamily="49" charset="-122"/>
                <a:ea typeface="黑体" panose="02010609060101010101" pitchFamily="49" charset="-122"/>
              </a:rPr>
              <a:t>MIN</a:t>
            </a:r>
            <a:r>
              <a:rPr lang="zh-CN" altLang="zh-CN" sz="1200" dirty="0">
                <a:solidFill>
                  <a:srgbClr val="14436A"/>
                </a:solidFill>
                <a:latin typeface="黑体" panose="02010609060101010101" pitchFamily="49" charset="-122"/>
                <a:ea typeface="黑体" panose="02010609060101010101" pitchFamily="49" charset="-122"/>
              </a:rPr>
              <a:t>函数可以获取结果集记录数据中的最大值和最小值。</a:t>
            </a:r>
            <a:endParaRPr lang="en-US" altLang="zh-CN" sz="1200" dirty="0">
              <a:solidFill>
                <a:srgbClr val="14436A"/>
              </a:solidFill>
              <a:latin typeface="黑体" panose="02010609060101010101" pitchFamily="49" charset="-122"/>
              <a:ea typeface="黑体" panose="02010609060101010101" pitchFamily="49" charset="-122"/>
            </a:endParaRPr>
          </a:p>
          <a:p>
            <a:pPr marL="285750" indent="-285750">
              <a:buClr>
                <a:schemeClr val="accent1"/>
              </a:buClr>
              <a:buFont typeface="Wingdings" panose="05000000000000000000" pitchFamily="2" charset="2"/>
              <a:buChar char="l"/>
            </a:pPr>
            <a:r>
              <a:rPr lang="zh-CN" altLang="en-US" sz="1200" dirty="0">
                <a:solidFill>
                  <a:srgbClr val="14436A"/>
                </a:solidFill>
                <a:latin typeface="黑体" panose="02010609060101010101" pitchFamily="49" charset="-122"/>
                <a:ea typeface="黑体" panose="02010609060101010101" pitchFamily="49" charset="-122"/>
              </a:rPr>
              <a:t>数据可以是数值，字符串或者是日期、时间数据类型。其中字符串是根据</a:t>
            </a:r>
            <a:r>
              <a:rPr lang="zh-CN" altLang="en-US" sz="1200" dirty="0">
                <a:solidFill>
                  <a:srgbClr val="FF0000"/>
                </a:solidFill>
                <a:latin typeface="黑体" panose="02010609060101010101" pitchFamily="49" charset="-122"/>
                <a:ea typeface="黑体" panose="02010609060101010101" pitchFamily="49" charset="-122"/>
              </a:rPr>
              <a:t>字符串的</a:t>
            </a:r>
            <a:r>
              <a:rPr lang="en-US" altLang="zh-CN" sz="1200" dirty="0">
                <a:solidFill>
                  <a:srgbClr val="FF0000"/>
                </a:solidFill>
                <a:latin typeface="黑体" panose="02010609060101010101" pitchFamily="49" charset="-122"/>
                <a:ea typeface="黑体" panose="02010609060101010101" pitchFamily="49" charset="-122"/>
              </a:rPr>
              <a:t>ASCII</a:t>
            </a:r>
            <a:r>
              <a:rPr lang="zh-CN" altLang="en-US" sz="1200" dirty="0">
                <a:solidFill>
                  <a:srgbClr val="FF0000"/>
                </a:solidFill>
                <a:latin typeface="黑体" panose="02010609060101010101" pitchFamily="49" charset="-122"/>
                <a:ea typeface="黑体" panose="02010609060101010101" pitchFamily="49" charset="-122"/>
              </a:rPr>
              <a:t>码值</a:t>
            </a:r>
            <a:r>
              <a:rPr lang="zh-CN" altLang="en-US" sz="1200" dirty="0">
                <a:solidFill>
                  <a:srgbClr val="14436A"/>
                </a:solidFill>
                <a:latin typeface="黑体" panose="02010609060101010101" pitchFamily="49" charset="-122"/>
                <a:ea typeface="黑体" panose="02010609060101010101" pitchFamily="49" charset="-122"/>
              </a:rPr>
              <a:t>的顺序来获取最大值</a:t>
            </a:r>
            <a:r>
              <a:rPr lang="en-US" altLang="zh-CN" sz="1200" dirty="0">
                <a:solidFill>
                  <a:srgbClr val="14436A"/>
                </a:solidFill>
                <a:latin typeface="黑体" panose="02010609060101010101" pitchFamily="49" charset="-122"/>
                <a:ea typeface="黑体" panose="02010609060101010101" pitchFamily="49" charset="-122"/>
              </a:rPr>
              <a:t>/</a:t>
            </a:r>
            <a:r>
              <a:rPr lang="zh-CN" altLang="en-US" sz="1200" dirty="0">
                <a:solidFill>
                  <a:srgbClr val="14436A"/>
                </a:solidFill>
                <a:latin typeface="黑体" panose="02010609060101010101" pitchFamily="49" charset="-122"/>
                <a:ea typeface="黑体" panose="02010609060101010101" pitchFamily="49" charset="-122"/>
              </a:rPr>
              <a:t>最小值的。</a:t>
            </a:r>
            <a:endParaRPr lang="en-US" altLang="zh-CN" sz="1200" dirty="0">
              <a:solidFill>
                <a:srgbClr val="14436A"/>
              </a:solidFill>
              <a:latin typeface="黑体" panose="02010609060101010101" pitchFamily="49" charset="-122"/>
              <a:ea typeface="黑体" panose="02010609060101010101" pitchFamily="49" charset="-122"/>
            </a:endParaRPr>
          </a:p>
          <a:p>
            <a:pPr marL="285750" indent="-285750">
              <a:buClr>
                <a:schemeClr val="accent1"/>
              </a:buClr>
              <a:buFont typeface="Wingdings" panose="05000000000000000000" pitchFamily="2" charset="2"/>
              <a:buChar char="l"/>
            </a:pPr>
            <a:r>
              <a:rPr lang="zh-CN" altLang="en-US" sz="1200" dirty="0">
                <a:solidFill>
                  <a:srgbClr val="FF0000"/>
                </a:solidFill>
                <a:latin typeface="黑体" panose="02010609060101010101" pitchFamily="49" charset="-122"/>
                <a:ea typeface="黑体" panose="02010609060101010101" pitchFamily="49" charset="-122"/>
              </a:rPr>
              <a:t>在求取列中的最大（最小）值的时候</a:t>
            </a:r>
            <a:r>
              <a:rPr lang="en-US" altLang="zh-CN" sz="1200" dirty="0">
                <a:solidFill>
                  <a:srgbClr val="FF0000"/>
                </a:solidFill>
                <a:latin typeface="黑体" panose="02010609060101010101" pitchFamily="49" charset="-122"/>
                <a:ea typeface="黑体" panose="02010609060101010101" pitchFamily="49" charset="-122"/>
              </a:rPr>
              <a:t>MAX</a:t>
            </a:r>
            <a:r>
              <a:rPr lang="zh-CN" altLang="en-US" sz="1200" dirty="0">
                <a:solidFill>
                  <a:srgbClr val="FF0000"/>
                </a:solidFill>
                <a:latin typeface="黑体" panose="02010609060101010101" pitchFamily="49" charset="-122"/>
                <a:ea typeface="黑体" panose="02010609060101010101" pitchFamily="49" charset="-122"/>
              </a:rPr>
              <a:t>、</a:t>
            </a:r>
            <a:r>
              <a:rPr lang="en-US" altLang="zh-CN" sz="1200" dirty="0">
                <a:solidFill>
                  <a:srgbClr val="FF0000"/>
                </a:solidFill>
                <a:latin typeface="黑体" panose="02010609060101010101" pitchFamily="49" charset="-122"/>
                <a:ea typeface="黑体" panose="02010609060101010101" pitchFamily="49" charset="-122"/>
              </a:rPr>
              <a:t>MIN</a:t>
            </a:r>
            <a:r>
              <a:rPr lang="zh-CN" altLang="en-US" sz="1200" dirty="0">
                <a:solidFill>
                  <a:srgbClr val="FF0000"/>
                </a:solidFill>
                <a:latin typeface="黑体" panose="02010609060101010101" pitchFamily="49" charset="-122"/>
                <a:ea typeface="黑体" panose="02010609060101010101" pitchFamily="49" charset="-122"/>
              </a:rPr>
              <a:t>函数均忽略</a:t>
            </a:r>
            <a:r>
              <a:rPr lang="en-US" altLang="zh-CN" sz="1200" dirty="0">
                <a:solidFill>
                  <a:srgbClr val="FF0000"/>
                </a:solidFill>
                <a:latin typeface="黑体" panose="02010609060101010101" pitchFamily="49" charset="-122"/>
                <a:ea typeface="黑体" panose="02010609060101010101" pitchFamily="49" charset="-122"/>
              </a:rPr>
              <a:t>NULL</a:t>
            </a:r>
            <a:r>
              <a:rPr lang="zh-CN" altLang="en-US" sz="1200" dirty="0">
                <a:solidFill>
                  <a:srgbClr val="FF0000"/>
                </a:solidFill>
                <a:latin typeface="黑体" panose="02010609060101010101" pitchFamily="49" charset="-122"/>
                <a:ea typeface="黑体" panose="02010609060101010101" pitchFamily="49" charset="-122"/>
              </a:rPr>
              <a:t>值</a:t>
            </a:r>
            <a:r>
              <a:rPr lang="zh-CN" altLang="en-US" sz="1200" dirty="0">
                <a:solidFill>
                  <a:srgbClr val="14436A"/>
                </a:solidFill>
                <a:latin typeface="黑体" panose="02010609060101010101" pitchFamily="49" charset="-122"/>
                <a:ea typeface="黑体" panose="02010609060101010101" pitchFamily="49" charset="-122"/>
              </a:rPr>
              <a:t>。但是如果在该列中，所有的行的值都是</a:t>
            </a:r>
            <a:r>
              <a:rPr lang="en-US" altLang="zh-CN" sz="1200" dirty="0">
                <a:solidFill>
                  <a:srgbClr val="14436A"/>
                </a:solidFill>
                <a:latin typeface="黑体" panose="02010609060101010101" pitchFamily="49" charset="-122"/>
                <a:ea typeface="黑体" panose="02010609060101010101" pitchFamily="49" charset="-122"/>
              </a:rPr>
              <a:t>NULL</a:t>
            </a:r>
            <a:r>
              <a:rPr lang="zh-CN" altLang="en-US" sz="1200" dirty="0">
                <a:solidFill>
                  <a:srgbClr val="14436A"/>
                </a:solidFill>
                <a:latin typeface="黑体" panose="02010609060101010101" pitchFamily="49" charset="-122"/>
                <a:ea typeface="黑体" panose="02010609060101010101" pitchFamily="49" charset="-122"/>
              </a:rPr>
              <a:t>，则</a:t>
            </a:r>
            <a:r>
              <a:rPr lang="en-US" altLang="zh-CN" sz="1200" dirty="0">
                <a:solidFill>
                  <a:srgbClr val="14436A"/>
                </a:solidFill>
                <a:latin typeface="黑体" panose="02010609060101010101" pitchFamily="49" charset="-122"/>
                <a:ea typeface="黑体" panose="02010609060101010101" pitchFamily="49" charset="-122"/>
              </a:rPr>
              <a:t>MAX</a:t>
            </a:r>
            <a:r>
              <a:rPr lang="zh-CN" altLang="en-US" sz="1200" dirty="0">
                <a:solidFill>
                  <a:srgbClr val="14436A"/>
                </a:solidFill>
                <a:latin typeface="黑体" panose="02010609060101010101" pitchFamily="49" charset="-122"/>
                <a:ea typeface="黑体" panose="02010609060101010101" pitchFamily="49" charset="-122"/>
              </a:rPr>
              <a:t>、</a:t>
            </a:r>
            <a:r>
              <a:rPr lang="en-US" altLang="zh-CN" sz="1200" dirty="0">
                <a:solidFill>
                  <a:srgbClr val="14436A"/>
                </a:solidFill>
                <a:latin typeface="黑体" panose="02010609060101010101" pitchFamily="49" charset="-122"/>
                <a:ea typeface="黑体" panose="02010609060101010101" pitchFamily="49" charset="-122"/>
              </a:rPr>
              <a:t>MIN</a:t>
            </a:r>
            <a:r>
              <a:rPr lang="zh-CN" altLang="en-US" sz="1200" dirty="0">
                <a:solidFill>
                  <a:srgbClr val="14436A"/>
                </a:solidFill>
                <a:latin typeface="黑体" panose="02010609060101010101" pitchFamily="49" charset="-122"/>
                <a:ea typeface="黑体" panose="02010609060101010101" pitchFamily="49" charset="-122"/>
              </a:rPr>
              <a:t>函数将返回</a:t>
            </a:r>
            <a:r>
              <a:rPr lang="en-US" altLang="zh-CN" sz="1200" dirty="0">
                <a:solidFill>
                  <a:srgbClr val="14436A"/>
                </a:solidFill>
                <a:latin typeface="黑体" panose="02010609060101010101" pitchFamily="49" charset="-122"/>
                <a:ea typeface="黑体" panose="02010609060101010101" pitchFamily="49" charset="-122"/>
              </a:rPr>
              <a:t>NULL</a:t>
            </a:r>
            <a:r>
              <a:rPr lang="zh-CN" altLang="en-US" sz="1200" dirty="0">
                <a:solidFill>
                  <a:srgbClr val="14436A"/>
                </a:solidFill>
                <a:latin typeface="黑体" panose="02010609060101010101" pitchFamily="49" charset="-122"/>
                <a:ea typeface="黑体" panose="02010609060101010101" pitchFamily="49" charset="-122"/>
              </a:rPr>
              <a:t>值。</a:t>
            </a:r>
            <a:endParaRPr lang="en-US" altLang="zh-CN" sz="1200" dirty="0">
              <a:solidFill>
                <a:srgbClr val="14436A"/>
              </a:solidFill>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40</a:t>
            </a:fld>
            <a:endParaRPr lang="zh-CN" altLang="en-US"/>
          </a:p>
        </p:txBody>
      </p:sp>
    </p:spTree>
    <p:extLst>
      <p:ext uri="{BB962C8B-B14F-4D97-AF65-F5344CB8AC3E}">
        <p14:creationId xmlns:p14="http://schemas.microsoft.com/office/powerpoint/2010/main" val="37664578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41</a:t>
            </a:fld>
            <a:endParaRPr lang="zh-CN" altLang="en-US"/>
          </a:p>
        </p:txBody>
      </p:sp>
    </p:spTree>
    <p:extLst>
      <p:ext uri="{BB962C8B-B14F-4D97-AF65-F5344CB8AC3E}">
        <p14:creationId xmlns:p14="http://schemas.microsoft.com/office/powerpoint/2010/main" val="36642926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85750" indent="-285750">
              <a:buClr>
                <a:schemeClr val="accent1"/>
              </a:buClr>
              <a:buFont typeface="Wingdings" panose="05000000000000000000" pitchFamily="2" charset="2"/>
              <a:buChar char="l"/>
            </a:pPr>
            <a:r>
              <a:rPr lang="zh-CN" altLang="en-US" sz="1200" dirty="0">
                <a:solidFill>
                  <a:schemeClr val="tx2"/>
                </a:solidFill>
                <a:latin typeface="黑体" panose="02010609060101010101" pitchFamily="49" charset="-122"/>
                <a:ea typeface="黑体" panose="02010609060101010101" pitchFamily="49" charset="-122"/>
              </a:rPr>
              <a:t>当</a:t>
            </a:r>
            <a:r>
              <a:rPr lang="en-US" altLang="zh-CN" sz="1200" dirty="0">
                <a:solidFill>
                  <a:schemeClr val="tx2"/>
                </a:solidFill>
                <a:latin typeface="黑体" panose="02010609060101010101" pitchFamily="49" charset="-122"/>
                <a:ea typeface="黑体" panose="02010609060101010101" pitchFamily="49" charset="-122"/>
              </a:rPr>
              <a:t>WHERE</a:t>
            </a:r>
            <a:r>
              <a:rPr lang="zh-CN" altLang="en-US" sz="1200" dirty="0">
                <a:solidFill>
                  <a:schemeClr val="tx2"/>
                </a:solidFill>
                <a:latin typeface="黑体" panose="02010609060101010101" pitchFamily="49" charset="-122"/>
                <a:ea typeface="黑体" panose="02010609060101010101" pitchFamily="49" charset="-122"/>
              </a:rPr>
              <a:t>子句和</a:t>
            </a:r>
            <a:r>
              <a:rPr lang="en-US" altLang="zh-CN" sz="1200" dirty="0">
                <a:solidFill>
                  <a:schemeClr val="tx2"/>
                </a:solidFill>
                <a:latin typeface="黑体" panose="02010609060101010101" pitchFamily="49" charset="-122"/>
                <a:ea typeface="黑体" panose="02010609060101010101" pitchFamily="49" charset="-122"/>
              </a:rPr>
              <a:t>GROUP BY</a:t>
            </a:r>
            <a:r>
              <a:rPr lang="zh-CN" altLang="en-US" sz="1200" dirty="0">
                <a:solidFill>
                  <a:schemeClr val="tx2"/>
                </a:solidFill>
                <a:latin typeface="黑体" panose="02010609060101010101" pitchFamily="49" charset="-122"/>
                <a:ea typeface="黑体" panose="02010609060101010101" pitchFamily="49" charset="-122"/>
              </a:rPr>
              <a:t>子句一起使用时，</a:t>
            </a:r>
            <a:r>
              <a:rPr lang="en-US" altLang="zh-CN" sz="1200" dirty="0">
                <a:solidFill>
                  <a:schemeClr val="tx2"/>
                </a:solidFill>
                <a:latin typeface="黑体" panose="02010609060101010101" pitchFamily="49" charset="-122"/>
                <a:ea typeface="黑体" panose="02010609060101010101" pitchFamily="49" charset="-122"/>
              </a:rPr>
              <a:t>WHERE</a:t>
            </a:r>
            <a:r>
              <a:rPr lang="zh-CN" altLang="en-US" sz="1200" dirty="0">
                <a:solidFill>
                  <a:schemeClr val="tx2"/>
                </a:solidFill>
                <a:latin typeface="黑体" panose="02010609060101010101" pitchFamily="49" charset="-122"/>
                <a:ea typeface="黑体" panose="02010609060101010101" pitchFamily="49" charset="-122"/>
              </a:rPr>
              <a:t>子句必须在</a:t>
            </a:r>
            <a:r>
              <a:rPr lang="en-US" altLang="zh-CN" sz="1200" dirty="0">
                <a:solidFill>
                  <a:schemeClr val="tx2"/>
                </a:solidFill>
                <a:latin typeface="黑体" panose="02010609060101010101" pitchFamily="49" charset="-122"/>
                <a:ea typeface="黑体" panose="02010609060101010101" pitchFamily="49" charset="-122"/>
              </a:rPr>
              <a:t>GROUP BY</a:t>
            </a:r>
            <a:r>
              <a:rPr lang="zh-CN" altLang="en-US" sz="1200" dirty="0">
                <a:solidFill>
                  <a:schemeClr val="tx2"/>
                </a:solidFill>
                <a:latin typeface="黑体" panose="02010609060101010101" pitchFamily="49" charset="-122"/>
                <a:ea typeface="黑体" panose="02010609060101010101" pitchFamily="49" charset="-122"/>
              </a:rPr>
              <a:t>子句的前面</a:t>
            </a:r>
          </a:p>
          <a:p>
            <a:pPr marL="285750" indent="-285750">
              <a:buClr>
                <a:schemeClr val="accent1"/>
              </a:buClr>
              <a:buFont typeface="Wingdings" panose="05000000000000000000" pitchFamily="2" charset="2"/>
              <a:buChar char="l"/>
            </a:pPr>
            <a:r>
              <a:rPr lang="zh-CN" altLang="en-US" sz="1200" dirty="0">
                <a:solidFill>
                  <a:schemeClr val="tx2"/>
                </a:solidFill>
                <a:latin typeface="黑体" panose="02010609060101010101" pitchFamily="49" charset="-122"/>
                <a:ea typeface="黑体" panose="02010609060101010101" pitchFamily="49" charset="-122"/>
              </a:rPr>
              <a:t>执行过程是先按</a:t>
            </a:r>
            <a:r>
              <a:rPr lang="en-US" altLang="zh-CN" sz="1200" dirty="0">
                <a:solidFill>
                  <a:schemeClr val="tx2"/>
                </a:solidFill>
                <a:latin typeface="黑体" panose="02010609060101010101" pitchFamily="49" charset="-122"/>
                <a:ea typeface="黑体" panose="02010609060101010101" pitchFamily="49" charset="-122"/>
              </a:rPr>
              <a:t>WHERE</a:t>
            </a:r>
            <a:r>
              <a:rPr lang="zh-CN" altLang="en-US" sz="1200" dirty="0">
                <a:solidFill>
                  <a:schemeClr val="tx2"/>
                </a:solidFill>
                <a:latin typeface="黑体" panose="02010609060101010101" pitchFamily="49" charset="-122"/>
                <a:ea typeface="黑体" panose="02010609060101010101" pitchFamily="49" charset="-122"/>
              </a:rPr>
              <a:t>子句找出满足条件的数据行，然后按</a:t>
            </a:r>
            <a:r>
              <a:rPr lang="en-US" altLang="zh-CN" sz="1200" dirty="0">
                <a:solidFill>
                  <a:schemeClr val="tx2"/>
                </a:solidFill>
                <a:latin typeface="黑体" panose="02010609060101010101" pitchFamily="49" charset="-122"/>
                <a:ea typeface="黑体" panose="02010609060101010101" pitchFamily="49" charset="-122"/>
              </a:rPr>
              <a:t>GROUP BY</a:t>
            </a:r>
            <a:r>
              <a:rPr lang="zh-CN" altLang="en-US" sz="1200" dirty="0">
                <a:solidFill>
                  <a:schemeClr val="tx2"/>
                </a:solidFill>
                <a:latin typeface="黑体" panose="02010609060101010101" pitchFamily="49" charset="-122"/>
                <a:ea typeface="黑体" panose="02010609060101010101" pitchFamily="49" charset="-122"/>
              </a:rPr>
              <a:t>子句指定的列来计算聚集函数的值</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黑体" panose="02010609060101010101" pitchFamily="49" charset="-122"/>
                <a:ea typeface="黑体" panose="02010609060101010101" pitchFamily="49" charset="-122"/>
              </a:rPr>
              <a:t>注意：当</a:t>
            </a:r>
            <a:r>
              <a:rPr lang="en-US" altLang="zh-CN" sz="1200" dirty="0">
                <a:latin typeface="黑体" panose="02010609060101010101" pitchFamily="49" charset="-122"/>
                <a:ea typeface="黑体" panose="02010609060101010101" pitchFamily="49" charset="-122"/>
              </a:rPr>
              <a:t>GROUP BY</a:t>
            </a:r>
            <a:r>
              <a:rPr lang="zh-CN" altLang="en-US" sz="1200" dirty="0">
                <a:latin typeface="黑体" panose="02010609060101010101" pitchFamily="49" charset="-122"/>
                <a:ea typeface="黑体" panose="02010609060101010101" pitchFamily="49" charset="-122"/>
              </a:rPr>
              <a:t>自聚众用于分组中的列中出现</a:t>
            </a:r>
            <a:r>
              <a:rPr lang="en-US" altLang="zh-CN" sz="1200" dirty="0">
                <a:latin typeface="黑体" panose="02010609060101010101" pitchFamily="49" charset="-122"/>
                <a:ea typeface="黑体" panose="02010609060101010101" pitchFamily="49" charset="-122"/>
              </a:rPr>
              <a:t>NULL</a:t>
            </a:r>
            <a:r>
              <a:rPr lang="zh-CN" altLang="en-US" sz="1200" dirty="0">
                <a:latin typeface="黑体" panose="02010609060101010101" pitchFamily="49" charset="-122"/>
                <a:ea typeface="黑体" panose="02010609060101010101" pitchFamily="49" charset="-122"/>
              </a:rPr>
              <a:t>值的时候，不同于之前介绍的</a:t>
            </a:r>
            <a:r>
              <a:rPr lang="en-US" altLang="zh-CN" sz="1200" dirty="0">
                <a:latin typeface="黑体" panose="02010609060101010101" pitchFamily="49" charset="-122"/>
                <a:ea typeface="黑体" panose="02010609060101010101" pitchFamily="49" charset="-122"/>
              </a:rPr>
              <a:t>NULL</a:t>
            </a:r>
            <a:r>
              <a:rPr lang="zh-CN" altLang="en-US" sz="1200" dirty="0">
                <a:latin typeface="黑体" panose="02010609060101010101" pitchFamily="49" charset="-122"/>
                <a:ea typeface="黑体" panose="02010609060101010101" pitchFamily="49" charset="-122"/>
              </a:rPr>
              <a:t>不等于</a:t>
            </a:r>
            <a:r>
              <a:rPr lang="en-US" altLang="zh-CN" sz="1200" dirty="0">
                <a:latin typeface="黑体" panose="02010609060101010101" pitchFamily="49" charset="-122"/>
                <a:ea typeface="黑体" panose="02010609060101010101" pitchFamily="49" charset="-122"/>
              </a:rPr>
              <a:t>NULL</a:t>
            </a:r>
            <a:r>
              <a:rPr lang="zh-CN" altLang="en-US" sz="1200" dirty="0">
                <a:latin typeface="黑体" panose="02010609060101010101" pitchFamily="49" charset="-122"/>
                <a:ea typeface="黑体" panose="02010609060101010101" pitchFamily="49" charset="-122"/>
              </a:rPr>
              <a:t>，在</a:t>
            </a:r>
            <a:r>
              <a:rPr lang="en-US" altLang="zh-CN" sz="1200" dirty="0">
                <a:latin typeface="黑体" panose="02010609060101010101" pitchFamily="49" charset="-122"/>
                <a:ea typeface="黑体" panose="02010609060101010101" pitchFamily="49" charset="-122"/>
              </a:rPr>
              <a:t>GROUP BY</a:t>
            </a:r>
            <a:r>
              <a:rPr lang="zh-CN" altLang="en-US" sz="1200" dirty="0">
                <a:latin typeface="黑体" panose="02010609060101010101" pitchFamily="49" charset="-122"/>
                <a:ea typeface="黑体" panose="02010609060101010101" pitchFamily="49" charset="-122"/>
              </a:rPr>
              <a:t>子句中将所有的</a:t>
            </a:r>
            <a:r>
              <a:rPr lang="en-US" altLang="zh-CN" sz="1200" dirty="0">
                <a:latin typeface="黑体" panose="02010609060101010101" pitchFamily="49" charset="-122"/>
                <a:ea typeface="黑体" panose="02010609060101010101" pitchFamily="49" charset="-122"/>
              </a:rPr>
              <a:t>NULL</a:t>
            </a:r>
            <a:r>
              <a:rPr lang="zh-CN" altLang="en-US" sz="1200" dirty="0">
                <a:latin typeface="黑体" panose="02010609060101010101" pitchFamily="49" charset="-122"/>
                <a:ea typeface="黑体" panose="02010609060101010101" pitchFamily="49" charset="-122"/>
              </a:rPr>
              <a:t>值分在同一组，即认为他们是“相等”的。</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42</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43</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742950" lvl="1" indent="-285750">
              <a:buClr>
                <a:schemeClr val="accent1"/>
              </a:buClr>
              <a:buFont typeface="Wingdings" panose="05000000000000000000" pitchFamily="2" charset="2"/>
              <a:buChar char="l"/>
            </a:pPr>
            <a:r>
              <a:rPr lang="zh-CN" altLang="en-US" sz="1600" dirty="0">
                <a:solidFill>
                  <a:schemeClr val="accent2"/>
                </a:solidFill>
                <a:latin typeface="黑体" panose="02010609060101010101" pitchFamily="49" charset="-122"/>
                <a:ea typeface="黑体" panose="02010609060101010101" pitchFamily="49" charset="-122"/>
              </a:rPr>
              <a:t>如果指定</a:t>
            </a:r>
            <a:r>
              <a:rPr lang="en-US" altLang="zh-CN" sz="1600" dirty="0">
                <a:solidFill>
                  <a:schemeClr val="accent2"/>
                </a:solidFill>
                <a:latin typeface="黑体" panose="02010609060101010101" pitchFamily="49" charset="-122"/>
                <a:ea typeface="黑体" panose="02010609060101010101" pitchFamily="49" charset="-122"/>
              </a:rPr>
              <a:t>WHERE</a:t>
            </a:r>
            <a:r>
              <a:rPr lang="zh-CN" altLang="en-US" sz="1600" dirty="0">
                <a:solidFill>
                  <a:schemeClr val="accent2"/>
                </a:solidFill>
                <a:latin typeface="黑体" panose="02010609060101010101" pitchFamily="49" charset="-122"/>
                <a:ea typeface="黑体" panose="02010609060101010101" pitchFamily="49" charset="-122"/>
              </a:rPr>
              <a:t>子句，而没有指定</a:t>
            </a:r>
            <a:r>
              <a:rPr lang="en-US" altLang="zh-CN" sz="1600" dirty="0">
                <a:solidFill>
                  <a:schemeClr val="accent2"/>
                </a:solidFill>
                <a:latin typeface="黑体" panose="02010609060101010101" pitchFamily="49" charset="-122"/>
                <a:ea typeface="黑体" panose="02010609060101010101" pitchFamily="49" charset="-122"/>
              </a:rPr>
              <a:t>GROUP BY</a:t>
            </a:r>
            <a:r>
              <a:rPr lang="zh-CN" altLang="en-US" sz="1600" dirty="0">
                <a:solidFill>
                  <a:schemeClr val="accent2"/>
                </a:solidFill>
                <a:latin typeface="黑体" panose="02010609060101010101" pitchFamily="49" charset="-122"/>
                <a:ea typeface="黑体" panose="02010609060101010101" pitchFamily="49" charset="-122"/>
              </a:rPr>
              <a:t>子句，那么</a:t>
            </a:r>
            <a:r>
              <a:rPr lang="en-US" altLang="zh-CN" sz="1600" dirty="0">
                <a:solidFill>
                  <a:schemeClr val="accent2"/>
                </a:solidFill>
                <a:latin typeface="黑体" panose="02010609060101010101" pitchFamily="49" charset="-122"/>
                <a:ea typeface="黑体" panose="02010609060101010101" pitchFamily="49" charset="-122"/>
              </a:rPr>
              <a:t>HAVING</a:t>
            </a:r>
            <a:r>
              <a:rPr lang="zh-CN" altLang="en-US" sz="1600" dirty="0">
                <a:solidFill>
                  <a:schemeClr val="accent2"/>
                </a:solidFill>
                <a:latin typeface="黑体" panose="02010609060101010101" pitchFamily="49" charset="-122"/>
                <a:ea typeface="黑体" panose="02010609060101010101" pitchFamily="49" charset="-122"/>
              </a:rPr>
              <a:t>子句定义的搜索条件将作用于</a:t>
            </a:r>
            <a:r>
              <a:rPr lang="en-US" altLang="zh-CN" sz="1600" dirty="0">
                <a:solidFill>
                  <a:schemeClr val="accent2"/>
                </a:solidFill>
                <a:latin typeface="黑体" panose="02010609060101010101" pitchFamily="49" charset="-122"/>
                <a:ea typeface="黑体" panose="02010609060101010101" pitchFamily="49" charset="-122"/>
              </a:rPr>
              <a:t>WHERE</a:t>
            </a:r>
            <a:r>
              <a:rPr lang="zh-CN" altLang="en-US" sz="1600" dirty="0">
                <a:solidFill>
                  <a:schemeClr val="accent2"/>
                </a:solidFill>
                <a:latin typeface="黑体" panose="02010609060101010101" pitchFamily="49" charset="-122"/>
                <a:ea typeface="黑体" panose="02010609060101010101" pitchFamily="49" charset="-122"/>
              </a:rPr>
              <a:t>子句的输出，并把这个输出看作是</a:t>
            </a:r>
            <a:r>
              <a:rPr lang="zh-CN" altLang="en-US" sz="1600" dirty="0">
                <a:solidFill>
                  <a:srgbClr val="FF0000"/>
                </a:solidFill>
                <a:latin typeface="黑体" panose="02010609060101010101" pitchFamily="49" charset="-122"/>
                <a:ea typeface="黑体" panose="02010609060101010101" pitchFamily="49" charset="-122"/>
              </a:rPr>
              <a:t>一个组</a:t>
            </a:r>
            <a:r>
              <a:rPr lang="zh-CN" altLang="en-US" sz="1600" dirty="0">
                <a:solidFill>
                  <a:schemeClr val="accent2"/>
                </a:solidFill>
                <a:latin typeface="黑体" panose="02010609060101010101" pitchFamily="49" charset="-122"/>
                <a:ea typeface="黑体" panose="02010609060101010101" pitchFamily="49" charset="-122"/>
              </a:rPr>
              <a:t>。</a:t>
            </a:r>
          </a:p>
          <a:p>
            <a:pPr marL="742950" lvl="1" indent="-285750">
              <a:buClr>
                <a:schemeClr val="accent1"/>
              </a:buClr>
              <a:buFont typeface="Wingdings" panose="05000000000000000000" pitchFamily="2" charset="2"/>
              <a:buChar char="l"/>
            </a:pPr>
            <a:r>
              <a:rPr lang="zh-CN" altLang="en-US" sz="1600" dirty="0">
                <a:solidFill>
                  <a:schemeClr val="accent2"/>
                </a:solidFill>
                <a:latin typeface="黑体" panose="02010609060101010101" pitchFamily="49" charset="-122"/>
                <a:ea typeface="黑体" panose="02010609060101010101" pitchFamily="49" charset="-122"/>
              </a:rPr>
              <a:t>如果既没有指定</a:t>
            </a:r>
            <a:r>
              <a:rPr lang="en-US" altLang="zh-CN" sz="1600" dirty="0">
                <a:solidFill>
                  <a:schemeClr val="accent2"/>
                </a:solidFill>
                <a:latin typeface="黑体" panose="02010609060101010101" pitchFamily="49" charset="-122"/>
                <a:ea typeface="黑体" panose="02010609060101010101" pitchFamily="49" charset="-122"/>
              </a:rPr>
              <a:t>GROUP BY</a:t>
            </a:r>
            <a:r>
              <a:rPr lang="zh-CN" altLang="en-US" sz="1600" dirty="0">
                <a:solidFill>
                  <a:schemeClr val="accent2"/>
                </a:solidFill>
                <a:latin typeface="黑体" panose="02010609060101010101" pitchFamily="49" charset="-122"/>
                <a:ea typeface="黑体" panose="02010609060101010101" pitchFamily="49" charset="-122"/>
              </a:rPr>
              <a:t>子句也没有指定</a:t>
            </a:r>
            <a:r>
              <a:rPr lang="en-US" altLang="zh-CN" sz="1600" dirty="0">
                <a:solidFill>
                  <a:schemeClr val="accent2"/>
                </a:solidFill>
                <a:latin typeface="黑体" panose="02010609060101010101" pitchFamily="49" charset="-122"/>
                <a:ea typeface="黑体" panose="02010609060101010101" pitchFamily="49" charset="-122"/>
              </a:rPr>
              <a:t>WHERE</a:t>
            </a:r>
            <a:r>
              <a:rPr lang="zh-CN" altLang="en-US" sz="1600" dirty="0">
                <a:solidFill>
                  <a:schemeClr val="accent2"/>
                </a:solidFill>
                <a:latin typeface="黑体" panose="02010609060101010101" pitchFamily="49" charset="-122"/>
                <a:ea typeface="黑体" panose="02010609060101010101" pitchFamily="49" charset="-122"/>
              </a:rPr>
              <a:t>子句，那么</a:t>
            </a:r>
            <a:r>
              <a:rPr lang="en-US" altLang="zh-CN" sz="1600" dirty="0">
                <a:solidFill>
                  <a:schemeClr val="accent2"/>
                </a:solidFill>
                <a:latin typeface="黑体" panose="02010609060101010101" pitchFamily="49" charset="-122"/>
                <a:ea typeface="黑体" panose="02010609060101010101" pitchFamily="49" charset="-122"/>
              </a:rPr>
              <a:t>HAVING</a:t>
            </a:r>
            <a:r>
              <a:rPr lang="zh-CN" altLang="en-US" sz="1600" dirty="0">
                <a:solidFill>
                  <a:schemeClr val="accent2"/>
                </a:solidFill>
                <a:latin typeface="黑体" panose="02010609060101010101" pitchFamily="49" charset="-122"/>
                <a:ea typeface="黑体" panose="02010609060101010101" pitchFamily="49" charset="-122"/>
              </a:rPr>
              <a:t>子句定义的搜索条件将作用于</a:t>
            </a:r>
            <a:r>
              <a:rPr lang="en-US" altLang="zh-CN" sz="1600" dirty="0">
                <a:solidFill>
                  <a:schemeClr val="accent2"/>
                </a:solidFill>
                <a:latin typeface="黑体" panose="02010609060101010101" pitchFamily="49" charset="-122"/>
                <a:ea typeface="黑体" panose="02010609060101010101" pitchFamily="49" charset="-122"/>
              </a:rPr>
              <a:t>FROM</a:t>
            </a:r>
            <a:r>
              <a:rPr lang="zh-CN" altLang="en-US" sz="1600" dirty="0">
                <a:solidFill>
                  <a:schemeClr val="accent2"/>
                </a:solidFill>
                <a:latin typeface="黑体" panose="02010609060101010101" pitchFamily="49" charset="-122"/>
                <a:ea typeface="黑体" panose="02010609060101010101" pitchFamily="49" charset="-122"/>
              </a:rPr>
              <a:t>子句的输出，并把这个输错看做是一个组。</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44</a:t>
            </a:fld>
            <a:endParaRPr lang="zh-CN" altLang="en-US"/>
          </a:p>
        </p:txBody>
      </p:sp>
    </p:spTree>
    <p:extLst>
      <p:ext uri="{BB962C8B-B14F-4D97-AF65-F5344CB8AC3E}">
        <p14:creationId xmlns:p14="http://schemas.microsoft.com/office/powerpoint/2010/main" val="14733199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dirty="0">
                <a:solidFill>
                  <a:schemeClr val="accent1"/>
                </a:solidFill>
                <a:latin typeface="黑体" panose="02010609060101010101" pitchFamily="49" charset="-122"/>
                <a:ea typeface="黑体" panose="02010609060101010101" pitchFamily="49" charset="-122"/>
              </a:rPr>
              <a:t>在关系代数中可以用集合操作的并、交、差来组</a:t>
            </a:r>
            <a:endParaRPr lang="en-US" altLang="zh-CN" sz="1200" dirty="0">
              <a:solidFill>
                <a:schemeClr val="accent1"/>
              </a:solidFill>
              <a:latin typeface="黑体" panose="02010609060101010101" pitchFamily="49" charset="-122"/>
              <a:ea typeface="黑体" panose="02010609060101010101" pitchFamily="49" charset="-122"/>
            </a:endParaRPr>
          </a:p>
          <a:p>
            <a:r>
              <a:rPr lang="zh-CN" altLang="zh-CN" sz="1200" dirty="0">
                <a:solidFill>
                  <a:schemeClr val="accent1"/>
                </a:solidFill>
                <a:latin typeface="黑体" panose="02010609060101010101" pitchFamily="49" charset="-122"/>
                <a:ea typeface="黑体" panose="02010609060101010101" pitchFamily="49" charset="-122"/>
              </a:rPr>
              <a:t>合关系</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45</a:t>
            </a:fld>
            <a:endParaRPr lang="zh-CN" altLang="en-US"/>
          </a:p>
        </p:txBody>
      </p:sp>
    </p:spTree>
    <p:extLst>
      <p:ext uri="{BB962C8B-B14F-4D97-AF65-F5344CB8AC3E}">
        <p14:creationId xmlns:p14="http://schemas.microsoft.com/office/powerpoint/2010/main" val="38271044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a:latin typeface="黑体" panose="02010609060101010101" pitchFamily="49" charset="-122"/>
                <a:ea typeface="黑体" panose="02010609060101010101" pitchFamily="49" charset="-122"/>
              </a:rPr>
              <a:t>SQL UNION</a:t>
            </a:r>
            <a:r>
              <a:rPr lang="zh-CN" altLang="en-US" sz="1200" dirty="0">
                <a:latin typeface="黑体" panose="02010609060101010101" pitchFamily="49" charset="-122"/>
                <a:ea typeface="黑体" panose="02010609060101010101" pitchFamily="49" charset="-122"/>
              </a:rPr>
              <a:t>操作明确支持合并两个兼容的表的记录（即两个表具有同样数目的</a:t>
            </a:r>
            <a:endParaRPr lang="en-US" altLang="zh-CN" sz="1200" dirty="0">
              <a:latin typeface="黑体" panose="02010609060101010101" pitchFamily="49" charset="-122"/>
              <a:ea typeface="黑体" panose="02010609060101010101" pitchFamily="49" charset="-122"/>
            </a:endParaRPr>
          </a:p>
          <a:p>
            <a:r>
              <a:rPr lang="zh-CN" altLang="en-US" sz="1200" dirty="0">
                <a:latin typeface="黑体" panose="02010609060101010101" pitchFamily="49" charset="-122"/>
                <a:ea typeface="黑体" panose="02010609060101010101" pitchFamily="49" charset="-122"/>
              </a:rPr>
              <a:t>字段并且相应的字段有同样的数据类型）。</a:t>
            </a:r>
            <a:endParaRPr lang="en-US" altLang="zh-CN" sz="1200" dirty="0">
              <a:latin typeface="黑体" panose="02010609060101010101" pitchFamily="49" charset="-122"/>
              <a:ea typeface="黑体" panose="02010609060101010101" pitchFamily="49" charset="-122"/>
            </a:endParaRPr>
          </a:p>
          <a:p>
            <a:endParaRPr lang="en-US" altLang="zh-CN" sz="1200" dirty="0">
              <a:latin typeface="黑体" panose="02010609060101010101" pitchFamily="49" charset="-122"/>
              <a:ea typeface="黑体" panose="02010609060101010101" pitchFamily="49" charset="-122"/>
            </a:endParaRPr>
          </a:p>
          <a:p>
            <a:r>
              <a:rPr lang="en-US" altLang="zh-CN" sz="1200" dirty="0">
                <a:latin typeface="黑体" panose="02010609060101010101" pitchFamily="49" charset="-122"/>
                <a:ea typeface="黑体" panose="02010609060101010101" pitchFamily="49" charset="-122"/>
              </a:rPr>
              <a:t>UNION</a:t>
            </a:r>
            <a:r>
              <a:rPr lang="zh-CN" altLang="en-US" sz="1200" dirty="0">
                <a:latin typeface="黑体" panose="02010609060101010101" pitchFamily="49" charset="-122"/>
                <a:ea typeface="黑体" panose="02010609060101010101" pitchFamily="49" charset="-122"/>
              </a:rPr>
              <a:t>操作将两个表作为输入，并生成一个合并的查询结果表。</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46</a:t>
            </a:fld>
            <a:endParaRPr lang="zh-CN" altLang="en-US"/>
          </a:p>
        </p:txBody>
      </p:sp>
    </p:spTree>
    <p:extLst>
      <p:ext uri="{BB962C8B-B14F-4D97-AF65-F5344CB8AC3E}">
        <p14:creationId xmlns:p14="http://schemas.microsoft.com/office/powerpoint/2010/main" val="9383563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47</a:t>
            </a:fld>
            <a:endParaRPr lang="zh-CN" altLang="en-US"/>
          </a:p>
        </p:txBody>
      </p:sp>
    </p:spTree>
    <p:extLst>
      <p:ext uri="{BB962C8B-B14F-4D97-AF65-F5344CB8AC3E}">
        <p14:creationId xmlns:p14="http://schemas.microsoft.com/office/powerpoint/2010/main" val="14253945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48</a:t>
            </a:fld>
            <a:endParaRPr lang="zh-CN" altLang="en-US"/>
          </a:p>
        </p:txBody>
      </p:sp>
    </p:spTree>
    <p:extLst>
      <p:ext uri="{BB962C8B-B14F-4D97-AF65-F5344CB8AC3E}">
        <p14:creationId xmlns:p14="http://schemas.microsoft.com/office/powerpoint/2010/main" val="3695071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49</a:t>
            </a:fld>
            <a:endParaRPr lang="zh-CN" altLang="en-US"/>
          </a:p>
        </p:txBody>
      </p:sp>
    </p:spTree>
    <p:extLst>
      <p:ext uri="{BB962C8B-B14F-4D97-AF65-F5344CB8AC3E}">
        <p14:creationId xmlns:p14="http://schemas.microsoft.com/office/powerpoint/2010/main" val="2192907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a:solidFill>
                  <a:schemeClr val="tx1"/>
                </a:solidFill>
                <a:effectLst/>
                <a:latin typeface="+mn-lt"/>
                <a:ea typeface="+mn-ea"/>
                <a:cs typeface="+mn-cs"/>
              </a:rPr>
              <a:t>本课程介绍</a:t>
            </a:r>
            <a:r>
              <a:rPr lang="en-US" altLang="zh-CN" sz="1200" b="0" i="0" kern="1200" dirty="0">
                <a:solidFill>
                  <a:schemeClr val="tx1"/>
                </a:solidFill>
                <a:effectLst/>
                <a:latin typeface="+mn-lt"/>
                <a:ea typeface="+mn-ea"/>
                <a:cs typeface="+mn-cs"/>
              </a:rPr>
              <a:t>SQL:2016</a:t>
            </a:r>
            <a:r>
              <a:rPr lang="zh-CN" altLang="en-US" sz="1200" b="0" i="0" kern="1200" dirty="0">
                <a:solidFill>
                  <a:schemeClr val="tx1"/>
                </a:solidFill>
                <a:effectLst/>
                <a:latin typeface="+mn-lt"/>
                <a:ea typeface="+mn-ea"/>
                <a:cs typeface="+mn-cs"/>
              </a:rPr>
              <a:t>中对</a:t>
            </a:r>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数据类型的规范描述。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数据类型分为预定义类型、原子构造类型和复合构造类型。原子构造类型包括</a:t>
            </a:r>
            <a:r>
              <a:rPr lang="zh-CN" altLang="en-US" sz="1200" b="1" i="0" kern="1200" dirty="0">
                <a:solidFill>
                  <a:schemeClr val="tx1"/>
                </a:solidFill>
                <a:effectLst/>
                <a:latin typeface="+mn-lt"/>
                <a:ea typeface="+mn-ea"/>
                <a:cs typeface="+mn-cs"/>
              </a:rPr>
              <a:t>引用类型，复合构造类型包括集合、字段和行类型。这里我们主要介绍预定义类型。更复杂的构造类型，我们将在后面的后课程中应用到的使用，我们在补充介绍。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预定义类型的名称属于保留字，每个数据类型都有一个名称。</a:t>
            </a:r>
          </a:p>
        </p:txBody>
      </p:sp>
      <p:sp>
        <p:nvSpPr>
          <p:cNvPr id="4" name="灯片编号占位符 3"/>
          <p:cNvSpPr>
            <a:spLocks noGrp="1"/>
          </p:cNvSpPr>
          <p:nvPr>
            <p:ph type="sldNum" sz="quarter" idx="10"/>
          </p:nvPr>
        </p:nvSpPr>
        <p:spPr/>
        <p:txBody>
          <a:bodyPr/>
          <a:lstStyle/>
          <a:p>
            <a:fld id="{2B9AA98F-6474-4A59-A3C8-82662F366263}" type="slidenum">
              <a:rPr lang="zh-CN" altLang="en-US" smtClean="0"/>
              <a:t>5</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50</a:t>
            </a:fld>
            <a:endParaRPr lang="zh-CN" altLang="en-US"/>
          </a:p>
        </p:txBody>
      </p:sp>
    </p:spTree>
    <p:extLst>
      <p:ext uri="{BB962C8B-B14F-4D97-AF65-F5344CB8AC3E}">
        <p14:creationId xmlns:p14="http://schemas.microsoft.com/office/powerpoint/2010/main" val="39645892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51</a:t>
            </a:fld>
            <a:endParaRPr lang="zh-CN" altLang="en-US"/>
          </a:p>
        </p:txBody>
      </p:sp>
    </p:spTree>
    <p:extLst>
      <p:ext uri="{BB962C8B-B14F-4D97-AF65-F5344CB8AC3E}">
        <p14:creationId xmlns:p14="http://schemas.microsoft.com/office/powerpoint/2010/main" val="17676667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742950" lvl="1" indent="-285750">
              <a:buClr>
                <a:schemeClr val="tx2"/>
              </a:buClr>
              <a:buFont typeface="Wingdings" panose="05000000000000000000" pitchFamily="2" charset="2"/>
              <a:buChar char="l"/>
            </a:pPr>
            <a:r>
              <a:rPr lang="zh-CN" altLang="en-US" sz="1600" dirty="0">
                <a:solidFill>
                  <a:schemeClr val="accent1"/>
                </a:solidFill>
                <a:latin typeface="黑体" panose="02010609060101010101" pitchFamily="49" charset="-122"/>
                <a:ea typeface="黑体" panose="02010609060101010101" pitchFamily="49" charset="-122"/>
              </a:rPr>
              <a:t>为了避免相同列名出现在同一查询的多个表（或视图）中引起二义性，可以使用表名或表的别名作为前缀。</a:t>
            </a:r>
            <a:endParaRPr lang="en-US" altLang="zh-CN" sz="1600" dirty="0">
              <a:solidFill>
                <a:schemeClr val="accent1"/>
              </a:solidFill>
              <a:latin typeface="黑体" panose="02010609060101010101" pitchFamily="49" charset="-122"/>
              <a:ea typeface="黑体" panose="02010609060101010101" pitchFamily="49" charset="-122"/>
            </a:endParaRPr>
          </a:p>
          <a:p>
            <a:pPr marL="742950" lvl="1" indent="-285750">
              <a:buClr>
                <a:schemeClr val="tx2"/>
              </a:buClr>
              <a:buFont typeface="Wingdings" panose="05000000000000000000" pitchFamily="2" charset="2"/>
              <a:buChar char="l"/>
            </a:pPr>
            <a:r>
              <a:rPr lang="zh-CN" altLang="en-US" sz="1600" dirty="0">
                <a:solidFill>
                  <a:schemeClr val="accent1"/>
                </a:solidFill>
                <a:latin typeface="黑体" panose="02010609060101010101" pitchFamily="49" charset="-122"/>
                <a:ea typeface="黑体" panose="02010609060101010101" pitchFamily="49" charset="-122"/>
              </a:rPr>
              <a:t>如果连接运算符是相等（</a:t>
            </a:r>
            <a:r>
              <a:rPr lang="en-US" altLang="zh-CN" sz="1600" dirty="0">
                <a:solidFill>
                  <a:schemeClr val="accent1"/>
                </a:solidFill>
                <a:latin typeface="黑体" panose="02010609060101010101" pitchFamily="49" charset="-122"/>
                <a:ea typeface="黑体" panose="02010609060101010101" pitchFamily="49" charset="-122"/>
              </a:rPr>
              <a:t>=</a:t>
            </a:r>
            <a:r>
              <a:rPr lang="zh-CN" altLang="en-US" sz="1600" dirty="0">
                <a:solidFill>
                  <a:schemeClr val="accent1"/>
                </a:solidFill>
                <a:latin typeface="黑体" panose="02010609060101010101" pitchFamily="49" charset="-122"/>
                <a:ea typeface="黑体" panose="02010609060101010101" pitchFamily="49" charset="-122"/>
              </a:rPr>
              <a:t>）运算，并且参与比较运算的列的数据类型兼容，则称为</a:t>
            </a:r>
            <a:r>
              <a:rPr lang="zh-CN" altLang="en-US" sz="1600" dirty="0">
                <a:solidFill>
                  <a:srgbClr val="FF0000"/>
                </a:solidFill>
                <a:latin typeface="黑体" panose="02010609060101010101" pitchFamily="49" charset="-122"/>
                <a:ea typeface="黑体" panose="02010609060101010101" pitchFamily="49" charset="-122"/>
              </a:rPr>
              <a:t>等值连接</a:t>
            </a:r>
            <a:r>
              <a:rPr lang="zh-CN" altLang="en-US" sz="1600" dirty="0">
                <a:solidFill>
                  <a:schemeClr val="accent1"/>
                </a:solidFill>
                <a:latin typeface="黑体" panose="02010609060101010101" pitchFamily="49" charset="-122"/>
                <a:ea typeface="黑体" panose="02010609060101010101" pitchFamily="49" charset="-122"/>
              </a:rPr>
              <a:t>。</a:t>
            </a:r>
            <a:endParaRPr lang="en-US" altLang="zh-CN" sz="1600" dirty="0">
              <a:solidFill>
                <a:schemeClr val="accent1"/>
              </a:solidFill>
              <a:latin typeface="黑体" panose="02010609060101010101" pitchFamily="49" charset="-122"/>
              <a:ea typeface="黑体" panose="02010609060101010101" pitchFamily="49" charset="-122"/>
            </a:endParaRPr>
          </a:p>
          <a:p>
            <a:pPr marL="742950" lvl="1" indent="-285750">
              <a:buClr>
                <a:schemeClr val="tx2"/>
              </a:buClr>
              <a:buFont typeface="Wingdings" panose="05000000000000000000" pitchFamily="2" charset="2"/>
              <a:buChar char="l"/>
            </a:pPr>
            <a:r>
              <a:rPr lang="zh-CN" altLang="en-US" sz="1600" dirty="0">
                <a:solidFill>
                  <a:schemeClr val="accent1"/>
                </a:solidFill>
                <a:latin typeface="黑体" panose="02010609060101010101" pitchFamily="49" charset="-122"/>
                <a:ea typeface="黑体" panose="02010609060101010101" pitchFamily="49" charset="-122"/>
              </a:rPr>
              <a:t>如果比较运算是除等号以外的运算符，则称为</a:t>
            </a:r>
            <a:r>
              <a:rPr lang="zh-CN" altLang="en-US" sz="1600" dirty="0">
                <a:solidFill>
                  <a:srgbClr val="FF0000"/>
                </a:solidFill>
                <a:latin typeface="黑体" panose="02010609060101010101" pitchFamily="49" charset="-122"/>
                <a:ea typeface="黑体" panose="02010609060101010101" pitchFamily="49" charset="-122"/>
              </a:rPr>
              <a:t>非等值连接</a:t>
            </a:r>
            <a:r>
              <a:rPr lang="zh-CN" altLang="en-US" sz="1600" dirty="0">
                <a:solidFill>
                  <a:schemeClr val="accent1"/>
                </a:solidFill>
                <a:latin typeface="黑体" panose="02010609060101010101" pitchFamily="49" charset="-122"/>
                <a:ea typeface="黑体" panose="02010609060101010101" pitchFamily="49" charset="-122"/>
              </a:rPr>
              <a:t>。</a:t>
            </a:r>
            <a:endParaRPr lang="en-US" altLang="zh-CN" sz="1600" dirty="0">
              <a:solidFill>
                <a:schemeClr val="accent1"/>
              </a:solidFill>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52</a:t>
            </a:fld>
            <a:endParaRPr lang="zh-CN" altLang="en-US"/>
          </a:p>
        </p:txBody>
      </p:sp>
    </p:spTree>
    <p:extLst>
      <p:ext uri="{BB962C8B-B14F-4D97-AF65-F5344CB8AC3E}">
        <p14:creationId xmlns:p14="http://schemas.microsoft.com/office/powerpoint/2010/main" val="16843994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53</a:t>
            </a:fld>
            <a:endParaRPr lang="zh-CN" altLang="en-US"/>
          </a:p>
        </p:txBody>
      </p:sp>
    </p:spTree>
    <p:extLst>
      <p:ext uri="{BB962C8B-B14F-4D97-AF65-F5344CB8AC3E}">
        <p14:creationId xmlns:p14="http://schemas.microsoft.com/office/powerpoint/2010/main" val="40609967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54</a:t>
            </a:fld>
            <a:endParaRPr lang="zh-CN" altLang="en-US"/>
          </a:p>
        </p:txBody>
      </p:sp>
    </p:spTree>
    <p:extLst>
      <p:ext uri="{BB962C8B-B14F-4D97-AF65-F5344CB8AC3E}">
        <p14:creationId xmlns:p14="http://schemas.microsoft.com/office/powerpoint/2010/main" val="23994144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55</a:t>
            </a:fld>
            <a:endParaRPr lang="zh-CN" altLang="en-US"/>
          </a:p>
        </p:txBody>
      </p:sp>
    </p:spTree>
    <p:extLst>
      <p:ext uri="{BB962C8B-B14F-4D97-AF65-F5344CB8AC3E}">
        <p14:creationId xmlns:p14="http://schemas.microsoft.com/office/powerpoint/2010/main" val="6282877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56</a:t>
            </a:fld>
            <a:endParaRPr lang="zh-CN" altLang="en-US"/>
          </a:p>
        </p:txBody>
      </p:sp>
    </p:spTree>
    <p:extLst>
      <p:ext uri="{BB962C8B-B14F-4D97-AF65-F5344CB8AC3E}">
        <p14:creationId xmlns:p14="http://schemas.microsoft.com/office/powerpoint/2010/main" val="23602478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2"/>
                </a:solidFill>
                <a:latin typeface="黑体" panose="02010609060101010101" pitchFamily="49" charset="-122"/>
                <a:ea typeface="黑体" panose="02010609060101010101" pitchFamily="49" charset="-122"/>
              </a:rPr>
              <a:t>内连接是指连接查询只显示完全满足连接条件的记录。可是有些时候，除了要取得匹配的行之外，还有必要从一个表或同时从两个表中获得不匹配的行。在某些应用中，两张表的连接查询，要输出一张表的所有记录，另外一张表输出满足连接条件的记录，如果没有满足条件的记录，则用</a:t>
            </a:r>
            <a:r>
              <a:rPr lang="en-US" altLang="zh-CN" sz="1200" dirty="0">
                <a:solidFill>
                  <a:schemeClr val="tx2"/>
                </a:solidFill>
                <a:latin typeface="黑体" panose="02010609060101010101" pitchFamily="49" charset="-122"/>
                <a:ea typeface="黑体" panose="02010609060101010101" pitchFamily="49" charset="-122"/>
              </a:rPr>
              <a:t>NULL</a:t>
            </a:r>
            <a:r>
              <a:rPr lang="zh-CN" altLang="en-US" sz="1200" dirty="0">
                <a:solidFill>
                  <a:schemeClr val="tx2"/>
                </a:solidFill>
                <a:latin typeface="黑体" panose="02010609060101010101" pitchFamily="49" charset="-122"/>
                <a:ea typeface="黑体" panose="02010609060101010101" pitchFamily="49" charset="-122"/>
              </a:rPr>
              <a:t>匹配输出，称这种连接查询为外连接。</a:t>
            </a:r>
            <a:endParaRPr lang="en-US" altLang="zh-CN" sz="1200" dirty="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2"/>
              </a:solidFill>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57</a:t>
            </a:fld>
            <a:endParaRPr lang="zh-CN" altLang="en-US"/>
          </a:p>
        </p:txBody>
      </p:sp>
    </p:spTree>
    <p:extLst>
      <p:ext uri="{BB962C8B-B14F-4D97-AF65-F5344CB8AC3E}">
        <p14:creationId xmlns:p14="http://schemas.microsoft.com/office/powerpoint/2010/main" val="6683357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58</a:t>
            </a:fld>
            <a:endParaRPr lang="zh-CN" altLang="en-US"/>
          </a:p>
        </p:txBody>
      </p:sp>
    </p:spTree>
    <p:extLst>
      <p:ext uri="{BB962C8B-B14F-4D97-AF65-F5344CB8AC3E}">
        <p14:creationId xmlns:p14="http://schemas.microsoft.com/office/powerpoint/2010/main" val="33486590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59</a:t>
            </a:fld>
            <a:endParaRPr lang="zh-CN" altLang="en-US"/>
          </a:p>
        </p:txBody>
      </p:sp>
    </p:spTree>
    <p:extLst>
      <p:ext uri="{BB962C8B-B14F-4D97-AF65-F5344CB8AC3E}">
        <p14:creationId xmlns:p14="http://schemas.microsoft.com/office/powerpoint/2010/main" val="2714578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a:solidFill>
                  <a:schemeClr val="tx1"/>
                </a:solidFill>
                <a:effectLst/>
                <a:latin typeface="+mn-lt"/>
                <a:ea typeface="+mn-ea"/>
                <a:cs typeface="+mn-cs"/>
              </a:rPr>
              <a:t>尽管 </a:t>
            </a:r>
            <a:r>
              <a:rPr lang="en-US" altLang="zh-CN" sz="1200" b="0" i="0" kern="1200" dirty="0">
                <a:solidFill>
                  <a:schemeClr val="tx1"/>
                </a:solidFill>
                <a:effectLst/>
                <a:latin typeface="+mn-lt"/>
                <a:ea typeface="+mn-ea"/>
                <a:cs typeface="+mn-cs"/>
              </a:rPr>
              <a:t>SQL </a:t>
            </a:r>
            <a:r>
              <a:rPr lang="zh-CN" altLang="en-US" sz="1200" b="0" i="0" kern="1200" dirty="0">
                <a:solidFill>
                  <a:schemeClr val="tx1"/>
                </a:solidFill>
                <a:effectLst/>
                <a:latin typeface="+mn-lt"/>
                <a:ea typeface="+mn-ea"/>
                <a:cs typeface="+mn-cs"/>
              </a:rPr>
              <a:t>标准没有指明内置函数，但是大多数数据库都包含若干有用的内置函数。这些内置函数</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提供数据类型转换功能，也经常用于数据的重新格式化。</a:t>
            </a:r>
            <a:r>
              <a:rPr lang="zh-CN" altLang="en-US" dirty="0"/>
              <a:t> </a:t>
            </a:r>
            <a:br>
              <a:rPr lang="zh-CN" altLang="en-US" dirty="0"/>
            </a:br>
            <a:r>
              <a:rPr lang="zh-CN" altLang="en-US" dirty="0"/>
              <a:t>这里我们介绍一些</a:t>
            </a:r>
            <a:r>
              <a:rPr lang="en-US" altLang="zh-CN" dirty="0"/>
              <a:t>SQL SERVER 2008</a:t>
            </a:r>
            <a:r>
              <a:rPr lang="zh-CN" altLang="en-US" dirty="0"/>
              <a:t>常用的内置函数。更多的内置函数使用，可以参考相关数据库产品的使用手册。</a:t>
            </a:r>
          </a:p>
        </p:txBody>
      </p:sp>
      <p:sp>
        <p:nvSpPr>
          <p:cNvPr id="4" name="灯片编号占位符 3"/>
          <p:cNvSpPr>
            <a:spLocks noGrp="1"/>
          </p:cNvSpPr>
          <p:nvPr>
            <p:ph type="sldNum" sz="quarter" idx="10"/>
          </p:nvPr>
        </p:nvSpPr>
        <p:spPr/>
        <p:txBody>
          <a:bodyPr/>
          <a:lstStyle/>
          <a:p>
            <a:fld id="{2B9AA98F-6474-4A59-A3C8-82662F366263}" type="slidenum">
              <a:rPr lang="zh-CN" altLang="en-US" smtClean="0"/>
              <a:t>6</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FontTx/>
              <a:buAutoNum type="arabicPlain"/>
            </a:pPr>
            <a:r>
              <a:rPr lang="zh-CN" altLang="en-US" dirty="0">
                <a:latin typeface="Arial" panose="020B0604020202020204" pitchFamily="34" charset="0"/>
              </a:rPr>
              <a:t>原来查询条件明确，都是具体的信息，例如 </a:t>
            </a:r>
            <a:r>
              <a:rPr lang="en-US" altLang="zh-CN" dirty="0" err="1">
                <a:latin typeface="Arial" panose="020B0604020202020204" pitchFamily="34" charset="0"/>
              </a:rPr>
              <a:t>Ddsalary</a:t>
            </a:r>
            <a:r>
              <a:rPr lang="en-US" altLang="zh-CN" dirty="0">
                <a:latin typeface="Arial" panose="020B0604020202020204" pitchFamily="34" charset="0"/>
              </a:rPr>
              <a:t>&gt;4000.</a:t>
            </a:r>
          </a:p>
          <a:p>
            <a:pPr marL="228600" indent="-228600">
              <a:buFontTx/>
              <a:buAutoNum type="arabicPlain"/>
            </a:pPr>
            <a:r>
              <a:rPr lang="zh-CN" altLang="en-US" dirty="0">
                <a:latin typeface="Arial" panose="020B0604020202020204" pitchFamily="34" charset="0"/>
              </a:rPr>
              <a:t>如果查询条件没有明确给出，或者需要通过计算给出来，怎么办</a:t>
            </a:r>
            <a:endParaRPr lang="en-US" altLang="zh-CN" dirty="0">
              <a:latin typeface="Arial" panose="020B0604020202020204" pitchFamily="34" charset="0"/>
            </a:endParaRPr>
          </a:p>
          <a:p>
            <a:pPr marL="228600" indent="-228600">
              <a:buFontTx/>
              <a:buAutoNum type="arabicPlain"/>
            </a:pPr>
            <a:r>
              <a:rPr lang="zh-CN" altLang="en-US" dirty="0">
                <a:latin typeface="Arial" panose="020B0604020202020204" pitchFamily="34" charset="0"/>
              </a:rPr>
              <a:t>查询的条件 是另外一个查询的结果</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60</a:t>
            </a:fld>
            <a:endParaRPr lang="zh-CN" altLang="en-US"/>
          </a:p>
        </p:txBody>
      </p:sp>
    </p:spTree>
    <p:extLst>
      <p:ext uri="{BB962C8B-B14F-4D97-AF65-F5344CB8AC3E}">
        <p14:creationId xmlns:p14="http://schemas.microsoft.com/office/powerpoint/2010/main" val="37392690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61</a:t>
            </a:fld>
            <a:endParaRPr lang="zh-CN" altLang="en-US"/>
          </a:p>
        </p:txBody>
      </p:sp>
    </p:spTree>
    <p:extLst>
      <p:ext uri="{BB962C8B-B14F-4D97-AF65-F5344CB8AC3E}">
        <p14:creationId xmlns:p14="http://schemas.microsoft.com/office/powerpoint/2010/main" val="8515699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85750" indent="-285750">
              <a:buClr>
                <a:schemeClr val="accent1"/>
              </a:buClr>
              <a:buFont typeface="Wingdings" panose="05000000000000000000" pitchFamily="2" charset="2"/>
              <a:buChar char="l"/>
            </a:pPr>
            <a:r>
              <a:rPr lang="zh-CN" altLang="en-US" sz="1200" dirty="0">
                <a:solidFill>
                  <a:schemeClr val="tx2"/>
                </a:solidFill>
                <a:latin typeface="黑体" panose="02010609060101010101" pitchFamily="49" charset="-122"/>
                <a:ea typeface="黑体" panose="02010609060101010101" pitchFamily="49" charset="-122"/>
              </a:rPr>
              <a:t>在嵌套子查询中，子查询只能在比较运算符的右边，不能在比较运算符的左边。</a:t>
            </a:r>
            <a:endParaRPr lang="en-US" altLang="zh-CN" sz="1200" dirty="0">
              <a:solidFill>
                <a:schemeClr val="tx2"/>
              </a:solidFill>
              <a:latin typeface="黑体" panose="02010609060101010101" pitchFamily="49" charset="-122"/>
              <a:ea typeface="黑体" panose="02010609060101010101" pitchFamily="49" charset="-122"/>
            </a:endParaRPr>
          </a:p>
          <a:p>
            <a:pPr marL="285750" indent="-285750">
              <a:buClr>
                <a:schemeClr val="accent1"/>
              </a:buClr>
              <a:buFont typeface="Wingdings" panose="05000000000000000000" pitchFamily="2" charset="2"/>
              <a:buChar char="l"/>
            </a:pPr>
            <a:endParaRPr lang="en-US" altLang="zh-CN" sz="1200" dirty="0">
              <a:solidFill>
                <a:schemeClr val="tx2"/>
              </a:solidFill>
              <a:latin typeface="黑体" panose="02010609060101010101" pitchFamily="49" charset="-122"/>
              <a:ea typeface="黑体" panose="02010609060101010101" pitchFamily="49" charset="-122"/>
            </a:endParaRPr>
          </a:p>
          <a:p>
            <a:pPr marL="285750" indent="-285750">
              <a:buClr>
                <a:schemeClr val="accent1"/>
              </a:buClr>
              <a:buFont typeface="Wingdings" panose="05000000000000000000" pitchFamily="2" charset="2"/>
              <a:buChar char="l"/>
            </a:pPr>
            <a:r>
              <a:rPr lang="zh-CN" altLang="en-US" sz="1200" dirty="0">
                <a:solidFill>
                  <a:schemeClr val="tx2"/>
                </a:solidFill>
                <a:latin typeface="黑体" panose="02010609060101010101" pitchFamily="49" charset="-122"/>
                <a:ea typeface="黑体" panose="02010609060101010101" pitchFamily="49" charset="-122"/>
              </a:rPr>
              <a:t>与</a:t>
            </a:r>
            <a:r>
              <a:rPr lang="en-US" altLang="zh-CN" sz="1200" dirty="0">
                <a:solidFill>
                  <a:schemeClr val="tx2"/>
                </a:solidFill>
                <a:latin typeface="黑体" panose="02010609060101010101" pitchFamily="49" charset="-122"/>
                <a:ea typeface="黑体" panose="02010609060101010101" pitchFamily="49" charset="-122"/>
              </a:rPr>
              <a:t>=</a:t>
            </a:r>
            <a:r>
              <a:rPr lang="zh-CN" altLang="en-US" sz="1200" dirty="0">
                <a:solidFill>
                  <a:schemeClr val="tx2"/>
                </a:solidFill>
                <a:latin typeface="黑体" panose="02010609060101010101" pitchFamily="49" charset="-122"/>
                <a:ea typeface="黑体" panose="02010609060101010101" pitchFamily="49" charset="-122"/>
              </a:rPr>
              <a:t>，</a:t>
            </a:r>
            <a:r>
              <a:rPr lang="en-US" altLang="zh-CN" sz="1200" dirty="0">
                <a:solidFill>
                  <a:schemeClr val="tx2"/>
                </a:solidFill>
                <a:latin typeface="黑体" panose="02010609060101010101" pitchFamily="49" charset="-122"/>
                <a:ea typeface="黑体" panose="02010609060101010101" pitchFamily="49" charset="-122"/>
              </a:rPr>
              <a:t>&lt;&gt;</a:t>
            </a:r>
            <a:r>
              <a:rPr lang="zh-CN" altLang="en-US" sz="1200" dirty="0">
                <a:solidFill>
                  <a:schemeClr val="tx2"/>
                </a:solidFill>
                <a:latin typeface="黑体" panose="02010609060101010101" pitchFamily="49" charset="-122"/>
                <a:ea typeface="黑体" panose="02010609060101010101" pitchFamily="49" charset="-122"/>
              </a:rPr>
              <a:t>，</a:t>
            </a:r>
            <a:r>
              <a:rPr lang="en-US" altLang="zh-CN" sz="1200" dirty="0">
                <a:solidFill>
                  <a:schemeClr val="tx2"/>
                </a:solidFill>
                <a:latin typeface="黑体" panose="02010609060101010101" pitchFamily="49" charset="-122"/>
                <a:ea typeface="黑体" panose="02010609060101010101" pitchFamily="49" charset="-122"/>
              </a:rPr>
              <a:t>&lt;</a:t>
            </a:r>
            <a:r>
              <a:rPr lang="zh-CN" altLang="en-US" sz="1200" dirty="0">
                <a:solidFill>
                  <a:schemeClr val="tx2"/>
                </a:solidFill>
                <a:latin typeface="黑体" panose="02010609060101010101" pitchFamily="49" charset="-122"/>
                <a:ea typeface="黑体" panose="02010609060101010101" pitchFamily="49" charset="-122"/>
              </a:rPr>
              <a:t>，</a:t>
            </a:r>
            <a:r>
              <a:rPr lang="en-US" altLang="zh-CN" sz="1200" dirty="0">
                <a:solidFill>
                  <a:schemeClr val="tx2"/>
                </a:solidFill>
                <a:latin typeface="黑体" panose="02010609060101010101" pitchFamily="49" charset="-122"/>
                <a:ea typeface="黑体" panose="02010609060101010101" pitchFamily="49" charset="-122"/>
              </a:rPr>
              <a:t>&lt;=</a:t>
            </a:r>
            <a:r>
              <a:rPr lang="zh-CN" altLang="en-US" sz="1200" dirty="0">
                <a:solidFill>
                  <a:schemeClr val="tx2"/>
                </a:solidFill>
                <a:latin typeface="黑体" panose="02010609060101010101" pitchFamily="49" charset="-122"/>
                <a:ea typeface="黑体" panose="02010609060101010101" pitchFamily="49" charset="-122"/>
              </a:rPr>
              <a:t>，</a:t>
            </a:r>
            <a:r>
              <a:rPr lang="en-US" altLang="zh-CN" sz="1200" dirty="0">
                <a:solidFill>
                  <a:schemeClr val="tx2"/>
                </a:solidFill>
                <a:latin typeface="黑体" panose="02010609060101010101" pitchFamily="49" charset="-122"/>
                <a:ea typeface="黑体" panose="02010609060101010101" pitchFamily="49" charset="-122"/>
              </a:rPr>
              <a:t>&gt;</a:t>
            </a:r>
            <a:r>
              <a:rPr lang="zh-CN" altLang="en-US" sz="1200" dirty="0">
                <a:solidFill>
                  <a:schemeClr val="tx2"/>
                </a:solidFill>
                <a:latin typeface="黑体" panose="02010609060101010101" pitchFamily="49" charset="-122"/>
                <a:ea typeface="黑体" panose="02010609060101010101" pitchFamily="49" charset="-122"/>
              </a:rPr>
              <a:t>，</a:t>
            </a:r>
            <a:r>
              <a:rPr lang="en-US" altLang="zh-CN" sz="1200" dirty="0">
                <a:solidFill>
                  <a:schemeClr val="tx2"/>
                </a:solidFill>
                <a:latin typeface="黑体" panose="02010609060101010101" pitchFamily="49" charset="-122"/>
                <a:ea typeface="黑体" panose="02010609060101010101" pitchFamily="49" charset="-122"/>
              </a:rPr>
              <a:t>&gt;=</a:t>
            </a:r>
            <a:r>
              <a:rPr lang="zh-CN" altLang="en-US" sz="1200" dirty="0">
                <a:solidFill>
                  <a:schemeClr val="tx2"/>
                </a:solidFill>
                <a:latin typeface="黑体" panose="02010609060101010101" pitchFamily="49" charset="-122"/>
                <a:ea typeface="黑体" panose="02010609060101010101" pitchFamily="49" charset="-122"/>
              </a:rPr>
              <a:t>等比较运算符相连的子查询，必须是返回非空的</a:t>
            </a:r>
            <a:r>
              <a:rPr lang="zh-CN" altLang="en-US" sz="1200" dirty="0">
                <a:solidFill>
                  <a:srgbClr val="FF0000"/>
                </a:solidFill>
                <a:latin typeface="黑体" panose="02010609060101010101" pitchFamily="49" charset="-122"/>
                <a:ea typeface="黑体" panose="02010609060101010101" pitchFamily="49" charset="-122"/>
              </a:rPr>
              <a:t>单值集合。</a:t>
            </a:r>
            <a:endParaRPr lang="en-US" altLang="zh-CN" sz="1200" dirty="0">
              <a:solidFill>
                <a:srgbClr val="FF0000"/>
              </a:solidFill>
              <a:latin typeface="黑体" panose="02010609060101010101" pitchFamily="49" charset="-122"/>
              <a:ea typeface="黑体" panose="02010609060101010101" pitchFamily="49" charset="-122"/>
            </a:endParaRPr>
          </a:p>
          <a:p>
            <a:pPr marL="285750" indent="-285750">
              <a:buClr>
                <a:schemeClr val="accent1"/>
              </a:buClr>
              <a:buFont typeface="Wingdings" panose="05000000000000000000" pitchFamily="2" charset="2"/>
              <a:buChar char="l"/>
            </a:pPr>
            <a:endParaRPr lang="en-US" altLang="zh-CN" sz="1200" dirty="0">
              <a:solidFill>
                <a:schemeClr val="tx2"/>
              </a:solidFill>
              <a:latin typeface="黑体" panose="02010609060101010101" pitchFamily="49" charset="-122"/>
              <a:ea typeface="黑体" panose="02010609060101010101" pitchFamily="49" charset="-122"/>
            </a:endParaRPr>
          </a:p>
          <a:p>
            <a:pPr marL="285750" indent="-285750">
              <a:buClr>
                <a:schemeClr val="accent1"/>
              </a:buClr>
              <a:buFont typeface="Wingdings" panose="05000000000000000000" pitchFamily="2" charset="2"/>
              <a:buChar char="l"/>
            </a:pPr>
            <a:r>
              <a:rPr lang="zh-CN" altLang="en-US" sz="1200" dirty="0">
                <a:solidFill>
                  <a:schemeClr val="tx2"/>
                </a:solidFill>
                <a:latin typeface="黑体" panose="02010609060101010101" pitchFamily="49" charset="-122"/>
                <a:ea typeface="黑体" panose="02010609060101010101" pitchFamily="49" charset="-122"/>
              </a:rPr>
              <a:t>如果子查询返回的是空集或多值集合时，子查询只能与</a:t>
            </a:r>
            <a:r>
              <a:rPr lang="en-US" altLang="zh-CN" sz="1200" dirty="0">
                <a:solidFill>
                  <a:schemeClr val="tx2"/>
                </a:solidFill>
                <a:latin typeface="黑体" panose="02010609060101010101" pitchFamily="49" charset="-122"/>
                <a:ea typeface="黑体" panose="02010609060101010101" pitchFamily="49" charset="-122"/>
              </a:rPr>
              <a:t>IN </a:t>
            </a:r>
            <a:r>
              <a:rPr lang="zh-CN" altLang="en-US" sz="1200" dirty="0">
                <a:solidFill>
                  <a:schemeClr val="tx2"/>
                </a:solidFill>
                <a:latin typeface="黑体" panose="02010609060101010101" pitchFamily="49" charset="-122"/>
                <a:ea typeface="黑体" panose="02010609060101010101" pitchFamily="49" charset="-122"/>
              </a:rPr>
              <a:t>，</a:t>
            </a:r>
            <a:r>
              <a:rPr lang="en-US" altLang="zh-CN" sz="1200" dirty="0">
                <a:solidFill>
                  <a:schemeClr val="tx2"/>
                </a:solidFill>
                <a:latin typeface="黑体" panose="02010609060101010101" pitchFamily="49" charset="-122"/>
                <a:ea typeface="黑体" panose="02010609060101010101" pitchFamily="49" charset="-122"/>
              </a:rPr>
              <a:t>NOT IN,ANY,ALL,EXISTS ,NOT EXISTS</a:t>
            </a:r>
            <a:r>
              <a:rPr lang="zh-CN" altLang="en-US" sz="1200" dirty="0">
                <a:solidFill>
                  <a:schemeClr val="tx2"/>
                </a:solidFill>
                <a:latin typeface="黑体" panose="02010609060101010101" pitchFamily="49" charset="-122"/>
                <a:ea typeface="黑体" panose="02010609060101010101" pitchFamily="49" charset="-122"/>
              </a:rPr>
              <a:t>等比较运算符相连。</a:t>
            </a:r>
            <a:endParaRPr lang="en-US" altLang="zh-CN" sz="1200" dirty="0">
              <a:solidFill>
                <a:schemeClr val="tx2"/>
              </a:solidFill>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62</a:t>
            </a:fld>
            <a:endParaRPr lang="zh-CN" altLang="en-US"/>
          </a:p>
        </p:txBody>
      </p:sp>
    </p:spTree>
    <p:extLst>
      <p:ext uri="{BB962C8B-B14F-4D97-AF65-F5344CB8AC3E}">
        <p14:creationId xmlns:p14="http://schemas.microsoft.com/office/powerpoint/2010/main" val="3295142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63</a:t>
            </a:fld>
            <a:endParaRPr lang="zh-CN" altLang="en-US"/>
          </a:p>
        </p:txBody>
      </p:sp>
    </p:spTree>
    <p:extLst>
      <p:ext uri="{BB962C8B-B14F-4D97-AF65-F5344CB8AC3E}">
        <p14:creationId xmlns:p14="http://schemas.microsoft.com/office/powerpoint/2010/main" val="15789239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64</a:t>
            </a:fld>
            <a:endParaRPr lang="zh-CN" altLang="en-US"/>
          </a:p>
        </p:txBody>
      </p:sp>
    </p:spTree>
    <p:extLst>
      <p:ext uri="{BB962C8B-B14F-4D97-AF65-F5344CB8AC3E}">
        <p14:creationId xmlns:p14="http://schemas.microsoft.com/office/powerpoint/2010/main" val="3347676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65</a:t>
            </a:fld>
            <a:endParaRPr lang="zh-CN" altLang="en-US"/>
          </a:p>
        </p:txBody>
      </p:sp>
    </p:spTree>
    <p:extLst>
      <p:ext uri="{BB962C8B-B14F-4D97-AF65-F5344CB8AC3E}">
        <p14:creationId xmlns:p14="http://schemas.microsoft.com/office/powerpoint/2010/main" val="30829339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66</a:t>
            </a:fld>
            <a:endParaRPr lang="zh-CN" altLang="en-US"/>
          </a:p>
        </p:txBody>
      </p:sp>
    </p:spTree>
    <p:extLst>
      <p:ext uri="{BB962C8B-B14F-4D97-AF65-F5344CB8AC3E}">
        <p14:creationId xmlns:p14="http://schemas.microsoft.com/office/powerpoint/2010/main" val="13301373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67</a:t>
            </a:fld>
            <a:endParaRPr lang="zh-CN" altLang="en-US"/>
          </a:p>
        </p:txBody>
      </p:sp>
    </p:spTree>
    <p:extLst>
      <p:ext uri="{BB962C8B-B14F-4D97-AF65-F5344CB8AC3E}">
        <p14:creationId xmlns:p14="http://schemas.microsoft.com/office/powerpoint/2010/main" val="38890579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68</a:t>
            </a:fld>
            <a:endParaRPr lang="zh-CN" altLang="en-US"/>
          </a:p>
        </p:txBody>
      </p:sp>
    </p:spTree>
    <p:extLst>
      <p:ext uri="{BB962C8B-B14F-4D97-AF65-F5344CB8AC3E}">
        <p14:creationId xmlns:p14="http://schemas.microsoft.com/office/powerpoint/2010/main" val="25279532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85750" indent="-285750" algn="l">
              <a:buFont typeface="Wingdings" pitchFamily="2" charset="2"/>
              <a:buChar char="l"/>
            </a:pPr>
            <a:r>
              <a:rPr lang="zh-CN" altLang="en-US" sz="1200" dirty="0">
                <a:solidFill>
                  <a:schemeClr val="tx2"/>
                </a:solidFill>
                <a:latin typeface="黑体" panose="02010609060101010101" pitchFamily="49" charset="-122"/>
                <a:ea typeface="黑体" panose="02010609060101010101" pitchFamily="49" charset="-122"/>
              </a:rPr>
              <a:t>其中，</a:t>
            </a:r>
            <a:r>
              <a:rPr lang="en-US" altLang="zh-CN" sz="1200" dirty="0">
                <a:solidFill>
                  <a:schemeClr val="tx2"/>
                </a:solidFill>
                <a:latin typeface="黑体" panose="02010609060101010101" pitchFamily="49" charset="-122"/>
                <a:ea typeface="黑体" panose="02010609060101010101" pitchFamily="49" charset="-122"/>
              </a:rPr>
              <a:t>&lt;</a:t>
            </a:r>
            <a:r>
              <a:rPr lang="zh-CN" altLang="en-US" sz="1200" dirty="0">
                <a:solidFill>
                  <a:schemeClr val="tx2"/>
                </a:solidFill>
                <a:latin typeface="黑体" panose="02010609060101010101" pitchFamily="49" charset="-122"/>
                <a:ea typeface="黑体" panose="02010609060101010101" pitchFamily="49" charset="-122"/>
              </a:rPr>
              <a:t>基表名</a:t>
            </a:r>
            <a:r>
              <a:rPr lang="en-US" altLang="zh-CN" sz="1200" dirty="0">
                <a:solidFill>
                  <a:schemeClr val="tx2"/>
                </a:solidFill>
                <a:latin typeface="黑体" panose="02010609060101010101" pitchFamily="49" charset="-122"/>
                <a:ea typeface="黑体" panose="02010609060101010101" pitchFamily="49" charset="-122"/>
              </a:rPr>
              <a:t>&gt;</a:t>
            </a:r>
            <a:r>
              <a:rPr lang="zh-CN" altLang="en-US" sz="1200" dirty="0">
                <a:solidFill>
                  <a:schemeClr val="tx2"/>
                </a:solidFill>
                <a:latin typeface="黑体" panose="02010609060101010101" pitchFamily="49" charset="-122"/>
                <a:ea typeface="黑体" panose="02010609060101010101" pitchFamily="49" charset="-122"/>
              </a:rPr>
              <a:t>是指要插入数据的目标表。</a:t>
            </a:r>
            <a:r>
              <a:rPr lang="en-US" altLang="zh-CN" sz="1200" dirty="0">
                <a:solidFill>
                  <a:schemeClr val="tx2"/>
                </a:solidFill>
                <a:latin typeface="黑体" panose="02010609060101010101" pitchFamily="49" charset="-122"/>
                <a:ea typeface="黑体" panose="02010609060101010101" pitchFamily="49" charset="-122"/>
              </a:rPr>
              <a:t>&lt;</a:t>
            </a:r>
            <a:r>
              <a:rPr lang="zh-CN" altLang="en-US" sz="1200" dirty="0">
                <a:solidFill>
                  <a:schemeClr val="tx2"/>
                </a:solidFill>
                <a:latin typeface="黑体" panose="02010609060101010101" pitchFamily="49" charset="-122"/>
                <a:ea typeface="黑体" panose="02010609060101010101" pitchFamily="49" charset="-122"/>
              </a:rPr>
              <a:t>属性列表</a:t>
            </a:r>
            <a:r>
              <a:rPr lang="en-US" altLang="zh-CN" sz="1200" dirty="0">
                <a:solidFill>
                  <a:schemeClr val="tx2"/>
                </a:solidFill>
                <a:latin typeface="黑体" panose="02010609060101010101" pitchFamily="49" charset="-122"/>
                <a:ea typeface="黑体" panose="02010609060101010101" pitchFamily="49" charset="-122"/>
              </a:rPr>
              <a:t>&gt;</a:t>
            </a:r>
            <a:r>
              <a:rPr lang="zh-CN" altLang="en-US" sz="1200" dirty="0">
                <a:solidFill>
                  <a:schemeClr val="tx2"/>
                </a:solidFill>
                <a:latin typeface="黑体" panose="02010609060101010101" pitchFamily="49" charset="-122"/>
                <a:ea typeface="黑体" panose="02010609060101010101" pitchFamily="49" charset="-122"/>
              </a:rPr>
              <a:t>是表中已经定义好的</a:t>
            </a:r>
          </a:p>
          <a:p>
            <a:pPr algn="l"/>
            <a:r>
              <a:rPr lang="zh-CN" altLang="en-US" sz="1200" dirty="0">
                <a:solidFill>
                  <a:schemeClr val="tx2"/>
                </a:solidFill>
                <a:latin typeface="黑体" panose="02010609060101010101" pitchFamily="49" charset="-122"/>
                <a:ea typeface="黑体" panose="02010609060101010101" pitchFamily="49" charset="-122"/>
              </a:rPr>
              <a:t>属性列名，</a:t>
            </a:r>
            <a:r>
              <a:rPr lang="en-US" altLang="zh-CN" sz="1200" dirty="0">
                <a:solidFill>
                  <a:schemeClr val="tx2"/>
                </a:solidFill>
                <a:latin typeface="黑体" panose="02010609060101010101" pitchFamily="49" charset="-122"/>
                <a:ea typeface="黑体" panose="02010609060101010101" pitchFamily="49" charset="-122"/>
              </a:rPr>
              <a:t>&lt;</a:t>
            </a:r>
            <a:r>
              <a:rPr lang="zh-CN" altLang="en-US" sz="1200" dirty="0">
                <a:solidFill>
                  <a:schemeClr val="tx2"/>
                </a:solidFill>
                <a:latin typeface="黑体" panose="02010609060101010101" pitchFamily="49" charset="-122"/>
                <a:ea typeface="黑体" panose="02010609060101010101" pitchFamily="49" charset="-122"/>
              </a:rPr>
              <a:t>属性值列表</a:t>
            </a:r>
            <a:r>
              <a:rPr lang="en-US" altLang="zh-CN" sz="1200" dirty="0">
                <a:solidFill>
                  <a:schemeClr val="tx2"/>
                </a:solidFill>
                <a:latin typeface="黑体" panose="02010609060101010101" pitchFamily="49" charset="-122"/>
                <a:ea typeface="黑体" panose="02010609060101010101" pitchFamily="49" charset="-122"/>
              </a:rPr>
              <a:t>&gt;</a:t>
            </a:r>
            <a:r>
              <a:rPr lang="zh-CN" altLang="en-US" sz="1200" dirty="0">
                <a:solidFill>
                  <a:schemeClr val="tx2"/>
                </a:solidFill>
                <a:latin typeface="黑体" panose="02010609060101010101" pitchFamily="49" charset="-122"/>
                <a:ea typeface="黑体" panose="02010609060101010101" pitchFamily="49" charset="-122"/>
              </a:rPr>
              <a:t>指定具体要插入的值，可以是常量也可以是</a:t>
            </a:r>
            <a:r>
              <a:rPr lang="en-US" altLang="zh-CN" sz="1200" dirty="0">
                <a:solidFill>
                  <a:schemeClr val="tx2"/>
                </a:solidFill>
                <a:latin typeface="黑体" panose="02010609060101010101" pitchFamily="49" charset="-122"/>
                <a:ea typeface="黑体" panose="02010609060101010101" pitchFamily="49" charset="-122"/>
              </a:rPr>
              <a:t>NULL</a:t>
            </a:r>
            <a:r>
              <a:rPr lang="zh-CN" altLang="en-US" sz="1200" dirty="0">
                <a:solidFill>
                  <a:schemeClr val="tx2"/>
                </a:solidFill>
                <a:latin typeface="黑体" panose="02010609060101010101" pitchFamily="49" charset="-122"/>
                <a:ea typeface="黑体" panose="02010609060101010101" pitchFamily="49" charset="-122"/>
              </a:rPr>
              <a:t>，</a:t>
            </a:r>
          </a:p>
          <a:p>
            <a:pPr algn="l"/>
            <a:r>
              <a:rPr lang="zh-CN" altLang="en-US" sz="1200" dirty="0">
                <a:solidFill>
                  <a:schemeClr val="tx2"/>
                </a:solidFill>
                <a:latin typeface="黑体" panose="02010609060101010101" pitchFamily="49" charset="-122"/>
                <a:ea typeface="黑体" panose="02010609060101010101" pitchFamily="49" charset="-122"/>
              </a:rPr>
              <a:t>它们之间用逗号分隔。</a:t>
            </a:r>
            <a:endParaRPr lang="en-US" altLang="zh-CN" sz="1200" dirty="0">
              <a:solidFill>
                <a:schemeClr val="tx2"/>
              </a:solidFill>
              <a:latin typeface="黑体" panose="02010609060101010101" pitchFamily="49" charset="-122"/>
              <a:ea typeface="黑体" panose="02010609060101010101" pitchFamily="49" charset="-122"/>
            </a:endParaRPr>
          </a:p>
          <a:p>
            <a:pPr algn="l"/>
            <a:endParaRPr lang="en-US" altLang="zh-CN" sz="1200" dirty="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黑体" panose="02010609060101010101" pitchFamily="49" charset="-122"/>
                <a:ea typeface="黑体" panose="02010609060101010101" pitchFamily="49" charset="-122"/>
              </a:rPr>
              <a:t>子查询可以使用前面介绍的所有</a:t>
            </a:r>
            <a:r>
              <a:rPr lang="en-US" altLang="zh-CN" sz="1200" dirty="0">
                <a:latin typeface="黑体" panose="02010609060101010101" pitchFamily="49" charset="-122"/>
                <a:ea typeface="黑体" panose="02010609060101010101" pitchFamily="49" charset="-122"/>
              </a:rPr>
              <a:t>SELECT</a:t>
            </a:r>
            <a:r>
              <a:rPr lang="zh-CN" altLang="en-US" sz="1200" dirty="0">
                <a:latin typeface="黑体" panose="02010609060101010101" pitchFamily="49" charset="-122"/>
                <a:ea typeface="黑体" panose="02010609060101010101" pitchFamily="49" charset="-122"/>
              </a:rPr>
              <a:t>查询语句，但要保证子查询中选择的列与</a:t>
            </a:r>
            <a:r>
              <a:rPr lang="en-US" altLang="zh-CN" sz="1200" dirty="0">
                <a:latin typeface="黑体" panose="02010609060101010101" pitchFamily="49" charset="-122"/>
                <a:ea typeface="黑体" panose="02010609060101010101" pitchFamily="49" charset="-122"/>
              </a:rPr>
              <a:t>&lt;</a:t>
            </a:r>
            <a:r>
              <a:rPr lang="zh-CN" altLang="en-US" sz="1200" dirty="0">
                <a:latin typeface="黑体" panose="02010609060101010101" pitchFamily="49" charset="-122"/>
                <a:ea typeface="黑体" panose="02010609060101010101" pitchFamily="49" charset="-122"/>
              </a:rPr>
              <a:t>属性列表</a:t>
            </a:r>
            <a:r>
              <a:rPr lang="en-US" altLang="zh-CN" sz="1200" dirty="0">
                <a:latin typeface="黑体" panose="02010609060101010101" pitchFamily="49" charset="-122"/>
                <a:ea typeface="黑体" panose="02010609060101010101" pitchFamily="49" charset="-122"/>
              </a:rPr>
              <a:t>&gt;</a:t>
            </a:r>
            <a:r>
              <a:rPr lang="zh-CN" altLang="en-US" sz="1200" dirty="0">
                <a:latin typeface="黑体" panose="02010609060101010101" pitchFamily="49" charset="-122"/>
                <a:ea typeface="黑体" panose="02010609060101010101" pitchFamily="49" charset="-122"/>
              </a:rPr>
              <a:t>中的列一一对应，且数据类型和长度兼容。列名可以不同，只要求位置相对应。</a:t>
            </a:r>
          </a:p>
          <a:p>
            <a:pPr algn="l"/>
            <a:endParaRPr lang="zh-CN" altLang="en-US" sz="1200" dirty="0">
              <a:solidFill>
                <a:schemeClr val="tx2"/>
              </a:solidFill>
              <a:latin typeface="黑体" panose="02010609060101010101" pitchFamily="49" charset="-122"/>
              <a:ea typeface="黑体" panose="02010609060101010101" pitchFamily="49" charset="-122"/>
            </a:endParaRPr>
          </a:p>
          <a:p>
            <a:pPr algn="l"/>
            <a:endParaRPr lang="zh-CN" altLang="en-US" sz="1200" dirty="0">
              <a:solidFill>
                <a:schemeClr val="tx2"/>
              </a:solidFill>
              <a:latin typeface="黑体" panose="02010609060101010101" pitchFamily="49" charset="-122"/>
              <a:ea typeface="黑体" panose="02010609060101010101" pitchFamily="49" charset="-122"/>
            </a:endParaRPr>
          </a:p>
          <a:p>
            <a:pPr marL="285750" indent="-285750" algn="l">
              <a:buFont typeface="Wingdings" pitchFamily="2" charset="2"/>
              <a:buChar char="l"/>
            </a:pPr>
            <a:r>
              <a:rPr lang="zh-CN" altLang="en-US" sz="1200" dirty="0">
                <a:solidFill>
                  <a:schemeClr val="tx2"/>
                </a:solidFill>
                <a:latin typeface="黑体" panose="02010609060101010101" pitchFamily="49" charset="-122"/>
                <a:ea typeface="黑体" panose="02010609060101010101" pitchFamily="49" charset="-122"/>
              </a:rPr>
              <a:t>如果</a:t>
            </a:r>
            <a:r>
              <a:rPr lang="en-US" altLang="zh-CN" sz="1200" dirty="0">
                <a:solidFill>
                  <a:schemeClr val="tx2"/>
                </a:solidFill>
                <a:latin typeface="黑体" panose="02010609060101010101" pitchFamily="49" charset="-122"/>
                <a:ea typeface="黑体" panose="02010609060101010101" pitchFamily="49" charset="-122"/>
              </a:rPr>
              <a:t>&lt;</a:t>
            </a:r>
            <a:r>
              <a:rPr lang="zh-CN" altLang="en-US" sz="1200" dirty="0">
                <a:solidFill>
                  <a:schemeClr val="tx2"/>
                </a:solidFill>
                <a:latin typeface="黑体" panose="02010609060101010101" pitchFamily="49" charset="-122"/>
                <a:ea typeface="黑体" panose="02010609060101010101" pitchFamily="49" charset="-122"/>
              </a:rPr>
              <a:t>属性列表</a:t>
            </a:r>
            <a:r>
              <a:rPr lang="en-US" altLang="zh-CN" sz="1200" dirty="0">
                <a:solidFill>
                  <a:schemeClr val="tx2"/>
                </a:solidFill>
                <a:latin typeface="黑体" panose="02010609060101010101" pitchFamily="49" charset="-122"/>
                <a:ea typeface="黑体" panose="02010609060101010101" pitchFamily="49" charset="-122"/>
              </a:rPr>
              <a:t>&gt;</a:t>
            </a:r>
            <a:r>
              <a:rPr lang="zh-CN" altLang="en-US" sz="1200" dirty="0">
                <a:solidFill>
                  <a:schemeClr val="tx2"/>
                </a:solidFill>
                <a:latin typeface="黑体" panose="02010609060101010101" pitchFamily="49" charset="-122"/>
                <a:ea typeface="黑体" panose="02010609060101010101" pitchFamily="49" charset="-122"/>
              </a:rPr>
              <a:t>给出要插入数据的列，则</a:t>
            </a:r>
            <a:r>
              <a:rPr lang="en-US" altLang="zh-CN" sz="1200" dirty="0">
                <a:solidFill>
                  <a:schemeClr val="tx2"/>
                </a:solidFill>
                <a:latin typeface="黑体" panose="02010609060101010101" pitchFamily="49" charset="-122"/>
                <a:ea typeface="黑体" panose="02010609060101010101" pitchFamily="49" charset="-122"/>
              </a:rPr>
              <a:t>VALUES</a:t>
            </a:r>
            <a:r>
              <a:rPr lang="zh-CN" altLang="en-US" sz="1200" dirty="0">
                <a:solidFill>
                  <a:schemeClr val="tx2"/>
                </a:solidFill>
                <a:latin typeface="黑体" panose="02010609060101010101" pitchFamily="49" charset="-122"/>
                <a:ea typeface="黑体" panose="02010609060101010101" pitchFamily="49" charset="-122"/>
              </a:rPr>
              <a:t>指定的值的顺序与指定的</a:t>
            </a:r>
          </a:p>
          <a:p>
            <a:pPr algn="l"/>
            <a:r>
              <a:rPr lang="zh-CN" altLang="en-US" sz="1200" dirty="0">
                <a:solidFill>
                  <a:schemeClr val="tx2"/>
                </a:solidFill>
                <a:latin typeface="黑体" panose="02010609060101010101" pitchFamily="49" charset="-122"/>
                <a:ea typeface="黑体" panose="02010609060101010101" pitchFamily="49" charset="-122"/>
              </a:rPr>
              <a:t>列顺序相对应，且数据类型和长度兼容；如果不指明具体的列，则要求</a:t>
            </a:r>
            <a:r>
              <a:rPr lang="en-US" altLang="zh-CN" sz="1200" dirty="0">
                <a:solidFill>
                  <a:schemeClr val="tx2"/>
                </a:solidFill>
                <a:latin typeface="黑体" panose="02010609060101010101" pitchFamily="49" charset="-122"/>
                <a:ea typeface="黑体" panose="02010609060101010101" pitchFamily="49" charset="-122"/>
              </a:rPr>
              <a:t>VALUES</a:t>
            </a:r>
          </a:p>
          <a:p>
            <a:pPr algn="l"/>
            <a:r>
              <a:rPr lang="zh-CN" altLang="en-US" sz="1200" dirty="0">
                <a:solidFill>
                  <a:schemeClr val="tx2"/>
                </a:solidFill>
                <a:latin typeface="黑体" panose="02010609060101010101" pitchFamily="49" charset="-122"/>
                <a:ea typeface="黑体" panose="02010609060101010101" pitchFamily="49" charset="-122"/>
              </a:rPr>
              <a:t>指定的值与基表列的顺序相对应，且数据类型和长度兼容</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69</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7</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70</a:t>
            </a:fld>
            <a:endParaRPr lang="zh-CN" altLang="en-US"/>
          </a:p>
        </p:txBody>
      </p:sp>
    </p:spTree>
    <p:extLst>
      <p:ext uri="{BB962C8B-B14F-4D97-AF65-F5344CB8AC3E}">
        <p14:creationId xmlns:p14="http://schemas.microsoft.com/office/powerpoint/2010/main" val="404093835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71</a:t>
            </a:fld>
            <a:endParaRPr lang="zh-CN" altLang="en-US"/>
          </a:p>
        </p:txBody>
      </p:sp>
    </p:spTree>
    <p:extLst>
      <p:ext uri="{BB962C8B-B14F-4D97-AF65-F5344CB8AC3E}">
        <p14:creationId xmlns:p14="http://schemas.microsoft.com/office/powerpoint/2010/main" val="354230760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latin typeface="黑体" panose="02010609060101010101" pitchFamily="49" charset="-122"/>
                <a:ea typeface="黑体" panose="02010609060101010101" pitchFamily="49" charset="-122"/>
              </a:rPr>
              <a:t>如果某些数据发生了变化，就需要对表中已有的数据进行修改。可以使用UPDATE语句对数据进行修改</a:t>
            </a:r>
            <a:r>
              <a:rPr lang="zh-CN" altLang="en-US" sz="1200" dirty="0">
                <a:latin typeface="黑体" panose="02010609060101010101" pitchFamily="49" charset="-122"/>
                <a:ea typeface="黑体" panose="02010609060101010101" pitchFamily="49" charset="-122"/>
              </a:rPr>
              <a:t>：</a:t>
            </a:r>
            <a:endParaRPr lang="en-US" altLang="zh-CN" sz="1200" dirty="0">
              <a:latin typeface="黑体" panose="02010609060101010101" pitchFamily="49" charset="-122"/>
              <a:ea typeface="黑体" panose="02010609060101010101" pitchFamily="49" charset="-122"/>
            </a:endParaRPr>
          </a:p>
          <a:p>
            <a:pPr algn="l"/>
            <a:r>
              <a:rPr lang="zh-CN" altLang="en-US" sz="1200" dirty="0">
                <a:latin typeface="黑体" panose="02010609060101010101" pitchFamily="49" charset="-122"/>
                <a:ea typeface="黑体" panose="02010609060101010101" pitchFamily="49" charset="-122"/>
              </a:rPr>
              <a:t>其功能就是修改指定表中满足</a:t>
            </a:r>
            <a:r>
              <a:rPr lang="en-US" altLang="zh-CN" sz="1200" dirty="0">
                <a:latin typeface="黑体" panose="02010609060101010101" pitchFamily="49" charset="-122"/>
                <a:ea typeface="黑体" panose="02010609060101010101" pitchFamily="49" charset="-122"/>
              </a:rPr>
              <a:t>WHERE</a:t>
            </a:r>
            <a:r>
              <a:rPr lang="zh-CN" altLang="en-US" sz="1200" dirty="0">
                <a:latin typeface="黑体" panose="02010609060101010101" pitchFamily="49" charset="-122"/>
                <a:ea typeface="黑体" panose="02010609060101010101" pitchFamily="49" charset="-122"/>
              </a:rPr>
              <a:t>子句条件的元组，将这些元组在</a:t>
            </a:r>
            <a:r>
              <a:rPr lang="en-US" altLang="zh-CN" sz="1200" dirty="0">
                <a:latin typeface="黑体" panose="02010609060101010101" pitchFamily="49" charset="-122"/>
                <a:ea typeface="黑体" panose="02010609060101010101" pitchFamily="49" charset="-122"/>
              </a:rPr>
              <a:t>SET</a:t>
            </a:r>
            <a:r>
              <a:rPr lang="zh-CN" altLang="en-US" sz="1200" dirty="0">
                <a:latin typeface="黑体" panose="02010609060101010101" pitchFamily="49" charset="-122"/>
                <a:ea typeface="黑体" panose="02010609060101010101" pitchFamily="49" charset="-122"/>
              </a:rPr>
              <a:t>子</a:t>
            </a:r>
          </a:p>
          <a:p>
            <a:pPr algn="l"/>
            <a:r>
              <a:rPr lang="zh-CN" altLang="en-US" sz="1200" dirty="0">
                <a:latin typeface="黑体" panose="02010609060101010101" pitchFamily="49" charset="-122"/>
                <a:ea typeface="黑体" panose="02010609060101010101" pitchFamily="49" charset="-122"/>
              </a:rPr>
              <a:t>句给出的属性列分量值用</a:t>
            </a:r>
            <a:r>
              <a:rPr lang="en-US" altLang="zh-CN" sz="1200" dirty="0">
                <a:latin typeface="黑体" panose="02010609060101010101" pitchFamily="49" charset="-122"/>
                <a:ea typeface="黑体" panose="02010609060101010101" pitchFamily="49" charset="-122"/>
              </a:rPr>
              <a:t>&lt;</a:t>
            </a:r>
            <a:r>
              <a:rPr lang="zh-CN" altLang="en-US" sz="1200" dirty="0">
                <a:latin typeface="黑体" panose="02010609060101010101" pitchFamily="49" charset="-122"/>
                <a:ea typeface="黑体" panose="02010609060101010101" pitchFamily="49" charset="-122"/>
              </a:rPr>
              <a:t>表达式</a:t>
            </a:r>
            <a:r>
              <a:rPr lang="en-US" altLang="zh-CN" sz="1200" dirty="0">
                <a:latin typeface="黑体" panose="02010609060101010101" pitchFamily="49" charset="-122"/>
                <a:ea typeface="黑体" panose="02010609060101010101" pitchFamily="49" charset="-122"/>
              </a:rPr>
              <a:t>&gt;</a:t>
            </a:r>
            <a:r>
              <a:rPr lang="zh-CN" altLang="en-US" sz="1200" dirty="0">
                <a:latin typeface="黑体" panose="02010609060101010101" pitchFamily="49" charset="-122"/>
                <a:ea typeface="黑体" panose="02010609060101010101" pitchFamily="49" charset="-122"/>
              </a:rPr>
              <a:t>的值取代。</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72</a:t>
            </a:fld>
            <a:endParaRPr lang="zh-CN" altLang="en-US"/>
          </a:p>
        </p:txBody>
      </p:sp>
    </p:spTree>
    <p:extLst>
      <p:ext uri="{BB962C8B-B14F-4D97-AF65-F5344CB8AC3E}">
        <p14:creationId xmlns:p14="http://schemas.microsoft.com/office/powerpoint/2010/main" val="61942282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黑体" panose="02010609060101010101" pitchFamily="49" charset="-122"/>
                <a:ea typeface="黑体" panose="02010609060101010101" pitchFamily="49" charset="-122"/>
              </a:rPr>
              <a:t>子查询也可以嵌套在</a:t>
            </a:r>
            <a:r>
              <a:rPr lang="en-US" altLang="zh-CN" sz="1200" dirty="0">
                <a:latin typeface="黑体" panose="02010609060101010101" pitchFamily="49" charset="-122"/>
                <a:ea typeface="黑体" panose="02010609060101010101" pitchFamily="49" charset="-122"/>
              </a:rPr>
              <a:t>UPDATE</a:t>
            </a:r>
            <a:r>
              <a:rPr lang="zh-CN" altLang="en-US" sz="1200" dirty="0">
                <a:latin typeface="黑体" panose="02010609060101010101" pitchFamily="49" charset="-122"/>
                <a:ea typeface="黑体" panose="02010609060101010101" pitchFamily="49" charset="-122"/>
              </a:rPr>
              <a:t>语句中，用以构成修改的条件。</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73</a:t>
            </a:fld>
            <a:endParaRPr lang="zh-CN" altLang="en-US"/>
          </a:p>
        </p:txBody>
      </p:sp>
    </p:spTree>
    <p:extLst>
      <p:ext uri="{BB962C8B-B14F-4D97-AF65-F5344CB8AC3E}">
        <p14:creationId xmlns:p14="http://schemas.microsoft.com/office/powerpoint/2010/main" val="361458822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黑体" panose="02010609060101010101" pitchFamily="49" charset="-122"/>
                <a:ea typeface="黑体" panose="02010609060101010101" pitchFamily="49" charset="-122"/>
              </a:rPr>
              <a:t>当确定不再需要其功能是从指定表中删除满足</a:t>
            </a:r>
            <a:r>
              <a:rPr lang="en-US" altLang="zh-CN" sz="1200" dirty="0">
                <a:latin typeface="黑体" panose="02010609060101010101" pitchFamily="49" charset="-122"/>
                <a:ea typeface="黑体" panose="02010609060101010101" pitchFamily="49" charset="-122"/>
              </a:rPr>
              <a:t>WHERE</a:t>
            </a:r>
            <a:r>
              <a:rPr lang="zh-CN" altLang="en-US" sz="1200" dirty="0">
                <a:latin typeface="黑体" panose="02010609060101010101" pitchFamily="49" charset="-122"/>
                <a:ea typeface="黑体" panose="02010609060101010101" pitchFamily="49" charset="-122"/>
              </a:rPr>
              <a:t>子句条件的所有元组。如果省略</a:t>
            </a:r>
            <a:r>
              <a:rPr lang="en-US" altLang="zh-CN" sz="1200" dirty="0">
                <a:latin typeface="黑体" panose="02010609060101010101" pitchFamily="49" charset="-122"/>
                <a:ea typeface="黑体" panose="02010609060101010101" pitchFamily="49" charset="-122"/>
              </a:rPr>
              <a:t>WHERE</a:t>
            </a:r>
            <a:r>
              <a:rPr lang="zh-CN" altLang="en-US" sz="1200" dirty="0">
                <a:latin typeface="黑体" panose="02010609060101010101" pitchFamily="49" charset="-122"/>
                <a:ea typeface="黑体" panose="02010609060101010101" pitchFamily="49" charset="-122"/>
              </a:rPr>
              <a:t>子句，则表示删除表中所有元组，但表的定义仍在字典中。也就是说，</a:t>
            </a:r>
            <a:r>
              <a:rPr lang="en-US" altLang="zh-CN" sz="1200" dirty="0">
                <a:latin typeface="黑体" panose="02010609060101010101" pitchFamily="49" charset="-122"/>
                <a:ea typeface="黑体" panose="02010609060101010101" pitchFamily="49" charset="-122"/>
              </a:rPr>
              <a:t>DELETE</a:t>
            </a:r>
            <a:r>
              <a:rPr lang="zh-CN" altLang="en-US" sz="1200" dirty="0">
                <a:latin typeface="黑体" panose="02010609060101010101" pitchFamily="49" charset="-122"/>
                <a:ea typeface="黑体" panose="02010609060101010101" pitchFamily="49" charset="-122"/>
              </a:rPr>
              <a:t>语句删除的是表中的数据，而不是关于表的定义。</a:t>
            </a:r>
          </a:p>
          <a:p>
            <a:r>
              <a:rPr lang="zh-CN" altLang="en-US" sz="1200" dirty="0">
                <a:latin typeface="黑体" panose="02010609060101010101" pitchFamily="49" charset="-122"/>
                <a:ea typeface="黑体" panose="02010609060101010101" pitchFamily="49" charset="-122"/>
              </a:rPr>
              <a:t>某些元组时，可以使用删除语句</a:t>
            </a:r>
            <a:r>
              <a:rPr lang="en-US" altLang="zh-CN" sz="1200" dirty="0">
                <a:latin typeface="黑体" panose="02010609060101010101" pitchFamily="49" charset="-122"/>
                <a:ea typeface="黑体" panose="02010609060101010101" pitchFamily="49" charset="-122"/>
              </a:rPr>
              <a:t>DELETE</a:t>
            </a:r>
            <a:r>
              <a:rPr lang="zh-CN" altLang="en-US" sz="1200" dirty="0">
                <a:latin typeface="黑体" panose="02010609060101010101" pitchFamily="49" charset="-122"/>
                <a:ea typeface="黑体" panose="02010609060101010101" pitchFamily="49" charset="-122"/>
              </a:rPr>
              <a:t>。</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74</a:t>
            </a:fld>
            <a:endParaRPr lang="zh-CN" altLang="en-US"/>
          </a:p>
        </p:txBody>
      </p:sp>
    </p:spTree>
    <p:extLst>
      <p:ext uri="{BB962C8B-B14F-4D97-AF65-F5344CB8AC3E}">
        <p14:creationId xmlns:p14="http://schemas.microsoft.com/office/powerpoint/2010/main" val="5844908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123E61"/>
                </a:solidFill>
                <a:latin typeface="黑体" panose="02010609060101010101" pitchFamily="49" charset="-122"/>
                <a:ea typeface="黑体" panose="02010609060101010101" pitchFamily="49" charset="-122"/>
              </a:rPr>
              <a:t>换句话说，视图是原始数据库数据的一种变换，是查看表中数据的另外一种方式。可以将视图看成是一个移动的窗口，通过它可以看到感兴趣的数据。视图的定义存在数据库中，与此定义相关的数据并没有再存一份于数据库中。通过视图看到的数据存放在基表中。数据库的创建一般由</a:t>
            </a:r>
            <a:r>
              <a:rPr lang="en" altLang="zh-CN" sz="1200" dirty="0">
                <a:solidFill>
                  <a:srgbClr val="123E61"/>
                </a:solidFill>
                <a:latin typeface="黑体" panose="02010609060101010101" pitchFamily="49" charset="-122"/>
                <a:ea typeface="黑体" panose="02010609060101010101" pitchFamily="49" charset="-122"/>
              </a:rPr>
              <a:t>DBA</a:t>
            </a:r>
            <a:r>
              <a:rPr lang="zh-CN" altLang="en-US" sz="1200" dirty="0">
                <a:solidFill>
                  <a:srgbClr val="123E61"/>
                </a:solidFill>
                <a:latin typeface="黑体" panose="02010609060101010101" pitchFamily="49" charset="-122"/>
                <a:ea typeface="黑体" panose="02010609060101010101" pitchFamily="49" charset="-122"/>
              </a:rPr>
              <a:t>来完成。</a:t>
            </a:r>
            <a:r>
              <a:rPr lang="en" altLang="zh-CN" sz="1200" dirty="0">
                <a:solidFill>
                  <a:srgbClr val="123E61"/>
                </a:solidFill>
                <a:latin typeface="黑体" panose="02010609060101010101" pitchFamily="49" charset="-122"/>
                <a:ea typeface="黑体" panose="02010609060101010101" pitchFamily="49" charset="-122"/>
              </a:rPr>
              <a:t>ISO</a:t>
            </a:r>
            <a:r>
              <a:rPr lang="zh-CN" altLang="en-US" sz="1200" dirty="0">
                <a:solidFill>
                  <a:srgbClr val="123E61"/>
                </a:solidFill>
                <a:latin typeface="黑体" panose="02010609060101010101" pitchFamily="49" charset="-122"/>
                <a:ea typeface="黑体" panose="02010609060101010101" pitchFamily="49" charset="-122"/>
              </a:rPr>
              <a:t>标准并没有对如何创建数据库进行详细规定</a:t>
            </a:r>
            <a:r>
              <a:rPr lang="en-US" altLang="zh-CN" sz="1200" dirty="0">
                <a:solidFill>
                  <a:srgbClr val="123E61"/>
                </a:solidFill>
                <a:latin typeface="黑体" panose="02010609060101010101" pitchFamily="49" charset="-122"/>
                <a:ea typeface="黑体" panose="02010609060101010101" pitchFamily="49" charset="-122"/>
              </a:rPr>
              <a:t>,</a:t>
            </a:r>
            <a:r>
              <a:rPr lang="zh-CN" altLang="en-US" sz="1200" dirty="0">
                <a:solidFill>
                  <a:srgbClr val="123E61"/>
                </a:solidFill>
                <a:latin typeface="黑体" panose="02010609060101010101" pitchFamily="49" charset="-122"/>
                <a:ea typeface="黑体" panose="02010609060101010101" pitchFamily="49" charset="-122"/>
              </a:rPr>
              <a:t>因此数据库的创建过程在不同的商用数据库系统中差异较大。</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75</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85750" indent="-285750" algn="l">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rPr>
              <a:t>视图列表可以省略，但下列情况下必须明确指定视图的所有列名：</a:t>
            </a:r>
          </a:p>
          <a:p>
            <a:pPr algn="l"/>
            <a:endParaRPr lang="zh-CN" altLang="en-US" sz="1600" dirty="0">
              <a:solidFill>
                <a:srgbClr val="123E61"/>
              </a:solidFill>
              <a:latin typeface="黑体" panose="02010609060101010101" pitchFamily="49" charset="-122"/>
              <a:ea typeface="黑体" panose="02010609060101010101" pitchFamily="49" charset="-122"/>
            </a:endParaRPr>
          </a:p>
          <a:p>
            <a:pPr marL="742950" lvl="1" indent="-285750">
              <a:buFont typeface="Wingdings" panose="05000000000000000000" pitchFamily="2" charset="2"/>
              <a:buChar char="l"/>
            </a:pPr>
            <a:r>
              <a:rPr lang="zh-CN" altLang="en-US" sz="1200" dirty="0">
                <a:solidFill>
                  <a:srgbClr val="123E61"/>
                </a:solidFill>
                <a:latin typeface="黑体" panose="02010609060101010101" pitchFamily="49" charset="-122"/>
                <a:ea typeface="黑体" panose="02010609060101010101" pitchFamily="49" charset="-122"/>
              </a:rPr>
              <a:t>某个目标列是聚集函数或列表达式，而不是单纯的属性名；</a:t>
            </a:r>
          </a:p>
          <a:p>
            <a:pPr marL="742950" lvl="1" indent="-285750">
              <a:buFont typeface="Wingdings" panose="05000000000000000000" pitchFamily="2" charset="2"/>
              <a:buChar char="l"/>
            </a:pPr>
            <a:r>
              <a:rPr lang="zh-CN" altLang="en-US" sz="1200" dirty="0">
                <a:solidFill>
                  <a:srgbClr val="123E61"/>
                </a:solidFill>
                <a:latin typeface="黑体" panose="02010609060101010101" pitchFamily="49" charset="-122"/>
                <a:ea typeface="黑体" panose="02010609060101010101" pitchFamily="49" charset="-122"/>
              </a:rPr>
              <a:t>多表连接时选出几个同名列作为视图的字段</a:t>
            </a:r>
          </a:p>
          <a:p>
            <a:pPr marL="742950" lvl="1" indent="-285750">
              <a:buFont typeface="Wingdings" panose="05000000000000000000" pitchFamily="2" charset="2"/>
              <a:buChar char="l"/>
            </a:pPr>
            <a:r>
              <a:rPr lang="zh-CN" altLang="en-US" sz="1200" dirty="0">
                <a:solidFill>
                  <a:srgbClr val="123E61"/>
                </a:solidFill>
                <a:latin typeface="黑体" panose="02010609060101010101" pitchFamily="49" charset="-122"/>
                <a:ea typeface="黑体" panose="02010609060101010101" pitchFamily="49" charset="-122"/>
              </a:rPr>
              <a:t>需要在视图中为某个列启用新的更合适的名字</a:t>
            </a:r>
          </a:p>
          <a:p>
            <a:pPr marL="742950" lvl="1" indent="-285750">
              <a:buFont typeface="Wingdings" panose="05000000000000000000" pitchFamily="2" charset="2"/>
              <a:buChar char="l"/>
            </a:pPr>
            <a:r>
              <a:rPr lang="zh-CN" altLang="en-US" sz="1200" dirty="0">
                <a:solidFill>
                  <a:srgbClr val="123E61"/>
                </a:solidFill>
                <a:latin typeface="黑体" panose="02010609060101010101" pitchFamily="49" charset="-122"/>
                <a:ea typeface="黑体" panose="02010609060101010101" pitchFamily="49" charset="-122"/>
              </a:rPr>
              <a:t>若视图列表不省略，则属性列的个数应与子查询的目标列个数相一致</a:t>
            </a:r>
          </a:p>
          <a:p>
            <a:pPr marL="742950" lvl="1" indent="-285750">
              <a:buFont typeface="Wingdings" panose="05000000000000000000" pitchFamily="2" charset="2"/>
              <a:buChar char="l"/>
            </a:pPr>
            <a:r>
              <a:rPr lang="zh-CN" altLang="en-US" sz="1200" dirty="0">
                <a:solidFill>
                  <a:srgbClr val="123E61"/>
                </a:solidFill>
                <a:latin typeface="黑体" panose="02010609060101010101" pitchFamily="49" charset="-122"/>
                <a:ea typeface="黑体" panose="02010609060101010101" pitchFamily="49" charset="-122"/>
              </a:rPr>
              <a:t>视图不能为列指定数</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76</a:t>
            </a:fld>
            <a:endParaRPr lang="zh-CN" altLang="en-US"/>
          </a:p>
        </p:txBody>
      </p:sp>
    </p:spTree>
    <p:extLst>
      <p:ext uri="{BB962C8B-B14F-4D97-AF65-F5344CB8AC3E}">
        <p14:creationId xmlns:p14="http://schemas.microsoft.com/office/powerpoint/2010/main" val="328980474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黑体" panose="02010609060101010101" pitchFamily="49" charset="-122"/>
                <a:ea typeface="黑体" panose="02010609060101010101" pitchFamily="49" charset="-122"/>
              </a:rPr>
              <a:t>在已经定义好视图的环境下，我们可以通过</a:t>
            </a:r>
            <a:r>
              <a:rPr lang="en-US" altLang="zh-CN" sz="1200" dirty="0">
                <a:latin typeface="黑体" panose="02010609060101010101" pitchFamily="49" charset="-122"/>
                <a:ea typeface="黑体" panose="02010609060101010101" pitchFamily="49" charset="-122"/>
              </a:rPr>
              <a:t>SELECT</a:t>
            </a:r>
            <a:r>
              <a:rPr lang="zh-CN" altLang="en-US" sz="1200" dirty="0">
                <a:latin typeface="黑体" panose="02010609060101010101" pitchFamily="49" charset="-122"/>
                <a:ea typeface="黑体" panose="02010609060101010101" pitchFamily="49" charset="-122"/>
              </a:rPr>
              <a:t>语句，把视图当成一张表来做查询。</a:t>
            </a:r>
            <a:r>
              <a:rPr lang="zh-CN" altLang="en-US" sz="1200" b="1" dirty="0">
                <a:latin typeface="黑体" panose="02010609060101010101" pitchFamily="49" charset="-122"/>
                <a:ea typeface="黑体" panose="02010609060101010101" pitchFamily="49" charset="-122"/>
                <a:sym typeface="+mn-ea"/>
              </a:rPr>
              <a:t>      </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77</a:t>
            </a:fld>
            <a:endParaRPr lang="zh-CN" altLang="en-US"/>
          </a:p>
        </p:txBody>
      </p:sp>
    </p:spTree>
    <p:extLst>
      <p:ext uri="{BB962C8B-B14F-4D97-AF65-F5344CB8AC3E}">
        <p14:creationId xmlns:p14="http://schemas.microsoft.com/office/powerpoint/2010/main" val="14958340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spcBef>
                <a:spcPts val="1200"/>
              </a:spcBef>
              <a:buClr>
                <a:srgbClr val="FF0000"/>
              </a:buClr>
            </a:pPr>
            <a:r>
              <a:rPr lang="zh-CN" altLang="en-US" sz="1200" dirty="0">
                <a:latin typeface="黑体" panose="02010609060101010101" pitchFamily="49" charset="-122"/>
                <a:ea typeface="黑体" panose="02010609060101010101" pitchFamily="49" charset="-122"/>
              </a:rPr>
              <a:t>视图从定义上，可以被分为可更新视图与只读视图两种。对于只读视图，我们只能进行</a:t>
            </a:r>
            <a:r>
              <a:rPr lang="en-US" altLang="zh-CN" sz="1200" dirty="0">
                <a:latin typeface="黑体" panose="02010609060101010101" pitchFamily="49" charset="-122"/>
                <a:ea typeface="黑体" panose="02010609060101010101" pitchFamily="49" charset="-122"/>
              </a:rPr>
              <a:t>SELECT</a:t>
            </a:r>
            <a:r>
              <a:rPr lang="zh-CN" altLang="en-US" sz="1200" dirty="0">
                <a:latin typeface="黑体" panose="02010609060101010101" pitchFamily="49" charset="-122"/>
                <a:ea typeface="黑体" panose="02010609060101010101" pitchFamily="49" charset="-122"/>
              </a:rPr>
              <a:t>操作，也就是它可以被选中，可以被读取，但是却不能做写或者删除等的修改。而对于可更新视图，我们可以进行</a:t>
            </a:r>
            <a:r>
              <a:rPr lang="en-US" altLang="zh-CN" sz="1200" dirty="0">
                <a:latin typeface="黑体" panose="02010609060101010101" pitchFamily="49" charset="-122"/>
                <a:ea typeface="黑体" panose="02010609060101010101" pitchFamily="49" charset="-122"/>
              </a:rPr>
              <a:t>INSERT</a:t>
            </a:r>
            <a:r>
              <a:rPr lang="zh-CN" altLang="en-US" sz="1200" dirty="0">
                <a:latin typeface="黑体" panose="02010609060101010101" pitchFamily="49" charset="-122"/>
                <a:ea typeface="黑体" panose="02010609060101010101" pitchFamily="49" charset="-122"/>
              </a:rPr>
              <a:t>或者</a:t>
            </a:r>
            <a:r>
              <a:rPr lang="en-US" altLang="zh-CN" sz="1200" dirty="0">
                <a:latin typeface="黑体" panose="02010609060101010101" pitchFamily="49" charset="-122"/>
                <a:ea typeface="黑体" panose="02010609060101010101" pitchFamily="49" charset="-122"/>
              </a:rPr>
              <a:t>UPDAT</a:t>
            </a:r>
            <a:r>
              <a:rPr lang="zh-CN" altLang="en-US" sz="1200" dirty="0">
                <a:latin typeface="黑体" panose="02010609060101010101" pitchFamily="49" charset="-122"/>
                <a:ea typeface="黑体" panose="02010609060101010101" pitchFamily="49" charset="-122"/>
              </a:rPr>
              <a:t>等对表格数据进行更改的操作。而我们又知道，视图是虚表，并不真实储存数据，所以其实我们对视图更新，实质上是对视图对应的表进行更新。</a:t>
            </a:r>
          </a:p>
          <a:p>
            <a:pPr lvl="1">
              <a:spcBef>
                <a:spcPts val="1200"/>
              </a:spcBef>
              <a:buClr>
                <a:srgbClr val="FF0000"/>
              </a:buClr>
            </a:pPr>
            <a:r>
              <a:rPr lang="zh-CN" altLang="en-US" sz="1200" dirty="0">
                <a:latin typeface="黑体" panose="02010609060101010101" pitchFamily="49" charset="-122"/>
                <a:ea typeface="黑体" panose="02010609060101010101" pitchFamily="49" charset="-122"/>
              </a:rPr>
              <a:t>对于可更新的视图，只需要满足以下几个条件，我们就可以对视图进行更新：</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78</a:t>
            </a:fld>
            <a:endParaRPr lang="zh-CN" altLang="en-US"/>
          </a:p>
        </p:txBody>
      </p:sp>
    </p:spTree>
    <p:extLst>
      <p:ext uri="{BB962C8B-B14F-4D97-AF65-F5344CB8AC3E}">
        <p14:creationId xmlns:p14="http://schemas.microsoft.com/office/powerpoint/2010/main" val="22603412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更新除了</a:t>
            </a:r>
            <a:r>
              <a:rPr lang="en-US" altLang="zh-CN" dirty="0"/>
              <a:t>UPDATE</a:t>
            </a:r>
            <a:r>
              <a:rPr lang="zh-CN" altLang="en-US" dirty="0"/>
              <a:t>以外，也包括插入数据</a:t>
            </a:r>
            <a:r>
              <a:rPr lang="en-US" altLang="zh-CN" dirty="0"/>
              <a:t>INSERT</a:t>
            </a:r>
            <a:r>
              <a:rPr lang="zh-CN" altLang="en-US" dirty="0"/>
              <a:t>和删除数据</a:t>
            </a:r>
            <a:r>
              <a:rPr lang="en-US" altLang="zh-CN" dirty="0"/>
              <a:t>DELETE</a:t>
            </a:r>
            <a:r>
              <a:rPr lang="zh-CN" altLang="en-US" dirty="0"/>
              <a:t>，使用方法和操作基表一样</a:t>
            </a:r>
          </a:p>
        </p:txBody>
      </p:sp>
      <p:sp>
        <p:nvSpPr>
          <p:cNvPr id="4" name="灯片编号占位符 3"/>
          <p:cNvSpPr>
            <a:spLocks noGrp="1"/>
          </p:cNvSpPr>
          <p:nvPr>
            <p:ph type="sldNum" sz="quarter" idx="10"/>
          </p:nvPr>
        </p:nvSpPr>
        <p:spPr/>
        <p:txBody>
          <a:bodyPr/>
          <a:lstStyle/>
          <a:p>
            <a:fld id="{2B9AA98F-6474-4A59-A3C8-82662F366263}" type="slidenum">
              <a:rPr lang="zh-CN" altLang="en-US" smtClean="0"/>
              <a:t>79</a:t>
            </a:fld>
            <a:endParaRPr lang="zh-CN" altLang="en-US"/>
          </a:p>
        </p:txBody>
      </p:sp>
    </p:spTree>
    <p:extLst>
      <p:ext uri="{BB962C8B-B14F-4D97-AF65-F5344CB8AC3E}">
        <p14:creationId xmlns:p14="http://schemas.microsoft.com/office/powerpoint/2010/main" val="1539944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8</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80</a:t>
            </a:fld>
            <a:endParaRPr lang="zh-CN" altLang="en-US"/>
          </a:p>
        </p:txBody>
      </p:sp>
    </p:spTree>
    <p:extLst>
      <p:ext uri="{BB962C8B-B14F-4D97-AF65-F5344CB8AC3E}">
        <p14:creationId xmlns:p14="http://schemas.microsoft.com/office/powerpoint/2010/main" val="74572819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a:solidFill>
                  <a:srgbClr val="123E61"/>
                </a:solidFill>
                <a:latin typeface="黑体" panose="02010609060101010101" pitchFamily="49" charset="-122"/>
                <a:ea typeface="黑体" panose="02010609060101010101" pitchFamily="49" charset="-122"/>
              </a:rPr>
              <a:t>2. </a:t>
            </a:r>
            <a:r>
              <a:rPr lang="zh-CN" altLang="zh-CN" sz="1200" dirty="0">
                <a:solidFill>
                  <a:srgbClr val="123E61"/>
                </a:solidFill>
                <a:latin typeface="黑体" panose="02010609060101010101" pitchFamily="49" charset="-122"/>
                <a:ea typeface="黑体" panose="02010609060101010101" pitchFamily="49" charset="-122"/>
              </a:rPr>
              <a:t>若一个数据库实例满足所有的完整性约束，它就是一个符合逻辑的实例。</a:t>
            </a:r>
            <a:r>
              <a:rPr lang="en-US" altLang="zh-CN" sz="1200" dirty="0">
                <a:solidFill>
                  <a:srgbClr val="123E61"/>
                </a:solidFill>
                <a:latin typeface="黑体" panose="02010609060101010101" pitchFamily="49" charset="-122"/>
                <a:ea typeface="黑体" panose="02010609060101010101" pitchFamily="49" charset="-122"/>
              </a:rPr>
              <a:t>DBMS</a:t>
            </a:r>
            <a:r>
              <a:rPr lang="zh-CN" altLang="zh-CN" sz="1200" dirty="0">
                <a:solidFill>
                  <a:srgbClr val="123E61"/>
                </a:solidFill>
                <a:latin typeface="黑体" panose="02010609060101010101" pitchFamily="49" charset="-122"/>
                <a:ea typeface="黑体" panose="02010609060101010101" pitchFamily="49" charset="-122"/>
              </a:rPr>
              <a:t>确保完整性约束条件的定义及检查，以使只有</a:t>
            </a:r>
            <a:endParaRPr lang="en-US" altLang="zh-CN" sz="1200" dirty="0">
              <a:solidFill>
                <a:srgbClr val="123E6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123E61"/>
                </a:solidFill>
                <a:latin typeface="黑体" panose="02010609060101010101" pitchFamily="49" charset="-122"/>
                <a:ea typeface="黑体" panose="02010609060101010101" pitchFamily="49" charset="-122"/>
              </a:rPr>
              <a:t>3. </a:t>
            </a:r>
            <a:r>
              <a:rPr lang="zh-CN" altLang="zh-CN" sz="1200" dirty="0">
                <a:solidFill>
                  <a:srgbClr val="123E61"/>
                </a:solidFill>
                <a:latin typeface="黑体" panose="02010609060101010101" pitchFamily="49" charset="-122"/>
                <a:ea typeface="黑体" panose="02010609060101010101" pitchFamily="49" charset="-122"/>
              </a:rPr>
              <a:t>当数据库应用程序运行起来后，</a:t>
            </a:r>
            <a:r>
              <a:rPr lang="en-US" altLang="zh-CN" sz="1200" dirty="0">
                <a:solidFill>
                  <a:srgbClr val="123E61"/>
                </a:solidFill>
                <a:latin typeface="黑体" panose="02010609060101010101" pitchFamily="49" charset="-122"/>
                <a:ea typeface="黑体" panose="02010609060101010101" pitchFamily="49" charset="-122"/>
              </a:rPr>
              <a:t>DBMS</a:t>
            </a:r>
            <a:r>
              <a:rPr lang="zh-CN" altLang="zh-CN" sz="1200" dirty="0">
                <a:solidFill>
                  <a:srgbClr val="123E61"/>
                </a:solidFill>
                <a:latin typeface="黑体" panose="02010609060101010101" pitchFamily="49" charset="-122"/>
                <a:ea typeface="黑体" panose="02010609060101010101" pitchFamily="49" charset="-122"/>
              </a:rPr>
              <a:t>就会检查所有的冲突，防止与完整性约束有冲突的数据进入系统。</a:t>
            </a:r>
          </a:p>
          <a:p>
            <a:r>
              <a:rPr lang="zh-CN" altLang="zh-CN" sz="1200" dirty="0">
                <a:solidFill>
                  <a:srgbClr val="123E61"/>
                </a:solidFill>
                <a:latin typeface="黑体" panose="02010609060101010101" pitchFamily="49" charset="-122"/>
                <a:ea typeface="黑体" panose="02010609060101010101" pitchFamily="49" charset="-122"/>
              </a:rPr>
              <a:t>符合逻辑的实例能够存储到数据库中。</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81</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82</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83</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84</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latin typeface="黑体" panose="02010609060101010101" pitchFamily="49" charset="-122"/>
                <a:ea typeface="黑体" panose="02010609060101010101" pitchFamily="49" charset="-122"/>
              </a:rPr>
              <a:t>定义了</a:t>
            </a:r>
            <a:r>
              <a:rPr lang="en-US" altLang="zh-CN" sz="1200" dirty="0">
                <a:latin typeface="黑体" panose="02010609060101010101" pitchFamily="49" charset="-122"/>
                <a:ea typeface="黑体" panose="02010609060101010101" pitchFamily="49" charset="-122"/>
              </a:rPr>
              <a:t>UNIQUE</a:t>
            </a:r>
            <a:r>
              <a:rPr lang="zh-CN" altLang="zh-CN" sz="1200" dirty="0">
                <a:latin typeface="黑体" panose="02010609060101010101" pitchFamily="49" charset="-122"/>
                <a:ea typeface="黑体" panose="02010609060101010101" pitchFamily="49" charset="-122"/>
              </a:rPr>
              <a:t>约束的那些列称为唯一键，系统自动为唯一键建立唯一索引，从而保证唯一键的唯一性。</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14436A"/>
                </a:solidFill>
                <a:latin typeface="黑体" panose="02010609060101010101" pitchFamily="49" charset="-122"/>
                <a:ea typeface="黑体" panose="02010609060101010101" pitchFamily="49" charset="-122"/>
              </a:rPr>
              <a:t>在定义了</a:t>
            </a:r>
            <a:r>
              <a:rPr lang="en-US" altLang="zh-CN" sz="1200" dirty="0">
                <a:solidFill>
                  <a:srgbClr val="14436A"/>
                </a:solidFill>
                <a:latin typeface="黑体" panose="02010609060101010101" pitchFamily="49" charset="-122"/>
                <a:ea typeface="黑体" panose="02010609060101010101" pitchFamily="49" charset="-122"/>
              </a:rPr>
              <a:t>UNIQUE</a:t>
            </a:r>
            <a:r>
              <a:rPr lang="zh-CN" altLang="en-US" sz="1200" dirty="0">
                <a:solidFill>
                  <a:srgbClr val="14436A"/>
                </a:solidFill>
                <a:latin typeface="黑体" panose="02010609060101010101" pitchFamily="49" charset="-122"/>
                <a:ea typeface="黑体" panose="02010609060101010101" pitchFamily="49" charset="-122"/>
              </a:rPr>
              <a:t>，</a:t>
            </a:r>
            <a:r>
              <a:rPr lang="en-US" altLang="zh-CN" sz="1200" dirty="0">
                <a:solidFill>
                  <a:srgbClr val="14436A"/>
                </a:solidFill>
                <a:latin typeface="黑体" panose="02010609060101010101" pitchFamily="49" charset="-122"/>
                <a:ea typeface="黑体" panose="02010609060101010101" pitchFamily="49" charset="-122"/>
              </a:rPr>
              <a:t>PRIMARY KEY </a:t>
            </a:r>
            <a:r>
              <a:rPr lang="zh-CN" altLang="en-US" sz="1200" dirty="0">
                <a:solidFill>
                  <a:srgbClr val="14436A"/>
                </a:solidFill>
                <a:latin typeface="黑体" panose="02010609060101010101" pitchFamily="49" charset="-122"/>
                <a:ea typeface="黑体" panose="02010609060101010101" pitchFamily="49" charset="-122"/>
              </a:rPr>
              <a:t>约束的属性上建立索引是十分必要的，它可以使约束的检查执行起来更有效 </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85</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86</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87</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88</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89</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9</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90</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91</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92</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93</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在完整性约束中有一类非常重要的约束，叫参照完整性。参照完整性是通过外键约束来定义的，外键约束也成为</a:t>
            </a:r>
            <a:r>
              <a:rPr lang="en-US" altLang="zh-CN" dirty="0"/>
              <a:t>Foreign Key</a:t>
            </a:r>
            <a:r>
              <a:rPr lang="zh-CN" altLang="en-US" dirty="0"/>
              <a:t>约束。</a:t>
            </a:r>
          </a:p>
        </p:txBody>
      </p:sp>
      <p:sp>
        <p:nvSpPr>
          <p:cNvPr id="4" name="灯片编号占位符 3"/>
          <p:cNvSpPr>
            <a:spLocks noGrp="1"/>
          </p:cNvSpPr>
          <p:nvPr>
            <p:ph type="sldNum" sz="quarter" idx="10"/>
          </p:nvPr>
        </p:nvSpPr>
        <p:spPr/>
        <p:txBody>
          <a:bodyPr/>
          <a:lstStyle/>
          <a:p>
            <a:fld id="{2B9AA98F-6474-4A59-A3C8-82662F366263}" type="slidenum">
              <a:rPr lang="zh-CN" altLang="en-US" smtClean="0"/>
              <a:t>94</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95</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96</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97</a:t>
            </a:fld>
            <a:endParaRPr lang="zh-CN" altLang="en-US"/>
          </a:p>
        </p:txBody>
      </p:sp>
    </p:spTree>
    <p:extLst>
      <p:ext uri="{BB962C8B-B14F-4D97-AF65-F5344CB8AC3E}">
        <p14:creationId xmlns:p14="http://schemas.microsoft.com/office/powerpoint/2010/main" val="299370168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a:solidFill>
                  <a:schemeClr val="tx1"/>
                </a:solidFill>
                <a:effectLst/>
                <a:latin typeface="+mn-lt"/>
                <a:ea typeface="+mn-ea"/>
                <a:cs typeface="+mn-cs"/>
              </a:rPr>
              <a:t>Q</a:t>
            </a:r>
            <a:r>
              <a:rPr lang="zh-CN" altLang="en-US" sz="1200" b="0" i="0" kern="1200" dirty="0">
                <a:solidFill>
                  <a:schemeClr val="tx1"/>
                </a:solidFill>
                <a:effectLst/>
                <a:latin typeface="+mn-lt"/>
                <a:ea typeface="+mn-ea"/>
                <a:cs typeface="+mn-cs"/>
              </a:rPr>
              <a:t>前面介绍了外码的定义及外码属性应满足的约束条件。当数据库中的数据发生变化，违反了参照完整性约束时，如何保证参照完整性规则不会被破坏呢？系统通常的处理方法是拒绝导致完整性破坏的操作。</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但是， </a:t>
            </a:r>
            <a:r>
              <a:rPr lang="en-US" altLang="zh-CN" sz="1200" b="0" i="0" kern="1200" dirty="0">
                <a:solidFill>
                  <a:schemeClr val="tx1"/>
                </a:solidFill>
                <a:effectLst/>
                <a:latin typeface="+mn-lt"/>
                <a:ea typeface="+mn-ea"/>
                <a:cs typeface="+mn-cs"/>
              </a:rPr>
              <a:t>FOREIGN KEY </a:t>
            </a:r>
            <a:r>
              <a:rPr lang="zh-CN" altLang="en-US" sz="1200" b="0" i="0" kern="1200" dirty="0">
                <a:solidFill>
                  <a:schemeClr val="tx1"/>
                </a:solidFill>
                <a:effectLst/>
                <a:latin typeface="+mn-lt"/>
                <a:ea typeface="+mn-ea"/>
                <a:cs typeface="+mn-cs"/>
              </a:rPr>
              <a:t>子句中可以指明：如果被参照关系上的一个删除或修改动作违反了约束，则系统采取一些步骤修改参照关系中的元组来恢复完整性约束，而不是拒绝操作。系统的处理策略如下。</a:t>
            </a:r>
            <a:r>
              <a:rPr lang="zh-CN" altLang="en-US" dirty="0"/>
              <a:t> </a:t>
            </a:r>
            <a:br>
              <a:rPr lang="zh-CN" altLang="en-US" dirty="0"/>
            </a:br>
            <a:r>
              <a:rPr lang="zh-CN" altLang="en-US" dirty="0"/>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98</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表明 这些医生可能未被分配部门。</a:t>
            </a:r>
          </a:p>
        </p:txBody>
      </p:sp>
      <p:sp>
        <p:nvSpPr>
          <p:cNvPr id="4" name="灯片编号占位符 3"/>
          <p:cNvSpPr>
            <a:spLocks noGrp="1"/>
          </p:cNvSpPr>
          <p:nvPr>
            <p:ph type="sldNum" sz="quarter" idx="10"/>
          </p:nvPr>
        </p:nvSpPr>
        <p:spPr/>
        <p:txBody>
          <a:bodyPr/>
          <a:lstStyle/>
          <a:p>
            <a:fld id="{2B9AA98F-6474-4A59-A3C8-82662F366263}" type="slidenum">
              <a:rPr lang="zh-CN" altLang="en-US" smtClean="0"/>
              <a:t>99</a:t>
            </a:fld>
            <a:endParaRPr lang="zh-CN" altLang="en-US"/>
          </a:p>
        </p:txBody>
      </p:sp>
    </p:spTree>
    <p:extLst>
      <p:ext uri="{BB962C8B-B14F-4D97-AF65-F5344CB8AC3E}">
        <p14:creationId xmlns:p14="http://schemas.microsoft.com/office/powerpoint/2010/main" val="3657507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10" name="日期占位符 3"/>
          <p:cNvSpPr>
            <a:spLocks noGrp="1"/>
          </p:cNvSpPr>
          <p:nvPr>
            <p:ph type="dt" sz="half" idx="10"/>
          </p:nvPr>
        </p:nvSpPr>
        <p:spPr>
          <a:xfrm>
            <a:off x="457200" y="4768735"/>
            <a:ext cx="2133600" cy="273929"/>
          </a:xfrm>
          <a:prstGeom prst="rect">
            <a:avLst/>
          </a:prstGeom>
        </p:spPr>
        <p:txBody>
          <a:bodyPr/>
          <a:lstStyle/>
          <a:p>
            <a:fld id="{6FC3B414-0C18-4B2B-9F28-BAD75907FA4B}" type="datetime1">
              <a:rPr lang="zh-CN" altLang="en-US" smtClean="0"/>
              <a:t>2021/2/28</a:t>
            </a:fld>
            <a:endParaRPr lang="zh-CN" altLang="en-US"/>
          </a:p>
        </p:txBody>
      </p:sp>
      <p:sp>
        <p:nvSpPr>
          <p:cNvPr id="11" name="页脚占位符 4"/>
          <p:cNvSpPr>
            <a:spLocks noGrp="1"/>
          </p:cNvSpPr>
          <p:nvPr>
            <p:ph type="ftr" sz="quarter" idx="11"/>
          </p:nvPr>
        </p:nvSpPr>
        <p:spPr>
          <a:xfrm>
            <a:off x="3124200" y="4768735"/>
            <a:ext cx="3067980" cy="273929"/>
          </a:xfrm>
          <a:prstGeom prst="rect">
            <a:avLst/>
          </a:prstGeo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12" name="灯片编号占位符 5"/>
          <p:cNvSpPr>
            <a:spLocks noGrp="1"/>
          </p:cNvSpPr>
          <p:nvPr>
            <p:ph type="sldNum" sz="quarter" idx="12"/>
          </p:nvPr>
        </p:nvSpPr>
        <p:spPr>
          <a:xfrm>
            <a:off x="8586119" y="4788104"/>
            <a:ext cx="410853" cy="273929"/>
          </a:xfrm>
          <a:prstGeom prst="rect">
            <a:avLst/>
          </a:prstGeom>
        </p:spPr>
        <p:txBody>
          <a:bodyPr/>
          <a:lstStyle/>
          <a:p>
            <a:fld id="{ECB62A96-75BD-4D1B-A9DE-49026C62D5F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7"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日期占位符 3"/>
          <p:cNvSpPr>
            <a:spLocks noGrp="1"/>
          </p:cNvSpPr>
          <p:nvPr>
            <p:ph type="dt" sz="half" idx="10"/>
          </p:nvPr>
        </p:nvSpPr>
        <p:spPr>
          <a:xfrm>
            <a:off x="457200" y="4768735"/>
            <a:ext cx="2133600" cy="273929"/>
          </a:xfrm>
          <a:prstGeom prst="rect">
            <a:avLst/>
          </a:prstGeom>
        </p:spPr>
        <p:txBody>
          <a:bodyPr/>
          <a:lstStyle/>
          <a:p>
            <a:fld id="{6FC3B414-0C18-4B2B-9F28-BAD75907FA4B}" type="datetime1">
              <a:rPr lang="zh-CN" altLang="en-US" smtClean="0"/>
              <a:t>2021/2/28</a:t>
            </a:fld>
            <a:endParaRPr lang="zh-CN" altLang="en-US"/>
          </a:p>
        </p:txBody>
      </p:sp>
      <p:sp>
        <p:nvSpPr>
          <p:cNvPr id="9" name="页脚占位符 4"/>
          <p:cNvSpPr>
            <a:spLocks noGrp="1"/>
          </p:cNvSpPr>
          <p:nvPr>
            <p:ph type="ftr" sz="quarter" idx="11"/>
          </p:nvPr>
        </p:nvSpPr>
        <p:spPr>
          <a:xfrm>
            <a:off x="3124200" y="4768735"/>
            <a:ext cx="3067980" cy="273929"/>
          </a:xfrm>
          <a:prstGeom prst="rect">
            <a:avLst/>
          </a:prstGeo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10" name="灯片编号占位符 5"/>
          <p:cNvSpPr>
            <a:spLocks noGrp="1"/>
          </p:cNvSpPr>
          <p:nvPr>
            <p:ph type="sldNum" sz="quarter" idx="12"/>
          </p:nvPr>
        </p:nvSpPr>
        <p:spPr>
          <a:xfrm>
            <a:off x="8586119" y="4788104"/>
            <a:ext cx="410853" cy="273929"/>
          </a:xfrm>
          <a:prstGeom prst="rect">
            <a:avLst/>
          </a:prstGeom>
        </p:spPr>
        <p:txBody>
          <a:bodyPr/>
          <a:lstStyle/>
          <a:p>
            <a:fld id="{ECB62A96-75BD-4D1B-A9DE-49026C62D5F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10"/>
          </p:nvPr>
        </p:nvSpPr>
        <p:spPr>
          <a:xfrm>
            <a:off x="457200" y="4768735"/>
            <a:ext cx="2133600" cy="273929"/>
          </a:xfrm>
          <a:prstGeom prst="rect">
            <a:avLst/>
          </a:prstGeom>
        </p:spPr>
        <p:txBody>
          <a:bodyPr/>
          <a:lstStyle/>
          <a:p>
            <a:fld id="{6FC3B414-0C18-4B2B-9F28-BAD75907FA4B}" type="datetime1">
              <a:rPr lang="zh-CN" altLang="en-US" smtClean="0"/>
              <a:t>2021/2/28</a:t>
            </a:fld>
            <a:endParaRPr lang="zh-CN" altLang="en-US"/>
          </a:p>
        </p:txBody>
      </p:sp>
      <p:sp>
        <p:nvSpPr>
          <p:cNvPr id="11" name="页脚占位符 4"/>
          <p:cNvSpPr>
            <a:spLocks noGrp="1"/>
          </p:cNvSpPr>
          <p:nvPr>
            <p:ph type="ftr" sz="quarter" idx="11"/>
          </p:nvPr>
        </p:nvSpPr>
        <p:spPr>
          <a:xfrm>
            <a:off x="3124200" y="4768735"/>
            <a:ext cx="3067980" cy="273929"/>
          </a:xfrm>
          <a:prstGeom prst="rect">
            <a:avLst/>
          </a:prstGeo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12" name="灯片编号占位符 5"/>
          <p:cNvSpPr>
            <a:spLocks noGrp="1"/>
          </p:cNvSpPr>
          <p:nvPr>
            <p:ph type="sldNum" sz="quarter" idx="12"/>
          </p:nvPr>
        </p:nvSpPr>
        <p:spPr>
          <a:xfrm>
            <a:off x="8586119" y="4788104"/>
            <a:ext cx="410853" cy="273929"/>
          </a:xfrm>
          <a:prstGeom prst="rect">
            <a:avLst/>
          </a:prstGeom>
        </p:spPr>
        <p:txBody>
          <a:bodyPr/>
          <a:lstStyle/>
          <a:p>
            <a:fld id="{ECB62A96-75BD-4D1B-A9DE-49026C62D5F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19"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p>
        </p:txBody>
      </p:sp>
      <p:cxnSp>
        <p:nvCxnSpPr>
          <p:cNvPr id="20" name="直接连接符 19"/>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1" name="组合 124"/>
          <p:cNvGrpSpPr/>
          <p:nvPr userDrawn="1"/>
        </p:nvGrpSpPr>
        <p:grpSpPr>
          <a:xfrm>
            <a:off x="8427406" y="344680"/>
            <a:ext cx="193989" cy="175003"/>
            <a:chOff x="3720691" y="2824413"/>
            <a:chExt cx="1341120" cy="1209172"/>
          </a:xfrm>
        </p:grpSpPr>
        <p:sp>
          <p:nvSpPr>
            <p:cNvPr id="2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2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24" name="组合 39"/>
          <p:cNvGrpSpPr/>
          <p:nvPr userDrawn="1"/>
        </p:nvGrpSpPr>
        <p:grpSpPr>
          <a:xfrm>
            <a:off x="431078" y="156138"/>
            <a:ext cx="474113" cy="427710"/>
            <a:chOff x="5446701" y="1360245"/>
            <a:chExt cx="632315" cy="570104"/>
          </a:xfrm>
        </p:grpSpPr>
        <p:sp>
          <p:nvSpPr>
            <p:cNvPr id="25"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6"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27"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29"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a:xfrm>
            <a:off x="457200" y="4768735"/>
            <a:ext cx="2133600" cy="273929"/>
          </a:xfrm>
          <a:prstGeom prst="rect">
            <a:avLst/>
          </a:prstGeom>
        </p:spPr>
        <p:txBody>
          <a:bodyPr/>
          <a:lstStyle/>
          <a:p>
            <a:fld id="{6FC3B414-0C18-4B2B-9F28-BAD75907FA4B}" type="datetime1">
              <a:rPr lang="zh-CN" altLang="en-US" smtClean="0"/>
              <a:t>2021/2/28</a:t>
            </a:fld>
            <a:endParaRPr lang="zh-CN" altLang="en-US"/>
          </a:p>
        </p:txBody>
      </p:sp>
      <p:sp>
        <p:nvSpPr>
          <p:cNvPr id="8" name="页脚占位符 4"/>
          <p:cNvSpPr>
            <a:spLocks noGrp="1"/>
          </p:cNvSpPr>
          <p:nvPr>
            <p:ph type="ftr" sz="quarter" idx="11"/>
          </p:nvPr>
        </p:nvSpPr>
        <p:spPr>
          <a:xfrm>
            <a:off x="3124200" y="4768735"/>
            <a:ext cx="3067980" cy="273929"/>
          </a:xfrm>
          <a:prstGeom prst="rect">
            <a:avLst/>
          </a:prstGeo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9" name="灯片编号占位符 5"/>
          <p:cNvSpPr>
            <a:spLocks noGrp="1"/>
          </p:cNvSpPr>
          <p:nvPr>
            <p:ph type="sldNum" sz="quarter" idx="12"/>
          </p:nvPr>
        </p:nvSpPr>
        <p:spPr>
          <a:xfrm>
            <a:off x="8586119" y="4788104"/>
            <a:ext cx="410853" cy="273929"/>
          </a:xfrm>
          <a:prstGeom prst="rect">
            <a:avLst/>
          </a:prstGeom>
        </p:spPr>
        <p:txBody>
          <a:bodyPr/>
          <a:lstStyle/>
          <a:p>
            <a:fld id="{ECB62A96-75BD-4D1B-A9DE-49026C62D5F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7" name="日期占位符 3"/>
          <p:cNvSpPr>
            <a:spLocks noGrp="1"/>
          </p:cNvSpPr>
          <p:nvPr>
            <p:ph type="dt" sz="half" idx="10"/>
          </p:nvPr>
        </p:nvSpPr>
        <p:spPr>
          <a:xfrm>
            <a:off x="457200" y="4768735"/>
            <a:ext cx="2133600" cy="273929"/>
          </a:xfrm>
          <a:prstGeom prst="rect">
            <a:avLst/>
          </a:prstGeom>
        </p:spPr>
        <p:txBody>
          <a:bodyPr/>
          <a:lstStyle/>
          <a:p>
            <a:fld id="{6FC3B414-0C18-4B2B-9F28-BAD75907FA4B}" type="datetime1">
              <a:rPr lang="zh-CN" altLang="en-US" smtClean="0"/>
              <a:t>2021/2/28</a:t>
            </a:fld>
            <a:endParaRPr lang="zh-CN" altLang="en-US"/>
          </a:p>
        </p:txBody>
      </p:sp>
      <p:sp>
        <p:nvSpPr>
          <p:cNvPr id="8" name="页脚占位符 4"/>
          <p:cNvSpPr>
            <a:spLocks noGrp="1"/>
          </p:cNvSpPr>
          <p:nvPr>
            <p:ph type="ftr" sz="quarter" idx="11"/>
          </p:nvPr>
        </p:nvSpPr>
        <p:spPr>
          <a:xfrm>
            <a:off x="3124200" y="4768735"/>
            <a:ext cx="3067980" cy="273929"/>
          </a:xfrm>
          <a:prstGeom prst="rect">
            <a:avLst/>
          </a:prstGeo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9" name="灯片编号占位符 5"/>
          <p:cNvSpPr>
            <a:spLocks noGrp="1"/>
          </p:cNvSpPr>
          <p:nvPr>
            <p:ph type="sldNum" sz="quarter" idx="12"/>
          </p:nvPr>
        </p:nvSpPr>
        <p:spPr>
          <a:xfrm>
            <a:off x="8586119" y="4788104"/>
            <a:ext cx="410853" cy="273929"/>
          </a:xfrm>
          <a:prstGeom prst="rect">
            <a:avLst/>
          </a:prstGeom>
        </p:spPr>
        <p:txBody>
          <a:bodyPr/>
          <a:lstStyle/>
          <a:p>
            <a:fld id="{ECB62A96-75BD-4D1B-A9DE-49026C62D5F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a:xfrm>
            <a:off x="457200" y="4768735"/>
            <a:ext cx="2133600" cy="273929"/>
          </a:xfrm>
          <a:prstGeom prst="rect">
            <a:avLst/>
          </a:prstGeom>
        </p:spPr>
        <p:txBody>
          <a:bodyPr/>
          <a:lstStyle/>
          <a:p>
            <a:fld id="{6FC3B414-0C18-4B2B-9F28-BAD75907FA4B}" type="datetime1">
              <a:rPr lang="zh-CN" altLang="en-US" smtClean="0"/>
              <a:t>2021/2/28</a:t>
            </a:fld>
            <a:endParaRPr lang="zh-CN" altLang="en-US"/>
          </a:p>
        </p:txBody>
      </p:sp>
      <p:sp>
        <p:nvSpPr>
          <p:cNvPr id="9" name="页脚占位符 4"/>
          <p:cNvSpPr>
            <a:spLocks noGrp="1"/>
          </p:cNvSpPr>
          <p:nvPr>
            <p:ph type="ftr" sz="quarter" idx="11"/>
          </p:nvPr>
        </p:nvSpPr>
        <p:spPr>
          <a:xfrm>
            <a:off x="3124200" y="4768735"/>
            <a:ext cx="3067980" cy="273929"/>
          </a:xfrm>
          <a:prstGeom prst="rect">
            <a:avLst/>
          </a:prstGeo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10" name="灯片编号占位符 5"/>
          <p:cNvSpPr>
            <a:spLocks noGrp="1"/>
          </p:cNvSpPr>
          <p:nvPr>
            <p:ph type="sldNum" sz="quarter" idx="12"/>
          </p:nvPr>
        </p:nvSpPr>
        <p:spPr>
          <a:xfrm>
            <a:off x="8586119" y="4788104"/>
            <a:ext cx="410853" cy="273929"/>
          </a:xfrm>
          <a:prstGeom prst="rect">
            <a:avLst/>
          </a:prstGeom>
        </p:spPr>
        <p:txBody>
          <a:bodyPr/>
          <a:lstStyle/>
          <a:p>
            <a:fld id="{ECB62A96-75BD-4D1B-A9DE-49026C62D5F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10"/>
          </p:nvPr>
        </p:nvSpPr>
        <p:spPr>
          <a:xfrm>
            <a:off x="457200" y="4768735"/>
            <a:ext cx="2133600" cy="273929"/>
          </a:xfrm>
          <a:prstGeom prst="rect">
            <a:avLst/>
          </a:prstGeom>
        </p:spPr>
        <p:txBody>
          <a:bodyPr/>
          <a:lstStyle/>
          <a:p>
            <a:fld id="{6FC3B414-0C18-4B2B-9F28-BAD75907FA4B}" type="datetime1">
              <a:rPr lang="zh-CN" altLang="en-US" smtClean="0"/>
              <a:t>2021/2/28</a:t>
            </a:fld>
            <a:endParaRPr lang="zh-CN" altLang="en-US"/>
          </a:p>
        </p:txBody>
      </p:sp>
      <p:sp>
        <p:nvSpPr>
          <p:cNvPr id="11" name="页脚占位符 4"/>
          <p:cNvSpPr>
            <a:spLocks noGrp="1"/>
          </p:cNvSpPr>
          <p:nvPr>
            <p:ph type="ftr" sz="quarter" idx="11"/>
          </p:nvPr>
        </p:nvSpPr>
        <p:spPr>
          <a:xfrm>
            <a:off x="3124200" y="4768735"/>
            <a:ext cx="3067980" cy="273929"/>
          </a:xfrm>
          <a:prstGeom prst="rect">
            <a:avLst/>
          </a:prstGeo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12" name="灯片编号占位符 5"/>
          <p:cNvSpPr>
            <a:spLocks noGrp="1"/>
          </p:cNvSpPr>
          <p:nvPr>
            <p:ph type="sldNum" sz="quarter" idx="12"/>
          </p:nvPr>
        </p:nvSpPr>
        <p:spPr>
          <a:xfrm>
            <a:off x="8586119" y="4788104"/>
            <a:ext cx="410853" cy="273929"/>
          </a:xfrm>
          <a:prstGeom prst="rect">
            <a:avLst/>
          </a:prstGeom>
        </p:spPr>
        <p:txBody>
          <a:bodyPr/>
          <a:lstStyle/>
          <a:p>
            <a:fld id="{ECB62A96-75BD-4D1B-A9DE-49026C62D5F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日期占位符 3"/>
          <p:cNvSpPr>
            <a:spLocks noGrp="1"/>
          </p:cNvSpPr>
          <p:nvPr>
            <p:ph type="dt" sz="half" idx="10"/>
          </p:nvPr>
        </p:nvSpPr>
        <p:spPr>
          <a:xfrm>
            <a:off x="457200" y="4768735"/>
            <a:ext cx="2133600" cy="273929"/>
          </a:xfrm>
          <a:prstGeom prst="rect">
            <a:avLst/>
          </a:prstGeom>
        </p:spPr>
        <p:txBody>
          <a:bodyPr/>
          <a:lstStyle/>
          <a:p>
            <a:fld id="{6FC3B414-0C18-4B2B-9F28-BAD75907FA4B}" type="datetime1">
              <a:rPr lang="zh-CN" altLang="en-US" smtClean="0"/>
              <a:t>2021/2/28</a:t>
            </a:fld>
            <a:endParaRPr lang="zh-CN" altLang="en-US"/>
          </a:p>
        </p:txBody>
      </p:sp>
      <p:sp>
        <p:nvSpPr>
          <p:cNvPr id="7" name="页脚占位符 4"/>
          <p:cNvSpPr>
            <a:spLocks noGrp="1"/>
          </p:cNvSpPr>
          <p:nvPr>
            <p:ph type="ftr" sz="quarter" idx="11"/>
          </p:nvPr>
        </p:nvSpPr>
        <p:spPr>
          <a:xfrm>
            <a:off x="3124200" y="4768735"/>
            <a:ext cx="3067980" cy="273929"/>
          </a:xfrm>
          <a:prstGeom prst="rect">
            <a:avLst/>
          </a:prstGeo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8" name="灯片编号占位符 5"/>
          <p:cNvSpPr>
            <a:spLocks noGrp="1"/>
          </p:cNvSpPr>
          <p:nvPr>
            <p:ph type="sldNum" sz="quarter" idx="12"/>
          </p:nvPr>
        </p:nvSpPr>
        <p:spPr>
          <a:xfrm>
            <a:off x="8586119" y="4788104"/>
            <a:ext cx="410853" cy="273929"/>
          </a:xfrm>
          <a:prstGeom prst="rect">
            <a:avLst/>
          </a:prstGeom>
        </p:spPr>
        <p:txBody>
          <a:bodyPr/>
          <a:lstStyle/>
          <a:p>
            <a:fld id="{ECB62A96-75BD-4D1B-A9DE-49026C62D5F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6" name="直接连接符 5"/>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 name="组合 124"/>
          <p:cNvGrpSpPr/>
          <p:nvPr userDrawn="1"/>
        </p:nvGrpSpPr>
        <p:grpSpPr>
          <a:xfrm>
            <a:off x="8427406" y="344680"/>
            <a:ext cx="193989" cy="175003"/>
            <a:chOff x="3720691" y="2824413"/>
            <a:chExt cx="1341120" cy="1209172"/>
          </a:xfrm>
        </p:grpSpPr>
        <p:sp>
          <p:nvSpPr>
            <p:cNvPr id="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10" name="组合 39"/>
          <p:cNvGrpSpPr/>
          <p:nvPr userDrawn="1"/>
        </p:nvGrpSpPr>
        <p:grpSpPr>
          <a:xfrm>
            <a:off x="431078" y="156138"/>
            <a:ext cx="474113" cy="427710"/>
            <a:chOff x="5446701" y="1360245"/>
            <a:chExt cx="632315" cy="570104"/>
          </a:xfrm>
        </p:grpSpPr>
        <p:sp>
          <p:nvSpPr>
            <p:cNvPr id="14"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2"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5"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7"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日期占位符 3"/>
          <p:cNvSpPr>
            <a:spLocks noGrp="1"/>
          </p:cNvSpPr>
          <p:nvPr>
            <p:ph type="dt" sz="half" idx="10"/>
          </p:nvPr>
        </p:nvSpPr>
        <p:spPr>
          <a:xfrm>
            <a:off x="457200" y="4768735"/>
            <a:ext cx="2133600" cy="273929"/>
          </a:xfrm>
          <a:prstGeom prst="rect">
            <a:avLst/>
          </a:prstGeom>
        </p:spPr>
        <p:txBody>
          <a:bodyPr/>
          <a:lstStyle/>
          <a:p>
            <a:fld id="{6FC3B414-0C18-4B2B-9F28-BAD75907FA4B}" type="datetime1">
              <a:rPr lang="zh-CN" altLang="en-US" smtClean="0"/>
              <a:t>2021/2/28</a:t>
            </a:fld>
            <a:endParaRPr lang="zh-CN" altLang="en-US"/>
          </a:p>
        </p:txBody>
      </p:sp>
      <p:sp>
        <p:nvSpPr>
          <p:cNvPr id="18" name="页脚占位符 4"/>
          <p:cNvSpPr>
            <a:spLocks noGrp="1"/>
          </p:cNvSpPr>
          <p:nvPr>
            <p:ph type="ftr" sz="quarter" idx="11"/>
          </p:nvPr>
        </p:nvSpPr>
        <p:spPr>
          <a:xfrm>
            <a:off x="3124200" y="4768735"/>
            <a:ext cx="3067980" cy="273929"/>
          </a:xfrm>
          <a:prstGeom prst="rect">
            <a:avLst/>
          </a:prstGeo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19" name="灯片编号占位符 5"/>
          <p:cNvSpPr>
            <a:spLocks noGrp="1"/>
          </p:cNvSpPr>
          <p:nvPr>
            <p:ph type="sldNum" sz="quarter" idx="12"/>
          </p:nvPr>
        </p:nvSpPr>
        <p:spPr>
          <a:xfrm>
            <a:off x="8586119" y="4788104"/>
            <a:ext cx="410853" cy="273929"/>
          </a:xfrm>
          <a:prstGeom prst="rect">
            <a:avLst/>
          </a:prstGeom>
        </p:spPr>
        <p:txBody>
          <a:bodyPr/>
          <a:lstStyle/>
          <a:p>
            <a:fld id="{ECB62A96-75BD-4D1B-A9DE-49026C62D5F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日期占位符 3"/>
          <p:cNvSpPr>
            <a:spLocks noGrp="1"/>
          </p:cNvSpPr>
          <p:nvPr>
            <p:ph type="dt" sz="half" idx="10"/>
          </p:nvPr>
        </p:nvSpPr>
        <p:spPr>
          <a:xfrm>
            <a:off x="457200" y="4768735"/>
            <a:ext cx="2133600" cy="273929"/>
          </a:xfrm>
          <a:prstGeom prst="rect">
            <a:avLst/>
          </a:prstGeom>
        </p:spPr>
        <p:txBody>
          <a:bodyPr/>
          <a:lstStyle/>
          <a:p>
            <a:fld id="{6FC3B414-0C18-4B2B-9F28-BAD75907FA4B}" type="datetime1">
              <a:rPr lang="zh-CN" altLang="en-US" smtClean="0"/>
              <a:t>2021/2/28</a:t>
            </a:fld>
            <a:endParaRPr lang="zh-CN" altLang="en-US"/>
          </a:p>
        </p:txBody>
      </p:sp>
      <p:sp>
        <p:nvSpPr>
          <p:cNvPr id="9" name="页脚占位符 4"/>
          <p:cNvSpPr>
            <a:spLocks noGrp="1"/>
          </p:cNvSpPr>
          <p:nvPr>
            <p:ph type="ftr" sz="quarter" idx="11"/>
          </p:nvPr>
        </p:nvSpPr>
        <p:spPr>
          <a:xfrm>
            <a:off x="3124200" y="4768735"/>
            <a:ext cx="3067980" cy="273929"/>
          </a:xfrm>
          <a:prstGeom prst="rect">
            <a:avLst/>
          </a:prstGeo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10" name="灯片编号占位符 5"/>
          <p:cNvSpPr>
            <a:spLocks noGrp="1"/>
          </p:cNvSpPr>
          <p:nvPr>
            <p:ph type="sldNum" sz="quarter" idx="12"/>
          </p:nvPr>
        </p:nvSpPr>
        <p:spPr>
          <a:xfrm>
            <a:off x="8586119" y="4788104"/>
            <a:ext cx="410853" cy="273929"/>
          </a:xfrm>
          <a:prstGeom prst="rect">
            <a:avLst/>
          </a:prstGeom>
        </p:spPr>
        <p:txBody>
          <a:bodyPr/>
          <a:lstStyle/>
          <a:p>
            <a:fld id="{ECB62A96-75BD-4D1B-A9DE-49026C62D5F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pic>
        <p:nvPicPr>
          <p:cNvPr id="8"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日期占位符 3"/>
          <p:cNvSpPr>
            <a:spLocks noGrp="1"/>
          </p:cNvSpPr>
          <p:nvPr>
            <p:ph type="dt" sz="half" idx="10"/>
          </p:nvPr>
        </p:nvSpPr>
        <p:spPr>
          <a:xfrm>
            <a:off x="457200" y="4768735"/>
            <a:ext cx="2133600" cy="273929"/>
          </a:xfrm>
          <a:prstGeom prst="rect">
            <a:avLst/>
          </a:prstGeom>
        </p:spPr>
        <p:txBody>
          <a:bodyPr/>
          <a:lstStyle/>
          <a:p>
            <a:fld id="{6FC3B414-0C18-4B2B-9F28-BAD75907FA4B}" type="datetime1">
              <a:rPr lang="zh-CN" altLang="en-US" smtClean="0"/>
              <a:t>2021/2/28</a:t>
            </a:fld>
            <a:endParaRPr lang="zh-CN" altLang="en-US"/>
          </a:p>
        </p:txBody>
      </p:sp>
      <p:sp>
        <p:nvSpPr>
          <p:cNvPr id="10" name="页脚占位符 4"/>
          <p:cNvSpPr>
            <a:spLocks noGrp="1"/>
          </p:cNvSpPr>
          <p:nvPr>
            <p:ph type="ftr" sz="quarter" idx="11"/>
          </p:nvPr>
        </p:nvSpPr>
        <p:spPr>
          <a:xfrm>
            <a:off x="3124200" y="4768735"/>
            <a:ext cx="3067980" cy="273929"/>
          </a:xfrm>
          <a:prstGeom prst="rect">
            <a:avLst/>
          </a:prstGeo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11" name="灯片编号占位符 5"/>
          <p:cNvSpPr>
            <a:spLocks noGrp="1"/>
          </p:cNvSpPr>
          <p:nvPr>
            <p:ph type="sldNum" sz="quarter" idx="12"/>
          </p:nvPr>
        </p:nvSpPr>
        <p:spPr>
          <a:xfrm>
            <a:off x="8586119" y="4788104"/>
            <a:ext cx="410853" cy="273929"/>
          </a:xfrm>
          <a:prstGeom prst="rect">
            <a:avLst/>
          </a:prstGeom>
        </p:spPr>
        <p:txBody>
          <a:bodyPr/>
          <a:lstStyle/>
          <a:p>
            <a:fld id="{ECB62A96-75BD-4D1B-A9DE-49026C62D5F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F25646C8-95AB-4444-98AB-B0E9BFF18045}" type="datetime1">
              <a:rPr lang="zh-CN" altLang="en-US" smtClean="0"/>
              <a:t>2021/2/28</a:t>
            </a:fld>
            <a:endParaRPr lang="zh-CN" altLang="en-US" dirty="0"/>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24B006D-818D-47B3-9EBE-C5AB269A17AF}" type="slidenum">
              <a:rPr lang="zh-CN" altLang="en-US" smtClean="0"/>
              <a:t>‹#›</a:t>
            </a:fld>
            <a:endParaRPr lang="zh-CN" altLang="en-US" dirty="0"/>
          </a:p>
        </p:txBody>
      </p:sp>
      <p:pic>
        <p:nvPicPr>
          <p:cNvPr id="8" name="图片 7"/>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9" name="矩形 8"/>
          <p:cNvSpPr/>
          <p:nvPr userDrawn="1"/>
        </p:nvSpPr>
        <p:spPr>
          <a:xfrm>
            <a:off x="0" y="0"/>
            <a:ext cx="9144000" cy="5145088"/>
          </a:xfrm>
          <a:prstGeom prst="rect">
            <a:avLst/>
          </a:prstGeom>
          <a:gradFill>
            <a:gsLst>
              <a:gs pos="52100">
                <a:srgbClr val="EFEFEF"/>
              </a:gs>
              <a:gs pos="0">
                <a:srgbClr val="EFEFEF"/>
              </a:gs>
              <a:gs pos="100000">
                <a:srgbClr val="EFEFE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2" name="组合 124"/>
          <p:cNvGrpSpPr/>
          <p:nvPr userDrawn="1"/>
        </p:nvGrpSpPr>
        <p:grpSpPr>
          <a:xfrm>
            <a:off x="8427406" y="344680"/>
            <a:ext cx="193989" cy="175003"/>
            <a:chOff x="3720691" y="2824413"/>
            <a:chExt cx="1341120" cy="1209172"/>
          </a:xfrm>
        </p:grpSpPr>
        <p:sp>
          <p:nvSpPr>
            <p:cNvPr id="13"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14"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15" name="组合 39"/>
          <p:cNvGrpSpPr/>
          <p:nvPr userDrawn="1"/>
        </p:nvGrpSpPr>
        <p:grpSpPr>
          <a:xfrm>
            <a:off x="431078" y="156138"/>
            <a:ext cx="474113" cy="427710"/>
            <a:chOff x="5446701" y="1360245"/>
            <a:chExt cx="632315" cy="570104"/>
          </a:xfrm>
        </p:grpSpPr>
        <p:sp>
          <p:nvSpPr>
            <p:cNvPr id="16"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8"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20" name="图片 3"/>
          <p:cNvPicPr>
            <a:picLocks noChangeAspect="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Lst>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hf hdr="0" dt="0"/>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55.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59.png"/></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7.xml"/><Relationship Id="rId5" Type="http://schemas.openxmlformats.org/officeDocument/2006/relationships/image" Target="../media/image62.png"/><Relationship Id="rId4" Type="http://schemas.openxmlformats.org/officeDocument/2006/relationships/image" Target="../media/image61.png"/></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7.xml"/><Relationship Id="rId5" Type="http://schemas.openxmlformats.org/officeDocument/2006/relationships/image" Target="../media/image64.png"/><Relationship Id="rId4" Type="http://schemas.openxmlformats.org/officeDocument/2006/relationships/image" Target="../media/image63.png"/></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7.xml"/><Relationship Id="rId5" Type="http://schemas.openxmlformats.org/officeDocument/2006/relationships/image" Target="../media/image66.png"/><Relationship Id="rId4" Type="http://schemas.openxmlformats.org/officeDocument/2006/relationships/image" Target="../media/image6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7.xml"/><Relationship Id="rId5" Type="http://schemas.openxmlformats.org/officeDocument/2006/relationships/image" Target="../media/image70.png"/><Relationship Id="rId4" Type="http://schemas.openxmlformats.org/officeDocument/2006/relationships/image" Target="../media/image69.png"/></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565594" y="3097788"/>
            <a:ext cx="522572" cy="522572"/>
            <a:chOff x="6501056" y="1873013"/>
            <a:chExt cx="696763" cy="696763"/>
          </a:xfrm>
          <a:effectLst>
            <a:outerShdw blurRad="50800" dist="38100" dir="2700000" algn="tl" rotWithShape="0">
              <a:prstClr val="black">
                <a:alpha val="40000"/>
              </a:prstClr>
            </a:outerShdw>
          </a:effectLst>
        </p:grpSpPr>
        <p:sp>
          <p:nvSpPr>
            <p:cNvPr id="12" name="矩形 11"/>
            <p:cNvSpPr/>
            <p:nvPr/>
          </p:nvSpPr>
          <p:spPr>
            <a:xfrm>
              <a:off x="6501056" y="1873013"/>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nvGrpSpPr>
            <p:cNvPr id="13" name="组合 12"/>
            <p:cNvGrpSpPr>
              <a:grpSpLocks noChangeAspect="1"/>
            </p:cNvGrpSpPr>
            <p:nvPr/>
          </p:nvGrpSpPr>
          <p:grpSpPr>
            <a:xfrm>
              <a:off x="6616022" y="1996273"/>
              <a:ext cx="466830" cy="450243"/>
              <a:chOff x="7019925" y="5499100"/>
              <a:chExt cx="312738" cy="301626"/>
            </a:xfrm>
            <a:solidFill>
              <a:srgbClr val="BBBE2C"/>
            </a:solidFill>
          </p:grpSpPr>
          <p:sp>
            <p:nvSpPr>
              <p:cNvPr id="14"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sp>
            <p:nvSpPr>
              <p:cNvPr id="15"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grpSp>
      <p:sp>
        <p:nvSpPr>
          <p:cNvPr id="16" name="TextBox 64"/>
          <p:cNvSpPr txBox="1"/>
          <p:nvPr/>
        </p:nvSpPr>
        <p:spPr>
          <a:xfrm>
            <a:off x="368876" y="3782742"/>
            <a:ext cx="992579" cy="784830"/>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01</a:t>
            </a:r>
            <a:r>
              <a:rPr lang="zh-CN" altLang="en-US" sz="1500" dirty="0">
                <a:solidFill>
                  <a:srgbClr val="123E61"/>
                </a:solidFill>
                <a:latin typeface="黑体" panose="02010609060101010101" pitchFamily="49" charset="-122"/>
                <a:ea typeface="黑体" panose="02010609060101010101" pitchFamily="49" charset="-122"/>
                <a:cs typeface="+mn-ea"/>
                <a:sym typeface="+mn-lt"/>
              </a:rPr>
              <a:t> </a:t>
            </a:r>
            <a:endParaRPr lang="en-US" altLang="zh-CN" sz="1500" dirty="0">
              <a:solidFill>
                <a:srgbClr val="123E61"/>
              </a:solidFill>
              <a:latin typeface="黑体" panose="02010609060101010101" pitchFamily="49" charset="-122"/>
              <a:ea typeface="黑体" panose="02010609060101010101" pitchFamily="49" charset="-122"/>
              <a:cs typeface="+mn-ea"/>
              <a:sym typeface="+mn-lt"/>
            </a:endParaRPr>
          </a:p>
          <a:p>
            <a:pPr algn="ctr"/>
            <a:r>
              <a:rPr lang="en-US" altLang="zh-CN" sz="1500" b="1" spc="75" dirty="0">
                <a:solidFill>
                  <a:srgbClr val="123E61"/>
                </a:solidFill>
                <a:latin typeface="黑体" panose="02010609060101010101" pitchFamily="49" charset="-122"/>
                <a:ea typeface="黑体" panose="02010609060101010101" pitchFamily="49" charset="-122"/>
                <a:cs typeface="+mn-ea"/>
                <a:sym typeface="+mn-lt"/>
              </a:rPr>
              <a:t>SQL</a:t>
            </a: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语言概述</a:t>
            </a:r>
            <a:endParaRPr lang="en-US" altLang="zh-CN" sz="1500" b="1" spc="75" dirty="0">
              <a:solidFill>
                <a:srgbClr val="123E61"/>
              </a:solidFill>
              <a:latin typeface="黑体" panose="02010609060101010101" pitchFamily="49" charset="-122"/>
              <a:ea typeface="黑体" panose="02010609060101010101" pitchFamily="49" charset="-122"/>
              <a:cs typeface="+mn-ea"/>
              <a:sym typeface="+mn-lt"/>
            </a:endParaRPr>
          </a:p>
        </p:txBody>
      </p:sp>
      <p:sp>
        <p:nvSpPr>
          <p:cNvPr id="17" name="TextBox 65"/>
          <p:cNvSpPr txBox="1"/>
          <p:nvPr/>
        </p:nvSpPr>
        <p:spPr>
          <a:xfrm>
            <a:off x="1367515" y="3782742"/>
            <a:ext cx="1338829" cy="553998"/>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02 </a:t>
            </a:r>
          </a:p>
          <a:p>
            <a:pPr algn="ctr"/>
            <a:r>
              <a:rPr lang="zh-CN" altLang="en-US" sz="1500" b="1" dirty="0">
                <a:solidFill>
                  <a:srgbClr val="123E61"/>
                </a:solidFill>
                <a:latin typeface="黑体" panose="02010609060101010101" pitchFamily="49" charset="-122"/>
                <a:ea typeface="黑体" panose="02010609060101010101" pitchFamily="49" charset="-122"/>
                <a:cs typeface="+mn-ea"/>
                <a:sym typeface="+mn-lt"/>
              </a:rPr>
              <a:t>数据定义语言</a:t>
            </a:r>
            <a:endParaRPr lang="en-US" altLang="zh-CN" sz="1500" b="1" dirty="0">
              <a:solidFill>
                <a:srgbClr val="123E61"/>
              </a:solidFill>
              <a:latin typeface="黑体" panose="02010609060101010101" pitchFamily="49" charset="-122"/>
              <a:ea typeface="黑体" panose="02010609060101010101" pitchFamily="49" charset="-122"/>
              <a:cs typeface="+mn-ea"/>
              <a:sym typeface="+mn-lt"/>
            </a:endParaRPr>
          </a:p>
        </p:txBody>
      </p:sp>
      <p:grpSp>
        <p:nvGrpSpPr>
          <p:cNvPr id="18" name="组合 17"/>
          <p:cNvGrpSpPr/>
          <p:nvPr/>
        </p:nvGrpSpPr>
        <p:grpSpPr>
          <a:xfrm>
            <a:off x="1790494" y="3097788"/>
            <a:ext cx="522572" cy="522572"/>
            <a:chOff x="6501056" y="2921024"/>
            <a:chExt cx="696763" cy="696763"/>
          </a:xfrm>
          <a:effectLst>
            <a:outerShdw blurRad="50800" dist="38100" dir="2700000" algn="tl" rotWithShape="0">
              <a:prstClr val="black">
                <a:alpha val="40000"/>
              </a:prstClr>
            </a:outerShdw>
          </a:effectLst>
        </p:grpSpPr>
        <p:sp>
          <p:nvSpPr>
            <p:cNvPr id="19" name="矩形 18"/>
            <p:cNvSpPr/>
            <p:nvPr/>
          </p:nvSpPr>
          <p:spPr>
            <a:xfrm>
              <a:off x="6501056" y="2921024"/>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nvGrpSpPr>
            <p:cNvPr id="20" name="组合 19"/>
            <p:cNvGrpSpPr>
              <a:grpSpLocks noChangeAspect="1"/>
            </p:cNvGrpSpPr>
            <p:nvPr/>
          </p:nvGrpSpPr>
          <p:grpSpPr>
            <a:xfrm>
              <a:off x="6636672" y="3066937"/>
              <a:ext cx="455384" cy="390650"/>
              <a:chOff x="5084763" y="971550"/>
              <a:chExt cx="323850" cy="277813"/>
            </a:xfrm>
            <a:solidFill>
              <a:srgbClr val="4ABAB5"/>
            </a:solidFill>
          </p:grpSpPr>
          <p:sp>
            <p:nvSpPr>
              <p:cNvPr id="21"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123E61"/>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sp>
            <p:nvSpPr>
              <p:cNvPr id="22"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123E61"/>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sp>
            <p:nvSpPr>
              <p:cNvPr id="2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123E61"/>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grpSp>
      </p:grpSp>
      <p:sp>
        <p:nvSpPr>
          <p:cNvPr id="24" name="TextBox 66"/>
          <p:cNvSpPr txBox="1"/>
          <p:nvPr/>
        </p:nvSpPr>
        <p:spPr>
          <a:xfrm>
            <a:off x="5123638" y="3782742"/>
            <a:ext cx="1338828" cy="553998"/>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05</a:t>
            </a:r>
          </a:p>
          <a:p>
            <a:pPr algn="ctr"/>
            <a:r>
              <a:rPr lang="zh-CN" altLang="en-US" sz="1500" b="1" dirty="0">
                <a:solidFill>
                  <a:srgbClr val="123E61"/>
                </a:solidFill>
                <a:latin typeface="黑体" panose="02010609060101010101" pitchFamily="49" charset="-122"/>
                <a:ea typeface="黑体" panose="02010609060101010101" pitchFamily="49" charset="-122"/>
                <a:cs typeface="+mn-ea"/>
                <a:sym typeface="+mn-lt"/>
              </a:rPr>
              <a:t>数据更新语句</a:t>
            </a:r>
            <a:endParaRPr lang="en-US" altLang="zh-CN" sz="1500" b="1" dirty="0">
              <a:solidFill>
                <a:srgbClr val="123E61"/>
              </a:solidFill>
              <a:latin typeface="黑体" panose="02010609060101010101" pitchFamily="49" charset="-122"/>
              <a:ea typeface="黑体" panose="02010609060101010101" pitchFamily="49" charset="-122"/>
              <a:cs typeface="+mn-ea"/>
              <a:sym typeface="+mn-lt"/>
            </a:endParaRPr>
          </a:p>
        </p:txBody>
      </p:sp>
      <p:grpSp>
        <p:nvGrpSpPr>
          <p:cNvPr id="25" name="组合 24"/>
          <p:cNvGrpSpPr/>
          <p:nvPr/>
        </p:nvGrpSpPr>
        <p:grpSpPr>
          <a:xfrm>
            <a:off x="5498773" y="3097788"/>
            <a:ext cx="522572" cy="522572"/>
            <a:chOff x="4840168" y="2373480"/>
            <a:chExt cx="522572" cy="522572"/>
          </a:xfrm>
          <a:effectLst>
            <a:outerShdw blurRad="50800" dist="38100" dir="2700000" algn="tl" rotWithShape="0">
              <a:prstClr val="black">
                <a:alpha val="40000"/>
              </a:prstClr>
            </a:outerShdw>
          </a:effectLst>
        </p:grpSpPr>
        <p:sp>
          <p:nvSpPr>
            <p:cNvPr id="26" name="矩形 25"/>
            <p:cNvSpPr/>
            <p:nvPr/>
          </p:nvSpPr>
          <p:spPr>
            <a:xfrm>
              <a:off x="4840168" y="2373480"/>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sp>
          <p:nvSpPr>
            <p:cNvPr id="27" name="任意多边形 26"/>
            <p:cNvSpPr/>
            <p:nvPr/>
          </p:nvSpPr>
          <p:spPr bwMode="auto">
            <a:xfrm>
              <a:off x="4898379" y="2479074"/>
              <a:ext cx="406149" cy="311383"/>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123E61"/>
            </a:solidFill>
            <a:ln>
              <a:noFill/>
            </a:ln>
          </p:spPr>
          <p:txBody>
            <a:bodyPr vert="horz" wrap="square" lIns="91440" tIns="45720" rIns="91440" bIns="45720" numCol="1" anchor="t" anchorCtr="0" compatLnSpc="1">
              <a:noAutofit/>
            </a:bodyPr>
            <a:lstStyle/>
            <a:p>
              <a:pPr marL="0" marR="0" lvl="0" indent="0" defTabSz="685165"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ea"/>
                <a:sym typeface="+mn-lt"/>
              </a:endParaRPr>
            </a:p>
          </p:txBody>
        </p:sp>
      </p:grpSp>
      <p:sp>
        <p:nvSpPr>
          <p:cNvPr id="28" name="TextBox 67"/>
          <p:cNvSpPr txBox="1"/>
          <p:nvPr/>
        </p:nvSpPr>
        <p:spPr>
          <a:xfrm>
            <a:off x="6688348" y="3795954"/>
            <a:ext cx="864339" cy="553998"/>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06 </a:t>
            </a: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视图</a:t>
            </a:r>
            <a:endParaRPr lang="en-US" altLang="zh-CN" sz="1500" b="1" spc="75" dirty="0">
              <a:solidFill>
                <a:srgbClr val="123E61"/>
              </a:solidFill>
              <a:latin typeface="黑体" panose="02010609060101010101" pitchFamily="49" charset="-122"/>
              <a:ea typeface="黑体" panose="02010609060101010101" pitchFamily="49" charset="-122"/>
              <a:cs typeface="+mn-ea"/>
              <a:sym typeface="+mn-lt"/>
            </a:endParaRPr>
          </a:p>
        </p:txBody>
      </p:sp>
      <p:grpSp>
        <p:nvGrpSpPr>
          <p:cNvPr id="29" name="组合 28"/>
          <p:cNvGrpSpPr/>
          <p:nvPr/>
        </p:nvGrpSpPr>
        <p:grpSpPr>
          <a:xfrm>
            <a:off x="6778388" y="3111000"/>
            <a:ext cx="522572" cy="522572"/>
            <a:chOff x="4840168" y="3172533"/>
            <a:chExt cx="522572" cy="522572"/>
          </a:xfrm>
          <a:effectLst>
            <a:outerShdw blurRad="50800" dist="38100" dir="2700000" algn="tl" rotWithShape="0">
              <a:prstClr val="black">
                <a:alpha val="40000"/>
              </a:prstClr>
            </a:outerShdw>
          </a:effectLst>
        </p:grpSpPr>
        <p:sp>
          <p:nvSpPr>
            <p:cNvPr id="30" name="矩形 29"/>
            <p:cNvSpPr/>
            <p:nvPr/>
          </p:nvSpPr>
          <p:spPr>
            <a:xfrm>
              <a:off x="4840168" y="3172533"/>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sp>
          <p:nvSpPr>
            <p:cNvPr id="31" name="Freeform 18"/>
            <p:cNvSpPr>
              <a:spLocks noEditPoints="1"/>
            </p:cNvSpPr>
            <p:nvPr/>
          </p:nvSpPr>
          <p:spPr bwMode="auto">
            <a:xfrm>
              <a:off x="4919070" y="3264088"/>
              <a:ext cx="320477" cy="339462"/>
            </a:xfrm>
            <a:custGeom>
              <a:avLst/>
              <a:gdLst>
                <a:gd name="T0" fmla="*/ 309263 w 568"/>
                <a:gd name="T1" fmla="*/ 627699 h 601"/>
                <a:gd name="T2" fmla="*/ 310356 w 568"/>
                <a:gd name="T3" fmla="*/ 364153 h 601"/>
                <a:gd name="T4" fmla="*/ 495040 w 568"/>
                <a:gd name="T5" fmla="*/ 329159 h 601"/>
                <a:gd name="T6" fmla="*/ 379203 w 568"/>
                <a:gd name="T7" fmla="*/ 375088 h 601"/>
                <a:gd name="T8" fmla="*/ 103816 w 568"/>
                <a:gd name="T9" fmla="*/ 234020 h 601"/>
                <a:gd name="T10" fmla="*/ 138786 w 568"/>
                <a:gd name="T11" fmla="*/ 238394 h 601"/>
                <a:gd name="T12" fmla="*/ 183591 w 568"/>
                <a:gd name="T13" fmla="*/ 242769 h 601"/>
                <a:gd name="T14" fmla="*/ 182498 w 568"/>
                <a:gd name="T15" fmla="*/ 213243 h 601"/>
                <a:gd name="T16" fmla="*/ 310356 w 568"/>
                <a:gd name="T17" fmla="*/ 331346 h 601"/>
                <a:gd name="T18" fmla="*/ 451328 w 568"/>
                <a:gd name="T19" fmla="*/ 228552 h 601"/>
                <a:gd name="T20" fmla="*/ 483019 w 568"/>
                <a:gd name="T21" fmla="*/ 223085 h 601"/>
                <a:gd name="T22" fmla="*/ 500504 w 568"/>
                <a:gd name="T23" fmla="*/ 229646 h 601"/>
                <a:gd name="T24" fmla="*/ 454606 w 568"/>
                <a:gd name="T25" fmla="*/ 279949 h 601"/>
                <a:gd name="T26" fmla="*/ 534381 w 568"/>
                <a:gd name="T27" fmla="*/ 372901 h 601"/>
                <a:gd name="T28" fmla="*/ 510339 w 568"/>
                <a:gd name="T29" fmla="*/ 287604 h 601"/>
                <a:gd name="T30" fmla="*/ 510339 w 568"/>
                <a:gd name="T31" fmla="*/ 546776 h 601"/>
                <a:gd name="T32" fmla="*/ 539845 w 568"/>
                <a:gd name="T33" fmla="*/ 540215 h 601"/>
                <a:gd name="T34" fmla="*/ 338769 w 568"/>
                <a:gd name="T35" fmla="*/ 650664 h 601"/>
                <a:gd name="T36" fmla="*/ 311449 w 568"/>
                <a:gd name="T37" fmla="*/ 657225 h 601"/>
                <a:gd name="T38" fmla="*/ 81960 w 568"/>
                <a:gd name="T39" fmla="*/ 540215 h 601"/>
                <a:gd name="T40" fmla="*/ 111466 w 568"/>
                <a:gd name="T41" fmla="*/ 546776 h 601"/>
                <a:gd name="T42" fmla="*/ 111466 w 568"/>
                <a:gd name="T43" fmla="*/ 287604 h 601"/>
                <a:gd name="T44" fmla="*/ 87424 w 568"/>
                <a:gd name="T45" fmla="*/ 372901 h 601"/>
                <a:gd name="T46" fmla="*/ 155178 w 568"/>
                <a:gd name="T47" fmla="*/ 275575 h 601"/>
                <a:gd name="T48" fmla="*/ 67754 w 568"/>
                <a:gd name="T49" fmla="*/ 437421 h 601"/>
                <a:gd name="T50" fmla="*/ 80867 w 568"/>
                <a:gd name="T51" fmla="*/ 463666 h 601"/>
                <a:gd name="T52" fmla="*/ 92888 w 568"/>
                <a:gd name="T53" fmla="*/ 487724 h 601"/>
                <a:gd name="T54" fmla="*/ 49176 w 568"/>
                <a:gd name="T55" fmla="*/ 519437 h 601"/>
                <a:gd name="T56" fmla="*/ 30598 w 568"/>
                <a:gd name="T57" fmla="*/ 412269 h 601"/>
                <a:gd name="T58" fmla="*/ 59011 w 568"/>
                <a:gd name="T59" fmla="*/ 364153 h 601"/>
                <a:gd name="T60" fmla="*/ 516896 w 568"/>
                <a:gd name="T61" fmla="*/ 416643 h 601"/>
                <a:gd name="T62" fmla="*/ 505968 w 568"/>
                <a:gd name="T63" fmla="*/ 443982 h 601"/>
                <a:gd name="T64" fmla="*/ 497225 w 568"/>
                <a:gd name="T65" fmla="*/ 471321 h 601"/>
                <a:gd name="T66" fmla="*/ 491761 w 568"/>
                <a:gd name="T67" fmla="*/ 492099 h 601"/>
                <a:gd name="T68" fmla="*/ 526731 w 568"/>
                <a:gd name="T69" fmla="*/ 396960 h 601"/>
                <a:gd name="T70" fmla="*/ 560608 w 568"/>
                <a:gd name="T71" fmla="*/ 393679 h 601"/>
                <a:gd name="T72" fmla="*/ 308170 w 568"/>
                <a:gd name="T73" fmla="*/ 0 h 601"/>
                <a:gd name="T74" fmla="*/ 456792 w 568"/>
                <a:gd name="T75" fmla="*/ 117010 h 601"/>
                <a:gd name="T76" fmla="*/ 430564 w 568"/>
                <a:gd name="T77" fmla="*/ 195746 h 601"/>
                <a:gd name="T78" fmla="*/ 398873 w 568"/>
                <a:gd name="T79" fmla="*/ 88578 h 601"/>
                <a:gd name="T80" fmla="*/ 212004 w 568"/>
                <a:gd name="T81" fmla="*/ 200120 h 601"/>
                <a:gd name="T82" fmla="*/ 166106 w 568"/>
                <a:gd name="T83" fmla="*/ 168407 h 601"/>
                <a:gd name="T84" fmla="*/ 216375 w 568"/>
                <a:gd name="T85" fmla="*/ 44836 h 6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rgbClr val="123E61"/>
            </a:solidFill>
            <a:ln>
              <a:noFill/>
            </a:ln>
          </p:spPr>
          <p:txBody>
            <a:bodyPr lIns="68557" tIns="34279" rIns="68557" bIns="34279"/>
            <a:lstStyle/>
            <a:p>
              <a:pPr fontAlgn="base">
                <a:spcBef>
                  <a:spcPct val="0"/>
                </a:spcBef>
                <a:spcAft>
                  <a:spcPct val="0"/>
                </a:spcAft>
                <a:buFont typeface="Arial" panose="020B0604020202020204" pitchFamily="34" charset="0"/>
                <a:buNone/>
              </a:pPr>
              <a:endParaRPr lang="zh-CN" altLang="en-US" dirty="0">
                <a:solidFill>
                  <a:srgbClr val="294A5A"/>
                </a:solidFill>
                <a:latin typeface="黑体" panose="02010609060101010101" pitchFamily="49" charset="-122"/>
                <a:ea typeface="黑体" panose="02010609060101010101" pitchFamily="49" charset="-122"/>
                <a:cs typeface="+mn-ea"/>
                <a:sym typeface="+mn-lt"/>
              </a:endParaRPr>
            </a:p>
          </p:txBody>
        </p:sp>
      </p:grpSp>
      <p:sp>
        <p:nvSpPr>
          <p:cNvPr id="2" name="文本框 1"/>
          <p:cNvSpPr txBox="1"/>
          <p:nvPr/>
        </p:nvSpPr>
        <p:spPr>
          <a:xfrm>
            <a:off x="971600" y="124272"/>
            <a:ext cx="2196244" cy="369332"/>
          </a:xfrm>
          <a:prstGeom prst="rect">
            <a:avLst/>
          </a:prstGeom>
          <a:noFill/>
        </p:spPr>
        <p:txBody>
          <a:bodyPr wrap="square" rtlCol="0">
            <a:spAutoFit/>
          </a:bodyPr>
          <a:lstStyle/>
          <a:p>
            <a:r>
              <a:rPr lang="zh-CN" altLang="en-US" b="1" dirty="0">
                <a:solidFill>
                  <a:schemeClr val="tx2">
                    <a:lumMod val="50000"/>
                  </a:schemeClr>
                </a:solidFill>
                <a:latin typeface="黑体" panose="02010609060101010101" pitchFamily="49" charset="-122"/>
                <a:ea typeface="黑体" panose="02010609060101010101" pitchFamily="49" charset="-122"/>
              </a:rPr>
              <a:t>数据库系统及应用</a:t>
            </a:r>
          </a:p>
        </p:txBody>
      </p:sp>
      <p:sp>
        <p:nvSpPr>
          <p:cNvPr id="33" name="99         _4"/>
          <p:cNvSpPr/>
          <p:nvPr/>
        </p:nvSpPr>
        <p:spPr>
          <a:xfrm>
            <a:off x="827584" y="1297083"/>
            <a:ext cx="7560840" cy="1015663"/>
          </a:xfrm>
          <a:prstGeom prst="rect">
            <a:avLst/>
          </a:prstGeom>
          <a:noFill/>
        </p:spPr>
        <p:txBody>
          <a:bodyPr wrap="square" rtlCol="0">
            <a:spAutoFit/>
          </a:bodyPr>
          <a:lstStyle/>
          <a:p>
            <a:pPr algn="ctr" fontAlgn="base">
              <a:spcBef>
                <a:spcPct val="0"/>
              </a:spcBef>
              <a:spcAft>
                <a:spcPct val="0"/>
              </a:spcAft>
            </a:pPr>
            <a:r>
              <a:rPr lang="zh-CN" altLang="en-US" sz="6000" dirty="0">
                <a:ln w="6350">
                  <a:noFill/>
                </a:ln>
                <a:solidFill>
                  <a:schemeClr val="tx2">
                    <a:lumMod val="75000"/>
                  </a:schemeClr>
                </a:solidFill>
                <a:latin typeface="黑体" panose="02010609060101010101" pitchFamily="49" charset="-122"/>
                <a:ea typeface="黑体" panose="02010609060101010101" pitchFamily="49" charset="-122"/>
                <a:cs typeface="+mn-ea"/>
                <a:sym typeface="+mn-lt"/>
              </a:rPr>
              <a:t>第六章 基础</a:t>
            </a:r>
            <a:r>
              <a:rPr lang="en-US" altLang="zh-CN" sz="6000" dirty="0">
                <a:ln w="6350">
                  <a:noFill/>
                </a:ln>
                <a:solidFill>
                  <a:schemeClr val="tx2">
                    <a:lumMod val="75000"/>
                  </a:schemeClr>
                </a:solidFill>
                <a:latin typeface="黑体" panose="02010609060101010101" pitchFamily="49" charset="-122"/>
                <a:ea typeface="黑体" panose="02010609060101010101" pitchFamily="49" charset="-122"/>
                <a:cs typeface="+mn-ea"/>
                <a:sym typeface="+mn-lt"/>
              </a:rPr>
              <a:t>SQL</a:t>
            </a:r>
            <a:r>
              <a:rPr lang="zh-CN" altLang="en-US" sz="6000" dirty="0">
                <a:ln w="6350">
                  <a:noFill/>
                </a:ln>
                <a:solidFill>
                  <a:schemeClr val="tx2">
                    <a:lumMod val="75000"/>
                  </a:schemeClr>
                </a:solidFill>
                <a:latin typeface="黑体" panose="02010609060101010101" pitchFamily="49" charset="-122"/>
                <a:ea typeface="黑体" panose="02010609060101010101" pitchFamily="49" charset="-122"/>
                <a:cs typeface="+mn-ea"/>
                <a:sym typeface="+mn-lt"/>
              </a:rPr>
              <a:t>语言</a:t>
            </a:r>
          </a:p>
        </p:txBody>
      </p:sp>
      <p:grpSp>
        <p:nvGrpSpPr>
          <p:cNvPr id="34" name="组合 33"/>
          <p:cNvGrpSpPr/>
          <p:nvPr/>
        </p:nvGrpSpPr>
        <p:grpSpPr>
          <a:xfrm>
            <a:off x="3004521" y="3111000"/>
            <a:ext cx="522572" cy="522572"/>
            <a:chOff x="6501056" y="1873013"/>
            <a:chExt cx="696763" cy="696763"/>
          </a:xfrm>
          <a:effectLst>
            <a:outerShdw blurRad="50800" dist="38100" dir="2700000" algn="tl" rotWithShape="0">
              <a:prstClr val="black">
                <a:alpha val="40000"/>
              </a:prstClr>
            </a:outerShdw>
          </a:effectLst>
        </p:grpSpPr>
        <p:sp>
          <p:nvSpPr>
            <p:cNvPr id="35" name="矩形 34"/>
            <p:cNvSpPr/>
            <p:nvPr/>
          </p:nvSpPr>
          <p:spPr>
            <a:xfrm>
              <a:off x="6501056" y="1873013"/>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nvGrpSpPr>
            <p:cNvPr id="36" name="组合 35"/>
            <p:cNvGrpSpPr>
              <a:grpSpLocks noChangeAspect="1"/>
            </p:cNvGrpSpPr>
            <p:nvPr/>
          </p:nvGrpSpPr>
          <p:grpSpPr>
            <a:xfrm>
              <a:off x="6616022" y="1996273"/>
              <a:ext cx="466830" cy="450243"/>
              <a:chOff x="7019925" y="5499100"/>
              <a:chExt cx="312738" cy="301626"/>
            </a:xfrm>
            <a:solidFill>
              <a:srgbClr val="BBBE2C"/>
            </a:solidFill>
          </p:grpSpPr>
          <p:sp>
            <p:nvSpPr>
              <p:cNvPr id="37"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sp>
            <p:nvSpPr>
              <p:cNvPr id="38"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grpSp>
      <p:sp>
        <p:nvSpPr>
          <p:cNvPr id="39" name="TextBox 64"/>
          <p:cNvSpPr txBox="1"/>
          <p:nvPr/>
        </p:nvSpPr>
        <p:spPr>
          <a:xfrm>
            <a:off x="2500030" y="3795954"/>
            <a:ext cx="1608133" cy="784830"/>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03</a:t>
            </a:r>
            <a:r>
              <a:rPr lang="zh-CN" altLang="en-US" sz="1500" dirty="0">
                <a:solidFill>
                  <a:srgbClr val="123E61"/>
                </a:solidFill>
                <a:latin typeface="黑体" panose="02010609060101010101" pitchFamily="49" charset="-122"/>
                <a:ea typeface="黑体" panose="02010609060101010101" pitchFamily="49" charset="-122"/>
                <a:cs typeface="+mn-ea"/>
                <a:sym typeface="+mn-lt"/>
              </a:rPr>
              <a:t> </a:t>
            </a:r>
            <a:endParaRPr lang="en-US" altLang="zh-CN" sz="1500" dirty="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数据定义</a:t>
            </a:r>
            <a:endParaRPr lang="en-US" altLang="zh-CN" sz="1500" b="1" spc="75" dirty="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中的完整性约束</a:t>
            </a:r>
          </a:p>
        </p:txBody>
      </p:sp>
      <p:sp>
        <p:nvSpPr>
          <p:cNvPr id="41" name="TextBox 65"/>
          <p:cNvSpPr txBox="1"/>
          <p:nvPr/>
        </p:nvSpPr>
        <p:spPr>
          <a:xfrm>
            <a:off x="3813390" y="3795954"/>
            <a:ext cx="1338828" cy="553998"/>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04 </a:t>
            </a:r>
          </a:p>
          <a:p>
            <a:pPr algn="ctr"/>
            <a:r>
              <a:rPr lang="zh-CN" altLang="en-US" sz="1500" b="1" dirty="0">
                <a:solidFill>
                  <a:srgbClr val="123E61"/>
                </a:solidFill>
                <a:latin typeface="黑体" panose="02010609060101010101" pitchFamily="49" charset="-122"/>
                <a:ea typeface="黑体" panose="02010609060101010101" pitchFamily="49" charset="-122"/>
                <a:cs typeface="+mn-ea"/>
                <a:sym typeface="+mn-lt"/>
              </a:rPr>
              <a:t>数据查询语句</a:t>
            </a:r>
            <a:endParaRPr lang="en-US" altLang="zh-CN" sz="1500" b="1" dirty="0">
              <a:solidFill>
                <a:srgbClr val="123E61"/>
              </a:solidFill>
              <a:latin typeface="黑体" panose="02010609060101010101" pitchFamily="49" charset="-122"/>
              <a:ea typeface="黑体" panose="02010609060101010101" pitchFamily="49" charset="-122"/>
              <a:cs typeface="+mn-ea"/>
              <a:sym typeface="+mn-lt"/>
            </a:endParaRPr>
          </a:p>
        </p:txBody>
      </p:sp>
      <p:grpSp>
        <p:nvGrpSpPr>
          <p:cNvPr id="42" name="组合 41"/>
          <p:cNvGrpSpPr/>
          <p:nvPr/>
        </p:nvGrpSpPr>
        <p:grpSpPr>
          <a:xfrm>
            <a:off x="4236365" y="3111000"/>
            <a:ext cx="522572" cy="522572"/>
            <a:chOff x="6501056" y="2921024"/>
            <a:chExt cx="696763" cy="696763"/>
          </a:xfrm>
          <a:effectLst>
            <a:outerShdw blurRad="50800" dist="38100" dir="2700000" algn="tl" rotWithShape="0">
              <a:prstClr val="black">
                <a:alpha val="40000"/>
              </a:prstClr>
            </a:outerShdw>
          </a:effectLst>
        </p:grpSpPr>
        <p:sp>
          <p:nvSpPr>
            <p:cNvPr id="43" name="矩形 42"/>
            <p:cNvSpPr/>
            <p:nvPr/>
          </p:nvSpPr>
          <p:spPr>
            <a:xfrm>
              <a:off x="6501056" y="2921024"/>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nvGrpSpPr>
            <p:cNvPr id="44" name="组合 43"/>
            <p:cNvGrpSpPr>
              <a:grpSpLocks noChangeAspect="1"/>
            </p:cNvGrpSpPr>
            <p:nvPr/>
          </p:nvGrpSpPr>
          <p:grpSpPr>
            <a:xfrm>
              <a:off x="6636672" y="3066937"/>
              <a:ext cx="455384" cy="390650"/>
              <a:chOff x="5084763" y="971550"/>
              <a:chExt cx="323850" cy="277813"/>
            </a:xfrm>
            <a:solidFill>
              <a:srgbClr val="4ABAB5"/>
            </a:solidFill>
          </p:grpSpPr>
          <p:sp>
            <p:nvSpPr>
              <p:cNvPr id="45"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123E61"/>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sp>
            <p:nvSpPr>
              <p:cNvPr id="46"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123E61"/>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sp>
            <p:nvSpPr>
              <p:cNvPr id="47"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123E61"/>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grpSp>
      </p:grpSp>
      <p:sp>
        <p:nvSpPr>
          <p:cNvPr id="48" name="TextBox 66"/>
          <p:cNvSpPr txBox="1"/>
          <p:nvPr/>
        </p:nvSpPr>
        <p:spPr>
          <a:xfrm>
            <a:off x="7846952" y="3782742"/>
            <a:ext cx="870751" cy="553998"/>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07</a:t>
            </a:r>
          </a:p>
          <a:p>
            <a:pPr algn="ctr"/>
            <a:r>
              <a:rPr lang="zh-CN" altLang="en-US" sz="1500" b="1">
                <a:solidFill>
                  <a:srgbClr val="123E61"/>
                </a:solidFill>
                <a:latin typeface="黑体" panose="02010609060101010101" pitchFamily="49" charset="-122"/>
                <a:ea typeface="黑体" panose="02010609060101010101" pitchFamily="49" charset="-122"/>
                <a:cs typeface="+mn-ea"/>
                <a:sym typeface="+mn-lt"/>
              </a:rPr>
              <a:t>索引</a:t>
            </a:r>
            <a:endParaRPr lang="en-US" altLang="zh-CN" sz="1500" b="1" dirty="0">
              <a:solidFill>
                <a:srgbClr val="123E61"/>
              </a:solidFill>
              <a:latin typeface="黑体" panose="02010609060101010101" pitchFamily="49" charset="-122"/>
              <a:ea typeface="黑体" panose="02010609060101010101" pitchFamily="49" charset="-122"/>
              <a:cs typeface="+mn-ea"/>
              <a:sym typeface="+mn-lt"/>
            </a:endParaRPr>
          </a:p>
        </p:txBody>
      </p:sp>
      <p:grpSp>
        <p:nvGrpSpPr>
          <p:cNvPr id="49" name="组合 48"/>
          <p:cNvGrpSpPr/>
          <p:nvPr/>
        </p:nvGrpSpPr>
        <p:grpSpPr>
          <a:xfrm>
            <a:off x="7988042" y="3097788"/>
            <a:ext cx="522572" cy="522572"/>
            <a:chOff x="4840168" y="2373480"/>
            <a:chExt cx="522572" cy="522572"/>
          </a:xfrm>
          <a:effectLst>
            <a:outerShdw blurRad="50800" dist="38100" dir="2700000" algn="tl" rotWithShape="0">
              <a:prstClr val="black">
                <a:alpha val="40000"/>
              </a:prstClr>
            </a:outerShdw>
          </a:effectLst>
        </p:grpSpPr>
        <p:sp>
          <p:nvSpPr>
            <p:cNvPr id="50" name="矩形 49"/>
            <p:cNvSpPr/>
            <p:nvPr/>
          </p:nvSpPr>
          <p:spPr>
            <a:xfrm>
              <a:off x="4840168" y="2373480"/>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sp>
          <p:nvSpPr>
            <p:cNvPr id="51" name="任意多边形 50"/>
            <p:cNvSpPr/>
            <p:nvPr/>
          </p:nvSpPr>
          <p:spPr bwMode="auto">
            <a:xfrm>
              <a:off x="4898379" y="2479074"/>
              <a:ext cx="406149" cy="311383"/>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123E61"/>
            </a:solidFill>
            <a:ln>
              <a:noFill/>
            </a:ln>
          </p:spPr>
          <p:txBody>
            <a:bodyPr vert="horz" wrap="square" lIns="91440" tIns="45720" rIns="91440" bIns="45720" numCol="1" anchor="t" anchorCtr="0" compatLnSpc="1">
              <a:noAutofit/>
            </a:bodyPr>
            <a:lstStyle/>
            <a:p>
              <a:pPr marL="0" marR="0" lvl="0" indent="0" defTabSz="685165"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ea"/>
                <a:sym typeface="+mn-lt"/>
              </a:endParaRPr>
            </a:p>
          </p:txBody>
        </p:sp>
      </p:grpSp>
      <p:sp>
        <p:nvSpPr>
          <p:cNvPr id="5" name="灯片编号占位符 4"/>
          <p:cNvSpPr>
            <a:spLocks noGrp="1"/>
          </p:cNvSpPr>
          <p:nvPr>
            <p:ph type="sldNum" sz="quarter" idx="4294967295"/>
          </p:nvPr>
        </p:nvSpPr>
        <p:spPr>
          <a:xfrm>
            <a:off x="8586119" y="4788104"/>
            <a:ext cx="410853" cy="273929"/>
          </a:xfrm>
        </p:spPr>
        <p:txBody>
          <a:bodyPr/>
          <a:lstStyle/>
          <a:p>
            <a:fld id="{ECB62A96-75BD-4D1B-A9DE-49026C62D5F2}" type="slidenum">
              <a:rPr lang="zh-CN" altLang="en-US" smtClean="0"/>
              <a:t>1</a:t>
            </a:fld>
            <a:endParaRPr lang="zh-CN" altLang="en-US"/>
          </a:p>
        </p:txBody>
      </p:sp>
      <p:sp>
        <p:nvSpPr>
          <p:cNvPr id="6" name="页脚占位符 5"/>
          <p:cNvSpPr>
            <a:spLocks noGrp="1"/>
          </p:cNvSpPr>
          <p:nvPr>
            <p:ph type="ftr" sz="quarter" idx="4294967295"/>
          </p:nvPr>
        </p:nvSpPr>
        <p:spPr>
          <a:xfrm>
            <a:off x="3124200" y="4768735"/>
            <a:ext cx="3067980" cy="273929"/>
          </a:xfrm>
        </p:spPr>
        <p:txBody>
          <a:bodyPr/>
          <a:lstStyle/>
          <a:p>
            <a:r>
              <a:rPr lang="en-US" altLang="zh-CN" smtClean="0"/>
              <a:t>DataBase@UESTC </a:t>
            </a:r>
            <a:r>
              <a:rPr lang="zh-CN" altLang="en-US" smtClean="0"/>
              <a:t>学以致用←→用以促学</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fill="hold"/>
                                        <p:tgtEl>
                                          <p:spTgt spid="34"/>
                                        </p:tgtEl>
                                        <p:attrNameLst>
                                          <p:attrName>ppt_x</p:attrName>
                                        </p:attrNameLst>
                                      </p:cBhvr>
                                      <p:tavLst>
                                        <p:tav tm="0">
                                          <p:val>
                                            <p:strVal val="#ppt_x"/>
                                          </p:val>
                                        </p:tav>
                                        <p:tav tm="100000">
                                          <p:val>
                                            <p:strVal val="#ppt_x"/>
                                          </p:val>
                                        </p:tav>
                                      </p:tavLst>
                                    </p:anim>
                                    <p:anim calcmode="lin" valueType="num">
                                      <p:cBhvr additive="base">
                                        <p:cTn id="34" dur="500" fill="hold"/>
                                        <p:tgtEl>
                                          <p:spTgt spid="3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500" fill="hold"/>
                                        <p:tgtEl>
                                          <p:spTgt spid="39"/>
                                        </p:tgtEl>
                                        <p:attrNameLst>
                                          <p:attrName>ppt_x</p:attrName>
                                        </p:attrNameLst>
                                      </p:cBhvr>
                                      <p:tavLst>
                                        <p:tav tm="0">
                                          <p:val>
                                            <p:strVal val="#ppt_x"/>
                                          </p:val>
                                        </p:tav>
                                        <p:tav tm="100000">
                                          <p:val>
                                            <p:strVal val="#ppt_x"/>
                                          </p:val>
                                        </p:tav>
                                      </p:tavLst>
                                    </p:anim>
                                    <p:anim calcmode="lin" valueType="num">
                                      <p:cBhvr additive="base">
                                        <p:cTn id="3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ppt_x"/>
                                          </p:val>
                                        </p:tav>
                                        <p:tav tm="100000">
                                          <p:val>
                                            <p:strVal val="#ppt_x"/>
                                          </p:val>
                                        </p:tav>
                                      </p:tavLst>
                                    </p:anim>
                                    <p:anim calcmode="lin" valueType="num">
                                      <p:cBhvr additive="base">
                                        <p:cTn id="44" dur="500" fill="hold"/>
                                        <p:tgtEl>
                                          <p:spTgt spid="4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additive="base">
                                        <p:cTn id="47" dur="500" fill="hold"/>
                                        <p:tgtEl>
                                          <p:spTgt spid="41"/>
                                        </p:tgtEl>
                                        <p:attrNameLst>
                                          <p:attrName>ppt_x</p:attrName>
                                        </p:attrNameLst>
                                      </p:cBhvr>
                                      <p:tavLst>
                                        <p:tav tm="0">
                                          <p:val>
                                            <p:strVal val="#ppt_x"/>
                                          </p:val>
                                        </p:tav>
                                        <p:tav tm="100000">
                                          <p:val>
                                            <p:strVal val="#ppt_x"/>
                                          </p:val>
                                        </p:tav>
                                      </p:tavLst>
                                    </p:anim>
                                    <p:anim calcmode="lin" valueType="num">
                                      <p:cBhvr additive="base">
                                        <p:cTn id="4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500" fill="hold"/>
                                        <p:tgtEl>
                                          <p:spTgt spid="24"/>
                                        </p:tgtEl>
                                        <p:attrNameLst>
                                          <p:attrName>ppt_x</p:attrName>
                                        </p:attrNameLst>
                                      </p:cBhvr>
                                      <p:tavLst>
                                        <p:tav tm="0">
                                          <p:val>
                                            <p:strVal val="#ppt_x"/>
                                          </p:val>
                                        </p:tav>
                                        <p:tav tm="100000">
                                          <p:val>
                                            <p:strVal val="#ppt_x"/>
                                          </p:val>
                                        </p:tav>
                                      </p:tavLst>
                                    </p:anim>
                                    <p:anim calcmode="lin" valueType="num">
                                      <p:cBhvr additive="base">
                                        <p:cTn id="5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500" fill="hold"/>
                                        <p:tgtEl>
                                          <p:spTgt spid="28"/>
                                        </p:tgtEl>
                                        <p:attrNameLst>
                                          <p:attrName>ppt_x</p:attrName>
                                        </p:attrNameLst>
                                      </p:cBhvr>
                                      <p:tavLst>
                                        <p:tav tm="0">
                                          <p:val>
                                            <p:strVal val="#ppt_x"/>
                                          </p:val>
                                        </p:tav>
                                        <p:tav tm="100000">
                                          <p:val>
                                            <p:strVal val="#ppt_x"/>
                                          </p:val>
                                        </p:tav>
                                      </p:tavLst>
                                    </p:anim>
                                    <p:anim calcmode="lin" valueType="num">
                                      <p:cBhvr additive="base">
                                        <p:cTn id="64" dur="500" fill="hold"/>
                                        <p:tgtEl>
                                          <p:spTgt spid="28"/>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500" fill="hold"/>
                                        <p:tgtEl>
                                          <p:spTgt spid="29"/>
                                        </p:tgtEl>
                                        <p:attrNameLst>
                                          <p:attrName>ppt_x</p:attrName>
                                        </p:attrNameLst>
                                      </p:cBhvr>
                                      <p:tavLst>
                                        <p:tav tm="0">
                                          <p:val>
                                            <p:strVal val="#ppt_x"/>
                                          </p:val>
                                        </p:tav>
                                        <p:tav tm="100000">
                                          <p:val>
                                            <p:strVal val="#ppt_x"/>
                                          </p:val>
                                        </p:tav>
                                      </p:tavLst>
                                    </p:anim>
                                    <p:anim calcmode="lin" valueType="num">
                                      <p:cBhvr additive="base">
                                        <p:cTn id="6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ppt_x"/>
                                          </p:val>
                                        </p:tav>
                                        <p:tav tm="100000">
                                          <p:val>
                                            <p:strVal val="#ppt_x"/>
                                          </p:val>
                                        </p:tav>
                                      </p:tavLst>
                                    </p:anim>
                                    <p:anim calcmode="lin" valueType="num">
                                      <p:cBhvr additive="base">
                                        <p:cTn id="74" dur="500" fill="hold"/>
                                        <p:tgtEl>
                                          <p:spTgt spid="49"/>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48"/>
                                        </p:tgtEl>
                                        <p:attrNameLst>
                                          <p:attrName>style.visibility</p:attrName>
                                        </p:attrNameLst>
                                      </p:cBhvr>
                                      <p:to>
                                        <p:strVal val="visible"/>
                                      </p:to>
                                    </p:set>
                                    <p:anim calcmode="lin" valueType="num">
                                      <p:cBhvr additive="base">
                                        <p:cTn id="77" dur="500" fill="hold"/>
                                        <p:tgtEl>
                                          <p:spTgt spid="48"/>
                                        </p:tgtEl>
                                        <p:attrNameLst>
                                          <p:attrName>ppt_x</p:attrName>
                                        </p:attrNameLst>
                                      </p:cBhvr>
                                      <p:tavLst>
                                        <p:tav tm="0">
                                          <p:val>
                                            <p:strVal val="#ppt_x"/>
                                          </p:val>
                                        </p:tav>
                                        <p:tav tm="100000">
                                          <p:val>
                                            <p:strVal val="#ppt_x"/>
                                          </p:val>
                                        </p:tav>
                                      </p:tavLst>
                                    </p:anim>
                                    <p:anim calcmode="lin" valueType="num">
                                      <p:cBhvr additive="base">
                                        <p:cTn id="7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4" grpId="0"/>
      <p:bldP spid="28" grpId="0"/>
      <p:bldP spid="33" grpId="0"/>
      <p:bldP spid="39" grpId="0"/>
      <p:bldP spid="41" grpId="0"/>
      <p:bldP spid="4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zh-CN" altLang="zh-CN" b="1" dirty="0">
                <a:solidFill>
                  <a:srgbClr val="123E61"/>
                </a:solidFill>
                <a:latin typeface="黑体" panose="02010609060101010101" pitchFamily="49" charset="-122"/>
                <a:ea typeface="黑体" panose="02010609060101010101" pitchFamily="49" charset="-122"/>
              </a:rPr>
              <a:t>2</a:t>
            </a:r>
            <a:r>
              <a:rPr lang="en-US" altLang="zh-CN" b="1" dirty="0">
                <a:solidFill>
                  <a:srgbClr val="123E61"/>
                </a:solidFill>
                <a:latin typeface="黑体" panose="02010609060101010101" pitchFamily="49" charset="-122"/>
                <a:ea typeface="黑体" panose="02010609060101010101" pitchFamily="49" charset="-122"/>
              </a:rPr>
              <a:t>.</a:t>
            </a:r>
            <a:r>
              <a:rPr lang="zh-CN" altLang="en-US" b="1" dirty="0">
                <a:solidFill>
                  <a:srgbClr val="123E61"/>
                </a:solidFill>
                <a:latin typeface="黑体" panose="02010609060101010101" pitchFamily="49" charset="-122"/>
                <a:ea typeface="黑体" panose="02010609060101010101" pitchFamily="49" charset="-122"/>
              </a:rPr>
              <a:t>数据库基本结构定义</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数据库的修改</a:t>
            </a:r>
          </a:p>
        </p:txBody>
      </p:sp>
      <p:sp>
        <p:nvSpPr>
          <p:cNvPr id="7" name="内容占位符 2"/>
          <p:cNvSpPr txBox="1">
            <a:spLocks noChangeArrowheads="1"/>
          </p:cNvSpPr>
          <p:nvPr/>
        </p:nvSpPr>
        <p:spPr bwMode="auto">
          <a:xfrm>
            <a:off x="251520" y="841548"/>
            <a:ext cx="8655050" cy="3531196"/>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spcBef>
                <a:spcPts val="1200"/>
              </a:spcBef>
              <a:buClr>
                <a:schemeClr val="tx2"/>
              </a:buClr>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修改数据库</a:t>
            </a:r>
          </a:p>
          <a:p>
            <a:pPr lvl="2">
              <a:lnSpc>
                <a:spcPct val="150000"/>
              </a:lnSpc>
              <a:spcBef>
                <a:spcPts val="600"/>
              </a:spcBef>
              <a:buClr>
                <a:schemeClr val="tx2"/>
              </a:buClr>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rPr>
              <a:t>扩充数据库的数据或事务日志存储空间；</a:t>
            </a:r>
          </a:p>
          <a:p>
            <a:pPr lvl="2">
              <a:lnSpc>
                <a:spcPct val="150000"/>
              </a:lnSpc>
              <a:spcBef>
                <a:spcPts val="600"/>
              </a:spcBef>
              <a:buClr>
                <a:schemeClr val="tx2"/>
              </a:buClr>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rPr>
              <a:t>收缩分配给数据库的数据或事务日志空间；</a:t>
            </a:r>
          </a:p>
          <a:p>
            <a:pPr lvl="2">
              <a:lnSpc>
                <a:spcPct val="150000"/>
              </a:lnSpc>
              <a:spcBef>
                <a:spcPts val="600"/>
              </a:spcBef>
              <a:buClr>
                <a:schemeClr val="tx2"/>
              </a:buClr>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rPr>
              <a:t>添加或删除数据和事务日志文件；</a:t>
            </a:r>
          </a:p>
          <a:p>
            <a:pPr lvl="2">
              <a:lnSpc>
                <a:spcPct val="150000"/>
              </a:lnSpc>
              <a:spcBef>
                <a:spcPts val="600"/>
              </a:spcBef>
              <a:buClr>
                <a:schemeClr val="tx2"/>
              </a:buClr>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rPr>
              <a:t>更改数据库的配置设置；</a:t>
            </a:r>
          </a:p>
          <a:p>
            <a:pPr lvl="2">
              <a:lnSpc>
                <a:spcPct val="150000"/>
              </a:lnSpc>
              <a:spcBef>
                <a:spcPts val="600"/>
              </a:spcBef>
              <a:buClr>
                <a:schemeClr val="tx2"/>
              </a:buClr>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rPr>
              <a:t>更改数据库名称；</a:t>
            </a:r>
          </a:p>
          <a:p>
            <a:pPr lvl="2">
              <a:lnSpc>
                <a:spcPct val="150000"/>
              </a:lnSpc>
              <a:spcBef>
                <a:spcPts val="600"/>
              </a:spcBef>
              <a:buClr>
                <a:schemeClr val="tx2"/>
              </a:buClr>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rPr>
              <a:t>更改数据库的所有者等。</a:t>
            </a:r>
            <a:endParaRPr lang="zh-CN" altLang="en-US" sz="2000" dirty="0">
              <a:solidFill>
                <a:srgbClr val="123E61"/>
              </a:solidFill>
            </a:endParaRP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10</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89014345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additive="base">
                                        <p:cTn id="2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 calcmode="lin" valueType="num">
                                      <p:cBhvr additive="base">
                                        <p:cTn id="2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 calcmode="lin" valueType="num">
                                      <p:cBhvr additive="base">
                                        <p:cTn id="3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9.</a:t>
            </a:r>
            <a:r>
              <a:rPr lang="zh-CN" altLang="en-US" b="1" dirty="0">
                <a:solidFill>
                  <a:srgbClr val="123E61"/>
                </a:solidFill>
                <a:latin typeface="黑体" panose="02010609060101010101" pitchFamily="49" charset="-122"/>
                <a:ea typeface="黑体" panose="02010609060101010101" pitchFamily="49" charset="-122"/>
              </a:rPr>
              <a:t>完整性约束</a:t>
            </a:r>
          </a:p>
        </p:txBody>
      </p:sp>
      <p:sp>
        <p:nvSpPr>
          <p:cNvPr id="7" name="文本框 6"/>
          <p:cNvSpPr txBox="1"/>
          <p:nvPr/>
        </p:nvSpPr>
        <p:spPr>
          <a:xfrm>
            <a:off x="4139952" y="160276"/>
            <a:ext cx="3240360"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破坏参照完整性及对策</a:t>
            </a:r>
          </a:p>
        </p:txBody>
      </p:sp>
      <p:pic>
        <p:nvPicPr>
          <p:cNvPr id="8"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内容占位符 2">
            <a:extLst>
              <a:ext uri="{FF2B5EF4-FFF2-40B4-BE49-F238E27FC236}">
                <a16:creationId xmlns:a16="http://schemas.microsoft.com/office/drawing/2014/main" id="{B1C42C68-3263-4C88-922F-9866B666E98F}"/>
              </a:ext>
            </a:extLst>
          </p:cNvPr>
          <p:cNvSpPr txBox="1">
            <a:spLocks/>
          </p:cNvSpPr>
          <p:nvPr/>
        </p:nvSpPr>
        <p:spPr bwMode="auto">
          <a:xfrm>
            <a:off x="251520" y="628328"/>
            <a:ext cx="6300700" cy="104411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buClr>
                <a:schemeClr val="tx2"/>
              </a:buClr>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级联策略（</a:t>
            </a:r>
            <a:r>
              <a:rPr lang="en-US" altLang="zh-CN" sz="2000" dirty="0">
                <a:solidFill>
                  <a:srgbClr val="123E61"/>
                </a:solidFill>
                <a:latin typeface="黑体" panose="02010609060101010101" pitchFamily="49" charset="-122"/>
                <a:ea typeface="黑体" panose="02010609060101010101" pitchFamily="49" charset="-122"/>
              </a:rPr>
              <a:t>CASCADE</a:t>
            </a:r>
            <a:r>
              <a:rPr lang="zh-CN" altLang="en-US" sz="2000" dirty="0">
                <a:solidFill>
                  <a:srgbClr val="123E61"/>
                </a:solidFill>
                <a:latin typeface="黑体" panose="02010609060101010101" pitchFamily="49" charset="-122"/>
                <a:ea typeface="黑体" panose="02010609060101010101" pitchFamily="49" charset="-122"/>
              </a:rPr>
              <a:t>）</a:t>
            </a:r>
          </a:p>
          <a:p>
            <a:pPr lvl="2">
              <a:buFont typeface="Wingdings" charset="2"/>
              <a:buChar char="l"/>
            </a:pPr>
            <a:r>
              <a:rPr lang="zh-CN" altLang="en-US" sz="1600" dirty="0">
                <a:solidFill>
                  <a:srgbClr val="123E61"/>
                </a:solidFill>
                <a:latin typeface="黑体" panose="02010609060101010101" pitchFamily="49" charset="-122"/>
                <a:ea typeface="黑体" panose="02010609060101010101" pitchFamily="49" charset="-122"/>
              </a:rPr>
              <a:t>不用拒绝用户操作请求的处理方式。</a:t>
            </a:r>
          </a:p>
          <a:p>
            <a:pPr lvl="2">
              <a:buFont typeface="Wingdings" charset="2"/>
              <a:buChar char="l"/>
            </a:pPr>
            <a:r>
              <a:rPr lang="zh-CN" altLang="en-US" sz="1600" dirty="0">
                <a:solidFill>
                  <a:srgbClr val="123E61"/>
                </a:solidFill>
                <a:latin typeface="黑体" panose="02010609060101010101" pitchFamily="49" charset="-122"/>
                <a:ea typeface="黑体" panose="02010609060101010101" pitchFamily="49" charset="-122"/>
              </a:rPr>
              <a:t>连带处理参照数据。</a:t>
            </a:r>
            <a:endParaRPr lang="en-US" altLang="zh-CN" sz="1600" dirty="0">
              <a:solidFill>
                <a:srgbClr val="123E61"/>
              </a:solidFill>
              <a:latin typeface="黑体" panose="02010609060101010101" pitchFamily="49" charset="-122"/>
              <a:ea typeface="黑体" panose="02010609060101010101" pitchFamily="49" charset="-122"/>
            </a:endParaRPr>
          </a:p>
          <a:p>
            <a:pPr marL="457200" lvl="1" indent="0">
              <a:lnSpc>
                <a:spcPct val="120000"/>
              </a:lnSpc>
              <a:buClr>
                <a:srgbClr val="FF0000"/>
              </a:buClr>
              <a:buNone/>
            </a:pPr>
            <a:endParaRPr lang="zh-CN" altLang="en-US" sz="1600" dirty="0">
              <a:latin typeface="黑体" panose="02010609060101010101" pitchFamily="49" charset="-122"/>
              <a:ea typeface="黑体" panose="02010609060101010101" pitchFamily="49" charset="-122"/>
            </a:endParaRPr>
          </a:p>
        </p:txBody>
      </p:sp>
      <p:sp>
        <p:nvSpPr>
          <p:cNvPr id="12" name="文本框 11">
            <a:extLst>
              <a:ext uri="{FF2B5EF4-FFF2-40B4-BE49-F238E27FC236}">
                <a16:creationId xmlns:a16="http://schemas.microsoft.com/office/drawing/2014/main" id="{5C27DAC6-6071-4F88-B723-1826C20DDB3F}"/>
              </a:ext>
            </a:extLst>
          </p:cNvPr>
          <p:cNvSpPr txBox="1"/>
          <p:nvPr/>
        </p:nvSpPr>
        <p:spPr>
          <a:xfrm>
            <a:off x="251520" y="1617360"/>
            <a:ext cx="8280920" cy="1151084"/>
          </a:xfrm>
          <a:prstGeom prst="rect">
            <a:avLst/>
          </a:prstGeom>
          <a:noFill/>
        </p:spPr>
        <p:txBody>
          <a:bodyPr wrap="square" rtlCol="0">
            <a:spAutoFit/>
          </a:bodyPr>
          <a:lstStyle/>
          <a:p>
            <a:pPr marL="742950" lvl="1" indent="-285750">
              <a:spcBef>
                <a:spcPct val="20000"/>
              </a:spcBef>
              <a:buClr>
                <a:schemeClr val="tx2"/>
              </a:buClr>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例：级联策略示例</a:t>
            </a:r>
            <a:endParaRPr lang="en-US" altLang="zh-CN" sz="2000" dirty="0">
              <a:solidFill>
                <a:srgbClr val="123E61"/>
              </a:solidFill>
              <a:latin typeface="黑体" panose="02010609060101010101" pitchFamily="49" charset="-122"/>
              <a:ea typeface="黑体" panose="02010609060101010101" pitchFamily="49" charset="-122"/>
            </a:endParaRPr>
          </a:p>
          <a:p>
            <a:pPr lvl="1">
              <a:spcBef>
                <a:spcPct val="20000"/>
              </a:spcBef>
              <a:buClr>
                <a:schemeClr val="tx2"/>
              </a:buClr>
            </a:pP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若用户删除 </a:t>
            </a:r>
            <a:r>
              <a:rPr lang="en-US" altLang="zh-CN" sz="1400" dirty="0">
                <a:latin typeface="黑体" panose="02010609060101010101" pitchFamily="49" charset="-122"/>
                <a:ea typeface="黑体" panose="02010609060101010101" pitchFamily="49" charset="-122"/>
              </a:rPr>
              <a:t>Dept</a:t>
            </a:r>
            <a:r>
              <a:rPr lang="zh-CN" altLang="en-US" sz="1400" dirty="0">
                <a:latin typeface="黑体" panose="02010609060101010101" pitchFamily="49" charset="-122"/>
                <a:ea typeface="黑体" panose="02010609060101010101" pitchFamily="49" charset="-122"/>
              </a:rPr>
              <a:t>表中某一行元组（设该元组的主码</a:t>
            </a:r>
            <a:r>
              <a:rPr lang="en-US" altLang="zh-CN" sz="1400" dirty="0" err="1">
                <a:latin typeface="黑体" panose="02010609060101010101" pitchFamily="49" charset="-122"/>
                <a:ea typeface="黑体" panose="02010609060101010101" pitchFamily="49" charset="-122"/>
              </a:rPr>
              <a:t>DeptNo</a:t>
            </a:r>
            <a:r>
              <a:rPr lang="zh-CN" altLang="en-US" sz="1400" dirty="0">
                <a:latin typeface="黑体" panose="02010609060101010101" pitchFamily="49" charset="-122"/>
                <a:ea typeface="黑体" panose="02010609060101010101" pitchFamily="49" charset="-122"/>
              </a:rPr>
              <a:t>的值为“内科”），则 </a:t>
            </a:r>
            <a:r>
              <a:rPr lang="en-US" altLang="zh-CN" sz="1400" dirty="0">
                <a:latin typeface="黑体" panose="02010609060101010101" pitchFamily="49" charset="-122"/>
                <a:ea typeface="黑体" panose="02010609060101010101" pitchFamily="49" charset="-122"/>
              </a:rPr>
              <a:t>Doctor </a:t>
            </a:r>
            <a:r>
              <a:rPr lang="zh-CN" altLang="en-US" sz="1400" dirty="0">
                <a:latin typeface="黑体" panose="02010609060101010101" pitchFamily="49" charset="-122"/>
                <a:ea typeface="黑体" panose="02010609060101010101" pitchFamily="49" charset="-122"/>
              </a:rPr>
              <a:t>表中外码</a:t>
            </a:r>
            <a:r>
              <a:rPr lang="en-US" altLang="zh-CN" sz="1400" dirty="0" err="1">
                <a:latin typeface="黑体" panose="02010609060101010101" pitchFamily="49" charset="-122"/>
                <a:ea typeface="黑体" panose="02010609060101010101" pitchFamily="49" charset="-122"/>
              </a:rPr>
              <a:t>Ddeptno</a:t>
            </a:r>
            <a:r>
              <a:rPr lang="zh-CN" altLang="en-US" sz="1400" dirty="0">
                <a:latin typeface="黑体" panose="02010609060101010101" pitchFamily="49" charset="-122"/>
                <a:ea typeface="黑体" panose="02010609060101010101" pitchFamily="49" charset="-122"/>
              </a:rPr>
              <a:t>所有值为“内科”的元组均被同步删除。 </a:t>
            </a:r>
            <a:r>
              <a:rPr lang="zh-CN" altLang="en-US" sz="2400" dirty="0"/>
              <a:t/>
            </a:r>
            <a:br>
              <a:rPr lang="zh-CN" altLang="en-US" sz="2400" dirty="0"/>
            </a:br>
            <a:endParaRPr lang="zh-CN" altLang="en-US" dirty="0">
              <a:latin typeface="黑体" panose="02010609060101010101" pitchFamily="49" charset="-122"/>
              <a:ea typeface="黑体" panose="02010609060101010101" pitchFamily="49" charset="-122"/>
            </a:endParaRPr>
          </a:p>
        </p:txBody>
      </p:sp>
      <p:sp>
        <p:nvSpPr>
          <p:cNvPr id="13" name="文本框 12">
            <a:extLst>
              <a:ext uri="{FF2B5EF4-FFF2-40B4-BE49-F238E27FC236}">
                <a16:creationId xmlns:a16="http://schemas.microsoft.com/office/drawing/2014/main" id="{595BA536-3539-46AA-8375-E7121E056EDC}"/>
              </a:ext>
            </a:extLst>
          </p:cNvPr>
          <p:cNvSpPr txBox="1"/>
          <p:nvPr/>
        </p:nvSpPr>
        <p:spPr>
          <a:xfrm>
            <a:off x="251520" y="2567547"/>
            <a:ext cx="8284090" cy="2628412"/>
          </a:xfrm>
          <a:prstGeom prst="rect">
            <a:avLst/>
          </a:prstGeom>
          <a:noFill/>
        </p:spPr>
        <p:txBody>
          <a:bodyPr wrap="square" rtlCol="0">
            <a:spAutoFit/>
          </a:bodyPr>
          <a:lstStyle/>
          <a:p>
            <a:pPr marL="742950" lvl="1" indent="-285750">
              <a:spcBef>
                <a:spcPct val="20000"/>
              </a:spcBef>
              <a:buClr>
                <a:schemeClr val="tx2"/>
              </a:buClr>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定义级联策略</a:t>
            </a:r>
            <a:endParaRPr lang="en-US" altLang="zh-CN" sz="2000" dirty="0">
              <a:solidFill>
                <a:srgbClr val="123E61"/>
              </a:solidFill>
              <a:latin typeface="黑体" panose="02010609060101010101" pitchFamily="49" charset="-122"/>
              <a:ea typeface="黑体" panose="02010609060101010101" pitchFamily="49" charset="-122"/>
            </a:endParaRPr>
          </a:p>
          <a:p>
            <a:pPr lvl="1">
              <a:spcBef>
                <a:spcPct val="20000"/>
              </a:spcBef>
              <a:buClr>
                <a:schemeClr val="tx2"/>
              </a:buClr>
            </a:pPr>
            <a:r>
              <a:rPr lang="en-US" altLang="zh-CN" sz="12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CREATE TABLE Doctor</a:t>
            </a:r>
            <a:br>
              <a:rPr lang="en-US" altLang="zh-CN" sz="1400" dirty="0">
                <a:latin typeface="黑体" panose="02010609060101010101" pitchFamily="49" charset="-122"/>
                <a:ea typeface="黑体" panose="02010609060101010101" pitchFamily="49" charset="-122"/>
              </a:rPr>
            </a:br>
            <a:r>
              <a:rPr lang="en-US" altLang="zh-CN" sz="1400" dirty="0">
                <a:latin typeface="黑体" panose="02010609060101010101" pitchFamily="49" charset="-122"/>
                <a:ea typeface="黑体" panose="02010609060101010101" pitchFamily="49" charset="-122"/>
              </a:rPr>
              <a:t>    ( </a:t>
            </a:r>
            <a:r>
              <a:rPr lang="en-US" altLang="zh-CN" sz="1400" dirty="0" err="1">
                <a:latin typeface="黑体" panose="02010609060101010101" pitchFamily="49" charset="-122"/>
                <a:ea typeface="黑体" panose="02010609060101010101" pitchFamily="49" charset="-122"/>
              </a:rPr>
              <a:t>Dno</a:t>
            </a:r>
            <a:r>
              <a:rPr lang="en-US" altLang="zh-CN" sz="1400" dirty="0">
                <a:latin typeface="黑体" panose="02010609060101010101" pitchFamily="49" charset="-122"/>
                <a:ea typeface="黑体" panose="02010609060101010101" pitchFamily="49" charset="-122"/>
              </a:rPr>
              <a:t> VARCHAR(10) PRIMARY KEY,</a:t>
            </a:r>
            <a:br>
              <a:rPr lang="en-US" altLang="zh-CN" sz="1400" dirty="0">
                <a:latin typeface="黑体" panose="02010609060101010101" pitchFamily="49" charset="-122"/>
                <a:ea typeface="黑体" panose="02010609060101010101" pitchFamily="49" charset="-122"/>
              </a:rPr>
            </a:b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Dname</a:t>
            </a:r>
            <a:r>
              <a:rPr lang="en-US" altLang="zh-CN" sz="1400" dirty="0">
                <a:latin typeface="黑体" panose="02010609060101010101" pitchFamily="49" charset="-122"/>
                <a:ea typeface="黑体" panose="02010609060101010101" pitchFamily="49" charset="-122"/>
              </a:rPr>
              <a:t> VARCHAR(50) NOT NULL,</a:t>
            </a:r>
            <a:br>
              <a:rPr lang="en-US" altLang="zh-CN" sz="1400" dirty="0">
                <a:latin typeface="黑体" panose="02010609060101010101" pitchFamily="49" charset="-122"/>
                <a:ea typeface="黑体" panose="02010609060101010101" pitchFamily="49" charset="-122"/>
              </a:rPr>
            </a:b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Dsex</a:t>
            </a:r>
            <a:r>
              <a:rPr lang="en-US" altLang="zh-CN" sz="1400" dirty="0">
                <a:latin typeface="黑体" panose="02010609060101010101" pitchFamily="49" charset="-122"/>
                <a:ea typeface="黑体" panose="02010609060101010101" pitchFamily="49" charset="-122"/>
              </a:rPr>
              <a:t> VARCHAR(2),</a:t>
            </a:r>
            <a:br>
              <a:rPr lang="en-US" altLang="zh-CN" sz="1400" dirty="0">
                <a:latin typeface="黑体" panose="02010609060101010101" pitchFamily="49" charset="-122"/>
                <a:ea typeface="黑体" panose="02010609060101010101" pitchFamily="49" charset="-122"/>
              </a:rPr>
            </a:b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Dage</a:t>
            </a:r>
            <a:r>
              <a:rPr lang="en-US" altLang="zh-CN" sz="1400" dirty="0">
                <a:latin typeface="黑体" panose="02010609060101010101" pitchFamily="49" charset="-122"/>
                <a:ea typeface="黑体" panose="02010609060101010101" pitchFamily="49" charset="-122"/>
              </a:rPr>
              <a:t> INT,</a:t>
            </a:r>
            <a:br>
              <a:rPr lang="en-US" altLang="zh-CN" sz="1400" dirty="0">
                <a:latin typeface="黑体" panose="02010609060101010101" pitchFamily="49" charset="-122"/>
                <a:ea typeface="黑体" panose="02010609060101010101" pitchFamily="49" charset="-122"/>
              </a:rPr>
            </a:b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Dlevel</a:t>
            </a:r>
            <a:r>
              <a:rPr lang="en-US" altLang="zh-CN" sz="1400" dirty="0">
                <a:latin typeface="黑体" panose="02010609060101010101" pitchFamily="49" charset="-122"/>
                <a:ea typeface="黑体" panose="02010609060101010101" pitchFamily="49" charset="-122"/>
              </a:rPr>
              <a:t> VARCHAR(50),</a:t>
            </a:r>
            <a:br>
              <a:rPr lang="en-US" altLang="zh-CN" sz="1400" dirty="0">
                <a:latin typeface="黑体" panose="02010609060101010101" pitchFamily="49" charset="-122"/>
                <a:ea typeface="黑体" panose="02010609060101010101" pitchFamily="49" charset="-122"/>
              </a:rPr>
            </a:b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Dsalary</a:t>
            </a:r>
            <a:r>
              <a:rPr lang="en-US" altLang="zh-CN" sz="1400" dirty="0">
                <a:latin typeface="黑体" panose="02010609060101010101" pitchFamily="49" charset="-122"/>
                <a:ea typeface="黑体" panose="02010609060101010101" pitchFamily="49" charset="-122"/>
              </a:rPr>
              <a:t> DECIMAL(18,2),</a:t>
            </a:r>
            <a:br>
              <a:rPr lang="en-US" altLang="zh-CN" sz="1400" dirty="0">
                <a:latin typeface="黑体" panose="02010609060101010101" pitchFamily="49" charset="-122"/>
                <a:ea typeface="黑体" panose="02010609060101010101" pitchFamily="49" charset="-122"/>
              </a:rPr>
            </a:b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Ddeptno</a:t>
            </a:r>
            <a:r>
              <a:rPr lang="en-US" altLang="zh-CN" sz="1400" dirty="0">
                <a:latin typeface="黑体" panose="02010609060101010101" pitchFamily="49" charset="-122"/>
                <a:ea typeface="黑体" panose="02010609060101010101" pitchFamily="49" charset="-122"/>
              </a:rPr>
              <a:t> VARCHAR(10) REFERENCES Dept(</a:t>
            </a:r>
            <a:r>
              <a:rPr lang="en-US" altLang="zh-CN" sz="1400" dirty="0" err="1">
                <a:latin typeface="黑体" panose="02010609060101010101" pitchFamily="49" charset="-122"/>
                <a:ea typeface="黑体" panose="02010609060101010101" pitchFamily="49" charset="-122"/>
              </a:rPr>
              <a:t>DeptNo</a:t>
            </a:r>
            <a:r>
              <a:rPr lang="en-US" altLang="zh-CN" sz="1400" dirty="0">
                <a:latin typeface="黑体" panose="02010609060101010101" pitchFamily="49" charset="-122"/>
                <a:ea typeface="黑体" panose="02010609060101010101" pitchFamily="49" charset="-122"/>
              </a:rPr>
              <a:t>) </a:t>
            </a:r>
            <a:r>
              <a:rPr lang="en-US" altLang="zh-CN" sz="1400" b="1" dirty="0">
                <a:solidFill>
                  <a:srgbClr val="FF0000"/>
                </a:solidFill>
                <a:latin typeface="黑体" panose="02010609060101010101" pitchFamily="49" charset="-122"/>
                <a:ea typeface="黑体" panose="02010609060101010101" pitchFamily="49" charset="-122"/>
              </a:rPr>
              <a:t>ON DELETE CASCADE</a:t>
            </a:r>
            <a:r>
              <a:rPr lang="en-US" altLang="zh-CN" sz="1400" dirty="0">
                <a:latin typeface="黑体" panose="02010609060101010101" pitchFamily="49" charset="-122"/>
                <a:ea typeface="黑体" panose="02010609060101010101" pitchFamily="49" charset="-122"/>
              </a:rPr>
              <a:t/>
            </a:r>
            <a:br>
              <a:rPr lang="en-US" altLang="zh-CN" sz="1400" dirty="0">
                <a:latin typeface="黑体" panose="02010609060101010101" pitchFamily="49" charset="-122"/>
                <a:ea typeface="黑体" panose="02010609060101010101" pitchFamily="49" charset="-122"/>
              </a:rPr>
            </a:br>
            <a:r>
              <a:rPr lang="en-US" altLang="zh-CN" sz="1400" dirty="0">
                <a:latin typeface="黑体" panose="02010609060101010101" pitchFamily="49" charset="-122"/>
                <a:ea typeface="黑体" panose="02010609060101010101" pitchFamily="49" charset="-122"/>
              </a:rPr>
              <a:t>    ); </a:t>
            </a:r>
            <a:r>
              <a:rPr lang="en-US" altLang="zh-CN" sz="1400" dirty="0"/>
              <a:t/>
            </a:r>
            <a:br>
              <a:rPr lang="en-US" altLang="zh-CN" sz="1400" dirty="0"/>
            </a:br>
            <a:endParaRPr lang="zh-CN" altLang="en-US" sz="1600" dirty="0">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100</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101727905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zh-CN" altLang="zh-CN" b="1" dirty="0">
                <a:solidFill>
                  <a:srgbClr val="123E61"/>
                </a:solidFill>
                <a:latin typeface="黑体" panose="02010609060101010101" pitchFamily="49" charset="-122"/>
                <a:ea typeface="黑体" panose="02010609060101010101" pitchFamily="49" charset="-122"/>
              </a:rPr>
              <a:t>2</a:t>
            </a:r>
            <a:r>
              <a:rPr lang="en-US" altLang="zh-CN" b="1" dirty="0">
                <a:solidFill>
                  <a:srgbClr val="123E61"/>
                </a:solidFill>
                <a:latin typeface="黑体" panose="02010609060101010101" pitchFamily="49" charset="-122"/>
                <a:ea typeface="黑体" panose="02010609060101010101" pitchFamily="49" charset="-122"/>
              </a:rPr>
              <a:t>.</a:t>
            </a:r>
            <a:r>
              <a:rPr lang="zh-CN" altLang="en-US" b="1" dirty="0">
                <a:solidFill>
                  <a:srgbClr val="123E61"/>
                </a:solidFill>
                <a:latin typeface="黑体" panose="02010609060101010101" pitchFamily="49" charset="-122"/>
                <a:ea typeface="黑体" panose="02010609060101010101" pitchFamily="49" charset="-122"/>
              </a:rPr>
              <a:t>数据库基本结构定义</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数据库的修改</a:t>
            </a:r>
          </a:p>
        </p:txBody>
      </p:sp>
      <p:sp>
        <p:nvSpPr>
          <p:cNvPr id="8" name="内容占位符 2"/>
          <p:cNvSpPr txBox="1">
            <a:spLocks noChangeArrowheads="1"/>
          </p:cNvSpPr>
          <p:nvPr/>
        </p:nvSpPr>
        <p:spPr bwMode="auto">
          <a:xfrm>
            <a:off x="266297" y="586452"/>
            <a:ext cx="8655050" cy="444475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spcBef>
                <a:spcPts val="1200"/>
              </a:spcBef>
              <a:buClr>
                <a:schemeClr val="accent1"/>
              </a:buClr>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修改数据库语法如下</a:t>
            </a:r>
            <a:r>
              <a:rPr lang="zh-CN" altLang="en-US" sz="2000" dirty="0" smtClean="0">
                <a:solidFill>
                  <a:srgbClr val="123E61"/>
                </a:solidFill>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lvl="2">
              <a:lnSpc>
                <a:spcPct val="90000"/>
              </a:lnSpc>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ALTER DATABASE &lt;</a:t>
            </a:r>
            <a:r>
              <a:rPr lang="zh-CN" altLang="en-US" sz="1400" dirty="0">
                <a:latin typeface="黑体" panose="02010609060101010101" pitchFamily="49" charset="-122"/>
                <a:ea typeface="黑体" panose="02010609060101010101" pitchFamily="49" charset="-122"/>
              </a:rPr>
              <a:t>数据库名</a:t>
            </a:r>
            <a:r>
              <a:rPr lang="en-US" altLang="zh-CN" sz="1400" dirty="0">
                <a:latin typeface="黑体" panose="02010609060101010101" pitchFamily="49" charset="-122"/>
                <a:ea typeface="黑体" panose="02010609060101010101" pitchFamily="49" charset="-122"/>
              </a:rPr>
              <a:t>&gt;</a:t>
            </a:r>
            <a:endParaRPr lang="zh-CN" altLang="en-US" sz="1400" dirty="0">
              <a:latin typeface="黑体" panose="02010609060101010101" pitchFamily="49" charset="-122"/>
              <a:ea typeface="黑体" panose="02010609060101010101" pitchFamily="49" charset="-122"/>
            </a:endParaRPr>
          </a:p>
          <a:p>
            <a:pPr lvl="2">
              <a:lnSpc>
                <a:spcPct val="90000"/>
              </a:lnSpc>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[&lt;Add File&gt;</a:t>
            </a:r>
            <a:endParaRPr lang="zh-CN" altLang="en-US" sz="1400" dirty="0">
              <a:latin typeface="黑体" panose="02010609060101010101" pitchFamily="49" charset="-122"/>
              <a:ea typeface="黑体" panose="02010609060101010101" pitchFamily="49" charset="-122"/>
            </a:endParaRPr>
          </a:p>
          <a:p>
            <a:pPr lvl="2">
              <a:lnSpc>
                <a:spcPct val="90000"/>
              </a:lnSpc>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(&lt;Name = </a:t>
            </a:r>
            <a:r>
              <a:rPr lang="zh-CN" altLang="en-US" sz="1400" dirty="0">
                <a:latin typeface="黑体" panose="02010609060101010101" pitchFamily="49" charset="-122"/>
                <a:ea typeface="黑体" panose="02010609060101010101" pitchFamily="49" charset="-122"/>
              </a:rPr>
              <a:t>系统使用的逻辑名</a:t>
            </a:r>
            <a:r>
              <a:rPr lang="en-US" altLang="zh-CN" sz="1400" dirty="0">
                <a:latin typeface="黑体" panose="02010609060101010101" pitchFamily="49" charset="-122"/>
                <a:ea typeface="黑体" panose="02010609060101010101" pitchFamily="49" charset="-122"/>
              </a:rPr>
              <a:t>&gt;,</a:t>
            </a:r>
            <a:endParaRPr lang="zh-CN" altLang="en-US" sz="1400" dirty="0">
              <a:latin typeface="黑体" panose="02010609060101010101" pitchFamily="49" charset="-122"/>
              <a:ea typeface="黑体" panose="02010609060101010101" pitchFamily="49" charset="-122"/>
            </a:endParaRPr>
          </a:p>
          <a:p>
            <a:pPr lvl="2">
              <a:lnSpc>
                <a:spcPct val="90000"/>
              </a:lnSpc>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[Filename = </a:t>
            </a:r>
            <a:r>
              <a:rPr lang="zh-CN" altLang="en-US" sz="1400" dirty="0">
                <a:latin typeface="黑体" panose="02010609060101010101" pitchFamily="49" charset="-122"/>
                <a:ea typeface="黑体" panose="02010609060101010101" pitchFamily="49" charset="-122"/>
              </a:rPr>
              <a:t>完全限定的</a:t>
            </a:r>
            <a:r>
              <a:rPr lang="en-US" altLang="zh-CN" sz="1400" dirty="0">
                <a:latin typeface="黑体" panose="02010609060101010101" pitchFamily="49" charset="-122"/>
                <a:ea typeface="黑体" panose="02010609060101010101" pitchFamily="49" charset="-122"/>
              </a:rPr>
              <a:t>NT Server</a:t>
            </a:r>
            <a:r>
              <a:rPr lang="zh-CN" altLang="en-US" sz="1400" dirty="0">
                <a:latin typeface="黑体" panose="02010609060101010101" pitchFamily="49" charset="-122"/>
                <a:ea typeface="黑体" panose="02010609060101010101" pitchFamily="49" charset="-122"/>
              </a:rPr>
              <a:t>文件名</a:t>
            </a:r>
            <a:r>
              <a:rPr lang="en-US" altLang="zh-CN" sz="1400" dirty="0">
                <a:latin typeface="黑体" panose="02010609060101010101" pitchFamily="49" charset="-122"/>
                <a:ea typeface="黑体" panose="02010609060101010101" pitchFamily="49" charset="-122"/>
              </a:rPr>
              <a:t>], </a:t>
            </a:r>
            <a:endParaRPr lang="zh-CN" altLang="en-US" sz="1400" dirty="0">
              <a:latin typeface="黑体" panose="02010609060101010101" pitchFamily="49" charset="-122"/>
              <a:ea typeface="黑体" panose="02010609060101010101" pitchFamily="49" charset="-122"/>
            </a:endParaRPr>
          </a:p>
          <a:p>
            <a:pPr lvl="2">
              <a:lnSpc>
                <a:spcPct val="90000"/>
              </a:lnSpc>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[Size = </a:t>
            </a:r>
            <a:r>
              <a:rPr lang="zh-CN" altLang="en-US" sz="1400" dirty="0">
                <a:latin typeface="黑体" panose="02010609060101010101" pitchFamily="49" charset="-122"/>
                <a:ea typeface="黑体" panose="02010609060101010101" pitchFamily="49" charset="-122"/>
              </a:rPr>
              <a:t>文件的初始大小</a:t>
            </a:r>
            <a:r>
              <a:rPr lang="en-US" altLang="zh-CN" sz="1400" dirty="0">
                <a:latin typeface="黑体" panose="02010609060101010101" pitchFamily="49" charset="-122"/>
                <a:ea typeface="黑体" panose="02010609060101010101" pitchFamily="49" charset="-122"/>
              </a:rPr>
              <a:t>],</a:t>
            </a:r>
            <a:endParaRPr lang="zh-CN" altLang="en-US" sz="1400" dirty="0">
              <a:latin typeface="黑体" panose="02010609060101010101" pitchFamily="49" charset="-122"/>
              <a:ea typeface="黑体" panose="02010609060101010101" pitchFamily="49" charset="-122"/>
            </a:endParaRPr>
          </a:p>
          <a:p>
            <a:pPr lvl="2">
              <a:lnSpc>
                <a:spcPct val="90000"/>
              </a:lnSpc>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a:t>
            </a:r>
            <a:r>
              <a:rPr lang="en-US" altLang="zh-CN" sz="1400" dirty="0" err="1">
                <a:latin typeface="黑体" panose="02010609060101010101" pitchFamily="49" charset="-122"/>
                <a:ea typeface="黑体" panose="02010609060101010101" pitchFamily="49" charset="-122"/>
              </a:rPr>
              <a:t>MaxSize</a:t>
            </a:r>
            <a:r>
              <a:rPr lang="en-US" altLang="zh-CN" sz="1400" dirty="0">
                <a:latin typeface="黑体" panose="02010609060101010101" pitchFamily="49" charset="-122"/>
                <a:ea typeface="黑体" panose="02010609060101010101" pitchFamily="49" charset="-122"/>
              </a:rPr>
              <a:t> = </a:t>
            </a:r>
            <a:r>
              <a:rPr lang="zh-CN" altLang="en-US" sz="1400" dirty="0">
                <a:latin typeface="黑体" panose="02010609060101010101" pitchFamily="49" charset="-122"/>
                <a:ea typeface="黑体" panose="02010609060101010101" pitchFamily="49" charset="-122"/>
              </a:rPr>
              <a:t>最大的文件尺寸</a:t>
            </a:r>
            <a:r>
              <a:rPr lang="en-US" altLang="zh-CN" sz="1400" dirty="0">
                <a:latin typeface="黑体" panose="02010609060101010101" pitchFamily="49" charset="-122"/>
                <a:ea typeface="黑体" panose="02010609060101010101" pitchFamily="49" charset="-122"/>
              </a:rPr>
              <a:t>],</a:t>
            </a:r>
            <a:endParaRPr lang="zh-CN" altLang="en-US" sz="1400" dirty="0">
              <a:latin typeface="黑体" panose="02010609060101010101" pitchFamily="49" charset="-122"/>
              <a:ea typeface="黑体" panose="02010609060101010101" pitchFamily="49" charset="-122"/>
            </a:endParaRPr>
          </a:p>
          <a:p>
            <a:pPr lvl="2">
              <a:lnSpc>
                <a:spcPct val="90000"/>
              </a:lnSpc>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a:t>
            </a:r>
            <a:r>
              <a:rPr lang="en-US" altLang="zh-CN" sz="1400" dirty="0" err="1">
                <a:latin typeface="黑体" panose="02010609060101010101" pitchFamily="49" charset="-122"/>
                <a:ea typeface="黑体" panose="02010609060101010101" pitchFamily="49" charset="-122"/>
              </a:rPr>
              <a:t>FileGrowth</a:t>
            </a:r>
            <a:r>
              <a:rPr lang="en-US" altLang="zh-CN" sz="1400" dirty="0">
                <a:latin typeface="黑体" panose="02010609060101010101" pitchFamily="49" charset="-122"/>
                <a:ea typeface="黑体" panose="02010609060101010101" pitchFamily="49" charset="-122"/>
              </a:rPr>
              <a:t> = </a:t>
            </a:r>
            <a:r>
              <a:rPr lang="zh-CN" altLang="en-US" sz="1400" dirty="0">
                <a:latin typeface="黑体" panose="02010609060101010101" pitchFamily="49" charset="-122"/>
                <a:ea typeface="黑体" panose="02010609060101010101" pitchFamily="49" charset="-122"/>
              </a:rPr>
              <a:t>系统的扩展文件量</a:t>
            </a:r>
            <a:r>
              <a:rPr lang="en-US" altLang="zh-CN" sz="1400" dirty="0">
                <a:latin typeface="黑体" panose="02010609060101010101" pitchFamily="49" charset="-122"/>
                <a:ea typeface="黑体" panose="02010609060101010101" pitchFamily="49" charset="-122"/>
              </a:rPr>
              <a:t>])…]</a:t>
            </a:r>
            <a:endParaRPr lang="zh-CN" altLang="en-US" sz="1400" dirty="0">
              <a:latin typeface="黑体" panose="02010609060101010101" pitchFamily="49" charset="-122"/>
              <a:ea typeface="黑体" panose="02010609060101010101" pitchFamily="49" charset="-122"/>
            </a:endParaRPr>
          </a:p>
          <a:p>
            <a:pPr lvl="2">
              <a:lnSpc>
                <a:spcPct val="90000"/>
              </a:lnSpc>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[&lt;Modify File&gt;</a:t>
            </a:r>
            <a:endParaRPr lang="zh-CN" altLang="en-US" sz="1400" dirty="0">
              <a:latin typeface="黑体" panose="02010609060101010101" pitchFamily="49" charset="-122"/>
              <a:ea typeface="黑体" panose="02010609060101010101" pitchFamily="49" charset="-122"/>
            </a:endParaRPr>
          </a:p>
          <a:p>
            <a:pPr lvl="2">
              <a:lnSpc>
                <a:spcPct val="90000"/>
              </a:lnSpc>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(&lt;Name = </a:t>
            </a:r>
            <a:r>
              <a:rPr lang="zh-CN" altLang="en-US" sz="1400" dirty="0">
                <a:latin typeface="黑体" panose="02010609060101010101" pitchFamily="49" charset="-122"/>
                <a:ea typeface="黑体" panose="02010609060101010101" pitchFamily="49" charset="-122"/>
              </a:rPr>
              <a:t>系统使用的逻辑名</a:t>
            </a:r>
            <a:r>
              <a:rPr lang="en-US" altLang="zh-CN" sz="1400" dirty="0">
                <a:latin typeface="黑体" panose="02010609060101010101" pitchFamily="49" charset="-122"/>
                <a:ea typeface="黑体" panose="02010609060101010101" pitchFamily="49" charset="-122"/>
              </a:rPr>
              <a:t>&gt;,</a:t>
            </a:r>
            <a:endParaRPr lang="zh-CN" altLang="en-US" sz="1400" dirty="0">
              <a:latin typeface="黑体" panose="02010609060101010101" pitchFamily="49" charset="-122"/>
              <a:ea typeface="黑体" panose="02010609060101010101" pitchFamily="49" charset="-122"/>
            </a:endParaRPr>
          </a:p>
          <a:p>
            <a:pPr lvl="2">
              <a:lnSpc>
                <a:spcPct val="90000"/>
              </a:lnSpc>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[Filename = </a:t>
            </a:r>
            <a:r>
              <a:rPr lang="zh-CN" altLang="en-US" sz="1400" dirty="0">
                <a:latin typeface="黑体" panose="02010609060101010101" pitchFamily="49" charset="-122"/>
                <a:ea typeface="黑体" panose="02010609060101010101" pitchFamily="49" charset="-122"/>
              </a:rPr>
              <a:t>完全限定的</a:t>
            </a:r>
            <a:r>
              <a:rPr lang="en-US" altLang="zh-CN" sz="1400" dirty="0">
                <a:latin typeface="黑体" panose="02010609060101010101" pitchFamily="49" charset="-122"/>
                <a:ea typeface="黑体" panose="02010609060101010101" pitchFamily="49" charset="-122"/>
              </a:rPr>
              <a:t>NT Server</a:t>
            </a:r>
            <a:r>
              <a:rPr lang="zh-CN" altLang="en-US" sz="1400" dirty="0">
                <a:latin typeface="黑体" panose="02010609060101010101" pitchFamily="49" charset="-122"/>
                <a:ea typeface="黑体" panose="02010609060101010101" pitchFamily="49" charset="-122"/>
              </a:rPr>
              <a:t>文件名</a:t>
            </a:r>
            <a:r>
              <a:rPr lang="en-US" altLang="zh-CN" sz="1400" dirty="0">
                <a:latin typeface="黑体" panose="02010609060101010101" pitchFamily="49" charset="-122"/>
                <a:ea typeface="黑体" panose="02010609060101010101" pitchFamily="49" charset="-122"/>
              </a:rPr>
              <a:t>], </a:t>
            </a:r>
            <a:endParaRPr lang="zh-CN" altLang="en-US" sz="1400" dirty="0">
              <a:latin typeface="黑体" panose="02010609060101010101" pitchFamily="49" charset="-122"/>
              <a:ea typeface="黑体" panose="02010609060101010101" pitchFamily="49" charset="-122"/>
            </a:endParaRPr>
          </a:p>
          <a:p>
            <a:pPr lvl="2">
              <a:lnSpc>
                <a:spcPct val="90000"/>
              </a:lnSpc>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[Size = </a:t>
            </a:r>
            <a:r>
              <a:rPr lang="zh-CN" altLang="en-US" sz="1400" dirty="0">
                <a:latin typeface="黑体" panose="02010609060101010101" pitchFamily="49" charset="-122"/>
                <a:ea typeface="黑体" panose="02010609060101010101" pitchFamily="49" charset="-122"/>
              </a:rPr>
              <a:t>文件的初始大小</a:t>
            </a:r>
            <a:r>
              <a:rPr lang="en-US" altLang="zh-CN" sz="1400" dirty="0">
                <a:latin typeface="黑体" panose="02010609060101010101" pitchFamily="49" charset="-122"/>
                <a:ea typeface="黑体" panose="02010609060101010101" pitchFamily="49" charset="-122"/>
              </a:rPr>
              <a:t>],</a:t>
            </a:r>
            <a:endParaRPr lang="zh-CN" altLang="en-US" sz="1400" dirty="0">
              <a:latin typeface="黑体" panose="02010609060101010101" pitchFamily="49" charset="-122"/>
              <a:ea typeface="黑体" panose="02010609060101010101" pitchFamily="49" charset="-122"/>
            </a:endParaRPr>
          </a:p>
          <a:p>
            <a:pPr lvl="2">
              <a:lnSpc>
                <a:spcPct val="90000"/>
              </a:lnSpc>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a:t>
            </a:r>
            <a:r>
              <a:rPr lang="en-US" altLang="zh-CN" sz="1400" dirty="0" err="1">
                <a:latin typeface="黑体" panose="02010609060101010101" pitchFamily="49" charset="-122"/>
                <a:ea typeface="黑体" panose="02010609060101010101" pitchFamily="49" charset="-122"/>
              </a:rPr>
              <a:t>MaxSize</a:t>
            </a:r>
            <a:r>
              <a:rPr lang="en-US" altLang="zh-CN" sz="1400" dirty="0">
                <a:latin typeface="黑体" panose="02010609060101010101" pitchFamily="49" charset="-122"/>
                <a:ea typeface="黑体" panose="02010609060101010101" pitchFamily="49" charset="-122"/>
              </a:rPr>
              <a:t>    = </a:t>
            </a:r>
            <a:r>
              <a:rPr lang="zh-CN" altLang="en-US" sz="1400" dirty="0">
                <a:latin typeface="黑体" panose="02010609060101010101" pitchFamily="49" charset="-122"/>
                <a:ea typeface="黑体" panose="02010609060101010101" pitchFamily="49" charset="-122"/>
              </a:rPr>
              <a:t>最大的文件尺寸</a:t>
            </a:r>
            <a:r>
              <a:rPr lang="en-US" altLang="zh-CN" sz="1400" dirty="0">
                <a:latin typeface="黑体" panose="02010609060101010101" pitchFamily="49" charset="-122"/>
                <a:ea typeface="黑体" panose="02010609060101010101" pitchFamily="49" charset="-122"/>
              </a:rPr>
              <a:t>],</a:t>
            </a:r>
            <a:endParaRPr lang="zh-CN" altLang="en-US" sz="1400" dirty="0">
              <a:latin typeface="黑体" panose="02010609060101010101" pitchFamily="49" charset="-122"/>
              <a:ea typeface="黑体" panose="02010609060101010101" pitchFamily="49" charset="-122"/>
            </a:endParaRPr>
          </a:p>
          <a:p>
            <a:pPr lvl="2">
              <a:lnSpc>
                <a:spcPct val="90000"/>
              </a:lnSpc>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a:t>
            </a:r>
            <a:r>
              <a:rPr lang="en-US" altLang="zh-CN" sz="1400" dirty="0" err="1">
                <a:latin typeface="黑体" panose="02010609060101010101" pitchFamily="49" charset="-122"/>
                <a:ea typeface="黑体" panose="02010609060101010101" pitchFamily="49" charset="-122"/>
              </a:rPr>
              <a:t>FileGrowth</a:t>
            </a:r>
            <a:r>
              <a:rPr lang="en-US" altLang="zh-CN" sz="1400" dirty="0">
                <a:latin typeface="黑体" panose="02010609060101010101" pitchFamily="49" charset="-122"/>
                <a:ea typeface="黑体" panose="02010609060101010101" pitchFamily="49" charset="-122"/>
              </a:rPr>
              <a:t> = </a:t>
            </a:r>
            <a:r>
              <a:rPr lang="zh-CN" altLang="en-US" sz="1400" dirty="0">
                <a:latin typeface="黑体" panose="02010609060101010101" pitchFamily="49" charset="-122"/>
                <a:ea typeface="黑体" panose="02010609060101010101" pitchFamily="49" charset="-122"/>
              </a:rPr>
              <a:t>系统的扩展文件量</a:t>
            </a:r>
            <a:r>
              <a:rPr lang="en-US" altLang="zh-CN" sz="1400" dirty="0">
                <a:latin typeface="黑体" panose="02010609060101010101" pitchFamily="49" charset="-122"/>
                <a:ea typeface="黑体" panose="02010609060101010101" pitchFamily="49" charset="-122"/>
              </a:rPr>
              <a:t>])…]</a:t>
            </a:r>
            <a:endParaRPr lang="zh-CN" altLang="en-US" sz="1400" dirty="0">
              <a:latin typeface="黑体" panose="02010609060101010101" pitchFamily="49" charset="-122"/>
              <a:ea typeface="黑体" panose="02010609060101010101" pitchFamily="49" charset="-122"/>
            </a:endParaRPr>
          </a:p>
          <a:p>
            <a:pPr lvl="2">
              <a:lnSpc>
                <a:spcPct val="90000"/>
              </a:lnSpc>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[&lt;Remove File&gt; &lt;</a:t>
            </a:r>
            <a:r>
              <a:rPr lang="zh-CN" altLang="en-US" sz="1400" dirty="0">
                <a:latin typeface="黑体" panose="02010609060101010101" pitchFamily="49" charset="-122"/>
                <a:ea typeface="黑体" panose="02010609060101010101" pitchFamily="49" charset="-122"/>
              </a:rPr>
              <a:t>系统使用文件的逻辑名</a:t>
            </a:r>
            <a:r>
              <a:rPr lang="en-US" altLang="zh-CN" sz="1400" dirty="0">
                <a:latin typeface="黑体" panose="02010609060101010101" pitchFamily="49" charset="-122"/>
                <a:ea typeface="黑体" panose="02010609060101010101" pitchFamily="49" charset="-122"/>
              </a:rPr>
              <a:t>&gt;,…]</a:t>
            </a:r>
            <a:endParaRPr lang="zh-CN" altLang="en-US" sz="1400" dirty="0">
              <a:latin typeface="黑体" panose="02010609060101010101" pitchFamily="49" charset="-122"/>
              <a:ea typeface="黑体" panose="02010609060101010101" pitchFamily="49" charset="-122"/>
            </a:endParaRPr>
          </a:p>
          <a:p>
            <a:pPr lvl="2">
              <a:lnSpc>
                <a:spcPct val="90000"/>
              </a:lnSpc>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[&lt;Add Log File&gt;</a:t>
            </a:r>
            <a:endParaRPr lang="zh-CN" altLang="en-US" sz="1400" dirty="0">
              <a:latin typeface="黑体" panose="02010609060101010101" pitchFamily="49" charset="-122"/>
              <a:ea typeface="黑体" panose="02010609060101010101" pitchFamily="49" charset="-122"/>
            </a:endParaRPr>
          </a:p>
          <a:p>
            <a:pPr lvl="2">
              <a:lnSpc>
                <a:spcPct val="90000"/>
              </a:lnSpc>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(&lt;Name = </a:t>
            </a:r>
            <a:r>
              <a:rPr lang="zh-CN" altLang="en-US" sz="1400" dirty="0">
                <a:latin typeface="黑体" panose="02010609060101010101" pitchFamily="49" charset="-122"/>
                <a:ea typeface="黑体" panose="02010609060101010101" pitchFamily="49" charset="-122"/>
              </a:rPr>
              <a:t>系统使用的逻辑名</a:t>
            </a:r>
            <a:r>
              <a:rPr lang="en-US" altLang="zh-CN" sz="1400" dirty="0">
                <a:latin typeface="黑体" panose="02010609060101010101" pitchFamily="49" charset="-122"/>
                <a:ea typeface="黑体" panose="02010609060101010101" pitchFamily="49" charset="-122"/>
              </a:rPr>
              <a:t>&gt;,</a:t>
            </a:r>
            <a:endParaRPr lang="zh-CN" altLang="en-US" sz="1400" dirty="0">
              <a:latin typeface="黑体" panose="02010609060101010101" pitchFamily="49" charset="-122"/>
              <a:ea typeface="黑体" panose="02010609060101010101" pitchFamily="49" charset="-122"/>
            </a:endParaRPr>
          </a:p>
          <a:p>
            <a:pPr lvl="2">
              <a:lnSpc>
                <a:spcPct val="90000"/>
              </a:lnSpc>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[Filename = </a:t>
            </a:r>
            <a:r>
              <a:rPr lang="zh-CN" altLang="en-US" sz="1400" dirty="0">
                <a:latin typeface="黑体" panose="02010609060101010101" pitchFamily="49" charset="-122"/>
                <a:ea typeface="黑体" panose="02010609060101010101" pitchFamily="49" charset="-122"/>
              </a:rPr>
              <a:t>完全限定的</a:t>
            </a:r>
            <a:r>
              <a:rPr lang="en-US" altLang="zh-CN" sz="1400" dirty="0">
                <a:latin typeface="黑体" panose="02010609060101010101" pitchFamily="49" charset="-122"/>
                <a:ea typeface="黑体" panose="02010609060101010101" pitchFamily="49" charset="-122"/>
              </a:rPr>
              <a:t>NT Server</a:t>
            </a:r>
            <a:r>
              <a:rPr lang="zh-CN" altLang="en-US" sz="1400" dirty="0">
                <a:latin typeface="黑体" panose="02010609060101010101" pitchFamily="49" charset="-122"/>
                <a:ea typeface="黑体" panose="02010609060101010101" pitchFamily="49" charset="-122"/>
              </a:rPr>
              <a:t>文件名</a:t>
            </a:r>
            <a:r>
              <a:rPr lang="en-US" altLang="zh-CN" sz="1400" dirty="0">
                <a:latin typeface="黑体" panose="02010609060101010101" pitchFamily="49" charset="-122"/>
                <a:ea typeface="黑体" panose="02010609060101010101" pitchFamily="49" charset="-122"/>
              </a:rPr>
              <a:t>], </a:t>
            </a:r>
            <a:endParaRPr lang="zh-CN" altLang="en-US" sz="1400" dirty="0">
              <a:latin typeface="黑体" panose="02010609060101010101" pitchFamily="49" charset="-122"/>
              <a:ea typeface="黑体" panose="02010609060101010101" pitchFamily="49" charset="-122"/>
            </a:endParaRPr>
          </a:p>
          <a:p>
            <a:pPr lvl="2">
              <a:lnSpc>
                <a:spcPct val="90000"/>
              </a:lnSpc>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[Size = </a:t>
            </a:r>
            <a:r>
              <a:rPr lang="zh-CN" altLang="en-US" sz="1400" dirty="0">
                <a:latin typeface="黑体" panose="02010609060101010101" pitchFamily="49" charset="-122"/>
                <a:ea typeface="黑体" panose="02010609060101010101" pitchFamily="49" charset="-122"/>
              </a:rPr>
              <a:t>文件的初始大小</a:t>
            </a:r>
            <a:r>
              <a:rPr lang="en-US" altLang="zh-CN" sz="1400" dirty="0">
                <a:latin typeface="黑体" panose="02010609060101010101" pitchFamily="49" charset="-122"/>
                <a:ea typeface="黑体" panose="02010609060101010101" pitchFamily="49" charset="-122"/>
              </a:rPr>
              <a:t>],</a:t>
            </a:r>
            <a:endParaRPr lang="zh-CN" altLang="en-US" sz="1400" dirty="0">
              <a:latin typeface="黑体" panose="02010609060101010101" pitchFamily="49" charset="-122"/>
              <a:ea typeface="黑体" panose="02010609060101010101" pitchFamily="49" charset="-122"/>
            </a:endParaRPr>
          </a:p>
          <a:p>
            <a:pPr lvl="2">
              <a:lnSpc>
                <a:spcPct val="90000"/>
              </a:lnSpc>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a:t>
            </a:r>
            <a:r>
              <a:rPr lang="en-US" altLang="zh-CN" sz="1400" dirty="0" err="1">
                <a:latin typeface="黑体" panose="02010609060101010101" pitchFamily="49" charset="-122"/>
                <a:ea typeface="黑体" panose="02010609060101010101" pitchFamily="49" charset="-122"/>
              </a:rPr>
              <a:t>MaxSize</a:t>
            </a:r>
            <a:r>
              <a:rPr lang="en-US" altLang="zh-CN" sz="1400" dirty="0">
                <a:latin typeface="黑体" panose="02010609060101010101" pitchFamily="49" charset="-122"/>
                <a:ea typeface="黑体" panose="02010609060101010101" pitchFamily="49" charset="-122"/>
              </a:rPr>
              <a:t> = </a:t>
            </a:r>
            <a:r>
              <a:rPr lang="zh-CN" altLang="en-US" sz="1400" dirty="0">
                <a:latin typeface="黑体" panose="02010609060101010101" pitchFamily="49" charset="-122"/>
                <a:ea typeface="黑体" panose="02010609060101010101" pitchFamily="49" charset="-122"/>
              </a:rPr>
              <a:t>最大的文件尺寸</a:t>
            </a:r>
            <a:r>
              <a:rPr lang="en-US" altLang="zh-CN" sz="1400" dirty="0">
                <a:latin typeface="黑体" panose="02010609060101010101" pitchFamily="49" charset="-122"/>
                <a:ea typeface="黑体" panose="02010609060101010101" pitchFamily="49" charset="-122"/>
              </a:rPr>
              <a:t>],</a:t>
            </a:r>
            <a:endParaRPr lang="zh-CN" altLang="en-US" sz="1400" dirty="0">
              <a:latin typeface="黑体" panose="02010609060101010101" pitchFamily="49" charset="-122"/>
              <a:ea typeface="黑体" panose="02010609060101010101" pitchFamily="49" charset="-122"/>
            </a:endParaRPr>
          </a:p>
          <a:p>
            <a:pPr lvl="2">
              <a:lnSpc>
                <a:spcPct val="90000"/>
              </a:lnSpc>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a:t>
            </a:r>
            <a:r>
              <a:rPr lang="en-US" altLang="zh-CN" sz="1400" dirty="0" err="1">
                <a:latin typeface="黑体" panose="02010609060101010101" pitchFamily="49" charset="-122"/>
                <a:ea typeface="黑体" panose="02010609060101010101" pitchFamily="49" charset="-122"/>
              </a:rPr>
              <a:t>FileGrowth</a:t>
            </a:r>
            <a:r>
              <a:rPr lang="en-US" altLang="zh-CN" sz="1400" dirty="0">
                <a:latin typeface="黑体" panose="02010609060101010101" pitchFamily="49" charset="-122"/>
                <a:ea typeface="黑体" panose="02010609060101010101" pitchFamily="49" charset="-122"/>
              </a:rPr>
              <a:t> = </a:t>
            </a:r>
            <a:r>
              <a:rPr lang="zh-CN" altLang="en-US" sz="1400" dirty="0">
                <a:latin typeface="黑体" panose="02010609060101010101" pitchFamily="49" charset="-122"/>
                <a:ea typeface="黑体" panose="02010609060101010101" pitchFamily="49" charset="-122"/>
              </a:rPr>
              <a:t>系统的扩展文件量</a:t>
            </a:r>
            <a:r>
              <a:rPr lang="en-US" altLang="zh-CN" sz="1400" dirty="0">
                <a:latin typeface="黑体" panose="02010609060101010101" pitchFamily="49" charset="-122"/>
                <a:ea typeface="黑体" panose="02010609060101010101" pitchFamily="49" charset="-122"/>
              </a:rPr>
              <a:t>])…]</a:t>
            </a:r>
            <a:endParaRPr lang="zh-CN" altLang="en-US" sz="1400" dirty="0">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11</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23440990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 calcmode="lin" valueType="num">
                                      <p:cBhvr additive="base">
                                        <p:cTn id="1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 calcmode="lin" valueType="num">
                                      <p:cBhvr additive="base">
                                        <p:cTn id="2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 calcmode="lin" valueType="num">
                                      <p:cBhvr additive="base">
                                        <p:cTn id="29"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 calcmode="lin" valueType="num">
                                      <p:cBhvr additive="base">
                                        <p:cTn id="3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 calcmode="lin" valueType="num">
                                      <p:cBhvr additive="base">
                                        <p:cTn id="37"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
                                            <p:txEl>
                                              <p:pRg st="8" end="8"/>
                                            </p:txEl>
                                          </p:spTgt>
                                        </p:tgtEl>
                                        <p:attrNameLst>
                                          <p:attrName>style.visibility</p:attrName>
                                        </p:attrNameLst>
                                      </p:cBhvr>
                                      <p:to>
                                        <p:strVal val="visible"/>
                                      </p:to>
                                    </p:set>
                                    <p:anim calcmode="lin" valueType="num">
                                      <p:cBhvr additive="base">
                                        <p:cTn id="4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
                                            <p:txEl>
                                              <p:pRg st="9" end="9"/>
                                            </p:txEl>
                                          </p:spTgt>
                                        </p:tgtEl>
                                        <p:attrNameLst>
                                          <p:attrName>style.visibility</p:attrName>
                                        </p:attrNameLst>
                                      </p:cBhvr>
                                      <p:to>
                                        <p:strVal val="visible"/>
                                      </p:to>
                                    </p:set>
                                    <p:anim calcmode="lin" valueType="num">
                                      <p:cBhvr additive="base">
                                        <p:cTn id="45"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8">
                                            <p:txEl>
                                              <p:pRg st="10" end="10"/>
                                            </p:txEl>
                                          </p:spTgt>
                                        </p:tgtEl>
                                        <p:attrNameLst>
                                          <p:attrName>style.visibility</p:attrName>
                                        </p:attrNameLst>
                                      </p:cBhvr>
                                      <p:to>
                                        <p:strVal val="visible"/>
                                      </p:to>
                                    </p:set>
                                    <p:anim calcmode="lin" valueType="num">
                                      <p:cBhvr additive="base">
                                        <p:cTn id="49"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
                                            <p:txEl>
                                              <p:pRg st="11" end="11"/>
                                            </p:txEl>
                                          </p:spTgt>
                                        </p:tgtEl>
                                        <p:attrNameLst>
                                          <p:attrName>style.visibility</p:attrName>
                                        </p:attrNameLst>
                                      </p:cBhvr>
                                      <p:to>
                                        <p:strVal val="visible"/>
                                      </p:to>
                                    </p:set>
                                    <p:anim calcmode="lin" valueType="num">
                                      <p:cBhvr additive="base">
                                        <p:cTn id="53"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8">
                                            <p:txEl>
                                              <p:pRg st="12" end="12"/>
                                            </p:txEl>
                                          </p:spTgt>
                                        </p:tgtEl>
                                        <p:attrNameLst>
                                          <p:attrName>style.visibility</p:attrName>
                                        </p:attrNameLst>
                                      </p:cBhvr>
                                      <p:to>
                                        <p:strVal val="visible"/>
                                      </p:to>
                                    </p:set>
                                    <p:anim calcmode="lin" valueType="num">
                                      <p:cBhvr additive="base">
                                        <p:cTn id="57"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8">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8">
                                            <p:txEl>
                                              <p:pRg st="13" end="13"/>
                                            </p:txEl>
                                          </p:spTgt>
                                        </p:tgtEl>
                                        <p:attrNameLst>
                                          <p:attrName>style.visibility</p:attrName>
                                        </p:attrNameLst>
                                      </p:cBhvr>
                                      <p:to>
                                        <p:strVal val="visible"/>
                                      </p:to>
                                    </p:set>
                                    <p:anim calcmode="lin" valueType="num">
                                      <p:cBhvr additive="base">
                                        <p:cTn id="61"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3" end="13"/>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8">
                                            <p:txEl>
                                              <p:pRg st="14" end="14"/>
                                            </p:txEl>
                                          </p:spTgt>
                                        </p:tgtEl>
                                        <p:attrNameLst>
                                          <p:attrName>style.visibility</p:attrName>
                                        </p:attrNameLst>
                                      </p:cBhvr>
                                      <p:to>
                                        <p:strVal val="visible"/>
                                      </p:to>
                                    </p:set>
                                    <p:anim calcmode="lin" valueType="num">
                                      <p:cBhvr additive="base">
                                        <p:cTn id="65"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8">
                                            <p:txEl>
                                              <p:pRg st="14" end="14"/>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8">
                                            <p:txEl>
                                              <p:pRg st="15" end="15"/>
                                            </p:txEl>
                                          </p:spTgt>
                                        </p:tgtEl>
                                        <p:attrNameLst>
                                          <p:attrName>style.visibility</p:attrName>
                                        </p:attrNameLst>
                                      </p:cBhvr>
                                      <p:to>
                                        <p:strVal val="visible"/>
                                      </p:to>
                                    </p:set>
                                    <p:anim calcmode="lin" valueType="num">
                                      <p:cBhvr additive="base">
                                        <p:cTn id="69" dur="500" fill="hold"/>
                                        <p:tgtEl>
                                          <p:spTgt spid="8">
                                            <p:txEl>
                                              <p:pRg st="15" end="15"/>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8">
                                            <p:txEl>
                                              <p:pRg st="15" end="15"/>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8">
                                            <p:txEl>
                                              <p:pRg st="16" end="16"/>
                                            </p:txEl>
                                          </p:spTgt>
                                        </p:tgtEl>
                                        <p:attrNameLst>
                                          <p:attrName>style.visibility</p:attrName>
                                        </p:attrNameLst>
                                      </p:cBhvr>
                                      <p:to>
                                        <p:strVal val="visible"/>
                                      </p:to>
                                    </p:set>
                                    <p:anim calcmode="lin" valueType="num">
                                      <p:cBhvr additive="base">
                                        <p:cTn id="73" dur="500" fill="hold"/>
                                        <p:tgtEl>
                                          <p:spTgt spid="8">
                                            <p:txEl>
                                              <p:pRg st="16" end="1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16" end="16"/>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8">
                                            <p:txEl>
                                              <p:pRg st="17" end="17"/>
                                            </p:txEl>
                                          </p:spTgt>
                                        </p:tgtEl>
                                        <p:attrNameLst>
                                          <p:attrName>style.visibility</p:attrName>
                                        </p:attrNameLst>
                                      </p:cBhvr>
                                      <p:to>
                                        <p:strVal val="visible"/>
                                      </p:to>
                                    </p:set>
                                    <p:anim calcmode="lin" valueType="num">
                                      <p:cBhvr additive="base">
                                        <p:cTn id="77" dur="500" fill="hold"/>
                                        <p:tgtEl>
                                          <p:spTgt spid="8">
                                            <p:txEl>
                                              <p:pRg st="17" end="17"/>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8">
                                            <p:txEl>
                                              <p:pRg st="17" end="17"/>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8">
                                            <p:txEl>
                                              <p:pRg st="18" end="18"/>
                                            </p:txEl>
                                          </p:spTgt>
                                        </p:tgtEl>
                                        <p:attrNameLst>
                                          <p:attrName>style.visibility</p:attrName>
                                        </p:attrNameLst>
                                      </p:cBhvr>
                                      <p:to>
                                        <p:strVal val="visible"/>
                                      </p:to>
                                    </p:set>
                                    <p:anim calcmode="lin" valueType="num">
                                      <p:cBhvr additive="base">
                                        <p:cTn id="81" dur="500" fill="hold"/>
                                        <p:tgtEl>
                                          <p:spTgt spid="8">
                                            <p:txEl>
                                              <p:pRg st="18" end="18"/>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8">
                                            <p:txEl>
                                              <p:pRg st="18" end="18"/>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8">
                                            <p:txEl>
                                              <p:pRg st="19" end="19"/>
                                            </p:txEl>
                                          </p:spTgt>
                                        </p:tgtEl>
                                        <p:attrNameLst>
                                          <p:attrName>style.visibility</p:attrName>
                                        </p:attrNameLst>
                                      </p:cBhvr>
                                      <p:to>
                                        <p:strVal val="visible"/>
                                      </p:to>
                                    </p:set>
                                    <p:anim calcmode="lin" valueType="num">
                                      <p:cBhvr additive="base">
                                        <p:cTn id="85" dur="500" fill="hold"/>
                                        <p:tgtEl>
                                          <p:spTgt spid="8">
                                            <p:txEl>
                                              <p:pRg st="19" end="19"/>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8">
                                            <p:txEl>
                                              <p:pRg st="19" end="19"/>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8">
                                            <p:txEl>
                                              <p:pRg st="20" end="20"/>
                                            </p:txEl>
                                          </p:spTgt>
                                        </p:tgtEl>
                                        <p:attrNameLst>
                                          <p:attrName>style.visibility</p:attrName>
                                        </p:attrNameLst>
                                      </p:cBhvr>
                                      <p:to>
                                        <p:strVal val="visible"/>
                                      </p:to>
                                    </p:set>
                                    <p:anim calcmode="lin" valueType="num">
                                      <p:cBhvr additive="base">
                                        <p:cTn id="89" dur="500" fill="hold"/>
                                        <p:tgtEl>
                                          <p:spTgt spid="8">
                                            <p:txEl>
                                              <p:pRg st="20" end="2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8">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zh-CN" altLang="zh-CN" b="1" dirty="0">
                <a:solidFill>
                  <a:srgbClr val="123E61"/>
                </a:solidFill>
                <a:latin typeface="黑体" panose="02010609060101010101" pitchFamily="49" charset="-122"/>
                <a:ea typeface="黑体" panose="02010609060101010101" pitchFamily="49" charset="-122"/>
              </a:rPr>
              <a:t>2</a:t>
            </a:r>
            <a:r>
              <a:rPr lang="en-US" altLang="zh-CN" b="1" dirty="0">
                <a:solidFill>
                  <a:srgbClr val="123E61"/>
                </a:solidFill>
                <a:latin typeface="黑体" panose="02010609060101010101" pitchFamily="49" charset="-122"/>
                <a:ea typeface="黑体" panose="02010609060101010101" pitchFamily="49" charset="-122"/>
              </a:rPr>
              <a:t>.</a:t>
            </a:r>
            <a:r>
              <a:rPr lang="zh-CN" altLang="en-US" b="1" dirty="0">
                <a:solidFill>
                  <a:srgbClr val="123E61"/>
                </a:solidFill>
                <a:latin typeface="黑体" panose="02010609060101010101" pitchFamily="49" charset="-122"/>
                <a:ea typeface="黑体" panose="02010609060101010101" pitchFamily="49" charset="-122"/>
              </a:rPr>
              <a:t>数据库基本结构定义</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数据库的修改</a:t>
            </a:r>
          </a:p>
        </p:txBody>
      </p:sp>
      <p:sp>
        <p:nvSpPr>
          <p:cNvPr id="8" name="内容占位符 2"/>
          <p:cNvSpPr txBox="1">
            <a:spLocks noChangeArrowheads="1"/>
          </p:cNvSpPr>
          <p:nvPr/>
        </p:nvSpPr>
        <p:spPr bwMode="auto">
          <a:xfrm>
            <a:off x="182652" y="724644"/>
            <a:ext cx="8655050" cy="54483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spcBef>
                <a:spcPts val="1200"/>
              </a:spcBef>
              <a:buClr>
                <a:schemeClr val="tx2"/>
              </a:buClr>
              <a:buFont typeface="Wingdings" pitchFamily="2" charset="2"/>
              <a:buChar char="l"/>
            </a:pPr>
            <a:r>
              <a:rPr lang="zh-CN" altLang="en-US" sz="1600" dirty="0">
                <a:solidFill>
                  <a:srgbClr val="123E61"/>
                </a:solidFill>
                <a:latin typeface="黑体" panose="02010609060101010101" pitchFamily="49" charset="-122"/>
                <a:ea typeface="黑体" panose="02010609060101010101" pitchFamily="49" charset="-122"/>
              </a:rPr>
              <a:t>例：在医院信息系统数据库</a:t>
            </a:r>
            <a:r>
              <a:rPr lang="en-US" altLang="zh-CN" sz="1600" dirty="0">
                <a:solidFill>
                  <a:srgbClr val="123E61"/>
                </a:solidFill>
                <a:latin typeface="黑体" panose="02010609060101010101" pitchFamily="49" charset="-122"/>
                <a:ea typeface="黑体" panose="02010609060101010101" pitchFamily="49" charset="-122"/>
              </a:rPr>
              <a:t>HIS</a:t>
            </a:r>
            <a:r>
              <a:rPr lang="zh-CN" altLang="en-US" sz="1600" dirty="0">
                <a:solidFill>
                  <a:srgbClr val="123E61"/>
                </a:solidFill>
                <a:latin typeface="黑体" panose="02010609060101010101" pitchFamily="49" charset="-122"/>
                <a:ea typeface="黑体" panose="02010609060101010101" pitchFamily="49" charset="-122"/>
              </a:rPr>
              <a:t>中增加一个新数据库文件</a:t>
            </a:r>
            <a:r>
              <a:rPr lang="en-US" altLang="zh-CN" sz="1600" dirty="0">
                <a:solidFill>
                  <a:srgbClr val="123E61"/>
                </a:solidFill>
                <a:latin typeface="黑体" panose="02010609060101010101" pitchFamily="49" charset="-122"/>
                <a:ea typeface="黑体" panose="02010609060101010101" pitchFamily="49" charset="-122"/>
              </a:rPr>
              <a:t>HIS_DATA3</a:t>
            </a:r>
            <a:r>
              <a:rPr lang="zh-CN" altLang="en-US" sz="1600" dirty="0">
                <a:solidFill>
                  <a:srgbClr val="123E61"/>
                </a:solidFill>
                <a:latin typeface="黑体" panose="02010609060101010101" pitchFamily="49" charset="-122"/>
                <a:ea typeface="黑体" panose="02010609060101010101" pitchFamily="49" charset="-122"/>
              </a:rPr>
              <a:t>，同时要修改原数据库文件</a:t>
            </a:r>
            <a:r>
              <a:rPr lang="en-US" altLang="zh-CN" sz="1600" dirty="0">
                <a:solidFill>
                  <a:srgbClr val="123E61"/>
                </a:solidFill>
                <a:latin typeface="黑体" panose="02010609060101010101" pitchFamily="49" charset="-122"/>
                <a:ea typeface="黑体" panose="02010609060101010101" pitchFamily="49" charset="-122"/>
              </a:rPr>
              <a:t>HIS_DATA1</a:t>
            </a:r>
            <a:r>
              <a:rPr lang="zh-CN" altLang="en-US" sz="1600" dirty="0">
                <a:solidFill>
                  <a:srgbClr val="123E61"/>
                </a:solidFill>
                <a:latin typeface="黑体" panose="02010609060101010101" pitchFamily="49" charset="-122"/>
                <a:ea typeface="黑体" panose="02010609060101010101" pitchFamily="49" charset="-122"/>
              </a:rPr>
              <a:t>的最大文件尺寸为</a:t>
            </a:r>
            <a:r>
              <a:rPr lang="en-US" altLang="zh-CN" sz="1600" dirty="0">
                <a:solidFill>
                  <a:srgbClr val="123E61"/>
                </a:solidFill>
                <a:latin typeface="黑体" panose="02010609060101010101" pitchFamily="49" charset="-122"/>
                <a:ea typeface="黑体" panose="02010609060101010101" pitchFamily="49" charset="-122"/>
              </a:rPr>
              <a:t>1500MB</a:t>
            </a:r>
            <a:r>
              <a:rPr lang="zh-CN" altLang="en-US" sz="1600" dirty="0">
                <a:solidFill>
                  <a:srgbClr val="123E61"/>
                </a:solidFill>
                <a:latin typeface="黑体" panose="02010609060101010101" pitchFamily="49" charset="-122"/>
                <a:ea typeface="黑体" panose="02010609060101010101" pitchFamily="49" charset="-122"/>
              </a:rPr>
              <a:t>，并且要删除医院信息系统数据库</a:t>
            </a:r>
            <a:r>
              <a:rPr lang="en-US" altLang="zh-CN" sz="1600" dirty="0">
                <a:solidFill>
                  <a:srgbClr val="123E61"/>
                </a:solidFill>
                <a:latin typeface="黑体" panose="02010609060101010101" pitchFamily="49" charset="-122"/>
                <a:ea typeface="黑体" panose="02010609060101010101" pitchFamily="49" charset="-122"/>
              </a:rPr>
              <a:t>HIS</a:t>
            </a:r>
            <a:r>
              <a:rPr lang="zh-CN" altLang="en-US" sz="1600" dirty="0">
                <a:solidFill>
                  <a:srgbClr val="123E61"/>
                </a:solidFill>
                <a:latin typeface="黑体" panose="02010609060101010101" pitchFamily="49" charset="-122"/>
                <a:ea typeface="黑体" panose="02010609060101010101" pitchFamily="49" charset="-122"/>
              </a:rPr>
              <a:t>的次要文件</a:t>
            </a:r>
            <a:r>
              <a:rPr lang="en-US" altLang="zh-CN" sz="1600" dirty="0">
                <a:solidFill>
                  <a:srgbClr val="123E61"/>
                </a:solidFill>
                <a:latin typeface="黑体" panose="02010609060101010101" pitchFamily="49" charset="-122"/>
                <a:ea typeface="黑体" panose="02010609060101010101" pitchFamily="49" charset="-122"/>
              </a:rPr>
              <a:t>HIS_DATA2</a:t>
            </a:r>
            <a:r>
              <a:rPr lang="zh-CN" altLang="en-US" sz="1600" dirty="0" smtClean="0">
                <a:solidFill>
                  <a:srgbClr val="123E61"/>
                </a:solidFill>
                <a:latin typeface="黑体" panose="02010609060101010101" pitchFamily="49" charset="-122"/>
                <a:ea typeface="黑体" panose="02010609060101010101" pitchFamily="49" charset="-122"/>
              </a:rPr>
              <a:t>。</a:t>
            </a:r>
          </a:p>
          <a:p>
            <a:pPr lvl="2">
              <a:spcBef>
                <a:spcPct val="0"/>
              </a:spcBef>
              <a:buClr>
                <a:srgbClr val="0070C0"/>
              </a:buClr>
              <a:buFont typeface="Wingdings" panose="05000000000000000000" pitchFamily="2" charset="2"/>
              <a:buNone/>
            </a:pPr>
            <a:endParaRPr lang="en-US" altLang="zh-CN" sz="1800" dirty="0" smtClean="0">
              <a:solidFill>
                <a:srgbClr val="FF0000"/>
              </a:solidFill>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smtClean="0">
                <a:latin typeface="黑体" panose="02010609060101010101" pitchFamily="49" charset="-122"/>
                <a:ea typeface="黑体" panose="02010609060101010101" pitchFamily="49" charset="-122"/>
              </a:rPr>
              <a:t>ALTER </a:t>
            </a:r>
            <a:r>
              <a:rPr lang="en-US" altLang="zh-CN" sz="1400" dirty="0">
                <a:latin typeface="黑体" panose="02010609060101010101" pitchFamily="49" charset="-122"/>
                <a:ea typeface="黑体" panose="02010609060101010101" pitchFamily="49" charset="-122"/>
              </a:rPr>
              <a:t>DATABASE HIS</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Add File</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NAME = HIS_DATA3,</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FILENAME = 'd:\data\HIS_DATA3.ndf',</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SIZE = 10,</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MAXSIZE = 1000,</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FILEGROWTH = 5 )</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Modify File</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NAME = HIS_DATA2,</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FILENAME = 'd:\data\ HIS_DATA1.mdf',</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SIZE = 10,</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MAXSIZE = 1500,</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FILEGROWTH = 5 )</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Remove File HIS_DATA2</a:t>
            </a:r>
            <a:endParaRPr lang="zh-CN" altLang="en-US" sz="1400" dirty="0"/>
          </a:p>
        </p:txBody>
      </p:sp>
      <p:pic>
        <p:nvPicPr>
          <p:cNvPr id="9" name="图片 8" descr="C:\Users\Administrator\Desktop\jietu\第三章\3-2.1.PNG"/>
          <p:cNvPicPr/>
          <p:nvPr/>
        </p:nvPicPr>
        <p:blipFill>
          <a:blip r:embed="rId4">
            <a:extLst>
              <a:ext uri="{28A0092B-C50C-407E-A947-70E740481C1C}">
                <a14:useLocalDpi xmlns:a14="http://schemas.microsoft.com/office/drawing/2010/main" val="0"/>
              </a:ext>
            </a:extLst>
          </a:blip>
          <a:srcRect/>
          <a:stretch>
            <a:fillRect/>
          </a:stretch>
        </p:blipFill>
        <p:spPr>
          <a:xfrm>
            <a:off x="3923928" y="1420416"/>
            <a:ext cx="4907853" cy="2395984"/>
          </a:xfrm>
          <a:prstGeom prst="rect">
            <a:avLst/>
          </a:prstGeom>
          <a:noFill/>
          <a:ln>
            <a:noFill/>
          </a:ln>
        </p:spPr>
      </p:pic>
      <p:pic>
        <p:nvPicPr>
          <p:cNvPr id="10" name="图片 9" descr="C:\Users\Administrator\Desktop\jietu\第三章\3-2.2.PNG"/>
          <p:cNvPicPr/>
          <p:nvPr/>
        </p:nvPicPr>
        <p:blipFill>
          <a:blip r:embed="rId5">
            <a:extLst>
              <a:ext uri="{28A0092B-C50C-407E-A947-70E740481C1C}">
                <a14:useLocalDpi xmlns:a14="http://schemas.microsoft.com/office/drawing/2010/main" val="0"/>
              </a:ext>
            </a:extLst>
          </a:blip>
          <a:srcRect/>
          <a:stretch>
            <a:fillRect/>
          </a:stretch>
        </p:blipFill>
        <p:spPr>
          <a:xfrm>
            <a:off x="3959931" y="3436640"/>
            <a:ext cx="4890787" cy="1172947"/>
          </a:xfrm>
          <a:prstGeom prst="rect">
            <a:avLst/>
          </a:prstGeom>
          <a:noFill/>
          <a:ln>
            <a:noFill/>
          </a:ln>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12</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322665555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 calcmode="lin" valueType="num">
                                      <p:cBhvr additive="base">
                                        <p:cTn id="17"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 calcmode="lin" valueType="num">
                                      <p:cBhvr additive="base">
                                        <p:cTn id="2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 calcmode="lin" valueType="num">
                                      <p:cBhvr additive="base">
                                        <p:cTn id="29"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 calcmode="lin" valueType="num">
                                      <p:cBhvr additive="base">
                                        <p:cTn id="33"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 calcmode="lin" valueType="num">
                                      <p:cBhvr additive="base">
                                        <p:cTn id="37"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
                                            <p:txEl>
                                              <p:pRg st="9" end="9"/>
                                            </p:txEl>
                                          </p:spTgt>
                                        </p:tgtEl>
                                        <p:attrNameLst>
                                          <p:attrName>style.visibility</p:attrName>
                                        </p:attrNameLst>
                                      </p:cBhvr>
                                      <p:to>
                                        <p:strVal val="visible"/>
                                      </p:to>
                                    </p:set>
                                    <p:anim calcmode="lin" valueType="num">
                                      <p:cBhvr additive="base">
                                        <p:cTn id="41"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
                                            <p:txEl>
                                              <p:pRg st="10" end="10"/>
                                            </p:txEl>
                                          </p:spTgt>
                                        </p:tgtEl>
                                        <p:attrNameLst>
                                          <p:attrName>style.visibility</p:attrName>
                                        </p:attrNameLst>
                                      </p:cBhvr>
                                      <p:to>
                                        <p:strVal val="visible"/>
                                      </p:to>
                                    </p:set>
                                    <p:anim calcmode="lin" valueType="num">
                                      <p:cBhvr additive="base">
                                        <p:cTn id="45"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8">
                                            <p:txEl>
                                              <p:pRg st="11" end="11"/>
                                            </p:txEl>
                                          </p:spTgt>
                                        </p:tgtEl>
                                        <p:attrNameLst>
                                          <p:attrName>style.visibility</p:attrName>
                                        </p:attrNameLst>
                                      </p:cBhvr>
                                      <p:to>
                                        <p:strVal val="visible"/>
                                      </p:to>
                                    </p:set>
                                    <p:anim calcmode="lin" valueType="num">
                                      <p:cBhvr additive="base">
                                        <p:cTn id="49"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
                                            <p:txEl>
                                              <p:pRg st="12" end="12"/>
                                            </p:txEl>
                                          </p:spTgt>
                                        </p:tgtEl>
                                        <p:attrNameLst>
                                          <p:attrName>style.visibility</p:attrName>
                                        </p:attrNameLst>
                                      </p:cBhvr>
                                      <p:to>
                                        <p:strVal val="visible"/>
                                      </p:to>
                                    </p:set>
                                    <p:anim calcmode="lin" valueType="num">
                                      <p:cBhvr additive="base">
                                        <p:cTn id="5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8">
                                            <p:txEl>
                                              <p:pRg st="13" end="13"/>
                                            </p:txEl>
                                          </p:spTgt>
                                        </p:tgtEl>
                                        <p:attrNameLst>
                                          <p:attrName>style.visibility</p:attrName>
                                        </p:attrNameLst>
                                      </p:cBhvr>
                                      <p:to>
                                        <p:strVal val="visible"/>
                                      </p:to>
                                    </p:set>
                                    <p:anim calcmode="lin" valueType="num">
                                      <p:cBhvr additive="base">
                                        <p:cTn id="57"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8">
                                            <p:txEl>
                                              <p:pRg st="13" end="1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8">
                                            <p:txEl>
                                              <p:pRg st="14" end="14"/>
                                            </p:txEl>
                                          </p:spTgt>
                                        </p:tgtEl>
                                        <p:attrNameLst>
                                          <p:attrName>style.visibility</p:attrName>
                                        </p:attrNameLst>
                                      </p:cBhvr>
                                      <p:to>
                                        <p:strVal val="visible"/>
                                      </p:to>
                                    </p:set>
                                    <p:anim calcmode="lin" valueType="num">
                                      <p:cBhvr additive="base">
                                        <p:cTn id="61"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4" end="1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8">
                                            <p:txEl>
                                              <p:pRg st="15" end="15"/>
                                            </p:txEl>
                                          </p:spTgt>
                                        </p:tgtEl>
                                        <p:attrNameLst>
                                          <p:attrName>style.visibility</p:attrName>
                                        </p:attrNameLst>
                                      </p:cBhvr>
                                      <p:to>
                                        <p:strVal val="visible"/>
                                      </p:to>
                                    </p:set>
                                    <p:anim calcmode="lin" valueType="num">
                                      <p:cBhvr additive="base">
                                        <p:cTn id="65" dur="500" fill="hold"/>
                                        <p:tgtEl>
                                          <p:spTgt spid="8">
                                            <p:txEl>
                                              <p:pRg st="15" end="1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8">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additive="base">
                                        <p:cTn id="71" dur="500" fill="hold"/>
                                        <p:tgtEl>
                                          <p:spTgt spid="9"/>
                                        </p:tgtEl>
                                        <p:attrNameLst>
                                          <p:attrName>ppt_x</p:attrName>
                                        </p:attrNameLst>
                                      </p:cBhvr>
                                      <p:tavLst>
                                        <p:tav tm="0">
                                          <p:val>
                                            <p:strVal val="#ppt_x"/>
                                          </p:val>
                                        </p:tav>
                                        <p:tav tm="100000">
                                          <p:val>
                                            <p:strVal val="#ppt_x"/>
                                          </p:val>
                                        </p:tav>
                                      </p:tavLst>
                                    </p:anim>
                                    <p:anim calcmode="lin" valueType="num">
                                      <p:cBhvr additive="base">
                                        <p:cTn id="72" dur="500" fill="hold"/>
                                        <p:tgtEl>
                                          <p:spTgt spid="9"/>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0"/>
                                        </p:tgtEl>
                                        <p:attrNameLst>
                                          <p:attrName>style.visibility</p:attrName>
                                        </p:attrNameLst>
                                      </p:cBhvr>
                                      <p:to>
                                        <p:strVal val="visible"/>
                                      </p:to>
                                    </p:set>
                                    <p:anim calcmode="lin" valueType="num">
                                      <p:cBhvr additive="base">
                                        <p:cTn id="75" dur="500" fill="hold"/>
                                        <p:tgtEl>
                                          <p:spTgt spid="10"/>
                                        </p:tgtEl>
                                        <p:attrNameLst>
                                          <p:attrName>ppt_x</p:attrName>
                                        </p:attrNameLst>
                                      </p:cBhvr>
                                      <p:tavLst>
                                        <p:tav tm="0">
                                          <p:val>
                                            <p:strVal val="#ppt_x"/>
                                          </p:val>
                                        </p:tav>
                                        <p:tav tm="100000">
                                          <p:val>
                                            <p:strVal val="#ppt_x"/>
                                          </p:val>
                                        </p:tav>
                                      </p:tavLst>
                                    </p:anim>
                                    <p:anim calcmode="lin" valueType="num">
                                      <p:cBhvr additive="base">
                                        <p:cTn id="7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zh-CN" altLang="zh-CN" b="1" dirty="0">
                <a:solidFill>
                  <a:srgbClr val="123E61"/>
                </a:solidFill>
                <a:latin typeface="黑体" panose="02010609060101010101" pitchFamily="49" charset="-122"/>
                <a:ea typeface="黑体" panose="02010609060101010101" pitchFamily="49" charset="-122"/>
              </a:rPr>
              <a:t>2</a:t>
            </a:r>
            <a:r>
              <a:rPr lang="en-US" altLang="zh-CN" b="1" dirty="0">
                <a:solidFill>
                  <a:srgbClr val="123E61"/>
                </a:solidFill>
                <a:latin typeface="黑体" panose="02010609060101010101" pitchFamily="49" charset="-122"/>
                <a:ea typeface="黑体" panose="02010609060101010101" pitchFamily="49" charset="-122"/>
              </a:rPr>
              <a:t>.</a:t>
            </a:r>
            <a:r>
              <a:rPr lang="zh-CN" altLang="en-US" b="1" dirty="0">
                <a:solidFill>
                  <a:srgbClr val="123E61"/>
                </a:solidFill>
                <a:latin typeface="黑体" panose="02010609060101010101" pitchFamily="49" charset="-122"/>
                <a:ea typeface="黑体" panose="02010609060101010101" pitchFamily="49" charset="-122"/>
              </a:rPr>
              <a:t>数据库基本结构定义</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数据库的删除</a:t>
            </a:r>
          </a:p>
        </p:txBody>
      </p:sp>
      <p:sp>
        <p:nvSpPr>
          <p:cNvPr id="8" name="内容占位符 2"/>
          <p:cNvSpPr txBox="1">
            <a:spLocks noChangeArrowheads="1"/>
          </p:cNvSpPr>
          <p:nvPr/>
        </p:nvSpPr>
        <p:spPr bwMode="auto">
          <a:xfrm>
            <a:off x="287524" y="988368"/>
            <a:ext cx="7848872" cy="54483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spcBef>
                <a:spcPts val="1200"/>
              </a:spcBef>
              <a:buClr>
                <a:schemeClr val="accent1"/>
              </a:buClr>
              <a:buFont typeface="Wingdings" panose="05000000000000000000" pitchFamily="2" charset="2"/>
              <a:buChar char="l"/>
            </a:pPr>
            <a:r>
              <a:rPr lang="zh-CN" altLang="en-US" sz="2000" dirty="0">
                <a:solidFill>
                  <a:srgbClr val="123E61"/>
                </a:solidFill>
                <a:latin typeface="黑体" panose="02010609060101010101" pitchFamily="49" charset="-122"/>
                <a:ea typeface="黑体" panose="02010609060101010101" pitchFamily="49" charset="-122"/>
              </a:rPr>
              <a:t>删除数据库</a:t>
            </a:r>
            <a:endParaRPr lang="en-US" altLang="zh-CN" sz="2000" dirty="0">
              <a:solidFill>
                <a:srgbClr val="123E61"/>
              </a:solidFill>
              <a:latin typeface="黑体" panose="02010609060101010101" pitchFamily="49" charset="-122"/>
              <a:ea typeface="黑体" panose="02010609060101010101" pitchFamily="49" charset="-122"/>
            </a:endParaRPr>
          </a:p>
          <a:p>
            <a:pPr lvl="2">
              <a:lnSpc>
                <a:spcPct val="150000"/>
              </a:lnSpc>
              <a:spcBef>
                <a:spcPts val="1200"/>
              </a:spcBef>
              <a:buClr>
                <a:schemeClr val="accent1"/>
              </a:buClr>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rPr>
              <a:t>当不再需要数据库，或者数据库数据被移到其他数据库或服务器时，即可删除该数据库。</a:t>
            </a:r>
          </a:p>
          <a:p>
            <a:pPr lvl="2">
              <a:lnSpc>
                <a:spcPct val="150000"/>
              </a:lnSpc>
              <a:spcBef>
                <a:spcPts val="1200"/>
              </a:spcBef>
              <a:buClr>
                <a:schemeClr val="accent1"/>
              </a:buClr>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rPr>
              <a:t>数据库删除之后，该数据库的文件及其数据都从服务器的磁盘删除。</a:t>
            </a:r>
            <a:endParaRPr lang="en-US" altLang="zh-CN" sz="1600" dirty="0">
              <a:solidFill>
                <a:srgbClr val="123E61"/>
              </a:solidFill>
              <a:latin typeface="黑体" panose="02010609060101010101" pitchFamily="49" charset="-122"/>
              <a:ea typeface="黑体" panose="02010609060101010101" pitchFamily="49" charset="-122"/>
            </a:endParaRPr>
          </a:p>
          <a:p>
            <a:pPr lvl="2">
              <a:lnSpc>
                <a:spcPct val="150000"/>
              </a:lnSpc>
              <a:spcBef>
                <a:spcPts val="1200"/>
              </a:spcBef>
              <a:buClr>
                <a:schemeClr val="accent1"/>
              </a:buClr>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rPr>
              <a:t>不能删除</a:t>
            </a:r>
            <a:r>
              <a:rPr lang="zh-CN" altLang="en-US" sz="1600" dirty="0">
                <a:solidFill>
                  <a:srgbClr val="FF0000"/>
                </a:solidFill>
                <a:latin typeface="黑体" panose="02010609060101010101" pitchFamily="49" charset="-122"/>
                <a:ea typeface="黑体" panose="02010609060101010101" pitchFamily="49" charset="-122"/>
              </a:rPr>
              <a:t>系统数据库</a:t>
            </a:r>
            <a:r>
              <a:rPr lang="en-US" altLang="zh-CN" sz="1600" dirty="0" err="1">
                <a:solidFill>
                  <a:srgbClr val="123E61"/>
                </a:solidFill>
                <a:latin typeface="黑体" panose="02010609060101010101" pitchFamily="49" charset="-122"/>
                <a:ea typeface="黑体" panose="02010609060101010101" pitchFamily="49" charset="-122"/>
              </a:rPr>
              <a:t>msdb</a:t>
            </a:r>
            <a:r>
              <a:rPr lang="zh-CN" altLang="en-US" sz="1600" dirty="0">
                <a:solidFill>
                  <a:srgbClr val="123E61"/>
                </a:solidFill>
                <a:latin typeface="黑体" panose="02010609060101010101" pitchFamily="49" charset="-122"/>
                <a:ea typeface="黑体" panose="02010609060101010101" pitchFamily="49" charset="-122"/>
              </a:rPr>
              <a:t>，</a:t>
            </a:r>
            <a:r>
              <a:rPr lang="en-US" altLang="zh-CN" sz="1600" dirty="0">
                <a:solidFill>
                  <a:srgbClr val="123E61"/>
                </a:solidFill>
                <a:latin typeface="黑体" panose="02010609060101010101" pitchFamily="49" charset="-122"/>
                <a:ea typeface="黑体" panose="02010609060101010101" pitchFamily="49" charset="-122"/>
              </a:rPr>
              <a:t>master</a:t>
            </a:r>
            <a:r>
              <a:rPr lang="zh-CN" altLang="en-US" sz="1600" dirty="0">
                <a:solidFill>
                  <a:srgbClr val="123E61"/>
                </a:solidFill>
                <a:latin typeface="黑体" panose="02010609060101010101" pitchFamily="49" charset="-122"/>
                <a:ea typeface="黑体" panose="02010609060101010101" pitchFamily="49" charset="-122"/>
              </a:rPr>
              <a:t>，</a:t>
            </a:r>
            <a:r>
              <a:rPr lang="en-US" altLang="zh-CN" sz="1600" dirty="0">
                <a:solidFill>
                  <a:srgbClr val="123E61"/>
                </a:solidFill>
                <a:latin typeface="黑体" panose="02010609060101010101" pitchFamily="49" charset="-122"/>
                <a:ea typeface="黑体" panose="02010609060101010101" pitchFamily="49" charset="-122"/>
              </a:rPr>
              <a:t>model</a:t>
            </a:r>
            <a:r>
              <a:rPr lang="zh-CN" altLang="en-US" sz="1600" dirty="0">
                <a:solidFill>
                  <a:srgbClr val="123E61"/>
                </a:solidFill>
                <a:latin typeface="黑体" panose="02010609060101010101" pitchFamily="49" charset="-122"/>
                <a:ea typeface="黑体" panose="02010609060101010101" pitchFamily="49" charset="-122"/>
              </a:rPr>
              <a:t>和</a:t>
            </a:r>
            <a:r>
              <a:rPr lang="en-US" altLang="zh-CN" sz="1600" dirty="0" err="1">
                <a:solidFill>
                  <a:srgbClr val="123E61"/>
                </a:solidFill>
                <a:latin typeface="黑体" panose="02010609060101010101" pitchFamily="49" charset="-122"/>
                <a:ea typeface="黑体" panose="02010609060101010101" pitchFamily="49" charset="-122"/>
              </a:rPr>
              <a:t>tempdb</a:t>
            </a:r>
            <a:r>
              <a:rPr lang="zh-CN" altLang="en-US" sz="1600" dirty="0">
                <a:solidFill>
                  <a:srgbClr val="123E61"/>
                </a:solidFill>
                <a:latin typeface="黑体" panose="02010609060101010101" pitchFamily="49" charset="-122"/>
                <a:ea typeface="黑体" panose="02010609060101010101" pitchFamily="49" charset="-122"/>
              </a:rPr>
              <a:t>。 </a:t>
            </a:r>
            <a:endParaRPr lang="zh-CN" altLang="en-US" sz="1600" dirty="0">
              <a:solidFill>
                <a:srgbClr val="123E61"/>
              </a:solidFill>
            </a:endParaRP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13</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60144962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p:tgtEl>
                                          <p:spTgt spid="8">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8">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p:tgtEl>
                                          <p:spTgt spid="8">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8">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p:tgtEl>
                                          <p:spTgt spid="8">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zh-CN" altLang="zh-CN" b="1" dirty="0">
                <a:solidFill>
                  <a:srgbClr val="123E61"/>
                </a:solidFill>
                <a:latin typeface="黑体" panose="02010609060101010101" pitchFamily="49" charset="-122"/>
                <a:ea typeface="黑体" panose="02010609060101010101" pitchFamily="49" charset="-122"/>
              </a:rPr>
              <a:t>2</a:t>
            </a:r>
            <a:r>
              <a:rPr lang="en-US" altLang="zh-CN" b="1" dirty="0">
                <a:solidFill>
                  <a:srgbClr val="123E61"/>
                </a:solidFill>
                <a:latin typeface="黑体" panose="02010609060101010101" pitchFamily="49" charset="-122"/>
                <a:ea typeface="黑体" panose="02010609060101010101" pitchFamily="49" charset="-122"/>
              </a:rPr>
              <a:t>.</a:t>
            </a:r>
            <a:r>
              <a:rPr lang="zh-CN" altLang="en-US" b="1" dirty="0">
                <a:solidFill>
                  <a:srgbClr val="123E61"/>
                </a:solidFill>
                <a:latin typeface="黑体" panose="02010609060101010101" pitchFamily="49" charset="-122"/>
                <a:ea typeface="黑体" panose="02010609060101010101" pitchFamily="49" charset="-122"/>
              </a:rPr>
              <a:t>数据库基本结构定义</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数据库的删除</a:t>
            </a:r>
          </a:p>
        </p:txBody>
      </p:sp>
      <p:sp>
        <p:nvSpPr>
          <p:cNvPr id="7" name="内容占位符 2"/>
          <p:cNvSpPr txBox="1">
            <a:spLocks noChangeArrowheads="1"/>
          </p:cNvSpPr>
          <p:nvPr/>
        </p:nvSpPr>
        <p:spPr bwMode="auto">
          <a:xfrm>
            <a:off x="236538" y="920750"/>
            <a:ext cx="8655050" cy="54483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spcBef>
                <a:spcPts val="1200"/>
              </a:spcBef>
              <a:buClr>
                <a:schemeClr val="tx2"/>
              </a:buClr>
              <a:buFont typeface="Wingdings" panose="05000000000000000000" pitchFamily="2" charset="2"/>
              <a:buChar char="l"/>
            </a:pPr>
            <a:r>
              <a:rPr lang="zh-CN" altLang="en-US" sz="2000" dirty="0">
                <a:solidFill>
                  <a:srgbClr val="123E61"/>
                </a:solidFill>
                <a:latin typeface="黑体" panose="02010609060101010101" pitchFamily="49" charset="-122"/>
                <a:ea typeface="黑体" panose="02010609060101010101" pitchFamily="49" charset="-122"/>
              </a:rPr>
              <a:t>删除数据库的命令格式为：</a:t>
            </a:r>
          </a:p>
          <a:p>
            <a:pPr marL="457200" lvl="1" indent="0">
              <a:spcBef>
                <a:spcPts val="1200"/>
              </a:spcBef>
              <a:buClr>
                <a:schemeClr val="tx2"/>
              </a:buClr>
              <a:buNone/>
            </a:pPr>
            <a:r>
              <a:rPr lang="en-US" altLang="zh-CN" sz="1600" dirty="0">
                <a:latin typeface="黑体" panose="02010609060101010101" pitchFamily="49" charset="-122"/>
                <a:ea typeface="黑体" panose="02010609060101010101" pitchFamily="49" charset="-122"/>
              </a:rPr>
              <a:t>DROP DATABASE </a:t>
            </a:r>
            <a:r>
              <a:rPr lang="zh-CN" altLang="en-US" sz="1600" dirty="0">
                <a:latin typeface="黑体" panose="02010609060101010101" pitchFamily="49" charset="-122"/>
                <a:ea typeface="黑体" panose="02010609060101010101" pitchFamily="49" charset="-122"/>
              </a:rPr>
              <a:t>需要删除的数据库名</a:t>
            </a:r>
            <a:endParaRPr lang="en-US" altLang="zh-CN" sz="1600" dirty="0">
              <a:latin typeface="黑体" panose="02010609060101010101" pitchFamily="49" charset="-122"/>
              <a:ea typeface="黑体" panose="02010609060101010101" pitchFamily="49" charset="-122"/>
            </a:endParaRPr>
          </a:p>
          <a:p>
            <a:pPr lvl="1">
              <a:spcBef>
                <a:spcPts val="1200"/>
              </a:spcBef>
              <a:buClr>
                <a:schemeClr val="tx2"/>
              </a:buClr>
              <a:buFont typeface="Wingdings" panose="05000000000000000000" pitchFamily="2" charset="2"/>
              <a:buChar char="l"/>
            </a:pPr>
            <a:endParaRPr lang="zh-CN" altLang="en-US" sz="1600" dirty="0">
              <a:solidFill>
                <a:srgbClr val="123E61"/>
              </a:solidFill>
              <a:latin typeface="黑体" panose="02010609060101010101" pitchFamily="49" charset="-122"/>
              <a:ea typeface="黑体" panose="02010609060101010101" pitchFamily="49" charset="-122"/>
            </a:endParaRPr>
          </a:p>
          <a:p>
            <a:pPr lvl="1">
              <a:spcBef>
                <a:spcPts val="1200"/>
              </a:spcBef>
              <a:buClr>
                <a:schemeClr val="tx2"/>
              </a:buClr>
              <a:buFont typeface="Wingdings" panose="05000000000000000000" pitchFamily="2" charset="2"/>
              <a:buChar char="l"/>
            </a:pPr>
            <a:r>
              <a:rPr lang="zh-CN" altLang="en-US" sz="2000" dirty="0" smtClean="0">
                <a:solidFill>
                  <a:srgbClr val="123E61"/>
                </a:solidFill>
                <a:latin typeface="黑体" panose="02010609060101010101" pitchFamily="49" charset="-122"/>
                <a:ea typeface="黑体" panose="02010609060101010101" pitchFamily="49" charset="-122"/>
              </a:rPr>
              <a:t> 例：删除数据库</a:t>
            </a:r>
            <a:r>
              <a:rPr lang="en-US" altLang="zh-CN" sz="2000" dirty="0" smtClean="0">
                <a:solidFill>
                  <a:srgbClr val="123E61"/>
                </a:solidFill>
                <a:latin typeface="黑体" panose="02010609060101010101" pitchFamily="49" charset="-122"/>
                <a:ea typeface="黑体" panose="02010609060101010101" pitchFamily="49" charset="-122"/>
              </a:rPr>
              <a:t>HIS</a:t>
            </a:r>
          </a:p>
          <a:p>
            <a:pPr marL="457200" lvl="1" indent="0">
              <a:spcBef>
                <a:spcPts val="1200"/>
              </a:spcBef>
              <a:buClr>
                <a:srgbClr val="FF0000"/>
              </a:buClr>
              <a:buNone/>
            </a:pPr>
            <a:r>
              <a:rPr lang="en-US" altLang="zh-CN" sz="1600" dirty="0" smtClean="0">
                <a:latin typeface="黑体" panose="02010609060101010101" pitchFamily="49" charset="-122"/>
                <a:ea typeface="黑体" panose="02010609060101010101" pitchFamily="49" charset="-122"/>
              </a:rPr>
              <a:t>DROP DATABASE HIS </a:t>
            </a:r>
            <a:endParaRPr lang="zh-CN" altLang="en-US" sz="1600" dirty="0"/>
          </a:p>
        </p:txBody>
      </p:sp>
      <p:pic>
        <p:nvPicPr>
          <p:cNvPr id="9" name="图片 8" descr="C:\Users\Administrator\Desktop\jietu\第三章\3-3.PNG"/>
          <p:cNvPicPr/>
          <p:nvPr/>
        </p:nvPicPr>
        <p:blipFill>
          <a:blip r:embed="rId4">
            <a:extLst>
              <a:ext uri="{28A0092B-C50C-407E-A947-70E740481C1C}">
                <a14:useLocalDpi xmlns:a14="http://schemas.microsoft.com/office/drawing/2010/main" val="0"/>
              </a:ext>
            </a:extLst>
          </a:blip>
          <a:srcRect/>
          <a:stretch>
            <a:fillRect/>
          </a:stretch>
        </p:blipFill>
        <p:spPr>
          <a:xfrm>
            <a:off x="3519868" y="1744804"/>
            <a:ext cx="5389612" cy="2640702"/>
          </a:xfrm>
          <a:prstGeom prst="rect">
            <a:avLst/>
          </a:prstGeom>
          <a:noFill/>
          <a:ln>
            <a:noFill/>
          </a:ln>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14</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347528321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 calcmode="lin" valueType="num">
                                      <p:cBhvr additive="base">
                                        <p:cTn id="1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 calcmode="lin" valueType="num">
                                      <p:cBhvr additive="base">
                                        <p:cTn id="2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zh-CN" altLang="zh-CN" b="1" dirty="0">
                <a:solidFill>
                  <a:srgbClr val="123E61"/>
                </a:solidFill>
                <a:latin typeface="黑体" panose="02010609060101010101" pitchFamily="49" charset="-122"/>
                <a:ea typeface="黑体" panose="02010609060101010101" pitchFamily="49" charset="-122"/>
              </a:rPr>
              <a:t>2</a:t>
            </a:r>
            <a:r>
              <a:rPr lang="en-US" altLang="zh-CN" b="1" dirty="0">
                <a:solidFill>
                  <a:srgbClr val="123E61"/>
                </a:solidFill>
                <a:latin typeface="黑体" panose="02010609060101010101" pitchFamily="49" charset="-122"/>
                <a:ea typeface="黑体" panose="02010609060101010101" pitchFamily="49" charset="-122"/>
              </a:rPr>
              <a:t>.</a:t>
            </a:r>
            <a:r>
              <a:rPr lang="zh-CN" altLang="en-US" b="1" dirty="0">
                <a:solidFill>
                  <a:srgbClr val="123E61"/>
                </a:solidFill>
                <a:latin typeface="黑体" panose="02010609060101010101" pitchFamily="49" charset="-122"/>
                <a:ea typeface="黑体" panose="02010609060101010101" pitchFamily="49" charset="-122"/>
              </a:rPr>
              <a:t>数据库基本结构定义</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基本表的创建</a:t>
            </a:r>
          </a:p>
        </p:txBody>
      </p:sp>
      <p:sp>
        <p:nvSpPr>
          <p:cNvPr id="7" name="文本框 6">
            <a:extLst>
              <a:ext uri="{FF2B5EF4-FFF2-40B4-BE49-F238E27FC236}">
                <a16:creationId xmlns:a16="http://schemas.microsoft.com/office/drawing/2014/main" id="{9DA53C91-9A65-4058-B464-117844FD6FF0}"/>
              </a:ext>
            </a:extLst>
          </p:cNvPr>
          <p:cNvSpPr txBox="1"/>
          <p:nvPr/>
        </p:nvSpPr>
        <p:spPr>
          <a:xfrm>
            <a:off x="719572" y="844352"/>
            <a:ext cx="4752528" cy="400110"/>
          </a:xfrm>
          <a:prstGeom prst="rect">
            <a:avLst/>
          </a:prstGeom>
          <a:noFill/>
        </p:spPr>
        <p:txBody>
          <a:bodyPr wrap="square" rtlCol="0">
            <a:spAutoFit/>
          </a:bodyPr>
          <a:lstStyle/>
          <a:p>
            <a:pPr marL="285750" indent="-285750">
              <a:buFont typeface="Wingdings" pitchFamily="2" charset="2"/>
              <a:buChar char="l"/>
            </a:pPr>
            <a:r>
              <a:rPr lang="zh-CN" altLang="en-US" sz="2000" dirty="0">
                <a:solidFill>
                  <a:srgbClr val="123E61"/>
                </a:solidFill>
                <a:latin typeface="黑体"/>
                <a:ea typeface="黑体"/>
                <a:cs typeface="黑体"/>
              </a:rPr>
              <a:t>创建表的语法</a:t>
            </a:r>
          </a:p>
        </p:txBody>
      </p:sp>
      <p:sp>
        <p:nvSpPr>
          <p:cNvPr id="8" name="内容占位符 2">
            <a:extLst>
              <a:ext uri="{FF2B5EF4-FFF2-40B4-BE49-F238E27FC236}">
                <a16:creationId xmlns:a16="http://schemas.microsoft.com/office/drawing/2014/main" id="{1253740D-ACC5-4C07-B88D-E0E13F40E8EF}"/>
              </a:ext>
            </a:extLst>
          </p:cNvPr>
          <p:cNvSpPr txBox="1">
            <a:spLocks noChangeArrowheads="1"/>
          </p:cNvSpPr>
          <p:nvPr/>
        </p:nvSpPr>
        <p:spPr bwMode="auto">
          <a:xfrm>
            <a:off x="416922" y="1420416"/>
            <a:ext cx="8007350" cy="465931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spcBef>
                <a:spcPts val="1200"/>
              </a:spcBef>
              <a:buClr>
                <a:srgbClr val="FF000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CREATE TABLE  </a:t>
            </a:r>
            <a:r>
              <a:rPr lang="zh-CN" altLang="en-US" sz="1400" dirty="0">
                <a:latin typeface="黑体" panose="02010609060101010101" pitchFamily="49" charset="-122"/>
                <a:ea typeface="黑体" panose="02010609060101010101" pitchFamily="49" charset="-122"/>
              </a:rPr>
              <a:t>基表名（</a:t>
            </a:r>
          </a:p>
          <a:p>
            <a:pPr lvl="1">
              <a:spcBef>
                <a:spcPts val="1200"/>
              </a:spcBef>
              <a:buClr>
                <a:srgbClr val="FF000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&lt;</a:t>
            </a:r>
            <a:r>
              <a:rPr lang="zh-CN" altLang="en-US" sz="1400" dirty="0">
                <a:latin typeface="黑体" panose="02010609060101010101" pitchFamily="49" charset="-122"/>
                <a:ea typeface="黑体" panose="02010609060101010101" pitchFamily="49" charset="-122"/>
              </a:rPr>
              <a:t>列名</a:t>
            </a:r>
            <a:r>
              <a:rPr lang="en-US" altLang="zh-CN" sz="1400" dirty="0">
                <a:latin typeface="黑体" panose="02010609060101010101" pitchFamily="49" charset="-122"/>
                <a:ea typeface="黑体" panose="02010609060101010101" pitchFamily="49" charset="-122"/>
              </a:rPr>
              <a:t>1&gt; &lt;</a:t>
            </a:r>
            <a:r>
              <a:rPr lang="zh-CN" altLang="en-US" sz="1400" dirty="0">
                <a:latin typeface="黑体" panose="02010609060101010101" pitchFamily="49" charset="-122"/>
                <a:ea typeface="黑体" panose="02010609060101010101" pitchFamily="49" charset="-122"/>
              </a:rPr>
              <a:t>列类型</a:t>
            </a:r>
            <a:r>
              <a:rPr lang="en-US" altLang="zh-CN" sz="1400" dirty="0">
                <a:latin typeface="黑体" panose="02010609060101010101" pitchFamily="49" charset="-122"/>
                <a:ea typeface="黑体" panose="02010609060101010101" pitchFamily="49" charset="-122"/>
              </a:rPr>
              <a:t>&gt; &lt;</a:t>
            </a:r>
            <a:r>
              <a:rPr lang="zh-CN" altLang="en-US" sz="1400" dirty="0">
                <a:latin typeface="黑体" panose="02010609060101010101" pitchFamily="49" charset="-122"/>
                <a:ea typeface="黑体" panose="02010609060101010101" pitchFamily="49" charset="-122"/>
              </a:rPr>
              <a:t>列约束</a:t>
            </a:r>
            <a:r>
              <a:rPr lang="en-US" altLang="zh-CN" sz="1400" dirty="0">
                <a:latin typeface="黑体" panose="02010609060101010101" pitchFamily="49" charset="-122"/>
                <a:ea typeface="黑体" panose="02010609060101010101" pitchFamily="49" charset="-122"/>
              </a:rPr>
              <a:t>&gt;,</a:t>
            </a:r>
            <a:endParaRPr lang="zh-CN" altLang="en-US" sz="1400" dirty="0">
              <a:latin typeface="黑体" panose="02010609060101010101" pitchFamily="49" charset="-122"/>
              <a:ea typeface="黑体" panose="02010609060101010101" pitchFamily="49" charset="-122"/>
            </a:endParaRPr>
          </a:p>
          <a:p>
            <a:pPr lvl="1">
              <a:spcBef>
                <a:spcPts val="1200"/>
              </a:spcBef>
              <a:buClr>
                <a:srgbClr val="FF000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&lt;</a:t>
            </a:r>
            <a:r>
              <a:rPr lang="zh-CN" altLang="en-US" sz="1400" dirty="0">
                <a:latin typeface="黑体" panose="02010609060101010101" pitchFamily="49" charset="-122"/>
                <a:ea typeface="黑体" panose="02010609060101010101" pitchFamily="49" charset="-122"/>
              </a:rPr>
              <a:t>列名</a:t>
            </a:r>
            <a:r>
              <a:rPr lang="en-US" altLang="zh-CN" sz="1400" dirty="0">
                <a:latin typeface="黑体" panose="02010609060101010101" pitchFamily="49" charset="-122"/>
                <a:ea typeface="黑体" panose="02010609060101010101" pitchFamily="49" charset="-122"/>
              </a:rPr>
              <a:t>2&gt; &lt;</a:t>
            </a:r>
            <a:r>
              <a:rPr lang="zh-CN" altLang="en-US" sz="1400" dirty="0">
                <a:latin typeface="黑体" panose="02010609060101010101" pitchFamily="49" charset="-122"/>
                <a:ea typeface="黑体" panose="02010609060101010101" pitchFamily="49" charset="-122"/>
              </a:rPr>
              <a:t>列类型</a:t>
            </a:r>
            <a:r>
              <a:rPr lang="en-US" altLang="zh-CN" sz="1400" dirty="0">
                <a:latin typeface="黑体" panose="02010609060101010101" pitchFamily="49" charset="-122"/>
                <a:ea typeface="黑体" panose="02010609060101010101" pitchFamily="49" charset="-122"/>
              </a:rPr>
              <a:t>&gt; &lt;</a:t>
            </a:r>
            <a:r>
              <a:rPr lang="zh-CN" altLang="en-US" sz="1400" dirty="0">
                <a:latin typeface="黑体" panose="02010609060101010101" pitchFamily="49" charset="-122"/>
                <a:ea typeface="黑体" panose="02010609060101010101" pitchFamily="49" charset="-122"/>
              </a:rPr>
              <a:t>列约束</a:t>
            </a:r>
            <a:r>
              <a:rPr lang="en-US" altLang="zh-CN" sz="1400" dirty="0">
                <a:latin typeface="黑体" panose="02010609060101010101" pitchFamily="49" charset="-122"/>
                <a:ea typeface="黑体" panose="02010609060101010101" pitchFamily="49" charset="-122"/>
              </a:rPr>
              <a:t>&gt;,</a:t>
            </a:r>
            <a:endParaRPr lang="zh-CN" altLang="en-US" sz="1400" dirty="0">
              <a:latin typeface="黑体" panose="02010609060101010101" pitchFamily="49" charset="-122"/>
              <a:ea typeface="黑体" panose="02010609060101010101" pitchFamily="49" charset="-122"/>
            </a:endParaRPr>
          </a:p>
          <a:p>
            <a:pPr lvl="1">
              <a:spcBef>
                <a:spcPts val="1200"/>
              </a:spcBef>
              <a:buClr>
                <a:srgbClr val="FF000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a:t>
            </a:r>
            <a:r>
              <a:rPr lang="zh-CN" altLang="en-US" sz="1400" dirty="0">
                <a:ea typeface="黑体" panose="02010609060101010101" pitchFamily="49" charset="-122"/>
              </a:rPr>
              <a:t>…</a:t>
            </a:r>
            <a:endParaRPr lang="zh-CN" altLang="en-US" sz="1400" dirty="0">
              <a:latin typeface="黑体" panose="02010609060101010101" pitchFamily="49" charset="-122"/>
              <a:ea typeface="黑体" panose="02010609060101010101" pitchFamily="49" charset="-122"/>
            </a:endParaRPr>
          </a:p>
          <a:p>
            <a:pPr lvl="1">
              <a:spcBef>
                <a:spcPts val="1200"/>
              </a:spcBef>
              <a:buClr>
                <a:srgbClr val="FF000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&lt;</a:t>
            </a:r>
            <a:r>
              <a:rPr lang="zh-CN" altLang="en-US" sz="1400" dirty="0">
                <a:latin typeface="黑体" panose="02010609060101010101" pitchFamily="49" charset="-122"/>
                <a:ea typeface="黑体" panose="02010609060101010101" pitchFamily="49" charset="-122"/>
              </a:rPr>
              <a:t>列名</a:t>
            </a:r>
            <a:r>
              <a:rPr lang="en-US" altLang="zh-CN" sz="1400" dirty="0">
                <a:latin typeface="黑体" panose="02010609060101010101" pitchFamily="49" charset="-122"/>
                <a:ea typeface="黑体" panose="02010609060101010101" pitchFamily="49" charset="-122"/>
              </a:rPr>
              <a:t>n&gt; &lt;</a:t>
            </a:r>
            <a:r>
              <a:rPr lang="zh-CN" altLang="en-US" sz="1400" dirty="0">
                <a:latin typeface="黑体" panose="02010609060101010101" pitchFamily="49" charset="-122"/>
                <a:ea typeface="黑体" panose="02010609060101010101" pitchFamily="49" charset="-122"/>
              </a:rPr>
              <a:t>列类型</a:t>
            </a:r>
            <a:r>
              <a:rPr lang="en-US" altLang="zh-CN" sz="1400" dirty="0">
                <a:latin typeface="黑体" panose="02010609060101010101" pitchFamily="49" charset="-122"/>
                <a:ea typeface="黑体" panose="02010609060101010101" pitchFamily="49" charset="-122"/>
              </a:rPr>
              <a:t>&gt; &lt;</a:t>
            </a:r>
            <a:r>
              <a:rPr lang="zh-CN" altLang="en-US" sz="1400" dirty="0">
                <a:latin typeface="黑体" panose="02010609060101010101" pitchFamily="49" charset="-122"/>
                <a:ea typeface="黑体" panose="02010609060101010101" pitchFamily="49" charset="-122"/>
              </a:rPr>
              <a:t>列约束</a:t>
            </a:r>
            <a:r>
              <a:rPr lang="en-US" altLang="zh-CN" sz="1400" dirty="0">
                <a:latin typeface="黑体" panose="02010609060101010101" pitchFamily="49" charset="-122"/>
                <a:ea typeface="黑体" panose="02010609060101010101" pitchFamily="49" charset="-122"/>
              </a:rPr>
              <a:t>&gt;,</a:t>
            </a:r>
            <a:endParaRPr lang="zh-CN" altLang="en-US" sz="1400" dirty="0">
              <a:latin typeface="黑体" panose="02010609060101010101" pitchFamily="49" charset="-122"/>
              <a:ea typeface="黑体" panose="02010609060101010101" pitchFamily="49" charset="-122"/>
            </a:endParaRPr>
          </a:p>
          <a:p>
            <a:pPr lvl="1">
              <a:spcBef>
                <a:spcPts val="1200"/>
              </a:spcBef>
              <a:buClr>
                <a:srgbClr val="FF000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&lt; </a:t>
            </a:r>
            <a:r>
              <a:rPr lang="zh-CN" altLang="en-US" sz="1400" dirty="0">
                <a:latin typeface="黑体" panose="02010609060101010101" pitchFamily="49" charset="-122"/>
                <a:ea typeface="黑体" panose="02010609060101010101" pitchFamily="49" charset="-122"/>
              </a:rPr>
              <a:t>表约束</a:t>
            </a:r>
            <a:r>
              <a:rPr lang="en-US" altLang="zh-CN" sz="1400" dirty="0">
                <a:latin typeface="黑体" panose="02010609060101010101" pitchFamily="49" charset="-122"/>
                <a:ea typeface="黑体" panose="02010609060101010101" pitchFamily="49" charset="-122"/>
              </a:rPr>
              <a:t>&gt; | [ { PRIMARY KEY | UNIQUE } [ ,</a:t>
            </a:r>
            <a:r>
              <a:rPr lang="zh-CN" altLang="en-US" sz="1400" dirty="0">
                <a:ea typeface="黑体" panose="02010609060101010101" pitchFamily="49" charset="-122"/>
              </a:rPr>
              <a:t>…</a:t>
            </a:r>
            <a:r>
              <a:rPr lang="en-US" altLang="zh-CN" sz="1400" dirty="0">
                <a:latin typeface="黑体" panose="02010609060101010101" pitchFamily="49" charset="-122"/>
                <a:ea typeface="黑体" panose="02010609060101010101" pitchFamily="49" charset="-122"/>
              </a:rPr>
              <a:t>] ]</a:t>
            </a:r>
            <a:endParaRPr lang="zh-CN" altLang="en-US" sz="1400" dirty="0">
              <a:latin typeface="黑体" panose="02010609060101010101" pitchFamily="49" charset="-122"/>
              <a:ea typeface="黑体" panose="02010609060101010101" pitchFamily="49" charset="-122"/>
            </a:endParaRPr>
          </a:p>
          <a:p>
            <a:pPr lvl="1">
              <a:spcBef>
                <a:spcPts val="1200"/>
              </a:spcBef>
              <a:buClr>
                <a:srgbClr val="FF0000"/>
              </a:buClr>
              <a:buFont typeface="Wingdings" panose="05000000000000000000" pitchFamily="2" charset="2"/>
              <a:buNone/>
            </a:pPr>
            <a:r>
              <a:rPr lang="zh-CN" altLang="en-US" sz="1400" dirty="0">
                <a:latin typeface="黑体" panose="02010609060101010101" pitchFamily="49" charset="-122"/>
                <a:ea typeface="黑体" panose="02010609060101010101" pitchFamily="49" charset="-122"/>
              </a:rPr>
              <a:t>）</a:t>
            </a:r>
          </a:p>
          <a:p>
            <a:pPr marL="457200" lvl="1" indent="0">
              <a:spcBef>
                <a:spcPts val="1200"/>
              </a:spcBef>
              <a:buClr>
                <a:srgbClr val="FF0000"/>
              </a:buClr>
              <a:buNone/>
            </a:pPr>
            <a:r>
              <a:rPr lang="zh-CN" altLang="en-US" sz="1400" dirty="0">
                <a:latin typeface="黑体" panose="02010609060101010101" pitchFamily="49" charset="-122"/>
                <a:ea typeface="黑体" panose="02010609060101010101" pitchFamily="49" charset="-122"/>
              </a:rPr>
              <a:t>表名形式为：</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数据库名</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拥有者</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表名 </a:t>
            </a:r>
            <a:r>
              <a:rPr lang="en-US" altLang="zh-CN" sz="1400" dirty="0">
                <a:latin typeface="黑体" panose="02010609060101010101" pitchFamily="49" charset="-122"/>
                <a:ea typeface="黑体" panose="02010609060101010101" pitchFamily="49" charset="-122"/>
              </a:rPr>
              <a:t> </a:t>
            </a:r>
            <a:endParaRPr lang="zh-CN" altLang="en-US" sz="1800" dirty="0"/>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15</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4933822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zh-CN" altLang="zh-CN" b="1" dirty="0">
                <a:solidFill>
                  <a:srgbClr val="123E61"/>
                </a:solidFill>
                <a:latin typeface="黑体" panose="02010609060101010101" pitchFamily="49" charset="-122"/>
                <a:ea typeface="黑体" panose="02010609060101010101" pitchFamily="49" charset="-122"/>
              </a:rPr>
              <a:t>2</a:t>
            </a:r>
            <a:r>
              <a:rPr lang="en-US" altLang="zh-CN" b="1" dirty="0">
                <a:solidFill>
                  <a:srgbClr val="123E61"/>
                </a:solidFill>
                <a:latin typeface="黑体" panose="02010609060101010101" pitchFamily="49" charset="-122"/>
                <a:ea typeface="黑体" panose="02010609060101010101" pitchFamily="49" charset="-122"/>
              </a:rPr>
              <a:t>.</a:t>
            </a:r>
            <a:r>
              <a:rPr lang="zh-CN" altLang="en-US" b="1" dirty="0">
                <a:solidFill>
                  <a:srgbClr val="123E61"/>
                </a:solidFill>
                <a:latin typeface="黑体" panose="02010609060101010101" pitchFamily="49" charset="-122"/>
                <a:ea typeface="黑体" panose="02010609060101010101" pitchFamily="49" charset="-122"/>
              </a:rPr>
              <a:t>数据库基本结构定义</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基本表的创建</a:t>
            </a:r>
          </a:p>
        </p:txBody>
      </p:sp>
      <p:sp>
        <p:nvSpPr>
          <p:cNvPr id="9" name="内容占位符 2">
            <a:extLst>
              <a:ext uri="{FF2B5EF4-FFF2-40B4-BE49-F238E27FC236}">
                <a16:creationId xmlns:a16="http://schemas.microsoft.com/office/drawing/2014/main" id="{CD682982-656F-4BD6-A8CF-F45D7D5DDB4B}"/>
              </a:ext>
            </a:extLst>
          </p:cNvPr>
          <p:cNvSpPr txBox="1">
            <a:spLocks noChangeArrowheads="1"/>
          </p:cNvSpPr>
          <p:nvPr/>
        </p:nvSpPr>
        <p:spPr bwMode="auto">
          <a:xfrm>
            <a:off x="179512" y="772344"/>
            <a:ext cx="8008938" cy="465931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spcBef>
                <a:spcPts val="1200"/>
              </a:spcBef>
              <a:buClr>
                <a:schemeClr val="tx2"/>
              </a:buClr>
              <a:buFont typeface="Wingdings" pitchFamily="2" charset="2"/>
              <a:buChar char="l"/>
            </a:pPr>
            <a:r>
              <a:rPr lang="zh-CN" altLang="en-US" sz="1600" dirty="0">
                <a:solidFill>
                  <a:srgbClr val="123E61"/>
                </a:solidFill>
                <a:latin typeface="黑体"/>
                <a:ea typeface="黑体"/>
                <a:cs typeface="黑体"/>
              </a:rPr>
              <a:t>示例：在</a:t>
            </a:r>
            <a:r>
              <a:rPr lang="en-US" altLang="zh-CN" sz="1600" dirty="0">
                <a:solidFill>
                  <a:srgbClr val="123E61"/>
                </a:solidFill>
                <a:latin typeface="黑体"/>
                <a:ea typeface="黑体"/>
                <a:cs typeface="黑体"/>
              </a:rPr>
              <a:t>HIS</a:t>
            </a:r>
            <a:r>
              <a:rPr lang="zh-CN" altLang="en-US" sz="1600" dirty="0">
                <a:solidFill>
                  <a:srgbClr val="123E61"/>
                </a:solidFill>
                <a:latin typeface="黑体"/>
                <a:ea typeface="黑体"/>
                <a:cs typeface="黑体"/>
              </a:rPr>
              <a:t>数据库中，建立药品基本信息表</a:t>
            </a:r>
            <a:r>
              <a:rPr lang="en-US" altLang="zh-CN" sz="1600" dirty="0">
                <a:solidFill>
                  <a:srgbClr val="123E61"/>
                </a:solidFill>
                <a:latin typeface="黑体"/>
                <a:ea typeface="黑体"/>
                <a:cs typeface="黑体"/>
              </a:rPr>
              <a:t>Medicine</a:t>
            </a:r>
            <a:r>
              <a:rPr lang="zh-CN" altLang="en-US" sz="1600" dirty="0">
                <a:solidFill>
                  <a:srgbClr val="123E61"/>
                </a:solidFill>
                <a:latin typeface="黑体"/>
                <a:ea typeface="黑体"/>
                <a:cs typeface="黑体"/>
              </a:rPr>
              <a:t>如下：</a:t>
            </a:r>
          </a:p>
          <a:p>
            <a:pPr lvl="1">
              <a:spcBef>
                <a:spcPts val="1200"/>
              </a:spcBef>
              <a:buClr>
                <a:srgbClr val="FF000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CREATE TABLE Medicine (</a:t>
            </a:r>
            <a:endParaRPr lang="zh-CN" altLang="en-US" sz="1400" dirty="0">
              <a:latin typeface="黑体" panose="02010609060101010101" pitchFamily="49" charset="-122"/>
              <a:ea typeface="黑体" panose="02010609060101010101" pitchFamily="49" charset="-122"/>
            </a:endParaRPr>
          </a:p>
          <a:p>
            <a:pPr lvl="1">
              <a:spcBef>
                <a:spcPts val="1200"/>
              </a:spcBef>
              <a:buClr>
                <a:srgbClr val="FF000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Mno</a:t>
            </a:r>
            <a:r>
              <a:rPr lang="en-US" altLang="zh-CN" sz="1400" dirty="0">
                <a:latin typeface="黑体" panose="02010609060101010101" pitchFamily="49" charset="-122"/>
                <a:ea typeface="黑体" panose="02010609060101010101" pitchFamily="49" charset="-122"/>
              </a:rPr>
              <a:t> VARCHAR(10) PRIMARY KEY,</a:t>
            </a:r>
            <a:endParaRPr lang="zh-CN" altLang="en-US" sz="1400" dirty="0">
              <a:latin typeface="黑体" panose="02010609060101010101" pitchFamily="49" charset="-122"/>
              <a:ea typeface="黑体" panose="02010609060101010101" pitchFamily="49" charset="-122"/>
            </a:endParaRPr>
          </a:p>
          <a:p>
            <a:pPr lvl="1">
              <a:spcBef>
                <a:spcPts val="1200"/>
              </a:spcBef>
              <a:buClr>
                <a:srgbClr val="FF000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Mname</a:t>
            </a:r>
            <a:r>
              <a:rPr lang="en-US" altLang="zh-CN" sz="1400" dirty="0">
                <a:latin typeface="黑体" panose="02010609060101010101" pitchFamily="49" charset="-122"/>
                <a:ea typeface="黑体" panose="02010609060101010101" pitchFamily="49" charset="-122"/>
              </a:rPr>
              <a:t> VARCHAR(50) NOT NULL,</a:t>
            </a:r>
            <a:endParaRPr lang="zh-CN" altLang="en-US" sz="1400" dirty="0">
              <a:latin typeface="黑体" panose="02010609060101010101" pitchFamily="49" charset="-122"/>
              <a:ea typeface="黑体" panose="02010609060101010101" pitchFamily="49" charset="-122"/>
            </a:endParaRPr>
          </a:p>
          <a:p>
            <a:pPr lvl="1">
              <a:spcBef>
                <a:spcPts val="1200"/>
              </a:spcBef>
              <a:buClr>
                <a:srgbClr val="FF000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Mprice</a:t>
            </a:r>
            <a:r>
              <a:rPr lang="en-US" altLang="zh-CN" sz="1400" dirty="0">
                <a:latin typeface="黑体" panose="02010609060101010101" pitchFamily="49" charset="-122"/>
                <a:ea typeface="黑体" panose="02010609060101010101" pitchFamily="49" charset="-122"/>
              </a:rPr>
              <a:t> DECIMAL(18,2) NOT NULL,</a:t>
            </a:r>
            <a:endParaRPr lang="zh-CN" altLang="en-US" sz="1400" dirty="0">
              <a:latin typeface="黑体" panose="02010609060101010101" pitchFamily="49" charset="-122"/>
              <a:ea typeface="黑体" panose="02010609060101010101" pitchFamily="49" charset="-122"/>
            </a:endParaRPr>
          </a:p>
          <a:p>
            <a:pPr lvl="1">
              <a:spcBef>
                <a:spcPts val="1200"/>
              </a:spcBef>
              <a:buClr>
                <a:srgbClr val="FF000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Munit</a:t>
            </a:r>
            <a:r>
              <a:rPr lang="en-US" altLang="zh-CN" sz="1400" dirty="0">
                <a:latin typeface="黑体" panose="02010609060101010101" pitchFamily="49" charset="-122"/>
                <a:ea typeface="黑体" panose="02010609060101010101" pitchFamily="49" charset="-122"/>
              </a:rPr>
              <a:t> VARCHAR(10) DEFAULT '</a:t>
            </a:r>
            <a:r>
              <a:rPr lang="zh-CN" altLang="en-US" sz="1400" dirty="0">
                <a:latin typeface="黑体" panose="02010609060101010101" pitchFamily="49" charset="-122"/>
                <a:ea typeface="黑体" panose="02010609060101010101" pitchFamily="49" charset="-122"/>
              </a:rPr>
              <a:t>克</a:t>
            </a:r>
            <a:r>
              <a:rPr lang="en-US" altLang="zh-CN" sz="1400" dirty="0">
                <a:latin typeface="黑体" panose="02010609060101010101" pitchFamily="49" charset="-122"/>
                <a:ea typeface="黑体" panose="02010609060101010101" pitchFamily="49" charset="-122"/>
              </a:rPr>
              <a:t>',</a:t>
            </a:r>
            <a:endParaRPr lang="zh-CN" altLang="en-US" sz="1400" dirty="0">
              <a:latin typeface="黑体" panose="02010609060101010101" pitchFamily="49" charset="-122"/>
              <a:ea typeface="黑体" panose="02010609060101010101" pitchFamily="49" charset="-122"/>
            </a:endParaRPr>
          </a:p>
          <a:p>
            <a:pPr lvl="1">
              <a:spcBef>
                <a:spcPts val="1200"/>
              </a:spcBef>
              <a:buClr>
                <a:srgbClr val="FF000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Mtype</a:t>
            </a:r>
            <a:r>
              <a:rPr lang="en-US" altLang="zh-CN" sz="1400" dirty="0">
                <a:latin typeface="黑体" panose="02010609060101010101" pitchFamily="49" charset="-122"/>
                <a:ea typeface="黑体" panose="02010609060101010101" pitchFamily="49" charset="-122"/>
              </a:rPr>
              <a:t> VARCHAR(10)</a:t>
            </a:r>
            <a:endParaRPr lang="zh-CN" altLang="en-US" sz="1400" dirty="0">
              <a:latin typeface="黑体" panose="02010609060101010101" pitchFamily="49" charset="-122"/>
              <a:ea typeface="黑体" panose="02010609060101010101" pitchFamily="49" charset="-122"/>
            </a:endParaRPr>
          </a:p>
          <a:p>
            <a:pPr lvl="1">
              <a:spcBef>
                <a:spcPts val="1200"/>
              </a:spcBef>
              <a:buClr>
                <a:srgbClr val="FF000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a:t>
            </a:r>
            <a:endParaRPr lang="zh-CN" altLang="en-US" sz="1400" dirty="0"/>
          </a:p>
        </p:txBody>
      </p:sp>
      <p:pic>
        <p:nvPicPr>
          <p:cNvPr id="10" name="图片 9" descr="C:\Users\Administrator\Desktop\jietu\第三章\3-4.1.PNG">
            <a:extLst>
              <a:ext uri="{FF2B5EF4-FFF2-40B4-BE49-F238E27FC236}">
                <a16:creationId xmlns:a16="http://schemas.microsoft.com/office/drawing/2014/main" id="{316C0A21-BB6C-4F9A-BCC5-34C6FF814A92}"/>
              </a:ext>
            </a:extLst>
          </p:cNvPr>
          <p:cNvPicPr/>
          <p:nvPr/>
        </p:nvPicPr>
        <p:blipFill>
          <a:blip r:embed="rId4">
            <a:extLst>
              <a:ext uri="{28A0092B-C50C-407E-A947-70E740481C1C}">
                <a14:useLocalDpi xmlns:a14="http://schemas.microsoft.com/office/drawing/2010/main" val="0"/>
              </a:ext>
            </a:extLst>
          </a:blip>
          <a:srcRect/>
          <a:stretch>
            <a:fillRect/>
          </a:stretch>
        </p:blipFill>
        <p:spPr>
          <a:xfrm>
            <a:off x="4274629" y="1168388"/>
            <a:ext cx="4869371" cy="2232248"/>
          </a:xfrm>
          <a:prstGeom prst="rect">
            <a:avLst/>
          </a:prstGeom>
          <a:noFill/>
          <a:ln>
            <a:noFill/>
          </a:ln>
        </p:spPr>
      </p:pic>
      <p:pic>
        <p:nvPicPr>
          <p:cNvPr id="11" name="图片 10" descr="C:\Users\Administrator\Desktop\jietu\第三章\3-4.2.PNG">
            <a:extLst>
              <a:ext uri="{FF2B5EF4-FFF2-40B4-BE49-F238E27FC236}">
                <a16:creationId xmlns:a16="http://schemas.microsoft.com/office/drawing/2014/main" id="{A4FFEE95-2857-4152-91F8-FB63BBB06559}"/>
              </a:ext>
            </a:extLst>
          </p:cNvPr>
          <p:cNvPicPr/>
          <p:nvPr/>
        </p:nvPicPr>
        <p:blipFill>
          <a:blip r:embed="rId5">
            <a:extLst>
              <a:ext uri="{28A0092B-C50C-407E-A947-70E740481C1C}">
                <a14:useLocalDpi xmlns:a14="http://schemas.microsoft.com/office/drawing/2010/main" val="0"/>
              </a:ext>
            </a:extLst>
          </a:blip>
          <a:srcRect/>
          <a:stretch>
            <a:fillRect/>
          </a:stretch>
        </p:blipFill>
        <p:spPr>
          <a:xfrm>
            <a:off x="4644009" y="2212504"/>
            <a:ext cx="4499992" cy="2166044"/>
          </a:xfrm>
          <a:prstGeom prst="rect">
            <a:avLst/>
          </a:prstGeom>
          <a:noFill/>
          <a:ln>
            <a:noFill/>
          </a:ln>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16</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77622172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additive="base">
                                        <p:cTn id="1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 calcmode="lin" valueType="num">
                                      <p:cBhvr additive="base">
                                        <p:cTn id="2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anim calcmode="lin" valueType="num">
                                      <p:cBhvr additive="base">
                                        <p:cTn id="2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anim calcmode="lin" valueType="num">
                                      <p:cBhvr additive="base">
                                        <p:cTn id="3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 calcmode="lin" valueType="num">
                                      <p:cBhvr additive="base">
                                        <p:cTn id="3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zh-CN" altLang="zh-CN" b="1" dirty="0">
                <a:solidFill>
                  <a:srgbClr val="123E61"/>
                </a:solidFill>
                <a:latin typeface="黑体" panose="02010609060101010101" pitchFamily="49" charset="-122"/>
                <a:ea typeface="黑体" panose="02010609060101010101" pitchFamily="49" charset="-122"/>
              </a:rPr>
              <a:t>2</a:t>
            </a:r>
            <a:r>
              <a:rPr lang="en-US" altLang="zh-CN" b="1" dirty="0">
                <a:solidFill>
                  <a:srgbClr val="123E61"/>
                </a:solidFill>
                <a:latin typeface="黑体" panose="02010609060101010101" pitchFamily="49" charset="-122"/>
                <a:ea typeface="黑体" panose="02010609060101010101" pitchFamily="49" charset="-122"/>
              </a:rPr>
              <a:t>.</a:t>
            </a:r>
            <a:r>
              <a:rPr lang="zh-CN" altLang="en-US" b="1" dirty="0">
                <a:solidFill>
                  <a:srgbClr val="123E61"/>
                </a:solidFill>
                <a:latin typeface="黑体" panose="02010609060101010101" pitchFamily="49" charset="-122"/>
                <a:ea typeface="黑体" panose="02010609060101010101" pitchFamily="49" charset="-122"/>
              </a:rPr>
              <a:t>数据库基本结构定义</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基本表的修改</a:t>
            </a:r>
          </a:p>
        </p:txBody>
      </p:sp>
      <p:sp>
        <p:nvSpPr>
          <p:cNvPr id="7" name="内容占位符 2">
            <a:extLst>
              <a:ext uri="{FF2B5EF4-FFF2-40B4-BE49-F238E27FC236}">
                <a16:creationId xmlns:a16="http://schemas.microsoft.com/office/drawing/2014/main" id="{021A65C4-127A-4890-8011-4D1C62AC60FD}"/>
              </a:ext>
            </a:extLst>
          </p:cNvPr>
          <p:cNvSpPr txBox="1">
            <a:spLocks noChangeArrowheads="1"/>
          </p:cNvSpPr>
          <p:nvPr/>
        </p:nvSpPr>
        <p:spPr bwMode="auto">
          <a:xfrm>
            <a:off x="395536" y="844352"/>
            <a:ext cx="8008938" cy="465931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spcBef>
                <a:spcPts val="1200"/>
              </a:spcBef>
              <a:buClr>
                <a:schemeClr val="accent1"/>
              </a:buClr>
              <a:buFont typeface="Wingdings" pitchFamily="2" charset="2"/>
              <a:buChar char="l"/>
            </a:pPr>
            <a:r>
              <a:rPr lang="zh-CN" altLang="en-US" sz="2000" dirty="0">
                <a:solidFill>
                  <a:srgbClr val="123E61"/>
                </a:solidFill>
                <a:latin typeface="Garamond (正文)"/>
                <a:ea typeface="黑体" panose="02010609060101010101" pitchFamily="49" charset="-122"/>
              </a:rPr>
              <a:t>修改表的语法</a:t>
            </a:r>
            <a:endParaRPr lang="zh-CN" altLang="en-US" sz="2000" dirty="0">
              <a:solidFill>
                <a:srgbClr val="123E61"/>
              </a:solidFill>
              <a:latin typeface="黑体" panose="02010609060101010101" pitchFamily="49" charset="-122"/>
              <a:ea typeface="黑体" panose="02010609060101010101" pitchFamily="49" charset="-122"/>
            </a:endParaRPr>
          </a:p>
          <a:p>
            <a:pPr lvl="2">
              <a:lnSpc>
                <a:spcPct val="120000"/>
              </a:lnSpc>
              <a:spcBef>
                <a:spcPts val="60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ALTER TABLE 〈</a:t>
            </a:r>
            <a:r>
              <a:rPr lang="zh-CN" altLang="en-US" sz="1400" dirty="0">
                <a:latin typeface="黑体" panose="02010609060101010101" pitchFamily="49" charset="-122"/>
                <a:ea typeface="黑体" panose="02010609060101010101" pitchFamily="49" charset="-122"/>
              </a:rPr>
              <a:t>基表名</a:t>
            </a:r>
            <a:r>
              <a:rPr lang="en-US" altLang="zh-CN" sz="1400" dirty="0">
                <a:latin typeface="黑体" panose="02010609060101010101" pitchFamily="49" charset="-122"/>
                <a:ea typeface="黑体" panose="02010609060101010101" pitchFamily="49" charset="-122"/>
              </a:rPr>
              <a:t>〉</a:t>
            </a:r>
            <a:endParaRPr lang="zh-CN" altLang="en-US" sz="1400" dirty="0">
              <a:latin typeface="黑体" panose="02010609060101010101" pitchFamily="49" charset="-122"/>
              <a:ea typeface="黑体" panose="02010609060101010101" pitchFamily="49" charset="-122"/>
            </a:endParaRPr>
          </a:p>
          <a:p>
            <a:pPr lvl="2">
              <a:lnSpc>
                <a:spcPct val="120000"/>
              </a:lnSpc>
              <a:spcBef>
                <a:spcPts val="60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 ALTER COLUMN &lt;</a:t>
            </a:r>
            <a:r>
              <a:rPr lang="zh-CN" altLang="en-US" sz="1400" dirty="0">
                <a:latin typeface="黑体" panose="02010609060101010101" pitchFamily="49" charset="-122"/>
                <a:ea typeface="黑体" panose="02010609060101010101" pitchFamily="49" charset="-122"/>
              </a:rPr>
              <a:t>列名</a:t>
            </a:r>
            <a:r>
              <a:rPr lang="en-US" altLang="zh-CN" sz="1400" dirty="0">
                <a:latin typeface="黑体" panose="02010609060101010101" pitchFamily="49" charset="-122"/>
                <a:ea typeface="黑体" panose="02010609060101010101" pitchFamily="49" charset="-122"/>
              </a:rPr>
              <a:t>&gt; &lt;</a:t>
            </a:r>
            <a:r>
              <a:rPr lang="zh-CN" altLang="en-US" sz="1400" dirty="0">
                <a:latin typeface="黑体" panose="02010609060101010101" pitchFamily="49" charset="-122"/>
                <a:ea typeface="黑体" panose="02010609060101010101" pitchFamily="49" charset="-122"/>
              </a:rPr>
              <a:t>数据类型</a:t>
            </a:r>
            <a:r>
              <a:rPr lang="en-US" altLang="zh-CN" sz="1400" dirty="0">
                <a:latin typeface="黑体" panose="02010609060101010101" pitchFamily="49" charset="-122"/>
                <a:ea typeface="黑体" panose="02010609060101010101" pitchFamily="49" charset="-122"/>
              </a:rPr>
              <a:t>&gt;],</a:t>
            </a:r>
            <a:endParaRPr lang="zh-CN" altLang="en-US" sz="1400" dirty="0">
              <a:latin typeface="黑体" panose="02010609060101010101" pitchFamily="49" charset="-122"/>
              <a:ea typeface="黑体" panose="02010609060101010101" pitchFamily="49" charset="-122"/>
            </a:endParaRPr>
          </a:p>
          <a:p>
            <a:pPr lvl="2">
              <a:lnSpc>
                <a:spcPct val="120000"/>
              </a:lnSpc>
              <a:spcBef>
                <a:spcPts val="60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 ADD  &lt;</a:t>
            </a:r>
            <a:r>
              <a:rPr lang="zh-CN" altLang="en-US" sz="1400" dirty="0">
                <a:latin typeface="黑体" panose="02010609060101010101" pitchFamily="49" charset="-122"/>
                <a:ea typeface="黑体" panose="02010609060101010101" pitchFamily="49" charset="-122"/>
              </a:rPr>
              <a:t>新列名</a:t>
            </a:r>
            <a:r>
              <a:rPr lang="en-US" altLang="zh-CN" sz="1400" dirty="0">
                <a:latin typeface="黑体" panose="02010609060101010101" pitchFamily="49" charset="-122"/>
                <a:ea typeface="黑体" panose="02010609060101010101" pitchFamily="49" charset="-122"/>
              </a:rPr>
              <a:t>&gt; &lt;</a:t>
            </a:r>
            <a:r>
              <a:rPr lang="zh-CN" altLang="en-US" sz="1400" dirty="0">
                <a:latin typeface="黑体" panose="02010609060101010101" pitchFamily="49" charset="-122"/>
                <a:ea typeface="黑体" panose="02010609060101010101" pitchFamily="49" charset="-122"/>
              </a:rPr>
              <a:t>数据类型</a:t>
            </a:r>
            <a:r>
              <a:rPr lang="en-US" altLang="zh-CN" sz="1400" dirty="0">
                <a:latin typeface="黑体" panose="02010609060101010101" pitchFamily="49" charset="-122"/>
                <a:ea typeface="黑体" panose="02010609060101010101" pitchFamily="49" charset="-122"/>
              </a:rPr>
              <a:t>&gt; &lt;</a:t>
            </a:r>
            <a:r>
              <a:rPr lang="zh-CN" altLang="en-US" sz="1400" dirty="0">
                <a:latin typeface="黑体" panose="02010609060101010101" pitchFamily="49" charset="-122"/>
                <a:ea typeface="黑体" panose="02010609060101010101" pitchFamily="49" charset="-122"/>
              </a:rPr>
              <a:t>约束规则</a:t>
            </a:r>
            <a:r>
              <a:rPr lang="en-US" altLang="zh-CN" sz="1400" dirty="0">
                <a:latin typeface="黑体" panose="02010609060101010101" pitchFamily="49" charset="-122"/>
                <a:ea typeface="黑体" panose="02010609060101010101" pitchFamily="49" charset="-122"/>
              </a:rPr>
              <a:t>&gt;],</a:t>
            </a:r>
            <a:endParaRPr lang="zh-CN" altLang="en-US" sz="1400" dirty="0">
              <a:latin typeface="黑体" panose="02010609060101010101" pitchFamily="49" charset="-122"/>
              <a:ea typeface="黑体" panose="02010609060101010101" pitchFamily="49" charset="-122"/>
            </a:endParaRPr>
          </a:p>
          <a:p>
            <a:pPr lvl="2">
              <a:lnSpc>
                <a:spcPct val="120000"/>
              </a:lnSpc>
              <a:spcBef>
                <a:spcPts val="60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 DROP  &lt;</a:t>
            </a:r>
            <a:r>
              <a:rPr lang="zh-CN" altLang="en-US" sz="1400" dirty="0">
                <a:latin typeface="黑体" panose="02010609060101010101" pitchFamily="49" charset="-122"/>
                <a:ea typeface="黑体" panose="02010609060101010101" pitchFamily="49" charset="-122"/>
              </a:rPr>
              <a:t>列名</a:t>
            </a:r>
            <a:r>
              <a:rPr lang="en-US" altLang="zh-CN" sz="1400" dirty="0">
                <a:latin typeface="黑体" panose="02010609060101010101" pitchFamily="49" charset="-122"/>
                <a:ea typeface="黑体" panose="02010609060101010101" pitchFamily="49" charset="-122"/>
              </a:rPr>
              <a:t>&gt;],</a:t>
            </a:r>
            <a:endParaRPr lang="zh-CN" altLang="en-US" sz="1400" dirty="0">
              <a:latin typeface="黑体" panose="02010609060101010101" pitchFamily="49" charset="-122"/>
              <a:ea typeface="黑体" panose="02010609060101010101" pitchFamily="49" charset="-122"/>
            </a:endParaRPr>
          </a:p>
          <a:p>
            <a:pPr lvl="2">
              <a:lnSpc>
                <a:spcPct val="120000"/>
              </a:lnSpc>
              <a:spcBef>
                <a:spcPts val="60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 DROP  &lt;</a:t>
            </a:r>
            <a:r>
              <a:rPr lang="zh-CN" altLang="en-US" sz="1400" dirty="0">
                <a:latin typeface="黑体" panose="02010609060101010101" pitchFamily="49" charset="-122"/>
                <a:ea typeface="黑体" panose="02010609060101010101" pitchFamily="49" charset="-122"/>
              </a:rPr>
              <a:t>约束规则</a:t>
            </a:r>
            <a:r>
              <a:rPr lang="en-US" altLang="zh-CN" sz="1400" dirty="0">
                <a:latin typeface="黑体" panose="02010609060101010101" pitchFamily="49" charset="-122"/>
                <a:ea typeface="黑体" panose="02010609060101010101" pitchFamily="49" charset="-122"/>
              </a:rPr>
              <a:t>&gt;];</a:t>
            </a:r>
          </a:p>
          <a:p>
            <a:pPr lvl="2">
              <a:lnSpc>
                <a:spcPct val="120000"/>
              </a:lnSpc>
              <a:spcBef>
                <a:spcPts val="600"/>
              </a:spcBef>
              <a:buClr>
                <a:srgbClr val="0070C0"/>
              </a:buClr>
              <a:buFont typeface="Wingdings" panose="05000000000000000000" pitchFamily="2" charset="2"/>
              <a:buNone/>
            </a:pPr>
            <a:endParaRPr lang="zh-CN" altLang="en-US" sz="1200" dirty="0">
              <a:latin typeface="黑体" panose="02010609060101010101" pitchFamily="49" charset="-122"/>
              <a:ea typeface="黑体" panose="02010609060101010101" pitchFamily="49" charset="-122"/>
            </a:endParaRPr>
          </a:p>
          <a:p>
            <a:pPr lvl="2">
              <a:lnSpc>
                <a:spcPct val="120000"/>
              </a:lnSpc>
              <a:spcBef>
                <a:spcPts val="600"/>
              </a:spcBef>
              <a:buClr>
                <a:schemeClr val="accent1"/>
              </a:buClr>
              <a:buFont typeface="Wingdings" charset="2"/>
              <a:buChar char="l"/>
            </a:pPr>
            <a:r>
              <a:rPr lang="en-US" altLang="zh-CN" sz="1600" dirty="0">
                <a:solidFill>
                  <a:srgbClr val="123E61"/>
                </a:solidFill>
                <a:latin typeface="黑体" panose="02010609060101010101" pitchFamily="49" charset="-122"/>
                <a:ea typeface="黑体" panose="02010609060101010101" pitchFamily="49" charset="-122"/>
              </a:rPr>
              <a:t>&lt;</a:t>
            </a:r>
            <a:r>
              <a:rPr lang="zh-CN" altLang="en-US" sz="1600" dirty="0">
                <a:solidFill>
                  <a:srgbClr val="123E61"/>
                </a:solidFill>
                <a:latin typeface="黑体" panose="02010609060101010101" pitchFamily="49" charset="-122"/>
                <a:ea typeface="黑体" panose="02010609060101010101" pitchFamily="49" charset="-122"/>
              </a:rPr>
              <a:t>表名</a:t>
            </a:r>
            <a:r>
              <a:rPr lang="en-US" altLang="zh-CN" sz="1600" dirty="0">
                <a:solidFill>
                  <a:srgbClr val="123E61"/>
                </a:solidFill>
                <a:latin typeface="黑体" panose="02010609060101010101" pitchFamily="49" charset="-122"/>
                <a:ea typeface="黑体" panose="02010609060101010101" pitchFamily="49" charset="-122"/>
              </a:rPr>
              <a:t>&gt;</a:t>
            </a:r>
            <a:r>
              <a:rPr lang="zh-CN" altLang="en-US" sz="1600" dirty="0">
                <a:solidFill>
                  <a:srgbClr val="123E61"/>
                </a:solidFill>
                <a:latin typeface="黑体" panose="02010609060101010101" pitchFamily="49" charset="-122"/>
                <a:ea typeface="黑体" panose="02010609060101010101" pitchFamily="49" charset="-122"/>
              </a:rPr>
              <a:t>：要修改的基本表</a:t>
            </a:r>
          </a:p>
          <a:p>
            <a:pPr lvl="2">
              <a:lnSpc>
                <a:spcPct val="120000"/>
              </a:lnSpc>
              <a:spcBef>
                <a:spcPts val="600"/>
              </a:spcBef>
              <a:buClr>
                <a:schemeClr val="accent1"/>
              </a:buClr>
              <a:buFont typeface="Wingdings" charset="2"/>
              <a:buChar char="l"/>
            </a:pPr>
            <a:r>
              <a:rPr lang="en-US" altLang="zh-CN" sz="1600" dirty="0">
                <a:solidFill>
                  <a:srgbClr val="123E61"/>
                </a:solidFill>
                <a:latin typeface="黑体" panose="02010609060101010101" pitchFamily="49" charset="-122"/>
                <a:ea typeface="黑体" panose="02010609060101010101" pitchFamily="49" charset="-122"/>
              </a:rPr>
              <a:t>ADD</a:t>
            </a:r>
            <a:r>
              <a:rPr lang="zh-CN" altLang="en-US" sz="1600" dirty="0">
                <a:solidFill>
                  <a:srgbClr val="123E61"/>
                </a:solidFill>
                <a:latin typeface="黑体" panose="02010609060101010101" pitchFamily="49" charset="-122"/>
                <a:ea typeface="黑体" panose="02010609060101010101" pitchFamily="49" charset="-122"/>
              </a:rPr>
              <a:t>子句：增加新列和新的完整性约束条件</a:t>
            </a:r>
          </a:p>
          <a:p>
            <a:pPr lvl="2">
              <a:lnSpc>
                <a:spcPct val="120000"/>
              </a:lnSpc>
              <a:spcBef>
                <a:spcPts val="600"/>
              </a:spcBef>
              <a:buClr>
                <a:schemeClr val="accent1"/>
              </a:buClr>
              <a:buFont typeface="Wingdings" charset="2"/>
              <a:buChar char="l"/>
            </a:pPr>
            <a:r>
              <a:rPr lang="en-US" altLang="zh-CN" sz="1600" dirty="0">
                <a:solidFill>
                  <a:srgbClr val="123E61"/>
                </a:solidFill>
                <a:latin typeface="黑体" panose="02010609060101010101" pitchFamily="49" charset="-122"/>
                <a:ea typeface="黑体" panose="02010609060101010101" pitchFamily="49" charset="-122"/>
              </a:rPr>
              <a:t>DROP</a:t>
            </a:r>
            <a:r>
              <a:rPr lang="zh-CN" altLang="en-US" sz="1600" dirty="0">
                <a:solidFill>
                  <a:srgbClr val="123E61"/>
                </a:solidFill>
                <a:latin typeface="黑体" panose="02010609060101010101" pitchFamily="49" charset="-122"/>
                <a:ea typeface="黑体" panose="02010609060101010101" pitchFamily="49" charset="-122"/>
              </a:rPr>
              <a:t>子句：删除指定的完整性约束条件</a:t>
            </a:r>
          </a:p>
          <a:p>
            <a:pPr lvl="2">
              <a:lnSpc>
                <a:spcPct val="120000"/>
              </a:lnSpc>
              <a:spcBef>
                <a:spcPts val="600"/>
              </a:spcBef>
              <a:buClr>
                <a:schemeClr val="accent1"/>
              </a:buClr>
              <a:buFont typeface="Wingdings" charset="2"/>
              <a:buChar char="l"/>
            </a:pPr>
            <a:r>
              <a:rPr lang="en-US" altLang="zh-CN" sz="1600" dirty="0">
                <a:solidFill>
                  <a:srgbClr val="123E61"/>
                </a:solidFill>
                <a:latin typeface="黑体" panose="02010609060101010101" pitchFamily="49" charset="-122"/>
                <a:ea typeface="黑体" panose="02010609060101010101" pitchFamily="49" charset="-122"/>
              </a:rPr>
              <a:t>ALTER</a:t>
            </a:r>
            <a:r>
              <a:rPr lang="zh-CN" altLang="en-US" sz="1600" dirty="0">
                <a:solidFill>
                  <a:srgbClr val="123E61"/>
                </a:solidFill>
                <a:latin typeface="黑体" panose="02010609060101010101" pitchFamily="49" charset="-122"/>
                <a:ea typeface="黑体" panose="02010609060101010101" pitchFamily="49" charset="-122"/>
              </a:rPr>
              <a:t>子句：用于修改列名和数据类型</a:t>
            </a:r>
            <a:endParaRPr lang="zh-CN" altLang="en-US" sz="2000" dirty="0">
              <a:solidFill>
                <a:srgbClr val="123E61"/>
              </a:solidFill>
            </a:endParaRP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17</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78924408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additive="base">
                                        <p:cTn id="2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 calcmode="lin" valueType="num">
                                      <p:cBhvr additive="base">
                                        <p:cTn id="2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 calcmode="lin" valueType="num">
                                      <p:cBhvr additive="base">
                                        <p:cTn id="3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 calcmode="lin" valueType="num">
                                      <p:cBhvr additive="base">
                                        <p:cTn id="3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 calcmode="lin" valueType="num">
                                      <p:cBhvr additive="base">
                                        <p:cTn id="4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anim calcmode="lin" valueType="num">
                                      <p:cBhvr additive="base">
                                        <p:cTn id="4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zh-CN" altLang="zh-CN" b="1" dirty="0">
                <a:solidFill>
                  <a:srgbClr val="123E61"/>
                </a:solidFill>
                <a:latin typeface="黑体" panose="02010609060101010101" pitchFamily="49" charset="-122"/>
                <a:ea typeface="黑体" panose="02010609060101010101" pitchFamily="49" charset="-122"/>
              </a:rPr>
              <a:t>2</a:t>
            </a:r>
            <a:r>
              <a:rPr lang="en-US" altLang="zh-CN" b="1" dirty="0">
                <a:solidFill>
                  <a:srgbClr val="123E61"/>
                </a:solidFill>
                <a:latin typeface="黑体" panose="02010609060101010101" pitchFamily="49" charset="-122"/>
                <a:ea typeface="黑体" panose="02010609060101010101" pitchFamily="49" charset="-122"/>
              </a:rPr>
              <a:t>.</a:t>
            </a:r>
            <a:r>
              <a:rPr lang="zh-CN" altLang="en-US" b="1" dirty="0">
                <a:solidFill>
                  <a:srgbClr val="123E61"/>
                </a:solidFill>
                <a:latin typeface="黑体" panose="02010609060101010101" pitchFamily="49" charset="-122"/>
                <a:ea typeface="黑体" panose="02010609060101010101" pitchFamily="49" charset="-122"/>
              </a:rPr>
              <a:t>数据库基本结构定义</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基本表的修改</a:t>
            </a:r>
          </a:p>
        </p:txBody>
      </p:sp>
      <p:sp>
        <p:nvSpPr>
          <p:cNvPr id="7" name="内容占位符 2">
            <a:extLst>
              <a:ext uri="{FF2B5EF4-FFF2-40B4-BE49-F238E27FC236}">
                <a16:creationId xmlns:a16="http://schemas.microsoft.com/office/drawing/2014/main" id="{3E671821-C7AD-48EB-BDBE-41831DBDCF0D}"/>
              </a:ext>
            </a:extLst>
          </p:cNvPr>
          <p:cNvSpPr txBox="1">
            <a:spLocks noChangeArrowheads="1"/>
          </p:cNvSpPr>
          <p:nvPr/>
        </p:nvSpPr>
        <p:spPr bwMode="auto">
          <a:xfrm>
            <a:off x="473075" y="822052"/>
            <a:ext cx="7987357" cy="499085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spcBef>
                <a:spcPts val="1200"/>
              </a:spcBef>
              <a:buClr>
                <a:schemeClr val="tx2"/>
              </a:buClr>
              <a:buFont typeface="Wingdings" pitchFamily="2" charset="2"/>
              <a:buChar char="l"/>
            </a:pPr>
            <a:r>
              <a:rPr lang="zh-CN" altLang="en-US" sz="1600" dirty="0">
                <a:solidFill>
                  <a:srgbClr val="123E61"/>
                </a:solidFill>
                <a:latin typeface="黑体" panose="02010609060101010101" pitchFamily="49" charset="-122"/>
                <a:ea typeface="黑体" panose="02010609060101010101" pitchFamily="49" charset="-122"/>
              </a:rPr>
              <a:t>修改表示例：在医院信息系统的数据库中，如果医院的某些药品价钱随着市场供求在不断调整，不同阶段的处方药品价钱不一样，因此在处方明细表</a:t>
            </a:r>
            <a:r>
              <a:rPr lang="en-US" altLang="zh-CN" sz="1600" dirty="0" err="1">
                <a:solidFill>
                  <a:srgbClr val="123E61"/>
                </a:solidFill>
                <a:latin typeface="黑体" panose="02010609060101010101" pitchFamily="49" charset="-122"/>
                <a:ea typeface="黑体" panose="02010609060101010101" pitchFamily="49" charset="-122"/>
              </a:rPr>
              <a:t>RecipeDetail</a:t>
            </a:r>
            <a:r>
              <a:rPr lang="zh-CN" altLang="en-US" sz="1600" dirty="0">
                <a:solidFill>
                  <a:srgbClr val="123E61"/>
                </a:solidFill>
                <a:latin typeface="黑体" panose="02010609060101010101" pitchFamily="49" charset="-122"/>
                <a:ea typeface="黑体" panose="02010609060101010101" pitchFamily="49" charset="-122"/>
              </a:rPr>
              <a:t>需要增加一列存储药品单价。</a:t>
            </a:r>
          </a:p>
          <a:p>
            <a:pPr lvl="1">
              <a:spcBef>
                <a:spcPts val="1200"/>
              </a:spcBef>
              <a:buClr>
                <a:srgbClr val="FF0000"/>
              </a:buClr>
              <a:buFont typeface="Wingdings" panose="05000000000000000000" pitchFamily="2" charset="2"/>
              <a:buNone/>
            </a:pPr>
            <a:r>
              <a:rPr lang="zh-CN" altLang="en-US" sz="1400" dirty="0">
                <a:solidFill>
                  <a:srgbClr val="FF0000"/>
                </a:solidFill>
                <a:latin typeface="黑体" panose="02010609060101010101" pitchFamily="49" charset="-122"/>
                <a:ea typeface="黑体" panose="02010609060101010101" pitchFamily="49" charset="-122"/>
              </a:rPr>
              <a:t>	</a:t>
            </a:r>
            <a:endParaRPr lang="en-US" altLang="zh-CN" sz="1400" dirty="0">
              <a:solidFill>
                <a:srgbClr val="FF0000"/>
              </a:solidFill>
              <a:latin typeface="黑体" panose="02010609060101010101" pitchFamily="49" charset="-122"/>
              <a:ea typeface="黑体" panose="02010609060101010101" pitchFamily="49" charset="-122"/>
            </a:endParaRPr>
          </a:p>
          <a:p>
            <a:pPr lvl="1">
              <a:spcBef>
                <a:spcPts val="1200"/>
              </a:spcBef>
              <a:buClr>
                <a:srgbClr val="FF000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a:t>
            </a:r>
            <a:r>
              <a:rPr lang="en-US" altLang="zh-CN" sz="1400" dirty="0" smtClean="0">
                <a:latin typeface="黑体" panose="02010609060101010101" pitchFamily="49" charset="-122"/>
                <a:ea typeface="黑体" panose="02010609060101010101" pitchFamily="49" charset="-122"/>
              </a:rPr>
              <a:t>ALTER </a:t>
            </a:r>
            <a:r>
              <a:rPr lang="en-US" altLang="zh-CN" sz="1400" dirty="0">
                <a:latin typeface="黑体" panose="02010609060101010101" pitchFamily="49" charset="-122"/>
                <a:ea typeface="黑体" panose="02010609060101010101" pitchFamily="49" charset="-122"/>
              </a:rPr>
              <a:t>TABLE RecipeDetail</a:t>
            </a:r>
            <a:endParaRPr lang="zh-CN" altLang="en-US" sz="1400" dirty="0">
              <a:latin typeface="黑体" panose="02010609060101010101" pitchFamily="49" charset="-122"/>
              <a:ea typeface="黑体" panose="02010609060101010101" pitchFamily="49" charset="-122"/>
            </a:endParaRPr>
          </a:p>
          <a:p>
            <a:pPr lvl="1">
              <a:spcBef>
                <a:spcPts val="1200"/>
              </a:spcBef>
              <a:buClr>
                <a:srgbClr val="FF000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ADD Price Decimal ( 5,3 )</a:t>
            </a:r>
          </a:p>
          <a:p>
            <a:pPr lvl="1">
              <a:spcBef>
                <a:spcPts val="1200"/>
              </a:spcBef>
              <a:buClr>
                <a:srgbClr val="FF0000"/>
              </a:buClr>
              <a:buFont typeface="Wingdings" panose="05000000000000000000" pitchFamily="2" charset="2"/>
              <a:buNone/>
            </a:pPr>
            <a:endParaRPr lang="en-US" altLang="zh-CN" sz="1600" dirty="0">
              <a:solidFill>
                <a:srgbClr val="123E61"/>
              </a:solidFill>
              <a:latin typeface="黑体" panose="02010609060101010101" pitchFamily="49" charset="-122"/>
              <a:ea typeface="黑体" panose="02010609060101010101" pitchFamily="49" charset="-122"/>
            </a:endParaRPr>
          </a:p>
          <a:p>
            <a:pPr lvl="1">
              <a:spcBef>
                <a:spcPts val="1200"/>
              </a:spcBef>
              <a:buClr>
                <a:srgbClr val="FF0000"/>
              </a:buClr>
              <a:buFont typeface="Wingdings" panose="05000000000000000000" pitchFamily="2" charset="2"/>
              <a:buNone/>
            </a:pPr>
            <a:endParaRPr lang="en-US" altLang="zh-CN" sz="1600" dirty="0">
              <a:solidFill>
                <a:srgbClr val="123E61"/>
              </a:solidFill>
              <a:latin typeface="黑体" panose="02010609060101010101" pitchFamily="49" charset="-122"/>
              <a:ea typeface="黑体" panose="02010609060101010101" pitchFamily="49" charset="-122"/>
            </a:endParaRPr>
          </a:p>
          <a:p>
            <a:pPr lvl="1">
              <a:spcBef>
                <a:spcPts val="1200"/>
              </a:spcBef>
              <a:buClr>
                <a:srgbClr val="FF0000"/>
              </a:buClr>
              <a:buFont typeface="Wingdings" panose="05000000000000000000" pitchFamily="2" charset="2"/>
              <a:buNone/>
            </a:pPr>
            <a:endParaRPr lang="zh-CN" altLang="en-US" sz="1600" dirty="0">
              <a:solidFill>
                <a:srgbClr val="123E61"/>
              </a:solidFill>
              <a:latin typeface="黑体" panose="02010609060101010101" pitchFamily="49" charset="-122"/>
              <a:ea typeface="黑体" panose="02010609060101010101" pitchFamily="49" charset="-122"/>
            </a:endParaRPr>
          </a:p>
          <a:p>
            <a:pPr lvl="1">
              <a:spcBef>
                <a:spcPts val="1200"/>
              </a:spcBef>
              <a:buClr>
                <a:srgbClr val="FF0000"/>
              </a:buClr>
              <a:buFont typeface="Wingdings" panose="05000000000000000000" pitchFamily="2" charset="2"/>
              <a:buNone/>
            </a:pPr>
            <a:endParaRPr lang="en-US" altLang="zh-CN" sz="1600" dirty="0">
              <a:solidFill>
                <a:srgbClr val="FF0000"/>
              </a:solidFill>
              <a:latin typeface="黑体" panose="02010609060101010101" pitchFamily="49" charset="-122"/>
              <a:ea typeface="黑体" panose="02010609060101010101" pitchFamily="49" charset="-122"/>
            </a:endParaRPr>
          </a:p>
        </p:txBody>
      </p:sp>
      <p:pic>
        <p:nvPicPr>
          <p:cNvPr id="8" name="图片 7" descr="C:\Users\Administrator\Desktop\jietu\第三章\3-8.1PNG.PNG">
            <a:extLst>
              <a:ext uri="{FF2B5EF4-FFF2-40B4-BE49-F238E27FC236}">
                <a16:creationId xmlns:a16="http://schemas.microsoft.com/office/drawing/2014/main" id="{C9D5A9DA-065B-4AC2-8F39-59E7B85D3009}"/>
              </a:ext>
            </a:extLst>
          </p:cNvPr>
          <p:cNvPicPr/>
          <p:nvPr/>
        </p:nvPicPr>
        <p:blipFill>
          <a:blip r:embed="rId4">
            <a:extLst>
              <a:ext uri="{28A0092B-C50C-407E-A947-70E740481C1C}">
                <a14:useLocalDpi xmlns:a14="http://schemas.microsoft.com/office/drawing/2010/main" val="0"/>
              </a:ext>
            </a:extLst>
          </a:blip>
          <a:srcRect/>
          <a:stretch>
            <a:fillRect/>
          </a:stretch>
        </p:blipFill>
        <p:spPr>
          <a:xfrm>
            <a:off x="4513356" y="1593584"/>
            <a:ext cx="3528392" cy="1620180"/>
          </a:xfrm>
          <a:prstGeom prst="rect">
            <a:avLst/>
          </a:prstGeom>
          <a:noFill/>
          <a:ln>
            <a:noFill/>
          </a:ln>
        </p:spPr>
      </p:pic>
      <p:pic>
        <p:nvPicPr>
          <p:cNvPr id="9" name="图片 8" descr="C:\Users\Administrator\Desktop\jietu\第三章\3-8.2.PNG">
            <a:extLst>
              <a:ext uri="{FF2B5EF4-FFF2-40B4-BE49-F238E27FC236}">
                <a16:creationId xmlns:a16="http://schemas.microsoft.com/office/drawing/2014/main" id="{1E09A09E-4035-4042-961D-01BFB6FFA2D9}"/>
              </a:ext>
            </a:extLst>
          </p:cNvPr>
          <p:cNvPicPr/>
          <p:nvPr/>
        </p:nvPicPr>
        <p:blipFill>
          <a:blip r:embed="rId5">
            <a:extLst>
              <a:ext uri="{28A0092B-C50C-407E-A947-70E740481C1C}">
                <a14:useLocalDpi xmlns:a14="http://schemas.microsoft.com/office/drawing/2010/main" val="0"/>
              </a:ext>
            </a:extLst>
          </a:blip>
          <a:srcRect/>
          <a:stretch>
            <a:fillRect/>
          </a:stretch>
        </p:blipFill>
        <p:spPr>
          <a:xfrm>
            <a:off x="4513356" y="3261765"/>
            <a:ext cx="3621601" cy="1424265"/>
          </a:xfrm>
          <a:prstGeom prst="rect">
            <a:avLst/>
          </a:prstGeom>
          <a:noFill/>
          <a:ln>
            <a:noFill/>
          </a:ln>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18</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37700526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 calcmode="lin" valueType="num">
                                      <p:cBhvr additive="base">
                                        <p:cTn id="1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zh-CN" altLang="zh-CN" b="1" dirty="0">
                <a:solidFill>
                  <a:srgbClr val="123E61"/>
                </a:solidFill>
                <a:latin typeface="黑体" panose="02010609060101010101" pitchFamily="49" charset="-122"/>
                <a:ea typeface="黑体" panose="02010609060101010101" pitchFamily="49" charset="-122"/>
              </a:rPr>
              <a:t>2</a:t>
            </a:r>
            <a:r>
              <a:rPr lang="en-US" altLang="zh-CN" b="1" dirty="0">
                <a:solidFill>
                  <a:srgbClr val="123E61"/>
                </a:solidFill>
                <a:latin typeface="黑体" panose="02010609060101010101" pitchFamily="49" charset="-122"/>
                <a:ea typeface="黑体" panose="02010609060101010101" pitchFamily="49" charset="-122"/>
              </a:rPr>
              <a:t>.</a:t>
            </a:r>
            <a:r>
              <a:rPr lang="zh-CN" altLang="en-US" b="1" dirty="0">
                <a:solidFill>
                  <a:srgbClr val="123E61"/>
                </a:solidFill>
                <a:latin typeface="黑体" panose="02010609060101010101" pitchFamily="49" charset="-122"/>
                <a:ea typeface="黑体" panose="02010609060101010101" pitchFamily="49" charset="-122"/>
              </a:rPr>
              <a:t>数据库基本结构定义</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基本表的删除</a:t>
            </a:r>
          </a:p>
        </p:txBody>
      </p:sp>
      <p:sp>
        <p:nvSpPr>
          <p:cNvPr id="7" name="内容占位符 2">
            <a:extLst>
              <a:ext uri="{FF2B5EF4-FFF2-40B4-BE49-F238E27FC236}">
                <a16:creationId xmlns:a16="http://schemas.microsoft.com/office/drawing/2014/main" id="{B8CDC2E9-726E-4385-BFE8-5F39F251CD38}"/>
              </a:ext>
            </a:extLst>
          </p:cNvPr>
          <p:cNvSpPr txBox="1">
            <a:spLocks noChangeArrowheads="1"/>
          </p:cNvSpPr>
          <p:nvPr/>
        </p:nvSpPr>
        <p:spPr bwMode="auto">
          <a:xfrm>
            <a:off x="251520" y="736340"/>
            <a:ext cx="8008938" cy="465931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spcBef>
                <a:spcPts val="1200"/>
              </a:spcBef>
              <a:buClr>
                <a:schemeClr val="tx2"/>
              </a:buClr>
              <a:buFont typeface="Wingdings" pitchFamily="2" charset="2"/>
              <a:buChar char="l"/>
            </a:pPr>
            <a:r>
              <a:rPr lang="zh-CN" altLang="en-US" sz="2000" dirty="0">
                <a:solidFill>
                  <a:srgbClr val="123E61"/>
                </a:solidFill>
                <a:latin typeface="Garamond (正文)"/>
                <a:ea typeface="黑体" panose="02010609060101010101" pitchFamily="49" charset="-122"/>
              </a:rPr>
              <a:t>删除表的语法如下</a:t>
            </a:r>
            <a:r>
              <a:rPr lang="zh-CN" altLang="en-US" sz="2000" dirty="0">
                <a:solidFill>
                  <a:srgbClr val="123E61"/>
                </a:solidFill>
                <a:latin typeface="黑体" panose="02010609060101010101" pitchFamily="49" charset="-122"/>
                <a:ea typeface="黑体" panose="02010609060101010101" pitchFamily="49" charset="-122"/>
              </a:rPr>
              <a:t>：</a:t>
            </a:r>
            <a:endParaRPr lang="en-US" altLang="zh-CN" sz="2000" dirty="0">
              <a:solidFill>
                <a:srgbClr val="123E61"/>
              </a:solidFill>
              <a:latin typeface="黑体" panose="02010609060101010101" pitchFamily="49" charset="-122"/>
              <a:ea typeface="黑体" panose="02010609060101010101" pitchFamily="49" charset="-122"/>
            </a:endParaRPr>
          </a:p>
          <a:p>
            <a:pPr marL="457200" lvl="1" indent="0">
              <a:spcBef>
                <a:spcPts val="1200"/>
              </a:spcBef>
              <a:buClr>
                <a:srgbClr val="FF0000"/>
              </a:buClr>
              <a:buNone/>
            </a:pPr>
            <a:r>
              <a:rPr lang="en-US" altLang="zh-CN" sz="1100" dirty="0">
                <a:solidFill>
                  <a:srgbClr val="FF0000"/>
                </a:solidFill>
                <a:latin typeface="黑体" panose="02010609060101010101" pitchFamily="49" charset="-122"/>
                <a:ea typeface="黑体" panose="02010609060101010101" pitchFamily="49" charset="-122"/>
              </a:rPr>
              <a:t>  </a:t>
            </a:r>
            <a:r>
              <a:rPr lang="zh-CN" altLang="en-US" sz="1100" dirty="0">
                <a:solidFill>
                  <a:srgbClr val="FF0000"/>
                </a:solidFill>
                <a:latin typeface="黑体" panose="02010609060101010101" pitchFamily="49" charset="-122"/>
                <a:ea typeface="黑体" panose="02010609060101010101" pitchFamily="49" charset="-122"/>
              </a:rPr>
              <a:t>    </a:t>
            </a:r>
            <a:r>
              <a:rPr lang="zh-CN" altLang="en-US" sz="1100" dirty="0" smtClean="0">
                <a:solidFill>
                  <a:srgbClr val="FF0000"/>
                </a:solidFill>
                <a:latin typeface="黑体" panose="02010609060101010101" pitchFamily="49" charset="-122"/>
                <a:ea typeface="黑体" panose="02010609060101010101" pitchFamily="49" charset="-122"/>
              </a:rPr>
              <a:t> </a:t>
            </a:r>
            <a:r>
              <a:rPr lang="en-US" altLang="zh-CN" sz="1400" dirty="0" smtClean="0">
                <a:latin typeface="黑体" panose="02010609060101010101" pitchFamily="49" charset="-122"/>
                <a:ea typeface="黑体" panose="02010609060101010101" pitchFamily="49" charset="-122"/>
              </a:rPr>
              <a:t>DROP </a:t>
            </a:r>
            <a:r>
              <a:rPr lang="en-US" altLang="zh-CN" sz="1400" dirty="0">
                <a:latin typeface="黑体" panose="02010609060101010101" pitchFamily="49" charset="-122"/>
                <a:ea typeface="黑体" panose="02010609060101010101" pitchFamily="49" charset="-122"/>
              </a:rPr>
              <a:t>TABLE &lt;</a:t>
            </a:r>
            <a:r>
              <a:rPr lang="zh-CN" altLang="en-US" sz="1400" dirty="0">
                <a:latin typeface="黑体" panose="02010609060101010101" pitchFamily="49" charset="-122"/>
                <a:ea typeface="黑体" panose="02010609060101010101" pitchFamily="49" charset="-122"/>
              </a:rPr>
              <a:t>表名</a:t>
            </a:r>
            <a:r>
              <a:rPr lang="en-US" altLang="zh-CN" sz="1400" dirty="0">
                <a:latin typeface="黑体" panose="02010609060101010101" pitchFamily="49" charset="-122"/>
                <a:ea typeface="黑体" panose="02010609060101010101" pitchFamily="49" charset="-122"/>
              </a:rPr>
              <a:t>&gt; [RESTRICT|CASCADE];</a:t>
            </a:r>
            <a:endParaRPr lang="zh-CN" altLang="en-US" sz="1400" dirty="0">
              <a:latin typeface="黑体" panose="02010609060101010101" pitchFamily="49" charset="-122"/>
              <a:ea typeface="黑体" panose="02010609060101010101" pitchFamily="49" charset="-122"/>
            </a:endParaRPr>
          </a:p>
          <a:p>
            <a:pPr lvl="2">
              <a:spcBef>
                <a:spcPts val="600"/>
              </a:spcBef>
              <a:buClr>
                <a:schemeClr val="tx2"/>
              </a:buClr>
              <a:buFont typeface="Wingdings" charset="2"/>
              <a:buChar char="l"/>
            </a:pPr>
            <a:r>
              <a:rPr lang="en-US" altLang="zh-CN" sz="1600" dirty="0">
                <a:solidFill>
                  <a:srgbClr val="123E61"/>
                </a:solidFill>
                <a:latin typeface="黑体" panose="02010609060101010101" pitchFamily="49" charset="-122"/>
                <a:ea typeface="黑体" panose="02010609060101010101" pitchFamily="49" charset="-122"/>
              </a:rPr>
              <a:t>RESTRICT</a:t>
            </a:r>
            <a:r>
              <a:rPr lang="zh-CN" altLang="en-US" sz="1600" dirty="0">
                <a:solidFill>
                  <a:srgbClr val="123E61"/>
                </a:solidFill>
                <a:latin typeface="黑体" panose="02010609060101010101" pitchFamily="49" charset="-122"/>
                <a:ea typeface="黑体" panose="02010609060101010101" pitchFamily="49" charset="-122"/>
              </a:rPr>
              <a:t>：拥有表的对象（</a:t>
            </a:r>
            <a:r>
              <a:rPr lang="en-US" altLang="zh-CN" sz="1600" dirty="0">
                <a:solidFill>
                  <a:srgbClr val="123E61"/>
                </a:solidFill>
                <a:latin typeface="黑体" panose="02010609060101010101" pitchFamily="49" charset="-122"/>
                <a:ea typeface="黑体" panose="02010609060101010101" pitchFamily="49" charset="-122"/>
              </a:rPr>
              <a:t>Check</a:t>
            </a:r>
            <a:r>
              <a:rPr lang="zh-CN" altLang="en-US" sz="1600" dirty="0">
                <a:solidFill>
                  <a:srgbClr val="123E61"/>
                </a:solidFill>
                <a:latin typeface="黑体" panose="02010609060101010101" pitchFamily="49" charset="-122"/>
                <a:ea typeface="黑体" panose="02010609060101010101" pitchFamily="49" charset="-122"/>
              </a:rPr>
              <a:t>、</a:t>
            </a:r>
            <a:r>
              <a:rPr lang="en-US" altLang="zh-CN" sz="1600" dirty="0">
                <a:solidFill>
                  <a:srgbClr val="123E61"/>
                </a:solidFill>
                <a:latin typeface="黑体" panose="02010609060101010101" pitchFamily="49" charset="-122"/>
                <a:ea typeface="黑体" panose="02010609060101010101" pitchFamily="49" charset="-122"/>
              </a:rPr>
              <a:t>Foreign Key</a:t>
            </a:r>
            <a:r>
              <a:rPr lang="zh-CN" altLang="en-US" sz="1600" dirty="0">
                <a:solidFill>
                  <a:srgbClr val="123E61"/>
                </a:solidFill>
                <a:latin typeface="黑体" panose="02010609060101010101" pitchFamily="49" charset="-122"/>
                <a:ea typeface="黑体" panose="02010609060101010101" pitchFamily="49" charset="-122"/>
              </a:rPr>
              <a:t>、视图、触发器、存储过程、函数等）时禁止删除；</a:t>
            </a:r>
          </a:p>
          <a:p>
            <a:pPr lvl="2">
              <a:spcBef>
                <a:spcPts val="600"/>
              </a:spcBef>
              <a:buClr>
                <a:schemeClr val="tx2"/>
              </a:buClr>
              <a:buFont typeface="Wingdings" charset="2"/>
              <a:buChar char="l"/>
            </a:pPr>
            <a:r>
              <a:rPr lang="en-US" altLang="zh-CN" sz="1600" dirty="0">
                <a:solidFill>
                  <a:srgbClr val="123E61"/>
                </a:solidFill>
                <a:latin typeface="黑体" panose="02010609060101010101" pitchFamily="49" charset="-122"/>
                <a:ea typeface="黑体" panose="02010609060101010101" pitchFamily="49" charset="-122"/>
              </a:rPr>
              <a:t>CASCADE</a:t>
            </a:r>
            <a:r>
              <a:rPr lang="zh-CN" altLang="en-US" sz="1600" dirty="0">
                <a:solidFill>
                  <a:srgbClr val="123E61"/>
                </a:solidFill>
                <a:latin typeface="黑体" panose="02010609060101010101" pitchFamily="49" charset="-122"/>
                <a:ea typeface="黑体" panose="02010609060101010101" pitchFamily="49" charset="-122"/>
              </a:rPr>
              <a:t>：级联删除表的所有对象</a:t>
            </a:r>
            <a:endParaRPr lang="en-US" altLang="zh-CN" sz="1600" dirty="0">
              <a:solidFill>
                <a:srgbClr val="123E61"/>
              </a:solidFill>
              <a:latin typeface="黑体" panose="02010609060101010101" pitchFamily="49" charset="-122"/>
              <a:ea typeface="黑体" panose="02010609060101010101" pitchFamily="49" charset="-122"/>
            </a:endParaRPr>
          </a:p>
          <a:p>
            <a:pPr lvl="2">
              <a:spcBef>
                <a:spcPts val="600"/>
              </a:spcBef>
              <a:buClr>
                <a:schemeClr val="tx2"/>
              </a:buClr>
              <a:buFont typeface="Wingdings" charset="2"/>
              <a:buChar char="l"/>
            </a:pPr>
            <a:endParaRPr lang="en-US" altLang="zh-CN" sz="1200" dirty="0">
              <a:solidFill>
                <a:srgbClr val="123E61"/>
              </a:solidFill>
              <a:latin typeface="黑体" panose="02010609060101010101" pitchFamily="49" charset="-122"/>
              <a:ea typeface="黑体" panose="02010609060101010101" pitchFamily="49" charset="-122"/>
            </a:endParaRPr>
          </a:p>
          <a:p>
            <a:pPr lvl="1">
              <a:spcBef>
                <a:spcPts val="1200"/>
              </a:spcBef>
              <a:buClr>
                <a:schemeClr val="tx2"/>
              </a:buClr>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删除表示例：</a:t>
            </a:r>
            <a:r>
              <a:rPr lang="en-US" altLang="zh-CN" sz="2000" dirty="0">
                <a:solidFill>
                  <a:srgbClr val="123E61"/>
                </a:solidFill>
                <a:latin typeface="黑体" panose="02010609060101010101" pitchFamily="49" charset="-122"/>
                <a:ea typeface="黑体" panose="02010609060101010101" pitchFamily="49" charset="-122"/>
              </a:rPr>
              <a:t> </a:t>
            </a:r>
            <a:r>
              <a:rPr lang="zh-CN" altLang="en-US" sz="2000" dirty="0">
                <a:solidFill>
                  <a:srgbClr val="123E61"/>
                </a:solidFill>
                <a:latin typeface="黑体" panose="02010609060101010101" pitchFamily="49" charset="-122"/>
                <a:ea typeface="黑体" panose="02010609060101010101" pitchFamily="49" charset="-122"/>
              </a:rPr>
              <a:t>删除</a:t>
            </a:r>
            <a:r>
              <a:rPr lang="en-US" altLang="zh-CN" sz="2000" dirty="0" err="1">
                <a:solidFill>
                  <a:srgbClr val="123E61"/>
                </a:solidFill>
                <a:latin typeface="黑体" panose="02010609060101010101" pitchFamily="49" charset="-122"/>
                <a:ea typeface="黑体" panose="02010609060101010101" pitchFamily="49" charset="-122"/>
              </a:rPr>
              <a:t>RecipeDetail</a:t>
            </a:r>
            <a:r>
              <a:rPr lang="zh-CN" altLang="en-US" sz="2000" dirty="0">
                <a:solidFill>
                  <a:srgbClr val="123E61"/>
                </a:solidFill>
                <a:latin typeface="黑体" panose="02010609060101010101" pitchFamily="49" charset="-122"/>
                <a:ea typeface="黑体" panose="02010609060101010101" pitchFamily="49" charset="-122"/>
              </a:rPr>
              <a:t>和</a:t>
            </a:r>
            <a:r>
              <a:rPr lang="en-US" altLang="zh-CN" sz="2000" dirty="0" err="1">
                <a:solidFill>
                  <a:srgbClr val="123E61"/>
                </a:solidFill>
                <a:latin typeface="黑体" panose="02010609060101010101" pitchFamily="49" charset="-122"/>
                <a:ea typeface="黑体" panose="02010609060101010101" pitchFamily="49" charset="-122"/>
              </a:rPr>
              <a:t>RecipeMaster</a:t>
            </a:r>
            <a:r>
              <a:rPr lang="zh-CN" altLang="en-US" sz="2000" dirty="0">
                <a:solidFill>
                  <a:srgbClr val="123E61"/>
                </a:solidFill>
                <a:latin typeface="黑体" panose="02010609060101010101" pitchFamily="49" charset="-122"/>
                <a:ea typeface="黑体" panose="02010609060101010101" pitchFamily="49" charset="-122"/>
              </a:rPr>
              <a:t>表：</a:t>
            </a:r>
          </a:p>
          <a:p>
            <a:pPr lvl="2">
              <a:spcBef>
                <a:spcPts val="1200"/>
              </a:spcBef>
              <a:buClr>
                <a:srgbClr val="FF0000"/>
              </a:buClr>
              <a:buNone/>
            </a:pPr>
            <a:r>
              <a:rPr lang="en-US" altLang="zh-CN" sz="1400" dirty="0">
                <a:latin typeface="黑体" panose="02010609060101010101" pitchFamily="49" charset="-122"/>
                <a:ea typeface="黑体" panose="02010609060101010101" pitchFamily="49" charset="-122"/>
              </a:rPr>
              <a:t>DROP TABLE </a:t>
            </a:r>
            <a:r>
              <a:rPr lang="en-US" altLang="zh-CN" sz="1400" dirty="0" err="1">
                <a:latin typeface="黑体" panose="02010609060101010101" pitchFamily="49" charset="-122"/>
                <a:ea typeface="黑体" panose="02010609060101010101" pitchFamily="49" charset="-122"/>
              </a:rPr>
              <a:t>RecipeDetail</a:t>
            </a:r>
            <a:r>
              <a:rPr lang="zh-CN" altLang="zh-CN" sz="1400" dirty="0">
                <a:latin typeface="黑体" panose="02010609060101010101" pitchFamily="49" charset="-122"/>
                <a:ea typeface="黑体" panose="02010609060101010101" pitchFamily="49" charset="-122"/>
              </a:rPr>
              <a:t>；</a:t>
            </a:r>
          </a:p>
          <a:p>
            <a:pPr lvl="2">
              <a:spcBef>
                <a:spcPts val="1200"/>
              </a:spcBef>
              <a:buClr>
                <a:srgbClr val="FF0000"/>
              </a:buClr>
              <a:buNone/>
            </a:pPr>
            <a:r>
              <a:rPr lang="en-US" altLang="zh-CN" sz="1400" dirty="0">
                <a:latin typeface="黑体" panose="02010609060101010101" pitchFamily="49" charset="-122"/>
                <a:ea typeface="黑体" panose="02010609060101010101" pitchFamily="49" charset="-122"/>
              </a:rPr>
              <a:t>DROP TABLE </a:t>
            </a:r>
            <a:r>
              <a:rPr lang="en-US" altLang="zh-CN" sz="1400" dirty="0" err="1">
                <a:latin typeface="黑体" panose="02010609060101010101" pitchFamily="49" charset="-122"/>
                <a:ea typeface="黑体" panose="02010609060101010101" pitchFamily="49" charset="-122"/>
              </a:rPr>
              <a:t>RecipeMaster</a:t>
            </a:r>
            <a:r>
              <a:rPr lang="zh-CN" altLang="zh-CN" sz="1400" dirty="0">
                <a:latin typeface="黑体" panose="02010609060101010101" pitchFamily="49" charset="-122"/>
                <a:ea typeface="黑体" panose="02010609060101010101" pitchFamily="49" charset="-122"/>
              </a:rPr>
              <a:t>；</a:t>
            </a:r>
          </a:p>
          <a:p>
            <a:pPr lvl="1">
              <a:spcBef>
                <a:spcPts val="1200"/>
              </a:spcBef>
              <a:buClr>
                <a:srgbClr val="FF000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a:t>
            </a:r>
            <a:endParaRPr lang="zh-CN" altLang="en-US" sz="1400" dirty="0"/>
          </a:p>
        </p:txBody>
      </p:sp>
      <p:pic>
        <p:nvPicPr>
          <p:cNvPr id="8" name="图片 7" descr="C:\Users\Administrator\Desktop\jietu\第三章\3-10.2.PNG">
            <a:extLst>
              <a:ext uri="{FF2B5EF4-FFF2-40B4-BE49-F238E27FC236}">
                <a16:creationId xmlns:a16="http://schemas.microsoft.com/office/drawing/2014/main" id="{AA36232E-F167-443C-B5B7-2FA216E7D6C6}"/>
              </a:ext>
            </a:extLst>
          </p:cNvPr>
          <p:cNvPicPr/>
          <p:nvPr/>
        </p:nvPicPr>
        <p:blipFill>
          <a:blip r:embed="rId4">
            <a:extLst>
              <a:ext uri="{28A0092B-C50C-407E-A947-70E740481C1C}">
                <a14:useLocalDpi xmlns:a14="http://schemas.microsoft.com/office/drawing/2010/main" val="0"/>
              </a:ext>
            </a:extLst>
          </a:blip>
          <a:srcRect/>
          <a:stretch>
            <a:fillRect/>
          </a:stretch>
        </p:blipFill>
        <p:spPr>
          <a:xfrm>
            <a:off x="4763244" y="3145088"/>
            <a:ext cx="3493424" cy="1497633"/>
          </a:xfrm>
          <a:prstGeom prst="rect">
            <a:avLst/>
          </a:prstGeom>
          <a:noFill/>
          <a:ln>
            <a:noFill/>
          </a:ln>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19</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105429208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additive="base">
                                        <p:cTn id="2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 calcmode="lin" valueType="num">
                                      <p:cBhvr additive="base">
                                        <p:cTn id="2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 calcmode="lin" valueType="num">
                                      <p:cBhvr additive="base">
                                        <p:cTn id="3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文本框 5"/>
          <p:cNvSpPr txBox="1"/>
          <p:nvPr/>
        </p:nvSpPr>
        <p:spPr>
          <a:xfrm>
            <a:off x="5400092" y="196280"/>
            <a:ext cx="1872208" cy="307777"/>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SQL</a:t>
            </a:r>
            <a:r>
              <a:rPr lang="zh-CN" altLang="en-US" sz="1400" b="1" dirty="0">
                <a:solidFill>
                  <a:srgbClr val="123E61"/>
                </a:solidFill>
                <a:latin typeface="黑体" panose="02010609060101010101" pitchFamily="49" charset="-122"/>
                <a:ea typeface="黑体" panose="02010609060101010101" pitchFamily="49" charset="-122"/>
              </a:rPr>
              <a:t>语言发展历史</a:t>
            </a:r>
          </a:p>
        </p:txBody>
      </p:sp>
      <p:sp>
        <p:nvSpPr>
          <p:cNvPr id="40" name="文本框 39"/>
          <p:cNvSpPr txBox="1"/>
          <p:nvPr/>
        </p:nvSpPr>
        <p:spPr>
          <a:xfrm>
            <a:off x="935596" y="124272"/>
            <a:ext cx="3240360"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1.SQL</a:t>
            </a:r>
            <a:r>
              <a:rPr lang="zh-CN" altLang="en-US" b="1" dirty="0">
                <a:solidFill>
                  <a:srgbClr val="123E61"/>
                </a:solidFill>
                <a:latin typeface="黑体" panose="02010609060101010101" pitchFamily="49" charset="-122"/>
                <a:ea typeface="黑体" panose="02010609060101010101" pitchFamily="49" charset="-122"/>
              </a:rPr>
              <a:t>语言概述</a:t>
            </a:r>
          </a:p>
        </p:txBody>
      </p:sp>
      <p:sp>
        <p:nvSpPr>
          <p:cNvPr id="2" name="矩形 1"/>
          <p:cNvSpPr/>
          <p:nvPr/>
        </p:nvSpPr>
        <p:spPr>
          <a:xfrm>
            <a:off x="829732" y="880356"/>
            <a:ext cx="8098751" cy="584776"/>
          </a:xfrm>
          <a:prstGeom prst="rect">
            <a:avLst/>
          </a:prstGeom>
        </p:spPr>
        <p:txBody>
          <a:bodyPr wrap="square">
            <a:spAutoFit/>
          </a:bodyPr>
          <a:lstStyle/>
          <a:p>
            <a:pPr marL="285750" indent="-285750">
              <a:buFont typeface="Wingdings" charset="2"/>
              <a:buChar char="l"/>
            </a:pPr>
            <a:r>
              <a:rPr lang="en-US" altLang="zh-CN" sz="1600" kern="100" dirty="0">
                <a:solidFill>
                  <a:srgbClr val="123E61"/>
                </a:solidFill>
                <a:latin typeface="黑体"/>
                <a:ea typeface="黑体"/>
                <a:cs typeface="黑体"/>
              </a:rPr>
              <a:t>SEQUEL</a:t>
            </a:r>
            <a:r>
              <a:rPr lang="zh-CN" altLang="en-US" sz="1600" kern="100" dirty="0">
                <a:solidFill>
                  <a:srgbClr val="123E61"/>
                </a:solidFill>
                <a:latin typeface="黑体"/>
                <a:ea typeface="黑体"/>
                <a:cs typeface="黑体"/>
              </a:rPr>
              <a:t>：</a:t>
            </a:r>
            <a:r>
              <a:rPr lang="zh-CN" altLang="zh-CN" sz="1600" kern="100" dirty="0">
                <a:solidFill>
                  <a:srgbClr val="123E61"/>
                </a:solidFill>
                <a:latin typeface="黑体"/>
                <a:ea typeface="黑体"/>
                <a:cs typeface="黑体"/>
              </a:rPr>
              <a:t>最早的</a:t>
            </a:r>
            <a:r>
              <a:rPr lang="en-US" altLang="zh-CN" sz="1600" kern="100" dirty="0">
                <a:solidFill>
                  <a:srgbClr val="123E61"/>
                </a:solidFill>
                <a:latin typeface="黑体"/>
                <a:ea typeface="黑体"/>
                <a:cs typeface="黑体"/>
              </a:rPr>
              <a:t>SQL</a:t>
            </a:r>
            <a:r>
              <a:rPr lang="zh-CN" altLang="zh-CN" sz="1600" kern="100" dirty="0">
                <a:solidFill>
                  <a:srgbClr val="123E61"/>
                </a:solidFill>
                <a:latin typeface="黑体"/>
                <a:ea typeface="黑体"/>
                <a:cs typeface="黑体"/>
              </a:rPr>
              <a:t>原型是</a:t>
            </a:r>
            <a:r>
              <a:rPr lang="en-US" altLang="zh-CN" sz="1600" kern="100" dirty="0">
                <a:solidFill>
                  <a:srgbClr val="123E61"/>
                </a:solidFill>
                <a:latin typeface="黑体"/>
                <a:ea typeface="黑体"/>
                <a:cs typeface="黑体"/>
              </a:rPr>
              <a:t>IBM</a:t>
            </a:r>
            <a:r>
              <a:rPr lang="zh-CN" altLang="zh-CN" sz="1600" kern="100" dirty="0">
                <a:solidFill>
                  <a:srgbClr val="123E61"/>
                </a:solidFill>
                <a:latin typeface="黑体"/>
                <a:ea typeface="黑体"/>
                <a:cs typeface="黑体"/>
              </a:rPr>
              <a:t>的研究人员在</a:t>
            </a:r>
            <a:r>
              <a:rPr lang="en-US" altLang="zh-CN" sz="1600" kern="100" dirty="0">
                <a:solidFill>
                  <a:srgbClr val="123E61"/>
                </a:solidFill>
                <a:latin typeface="黑体"/>
                <a:ea typeface="黑体"/>
                <a:cs typeface="黑体"/>
              </a:rPr>
              <a:t>20</a:t>
            </a:r>
            <a:r>
              <a:rPr lang="zh-CN" altLang="zh-CN" sz="1600" kern="100" dirty="0">
                <a:solidFill>
                  <a:srgbClr val="123E61"/>
                </a:solidFill>
                <a:latin typeface="黑体"/>
                <a:ea typeface="黑体"/>
                <a:cs typeface="黑体"/>
              </a:rPr>
              <a:t>世纪</a:t>
            </a:r>
            <a:r>
              <a:rPr lang="en-US" altLang="zh-CN" sz="1600" kern="100" dirty="0">
                <a:solidFill>
                  <a:srgbClr val="123E61"/>
                </a:solidFill>
                <a:latin typeface="黑体"/>
                <a:ea typeface="黑体"/>
                <a:cs typeface="黑体"/>
              </a:rPr>
              <a:t>70</a:t>
            </a:r>
            <a:r>
              <a:rPr lang="zh-CN" altLang="zh-CN" sz="1600" kern="100" dirty="0">
                <a:solidFill>
                  <a:srgbClr val="123E61"/>
                </a:solidFill>
                <a:latin typeface="黑体"/>
                <a:ea typeface="黑体"/>
                <a:cs typeface="黑体"/>
              </a:rPr>
              <a:t>年代开发的，该原型被命名为</a:t>
            </a:r>
            <a:r>
              <a:rPr lang="en-US" altLang="zh-CN" sz="1600" kern="100" dirty="0">
                <a:solidFill>
                  <a:srgbClr val="123E61"/>
                </a:solidFill>
                <a:latin typeface="黑体"/>
                <a:ea typeface="黑体"/>
                <a:cs typeface="黑体"/>
              </a:rPr>
              <a:t>SEQUEL</a:t>
            </a:r>
            <a:r>
              <a:rPr lang="zh-CN" altLang="en-US" sz="1600" kern="100" dirty="0">
                <a:solidFill>
                  <a:srgbClr val="123E61"/>
                </a:solidFill>
                <a:latin typeface="黑体"/>
                <a:ea typeface="黑体"/>
                <a:cs typeface="黑体"/>
              </a:rPr>
              <a:t>。</a:t>
            </a:r>
            <a:endParaRPr lang="en-US" altLang="zh-CN" sz="1600" kern="100" dirty="0">
              <a:solidFill>
                <a:srgbClr val="123E61"/>
              </a:solidFill>
              <a:latin typeface="黑体"/>
              <a:ea typeface="黑体"/>
              <a:cs typeface="黑体"/>
            </a:endParaRPr>
          </a:p>
        </p:txBody>
      </p:sp>
      <p:sp>
        <p:nvSpPr>
          <p:cNvPr id="5" name="矩形 4"/>
          <p:cNvSpPr/>
          <p:nvPr/>
        </p:nvSpPr>
        <p:spPr>
          <a:xfrm>
            <a:off x="829896" y="1581289"/>
            <a:ext cx="7882563" cy="584776"/>
          </a:xfrm>
          <a:prstGeom prst="rect">
            <a:avLst/>
          </a:prstGeom>
        </p:spPr>
        <p:txBody>
          <a:bodyPr wrap="square">
            <a:spAutoFit/>
          </a:bodyPr>
          <a:lstStyle/>
          <a:p>
            <a:pPr marL="285750" indent="-285750">
              <a:buFont typeface="Wingdings" charset="2"/>
              <a:buChar char="l"/>
            </a:pPr>
            <a:r>
              <a:rPr lang="en-US" altLang="zh-CN" sz="1600" dirty="0">
                <a:solidFill>
                  <a:srgbClr val="123E61"/>
                </a:solidFill>
                <a:latin typeface="黑体"/>
                <a:ea typeface="黑体"/>
                <a:cs typeface="黑体"/>
              </a:rPr>
              <a:t>SQL-86</a:t>
            </a:r>
            <a:r>
              <a:rPr lang="zh-CN" altLang="en-US" sz="1600" dirty="0">
                <a:solidFill>
                  <a:srgbClr val="123E61"/>
                </a:solidFill>
                <a:latin typeface="黑体"/>
                <a:ea typeface="黑体"/>
                <a:cs typeface="黑体"/>
              </a:rPr>
              <a:t>：</a:t>
            </a:r>
            <a:r>
              <a:rPr lang="zh-CN" altLang="zh-CN" sz="1600" dirty="0">
                <a:solidFill>
                  <a:srgbClr val="123E61"/>
                </a:solidFill>
                <a:latin typeface="黑体"/>
                <a:ea typeface="黑体"/>
                <a:cs typeface="黑体"/>
              </a:rPr>
              <a:t>第一个</a:t>
            </a:r>
            <a:r>
              <a:rPr lang="en-US" altLang="zh-CN" sz="1600" dirty="0">
                <a:solidFill>
                  <a:srgbClr val="123E61"/>
                </a:solidFill>
                <a:latin typeface="黑体"/>
                <a:ea typeface="黑体"/>
                <a:cs typeface="黑体"/>
              </a:rPr>
              <a:t>SQL</a:t>
            </a:r>
            <a:r>
              <a:rPr lang="zh-CN" altLang="zh-CN" sz="1600" dirty="0">
                <a:solidFill>
                  <a:srgbClr val="123E61"/>
                </a:solidFill>
                <a:latin typeface="黑体"/>
                <a:ea typeface="黑体"/>
                <a:cs typeface="黑体"/>
              </a:rPr>
              <a:t>标准</a:t>
            </a:r>
            <a:r>
              <a:rPr lang="en-US" altLang="zh-CN" sz="1600" dirty="0">
                <a:solidFill>
                  <a:srgbClr val="123E61"/>
                </a:solidFill>
                <a:latin typeface="黑体"/>
                <a:ea typeface="黑体"/>
                <a:cs typeface="黑体"/>
              </a:rPr>
              <a:t>SQL-86</a:t>
            </a:r>
            <a:r>
              <a:rPr lang="zh-CN" altLang="zh-CN" sz="1600" dirty="0">
                <a:solidFill>
                  <a:srgbClr val="123E61"/>
                </a:solidFill>
                <a:latin typeface="黑体"/>
                <a:ea typeface="黑体"/>
                <a:cs typeface="黑体"/>
              </a:rPr>
              <a:t>由美国</a:t>
            </a:r>
            <a:r>
              <a:rPr lang="en-US" altLang="zh-CN" sz="1600" dirty="0">
                <a:solidFill>
                  <a:srgbClr val="123E61"/>
                </a:solidFill>
                <a:latin typeface="黑体"/>
                <a:ea typeface="黑体"/>
                <a:cs typeface="黑体"/>
              </a:rPr>
              <a:t>ANSI</a:t>
            </a:r>
            <a:r>
              <a:rPr lang="zh-CN" altLang="en-US" sz="1600" dirty="0">
                <a:solidFill>
                  <a:srgbClr val="123E61"/>
                </a:solidFill>
                <a:latin typeface="黑体"/>
                <a:ea typeface="黑体"/>
                <a:cs typeface="黑体"/>
              </a:rPr>
              <a:t>于</a:t>
            </a:r>
            <a:r>
              <a:rPr lang="en-US" altLang="zh-CN" sz="1600" dirty="0">
                <a:solidFill>
                  <a:srgbClr val="123E61"/>
                </a:solidFill>
                <a:latin typeface="黑体"/>
                <a:ea typeface="黑体"/>
                <a:cs typeface="黑体"/>
              </a:rPr>
              <a:t>1986</a:t>
            </a:r>
            <a:r>
              <a:rPr lang="zh-CN" altLang="en-US" sz="1600" dirty="0">
                <a:solidFill>
                  <a:srgbClr val="123E61"/>
                </a:solidFill>
                <a:latin typeface="黑体"/>
                <a:ea typeface="黑体"/>
                <a:cs typeface="黑体"/>
              </a:rPr>
              <a:t>年</a:t>
            </a:r>
            <a:r>
              <a:rPr lang="zh-CN" altLang="zh-CN" sz="1600" dirty="0">
                <a:solidFill>
                  <a:srgbClr val="123E61"/>
                </a:solidFill>
                <a:latin typeface="黑体"/>
                <a:ea typeface="黑体"/>
                <a:cs typeface="黑体"/>
              </a:rPr>
              <a:t>颁布。随后，</a:t>
            </a:r>
            <a:r>
              <a:rPr lang="en-US" altLang="zh-CN" sz="1600" dirty="0">
                <a:solidFill>
                  <a:srgbClr val="123E61"/>
                </a:solidFill>
                <a:latin typeface="黑体"/>
                <a:ea typeface="黑体"/>
                <a:cs typeface="黑体"/>
              </a:rPr>
              <a:t>ISO</a:t>
            </a:r>
            <a:r>
              <a:rPr lang="zh-CN" altLang="zh-CN" sz="1600" dirty="0">
                <a:solidFill>
                  <a:srgbClr val="123E61"/>
                </a:solidFill>
                <a:latin typeface="黑体"/>
                <a:ea typeface="黑体"/>
                <a:cs typeface="黑体"/>
              </a:rPr>
              <a:t>于</a:t>
            </a:r>
            <a:r>
              <a:rPr lang="en-US" altLang="zh-CN" sz="1600" dirty="0">
                <a:solidFill>
                  <a:srgbClr val="123E61"/>
                </a:solidFill>
                <a:latin typeface="黑体"/>
                <a:ea typeface="黑体"/>
                <a:cs typeface="黑体"/>
              </a:rPr>
              <a:t>1987</a:t>
            </a:r>
            <a:r>
              <a:rPr lang="zh-CN" altLang="zh-CN" sz="1600" dirty="0">
                <a:solidFill>
                  <a:srgbClr val="123E61"/>
                </a:solidFill>
                <a:latin typeface="黑体"/>
                <a:ea typeface="黑体"/>
                <a:cs typeface="黑体"/>
              </a:rPr>
              <a:t>年采纳它为国际标准。</a:t>
            </a:r>
            <a:endParaRPr lang="en-US" altLang="zh-CN" sz="1600" dirty="0">
              <a:solidFill>
                <a:srgbClr val="123E61"/>
              </a:solidFill>
              <a:latin typeface="黑体"/>
              <a:ea typeface="黑体"/>
              <a:cs typeface="黑体"/>
            </a:endParaRPr>
          </a:p>
        </p:txBody>
      </p:sp>
      <p:sp>
        <p:nvSpPr>
          <p:cNvPr id="7" name="矩形 6"/>
          <p:cNvSpPr/>
          <p:nvPr/>
        </p:nvSpPr>
        <p:spPr>
          <a:xfrm>
            <a:off x="829732" y="2212800"/>
            <a:ext cx="7954736" cy="584776"/>
          </a:xfrm>
          <a:prstGeom prst="rect">
            <a:avLst/>
          </a:prstGeom>
        </p:spPr>
        <p:txBody>
          <a:bodyPr wrap="square">
            <a:spAutoFit/>
          </a:bodyPr>
          <a:lstStyle/>
          <a:p>
            <a:pPr marL="285750" indent="-285750">
              <a:buFont typeface="Wingdings" charset="2"/>
              <a:buChar char="l"/>
            </a:pPr>
            <a:r>
              <a:rPr lang="en-US" altLang="zh-CN" sz="1600" dirty="0">
                <a:solidFill>
                  <a:srgbClr val="123E61"/>
                </a:solidFill>
                <a:latin typeface="黑体"/>
                <a:ea typeface="黑体"/>
                <a:cs typeface="黑体"/>
              </a:rPr>
              <a:t>SQL-92</a:t>
            </a:r>
            <a:r>
              <a:rPr lang="zh-CN" altLang="en-US" sz="1600" dirty="0">
                <a:solidFill>
                  <a:srgbClr val="123E61"/>
                </a:solidFill>
                <a:latin typeface="黑体"/>
                <a:ea typeface="黑体"/>
                <a:cs typeface="黑体"/>
              </a:rPr>
              <a:t>：</a:t>
            </a:r>
            <a:r>
              <a:rPr lang="zh-CN" altLang="zh-CN" sz="1600" dirty="0">
                <a:solidFill>
                  <a:srgbClr val="123E61"/>
                </a:solidFill>
                <a:latin typeface="黑体"/>
                <a:ea typeface="黑体"/>
                <a:cs typeface="黑体"/>
              </a:rPr>
              <a:t>在</a:t>
            </a:r>
            <a:r>
              <a:rPr lang="en-US" altLang="zh-CN" sz="1600" dirty="0">
                <a:solidFill>
                  <a:srgbClr val="123E61"/>
                </a:solidFill>
                <a:latin typeface="黑体"/>
                <a:ea typeface="黑体"/>
                <a:cs typeface="黑体"/>
              </a:rPr>
              <a:t>1992</a:t>
            </a:r>
            <a:r>
              <a:rPr lang="zh-CN" altLang="zh-CN" sz="1600" dirty="0">
                <a:solidFill>
                  <a:srgbClr val="123E61"/>
                </a:solidFill>
                <a:latin typeface="黑体"/>
                <a:ea typeface="黑体"/>
                <a:cs typeface="黑体"/>
              </a:rPr>
              <a:t>年，</a:t>
            </a:r>
            <a:r>
              <a:rPr lang="en-US" altLang="zh-CN" sz="1600" dirty="0">
                <a:solidFill>
                  <a:srgbClr val="123E61"/>
                </a:solidFill>
                <a:latin typeface="黑体"/>
                <a:ea typeface="黑体"/>
                <a:cs typeface="黑体"/>
              </a:rPr>
              <a:t>ISO</a:t>
            </a:r>
            <a:r>
              <a:rPr lang="zh-CN" altLang="zh-CN" sz="1600" dirty="0">
                <a:solidFill>
                  <a:srgbClr val="123E61"/>
                </a:solidFill>
                <a:latin typeface="黑体"/>
                <a:ea typeface="黑体"/>
                <a:cs typeface="黑体"/>
              </a:rPr>
              <a:t>和</a:t>
            </a:r>
            <a:r>
              <a:rPr lang="en-US" altLang="zh-CN" sz="1600" dirty="0">
                <a:solidFill>
                  <a:srgbClr val="123E61"/>
                </a:solidFill>
                <a:latin typeface="黑体"/>
                <a:ea typeface="黑体"/>
                <a:cs typeface="黑体"/>
              </a:rPr>
              <a:t>ANSI</a:t>
            </a:r>
            <a:r>
              <a:rPr lang="zh-CN" altLang="zh-CN" sz="1600" dirty="0">
                <a:solidFill>
                  <a:srgbClr val="123E61"/>
                </a:solidFill>
                <a:latin typeface="黑体"/>
                <a:ea typeface="黑体"/>
                <a:cs typeface="黑体"/>
              </a:rPr>
              <a:t>又共同颁布了新的</a:t>
            </a:r>
            <a:r>
              <a:rPr lang="en-US" altLang="zh-CN" sz="1600" dirty="0">
                <a:solidFill>
                  <a:srgbClr val="123E61"/>
                </a:solidFill>
                <a:latin typeface="黑体"/>
                <a:ea typeface="黑体"/>
                <a:cs typeface="黑体"/>
              </a:rPr>
              <a:t>SQL</a:t>
            </a:r>
            <a:r>
              <a:rPr lang="zh-CN" altLang="zh-CN" sz="1600" dirty="0">
                <a:solidFill>
                  <a:srgbClr val="123E61"/>
                </a:solidFill>
                <a:latin typeface="黑体"/>
                <a:ea typeface="黑体"/>
                <a:cs typeface="黑体"/>
              </a:rPr>
              <a:t>标准，称之为</a:t>
            </a:r>
            <a:r>
              <a:rPr lang="en-US" altLang="zh-CN" sz="1600" dirty="0">
                <a:solidFill>
                  <a:srgbClr val="123E61"/>
                </a:solidFill>
                <a:latin typeface="黑体"/>
                <a:ea typeface="黑体"/>
                <a:cs typeface="黑体"/>
              </a:rPr>
              <a:t>SQL-92</a:t>
            </a:r>
            <a:r>
              <a:rPr lang="zh-CN" altLang="zh-CN" sz="1600" dirty="0">
                <a:solidFill>
                  <a:srgbClr val="123E61"/>
                </a:solidFill>
                <a:latin typeface="黑体"/>
                <a:ea typeface="黑体"/>
                <a:cs typeface="黑体"/>
              </a:rPr>
              <a:t>，又称为</a:t>
            </a:r>
            <a:r>
              <a:rPr lang="en-US" altLang="zh-CN" sz="1600" dirty="0">
                <a:solidFill>
                  <a:srgbClr val="123E61"/>
                </a:solidFill>
                <a:latin typeface="黑体"/>
                <a:ea typeface="黑体"/>
                <a:cs typeface="黑体"/>
              </a:rPr>
              <a:t>SQL2</a:t>
            </a:r>
            <a:r>
              <a:rPr lang="zh-CN" altLang="en-US" sz="1600" dirty="0">
                <a:solidFill>
                  <a:srgbClr val="123E61"/>
                </a:solidFill>
                <a:latin typeface="黑体"/>
                <a:ea typeface="黑体"/>
                <a:cs typeface="黑体"/>
              </a:rPr>
              <a:t>，</a:t>
            </a:r>
            <a:r>
              <a:rPr lang="zh-CN" altLang="zh-CN" sz="1600" dirty="0">
                <a:solidFill>
                  <a:srgbClr val="123E61"/>
                </a:solidFill>
                <a:latin typeface="黑体"/>
                <a:ea typeface="黑体"/>
                <a:cs typeface="黑体"/>
              </a:rPr>
              <a:t>对</a:t>
            </a:r>
            <a:r>
              <a:rPr lang="en-US" altLang="zh-CN" sz="1600" dirty="0">
                <a:solidFill>
                  <a:srgbClr val="123E61"/>
                </a:solidFill>
                <a:latin typeface="黑体"/>
                <a:ea typeface="黑体"/>
                <a:cs typeface="黑体"/>
              </a:rPr>
              <a:t>SQL-86</a:t>
            </a:r>
            <a:r>
              <a:rPr lang="zh-CN" altLang="zh-CN" sz="1600" dirty="0">
                <a:solidFill>
                  <a:srgbClr val="123E61"/>
                </a:solidFill>
                <a:latin typeface="黑体"/>
                <a:ea typeface="黑体"/>
                <a:cs typeface="黑体"/>
              </a:rPr>
              <a:t>中存在的不足进行改进。</a:t>
            </a:r>
            <a:endParaRPr lang="en-US" altLang="zh-CN" sz="1600" dirty="0">
              <a:solidFill>
                <a:srgbClr val="123E61"/>
              </a:solidFill>
              <a:latin typeface="黑体"/>
              <a:ea typeface="黑体"/>
              <a:cs typeface="黑体"/>
            </a:endParaRPr>
          </a:p>
        </p:txBody>
      </p:sp>
      <p:sp>
        <p:nvSpPr>
          <p:cNvPr id="8" name="矩形 7"/>
          <p:cNvSpPr/>
          <p:nvPr/>
        </p:nvSpPr>
        <p:spPr>
          <a:xfrm>
            <a:off x="844929" y="2954026"/>
            <a:ext cx="7831527" cy="584776"/>
          </a:xfrm>
          <a:prstGeom prst="rect">
            <a:avLst/>
          </a:prstGeom>
        </p:spPr>
        <p:txBody>
          <a:bodyPr wrap="square">
            <a:spAutoFit/>
          </a:bodyPr>
          <a:lstStyle/>
          <a:p>
            <a:pPr marL="285750" indent="-285750">
              <a:buFont typeface="Wingdings" charset="2"/>
              <a:buChar char="l"/>
            </a:pPr>
            <a:r>
              <a:rPr lang="en-US" altLang="zh-CN" sz="1600" dirty="0">
                <a:solidFill>
                  <a:srgbClr val="123E61"/>
                </a:solidFill>
                <a:latin typeface="黑体"/>
                <a:ea typeface="黑体"/>
                <a:cs typeface="黑体"/>
              </a:rPr>
              <a:t>SQL-1999</a:t>
            </a:r>
            <a:r>
              <a:rPr lang="zh-CN" altLang="en-US" sz="1600" dirty="0">
                <a:solidFill>
                  <a:srgbClr val="123E61"/>
                </a:solidFill>
                <a:latin typeface="黑体"/>
                <a:ea typeface="黑体"/>
                <a:cs typeface="黑体"/>
              </a:rPr>
              <a:t>：</a:t>
            </a:r>
            <a:r>
              <a:rPr lang="en-US" altLang="zh-CN" sz="1600" dirty="0">
                <a:solidFill>
                  <a:srgbClr val="123E61"/>
                </a:solidFill>
                <a:latin typeface="黑体"/>
                <a:ea typeface="黑体"/>
                <a:cs typeface="黑体"/>
              </a:rPr>
              <a:t>1999</a:t>
            </a:r>
            <a:r>
              <a:rPr lang="zh-CN" altLang="zh-CN" sz="1600" dirty="0">
                <a:solidFill>
                  <a:srgbClr val="123E61"/>
                </a:solidFill>
                <a:latin typeface="黑体"/>
                <a:ea typeface="黑体"/>
                <a:cs typeface="黑体"/>
              </a:rPr>
              <a:t>年新颁布的</a:t>
            </a:r>
            <a:r>
              <a:rPr lang="en-US" altLang="zh-CN" sz="1600" dirty="0">
                <a:solidFill>
                  <a:srgbClr val="123E61"/>
                </a:solidFill>
                <a:latin typeface="黑体"/>
                <a:ea typeface="黑体"/>
                <a:cs typeface="黑体"/>
              </a:rPr>
              <a:t>SQL</a:t>
            </a:r>
            <a:r>
              <a:rPr lang="zh-CN" altLang="zh-CN" sz="1600" dirty="0">
                <a:solidFill>
                  <a:srgbClr val="123E61"/>
                </a:solidFill>
                <a:latin typeface="黑体"/>
                <a:ea typeface="黑体"/>
                <a:cs typeface="黑体"/>
              </a:rPr>
              <a:t>：</a:t>
            </a:r>
            <a:r>
              <a:rPr lang="en-US" altLang="zh-CN" sz="1600" dirty="0">
                <a:solidFill>
                  <a:srgbClr val="123E61"/>
                </a:solidFill>
                <a:latin typeface="黑体"/>
                <a:ea typeface="黑体"/>
                <a:cs typeface="黑体"/>
              </a:rPr>
              <a:t>1999</a:t>
            </a:r>
            <a:r>
              <a:rPr lang="zh-CN" altLang="zh-CN" sz="1600" dirty="0">
                <a:solidFill>
                  <a:srgbClr val="123E61"/>
                </a:solidFill>
                <a:latin typeface="黑体"/>
                <a:ea typeface="黑体"/>
                <a:cs typeface="黑体"/>
              </a:rPr>
              <a:t>（又称为</a:t>
            </a:r>
            <a:r>
              <a:rPr lang="en-US" altLang="zh-CN" sz="1600" dirty="0">
                <a:solidFill>
                  <a:srgbClr val="123E61"/>
                </a:solidFill>
                <a:latin typeface="黑体"/>
                <a:ea typeface="黑体"/>
                <a:cs typeface="黑体"/>
              </a:rPr>
              <a:t>SQL3</a:t>
            </a:r>
            <a:r>
              <a:rPr lang="zh-CN" altLang="zh-CN" sz="1600" dirty="0">
                <a:solidFill>
                  <a:srgbClr val="123E61"/>
                </a:solidFill>
                <a:latin typeface="黑体"/>
                <a:ea typeface="黑体"/>
                <a:cs typeface="黑体"/>
              </a:rPr>
              <a:t>）标准中增加了一些额外的特征以支持面向对象的数据管理。</a:t>
            </a:r>
            <a:endParaRPr lang="en-US" altLang="zh-CN" sz="1600" dirty="0">
              <a:solidFill>
                <a:srgbClr val="123E61"/>
              </a:solidFill>
              <a:latin typeface="黑体"/>
              <a:ea typeface="黑体"/>
              <a:cs typeface="黑体"/>
            </a:endParaRPr>
          </a:p>
        </p:txBody>
      </p:sp>
      <p:sp>
        <p:nvSpPr>
          <p:cNvPr id="9" name="矩形 8"/>
          <p:cNvSpPr/>
          <p:nvPr/>
        </p:nvSpPr>
        <p:spPr>
          <a:xfrm>
            <a:off x="844929" y="3626034"/>
            <a:ext cx="6498468" cy="338554"/>
          </a:xfrm>
          <a:prstGeom prst="rect">
            <a:avLst/>
          </a:prstGeom>
        </p:spPr>
        <p:txBody>
          <a:bodyPr wrap="square">
            <a:spAutoFit/>
          </a:bodyPr>
          <a:lstStyle/>
          <a:p>
            <a:pPr marL="285750" indent="-285750">
              <a:buFont typeface="Wingdings" charset="2"/>
              <a:buChar char="l"/>
            </a:pPr>
            <a:r>
              <a:rPr lang="en-US" altLang="zh-CN" sz="1600" dirty="0">
                <a:solidFill>
                  <a:srgbClr val="123E61"/>
                </a:solidFill>
                <a:latin typeface="黑体"/>
                <a:ea typeface="黑体"/>
                <a:cs typeface="黑体"/>
              </a:rPr>
              <a:t>SQL-2003</a:t>
            </a:r>
            <a:r>
              <a:rPr lang="zh-CN" altLang="en-US" sz="1600" dirty="0">
                <a:solidFill>
                  <a:srgbClr val="123E61"/>
                </a:solidFill>
                <a:latin typeface="黑体"/>
                <a:ea typeface="黑体"/>
                <a:cs typeface="黑体"/>
              </a:rPr>
              <a:t>：</a:t>
            </a:r>
            <a:r>
              <a:rPr lang="zh-CN" altLang="zh-CN" sz="1600" dirty="0">
                <a:solidFill>
                  <a:srgbClr val="123E61"/>
                </a:solidFill>
                <a:latin typeface="黑体"/>
                <a:ea typeface="黑体"/>
                <a:cs typeface="黑体"/>
              </a:rPr>
              <a:t>第四版的</a:t>
            </a:r>
            <a:r>
              <a:rPr lang="en-US" altLang="zh-CN" sz="1600" dirty="0">
                <a:solidFill>
                  <a:srgbClr val="123E61"/>
                </a:solidFill>
                <a:latin typeface="黑体"/>
                <a:ea typeface="黑体"/>
                <a:cs typeface="黑体"/>
              </a:rPr>
              <a:t>SQL</a:t>
            </a:r>
            <a:r>
              <a:rPr lang="zh-CN" altLang="zh-CN" sz="1600" dirty="0">
                <a:solidFill>
                  <a:srgbClr val="123E61"/>
                </a:solidFill>
                <a:latin typeface="黑体"/>
                <a:ea typeface="黑体"/>
                <a:cs typeface="黑体"/>
              </a:rPr>
              <a:t>标准是</a:t>
            </a:r>
            <a:r>
              <a:rPr lang="en-US" altLang="zh-CN" sz="1600" dirty="0">
                <a:solidFill>
                  <a:srgbClr val="123E61"/>
                </a:solidFill>
                <a:latin typeface="黑体"/>
                <a:ea typeface="黑体"/>
                <a:cs typeface="黑体"/>
              </a:rPr>
              <a:t>2003</a:t>
            </a:r>
            <a:r>
              <a:rPr lang="zh-CN" altLang="zh-CN" sz="1600" dirty="0">
                <a:solidFill>
                  <a:srgbClr val="123E61"/>
                </a:solidFill>
                <a:latin typeface="黑体"/>
                <a:ea typeface="黑体"/>
                <a:cs typeface="黑体"/>
              </a:rPr>
              <a:t>年颁布的</a:t>
            </a:r>
            <a:r>
              <a:rPr lang="en-US" altLang="zh-CN" sz="1600" dirty="0">
                <a:solidFill>
                  <a:srgbClr val="123E61"/>
                </a:solidFill>
                <a:latin typeface="黑体"/>
                <a:ea typeface="黑体"/>
                <a:cs typeface="黑体"/>
              </a:rPr>
              <a:t>SQL</a:t>
            </a:r>
            <a:r>
              <a:rPr lang="zh-CN" altLang="zh-CN" sz="1600" dirty="0">
                <a:solidFill>
                  <a:srgbClr val="123E61"/>
                </a:solidFill>
                <a:latin typeface="黑体"/>
                <a:ea typeface="黑体"/>
                <a:cs typeface="黑体"/>
              </a:rPr>
              <a:t>：</a:t>
            </a:r>
            <a:r>
              <a:rPr lang="en-US" altLang="zh-CN" sz="1600" dirty="0">
                <a:solidFill>
                  <a:srgbClr val="123E61"/>
                </a:solidFill>
                <a:latin typeface="黑体"/>
                <a:ea typeface="黑体"/>
                <a:cs typeface="黑体"/>
              </a:rPr>
              <a:t>2003</a:t>
            </a:r>
            <a:r>
              <a:rPr lang="zh-CN" altLang="zh-CN" sz="1600" dirty="0">
                <a:solidFill>
                  <a:srgbClr val="123E61"/>
                </a:solidFill>
                <a:latin typeface="黑体"/>
                <a:ea typeface="黑体"/>
                <a:cs typeface="黑体"/>
              </a:rPr>
              <a:t>。</a:t>
            </a:r>
          </a:p>
        </p:txBody>
      </p:sp>
      <p:sp>
        <p:nvSpPr>
          <p:cNvPr id="10" name="矩形 9"/>
          <p:cNvSpPr/>
          <p:nvPr/>
        </p:nvSpPr>
        <p:spPr>
          <a:xfrm>
            <a:off x="844929" y="4183432"/>
            <a:ext cx="6570475" cy="338554"/>
          </a:xfrm>
          <a:prstGeom prst="rect">
            <a:avLst/>
          </a:prstGeom>
        </p:spPr>
        <p:txBody>
          <a:bodyPr wrap="square">
            <a:spAutoFit/>
          </a:bodyPr>
          <a:lstStyle/>
          <a:p>
            <a:pPr marL="285750" indent="-285750">
              <a:buFont typeface="Wingdings" charset="2"/>
              <a:buChar char="l"/>
            </a:pPr>
            <a:r>
              <a:rPr lang="en-US" altLang="zh-CN" sz="1600" dirty="0">
                <a:solidFill>
                  <a:srgbClr val="123E61"/>
                </a:solidFill>
                <a:latin typeface="黑体"/>
                <a:ea typeface="黑体"/>
                <a:cs typeface="黑体"/>
              </a:rPr>
              <a:t>SQL-2016</a:t>
            </a:r>
            <a:r>
              <a:rPr lang="zh-CN" altLang="en-US" sz="1600" dirty="0">
                <a:solidFill>
                  <a:srgbClr val="123E61"/>
                </a:solidFill>
                <a:latin typeface="黑体"/>
                <a:ea typeface="黑体"/>
                <a:cs typeface="黑体"/>
              </a:rPr>
              <a:t>：这是</a:t>
            </a:r>
            <a:r>
              <a:rPr lang="en-US" altLang="zh-CN" sz="1600" dirty="0">
                <a:solidFill>
                  <a:srgbClr val="123E61"/>
                </a:solidFill>
                <a:latin typeface="黑体"/>
                <a:ea typeface="黑体"/>
                <a:cs typeface="黑体"/>
              </a:rPr>
              <a:t>SQL</a:t>
            </a:r>
            <a:r>
              <a:rPr lang="zh-CN" altLang="zh-CN" sz="1600" dirty="0">
                <a:solidFill>
                  <a:srgbClr val="123E61"/>
                </a:solidFill>
                <a:latin typeface="黑体"/>
                <a:ea typeface="黑体"/>
                <a:cs typeface="黑体"/>
              </a:rPr>
              <a:t>数据库查询语言标准的第八次修订版本。</a:t>
            </a:r>
            <a:endParaRPr lang="zh-CN" altLang="en-US" sz="1600" dirty="0">
              <a:solidFill>
                <a:srgbClr val="123E61"/>
              </a:solidFill>
              <a:latin typeface="黑体"/>
              <a:ea typeface="黑体"/>
              <a:cs typeface="黑体"/>
            </a:endParaRPr>
          </a:p>
        </p:txBody>
      </p:sp>
      <p:sp>
        <p:nvSpPr>
          <p:cNvPr id="4"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2</a:t>
            </a:fld>
            <a:endParaRPr lang="zh-CN" altLang="en-US" dirty="0"/>
          </a:p>
        </p:txBody>
      </p:sp>
      <p:sp>
        <p:nvSpPr>
          <p:cNvPr id="11" name="页脚占位符 10"/>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8581608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数据查询语句基本结构</a:t>
            </a:r>
          </a:p>
        </p:txBody>
      </p:sp>
      <p:sp>
        <p:nvSpPr>
          <p:cNvPr id="6" name="文本框 5"/>
          <p:cNvSpPr txBox="1"/>
          <p:nvPr/>
        </p:nvSpPr>
        <p:spPr>
          <a:xfrm>
            <a:off x="5400092" y="196280"/>
            <a:ext cx="1872208" cy="523220"/>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查询语句基本结构</a:t>
            </a:r>
          </a:p>
          <a:p>
            <a:pPr algn="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11" name="文本框 10">
            <a:extLst>
              <a:ext uri="{FF2B5EF4-FFF2-40B4-BE49-F238E27FC236}">
                <a16:creationId xmlns:a16="http://schemas.microsoft.com/office/drawing/2014/main" id="{9DA53C91-9A65-4058-B464-117844FD6FF0}"/>
              </a:ext>
            </a:extLst>
          </p:cNvPr>
          <p:cNvSpPr txBox="1"/>
          <p:nvPr/>
        </p:nvSpPr>
        <p:spPr>
          <a:xfrm>
            <a:off x="719572" y="664332"/>
            <a:ext cx="4752528" cy="400110"/>
          </a:xfrm>
          <a:prstGeom prst="rect">
            <a:avLst/>
          </a:prstGeom>
          <a:noFill/>
        </p:spPr>
        <p:txBody>
          <a:bodyPr wrap="square" rtlCol="0">
            <a:spAutoFit/>
          </a:bodyPr>
          <a:lstStyle/>
          <a:p>
            <a:pPr marL="342900" indent="-342900">
              <a:buClr>
                <a:schemeClr val="tx2"/>
              </a:buClr>
              <a:buFont typeface="Wingdings" panose="05000000000000000000" pitchFamily="2" charset="2"/>
              <a:buChar char="l"/>
            </a:pPr>
            <a:r>
              <a:rPr lang="zh-CN" altLang="en-US" sz="2000" dirty="0">
                <a:solidFill>
                  <a:srgbClr val="123E61"/>
                </a:solidFill>
                <a:latin typeface="黑体" panose="02010609060101010101" pitchFamily="49" charset="-122"/>
                <a:ea typeface="黑体" panose="02010609060101010101" pitchFamily="49" charset="-122"/>
              </a:rPr>
              <a:t>查询语句示例</a:t>
            </a:r>
          </a:p>
        </p:txBody>
      </p:sp>
      <p:sp>
        <p:nvSpPr>
          <p:cNvPr id="12" name="内容占位符 2">
            <a:extLst>
              <a:ext uri="{FF2B5EF4-FFF2-40B4-BE49-F238E27FC236}">
                <a16:creationId xmlns:a16="http://schemas.microsoft.com/office/drawing/2014/main" id="{1253740D-ACC5-4C07-B88D-E0E13F40E8EF}"/>
              </a:ext>
            </a:extLst>
          </p:cNvPr>
          <p:cNvSpPr txBox="1">
            <a:spLocks noChangeArrowheads="1"/>
          </p:cNvSpPr>
          <p:nvPr/>
        </p:nvSpPr>
        <p:spPr bwMode="auto">
          <a:xfrm>
            <a:off x="1115616" y="1112086"/>
            <a:ext cx="5580620" cy="196307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itchFamily="2" charset="2"/>
              <a:buChar char="l"/>
            </a:pPr>
            <a:r>
              <a:rPr lang="zh-CN" altLang="zh-CN" sz="1600" dirty="0">
                <a:solidFill>
                  <a:srgbClr val="123E61"/>
                </a:solidFill>
                <a:latin typeface="黑体" panose="02010609060101010101" pitchFamily="49" charset="-122"/>
                <a:ea typeface="黑体" panose="02010609060101010101" pitchFamily="49" charset="-122"/>
              </a:rPr>
              <a:t>查询医生基本信息表中所有男医生的基本信息</a:t>
            </a:r>
          </a:p>
          <a:p>
            <a:pPr marL="0" indent="0">
              <a:buNone/>
            </a:pPr>
            <a:r>
              <a:rPr lang="en-US" altLang="zh-CN" sz="1400" dirty="0">
                <a:latin typeface="黑体" panose="02010609060101010101" pitchFamily="49" charset="-122"/>
                <a:ea typeface="黑体" panose="02010609060101010101" pitchFamily="49" charset="-122"/>
              </a:rPr>
              <a:t>SELECT *</a:t>
            </a:r>
            <a:r>
              <a:rPr lang="zh-CN" altLang="en-US" sz="14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FROM Doctor </a:t>
            </a:r>
            <a:endParaRPr lang="zh-CN" altLang="zh-CN" sz="1400" dirty="0">
              <a:latin typeface="黑体" panose="02010609060101010101" pitchFamily="49" charset="-122"/>
              <a:ea typeface="黑体" panose="02010609060101010101" pitchFamily="49" charset="-122"/>
            </a:endParaRPr>
          </a:p>
          <a:p>
            <a:pPr marL="0" indent="0">
              <a:buNone/>
            </a:pPr>
            <a:r>
              <a:rPr lang="en-US" altLang="zh-CN" sz="1400" dirty="0">
                <a:latin typeface="黑体" panose="02010609060101010101" pitchFamily="49" charset="-122"/>
                <a:ea typeface="黑体" panose="02010609060101010101" pitchFamily="49" charset="-122"/>
              </a:rPr>
              <a:t>WHERE </a:t>
            </a:r>
            <a:r>
              <a:rPr lang="en-US" altLang="zh-CN" sz="1400" dirty="0" err="1">
                <a:latin typeface="黑体" panose="02010609060101010101" pitchFamily="49" charset="-122"/>
                <a:ea typeface="黑体" panose="02010609060101010101" pitchFamily="49" charset="-122"/>
              </a:rPr>
              <a:t>Dsex</a:t>
            </a:r>
            <a:r>
              <a:rPr lang="en-US" altLang="zh-CN" sz="1400" dirty="0">
                <a:latin typeface="黑体" panose="02010609060101010101" pitchFamily="49" charset="-122"/>
                <a:ea typeface="黑体" panose="02010609060101010101" pitchFamily="49" charset="-122"/>
              </a:rPr>
              <a:t>='</a:t>
            </a:r>
            <a:r>
              <a:rPr lang="zh-CN" altLang="zh-CN" sz="1400" dirty="0">
                <a:latin typeface="黑体" panose="02010609060101010101" pitchFamily="49" charset="-122"/>
                <a:ea typeface="黑体" panose="02010609060101010101" pitchFamily="49" charset="-122"/>
              </a:rPr>
              <a:t>男</a:t>
            </a:r>
            <a:r>
              <a:rPr lang="en-US" altLang="zh-CN" sz="1400" dirty="0">
                <a:latin typeface="黑体" panose="02010609060101010101" pitchFamily="49" charset="-122"/>
                <a:ea typeface="黑体" panose="02010609060101010101" pitchFamily="49" charset="-122"/>
              </a:rPr>
              <a:t>'</a:t>
            </a:r>
            <a:endParaRPr lang="zh-CN" altLang="zh-CN" sz="1400" dirty="0">
              <a:latin typeface="黑体" panose="02010609060101010101" pitchFamily="49" charset="-122"/>
              <a:ea typeface="黑体" panose="02010609060101010101" pitchFamily="49" charset="-122"/>
            </a:endParaRPr>
          </a:p>
        </p:txBody>
      </p:sp>
      <p:pic>
        <p:nvPicPr>
          <p:cNvPr id="13" name="图片 12" descr="C:\Users\Administrator\Desktop\jietu\第三章\3-14.PNG">
            <a:extLst>
              <a:ext uri="{FF2B5EF4-FFF2-40B4-BE49-F238E27FC236}">
                <a16:creationId xmlns:a16="http://schemas.microsoft.com/office/drawing/2014/main" id="{DD6A93AF-369F-4EF5-BC67-E0E9D61B0FB7}"/>
              </a:ext>
            </a:extLst>
          </p:cNvPr>
          <p:cNvPicPr/>
          <p:nvPr/>
        </p:nvPicPr>
        <p:blipFill>
          <a:blip r:embed="rId4">
            <a:extLst>
              <a:ext uri="{28A0092B-C50C-407E-A947-70E740481C1C}">
                <a14:useLocalDpi xmlns:a14="http://schemas.microsoft.com/office/drawing/2010/main" val="0"/>
              </a:ext>
            </a:extLst>
          </a:blip>
          <a:srcRect/>
          <a:stretch>
            <a:fillRect/>
          </a:stretch>
        </p:blipFill>
        <p:spPr>
          <a:xfrm>
            <a:off x="1064917" y="2417069"/>
            <a:ext cx="3773805" cy="1919671"/>
          </a:xfrm>
          <a:prstGeom prst="rect">
            <a:avLst/>
          </a:prstGeom>
          <a:noFill/>
          <a:ln>
            <a:noFill/>
          </a:ln>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20</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00630122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数据查询语句基本结构</a:t>
            </a:r>
          </a:p>
        </p:txBody>
      </p:sp>
      <p:sp>
        <p:nvSpPr>
          <p:cNvPr id="6" name="文本框 5"/>
          <p:cNvSpPr txBox="1"/>
          <p:nvPr/>
        </p:nvSpPr>
        <p:spPr>
          <a:xfrm>
            <a:off x="5400092" y="196280"/>
            <a:ext cx="1872208" cy="523220"/>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查询语句基本结构</a:t>
            </a:r>
          </a:p>
          <a:p>
            <a:pPr algn="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14" name="内容占位符 2">
            <a:extLst>
              <a:ext uri="{FF2B5EF4-FFF2-40B4-BE49-F238E27FC236}">
                <a16:creationId xmlns:a16="http://schemas.microsoft.com/office/drawing/2014/main" id="{CD682982-656F-4BD6-A8CF-F45D7D5DDB4B}"/>
              </a:ext>
            </a:extLst>
          </p:cNvPr>
          <p:cNvSpPr txBox="1">
            <a:spLocks noChangeArrowheads="1"/>
          </p:cNvSpPr>
          <p:nvPr/>
        </p:nvSpPr>
        <p:spPr bwMode="auto">
          <a:xfrm>
            <a:off x="575557" y="736340"/>
            <a:ext cx="6766166" cy="4659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123E61"/>
              </a:buClr>
              <a:buFont typeface="Wingdings" panose="05000000000000000000" pitchFamily="2" charset="2"/>
              <a:buChar char="l"/>
            </a:pPr>
            <a:r>
              <a:rPr lang="en-US" altLang="zh-CN" sz="2000" dirty="0">
                <a:solidFill>
                  <a:srgbClr val="123E61"/>
                </a:solidFill>
                <a:latin typeface="黑体" panose="02010609060101010101" pitchFamily="49" charset="-122"/>
                <a:ea typeface="黑体" panose="02010609060101010101" pitchFamily="49" charset="-122"/>
              </a:rPr>
              <a:t>SQL</a:t>
            </a:r>
            <a:r>
              <a:rPr lang="zh-CN" altLang="zh-CN" sz="2000" dirty="0">
                <a:solidFill>
                  <a:srgbClr val="123E61"/>
                </a:solidFill>
                <a:latin typeface="黑体" panose="02010609060101010101" pitchFamily="49" charset="-122"/>
                <a:ea typeface="黑体" panose="02010609060101010101" pitchFamily="49" charset="-122"/>
              </a:rPr>
              <a:t>查询语句的结构特征，即</a:t>
            </a:r>
            <a:r>
              <a:rPr lang="en-US" altLang="zh-CN" sz="2000" dirty="0">
                <a:solidFill>
                  <a:srgbClr val="123E61"/>
                </a:solidFill>
                <a:latin typeface="黑体" panose="02010609060101010101" pitchFamily="49" charset="-122"/>
                <a:ea typeface="黑体" panose="02010609060101010101" pitchFamily="49" charset="-122"/>
              </a:rPr>
              <a:t>SELECT-FROM-WHERE</a:t>
            </a:r>
            <a:r>
              <a:rPr lang="zh-CN" altLang="zh-CN" sz="2000" dirty="0">
                <a:solidFill>
                  <a:srgbClr val="123E61"/>
                </a:solidFill>
                <a:latin typeface="黑体" panose="02010609060101010101" pitchFamily="49" charset="-122"/>
                <a:ea typeface="黑体" panose="02010609060101010101" pitchFamily="49" charset="-122"/>
              </a:rPr>
              <a:t>形式</a:t>
            </a:r>
            <a:endParaRPr lang="en-US" altLang="zh-CN" sz="2000" dirty="0">
              <a:solidFill>
                <a:srgbClr val="123E61"/>
              </a:solidFill>
              <a:latin typeface="黑体" panose="02010609060101010101" pitchFamily="49" charset="-122"/>
              <a:ea typeface="黑体" panose="02010609060101010101" pitchFamily="49" charset="-122"/>
            </a:endParaRPr>
          </a:p>
          <a:p>
            <a:pPr marL="0" indent="0">
              <a:buClr>
                <a:srgbClr val="FF0000"/>
              </a:buClr>
              <a:buNone/>
            </a:pPr>
            <a:endParaRPr lang="zh-CN" altLang="zh-CN" sz="2000" dirty="0">
              <a:solidFill>
                <a:srgbClr val="123E61"/>
              </a:solidFill>
              <a:latin typeface="黑体" panose="02010609060101010101" pitchFamily="49" charset="-122"/>
              <a:ea typeface="黑体" panose="02010609060101010101" pitchFamily="49" charset="-122"/>
            </a:endParaRPr>
          </a:p>
          <a:p>
            <a:pPr lvl="1">
              <a:buFont typeface="Wingdings" panose="05000000000000000000" pitchFamily="2" charset="2"/>
              <a:buChar char="l"/>
            </a:pPr>
            <a:r>
              <a:rPr lang="en-US" altLang="zh-CN" sz="1600" dirty="0">
                <a:solidFill>
                  <a:srgbClr val="123E61"/>
                </a:solidFill>
                <a:latin typeface="黑体" panose="02010609060101010101" pitchFamily="49" charset="-122"/>
                <a:ea typeface="黑体" panose="02010609060101010101" pitchFamily="49" charset="-122"/>
              </a:rPr>
              <a:t>SELECT</a:t>
            </a:r>
            <a:r>
              <a:rPr lang="zh-CN" altLang="zh-CN" sz="1600" dirty="0">
                <a:solidFill>
                  <a:srgbClr val="123E61"/>
                </a:solidFill>
                <a:latin typeface="黑体" panose="02010609060101010101" pitchFamily="49" charset="-122"/>
                <a:ea typeface="黑体" panose="02010609060101010101" pitchFamily="49" charset="-122"/>
              </a:rPr>
              <a:t>子句说明哪些属性列显示输出</a:t>
            </a:r>
            <a:endParaRPr lang="en-US" altLang="zh-CN" sz="1600" dirty="0">
              <a:solidFill>
                <a:srgbClr val="123E61"/>
              </a:solidFill>
              <a:latin typeface="黑体" panose="02010609060101010101" pitchFamily="49" charset="-122"/>
              <a:ea typeface="黑体" panose="02010609060101010101" pitchFamily="49" charset="-122"/>
            </a:endParaRPr>
          </a:p>
          <a:p>
            <a:pPr lvl="1">
              <a:buFont typeface="Wingdings" panose="05000000000000000000" pitchFamily="2" charset="2"/>
              <a:buChar char="l"/>
            </a:pPr>
            <a:r>
              <a:rPr lang="en-US" altLang="zh-CN" sz="1600" dirty="0">
                <a:solidFill>
                  <a:srgbClr val="123E61"/>
                </a:solidFill>
                <a:latin typeface="黑体" panose="02010609060101010101" pitchFamily="49" charset="-122"/>
                <a:ea typeface="黑体" panose="02010609060101010101" pitchFamily="49" charset="-122"/>
              </a:rPr>
              <a:t>FROM</a:t>
            </a:r>
            <a:r>
              <a:rPr lang="zh-CN" altLang="zh-CN" sz="1600" dirty="0">
                <a:solidFill>
                  <a:srgbClr val="123E61"/>
                </a:solidFill>
                <a:latin typeface="黑体" panose="02010609060101010101" pitchFamily="49" charset="-122"/>
                <a:ea typeface="黑体" panose="02010609060101010101" pitchFamily="49" charset="-122"/>
              </a:rPr>
              <a:t>子句给出查询</a:t>
            </a:r>
            <a:r>
              <a:rPr lang="zh-CN" altLang="en-US" sz="1600" dirty="0">
                <a:solidFill>
                  <a:srgbClr val="123E61"/>
                </a:solidFill>
                <a:latin typeface="黑体" panose="02010609060101010101" pitchFamily="49" charset="-122"/>
                <a:ea typeface="黑体" panose="02010609060101010101" pitchFamily="49" charset="-122"/>
              </a:rPr>
              <a:t>的表名</a:t>
            </a:r>
            <a:endParaRPr lang="en-US" altLang="zh-CN" sz="1600" dirty="0">
              <a:solidFill>
                <a:srgbClr val="123E61"/>
              </a:solidFill>
              <a:latin typeface="黑体" panose="02010609060101010101" pitchFamily="49" charset="-122"/>
              <a:ea typeface="黑体" panose="02010609060101010101" pitchFamily="49" charset="-122"/>
            </a:endParaRPr>
          </a:p>
          <a:p>
            <a:pPr lvl="1">
              <a:buFont typeface="Wingdings" panose="05000000000000000000" pitchFamily="2" charset="2"/>
              <a:buChar char="l"/>
            </a:pPr>
            <a:r>
              <a:rPr lang="en-US" altLang="zh-CN" sz="1600" dirty="0">
                <a:solidFill>
                  <a:srgbClr val="123E61"/>
                </a:solidFill>
                <a:latin typeface="黑体" panose="02010609060101010101" pitchFamily="49" charset="-122"/>
                <a:ea typeface="黑体" panose="02010609060101010101" pitchFamily="49" charset="-122"/>
              </a:rPr>
              <a:t>WHERE</a:t>
            </a:r>
            <a:r>
              <a:rPr lang="zh-CN" altLang="zh-CN" sz="1600" dirty="0">
                <a:solidFill>
                  <a:srgbClr val="123E61"/>
                </a:solidFill>
                <a:latin typeface="黑体" panose="02010609060101010101" pitchFamily="49" charset="-122"/>
                <a:ea typeface="黑体" panose="02010609060101010101" pitchFamily="49" charset="-122"/>
              </a:rPr>
              <a:t>子句是一个条件子句，就像关系代数中的选择条件</a:t>
            </a:r>
            <a:r>
              <a:rPr lang="zh-CN" altLang="en-US" sz="1600" dirty="0">
                <a:solidFill>
                  <a:srgbClr val="123E61"/>
                </a:solidFill>
                <a:latin typeface="黑体" panose="02010609060101010101" pitchFamily="49" charset="-122"/>
                <a:ea typeface="黑体" panose="02010609060101010101" pitchFamily="49" charset="-122"/>
              </a:rPr>
              <a:t>，返回满足条件的元组</a:t>
            </a:r>
            <a:r>
              <a:rPr lang="zh-CN" altLang="zh-CN" sz="1600" dirty="0">
                <a:solidFill>
                  <a:srgbClr val="123E61"/>
                </a:solidFill>
                <a:latin typeface="黑体" panose="02010609060101010101" pitchFamily="49" charset="-122"/>
                <a:ea typeface="黑体" panose="02010609060101010101" pitchFamily="49" charset="-122"/>
              </a:rPr>
              <a:t>。</a:t>
            </a:r>
            <a:endParaRPr lang="zh-CN" altLang="en-US" sz="1600" dirty="0">
              <a:solidFill>
                <a:srgbClr val="123E61"/>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21</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96671518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文本框 11"/>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数据查询语句基本结构</a:t>
            </a:r>
          </a:p>
        </p:txBody>
      </p:sp>
      <p:sp>
        <p:nvSpPr>
          <p:cNvPr id="13" name="文本框 12"/>
          <p:cNvSpPr txBox="1"/>
          <p:nvPr/>
        </p:nvSpPr>
        <p:spPr>
          <a:xfrm>
            <a:off x="5400092" y="196280"/>
            <a:ext cx="1872208" cy="523220"/>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查询语句基本结构</a:t>
            </a:r>
          </a:p>
          <a:p>
            <a:pPr algn="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14" name="内容占位符 2">
            <a:extLst>
              <a:ext uri="{FF2B5EF4-FFF2-40B4-BE49-F238E27FC236}">
                <a16:creationId xmlns:a16="http://schemas.microsoft.com/office/drawing/2014/main" id="{021A65C4-127A-4890-8011-4D1C62AC60FD}"/>
              </a:ext>
            </a:extLst>
          </p:cNvPr>
          <p:cNvSpPr txBox="1">
            <a:spLocks noChangeArrowheads="1"/>
          </p:cNvSpPr>
          <p:nvPr/>
        </p:nvSpPr>
        <p:spPr bwMode="auto">
          <a:xfrm>
            <a:off x="791580" y="700336"/>
            <a:ext cx="8008938" cy="4659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ts val="0"/>
              </a:spcBef>
              <a:buClr>
                <a:schemeClr val="tx2"/>
              </a:buClr>
              <a:buFont typeface="Wingdings" panose="05000000000000000000" pitchFamily="2" charset="2"/>
              <a:buChar char="l"/>
            </a:pPr>
            <a:r>
              <a:rPr lang="zh-CN" altLang="zh-CN" sz="2000" dirty="0">
                <a:solidFill>
                  <a:srgbClr val="123E61"/>
                </a:solidFill>
                <a:latin typeface="黑体" panose="02010609060101010101" pitchFamily="49" charset="-122"/>
                <a:ea typeface="黑体" panose="02010609060101010101" pitchFamily="49" charset="-122"/>
              </a:rPr>
              <a:t>查询语句基本结构</a:t>
            </a:r>
          </a:p>
          <a:p>
            <a:pPr marL="0" indent="0">
              <a:buNone/>
            </a:pPr>
            <a:r>
              <a:rPr lang="zh-CN" altLang="en-US" sz="14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SELECT [DISTINCT|ALL]{*|</a:t>
            </a:r>
            <a:r>
              <a:rPr lang="zh-CN" altLang="zh-CN" sz="1400" dirty="0">
                <a:latin typeface="黑体" panose="02010609060101010101" pitchFamily="49" charset="-122"/>
                <a:ea typeface="黑体" panose="02010609060101010101" pitchFamily="49" charset="-122"/>
              </a:rPr>
              <a:t>属性列表达式</a:t>
            </a:r>
            <a:r>
              <a:rPr lang="en-US" altLang="zh-CN" sz="1400" dirty="0">
                <a:latin typeface="黑体" panose="02010609060101010101" pitchFamily="49" charset="-122"/>
                <a:ea typeface="黑体" panose="02010609060101010101" pitchFamily="49" charset="-122"/>
              </a:rPr>
              <a:t>[AS </a:t>
            </a:r>
            <a:r>
              <a:rPr lang="zh-CN" altLang="zh-CN" sz="1400" dirty="0">
                <a:latin typeface="黑体" panose="02010609060101010101" pitchFamily="49" charset="-122"/>
                <a:ea typeface="黑体" panose="02010609060101010101" pitchFamily="49" charset="-122"/>
              </a:rPr>
              <a:t>新的属性列名</a:t>
            </a:r>
            <a:r>
              <a:rPr lang="en-US" altLang="zh-CN" sz="1400" dirty="0">
                <a:latin typeface="黑体" panose="02010609060101010101" pitchFamily="49" charset="-122"/>
                <a:ea typeface="黑体" panose="02010609060101010101" pitchFamily="49" charset="-122"/>
              </a:rPr>
              <a:t>][,…] }</a:t>
            </a:r>
            <a:endParaRPr lang="zh-CN" altLang="zh-CN" sz="1400" dirty="0">
              <a:latin typeface="黑体" panose="02010609060101010101" pitchFamily="49" charset="-122"/>
              <a:ea typeface="黑体" panose="02010609060101010101" pitchFamily="49" charset="-122"/>
            </a:endParaRPr>
          </a:p>
          <a:p>
            <a:pPr marL="0" indent="0">
              <a:buNone/>
            </a:pPr>
            <a:r>
              <a:rPr lang="en-US" altLang="zh-CN" sz="1400" dirty="0">
                <a:latin typeface="黑体" panose="02010609060101010101" pitchFamily="49" charset="-122"/>
                <a:ea typeface="黑体" panose="02010609060101010101" pitchFamily="49" charset="-122"/>
              </a:rPr>
              <a:t>   FROM &lt;</a:t>
            </a:r>
            <a:r>
              <a:rPr lang="zh-CN" altLang="zh-CN" sz="1400" dirty="0">
                <a:latin typeface="黑体" panose="02010609060101010101" pitchFamily="49" charset="-122"/>
                <a:ea typeface="黑体" panose="02010609060101010101" pitchFamily="49" charset="-122"/>
              </a:rPr>
              <a:t>基表名</a:t>
            </a:r>
            <a:r>
              <a:rPr lang="en-US" altLang="zh-CN" sz="1400" dirty="0">
                <a:latin typeface="黑体" panose="02010609060101010101" pitchFamily="49" charset="-122"/>
                <a:ea typeface="黑体" panose="02010609060101010101" pitchFamily="49" charset="-122"/>
              </a:rPr>
              <a:t>|</a:t>
            </a:r>
            <a:r>
              <a:rPr lang="zh-CN" altLang="zh-CN" sz="1400" dirty="0">
                <a:latin typeface="黑体" panose="02010609060101010101" pitchFamily="49" charset="-122"/>
                <a:ea typeface="黑体" panose="02010609060101010101" pitchFamily="49" charset="-122"/>
              </a:rPr>
              <a:t>视图名</a:t>
            </a:r>
            <a:r>
              <a:rPr lang="en-US" altLang="zh-CN" sz="1400" dirty="0">
                <a:latin typeface="黑体" panose="02010609060101010101" pitchFamily="49" charset="-122"/>
                <a:ea typeface="黑体" panose="02010609060101010101" pitchFamily="49" charset="-122"/>
              </a:rPr>
              <a:t>&gt;[</a:t>
            </a:r>
            <a:r>
              <a:rPr lang="zh-CN" altLang="zh-CN" sz="1400" dirty="0">
                <a:latin typeface="黑体" panose="02010609060101010101" pitchFamily="49" charset="-122"/>
                <a:ea typeface="黑体" panose="02010609060101010101" pitchFamily="49" charset="-122"/>
              </a:rPr>
              <a:t>别名</a:t>
            </a:r>
            <a:r>
              <a:rPr lang="en-US" altLang="zh-CN" sz="1400" dirty="0">
                <a:latin typeface="黑体" panose="02010609060101010101" pitchFamily="49" charset="-122"/>
                <a:ea typeface="黑体" panose="02010609060101010101" pitchFamily="49" charset="-122"/>
              </a:rPr>
              <a:t>][,…]</a:t>
            </a:r>
            <a:endParaRPr lang="zh-CN" altLang="zh-CN" sz="1400" dirty="0">
              <a:latin typeface="黑体" panose="02010609060101010101" pitchFamily="49" charset="-122"/>
              <a:ea typeface="黑体" panose="02010609060101010101" pitchFamily="49" charset="-122"/>
            </a:endParaRPr>
          </a:p>
          <a:p>
            <a:pPr marL="0" indent="0">
              <a:buNone/>
            </a:pPr>
            <a:r>
              <a:rPr lang="en-US" altLang="zh-CN" sz="1400" dirty="0">
                <a:latin typeface="黑体" panose="02010609060101010101" pitchFamily="49" charset="-122"/>
                <a:ea typeface="黑体" panose="02010609060101010101" pitchFamily="49" charset="-122"/>
              </a:rPr>
              <a:t>   [INTO &lt;</a:t>
            </a:r>
            <a:r>
              <a:rPr lang="zh-CN" altLang="zh-CN" sz="1400" dirty="0">
                <a:latin typeface="黑体" panose="02010609060101010101" pitchFamily="49" charset="-122"/>
                <a:ea typeface="黑体" panose="02010609060101010101" pitchFamily="49" charset="-122"/>
              </a:rPr>
              <a:t>新表名</a:t>
            </a:r>
            <a:r>
              <a:rPr lang="en-US" altLang="zh-CN" sz="1400" dirty="0">
                <a:latin typeface="黑体" panose="02010609060101010101" pitchFamily="49" charset="-122"/>
                <a:ea typeface="黑体" panose="02010609060101010101" pitchFamily="49" charset="-122"/>
              </a:rPr>
              <a:t>&gt;]</a:t>
            </a:r>
            <a:endParaRPr lang="zh-CN" altLang="zh-CN" sz="1400" dirty="0">
              <a:latin typeface="黑体" panose="02010609060101010101" pitchFamily="49" charset="-122"/>
              <a:ea typeface="黑体" panose="02010609060101010101" pitchFamily="49" charset="-122"/>
            </a:endParaRPr>
          </a:p>
          <a:p>
            <a:pPr marL="0" indent="0">
              <a:buNone/>
            </a:pPr>
            <a:r>
              <a:rPr lang="en-US" altLang="zh-CN" sz="1400" dirty="0">
                <a:latin typeface="黑体" panose="02010609060101010101" pitchFamily="49" charset="-122"/>
                <a:ea typeface="黑体" panose="02010609060101010101" pitchFamily="49" charset="-122"/>
              </a:rPr>
              <a:t>   [WHERE &lt;</a:t>
            </a:r>
            <a:r>
              <a:rPr lang="zh-CN" altLang="zh-CN" sz="1400" dirty="0">
                <a:latin typeface="黑体" panose="02010609060101010101" pitchFamily="49" charset="-122"/>
                <a:ea typeface="黑体" panose="02010609060101010101" pitchFamily="49" charset="-122"/>
              </a:rPr>
              <a:t>行选择条件</a:t>
            </a:r>
            <a:r>
              <a:rPr lang="en-US" altLang="zh-CN" sz="1400" dirty="0">
                <a:latin typeface="黑体" panose="02010609060101010101" pitchFamily="49" charset="-122"/>
                <a:ea typeface="黑体" panose="02010609060101010101" pitchFamily="49" charset="-122"/>
              </a:rPr>
              <a:t>&gt;]</a:t>
            </a:r>
            <a:endParaRPr lang="zh-CN" altLang="zh-CN" sz="1400" dirty="0">
              <a:latin typeface="黑体" panose="02010609060101010101" pitchFamily="49" charset="-122"/>
              <a:ea typeface="黑体" panose="02010609060101010101" pitchFamily="49" charset="-122"/>
            </a:endParaRPr>
          </a:p>
          <a:p>
            <a:pPr marL="0" indent="0">
              <a:buNone/>
            </a:pPr>
            <a:r>
              <a:rPr lang="en-US" altLang="zh-CN" sz="1400" dirty="0">
                <a:latin typeface="黑体" panose="02010609060101010101" pitchFamily="49" charset="-122"/>
                <a:ea typeface="黑体" panose="02010609060101010101" pitchFamily="49" charset="-122"/>
              </a:rPr>
              <a:t>   [GROUP BY &lt;</a:t>
            </a:r>
            <a:r>
              <a:rPr lang="zh-CN" altLang="zh-CN" sz="1400" dirty="0">
                <a:latin typeface="黑体" panose="02010609060101010101" pitchFamily="49" charset="-122"/>
                <a:ea typeface="黑体" panose="02010609060101010101" pitchFamily="49" charset="-122"/>
              </a:rPr>
              <a:t>分组依据列</a:t>
            </a:r>
            <a:r>
              <a:rPr lang="en-US" altLang="zh-CN" sz="1400" dirty="0">
                <a:latin typeface="黑体" panose="02010609060101010101" pitchFamily="49" charset="-122"/>
                <a:ea typeface="黑体" panose="02010609060101010101" pitchFamily="49" charset="-122"/>
              </a:rPr>
              <a:t>&gt;]</a:t>
            </a:r>
            <a:endParaRPr lang="zh-CN" altLang="zh-CN" sz="1400" dirty="0">
              <a:latin typeface="黑体" panose="02010609060101010101" pitchFamily="49" charset="-122"/>
              <a:ea typeface="黑体" panose="02010609060101010101" pitchFamily="49" charset="-122"/>
            </a:endParaRPr>
          </a:p>
          <a:p>
            <a:pPr marL="0" indent="0">
              <a:buNone/>
            </a:pPr>
            <a:r>
              <a:rPr lang="en-US" altLang="zh-CN" sz="1400" dirty="0">
                <a:latin typeface="黑体" panose="02010609060101010101" pitchFamily="49" charset="-122"/>
                <a:ea typeface="黑体" panose="02010609060101010101" pitchFamily="49" charset="-122"/>
              </a:rPr>
              <a:t>   [HAVING &lt;</a:t>
            </a:r>
            <a:r>
              <a:rPr lang="zh-CN" altLang="zh-CN" sz="1400" dirty="0">
                <a:latin typeface="黑体" panose="02010609060101010101" pitchFamily="49" charset="-122"/>
                <a:ea typeface="黑体" panose="02010609060101010101" pitchFamily="49" charset="-122"/>
              </a:rPr>
              <a:t>分组选择条件</a:t>
            </a:r>
            <a:r>
              <a:rPr lang="en-US" altLang="zh-CN" sz="1400" dirty="0">
                <a:latin typeface="黑体" panose="02010609060101010101" pitchFamily="49" charset="-122"/>
                <a:ea typeface="黑体" panose="02010609060101010101" pitchFamily="49" charset="-122"/>
              </a:rPr>
              <a:t>&gt;]</a:t>
            </a:r>
            <a:endParaRPr lang="zh-CN" altLang="zh-CN" sz="1400" dirty="0">
              <a:latin typeface="黑体" panose="02010609060101010101" pitchFamily="49" charset="-122"/>
              <a:ea typeface="黑体" panose="02010609060101010101" pitchFamily="49" charset="-122"/>
            </a:endParaRPr>
          </a:p>
          <a:p>
            <a:pPr marL="0" indent="0">
              <a:buNone/>
            </a:pPr>
            <a:r>
              <a:rPr lang="en-US" altLang="zh-CN" sz="1400" dirty="0">
                <a:latin typeface="黑体" panose="02010609060101010101" pitchFamily="49" charset="-122"/>
                <a:ea typeface="黑体" panose="02010609060101010101" pitchFamily="49" charset="-122"/>
              </a:rPr>
              <a:t>   [ORDER BY &lt;</a:t>
            </a:r>
            <a:r>
              <a:rPr lang="zh-CN" altLang="zh-CN" sz="1400" dirty="0">
                <a:latin typeface="黑体" panose="02010609060101010101" pitchFamily="49" charset="-122"/>
                <a:ea typeface="黑体" panose="02010609060101010101" pitchFamily="49" charset="-122"/>
              </a:rPr>
              <a:t>排序依据列</a:t>
            </a:r>
            <a:r>
              <a:rPr lang="en-US" altLang="zh-CN" sz="1400" dirty="0">
                <a:latin typeface="黑体" panose="02010609060101010101" pitchFamily="49" charset="-122"/>
                <a:ea typeface="黑体" panose="02010609060101010101" pitchFamily="49" charset="-122"/>
              </a:rPr>
              <a:t>&gt;[ASC|DESC]];</a:t>
            </a:r>
            <a:endParaRPr lang="zh-CN" altLang="zh-CN" sz="1400" dirty="0">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22</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132784019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文本框 11"/>
          <p:cNvSpPr txBox="1"/>
          <p:nvPr/>
        </p:nvSpPr>
        <p:spPr>
          <a:xfrm>
            <a:off x="935596" y="124272"/>
            <a:ext cx="4032448" cy="646331"/>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数据查询语句基本结构</a:t>
            </a:r>
          </a:p>
          <a:p>
            <a:endParaRPr lang="zh-CN" altLang="en-US" b="1" dirty="0">
              <a:solidFill>
                <a:srgbClr val="123E61"/>
              </a:solidFill>
              <a:latin typeface="黑体" panose="02010609060101010101" pitchFamily="49" charset="-122"/>
              <a:ea typeface="黑体" panose="02010609060101010101" pitchFamily="49" charset="-122"/>
            </a:endParaRPr>
          </a:p>
        </p:txBody>
      </p:sp>
      <p:sp>
        <p:nvSpPr>
          <p:cNvPr id="13" name="文本框 12"/>
          <p:cNvSpPr txBox="1"/>
          <p:nvPr/>
        </p:nvSpPr>
        <p:spPr>
          <a:xfrm>
            <a:off x="5400092" y="196280"/>
            <a:ext cx="1872208" cy="523220"/>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SELECT</a:t>
            </a:r>
            <a:r>
              <a:rPr lang="zh-CN" altLang="en-US" sz="1400" b="1" dirty="0">
                <a:solidFill>
                  <a:srgbClr val="123E61"/>
                </a:solidFill>
                <a:latin typeface="黑体" panose="02010609060101010101" pitchFamily="49" charset="-122"/>
                <a:ea typeface="黑体" panose="02010609060101010101" pitchFamily="49" charset="-122"/>
              </a:rPr>
              <a:t>子句</a:t>
            </a:r>
          </a:p>
          <a:p>
            <a:pPr algn="r"/>
            <a:endParaRPr lang="zh-CN" altLang="en-US" sz="1400" b="1" dirty="0">
              <a:solidFill>
                <a:srgbClr val="123E61"/>
              </a:solidFill>
              <a:latin typeface="黑体" panose="02010609060101010101" pitchFamily="49" charset="-122"/>
              <a:ea typeface="黑体" panose="02010609060101010101" pitchFamily="49" charset="-122"/>
            </a:endParaRPr>
          </a:p>
        </p:txBody>
      </p:sp>
      <p:pic>
        <p:nvPicPr>
          <p:cNvPr id="16"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内容占位符 2">
            <a:extLst>
              <a:ext uri="{FF2B5EF4-FFF2-40B4-BE49-F238E27FC236}">
                <a16:creationId xmlns:a16="http://schemas.microsoft.com/office/drawing/2014/main" id="{B8CDC2E9-726E-4385-BFE8-5F39F251CD38}"/>
              </a:ext>
            </a:extLst>
          </p:cNvPr>
          <p:cNvSpPr txBox="1">
            <a:spLocks noChangeArrowheads="1"/>
          </p:cNvSpPr>
          <p:nvPr/>
        </p:nvSpPr>
        <p:spPr bwMode="auto">
          <a:xfrm>
            <a:off x="863588" y="661854"/>
            <a:ext cx="6151153" cy="4245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indent="-285750">
              <a:buFont typeface="Wingdings" pitchFamily="2" charset="2"/>
              <a:buChar char="l"/>
            </a:pPr>
            <a:r>
              <a:rPr lang="zh-CN" altLang="en-US" sz="2000" dirty="0">
                <a:solidFill>
                  <a:srgbClr val="14436A"/>
                </a:solidFill>
                <a:latin typeface="黑体" panose="02010609060101010101" pitchFamily="49" charset="-122"/>
                <a:ea typeface="黑体" panose="02010609060101010101" pitchFamily="49" charset="-122"/>
              </a:rPr>
              <a:t>查询所有列      </a:t>
            </a:r>
            <a:endParaRPr lang="en-US" altLang="zh-CN" sz="2000" dirty="0">
              <a:solidFill>
                <a:srgbClr val="14436A"/>
              </a:solidFill>
              <a:latin typeface="黑体" panose="02010609060101010101" pitchFamily="49" charset="-122"/>
              <a:ea typeface="黑体" panose="02010609060101010101" pitchFamily="49" charset="-122"/>
            </a:endParaRPr>
          </a:p>
        </p:txBody>
      </p:sp>
      <p:sp>
        <p:nvSpPr>
          <p:cNvPr id="18" name="文本框 17">
            <a:extLst>
              <a:ext uri="{FF2B5EF4-FFF2-40B4-BE49-F238E27FC236}">
                <a16:creationId xmlns:a16="http://schemas.microsoft.com/office/drawing/2014/main" id="{6F8141E0-C270-4B4E-8655-0E3210352A6E}"/>
              </a:ext>
            </a:extLst>
          </p:cNvPr>
          <p:cNvSpPr txBox="1"/>
          <p:nvPr/>
        </p:nvSpPr>
        <p:spPr>
          <a:xfrm>
            <a:off x="1223627" y="1168388"/>
            <a:ext cx="7080687" cy="1200329"/>
          </a:xfrm>
          <a:prstGeom prst="rect">
            <a:avLst/>
          </a:prstGeom>
          <a:noFill/>
        </p:spPr>
        <p:txBody>
          <a:bodyPr wrap="square" rtlCol="0">
            <a:spAutoFit/>
          </a:bodyPr>
          <a:lstStyle/>
          <a:p>
            <a:pPr marL="285750" indent="-285750">
              <a:buFont typeface="Wingdings" pitchFamily="2" charset="2"/>
              <a:buChar char="l"/>
            </a:pPr>
            <a:r>
              <a:rPr lang="zh-CN" altLang="en-US" sz="1600" dirty="0">
                <a:solidFill>
                  <a:srgbClr val="14436A"/>
                </a:solidFill>
                <a:latin typeface="黑体" panose="02010609060101010101" pitchFamily="49" charset="-122"/>
                <a:ea typeface="黑体" panose="02010609060101010101" pitchFamily="49" charset="-122"/>
              </a:rPr>
              <a:t>例：</a:t>
            </a:r>
            <a:r>
              <a:rPr lang="zh-CN" altLang="zh-CN" sz="1600" dirty="0">
                <a:solidFill>
                  <a:srgbClr val="14436A"/>
                </a:solidFill>
                <a:latin typeface="黑体" panose="02010609060101010101" pitchFamily="49" charset="-122"/>
                <a:ea typeface="黑体" panose="02010609060101010101" pitchFamily="49" charset="-122"/>
              </a:rPr>
              <a:t>查询医生的所有信息</a:t>
            </a:r>
          </a:p>
          <a:p>
            <a:r>
              <a:rPr lang="en-US" altLang="zh-CN" sz="1400" dirty="0">
                <a:latin typeface="黑体" panose="02010609060101010101" pitchFamily="49" charset="-122"/>
                <a:ea typeface="黑体" panose="02010609060101010101" pitchFamily="49" charset="-122"/>
              </a:rPr>
              <a:t>SELECT * FROM Doctor</a:t>
            </a:r>
          </a:p>
          <a:p>
            <a:endParaRPr lang="zh-CN" altLang="zh-CN" sz="1200" dirty="0">
              <a:latin typeface="黑体" panose="02010609060101010101" pitchFamily="49" charset="-122"/>
              <a:ea typeface="黑体" panose="02010609060101010101" pitchFamily="49" charset="-122"/>
            </a:endParaRPr>
          </a:p>
          <a:p>
            <a:pPr marL="285750" indent="-285750">
              <a:buFont typeface="Wingdings" pitchFamily="2" charset="2"/>
              <a:buChar char="l"/>
            </a:pPr>
            <a:r>
              <a:rPr lang="zh-CN" altLang="zh-CN" sz="1600" dirty="0">
                <a:solidFill>
                  <a:srgbClr val="14436A"/>
                </a:solidFill>
                <a:latin typeface="黑体" panose="02010609060101010101" pitchFamily="49" charset="-122"/>
                <a:ea typeface="黑体" panose="02010609060101010101" pitchFamily="49" charset="-122"/>
              </a:rPr>
              <a:t>等价于：</a:t>
            </a:r>
          </a:p>
          <a:p>
            <a:r>
              <a:rPr lang="en-US" altLang="zh-CN" sz="1400" dirty="0">
                <a:latin typeface="黑体" panose="02010609060101010101" pitchFamily="49" charset="-122"/>
                <a:ea typeface="黑体" panose="02010609060101010101" pitchFamily="49" charset="-122"/>
              </a:rPr>
              <a:t>SELECT </a:t>
            </a:r>
            <a:r>
              <a:rPr lang="en-US" altLang="zh-CN" sz="1400" dirty="0" err="1">
                <a:latin typeface="黑体" panose="02010609060101010101" pitchFamily="49" charset="-122"/>
                <a:ea typeface="黑体" panose="02010609060101010101" pitchFamily="49" charset="-122"/>
              </a:rPr>
              <a:t>Dno,Dname,Dsex,Dage,Ddeptno,Dlevel,Dsalary</a:t>
            </a:r>
            <a:r>
              <a:rPr lang="en-US" altLang="zh-CN" sz="1400" dirty="0">
                <a:latin typeface="黑体" panose="02010609060101010101" pitchFamily="49" charset="-122"/>
                <a:ea typeface="黑体" panose="02010609060101010101" pitchFamily="49" charset="-122"/>
              </a:rPr>
              <a:t> FROM Doctor</a:t>
            </a:r>
            <a:endParaRPr lang="zh-CN" altLang="en-US" sz="1400" dirty="0">
              <a:latin typeface="黑体" panose="02010609060101010101" pitchFamily="49" charset="-122"/>
              <a:ea typeface="黑体" panose="02010609060101010101" pitchFamily="49" charset="-122"/>
            </a:endParaRPr>
          </a:p>
        </p:txBody>
      </p:sp>
      <p:pic>
        <p:nvPicPr>
          <p:cNvPr id="19" name="图片 18" descr="Snap3-4">
            <a:extLst>
              <a:ext uri="{FF2B5EF4-FFF2-40B4-BE49-F238E27FC236}">
                <a16:creationId xmlns:a16="http://schemas.microsoft.com/office/drawing/2014/main" id="{D37B1010-7271-4030-83EE-C22A6449D7F6}"/>
              </a:ext>
            </a:extLst>
          </p:cNvPr>
          <p:cNvPicPr/>
          <p:nvPr/>
        </p:nvPicPr>
        <p:blipFill>
          <a:blip r:embed="rId4">
            <a:extLst>
              <a:ext uri="{28A0092B-C50C-407E-A947-70E740481C1C}">
                <a14:useLocalDpi xmlns:a14="http://schemas.microsoft.com/office/drawing/2010/main" val="0"/>
              </a:ext>
            </a:extLst>
          </a:blip>
          <a:srcRect b="12143"/>
          <a:stretch>
            <a:fillRect/>
          </a:stretch>
        </p:blipFill>
        <p:spPr>
          <a:xfrm>
            <a:off x="1295636" y="2677970"/>
            <a:ext cx="3744416" cy="1298730"/>
          </a:xfrm>
          <a:prstGeom prst="rect">
            <a:avLst/>
          </a:prstGeom>
          <a:noFill/>
          <a:ln>
            <a:noFill/>
          </a:ln>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23</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417347421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文本框 11"/>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数据查询语句基本结构</a:t>
            </a:r>
          </a:p>
        </p:txBody>
      </p:sp>
      <p:sp>
        <p:nvSpPr>
          <p:cNvPr id="13" name="文本框 12"/>
          <p:cNvSpPr txBox="1"/>
          <p:nvPr/>
        </p:nvSpPr>
        <p:spPr>
          <a:xfrm>
            <a:off x="5400092" y="196280"/>
            <a:ext cx="1872208" cy="523220"/>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SELECT</a:t>
            </a:r>
            <a:r>
              <a:rPr lang="zh-CN" altLang="en-US" sz="1400" b="1" dirty="0">
                <a:solidFill>
                  <a:srgbClr val="123E61"/>
                </a:solidFill>
                <a:latin typeface="黑体" panose="02010609060101010101" pitchFamily="49" charset="-122"/>
                <a:ea typeface="黑体" panose="02010609060101010101" pitchFamily="49" charset="-122"/>
              </a:rPr>
              <a:t>子句</a:t>
            </a:r>
          </a:p>
          <a:p>
            <a:pPr algn="r"/>
            <a:endParaRPr lang="zh-CN" altLang="en-US" sz="1400" b="1" dirty="0">
              <a:solidFill>
                <a:srgbClr val="123E61"/>
              </a:solidFill>
              <a:latin typeface="黑体" panose="02010609060101010101" pitchFamily="49" charset="-122"/>
              <a:ea typeface="黑体" panose="02010609060101010101" pitchFamily="49" charset="-122"/>
            </a:endParaRPr>
          </a:p>
        </p:txBody>
      </p:sp>
      <p:pic>
        <p:nvPicPr>
          <p:cNvPr id="16"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内容占位符 2">
            <a:extLst>
              <a:ext uri="{FF2B5EF4-FFF2-40B4-BE49-F238E27FC236}">
                <a16:creationId xmlns:a16="http://schemas.microsoft.com/office/drawing/2014/main" id="{B8CDC2E9-726E-4385-BFE8-5F39F251CD38}"/>
              </a:ext>
            </a:extLst>
          </p:cNvPr>
          <p:cNvSpPr txBox="1">
            <a:spLocks noChangeArrowheads="1"/>
          </p:cNvSpPr>
          <p:nvPr/>
        </p:nvSpPr>
        <p:spPr bwMode="auto">
          <a:xfrm>
            <a:off x="395536" y="664332"/>
            <a:ext cx="6151153" cy="4245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spcBef>
                <a:spcPts val="1200"/>
              </a:spcBef>
              <a:buClr>
                <a:schemeClr val="tx2"/>
              </a:buClr>
              <a:buFont typeface="Wingdings" panose="05000000000000000000" pitchFamily="2" charset="2"/>
              <a:buChar char="l"/>
            </a:pPr>
            <a:r>
              <a:rPr lang="zh-CN" altLang="en-US" sz="2000" dirty="0">
                <a:solidFill>
                  <a:srgbClr val="14436A"/>
                </a:solidFill>
                <a:latin typeface="黑体" panose="02010609060101010101" pitchFamily="49" charset="-122"/>
                <a:ea typeface="黑体" panose="02010609060101010101" pitchFamily="49" charset="-122"/>
              </a:rPr>
              <a:t>查询指定列</a:t>
            </a:r>
          </a:p>
        </p:txBody>
      </p:sp>
      <p:sp>
        <p:nvSpPr>
          <p:cNvPr id="20" name="文本框 19">
            <a:extLst>
              <a:ext uri="{FF2B5EF4-FFF2-40B4-BE49-F238E27FC236}">
                <a16:creationId xmlns:a16="http://schemas.microsoft.com/office/drawing/2014/main" id="{6F8141E0-C270-4B4E-8655-0E3210352A6E}"/>
              </a:ext>
            </a:extLst>
          </p:cNvPr>
          <p:cNvSpPr txBox="1"/>
          <p:nvPr/>
        </p:nvSpPr>
        <p:spPr>
          <a:xfrm>
            <a:off x="1223627" y="1168388"/>
            <a:ext cx="7080687" cy="800219"/>
          </a:xfrm>
          <a:prstGeom prst="rect">
            <a:avLst/>
          </a:prstGeom>
          <a:noFill/>
        </p:spPr>
        <p:txBody>
          <a:bodyPr wrap="square" rtlCol="0">
            <a:spAutoFit/>
          </a:bodyPr>
          <a:lstStyle/>
          <a:p>
            <a:pPr marL="285750" indent="-285750" fontAlgn="base">
              <a:buFont typeface="Wingdings" panose="05000000000000000000" pitchFamily="2" charset="2"/>
              <a:buChar char="l"/>
            </a:pPr>
            <a:r>
              <a:rPr lang="zh-CN" altLang="en-US" sz="1600" dirty="0">
                <a:solidFill>
                  <a:srgbClr val="002060"/>
                </a:solidFill>
                <a:latin typeface="黑体" panose="02010609060101010101" pitchFamily="49" charset="-122"/>
                <a:ea typeface="黑体" panose="02010609060101010101" pitchFamily="49" charset="-122"/>
              </a:rPr>
              <a:t>例：</a:t>
            </a:r>
            <a:r>
              <a:rPr lang="zh-CN" altLang="zh-CN" sz="1600" dirty="0">
                <a:solidFill>
                  <a:srgbClr val="002060"/>
                </a:solidFill>
                <a:latin typeface="黑体" panose="02010609060101010101" pitchFamily="49" charset="-122"/>
                <a:ea typeface="黑体" panose="02010609060101010101" pitchFamily="49" charset="-122"/>
              </a:rPr>
              <a:t>查询所有医生的姓名、编号及所在科室</a:t>
            </a:r>
            <a:endParaRPr lang="en-US" altLang="zh-CN" sz="1600" dirty="0">
              <a:solidFill>
                <a:srgbClr val="002060"/>
              </a:solidFill>
              <a:latin typeface="黑体" panose="02010609060101010101" pitchFamily="49" charset="-122"/>
              <a:ea typeface="黑体" panose="02010609060101010101" pitchFamily="49" charset="-122"/>
            </a:endParaRPr>
          </a:p>
          <a:p>
            <a:pPr marL="285750" lvl="0" indent="-285750" fontAlgn="base">
              <a:buFont typeface="Wingdings" panose="05000000000000000000" pitchFamily="2" charset="2"/>
              <a:buChar char="l"/>
            </a:pPr>
            <a:endParaRPr lang="zh-CN" altLang="zh-CN" sz="1600" dirty="0">
              <a:solidFill>
                <a:srgbClr val="14436A"/>
              </a:solidFill>
              <a:effectLst>
                <a:glow>
                  <a:srgbClr val="000000"/>
                </a:glow>
                <a:outerShdw sx="0" sy="0">
                  <a:srgbClr val="000000"/>
                </a:outerShdw>
                <a:reflection stA="0" endPos="0" fadeDir="0" sx="0" sy="0"/>
              </a:effectLst>
              <a:latin typeface="黑体" panose="02010609060101010101" pitchFamily="49" charset="-122"/>
              <a:ea typeface="黑体" panose="02010609060101010101" pitchFamily="49" charset="-122"/>
            </a:endParaRPr>
          </a:p>
          <a:p>
            <a:r>
              <a:rPr lang="en-US" altLang="zh-CN" sz="12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SELECT </a:t>
            </a:r>
            <a:r>
              <a:rPr lang="en-US" altLang="zh-CN" sz="1400" dirty="0" err="1">
                <a:latin typeface="黑体" panose="02010609060101010101" pitchFamily="49" charset="-122"/>
                <a:ea typeface="黑体" panose="02010609060101010101" pitchFamily="49" charset="-122"/>
              </a:rPr>
              <a:t>Dname,Dno</a:t>
            </a: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Ddeptno</a:t>
            </a:r>
            <a:r>
              <a:rPr lang="en-US" altLang="zh-CN" sz="1400" dirty="0">
                <a:latin typeface="黑体" panose="02010609060101010101" pitchFamily="49" charset="-122"/>
                <a:ea typeface="黑体" panose="02010609060101010101" pitchFamily="49" charset="-122"/>
              </a:rPr>
              <a:t> FROM Doctor</a:t>
            </a:r>
            <a:endParaRPr lang="zh-CN" altLang="zh-CN" sz="1400" dirty="0">
              <a:latin typeface="黑体" panose="02010609060101010101" pitchFamily="49" charset="-122"/>
              <a:ea typeface="黑体" panose="02010609060101010101" pitchFamily="49" charset="-122"/>
            </a:endParaRPr>
          </a:p>
        </p:txBody>
      </p:sp>
      <p:pic>
        <p:nvPicPr>
          <p:cNvPr id="21" name="图片 20" descr="Snap3-1">
            <a:extLst>
              <a:ext uri="{FF2B5EF4-FFF2-40B4-BE49-F238E27FC236}">
                <a16:creationId xmlns:a16="http://schemas.microsoft.com/office/drawing/2014/main" id="{E874E89A-F385-4323-A038-9A64805825CF}"/>
              </a:ext>
            </a:extLst>
          </p:cNvPr>
          <p:cNvPicPr/>
          <p:nvPr/>
        </p:nvPicPr>
        <p:blipFill>
          <a:blip r:embed="rId4">
            <a:extLst>
              <a:ext uri="{28A0092B-C50C-407E-A947-70E740481C1C}">
                <a14:useLocalDpi xmlns:a14="http://schemas.microsoft.com/office/drawing/2010/main" val="0"/>
              </a:ext>
            </a:extLst>
          </a:blip>
          <a:srcRect b="10001"/>
          <a:stretch>
            <a:fillRect/>
          </a:stretch>
        </p:blipFill>
        <p:spPr>
          <a:xfrm>
            <a:off x="2663788" y="2431363"/>
            <a:ext cx="2664296" cy="1329313"/>
          </a:xfrm>
          <a:prstGeom prst="rect">
            <a:avLst/>
          </a:prstGeom>
          <a:noFill/>
          <a:ln>
            <a:noFill/>
          </a:ln>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24</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Tree>
    <p:extLst>
      <p:ext uri="{BB962C8B-B14F-4D97-AF65-F5344CB8AC3E}">
        <p14:creationId xmlns:p14="http://schemas.microsoft.com/office/powerpoint/2010/main" val="148963674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文本框 11"/>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数据查询语句基本结构</a:t>
            </a:r>
          </a:p>
        </p:txBody>
      </p:sp>
      <p:sp>
        <p:nvSpPr>
          <p:cNvPr id="13" name="文本框 12"/>
          <p:cNvSpPr txBox="1"/>
          <p:nvPr/>
        </p:nvSpPr>
        <p:spPr>
          <a:xfrm>
            <a:off x="5400092" y="196280"/>
            <a:ext cx="1872208" cy="523220"/>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SELECT</a:t>
            </a:r>
            <a:r>
              <a:rPr lang="zh-CN" altLang="en-US" sz="1400" b="1" dirty="0">
                <a:solidFill>
                  <a:srgbClr val="123E61"/>
                </a:solidFill>
                <a:latin typeface="黑体" panose="02010609060101010101" pitchFamily="49" charset="-122"/>
                <a:ea typeface="黑体" panose="02010609060101010101" pitchFamily="49" charset="-122"/>
              </a:rPr>
              <a:t>子句</a:t>
            </a:r>
          </a:p>
          <a:p>
            <a:pPr algn="r"/>
            <a:endParaRPr lang="zh-CN" altLang="en-US" sz="1400" b="1" dirty="0">
              <a:solidFill>
                <a:srgbClr val="123E61"/>
              </a:solidFill>
              <a:latin typeface="黑体" panose="02010609060101010101" pitchFamily="49" charset="-122"/>
              <a:ea typeface="黑体" panose="02010609060101010101" pitchFamily="49" charset="-122"/>
            </a:endParaRPr>
          </a:p>
        </p:txBody>
      </p:sp>
      <p:pic>
        <p:nvPicPr>
          <p:cNvPr id="16"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内容占位符 2">
            <a:extLst>
              <a:ext uri="{FF2B5EF4-FFF2-40B4-BE49-F238E27FC236}">
                <a16:creationId xmlns:a16="http://schemas.microsoft.com/office/drawing/2014/main" id="{B8CDC2E9-726E-4385-BFE8-5F39F251CD38}"/>
              </a:ext>
            </a:extLst>
          </p:cNvPr>
          <p:cNvSpPr txBox="1">
            <a:spLocks noChangeArrowheads="1"/>
          </p:cNvSpPr>
          <p:nvPr/>
        </p:nvSpPr>
        <p:spPr bwMode="auto">
          <a:xfrm>
            <a:off x="395536" y="664332"/>
            <a:ext cx="6151153" cy="4245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spcBef>
                <a:spcPts val="1200"/>
              </a:spcBef>
              <a:buClr>
                <a:schemeClr val="tx2"/>
              </a:buClr>
              <a:buFont typeface="Wingdings" panose="05000000000000000000" pitchFamily="2" charset="2"/>
              <a:buChar char="l"/>
            </a:pPr>
            <a:r>
              <a:rPr lang="zh-CN" altLang="en-US" sz="2000" dirty="0">
                <a:solidFill>
                  <a:srgbClr val="14436A"/>
                </a:solidFill>
                <a:latin typeface="黑体" panose="02010609060101010101" pitchFamily="49" charset="-122"/>
                <a:ea typeface="黑体" panose="02010609060101010101" pitchFamily="49" charset="-122"/>
              </a:rPr>
              <a:t>查询经过计算的列</a:t>
            </a:r>
          </a:p>
        </p:txBody>
      </p:sp>
      <p:sp>
        <p:nvSpPr>
          <p:cNvPr id="19" name="文本框 18">
            <a:extLst>
              <a:ext uri="{FF2B5EF4-FFF2-40B4-BE49-F238E27FC236}">
                <a16:creationId xmlns:a16="http://schemas.microsoft.com/office/drawing/2014/main" id="{6F8141E0-C270-4B4E-8655-0E3210352A6E}"/>
              </a:ext>
            </a:extLst>
          </p:cNvPr>
          <p:cNvSpPr txBox="1"/>
          <p:nvPr/>
        </p:nvSpPr>
        <p:spPr>
          <a:xfrm>
            <a:off x="1223627" y="1168388"/>
            <a:ext cx="7080687" cy="3631763"/>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solidFill>
                  <a:srgbClr val="14436A"/>
                </a:solidFill>
                <a:effectLst>
                  <a:glow>
                    <a:srgbClr val="000000"/>
                  </a:glow>
                  <a:outerShdw sx="0" sy="0">
                    <a:srgbClr val="000000"/>
                  </a:outerShdw>
                  <a:reflection stA="0" endPos="0" fadeDir="0" sx="0" sy="0"/>
                </a:effectLst>
                <a:latin typeface="黑体" panose="02010609060101010101" pitchFamily="49" charset="-122"/>
                <a:ea typeface="黑体" panose="02010609060101010101" pitchFamily="49" charset="-122"/>
              </a:rPr>
              <a:t>例：</a:t>
            </a:r>
            <a:r>
              <a:rPr lang="zh-CN" altLang="zh-CN" sz="1600" dirty="0">
                <a:solidFill>
                  <a:srgbClr val="14436A"/>
                </a:solidFill>
                <a:effectLst>
                  <a:glow>
                    <a:srgbClr val="000000"/>
                  </a:glow>
                  <a:outerShdw sx="0" sy="0">
                    <a:srgbClr val="000000"/>
                  </a:outerShdw>
                  <a:reflection stA="0" endPos="0" fadeDir="0" sx="0" sy="0"/>
                </a:effectLst>
                <a:latin typeface="黑体" panose="02010609060101010101" pitchFamily="49" charset="-122"/>
                <a:ea typeface="黑体" panose="02010609060101010101" pitchFamily="49" charset="-122"/>
              </a:rPr>
              <a:t>查询查询医生的姓名和出生年份</a:t>
            </a:r>
          </a:p>
          <a:p>
            <a:endParaRPr lang="en-US" altLang="zh-CN" sz="12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SELECT Dname,2017-Dage FROM Doctor</a:t>
            </a:r>
          </a:p>
          <a:p>
            <a:endParaRPr lang="en-US" altLang="zh-CN" sz="1600" dirty="0">
              <a:latin typeface="黑体" panose="02010609060101010101" pitchFamily="49" charset="-122"/>
              <a:ea typeface="黑体" panose="02010609060101010101" pitchFamily="49" charset="-122"/>
            </a:endParaRPr>
          </a:p>
          <a:p>
            <a:endParaRPr lang="en-US" altLang="zh-CN" sz="1600" dirty="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l"/>
            </a:pPr>
            <a:r>
              <a:rPr lang="zh-CN" altLang="en-US" sz="1600" dirty="0">
                <a:solidFill>
                  <a:srgbClr val="14436A"/>
                </a:solidFill>
                <a:effectLst>
                  <a:glow>
                    <a:srgbClr val="000000"/>
                  </a:glow>
                  <a:outerShdw sx="0" sy="0">
                    <a:srgbClr val="000000"/>
                  </a:outerShdw>
                  <a:reflection stA="0" endPos="0" fadeDir="0" sx="0" sy="0"/>
                </a:effectLst>
                <a:latin typeface="黑体" panose="02010609060101010101" pitchFamily="49" charset="-122"/>
                <a:ea typeface="黑体" panose="02010609060101010101" pitchFamily="49" charset="-122"/>
              </a:rPr>
              <a:t>例：</a:t>
            </a:r>
            <a:r>
              <a:rPr lang="zh-CN" altLang="zh-CN" sz="1600" dirty="0">
                <a:solidFill>
                  <a:srgbClr val="14436A"/>
                </a:solidFill>
                <a:effectLst>
                  <a:glow>
                    <a:srgbClr val="000000"/>
                  </a:glow>
                  <a:outerShdw sx="0" sy="0">
                    <a:srgbClr val="000000"/>
                  </a:outerShdw>
                  <a:reflection stA="0" endPos="0" fadeDir="0" sx="0" sy="0"/>
                </a:effectLst>
                <a:latin typeface="黑体" panose="02010609060101010101" pitchFamily="49" charset="-122"/>
                <a:ea typeface="黑体" panose="02010609060101010101" pitchFamily="49" charset="-122"/>
              </a:rPr>
              <a:t>查询医生的姓名及年薪</a:t>
            </a:r>
          </a:p>
          <a:p>
            <a:endParaRPr lang="en-US" altLang="zh-CN" sz="12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SELECT </a:t>
            </a:r>
            <a:r>
              <a:rPr lang="en-US" altLang="zh-CN" sz="1400" dirty="0" err="1">
                <a:latin typeface="黑体" panose="02010609060101010101" pitchFamily="49" charset="-122"/>
                <a:ea typeface="黑体" panose="02010609060101010101" pitchFamily="49" charset="-122"/>
              </a:rPr>
              <a:t>Dname,Dsalary</a:t>
            </a:r>
            <a:r>
              <a:rPr lang="en-US" altLang="zh-CN" sz="1400" dirty="0">
                <a:latin typeface="黑体" panose="02010609060101010101" pitchFamily="49" charset="-122"/>
                <a:ea typeface="黑体" panose="02010609060101010101" pitchFamily="49" charset="-122"/>
              </a:rPr>
              <a:t>*12 FROM Doctor</a:t>
            </a:r>
            <a:endParaRPr lang="zh-CN" altLang="zh-CN" sz="1400" dirty="0">
              <a:latin typeface="黑体" panose="02010609060101010101" pitchFamily="49" charset="-122"/>
              <a:ea typeface="黑体" panose="02010609060101010101" pitchFamily="49" charset="-122"/>
            </a:endParaRPr>
          </a:p>
          <a:p>
            <a:endParaRPr lang="en-US" altLang="zh-CN" sz="1400" dirty="0">
              <a:solidFill>
                <a:srgbClr val="14436A"/>
              </a:solidFill>
              <a:latin typeface="黑体" panose="02010609060101010101" pitchFamily="49" charset="-122"/>
              <a:ea typeface="黑体" panose="02010609060101010101" pitchFamily="49" charset="-122"/>
            </a:endParaRPr>
          </a:p>
          <a:p>
            <a:endParaRPr lang="en-US" altLang="zh-CN" sz="1600" dirty="0">
              <a:solidFill>
                <a:srgbClr val="14436A"/>
              </a:solidFill>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l"/>
            </a:pPr>
            <a:r>
              <a:rPr lang="zh-CN" altLang="en-US" sz="1600" dirty="0">
                <a:solidFill>
                  <a:srgbClr val="14436A"/>
                </a:solidFill>
                <a:effectLst>
                  <a:glow>
                    <a:srgbClr val="000000"/>
                  </a:glow>
                  <a:outerShdw sx="0" sy="0">
                    <a:srgbClr val="000000"/>
                  </a:outerShdw>
                  <a:reflection stA="0" endPos="0" fadeDir="0" sx="0" sy="0"/>
                </a:effectLst>
                <a:latin typeface="黑体" panose="02010609060101010101" pitchFamily="49" charset="-122"/>
                <a:ea typeface="黑体" panose="02010609060101010101" pitchFamily="49" charset="-122"/>
              </a:rPr>
              <a:t>列别名</a:t>
            </a:r>
            <a:endParaRPr lang="zh-CN" altLang="zh-CN" sz="1600" dirty="0">
              <a:solidFill>
                <a:srgbClr val="14436A"/>
              </a:solidFill>
              <a:effectLst>
                <a:glow>
                  <a:srgbClr val="000000"/>
                </a:glow>
                <a:outerShdw sx="0" sy="0">
                  <a:srgbClr val="000000"/>
                </a:outerShdw>
                <a:reflection stA="0" endPos="0" fadeDir="0" sx="0" sy="0"/>
              </a:effectLst>
              <a:latin typeface="黑体" panose="02010609060101010101" pitchFamily="49" charset="-122"/>
              <a:ea typeface="黑体" panose="02010609060101010101" pitchFamily="49" charset="-122"/>
            </a:endParaRPr>
          </a:p>
          <a:p>
            <a:endParaRPr lang="en-US" altLang="zh-CN" sz="16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SELECT </a:t>
            </a:r>
            <a:r>
              <a:rPr lang="en-US" altLang="zh-CN" sz="1400" dirty="0" err="1">
                <a:latin typeface="黑体" panose="02010609060101010101" pitchFamily="49" charset="-122"/>
                <a:ea typeface="黑体" panose="02010609060101010101" pitchFamily="49" charset="-122"/>
              </a:rPr>
              <a:t>Dname,Dsalary</a:t>
            </a:r>
            <a:r>
              <a:rPr lang="en-US" altLang="zh-CN" sz="1400" dirty="0">
                <a:latin typeface="黑体" panose="02010609060101010101" pitchFamily="49" charset="-122"/>
                <a:ea typeface="黑体" panose="02010609060101010101" pitchFamily="49" charset="-122"/>
              </a:rPr>
              <a:t>*12 </a:t>
            </a:r>
            <a:r>
              <a:rPr lang="zh-CN" altLang="en-US" sz="1400" dirty="0">
                <a:latin typeface="黑体" panose="02010609060101010101" pitchFamily="49" charset="-122"/>
                <a:ea typeface="黑体" panose="02010609060101010101" pitchFamily="49" charset="-122"/>
              </a:rPr>
              <a:t>年薪</a:t>
            </a:r>
            <a:r>
              <a:rPr lang="en-US" altLang="zh-CN" sz="1400" dirty="0">
                <a:latin typeface="黑体" panose="02010609060101010101" pitchFamily="49" charset="-122"/>
                <a:ea typeface="黑体" panose="02010609060101010101" pitchFamily="49" charset="-122"/>
              </a:rPr>
              <a:t> FROM Doctor</a:t>
            </a:r>
            <a:endParaRPr lang="zh-CN" altLang="zh-CN" sz="1400" dirty="0">
              <a:latin typeface="黑体" panose="02010609060101010101" pitchFamily="49" charset="-122"/>
              <a:ea typeface="黑体" panose="02010609060101010101" pitchFamily="49" charset="-122"/>
            </a:endParaRPr>
          </a:p>
          <a:p>
            <a:endParaRPr lang="zh-CN" altLang="zh-CN" sz="1600" dirty="0">
              <a:solidFill>
                <a:srgbClr val="14436A"/>
              </a:solidFill>
              <a:latin typeface="黑体" panose="02010609060101010101" pitchFamily="49" charset="-122"/>
              <a:ea typeface="黑体" panose="02010609060101010101" pitchFamily="49" charset="-122"/>
            </a:endParaRPr>
          </a:p>
        </p:txBody>
      </p:sp>
      <p:pic>
        <p:nvPicPr>
          <p:cNvPr id="22" name="图片 21" descr="Snap3-5">
            <a:extLst>
              <a:ext uri="{FF2B5EF4-FFF2-40B4-BE49-F238E27FC236}">
                <a16:creationId xmlns:a16="http://schemas.microsoft.com/office/drawing/2014/main" id="{48E17423-0252-4122-940E-C96A7E2E6657}"/>
              </a:ext>
            </a:extLst>
          </p:cNvPr>
          <p:cNvPicPr/>
          <p:nvPr/>
        </p:nvPicPr>
        <p:blipFill>
          <a:blip r:embed="rId4">
            <a:extLst>
              <a:ext uri="{28A0092B-C50C-407E-A947-70E740481C1C}">
                <a14:useLocalDpi xmlns:a14="http://schemas.microsoft.com/office/drawing/2010/main" val="0"/>
              </a:ext>
            </a:extLst>
          </a:blip>
          <a:srcRect/>
          <a:stretch>
            <a:fillRect/>
          </a:stretch>
        </p:blipFill>
        <p:spPr>
          <a:xfrm>
            <a:off x="5580111" y="1026812"/>
            <a:ext cx="2340261" cy="1113684"/>
          </a:xfrm>
          <a:prstGeom prst="rect">
            <a:avLst/>
          </a:prstGeom>
          <a:noFill/>
          <a:ln>
            <a:noFill/>
          </a:ln>
        </p:spPr>
      </p:pic>
      <p:pic>
        <p:nvPicPr>
          <p:cNvPr id="23" name="图片 22">
            <a:extLst>
              <a:ext uri="{FF2B5EF4-FFF2-40B4-BE49-F238E27FC236}">
                <a16:creationId xmlns:a16="http://schemas.microsoft.com/office/drawing/2014/main" id="{5C682859-4416-4E1F-B834-7BB44CA5DA74}"/>
              </a:ext>
            </a:extLst>
          </p:cNvPr>
          <p:cNvPicPr/>
          <p:nvPr/>
        </p:nvPicPr>
        <p:blipFill>
          <a:blip r:embed="rId5"/>
          <a:stretch>
            <a:fillRect/>
          </a:stretch>
        </p:blipFill>
        <p:spPr>
          <a:xfrm>
            <a:off x="5579639" y="2572544"/>
            <a:ext cx="2340260" cy="1404156"/>
          </a:xfrm>
          <a:prstGeom prst="rect">
            <a:avLst/>
          </a:prstGeom>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25</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414895957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ppt_x"/>
                                          </p:val>
                                        </p:tav>
                                        <p:tav tm="100000">
                                          <p:val>
                                            <p:strVal val="#ppt_x"/>
                                          </p:val>
                                        </p:tav>
                                      </p:tavLst>
                                    </p:anim>
                                    <p:anim calcmode="lin" valueType="num">
                                      <p:cBhvr additive="base">
                                        <p:cTn id="3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文本框 11"/>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数据查询语句基本结构</a:t>
            </a:r>
          </a:p>
        </p:txBody>
      </p:sp>
      <p:sp>
        <p:nvSpPr>
          <p:cNvPr id="13" name="文本框 12"/>
          <p:cNvSpPr txBox="1"/>
          <p:nvPr/>
        </p:nvSpPr>
        <p:spPr>
          <a:xfrm>
            <a:off x="5400092" y="196280"/>
            <a:ext cx="1872208" cy="523220"/>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SELECT</a:t>
            </a:r>
            <a:r>
              <a:rPr lang="zh-CN" altLang="en-US" sz="1400" b="1" dirty="0">
                <a:solidFill>
                  <a:srgbClr val="123E61"/>
                </a:solidFill>
                <a:latin typeface="黑体" panose="02010609060101010101" pitchFamily="49" charset="-122"/>
                <a:ea typeface="黑体" panose="02010609060101010101" pitchFamily="49" charset="-122"/>
              </a:rPr>
              <a:t>子句</a:t>
            </a:r>
          </a:p>
          <a:p>
            <a:pPr algn="r"/>
            <a:endParaRPr lang="zh-CN" altLang="en-US" sz="1400" b="1" dirty="0">
              <a:solidFill>
                <a:srgbClr val="123E61"/>
              </a:solidFill>
              <a:latin typeface="黑体" panose="02010609060101010101" pitchFamily="49" charset="-122"/>
              <a:ea typeface="黑体" panose="02010609060101010101" pitchFamily="49" charset="-122"/>
            </a:endParaRPr>
          </a:p>
        </p:txBody>
      </p:sp>
      <p:pic>
        <p:nvPicPr>
          <p:cNvPr id="16"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内容占位符 2">
            <a:extLst>
              <a:ext uri="{FF2B5EF4-FFF2-40B4-BE49-F238E27FC236}">
                <a16:creationId xmlns:a16="http://schemas.microsoft.com/office/drawing/2014/main" id="{B8CDC2E9-726E-4385-BFE8-5F39F251CD38}"/>
              </a:ext>
            </a:extLst>
          </p:cNvPr>
          <p:cNvSpPr txBox="1">
            <a:spLocks noChangeArrowheads="1"/>
          </p:cNvSpPr>
          <p:nvPr/>
        </p:nvSpPr>
        <p:spPr bwMode="auto">
          <a:xfrm>
            <a:off x="395536" y="664332"/>
            <a:ext cx="6151153" cy="4245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spcBef>
                <a:spcPts val="1200"/>
              </a:spcBef>
              <a:buClr>
                <a:schemeClr val="tx2"/>
              </a:buClr>
              <a:buFont typeface="Wingdings" panose="05000000000000000000" pitchFamily="2" charset="2"/>
              <a:buChar char="l"/>
            </a:pPr>
            <a:r>
              <a:rPr lang="zh-CN" altLang="zh-CN" sz="2000" dirty="0">
                <a:solidFill>
                  <a:srgbClr val="123E61"/>
                </a:solidFill>
                <a:latin typeface="黑体" panose="02010609060101010101" pitchFamily="49" charset="-122"/>
                <a:ea typeface="黑体" panose="02010609060101010101" pitchFamily="49" charset="-122"/>
              </a:rPr>
              <a:t>查询不重复的</a:t>
            </a:r>
            <a:r>
              <a:rPr lang="zh-CN" altLang="en-US" sz="2000" dirty="0">
                <a:solidFill>
                  <a:srgbClr val="123E61"/>
                </a:solidFill>
                <a:latin typeface="黑体" panose="02010609060101010101" pitchFamily="49" charset="-122"/>
                <a:ea typeface="黑体" panose="02010609060101010101" pitchFamily="49" charset="-122"/>
              </a:rPr>
              <a:t>元组 </a:t>
            </a:r>
            <a:r>
              <a:rPr lang="en-US" altLang="zh-CN" sz="2000" dirty="0">
                <a:solidFill>
                  <a:srgbClr val="123E61"/>
                </a:solidFill>
                <a:latin typeface="黑体" panose="02010609060101010101" pitchFamily="49" charset="-122"/>
                <a:ea typeface="黑体" panose="02010609060101010101" pitchFamily="49" charset="-122"/>
              </a:rPr>
              <a:t>DISTINCT</a:t>
            </a:r>
            <a:endParaRPr lang="zh-CN" altLang="zh-CN" sz="2000" dirty="0">
              <a:solidFill>
                <a:srgbClr val="123E61"/>
              </a:solidFill>
              <a:effectLst>
                <a:glow>
                  <a:srgbClr val="000000"/>
                </a:glow>
                <a:outerShdw sx="0" sy="0">
                  <a:srgbClr val="000000"/>
                </a:outerShdw>
                <a:reflection stA="0" endPos="0" fadeDir="0" sx="0" sy="0"/>
              </a:effectLst>
              <a:latin typeface="黑体" panose="02010609060101010101" pitchFamily="49" charset="-122"/>
              <a:ea typeface="黑体" panose="02010609060101010101" pitchFamily="49" charset="-122"/>
            </a:endParaRPr>
          </a:p>
          <a:p>
            <a:pPr lvl="1">
              <a:spcBef>
                <a:spcPts val="1200"/>
              </a:spcBef>
              <a:buClr>
                <a:schemeClr val="tx2"/>
              </a:buClr>
              <a:buFont typeface="Wingdings" panose="05000000000000000000" pitchFamily="2" charset="2"/>
              <a:buChar char="l"/>
            </a:pPr>
            <a:endParaRPr lang="zh-CN" altLang="en-US" sz="2000" dirty="0">
              <a:solidFill>
                <a:srgbClr val="123E61"/>
              </a:solidFill>
              <a:latin typeface="黑体" panose="02010609060101010101" pitchFamily="49" charset="-122"/>
              <a:ea typeface="黑体" panose="02010609060101010101" pitchFamily="49" charset="-122"/>
            </a:endParaRPr>
          </a:p>
        </p:txBody>
      </p:sp>
      <p:sp>
        <p:nvSpPr>
          <p:cNvPr id="19" name="文本框 18">
            <a:extLst>
              <a:ext uri="{FF2B5EF4-FFF2-40B4-BE49-F238E27FC236}">
                <a16:creationId xmlns:a16="http://schemas.microsoft.com/office/drawing/2014/main" id="{6F8141E0-C270-4B4E-8655-0E3210352A6E}"/>
              </a:ext>
            </a:extLst>
          </p:cNvPr>
          <p:cNvSpPr txBox="1"/>
          <p:nvPr/>
        </p:nvSpPr>
        <p:spPr>
          <a:xfrm>
            <a:off x="1151620" y="1088877"/>
            <a:ext cx="7308813" cy="2369880"/>
          </a:xfrm>
          <a:prstGeom prst="rect">
            <a:avLst/>
          </a:prstGeom>
          <a:noFill/>
        </p:spPr>
        <p:txBody>
          <a:bodyPr wrap="square" rtlCol="0">
            <a:spAutoFit/>
          </a:bodyPr>
          <a:lstStyle/>
          <a:p>
            <a:pPr marL="285750" indent="-285750">
              <a:buFont typeface="Wingdings" pitchFamily="2" charset="2"/>
              <a:buChar char="l"/>
            </a:pPr>
            <a:r>
              <a:rPr lang="zh-CN" altLang="en-US" sz="1600" dirty="0">
                <a:solidFill>
                  <a:srgbClr val="123E61"/>
                </a:solidFill>
                <a:latin typeface="黑体" panose="02010609060101010101" pitchFamily="49" charset="-122"/>
                <a:ea typeface="黑体" panose="02010609060101010101" pitchFamily="49" charset="-122"/>
              </a:rPr>
              <a:t>在</a:t>
            </a:r>
            <a:r>
              <a:rPr lang="en-US" altLang="zh-CN" sz="1600" dirty="0">
                <a:solidFill>
                  <a:srgbClr val="123E61"/>
                </a:solidFill>
                <a:latin typeface="黑体" panose="02010609060101010101" pitchFamily="49" charset="-122"/>
                <a:ea typeface="黑体" panose="02010609060101010101" pitchFamily="49" charset="-122"/>
              </a:rPr>
              <a:t>Doctor</a:t>
            </a:r>
            <a:r>
              <a:rPr lang="zh-CN" altLang="en-US" sz="1600" dirty="0">
                <a:solidFill>
                  <a:srgbClr val="123E61"/>
                </a:solidFill>
                <a:latin typeface="黑体" panose="02010609060101010101" pitchFamily="49" charset="-122"/>
                <a:ea typeface="黑体" panose="02010609060101010101" pitchFamily="49" charset="-122"/>
              </a:rPr>
              <a:t>表中</a:t>
            </a:r>
            <a:r>
              <a:rPr lang="zh-CN" altLang="zh-CN" sz="1600" dirty="0">
                <a:solidFill>
                  <a:srgbClr val="123E61"/>
                </a:solidFill>
                <a:latin typeface="黑体" panose="02010609060101010101" pitchFamily="49" charset="-122"/>
                <a:ea typeface="黑体" panose="02010609060101010101" pitchFamily="49" charset="-122"/>
              </a:rPr>
              <a:t>查询医院的所有科室</a:t>
            </a:r>
            <a:r>
              <a:rPr lang="zh-CN" altLang="en-US" sz="1600" dirty="0">
                <a:solidFill>
                  <a:srgbClr val="123E61"/>
                </a:solidFill>
                <a:latin typeface="黑体" panose="02010609060101010101" pitchFamily="49" charset="-122"/>
                <a:ea typeface="黑体" panose="02010609060101010101" pitchFamily="49" charset="-122"/>
              </a:rPr>
              <a:t>编号</a:t>
            </a:r>
            <a:r>
              <a:rPr lang="zh-CN" altLang="zh-CN" sz="1600" dirty="0">
                <a:solidFill>
                  <a:srgbClr val="123E61"/>
                </a:solidFill>
                <a:latin typeface="黑体" panose="02010609060101010101" pitchFamily="49" charset="-122"/>
                <a:ea typeface="黑体" panose="02010609060101010101" pitchFamily="49" charset="-122"/>
              </a:rPr>
              <a:t>，要求不重复显示</a:t>
            </a:r>
            <a:endParaRPr lang="en-US" altLang="zh-CN" sz="1600" dirty="0">
              <a:solidFill>
                <a:srgbClr val="123E61"/>
              </a:solidFill>
              <a:latin typeface="黑体" panose="02010609060101010101" pitchFamily="49" charset="-122"/>
              <a:ea typeface="黑体" panose="02010609060101010101" pitchFamily="49" charset="-122"/>
            </a:endParaRPr>
          </a:p>
          <a:p>
            <a:endParaRPr lang="zh-CN" altLang="zh-CN" sz="1600" dirty="0">
              <a:solidFill>
                <a:srgbClr val="123E61"/>
              </a:solidFill>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SELECT </a:t>
            </a:r>
            <a:r>
              <a:rPr lang="en-US" altLang="zh-CN" sz="1400" dirty="0">
                <a:solidFill>
                  <a:srgbClr val="FF0000"/>
                </a:solidFill>
                <a:latin typeface="黑体" panose="02010609060101010101" pitchFamily="49" charset="-122"/>
                <a:ea typeface="黑体" panose="02010609060101010101" pitchFamily="49" charset="-122"/>
              </a:rPr>
              <a:t>DISTINCT</a:t>
            </a: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Ddeptno</a:t>
            </a:r>
            <a:r>
              <a:rPr lang="en-US" altLang="zh-CN" sz="1400" dirty="0">
                <a:latin typeface="黑体" panose="02010609060101010101" pitchFamily="49" charset="-122"/>
                <a:ea typeface="黑体" panose="02010609060101010101" pitchFamily="49" charset="-122"/>
              </a:rPr>
              <a:t> FROM Doctor</a:t>
            </a:r>
            <a:endParaRPr lang="zh-CN" altLang="zh-CN" sz="1400" dirty="0">
              <a:latin typeface="黑体" panose="02010609060101010101" pitchFamily="49" charset="-122"/>
              <a:ea typeface="黑体" panose="02010609060101010101" pitchFamily="49" charset="-122"/>
            </a:endParaRPr>
          </a:p>
          <a:p>
            <a:endParaRPr lang="en-US" altLang="zh-CN" sz="1200" dirty="0">
              <a:solidFill>
                <a:srgbClr val="FF0000"/>
              </a:solidFill>
              <a:latin typeface="黑体" panose="02010609060101010101" pitchFamily="49" charset="-122"/>
              <a:ea typeface="黑体" panose="02010609060101010101" pitchFamily="49" charset="-122"/>
            </a:endParaRPr>
          </a:p>
          <a:p>
            <a:endParaRPr lang="en-US" altLang="zh-CN" dirty="0">
              <a:solidFill>
                <a:srgbClr val="FF0000"/>
              </a:solidFill>
              <a:latin typeface="黑体" panose="02010609060101010101" pitchFamily="49" charset="-122"/>
              <a:ea typeface="黑体" panose="02010609060101010101" pitchFamily="49" charset="-122"/>
            </a:endParaRPr>
          </a:p>
          <a:p>
            <a:endParaRPr lang="en-US" altLang="zh-CN" dirty="0">
              <a:solidFill>
                <a:srgbClr val="FF0000"/>
              </a:solidFill>
              <a:latin typeface="黑体" panose="02010609060101010101" pitchFamily="49" charset="-122"/>
              <a:ea typeface="黑体" panose="02010609060101010101" pitchFamily="49" charset="-122"/>
            </a:endParaRPr>
          </a:p>
          <a:p>
            <a:endParaRPr lang="en-US" altLang="zh-CN" dirty="0">
              <a:solidFill>
                <a:srgbClr val="FF0000"/>
              </a:solidFill>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zh-CN" altLang="zh-CN" dirty="0">
              <a:solidFill>
                <a:srgbClr val="FF0000"/>
              </a:solidFill>
              <a:latin typeface="黑体" panose="02010609060101010101" pitchFamily="49" charset="-122"/>
              <a:ea typeface="黑体" panose="02010609060101010101" pitchFamily="49" charset="-122"/>
            </a:endParaRPr>
          </a:p>
        </p:txBody>
      </p:sp>
      <p:pic>
        <p:nvPicPr>
          <p:cNvPr id="20" name="图片 19" descr="Snap3-3">
            <a:extLst>
              <a:ext uri="{FF2B5EF4-FFF2-40B4-BE49-F238E27FC236}">
                <a16:creationId xmlns:a16="http://schemas.microsoft.com/office/drawing/2014/main" id="{AA1823CD-06BE-4073-BD5F-0D486C4C9F29}"/>
              </a:ext>
            </a:extLst>
          </p:cNvPr>
          <p:cNvPicPr/>
          <p:nvPr/>
        </p:nvPicPr>
        <p:blipFill>
          <a:blip r:embed="rId4"/>
          <a:stretch>
            <a:fillRect/>
          </a:stretch>
        </p:blipFill>
        <p:spPr>
          <a:xfrm>
            <a:off x="1367644" y="2408910"/>
            <a:ext cx="1224136" cy="1099737"/>
          </a:xfrm>
          <a:prstGeom prst="rect">
            <a:avLst/>
          </a:prstGeom>
          <a:noFill/>
          <a:ln w="9525">
            <a:noFill/>
          </a:ln>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26</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390450923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文本框 11"/>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数据查询语句基本结构</a:t>
            </a:r>
          </a:p>
        </p:txBody>
      </p:sp>
      <p:sp>
        <p:nvSpPr>
          <p:cNvPr id="13" name="文本框 12"/>
          <p:cNvSpPr txBox="1"/>
          <p:nvPr/>
        </p:nvSpPr>
        <p:spPr>
          <a:xfrm>
            <a:off x="5400092" y="196280"/>
            <a:ext cx="1872208" cy="307777"/>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WHERE</a:t>
            </a:r>
            <a:r>
              <a:rPr lang="zh-CN" altLang="en-US" sz="1400" b="1" dirty="0">
                <a:solidFill>
                  <a:srgbClr val="123E61"/>
                </a:solidFill>
                <a:latin typeface="黑体" panose="02010609060101010101" pitchFamily="49" charset="-122"/>
                <a:ea typeface="黑体" panose="02010609060101010101" pitchFamily="49" charset="-122"/>
              </a:rPr>
              <a:t>子句</a:t>
            </a:r>
          </a:p>
        </p:txBody>
      </p:sp>
      <p:pic>
        <p:nvPicPr>
          <p:cNvPr id="16"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内容占位符 2">
            <a:extLst>
              <a:ext uri="{FF2B5EF4-FFF2-40B4-BE49-F238E27FC236}">
                <a16:creationId xmlns:a16="http://schemas.microsoft.com/office/drawing/2014/main" id="{B8CDC2E9-726E-4385-BFE8-5F39F251CD38}"/>
              </a:ext>
            </a:extLst>
          </p:cNvPr>
          <p:cNvSpPr txBox="1">
            <a:spLocks noChangeArrowheads="1"/>
          </p:cNvSpPr>
          <p:nvPr/>
        </p:nvSpPr>
        <p:spPr bwMode="auto">
          <a:xfrm>
            <a:off x="395536" y="664332"/>
            <a:ext cx="6151153" cy="4245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spcBef>
                <a:spcPts val="1200"/>
              </a:spcBef>
              <a:buClr>
                <a:schemeClr val="accent1"/>
              </a:buClr>
              <a:buFont typeface="Wingdings" panose="05000000000000000000" pitchFamily="2" charset="2"/>
              <a:buChar char="l"/>
            </a:pPr>
            <a:r>
              <a:rPr lang="zh-CN" altLang="zh-CN" sz="2000" dirty="0">
                <a:solidFill>
                  <a:srgbClr val="123E61"/>
                </a:solidFill>
                <a:effectLst>
                  <a:glow>
                    <a:srgbClr val="000000"/>
                  </a:glow>
                  <a:outerShdw sx="0" sy="0">
                    <a:srgbClr val="000000"/>
                  </a:outerShdw>
                  <a:reflection stA="0" endPos="0" fadeDir="0" sx="0" sy="0"/>
                </a:effectLst>
                <a:latin typeface="黑体" panose="02010609060101010101" pitchFamily="49" charset="-122"/>
                <a:ea typeface="黑体" panose="02010609060101010101" pitchFamily="49" charset="-122"/>
              </a:rPr>
              <a:t>选择满足条件的</a:t>
            </a:r>
            <a:r>
              <a:rPr lang="zh-CN" altLang="en-US" sz="2000" dirty="0">
                <a:solidFill>
                  <a:srgbClr val="123E61"/>
                </a:solidFill>
                <a:effectLst>
                  <a:glow>
                    <a:srgbClr val="000000"/>
                  </a:glow>
                  <a:outerShdw sx="0" sy="0">
                    <a:srgbClr val="000000"/>
                  </a:outerShdw>
                  <a:reflection stA="0" endPos="0" fadeDir="0" sx="0" sy="0"/>
                </a:effectLst>
                <a:latin typeface="黑体" panose="02010609060101010101" pitchFamily="49" charset="-122"/>
                <a:ea typeface="黑体" panose="02010609060101010101" pitchFamily="49" charset="-122"/>
              </a:rPr>
              <a:t>元组</a:t>
            </a:r>
            <a:endParaRPr lang="zh-CN" altLang="zh-CN" sz="2000" dirty="0">
              <a:solidFill>
                <a:srgbClr val="123E61"/>
              </a:solidFill>
              <a:effectLst>
                <a:glow>
                  <a:srgbClr val="000000"/>
                </a:glow>
                <a:outerShdw sx="0" sy="0">
                  <a:srgbClr val="000000"/>
                </a:outerShdw>
                <a:reflection stA="0" endPos="0" fadeDir="0" sx="0" sy="0"/>
              </a:effectLst>
              <a:latin typeface="黑体" panose="02010609060101010101" pitchFamily="49" charset="-122"/>
              <a:ea typeface="黑体" panose="02010609060101010101" pitchFamily="49" charset="-122"/>
            </a:endParaRPr>
          </a:p>
          <a:p>
            <a:pPr lvl="1">
              <a:spcBef>
                <a:spcPts val="1200"/>
              </a:spcBef>
              <a:buClr>
                <a:schemeClr val="accent1"/>
              </a:buClr>
              <a:buFont typeface="Wingdings" panose="05000000000000000000" pitchFamily="2" charset="2"/>
              <a:buChar char="l"/>
            </a:pPr>
            <a:endParaRPr lang="zh-CN" altLang="en-US" sz="2000" dirty="0">
              <a:solidFill>
                <a:srgbClr val="123E61"/>
              </a:solidFill>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id="{6F8141E0-C270-4B4E-8655-0E3210352A6E}"/>
              </a:ext>
            </a:extLst>
          </p:cNvPr>
          <p:cNvSpPr txBox="1"/>
          <p:nvPr/>
        </p:nvSpPr>
        <p:spPr>
          <a:xfrm>
            <a:off x="1151620" y="1088877"/>
            <a:ext cx="7152695" cy="2616101"/>
          </a:xfrm>
          <a:prstGeom prst="rect">
            <a:avLst/>
          </a:prstGeom>
          <a:noFill/>
        </p:spPr>
        <p:txBody>
          <a:bodyPr wrap="square" rtlCol="0">
            <a:spAutoFit/>
          </a:bodyPr>
          <a:lstStyle/>
          <a:p>
            <a:pPr marL="285750" indent="-285750">
              <a:buFont typeface="Wingdings" pitchFamily="2" charset="2"/>
              <a:buChar char="l"/>
            </a:pPr>
            <a:r>
              <a:rPr lang="zh-CN" altLang="en-US" sz="1600" dirty="0">
                <a:solidFill>
                  <a:srgbClr val="123E61"/>
                </a:solidFill>
                <a:latin typeface="黑体" panose="02010609060101010101" pitchFamily="49" charset="-122"/>
                <a:ea typeface="黑体" panose="02010609060101010101" pitchFamily="49" charset="-122"/>
              </a:rPr>
              <a:t>例：查询医生基本信息表中年龄在 </a:t>
            </a:r>
            <a:r>
              <a:rPr lang="en-US" altLang="zh-CN" sz="1600" dirty="0">
                <a:solidFill>
                  <a:srgbClr val="123E61"/>
                </a:solidFill>
                <a:latin typeface="黑体" panose="02010609060101010101" pitchFamily="49" charset="-122"/>
                <a:ea typeface="黑体" panose="02010609060101010101" pitchFamily="49" charset="-122"/>
              </a:rPr>
              <a:t>40 </a:t>
            </a:r>
            <a:r>
              <a:rPr lang="zh-CN" altLang="en-US" sz="1600" dirty="0">
                <a:solidFill>
                  <a:srgbClr val="123E61"/>
                </a:solidFill>
                <a:latin typeface="黑体" panose="02010609060101010101" pitchFamily="49" charset="-122"/>
                <a:ea typeface="黑体" panose="02010609060101010101" pitchFamily="49" charset="-122"/>
              </a:rPr>
              <a:t>岁以上医生的姓名和专业职称 </a:t>
            </a:r>
            <a:endParaRPr lang="en-US" altLang="zh-CN" sz="1600" dirty="0">
              <a:solidFill>
                <a:srgbClr val="123E61"/>
              </a:solidFill>
              <a:latin typeface="黑体" panose="02010609060101010101" pitchFamily="49" charset="-122"/>
              <a:ea typeface="黑体" panose="02010609060101010101" pitchFamily="49" charset="-122"/>
            </a:endParaRPr>
          </a:p>
          <a:p>
            <a:endParaRPr lang="zh-CN" altLang="zh-CN" sz="1600" dirty="0">
              <a:solidFill>
                <a:srgbClr val="123E61"/>
              </a:solidFill>
              <a:latin typeface="黑体" panose="02010609060101010101" pitchFamily="49" charset="-122"/>
              <a:ea typeface="黑体" panose="02010609060101010101" pitchFamily="49" charset="-122"/>
            </a:endParaRPr>
          </a:p>
          <a:p>
            <a:r>
              <a:rPr lang="en-US" altLang="zh-CN" sz="12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SELECT </a:t>
            </a:r>
            <a:r>
              <a:rPr lang="en-US" altLang="zh-CN" sz="1400" dirty="0" err="1">
                <a:latin typeface="黑体" panose="02010609060101010101" pitchFamily="49" charset="-122"/>
                <a:ea typeface="黑体" panose="02010609060101010101" pitchFamily="49" charset="-122"/>
              </a:rPr>
              <a:t>Dname</a:t>
            </a:r>
            <a:r>
              <a:rPr lang="en-US" altLang="zh-CN" sz="1400" dirty="0">
                <a:latin typeface="黑体" panose="02010609060101010101" pitchFamily="49" charset="-122"/>
                <a:ea typeface="黑体" panose="02010609060101010101" pitchFamily="49" charset="-122"/>
              </a:rPr>
              <a:t> </a:t>
            </a:r>
            <a:r>
              <a:rPr lang="zh-CN" altLang="zh-CN" sz="1400" dirty="0">
                <a:latin typeface="黑体" panose="02010609060101010101" pitchFamily="49" charset="-122"/>
                <a:ea typeface="黑体" panose="02010609060101010101" pitchFamily="49" charset="-122"/>
              </a:rPr>
              <a:t>医生姓名</a:t>
            </a:r>
            <a:r>
              <a:rPr lang="en-US" altLang="zh-CN" sz="1400" dirty="0">
                <a:latin typeface="黑体" panose="02010609060101010101" pitchFamily="49" charset="-122"/>
                <a:ea typeface="黑体" panose="02010609060101010101" pitchFamily="49" charset="-122"/>
              </a:rPr>
              <a:t>,</a:t>
            </a:r>
            <a:r>
              <a:rPr lang="en-US" altLang="zh-CN" sz="1400" dirty="0" err="1">
                <a:latin typeface="黑体" panose="02010609060101010101" pitchFamily="49" charset="-122"/>
                <a:ea typeface="黑体" panose="02010609060101010101" pitchFamily="49" charset="-122"/>
              </a:rPr>
              <a:t>Dlevel</a:t>
            </a:r>
            <a:r>
              <a:rPr lang="en-US" altLang="zh-CN" sz="1400" dirty="0">
                <a:latin typeface="黑体" panose="02010609060101010101" pitchFamily="49" charset="-122"/>
                <a:ea typeface="黑体" panose="02010609060101010101" pitchFamily="49" charset="-122"/>
              </a:rPr>
              <a:t> </a:t>
            </a:r>
            <a:r>
              <a:rPr lang="zh-CN" altLang="zh-CN" sz="1400" dirty="0">
                <a:latin typeface="黑体" panose="02010609060101010101" pitchFamily="49" charset="-122"/>
                <a:ea typeface="黑体" panose="02010609060101010101" pitchFamily="49" charset="-122"/>
              </a:rPr>
              <a:t>专业职称 </a:t>
            </a:r>
          </a:p>
          <a:p>
            <a:r>
              <a:rPr lang="en-US" altLang="zh-CN" sz="1400" dirty="0">
                <a:latin typeface="黑体" panose="02010609060101010101" pitchFamily="49" charset="-122"/>
                <a:ea typeface="黑体" panose="02010609060101010101" pitchFamily="49" charset="-122"/>
              </a:rPr>
              <a:t>	FROM Doctor</a:t>
            </a:r>
            <a:endParaRPr lang="zh-CN"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	WHERE</a:t>
            </a:r>
            <a:r>
              <a:rPr lang="zh-CN"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Dage</a:t>
            </a:r>
            <a:r>
              <a:rPr lang="en-US" altLang="zh-CN" sz="1400" dirty="0">
                <a:latin typeface="黑体" panose="02010609060101010101" pitchFamily="49" charset="-122"/>
                <a:ea typeface="黑体" panose="02010609060101010101" pitchFamily="49" charset="-122"/>
              </a:rPr>
              <a:t>&gt;40</a:t>
            </a:r>
          </a:p>
          <a:p>
            <a:endParaRPr lang="en-US" altLang="zh-CN" dirty="0">
              <a:solidFill>
                <a:srgbClr val="FF0000"/>
              </a:solidFill>
              <a:latin typeface="黑体" panose="02010609060101010101" pitchFamily="49" charset="-122"/>
              <a:ea typeface="黑体" panose="02010609060101010101" pitchFamily="49" charset="-122"/>
            </a:endParaRPr>
          </a:p>
          <a:p>
            <a:endParaRPr lang="en-US" altLang="zh-CN" dirty="0">
              <a:solidFill>
                <a:srgbClr val="FF0000"/>
              </a:solidFill>
              <a:latin typeface="黑体" panose="02010609060101010101" pitchFamily="49" charset="-122"/>
              <a:ea typeface="黑体" panose="02010609060101010101" pitchFamily="49" charset="-122"/>
            </a:endParaRPr>
          </a:p>
          <a:p>
            <a:endParaRPr lang="en-US" altLang="zh-CN" dirty="0">
              <a:solidFill>
                <a:srgbClr val="FF0000"/>
              </a:solidFill>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zh-CN" altLang="zh-CN" dirty="0">
              <a:solidFill>
                <a:srgbClr val="FF0000"/>
              </a:solidFill>
              <a:latin typeface="黑体" panose="02010609060101010101" pitchFamily="49" charset="-122"/>
              <a:ea typeface="黑体" panose="02010609060101010101" pitchFamily="49" charset="-122"/>
            </a:endParaRPr>
          </a:p>
        </p:txBody>
      </p:sp>
      <p:pic>
        <p:nvPicPr>
          <p:cNvPr id="24" name="图片 23">
            <a:extLst>
              <a:ext uri="{FF2B5EF4-FFF2-40B4-BE49-F238E27FC236}">
                <a16:creationId xmlns:a16="http://schemas.microsoft.com/office/drawing/2014/main" id="{9C90890C-6057-4922-A645-3D7905D78146}"/>
              </a:ext>
            </a:extLst>
          </p:cNvPr>
          <p:cNvPicPr/>
          <p:nvPr/>
        </p:nvPicPr>
        <p:blipFill>
          <a:blip r:embed="rId4"/>
          <a:stretch>
            <a:fillRect/>
          </a:stretch>
        </p:blipFill>
        <p:spPr>
          <a:xfrm>
            <a:off x="2123728" y="2621559"/>
            <a:ext cx="2556284" cy="1067110"/>
          </a:xfrm>
          <a:prstGeom prst="rect">
            <a:avLst/>
          </a:prstGeom>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27</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140130435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文本框 11"/>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数据查询语句基本结构</a:t>
            </a:r>
          </a:p>
        </p:txBody>
      </p:sp>
      <p:sp>
        <p:nvSpPr>
          <p:cNvPr id="13" name="文本框 12"/>
          <p:cNvSpPr txBox="1"/>
          <p:nvPr/>
        </p:nvSpPr>
        <p:spPr>
          <a:xfrm>
            <a:off x="4968044" y="196280"/>
            <a:ext cx="2304256" cy="738664"/>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WHERE</a:t>
            </a:r>
            <a:r>
              <a:rPr lang="zh-CN" altLang="en-US" sz="1400" b="1" dirty="0">
                <a:solidFill>
                  <a:srgbClr val="123E61"/>
                </a:solidFill>
                <a:latin typeface="黑体" panose="02010609060101010101" pitchFamily="49" charset="-122"/>
                <a:ea typeface="黑体" panose="02010609060101010101" pitchFamily="49" charset="-122"/>
              </a:rPr>
              <a:t>字句中的运算符</a:t>
            </a:r>
            <a:endParaRPr lang="en-US" altLang="zh-CN" sz="1400" b="1" dirty="0">
              <a:solidFill>
                <a:srgbClr val="123E61"/>
              </a:solidFill>
              <a:latin typeface="黑体" panose="02010609060101010101" pitchFamily="49" charset="-122"/>
              <a:ea typeface="黑体" panose="02010609060101010101" pitchFamily="49" charset="-122"/>
            </a:endParaRPr>
          </a:p>
          <a:p>
            <a:pPr algn="r"/>
            <a:endParaRPr lang="zh-CN" altLang="en-US" sz="1400" b="1" dirty="0">
              <a:solidFill>
                <a:srgbClr val="123E61"/>
              </a:solidFill>
              <a:latin typeface="黑体" panose="02010609060101010101" pitchFamily="49" charset="-122"/>
              <a:ea typeface="黑体" panose="02010609060101010101" pitchFamily="49" charset="-122"/>
            </a:endParaRPr>
          </a:p>
          <a:p>
            <a:pPr algn="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2" name="矩形 1"/>
          <p:cNvSpPr/>
          <p:nvPr/>
        </p:nvSpPr>
        <p:spPr>
          <a:xfrm>
            <a:off x="810344" y="592324"/>
            <a:ext cx="6317939" cy="1508105"/>
          </a:xfrm>
          <a:prstGeom prst="rect">
            <a:avLst/>
          </a:prstGeom>
        </p:spPr>
        <p:txBody>
          <a:bodyPr wrap="square">
            <a:spAutoFit/>
          </a:bodyPr>
          <a:lstStyle/>
          <a:p>
            <a:pPr marL="342900" indent="-342900">
              <a:buFont typeface="Wingdings" pitchFamily="2" charset="2"/>
              <a:buChar char="l"/>
            </a:pPr>
            <a:r>
              <a:rPr lang="en-US" altLang="zh-CN" sz="2000" dirty="0">
                <a:solidFill>
                  <a:srgbClr val="123E61"/>
                </a:solidFill>
                <a:latin typeface="黑体" panose="02010609060101010101" pitchFamily="49" charset="-122"/>
                <a:ea typeface="黑体" panose="02010609060101010101" pitchFamily="49" charset="-122"/>
              </a:rPr>
              <a:t>WHERE</a:t>
            </a:r>
            <a:r>
              <a:rPr lang="zh-CN" altLang="en-US" sz="2000" dirty="0">
                <a:solidFill>
                  <a:srgbClr val="123E61"/>
                </a:solidFill>
                <a:latin typeface="黑体" panose="02010609060101010101" pitchFamily="49" charset="-122"/>
                <a:ea typeface="黑体" panose="02010609060101010101" pitchFamily="49" charset="-122"/>
              </a:rPr>
              <a:t>子句中的运算符</a:t>
            </a:r>
            <a:endParaRPr lang="en-US" altLang="zh-CN" sz="2000" dirty="0">
              <a:solidFill>
                <a:srgbClr val="123E61"/>
              </a:solidFill>
              <a:latin typeface="黑体" panose="02010609060101010101" pitchFamily="49" charset="-122"/>
              <a:ea typeface="黑体" panose="02010609060101010101" pitchFamily="49" charset="-122"/>
            </a:endParaRPr>
          </a:p>
          <a:p>
            <a:pPr marL="742950" lvl="1" indent="-285750">
              <a:buFont typeface="Wingdings" pitchFamily="2" charset="2"/>
              <a:buChar char="l"/>
            </a:pPr>
            <a:r>
              <a:rPr lang="zh-CN" altLang="en-US" sz="1600" dirty="0">
                <a:solidFill>
                  <a:srgbClr val="123E61"/>
                </a:solidFill>
                <a:latin typeface="黑体" panose="02010609060101010101" pitchFamily="49" charset="-122"/>
                <a:ea typeface="黑体" panose="02010609060101010101" pitchFamily="49" charset="-122"/>
              </a:rPr>
              <a:t>比较运算符</a:t>
            </a:r>
            <a:endParaRPr lang="zh-CN" altLang="en-US" sz="2000" dirty="0">
              <a:solidFill>
                <a:srgbClr val="123E61"/>
              </a:solidFill>
              <a:latin typeface="黑体" panose="02010609060101010101" pitchFamily="49" charset="-122"/>
              <a:ea typeface="黑体" panose="02010609060101010101" pitchFamily="49" charset="-122"/>
            </a:endParaRPr>
          </a:p>
          <a:p>
            <a:r>
              <a:rPr lang="en-US" altLang="zh-CN" sz="12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相等               </a:t>
            </a:r>
            <a:r>
              <a:rPr lang="en-US" altLang="zh-CN" sz="1400" dirty="0">
                <a:latin typeface="黑体" panose="02010609060101010101" pitchFamily="49" charset="-122"/>
                <a:ea typeface="黑体" panose="02010609060101010101" pitchFamily="49" charset="-122"/>
              </a:rPr>
              <a:t>! =   </a:t>
            </a:r>
            <a:r>
              <a:rPr lang="zh-CN" altLang="en-US" sz="1400" dirty="0">
                <a:latin typeface="黑体" panose="02010609060101010101" pitchFamily="49" charset="-122"/>
                <a:ea typeface="黑体" panose="02010609060101010101" pitchFamily="49" charset="-122"/>
              </a:rPr>
              <a:t>不等于</a:t>
            </a:r>
          </a:p>
          <a:p>
            <a:r>
              <a:rPr lang="en-US" altLang="zh-CN" sz="1400" dirty="0">
                <a:latin typeface="黑体" panose="02010609060101010101" pitchFamily="49" charset="-122"/>
                <a:ea typeface="黑体" panose="02010609060101010101" pitchFamily="49" charset="-122"/>
              </a:rPr>
              <a:t>	&lt; &gt;</a:t>
            </a:r>
            <a:r>
              <a:rPr lang="zh-CN" altLang="en-US" sz="1400" dirty="0">
                <a:latin typeface="黑体" panose="02010609060101010101" pitchFamily="49" charset="-122"/>
                <a:ea typeface="黑体" panose="02010609060101010101" pitchFamily="49" charset="-122"/>
              </a:rPr>
              <a:t>不等于            </a:t>
            </a:r>
            <a:r>
              <a:rPr lang="en-US" altLang="zh-CN" sz="1400" dirty="0">
                <a:latin typeface="黑体" panose="02010609060101010101" pitchFamily="49" charset="-122"/>
                <a:ea typeface="黑体" panose="02010609060101010101" pitchFamily="49" charset="-122"/>
              </a:rPr>
              <a:t>&lt; =   </a:t>
            </a:r>
            <a:r>
              <a:rPr lang="zh-CN" altLang="en-US" sz="1400" dirty="0">
                <a:latin typeface="黑体" panose="02010609060101010101" pitchFamily="49" charset="-122"/>
                <a:ea typeface="黑体" panose="02010609060101010101" pitchFamily="49" charset="-122"/>
              </a:rPr>
              <a:t>小于等于</a:t>
            </a:r>
          </a:p>
          <a:p>
            <a:r>
              <a:rPr lang="en-US" altLang="zh-CN" sz="1400" dirty="0">
                <a:latin typeface="黑体" panose="02010609060101010101" pitchFamily="49" charset="-122"/>
                <a:ea typeface="黑体" panose="02010609060101010101" pitchFamily="49" charset="-122"/>
              </a:rPr>
              <a:t>	&lt;  </a:t>
            </a:r>
            <a:r>
              <a:rPr lang="zh-CN" altLang="en-US" sz="1400" dirty="0">
                <a:latin typeface="黑体" panose="02010609060101010101" pitchFamily="49" charset="-122"/>
                <a:ea typeface="黑体" panose="02010609060101010101" pitchFamily="49" charset="-122"/>
              </a:rPr>
              <a:t>小于              </a:t>
            </a:r>
            <a:r>
              <a:rPr lang="en-US" altLang="zh-CN" sz="1400" dirty="0">
                <a:latin typeface="黑体" panose="02010609060101010101" pitchFamily="49" charset="-122"/>
                <a:ea typeface="黑体" panose="02010609060101010101" pitchFamily="49" charset="-122"/>
              </a:rPr>
              <a:t>&gt; =   </a:t>
            </a:r>
            <a:r>
              <a:rPr lang="zh-CN" altLang="en-US" sz="1400" dirty="0">
                <a:latin typeface="黑体" panose="02010609060101010101" pitchFamily="49" charset="-122"/>
                <a:ea typeface="黑体" panose="02010609060101010101" pitchFamily="49" charset="-122"/>
              </a:rPr>
              <a:t>大于等于</a:t>
            </a:r>
          </a:p>
          <a:p>
            <a:r>
              <a:rPr lang="en-US" altLang="zh-CN" sz="1400" dirty="0">
                <a:latin typeface="黑体" panose="02010609060101010101" pitchFamily="49" charset="-122"/>
                <a:ea typeface="黑体" panose="02010609060101010101" pitchFamily="49" charset="-122"/>
              </a:rPr>
              <a:t>	&gt;  </a:t>
            </a:r>
            <a:r>
              <a:rPr lang="zh-CN" altLang="en-US" sz="1400" dirty="0">
                <a:latin typeface="黑体" panose="02010609060101010101" pitchFamily="49" charset="-122"/>
                <a:ea typeface="黑体" panose="02010609060101010101" pitchFamily="49" charset="-122"/>
              </a:rPr>
              <a:t>大于</a:t>
            </a:r>
          </a:p>
        </p:txBody>
      </p:sp>
      <p:sp>
        <p:nvSpPr>
          <p:cNvPr id="3" name="矩形 2">
            <a:extLst>
              <a:ext uri="{FF2B5EF4-FFF2-40B4-BE49-F238E27FC236}">
                <a16:creationId xmlns:a16="http://schemas.microsoft.com/office/drawing/2014/main" id="{166F22A5-937B-4C7A-84C7-CBA3D56E2F2A}"/>
              </a:ext>
            </a:extLst>
          </p:cNvPr>
          <p:cNvSpPr/>
          <p:nvPr/>
        </p:nvSpPr>
        <p:spPr>
          <a:xfrm>
            <a:off x="823338" y="2068488"/>
            <a:ext cx="7817114" cy="553998"/>
          </a:xfrm>
          <a:prstGeom prst="rect">
            <a:avLst/>
          </a:prstGeom>
        </p:spPr>
        <p:txBody>
          <a:bodyPr wrap="square">
            <a:spAutoFit/>
          </a:bodyPr>
          <a:lstStyle/>
          <a:p>
            <a:pPr marL="742950" lvl="1" indent="-285750">
              <a:buFont typeface="Wingdings" pitchFamily="2" charset="2"/>
              <a:buChar char="l"/>
            </a:pPr>
            <a:r>
              <a:rPr lang="zh-CN" altLang="en-US" sz="1600" dirty="0">
                <a:solidFill>
                  <a:srgbClr val="123E61"/>
                </a:solidFill>
                <a:latin typeface="黑体" panose="02010609060101010101" pitchFamily="49" charset="-122"/>
                <a:ea typeface="黑体" panose="02010609060101010101" pitchFamily="49" charset="-122"/>
              </a:rPr>
              <a:t>逻辑运算符</a:t>
            </a:r>
            <a:endParaRPr lang="zh-CN" altLang="en-US" sz="2000" dirty="0">
              <a:solidFill>
                <a:srgbClr val="123E61"/>
              </a:solidFill>
              <a:latin typeface="黑体" panose="02010609060101010101" pitchFamily="49" charset="-122"/>
              <a:ea typeface="黑体" panose="02010609060101010101" pitchFamily="49" charset="-122"/>
            </a:endParaRPr>
          </a:p>
          <a:p>
            <a:r>
              <a:rPr lang="en-US" altLang="zh-CN" sz="12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AND                  OR                        NOT</a:t>
            </a:r>
            <a:endParaRPr lang="zh-CN" altLang="en-US" sz="2000" dirty="0"/>
          </a:p>
        </p:txBody>
      </p:sp>
      <p:sp>
        <p:nvSpPr>
          <p:cNvPr id="4" name="矩形 3">
            <a:extLst>
              <a:ext uri="{FF2B5EF4-FFF2-40B4-BE49-F238E27FC236}">
                <a16:creationId xmlns:a16="http://schemas.microsoft.com/office/drawing/2014/main" id="{6CF14A32-2846-4172-9FFC-BFBB44C4CB34}"/>
              </a:ext>
            </a:extLst>
          </p:cNvPr>
          <p:cNvSpPr/>
          <p:nvPr/>
        </p:nvSpPr>
        <p:spPr>
          <a:xfrm>
            <a:off x="821124" y="2769404"/>
            <a:ext cx="4572000" cy="553998"/>
          </a:xfrm>
          <a:prstGeom prst="rect">
            <a:avLst/>
          </a:prstGeom>
        </p:spPr>
        <p:txBody>
          <a:bodyPr>
            <a:spAutoFit/>
          </a:bodyPr>
          <a:lstStyle/>
          <a:p>
            <a:pPr marL="742950" lvl="1" indent="-285750">
              <a:buFont typeface="Wingdings" pitchFamily="2" charset="2"/>
              <a:buChar char="l"/>
            </a:pPr>
            <a:r>
              <a:rPr lang="zh-CN" altLang="en-US" sz="1600" dirty="0">
                <a:solidFill>
                  <a:srgbClr val="123E61"/>
                </a:solidFill>
                <a:latin typeface="黑体" panose="02010609060101010101" pitchFamily="49" charset="-122"/>
                <a:ea typeface="黑体" panose="02010609060101010101" pitchFamily="49" charset="-122"/>
              </a:rPr>
              <a:t>集合运算符</a:t>
            </a:r>
            <a:endParaRPr lang="zh-CN" altLang="en-US" sz="2000" dirty="0">
              <a:solidFill>
                <a:srgbClr val="123E61"/>
              </a:solidFill>
              <a:latin typeface="黑体" panose="02010609060101010101" pitchFamily="49" charset="-122"/>
              <a:ea typeface="黑体" panose="02010609060101010101" pitchFamily="49" charset="-122"/>
            </a:endParaRPr>
          </a:p>
          <a:p>
            <a:r>
              <a:rPr lang="en-US" altLang="zh-CN" sz="12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IN                   NOT IN</a:t>
            </a:r>
            <a:endParaRPr lang="zh-CN" altLang="en-US" sz="2000" dirty="0"/>
          </a:p>
        </p:txBody>
      </p:sp>
      <p:sp>
        <p:nvSpPr>
          <p:cNvPr id="14" name="矩形 13">
            <a:extLst>
              <a:ext uri="{FF2B5EF4-FFF2-40B4-BE49-F238E27FC236}">
                <a16:creationId xmlns:a16="http://schemas.microsoft.com/office/drawing/2014/main" id="{2AD51DCA-DED9-4050-B11F-20181400C914}"/>
              </a:ext>
            </a:extLst>
          </p:cNvPr>
          <p:cNvSpPr/>
          <p:nvPr/>
        </p:nvSpPr>
        <p:spPr>
          <a:xfrm>
            <a:off x="827584" y="3381472"/>
            <a:ext cx="4572000" cy="553998"/>
          </a:xfrm>
          <a:prstGeom prst="rect">
            <a:avLst/>
          </a:prstGeom>
        </p:spPr>
        <p:txBody>
          <a:bodyPr>
            <a:spAutoFit/>
          </a:bodyPr>
          <a:lstStyle/>
          <a:p>
            <a:pPr marL="742950" lvl="1" indent="-285750">
              <a:buFont typeface="Wingdings" pitchFamily="2" charset="2"/>
              <a:buChar char="l"/>
            </a:pPr>
            <a:r>
              <a:rPr lang="zh-CN" altLang="en-US" sz="1600" dirty="0">
                <a:solidFill>
                  <a:srgbClr val="123E61"/>
                </a:solidFill>
                <a:latin typeface="黑体" panose="02010609060101010101" pitchFamily="49" charset="-122"/>
                <a:ea typeface="黑体" panose="02010609060101010101" pitchFamily="49" charset="-122"/>
              </a:rPr>
              <a:t>确定范围运算符</a:t>
            </a:r>
            <a:endParaRPr lang="zh-CN" altLang="en-US" sz="2000" dirty="0">
              <a:solidFill>
                <a:srgbClr val="123E61"/>
              </a:solidFill>
              <a:latin typeface="黑体" panose="02010609060101010101" pitchFamily="49" charset="-122"/>
              <a:ea typeface="黑体" panose="02010609060101010101" pitchFamily="49" charset="-122"/>
            </a:endParaRPr>
          </a:p>
          <a:p>
            <a:r>
              <a:rPr lang="en-US" altLang="zh-CN" sz="12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BETWEEN…AND         NOT BETWEEN…AND       </a:t>
            </a:r>
            <a:endParaRPr lang="zh-CN" altLang="en-US" dirty="0"/>
          </a:p>
        </p:txBody>
      </p:sp>
      <p:sp>
        <p:nvSpPr>
          <p:cNvPr id="15" name="矩形 14">
            <a:extLst>
              <a:ext uri="{FF2B5EF4-FFF2-40B4-BE49-F238E27FC236}">
                <a16:creationId xmlns:a16="http://schemas.microsoft.com/office/drawing/2014/main" id="{45CD351A-1853-40E8-882C-BBC671CF1D86}"/>
              </a:ext>
            </a:extLst>
          </p:cNvPr>
          <p:cNvSpPr/>
          <p:nvPr/>
        </p:nvSpPr>
        <p:spPr>
          <a:xfrm>
            <a:off x="809293" y="3999927"/>
            <a:ext cx="4572000" cy="1077218"/>
          </a:xfrm>
          <a:prstGeom prst="rect">
            <a:avLst/>
          </a:prstGeom>
        </p:spPr>
        <p:txBody>
          <a:bodyPr>
            <a:spAutoFit/>
          </a:bodyPr>
          <a:lstStyle/>
          <a:p>
            <a:pPr marL="742950" lvl="1" indent="-285750">
              <a:buFont typeface="Wingdings" pitchFamily="2" charset="2"/>
              <a:buChar char="l"/>
            </a:pPr>
            <a:r>
              <a:rPr lang="zh-CN" altLang="en-US" sz="1600" dirty="0">
                <a:solidFill>
                  <a:srgbClr val="123E61"/>
                </a:solidFill>
                <a:latin typeface="黑体" panose="02010609060101010101" pitchFamily="49" charset="-122"/>
                <a:ea typeface="黑体" panose="02010609060101010101" pitchFamily="49" charset="-122"/>
              </a:rPr>
              <a:t>字符串比较运算符</a:t>
            </a:r>
            <a:endParaRPr lang="zh-CN" altLang="en-US" sz="2000" dirty="0">
              <a:solidFill>
                <a:srgbClr val="123E61"/>
              </a:solidFill>
              <a:latin typeface="黑体" panose="02010609060101010101" pitchFamily="49" charset="-122"/>
              <a:ea typeface="黑体" panose="02010609060101010101" pitchFamily="49" charset="-122"/>
            </a:endParaRPr>
          </a:p>
          <a:p>
            <a:r>
              <a:rPr lang="en-US" altLang="zh-CN" sz="12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_</a:t>
            </a:r>
            <a:r>
              <a:rPr lang="zh-CN" altLang="en-US" sz="1400" dirty="0">
                <a:latin typeface="黑体" panose="02010609060101010101" pitchFamily="49" charset="-122"/>
                <a:ea typeface="黑体" panose="02010609060101010101" pitchFamily="49" charset="-122"/>
              </a:rPr>
              <a:t>（下画线）：匹配任意一个字符。</a:t>
            </a:r>
            <a:br>
              <a:rPr lang="zh-CN" altLang="en-US" sz="1400" dirty="0">
                <a:latin typeface="黑体" panose="02010609060101010101" pitchFamily="49" charset="-122"/>
                <a:ea typeface="黑体" panose="02010609060101010101" pitchFamily="49" charset="-122"/>
              </a:rPr>
            </a:br>
            <a:r>
              <a:rPr lang="zh-CN" altLang="en-US" sz="14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（百分号）：匹配任意长度的字符 </a:t>
            </a:r>
            <a:r>
              <a:rPr lang="zh-CN" altLang="en-US" sz="1400" b="1" dirty="0"/>
              <a:t/>
            </a:r>
            <a:br>
              <a:rPr lang="zh-CN" altLang="en-US" sz="1400" b="1" dirty="0"/>
            </a:br>
            <a:endParaRPr lang="zh-CN" altLang="en-US" sz="2000" b="1" dirty="0"/>
          </a:p>
        </p:txBody>
      </p:sp>
      <p:sp>
        <p:nvSpPr>
          <p:cNvPr id="6" name="灯片编号占位符 5"/>
          <p:cNvSpPr>
            <a:spLocks noGrp="1"/>
          </p:cNvSpPr>
          <p:nvPr>
            <p:ph type="sldNum" sz="quarter" idx="12"/>
          </p:nvPr>
        </p:nvSpPr>
        <p:spPr>
          <a:xfrm>
            <a:off x="6553200" y="4768735"/>
            <a:ext cx="2133600" cy="273928"/>
          </a:xfrm>
        </p:spPr>
        <p:txBody>
          <a:bodyPr/>
          <a:lstStyle/>
          <a:p>
            <a:fld id="{A24B006D-818D-47B3-9EBE-C5AB269A17AF}" type="slidenum">
              <a:rPr lang="zh-CN" altLang="en-US" smtClean="0"/>
              <a:t>28</a:t>
            </a:fld>
            <a:endParaRPr lang="zh-CN" altLang="en-US"/>
          </a:p>
        </p:txBody>
      </p:sp>
      <p:sp>
        <p:nvSpPr>
          <p:cNvPr id="7" name="页脚占位符 6"/>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35647046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文本框 11"/>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数据查询语句基本结构</a:t>
            </a:r>
          </a:p>
        </p:txBody>
      </p:sp>
      <p:sp>
        <p:nvSpPr>
          <p:cNvPr id="13" name="文本框 12"/>
          <p:cNvSpPr txBox="1"/>
          <p:nvPr/>
        </p:nvSpPr>
        <p:spPr>
          <a:xfrm>
            <a:off x="4968044" y="196280"/>
            <a:ext cx="2304256" cy="738664"/>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Where</a:t>
            </a:r>
            <a:r>
              <a:rPr lang="zh-CN" altLang="en-US" sz="1400" b="1" dirty="0">
                <a:solidFill>
                  <a:srgbClr val="123E61"/>
                </a:solidFill>
                <a:latin typeface="黑体" panose="02010609060101010101" pitchFamily="49" charset="-122"/>
                <a:ea typeface="黑体" panose="02010609060101010101" pitchFamily="49" charset="-122"/>
              </a:rPr>
              <a:t>字句中的运算符</a:t>
            </a:r>
            <a:endParaRPr lang="en-US" altLang="zh-CN" sz="1400" b="1" dirty="0">
              <a:solidFill>
                <a:srgbClr val="123E61"/>
              </a:solidFill>
              <a:latin typeface="黑体" panose="02010609060101010101" pitchFamily="49" charset="-122"/>
              <a:ea typeface="黑体" panose="02010609060101010101" pitchFamily="49" charset="-122"/>
            </a:endParaRPr>
          </a:p>
          <a:p>
            <a:pPr algn="r"/>
            <a:endParaRPr lang="zh-CN" altLang="en-US" sz="1400" b="1" dirty="0">
              <a:solidFill>
                <a:srgbClr val="123E61"/>
              </a:solidFill>
              <a:latin typeface="黑体" panose="02010609060101010101" pitchFamily="49" charset="-122"/>
              <a:ea typeface="黑体" panose="02010609060101010101" pitchFamily="49" charset="-122"/>
            </a:endParaRPr>
          </a:p>
          <a:p>
            <a:pPr algn="r"/>
            <a:endParaRPr lang="zh-CN" altLang="en-US" sz="1400" b="1" dirty="0">
              <a:solidFill>
                <a:srgbClr val="123E61"/>
              </a:solidFill>
              <a:latin typeface="黑体" panose="02010609060101010101" pitchFamily="49" charset="-122"/>
              <a:ea typeface="黑体" panose="02010609060101010101" pitchFamily="49" charset="-122"/>
            </a:endParaRPr>
          </a:p>
        </p:txBody>
      </p:sp>
      <p:pic>
        <p:nvPicPr>
          <p:cNvPr id="9"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内容占位符 2">
            <a:extLst>
              <a:ext uri="{FF2B5EF4-FFF2-40B4-BE49-F238E27FC236}">
                <a16:creationId xmlns:a16="http://schemas.microsoft.com/office/drawing/2014/main" id="{CD682982-656F-4BD6-A8CF-F45D7D5DDB4B}"/>
              </a:ext>
            </a:extLst>
          </p:cNvPr>
          <p:cNvSpPr txBox="1">
            <a:spLocks noChangeArrowheads="1"/>
          </p:cNvSpPr>
          <p:nvPr/>
        </p:nvSpPr>
        <p:spPr bwMode="auto">
          <a:xfrm>
            <a:off x="647564" y="700336"/>
            <a:ext cx="6946186" cy="48033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chemeClr val="accent1"/>
              </a:buClr>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比较运算</a:t>
            </a:r>
            <a:endParaRPr lang="en-US" altLang="zh-CN" sz="2000" dirty="0">
              <a:solidFill>
                <a:srgbClr val="123E61"/>
              </a:solidFill>
              <a:latin typeface="黑体" panose="02010609060101010101" pitchFamily="49" charset="-122"/>
              <a:ea typeface="黑体" panose="02010609060101010101" pitchFamily="49" charset="-122"/>
            </a:endParaRPr>
          </a:p>
          <a:p>
            <a:pPr lvl="1">
              <a:buClr>
                <a:schemeClr val="accent1"/>
              </a:buClr>
              <a:buFont typeface="Wingdings" pitchFamily="2" charset="2"/>
              <a:buChar char="l"/>
            </a:pPr>
            <a:r>
              <a:rPr lang="zh-CN" altLang="en-US" sz="1600" dirty="0">
                <a:solidFill>
                  <a:srgbClr val="123E61"/>
                </a:solidFill>
                <a:latin typeface="黑体" panose="02010609060101010101" pitchFamily="49" charset="-122"/>
                <a:ea typeface="黑体" panose="02010609060101010101" pitchFamily="49" charset="-122"/>
              </a:rPr>
              <a:t>例：</a:t>
            </a:r>
            <a:r>
              <a:rPr lang="zh-CN" altLang="zh-CN" sz="1600" dirty="0">
                <a:solidFill>
                  <a:srgbClr val="123E61"/>
                </a:solidFill>
                <a:latin typeface="黑体" panose="02010609060101010101" pitchFamily="49" charset="-122"/>
                <a:ea typeface="黑体" panose="02010609060101010101" pitchFamily="49" charset="-122"/>
              </a:rPr>
              <a:t>查询年龄在</a:t>
            </a:r>
            <a:r>
              <a:rPr lang="en-US" altLang="zh-CN" sz="1600" dirty="0">
                <a:solidFill>
                  <a:srgbClr val="123E61"/>
                </a:solidFill>
                <a:latin typeface="黑体" panose="02010609060101010101" pitchFamily="49" charset="-122"/>
                <a:ea typeface="黑体" panose="02010609060101010101" pitchFamily="49" charset="-122"/>
              </a:rPr>
              <a:t>40</a:t>
            </a:r>
            <a:r>
              <a:rPr lang="zh-CN" altLang="zh-CN" sz="1600" dirty="0">
                <a:solidFill>
                  <a:srgbClr val="123E61"/>
                </a:solidFill>
                <a:latin typeface="黑体" panose="02010609060101010101" pitchFamily="49" charset="-122"/>
                <a:ea typeface="黑体" panose="02010609060101010101" pitchFamily="49" charset="-122"/>
              </a:rPr>
              <a:t>岁以下的医生信息</a:t>
            </a:r>
          </a:p>
          <a:p>
            <a:pPr marL="0" indent="0">
              <a:buNone/>
            </a:pPr>
            <a:r>
              <a:rPr lang="zh-CN" altLang="en-US" sz="1200" dirty="0">
                <a:solidFill>
                  <a:srgbClr val="FF0000"/>
                </a:solidFill>
                <a:latin typeface="黑体" panose="02010609060101010101" pitchFamily="49" charset="-122"/>
                <a:ea typeface="黑体" panose="02010609060101010101" pitchFamily="49" charset="-122"/>
              </a:rPr>
              <a:t>    </a:t>
            </a:r>
            <a:endParaRPr lang="en-US" altLang="zh-CN" sz="1200" dirty="0">
              <a:solidFill>
                <a:srgbClr val="FF0000"/>
              </a:solidFill>
              <a:latin typeface="黑体" panose="02010609060101010101" pitchFamily="49" charset="-122"/>
              <a:ea typeface="黑体" panose="02010609060101010101" pitchFamily="49" charset="-122"/>
            </a:endParaRPr>
          </a:p>
          <a:p>
            <a:pPr marL="0" indent="0">
              <a:buNone/>
            </a:pPr>
            <a:r>
              <a:rPr lang="en-US" altLang="zh-CN" sz="1200" dirty="0">
                <a:solidFill>
                  <a:srgbClr val="FF0000"/>
                </a:solidFill>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SELECT * FROM Doctor </a:t>
            </a:r>
            <a:endParaRPr lang="zh-CN" altLang="zh-CN" sz="1400" dirty="0">
              <a:latin typeface="黑体" panose="02010609060101010101" pitchFamily="49" charset="-122"/>
              <a:ea typeface="黑体" panose="02010609060101010101" pitchFamily="49" charset="-122"/>
            </a:endParaRPr>
          </a:p>
          <a:p>
            <a:pPr marL="0" indent="0">
              <a:buNone/>
            </a:pPr>
            <a:r>
              <a:rPr lang="zh-CN" altLang="en-US" sz="14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	WHERE Dage&lt;40</a:t>
            </a:r>
            <a:endParaRPr lang="zh-CN" altLang="zh-CN" sz="1400" dirty="0">
              <a:latin typeface="黑体" panose="02010609060101010101" pitchFamily="49" charset="-122"/>
              <a:ea typeface="黑体" panose="02010609060101010101" pitchFamily="49" charset="-122"/>
            </a:endParaRPr>
          </a:p>
          <a:p>
            <a:pPr>
              <a:buClr>
                <a:srgbClr val="FF0000"/>
              </a:buClr>
              <a:buFont typeface="Wingdings" panose="05000000000000000000" pitchFamily="2" charset="2"/>
              <a:buChar char="l"/>
            </a:pPr>
            <a:endParaRPr lang="zh-CN" altLang="en-US" sz="1800" dirty="0">
              <a:solidFill>
                <a:srgbClr val="FF0000"/>
              </a:solidFill>
              <a:latin typeface="黑体" panose="02010609060101010101" pitchFamily="49" charset="-122"/>
              <a:ea typeface="黑体" panose="02010609060101010101" pitchFamily="49" charset="-122"/>
            </a:endParaRPr>
          </a:p>
        </p:txBody>
      </p:sp>
      <p:pic>
        <p:nvPicPr>
          <p:cNvPr id="2" name="图片 1">
            <a:extLst>
              <a:ext uri="{FF2B5EF4-FFF2-40B4-BE49-F238E27FC236}">
                <a16:creationId xmlns:a16="http://schemas.microsoft.com/office/drawing/2014/main" id="{79347EB7-184E-4222-B990-7EE8E0F6A4ED}"/>
              </a:ext>
            </a:extLst>
          </p:cNvPr>
          <p:cNvPicPr>
            <a:picLocks noChangeAspect="1"/>
          </p:cNvPicPr>
          <p:nvPr/>
        </p:nvPicPr>
        <p:blipFill>
          <a:blip r:embed="rId4"/>
          <a:stretch>
            <a:fillRect/>
          </a:stretch>
        </p:blipFill>
        <p:spPr>
          <a:xfrm>
            <a:off x="1835695" y="2659043"/>
            <a:ext cx="3898645" cy="1137637"/>
          </a:xfrm>
          <a:prstGeom prst="rect">
            <a:avLst/>
          </a:prstGeom>
        </p:spPr>
      </p:pic>
      <p:sp>
        <p:nvSpPr>
          <p:cNvPr id="4"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29</a:t>
            </a:fld>
            <a:endParaRPr lang="zh-CN" altLang="en-US"/>
          </a:p>
        </p:txBody>
      </p:sp>
      <p:sp>
        <p:nvSpPr>
          <p:cNvPr id="5" name="页脚占位符 4"/>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99141849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文本框 5"/>
          <p:cNvSpPr txBox="1"/>
          <p:nvPr/>
        </p:nvSpPr>
        <p:spPr>
          <a:xfrm>
            <a:off x="5400092" y="196280"/>
            <a:ext cx="1872208" cy="307777"/>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SQL</a:t>
            </a:r>
            <a:r>
              <a:rPr lang="zh-CN" altLang="en-US" sz="1400" b="1" dirty="0">
                <a:solidFill>
                  <a:srgbClr val="123E61"/>
                </a:solidFill>
                <a:latin typeface="黑体" panose="02010609060101010101" pitchFamily="49" charset="-122"/>
                <a:ea typeface="黑体" panose="02010609060101010101" pitchFamily="49" charset="-122"/>
              </a:rPr>
              <a:t>语言主要功能</a:t>
            </a:r>
          </a:p>
        </p:txBody>
      </p:sp>
      <p:sp>
        <p:nvSpPr>
          <p:cNvPr id="7" name="矩形 6"/>
          <p:cNvSpPr/>
          <p:nvPr/>
        </p:nvSpPr>
        <p:spPr>
          <a:xfrm>
            <a:off x="491446" y="760427"/>
            <a:ext cx="8040993" cy="2954655"/>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l"/>
            </a:pPr>
            <a:r>
              <a:rPr lang="zh-CN" altLang="zh-CN" sz="2000" kern="100" dirty="0">
                <a:solidFill>
                  <a:srgbClr val="123E61"/>
                </a:solidFill>
                <a:latin typeface="黑体"/>
                <a:ea typeface="黑体"/>
                <a:cs typeface="黑体"/>
              </a:rPr>
              <a:t>数据定义功能</a:t>
            </a:r>
            <a:r>
              <a:rPr lang="zh-CN" altLang="en-US" sz="2000" kern="100" dirty="0">
                <a:solidFill>
                  <a:srgbClr val="123E61"/>
                </a:solidFill>
                <a:latin typeface="黑体"/>
                <a:ea typeface="黑体"/>
                <a:cs typeface="黑体"/>
              </a:rPr>
              <a:t>，</a:t>
            </a:r>
            <a:r>
              <a:rPr lang="en-US" altLang="zh-CN" sz="2000" kern="100" dirty="0">
                <a:solidFill>
                  <a:srgbClr val="123E61"/>
                </a:solidFill>
                <a:latin typeface="黑体"/>
                <a:ea typeface="黑体"/>
                <a:cs typeface="黑体"/>
              </a:rPr>
              <a:t>DDL</a:t>
            </a:r>
            <a:r>
              <a:rPr lang="zh-CN" altLang="zh-CN" sz="2000" kern="100" dirty="0">
                <a:solidFill>
                  <a:srgbClr val="123E61"/>
                </a:solidFill>
                <a:latin typeface="黑体"/>
                <a:ea typeface="黑体"/>
                <a:cs typeface="黑体"/>
              </a:rPr>
              <a:t>（</a:t>
            </a:r>
            <a:r>
              <a:rPr lang="en-US" altLang="zh-CN" sz="2000" kern="100" dirty="0">
                <a:solidFill>
                  <a:srgbClr val="123E61"/>
                </a:solidFill>
                <a:latin typeface="黑体"/>
                <a:ea typeface="黑体"/>
                <a:cs typeface="黑体"/>
              </a:rPr>
              <a:t>Data Definition Language</a:t>
            </a:r>
            <a:r>
              <a:rPr lang="zh-CN" altLang="zh-CN" sz="2000" kern="100" dirty="0">
                <a:solidFill>
                  <a:srgbClr val="123E61"/>
                </a:solidFill>
                <a:latin typeface="黑体"/>
                <a:ea typeface="黑体"/>
                <a:cs typeface="黑体"/>
              </a:rPr>
              <a:t>）</a:t>
            </a:r>
            <a:endParaRPr lang="en-US" altLang="zh-CN" sz="2000" kern="100" dirty="0">
              <a:solidFill>
                <a:srgbClr val="123E61"/>
              </a:solidFill>
              <a:latin typeface="黑体"/>
              <a:ea typeface="黑体"/>
              <a:cs typeface="黑体"/>
            </a:endParaRPr>
          </a:p>
          <a:p>
            <a:pPr algn="just">
              <a:lnSpc>
                <a:spcPct val="150000"/>
              </a:lnSpc>
              <a:spcAft>
                <a:spcPts val="0"/>
              </a:spcAft>
            </a:pPr>
            <a:r>
              <a:rPr lang="zh-CN" altLang="zh-CN" sz="1600" kern="100" dirty="0">
                <a:latin typeface="黑体"/>
                <a:ea typeface="黑体"/>
                <a:cs typeface="黑体"/>
              </a:rPr>
              <a:t>提供命令定义关系模式、索引、视图</a:t>
            </a:r>
            <a:r>
              <a:rPr lang="zh-CN" altLang="en-US" sz="1600" kern="100" dirty="0">
                <a:latin typeface="黑体"/>
                <a:ea typeface="黑体"/>
                <a:cs typeface="黑体"/>
              </a:rPr>
              <a:t>，包括创建</a:t>
            </a:r>
            <a:r>
              <a:rPr lang="en-US" altLang="zh-CN" sz="1600" kern="100" dirty="0">
                <a:latin typeface="黑体"/>
                <a:ea typeface="黑体"/>
                <a:cs typeface="黑体"/>
              </a:rPr>
              <a:t>CREATE</a:t>
            </a:r>
            <a:r>
              <a:rPr lang="zh-CN" altLang="en-US" sz="1600" kern="100" dirty="0">
                <a:latin typeface="黑体"/>
                <a:ea typeface="黑体"/>
                <a:cs typeface="黑体"/>
              </a:rPr>
              <a:t>，修改</a:t>
            </a:r>
            <a:r>
              <a:rPr lang="en-US" altLang="zh-CN" sz="1600" kern="100" dirty="0">
                <a:latin typeface="黑体"/>
                <a:ea typeface="黑体"/>
                <a:cs typeface="黑体"/>
              </a:rPr>
              <a:t>ALTER</a:t>
            </a:r>
            <a:r>
              <a:rPr lang="zh-CN" altLang="en-US" sz="1600" kern="100" dirty="0">
                <a:latin typeface="黑体"/>
                <a:ea typeface="黑体"/>
                <a:cs typeface="黑体"/>
              </a:rPr>
              <a:t>以及删除</a:t>
            </a:r>
            <a:r>
              <a:rPr lang="en-US" altLang="zh-CN" sz="1600" kern="100" dirty="0">
                <a:latin typeface="黑体"/>
                <a:ea typeface="黑体"/>
                <a:cs typeface="黑体"/>
              </a:rPr>
              <a:t>DROP</a:t>
            </a:r>
            <a:r>
              <a:rPr lang="zh-CN" altLang="en-US" sz="1600" kern="100" dirty="0">
                <a:latin typeface="黑体"/>
                <a:ea typeface="黑体"/>
                <a:cs typeface="黑体"/>
              </a:rPr>
              <a:t>等命令</a:t>
            </a:r>
            <a:r>
              <a:rPr lang="zh-CN" altLang="zh-CN" sz="1600" kern="100" dirty="0" smtClean="0">
                <a:latin typeface="黑体"/>
                <a:ea typeface="黑体"/>
                <a:cs typeface="黑体"/>
              </a:rPr>
              <a:t>。</a:t>
            </a:r>
            <a:endParaRPr lang="zh-CN" altLang="zh-CN" sz="1600" kern="100" dirty="0">
              <a:solidFill>
                <a:srgbClr val="123E61"/>
              </a:solidFill>
              <a:latin typeface="黑体"/>
              <a:ea typeface="黑体"/>
              <a:cs typeface="黑体"/>
            </a:endParaRPr>
          </a:p>
          <a:p>
            <a:pPr marL="342900" indent="-342900" algn="just">
              <a:lnSpc>
                <a:spcPct val="150000"/>
              </a:lnSpc>
              <a:spcAft>
                <a:spcPts val="0"/>
              </a:spcAft>
              <a:buFont typeface="Wingdings" panose="05000000000000000000" pitchFamily="2" charset="2"/>
              <a:buChar char="l"/>
            </a:pPr>
            <a:r>
              <a:rPr lang="zh-CN" altLang="zh-CN" sz="2000" kern="100" dirty="0">
                <a:solidFill>
                  <a:srgbClr val="123E61"/>
                </a:solidFill>
                <a:latin typeface="黑体"/>
                <a:ea typeface="黑体"/>
                <a:cs typeface="黑体"/>
              </a:rPr>
              <a:t>数据操纵功能</a:t>
            </a:r>
            <a:r>
              <a:rPr lang="zh-CN" altLang="en-US" sz="2000" kern="100" dirty="0">
                <a:solidFill>
                  <a:srgbClr val="123E61"/>
                </a:solidFill>
                <a:latin typeface="黑体"/>
                <a:ea typeface="黑体"/>
                <a:cs typeface="黑体"/>
              </a:rPr>
              <a:t>，</a:t>
            </a:r>
            <a:r>
              <a:rPr lang="en-US" altLang="zh-CN" sz="2000" kern="100" dirty="0">
                <a:solidFill>
                  <a:srgbClr val="123E61"/>
                </a:solidFill>
                <a:latin typeface="黑体"/>
                <a:ea typeface="黑体"/>
                <a:cs typeface="黑体"/>
              </a:rPr>
              <a:t>DML</a:t>
            </a:r>
            <a:r>
              <a:rPr lang="zh-CN" altLang="zh-CN" sz="2000" kern="100" dirty="0">
                <a:solidFill>
                  <a:srgbClr val="123E61"/>
                </a:solidFill>
                <a:latin typeface="黑体"/>
                <a:ea typeface="黑体"/>
                <a:cs typeface="黑体"/>
              </a:rPr>
              <a:t>（</a:t>
            </a:r>
            <a:r>
              <a:rPr lang="en-US" altLang="zh-CN" sz="2000" kern="100" dirty="0">
                <a:solidFill>
                  <a:srgbClr val="123E61"/>
                </a:solidFill>
                <a:latin typeface="黑体"/>
                <a:ea typeface="黑体"/>
                <a:cs typeface="黑体"/>
              </a:rPr>
              <a:t>Data Manipulation Language</a:t>
            </a:r>
            <a:r>
              <a:rPr lang="zh-CN" altLang="zh-CN" sz="2000" kern="100" dirty="0">
                <a:solidFill>
                  <a:srgbClr val="123E61"/>
                </a:solidFill>
                <a:latin typeface="黑体"/>
                <a:ea typeface="黑体"/>
                <a:cs typeface="黑体"/>
              </a:rPr>
              <a:t>）</a:t>
            </a:r>
            <a:endParaRPr lang="en-US" altLang="zh-CN" sz="2000" kern="100" dirty="0">
              <a:solidFill>
                <a:srgbClr val="123E61"/>
              </a:solidFill>
              <a:latin typeface="黑体"/>
              <a:ea typeface="黑体"/>
              <a:cs typeface="黑体"/>
            </a:endParaRPr>
          </a:p>
          <a:p>
            <a:pPr algn="just">
              <a:lnSpc>
                <a:spcPct val="150000"/>
              </a:lnSpc>
              <a:spcAft>
                <a:spcPts val="0"/>
              </a:spcAft>
            </a:pPr>
            <a:r>
              <a:rPr lang="zh-CN" altLang="en-US" sz="1600" kern="100" dirty="0">
                <a:latin typeface="黑体"/>
                <a:ea typeface="黑体"/>
                <a:cs typeface="黑体"/>
              </a:rPr>
              <a:t>提供命令对存储在数据库中的数据进行查询和修改操作，</a:t>
            </a:r>
            <a:r>
              <a:rPr lang="zh-CN" altLang="zh-CN" sz="1600" kern="100" dirty="0">
                <a:latin typeface="黑体"/>
                <a:ea typeface="黑体"/>
                <a:cs typeface="黑体"/>
              </a:rPr>
              <a:t>包括查询数据</a:t>
            </a:r>
            <a:r>
              <a:rPr lang="en-US" altLang="zh-CN" sz="1600" kern="100" dirty="0">
                <a:latin typeface="黑体"/>
                <a:ea typeface="黑体"/>
                <a:cs typeface="黑体"/>
              </a:rPr>
              <a:t>SELECT</a:t>
            </a:r>
            <a:r>
              <a:rPr lang="zh-CN" altLang="zh-CN" sz="1600" kern="100" dirty="0">
                <a:latin typeface="黑体"/>
                <a:ea typeface="黑体"/>
                <a:cs typeface="黑体"/>
              </a:rPr>
              <a:t>、</a:t>
            </a:r>
            <a:r>
              <a:rPr lang="zh-CN" altLang="en-US" sz="1600" kern="100" dirty="0">
                <a:latin typeface="黑体"/>
                <a:ea typeface="黑体"/>
                <a:cs typeface="黑体"/>
              </a:rPr>
              <a:t>插入</a:t>
            </a:r>
            <a:r>
              <a:rPr lang="zh-CN" altLang="zh-CN" sz="1600" kern="100" dirty="0">
                <a:latin typeface="黑体"/>
                <a:ea typeface="黑体"/>
                <a:cs typeface="黑体"/>
              </a:rPr>
              <a:t>数据</a:t>
            </a:r>
            <a:r>
              <a:rPr lang="en-US" altLang="zh-CN" sz="1600" kern="100" dirty="0">
                <a:latin typeface="黑体"/>
                <a:ea typeface="黑体"/>
                <a:cs typeface="黑体"/>
              </a:rPr>
              <a:t>INSERT</a:t>
            </a:r>
            <a:r>
              <a:rPr lang="zh-CN" altLang="zh-CN" sz="1600" kern="100" dirty="0">
                <a:latin typeface="黑体"/>
                <a:ea typeface="黑体"/>
                <a:cs typeface="黑体"/>
              </a:rPr>
              <a:t>、</a:t>
            </a:r>
            <a:r>
              <a:rPr lang="zh-CN" altLang="en-US" sz="1600" kern="100" dirty="0">
                <a:latin typeface="黑体"/>
                <a:ea typeface="黑体"/>
                <a:cs typeface="黑体"/>
              </a:rPr>
              <a:t>更新</a:t>
            </a:r>
            <a:r>
              <a:rPr lang="zh-CN" altLang="zh-CN" sz="1600" kern="100" dirty="0">
                <a:latin typeface="黑体"/>
                <a:ea typeface="黑体"/>
                <a:cs typeface="黑体"/>
              </a:rPr>
              <a:t>数据</a:t>
            </a:r>
            <a:r>
              <a:rPr lang="en-US" altLang="zh-CN" sz="1600" kern="100" dirty="0">
                <a:latin typeface="黑体"/>
                <a:ea typeface="黑体"/>
                <a:cs typeface="黑体"/>
              </a:rPr>
              <a:t>UPDATE</a:t>
            </a:r>
            <a:r>
              <a:rPr lang="zh-CN" altLang="zh-CN" sz="1600" kern="100" dirty="0">
                <a:latin typeface="黑体"/>
                <a:ea typeface="黑体"/>
                <a:cs typeface="黑体"/>
              </a:rPr>
              <a:t>、删除数据</a:t>
            </a:r>
            <a:r>
              <a:rPr lang="en-US" altLang="zh-CN" sz="1600" kern="100" dirty="0">
                <a:latin typeface="黑体"/>
                <a:ea typeface="黑体"/>
                <a:cs typeface="黑体"/>
              </a:rPr>
              <a:t>DELETE</a:t>
            </a:r>
            <a:r>
              <a:rPr lang="zh-CN" altLang="en-US" sz="1600" kern="100" dirty="0">
                <a:latin typeface="黑体"/>
                <a:ea typeface="黑体"/>
                <a:cs typeface="黑体"/>
              </a:rPr>
              <a:t>等</a:t>
            </a:r>
            <a:r>
              <a:rPr lang="zh-CN" altLang="zh-CN" sz="1600" kern="100" dirty="0">
                <a:latin typeface="黑体"/>
                <a:ea typeface="黑体"/>
                <a:cs typeface="黑体"/>
              </a:rPr>
              <a:t>命令</a:t>
            </a:r>
            <a:r>
              <a:rPr lang="zh-CN" altLang="zh-CN" sz="1600" kern="100" dirty="0" smtClean="0">
                <a:latin typeface="黑体"/>
                <a:ea typeface="黑体"/>
                <a:cs typeface="黑体"/>
              </a:rPr>
              <a:t>。</a:t>
            </a:r>
            <a:endParaRPr lang="zh-CN" altLang="zh-CN" sz="1600" kern="100" dirty="0">
              <a:solidFill>
                <a:srgbClr val="123E61"/>
              </a:solidFill>
              <a:latin typeface="黑体"/>
              <a:ea typeface="黑体"/>
              <a:cs typeface="黑体"/>
            </a:endParaRPr>
          </a:p>
          <a:p>
            <a:pPr marL="342900" indent="-342900">
              <a:lnSpc>
                <a:spcPct val="150000"/>
              </a:lnSpc>
              <a:buFont typeface="Wingdings" panose="05000000000000000000" pitchFamily="2" charset="2"/>
              <a:buChar char="l"/>
            </a:pPr>
            <a:r>
              <a:rPr lang="zh-CN" altLang="zh-CN" sz="2000" kern="100" dirty="0">
                <a:solidFill>
                  <a:srgbClr val="123E61"/>
                </a:solidFill>
                <a:latin typeface="黑体"/>
                <a:ea typeface="黑体"/>
                <a:cs typeface="黑体"/>
              </a:rPr>
              <a:t>数据控制命令</a:t>
            </a:r>
            <a:r>
              <a:rPr lang="zh-CN" altLang="en-US" sz="2000" kern="100" dirty="0">
                <a:solidFill>
                  <a:srgbClr val="123E61"/>
                </a:solidFill>
                <a:latin typeface="黑体"/>
                <a:ea typeface="黑体"/>
                <a:cs typeface="黑体"/>
              </a:rPr>
              <a:t>，</a:t>
            </a:r>
            <a:r>
              <a:rPr lang="en-US" altLang="zh-CN" sz="2000" kern="100" dirty="0">
                <a:solidFill>
                  <a:srgbClr val="123E61"/>
                </a:solidFill>
                <a:latin typeface="黑体"/>
                <a:ea typeface="黑体"/>
                <a:cs typeface="黑体"/>
              </a:rPr>
              <a:t>DCL</a:t>
            </a:r>
            <a:r>
              <a:rPr lang="zh-CN" altLang="zh-CN" sz="2000" kern="100" dirty="0">
                <a:solidFill>
                  <a:srgbClr val="123E61"/>
                </a:solidFill>
                <a:latin typeface="黑体"/>
                <a:ea typeface="黑体"/>
                <a:cs typeface="黑体"/>
              </a:rPr>
              <a:t>（</a:t>
            </a:r>
            <a:r>
              <a:rPr lang="en-US" altLang="zh-CN" sz="2000" kern="100" dirty="0">
                <a:solidFill>
                  <a:srgbClr val="123E61"/>
                </a:solidFill>
                <a:latin typeface="黑体"/>
                <a:ea typeface="黑体"/>
                <a:cs typeface="黑体"/>
              </a:rPr>
              <a:t>Data Control Language</a:t>
            </a:r>
            <a:r>
              <a:rPr lang="zh-CN" altLang="zh-CN" sz="2000" kern="100" dirty="0">
                <a:solidFill>
                  <a:srgbClr val="123E61"/>
                </a:solidFill>
                <a:latin typeface="黑体"/>
                <a:ea typeface="黑体"/>
                <a:cs typeface="黑体"/>
              </a:rPr>
              <a:t>）</a:t>
            </a:r>
            <a:endParaRPr lang="en-US" altLang="zh-CN" sz="2000" kern="100" dirty="0">
              <a:solidFill>
                <a:srgbClr val="123E61"/>
              </a:solidFill>
              <a:latin typeface="黑体"/>
              <a:ea typeface="黑体"/>
              <a:cs typeface="黑体"/>
            </a:endParaRPr>
          </a:p>
          <a:p>
            <a:pPr>
              <a:lnSpc>
                <a:spcPct val="150000"/>
              </a:lnSpc>
            </a:pPr>
            <a:r>
              <a:rPr lang="zh-CN" altLang="zh-CN" sz="1600" kern="100" dirty="0">
                <a:latin typeface="黑体"/>
                <a:ea typeface="黑体"/>
                <a:cs typeface="黑体"/>
              </a:rPr>
              <a:t>提供对关系和视图的授权命令、事务的控制命令以及并发控制中的加锁操作等。</a:t>
            </a:r>
            <a:endParaRPr lang="zh-CN" altLang="en-US" sz="1600" dirty="0">
              <a:latin typeface="黑体"/>
              <a:ea typeface="黑体"/>
              <a:cs typeface="黑体"/>
            </a:endParaRPr>
          </a:p>
        </p:txBody>
      </p:sp>
      <p:sp>
        <p:nvSpPr>
          <p:cNvPr id="8" name="文本框 7"/>
          <p:cNvSpPr txBox="1"/>
          <p:nvPr/>
        </p:nvSpPr>
        <p:spPr>
          <a:xfrm>
            <a:off x="935596" y="124272"/>
            <a:ext cx="3240360"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1.SQL</a:t>
            </a:r>
            <a:r>
              <a:rPr lang="zh-CN" altLang="en-US" b="1" dirty="0">
                <a:solidFill>
                  <a:srgbClr val="123E61"/>
                </a:solidFill>
                <a:latin typeface="黑体" panose="02010609060101010101" pitchFamily="49" charset="-122"/>
                <a:ea typeface="黑体" panose="02010609060101010101" pitchFamily="49" charset="-122"/>
              </a:rPr>
              <a:t>语言概述</a:t>
            </a: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3</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17836327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 calcmode="lin" valueType="num">
                                      <p:cBhvr additive="base">
                                        <p:cTn id="2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 calcmode="lin" valueType="num">
                                      <p:cBhvr additive="base">
                                        <p:cTn id="2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文本框 11"/>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数据查询语句基本结构</a:t>
            </a:r>
          </a:p>
        </p:txBody>
      </p:sp>
      <p:sp>
        <p:nvSpPr>
          <p:cNvPr id="13" name="文本框 12"/>
          <p:cNvSpPr txBox="1"/>
          <p:nvPr/>
        </p:nvSpPr>
        <p:spPr>
          <a:xfrm>
            <a:off x="4968044" y="196280"/>
            <a:ext cx="2304256" cy="738664"/>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Where</a:t>
            </a:r>
            <a:r>
              <a:rPr lang="zh-CN" altLang="en-US" sz="1400" b="1" dirty="0">
                <a:solidFill>
                  <a:srgbClr val="123E61"/>
                </a:solidFill>
                <a:latin typeface="黑体" panose="02010609060101010101" pitchFamily="49" charset="-122"/>
                <a:ea typeface="黑体" panose="02010609060101010101" pitchFamily="49" charset="-122"/>
              </a:rPr>
              <a:t>字句中的运算符</a:t>
            </a:r>
            <a:endParaRPr lang="en-US" altLang="zh-CN" sz="1400" b="1" dirty="0">
              <a:solidFill>
                <a:srgbClr val="123E61"/>
              </a:solidFill>
              <a:latin typeface="黑体" panose="02010609060101010101" pitchFamily="49" charset="-122"/>
              <a:ea typeface="黑体" panose="02010609060101010101" pitchFamily="49" charset="-122"/>
            </a:endParaRPr>
          </a:p>
          <a:p>
            <a:pPr algn="r"/>
            <a:endParaRPr lang="zh-CN" altLang="en-US" sz="1400" b="1" dirty="0">
              <a:solidFill>
                <a:srgbClr val="123E61"/>
              </a:solidFill>
              <a:latin typeface="黑体" panose="02010609060101010101" pitchFamily="49" charset="-122"/>
              <a:ea typeface="黑体" panose="02010609060101010101" pitchFamily="49" charset="-122"/>
            </a:endParaRPr>
          </a:p>
          <a:p>
            <a:pPr algn="r"/>
            <a:endParaRPr lang="zh-CN" altLang="en-US" sz="1400" b="1" dirty="0">
              <a:solidFill>
                <a:srgbClr val="123E61"/>
              </a:solidFill>
              <a:latin typeface="黑体" panose="02010609060101010101" pitchFamily="49" charset="-122"/>
              <a:ea typeface="黑体" panose="02010609060101010101" pitchFamily="49" charset="-122"/>
            </a:endParaRPr>
          </a:p>
        </p:txBody>
      </p:sp>
      <p:pic>
        <p:nvPicPr>
          <p:cNvPr id="9"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内容占位符 2">
            <a:extLst>
              <a:ext uri="{FF2B5EF4-FFF2-40B4-BE49-F238E27FC236}">
                <a16:creationId xmlns:a16="http://schemas.microsoft.com/office/drawing/2014/main" id="{CD682982-656F-4BD6-A8CF-F45D7D5DDB4B}"/>
              </a:ext>
            </a:extLst>
          </p:cNvPr>
          <p:cNvSpPr txBox="1">
            <a:spLocks noChangeArrowheads="1"/>
          </p:cNvSpPr>
          <p:nvPr/>
        </p:nvSpPr>
        <p:spPr bwMode="auto">
          <a:xfrm>
            <a:off x="575556" y="736340"/>
            <a:ext cx="7596843" cy="4659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chemeClr val="accent1"/>
              </a:buClr>
              <a:buFont typeface="Wingdings" panose="05000000000000000000" pitchFamily="2" charset="2"/>
              <a:buChar char="l"/>
            </a:pPr>
            <a:r>
              <a:rPr lang="zh-CN" altLang="zh-CN" sz="2000" dirty="0">
                <a:solidFill>
                  <a:srgbClr val="123E61"/>
                </a:solidFill>
                <a:latin typeface="黑体" panose="02010609060101010101" pitchFamily="49" charset="-122"/>
                <a:ea typeface="黑体" panose="02010609060101010101" pitchFamily="49" charset="-122"/>
              </a:rPr>
              <a:t>逻辑运算</a:t>
            </a:r>
            <a:r>
              <a:rPr lang="en-US" altLang="zh-CN" sz="2000" dirty="0">
                <a:solidFill>
                  <a:srgbClr val="123E61"/>
                </a:solidFill>
                <a:latin typeface="黑体" panose="02010609060101010101" pitchFamily="49" charset="-122"/>
                <a:ea typeface="黑体" panose="02010609060101010101" pitchFamily="49" charset="-122"/>
              </a:rPr>
              <a:t>AND</a:t>
            </a:r>
            <a:r>
              <a:rPr lang="zh-CN" altLang="zh-CN" sz="2000" dirty="0">
                <a:solidFill>
                  <a:srgbClr val="123E61"/>
                </a:solidFill>
                <a:latin typeface="黑体" panose="02010609060101010101" pitchFamily="49" charset="-122"/>
                <a:ea typeface="黑体" panose="02010609060101010101" pitchFamily="49" charset="-122"/>
              </a:rPr>
              <a:t>、</a:t>
            </a:r>
            <a:r>
              <a:rPr lang="en-US" altLang="zh-CN" sz="2000" dirty="0">
                <a:solidFill>
                  <a:srgbClr val="123E61"/>
                </a:solidFill>
                <a:latin typeface="黑体" panose="02010609060101010101" pitchFamily="49" charset="-122"/>
                <a:ea typeface="黑体" panose="02010609060101010101" pitchFamily="49" charset="-122"/>
              </a:rPr>
              <a:t>OR</a:t>
            </a:r>
            <a:r>
              <a:rPr lang="zh-CN" altLang="zh-CN" sz="2000" dirty="0">
                <a:solidFill>
                  <a:srgbClr val="123E61"/>
                </a:solidFill>
                <a:latin typeface="黑体" panose="02010609060101010101" pitchFamily="49" charset="-122"/>
                <a:ea typeface="黑体" panose="02010609060101010101" pitchFamily="49" charset="-122"/>
              </a:rPr>
              <a:t>和</a:t>
            </a:r>
            <a:r>
              <a:rPr lang="en-US" altLang="zh-CN" sz="2000" dirty="0">
                <a:solidFill>
                  <a:srgbClr val="123E61"/>
                </a:solidFill>
                <a:latin typeface="黑体" panose="02010609060101010101" pitchFamily="49" charset="-122"/>
                <a:ea typeface="黑体" panose="02010609060101010101" pitchFamily="49" charset="-122"/>
              </a:rPr>
              <a:t>NOT</a:t>
            </a:r>
          </a:p>
          <a:p>
            <a:pPr lvl="1">
              <a:buClr>
                <a:srgbClr val="123E61"/>
              </a:buClr>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rPr>
              <a:t>例：</a:t>
            </a:r>
            <a:r>
              <a:rPr lang="zh-CN" altLang="zh-CN" sz="1600" dirty="0">
                <a:solidFill>
                  <a:srgbClr val="123E61"/>
                </a:solidFill>
                <a:latin typeface="黑体" panose="02010609060101010101" pitchFamily="49" charset="-122"/>
                <a:ea typeface="黑体" panose="02010609060101010101" pitchFamily="49" charset="-122"/>
              </a:rPr>
              <a:t>查询年龄在</a:t>
            </a:r>
            <a:r>
              <a:rPr lang="en-US" altLang="zh-CN" sz="1600" dirty="0">
                <a:solidFill>
                  <a:srgbClr val="123E61"/>
                </a:solidFill>
                <a:latin typeface="黑体" panose="02010609060101010101" pitchFamily="49" charset="-122"/>
                <a:ea typeface="黑体" panose="02010609060101010101" pitchFamily="49" charset="-122"/>
              </a:rPr>
              <a:t>40</a:t>
            </a:r>
            <a:r>
              <a:rPr lang="zh-CN" altLang="zh-CN" sz="1600" dirty="0">
                <a:solidFill>
                  <a:srgbClr val="123E61"/>
                </a:solidFill>
                <a:latin typeface="黑体" panose="02010609060101010101" pitchFamily="49" charset="-122"/>
                <a:ea typeface="黑体" panose="02010609060101010101" pitchFamily="49" charset="-122"/>
              </a:rPr>
              <a:t>岁以下的</a:t>
            </a:r>
            <a:r>
              <a:rPr lang="zh-CN" altLang="en-US" sz="1600" dirty="0">
                <a:solidFill>
                  <a:srgbClr val="123E61"/>
                </a:solidFill>
                <a:latin typeface="黑体" panose="02010609060101010101" pitchFamily="49" charset="-122"/>
                <a:ea typeface="黑体" panose="02010609060101010101" pitchFamily="49" charset="-122"/>
              </a:rPr>
              <a:t>男</a:t>
            </a:r>
            <a:r>
              <a:rPr lang="zh-CN" altLang="zh-CN" sz="1600" dirty="0">
                <a:solidFill>
                  <a:srgbClr val="123E61"/>
                </a:solidFill>
                <a:latin typeface="黑体" panose="02010609060101010101" pitchFamily="49" charset="-122"/>
                <a:ea typeface="黑体" panose="02010609060101010101" pitchFamily="49" charset="-122"/>
              </a:rPr>
              <a:t>医生信息</a:t>
            </a:r>
            <a:endParaRPr lang="en-US" altLang="zh-CN" sz="1600" dirty="0">
              <a:solidFill>
                <a:srgbClr val="123E61"/>
              </a:solidFill>
              <a:latin typeface="黑体" panose="02010609060101010101" pitchFamily="49" charset="-122"/>
              <a:ea typeface="黑体" panose="02010609060101010101" pitchFamily="49" charset="-122"/>
            </a:endParaRPr>
          </a:p>
          <a:p>
            <a:pPr marL="457200" lvl="1" indent="0">
              <a:buClr>
                <a:srgbClr val="123E61"/>
              </a:buClr>
              <a:buNone/>
            </a:pPr>
            <a:endParaRPr lang="zh-CN" altLang="zh-CN" sz="1800" dirty="0">
              <a:solidFill>
                <a:srgbClr val="123E61"/>
              </a:solidFill>
              <a:latin typeface="黑体" panose="02010609060101010101" pitchFamily="49" charset="-122"/>
              <a:ea typeface="黑体" panose="02010609060101010101" pitchFamily="49" charset="-122"/>
            </a:endParaRPr>
          </a:p>
          <a:p>
            <a:pPr marL="0" indent="0">
              <a:buNone/>
            </a:pPr>
            <a:r>
              <a:rPr lang="en-US" altLang="zh-CN" sz="1800" dirty="0">
                <a:solidFill>
                  <a:srgbClr val="FF0000"/>
                </a:solidFill>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SELECT * FROM Doctor </a:t>
            </a:r>
            <a:endParaRPr lang="zh-CN" altLang="zh-CN" sz="1400" dirty="0">
              <a:latin typeface="黑体" panose="02010609060101010101" pitchFamily="49" charset="-122"/>
              <a:ea typeface="黑体" panose="02010609060101010101" pitchFamily="49" charset="-122"/>
            </a:endParaRPr>
          </a:p>
          <a:p>
            <a:pPr marL="0" indent="0">
              <a:buNone/>
            </a:pPr>
            <a:r>
              <a:rPr lang="en-US" altLang="zh-CN" sz="1400" dirty="0">
                <a:latin typeface="黑体" panose="02010609060101010101" pitchFamily="49" charset="-122"/>
                <a:ea typeface="黑体" panose="02010609060101010101" pitchFamily="49" charset="-122"/>
              </a:rPr>
              <a:t>	WHERE Dsex=‘</a:t>
            </a:r>
            <a:r>
              <a:rPr lang="zh-CN" altLang="zh-CN" sz="1400" dirty="0">
                <a:latin typeface="黑体" panose="02010609060101010101" pitchFamily="49" charset="-122"/>
                <a:ea typeface="黑体" panose="02010609060101010101" pitchFamily="49" charset="-122"/>
              </a:rPr>
              <a:t>男</a:t>
            </a:r>
            <a:r>
              <a:rPr lang="en-US" altLang="zh-CN" sz="1400" dirty="0">
                <a:latin typeface="黑体" panose="02010609060101010101" pitchFamily="49" charset="-122"/>
                <a:ea typeface="黑体" panose="02010609060101010101" pitchFamily="49" charset="-122"/>
              </a:rPr>
              <a:t>’ AND </a:t>
            </a:r>
            <a:r>
              <a:rPr lang="en-US" altLang="zh-CN" sz="1400" dirty="0" err="1">
                <a:latin typeface="黑体" panose="02010609060101010101" pitchFamily="49" charset="-122"/>
                <a:ea typeface="黑体" panose="02010609060101010101" pitchFamily="49" charset="-122"/>
              </a:rPr>
              <a:t>Dage</a:t>
            </a:r>
            <a:r>
              <a:rPr lang="en-US" altLang="zh-CN" sz="1400" dirty="0">
                <a:latin typeface="黑体" panose="02010609060101010101" pitchFamily="49" charset="-122"/>
                <a:ea typeface="黑体" panose="02010609060101010101" pitchFamily="49" charset="-122"/>
              </a:rPr>
              <a:t>&lt;40</a:t>
            </a:r>
            <a:endParaRPr lang="zh-CN" altLang="zh-CN" sz="1400" dirty="0">
              <a:latin typeface="黑体" panose="02010609060101010101" pitchFamily="49" charset="-122"/>
              <a:ea typeface="黑体" panose="02010609060101010101" pitchFamily="49" charset="-122"/>
            </a:endParaRPr>
          </a:p>
        </p:txBody>
      </p:sp>
      <p:pic>
        <p:nvPicPr>
          <p:cNvPr id="2" name="图片 1">
            <a:extLst>
              <a:ext uri="{FF2B5EF4-FFF2-40B4-BE49-F238E27FC236}">
                <a16:creationId xmlns:a16="http://schemas.microsoft.com/office/drawing/2014/main" id="{67E1AC4D-8C2F-45ED-ABED-381C550DEBFF}"/>
              </a:ext>
            </a:extLst>
          </p:cNvPr>
          <p:cNvPicPr>
            <a:picLocks noChangeAspect="1"/>
          </p:cNvPicPr>
          <p:nvPr/>
        </p:nvPicPr>
        <p:blipFill>
          <a:blip r:embed="rId4"/>
          <a:stretch>
            <a:fillRect/>
          </a:stretch>
        </p:blipFill>
        <p:spPr>
          <a:xfrm>
            <a:off x="1619672" y="2824683"/>
            <a:ext cx="3568251" cy="971997"/>
          </a:xfrm>
          <a:prstGeom prst="rect">
            <a:avLst/>
          </a:prstGeom>
        </p:spPr>
      </p:pic>
      <p:sp>
        <p:nvSpPr>
          <p:cNvPr id="4"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30</a:t>
            </a:fld>
            <a:endParaRPr lang="zh-CN" altLang="en-US"/>
          </a:p>
        </p:txBody>
      </p:sp>
      <p:sp>
        <p:nvSpPr>
          <p:cNvPr id="5" name="页脚占位符 4"/>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366671279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文本框 11"/>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数据查询语句基本结构</a:t>
            </a:r>
          </a:p>
        </p:txBody>
      </p:sp>
      <p:sp>
        <p:nvSpPr>
          <p:cNvPr id="13" name="文本框 12"/>
          <p:cNvSpPr txBox="1"/>
          <p:nvPr/>
        </p:nvSpPr>
        <p:spPr>
          <a:xfrm>
            <a:off x="4968044" y="196280"/>
            <a:ext cx="2304256" cy="738664"/>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Where</a:t>
            </a:r>
            <a:r>
              <a:rPr lang="zh-CN" altLang="en-US" sz="1400" b="1" dirty="0">
                <a:solidFill>
                  <a:srgbClr val="123E61"/>
                </a:solidFill>
                <a:latin typeface="黑体" panose="02010609060101010101" pitchFamily="49" charset="-122"/>
                <a:ea typeface="黑体" panose="02010609060101010101" pitchFamily="49" charset="-122"/>
              </a:rPr>
              <a:t>字句中的运算符</a:t>
            </a:r>
            <a:endParaRPr lang="en-US" altLang="zh-CN" sz="1400" b="1" dirty="0">
              <a:solidFill>
                <a:srgbClr val="123E61"/>
              </a:solidFill>
              <a:latin typeface="黑体" panose="02010609060101010101" pitchFamily="49" charset="-122"/>
              <a:ea typeface="黑体" panose="02010609060101010101" pitchFamily="49" charset="-122"/>
            </a:endParaRPr>
          </a:p>
          <a:p>
            <a:pPr algn="r"/>
            <a:endParaRPr lang="zh-CN" altLang="en-US" sz="1400" b="1" dirty="0">
              <a:solidFill>
                <a:srgbClr val="123E61"/>
              </a:solidFill>
              <a:latin typeface="黑体" panose="02010609060101010101" pitchFamily="49" charset="-122"/>
              <a:ea typeface="黑体" panose="02010609060101010101" pitchFamily="49" charset="-122"/>
            </a:endParaRPr>
          </a:p>
          <a:p>
            <a:pPr algn="r"/>
            <a:endParaRPr lang="zh-CN" altLang="en-US" sz="1400" b="1" dirty="0">
              <a:solidFill>
                <a:srgbClr val="123E61"/>
              </a:solidFill>
              <a:latin typeface="黑体" panose="02010609060101010101" pitchFamily="49" charset="-122"/>
              <a:ea typeface="黑体" panose="02010609060101010101" pitchFamily="49" charset="-122"/>
            </a:endParaRPr>
          </a:p>
        </p:txBody>
      </p:sp>
      <p:pic>
        <p:nvPicPr>
          <p:cNvPr id="9"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框 17">
            <a:extLst>
              <a:ext uri="{FF2B5EF4-FFF2-40B4-BE49-F238E27FC236}">
                <a16:creationId xmlns:a16="http://schemas.microsoft.com/office/drawing/2014/main" id="{9DA53C91-9A65-4058-B464-117844FD6FF0}"/>
              </a:ext>
            </a:extLst>
          </p:cNvPr>
          <p:cNvSpPr txBox="1"/>
          <p:nvPr/>
        </p:nvSpPr>
        <p:spPr>
          <a:xfrm>
            <a:off x="899592" y="592324"/>
            <a:ext cx="4752528" cy="400110"/>
          </a:xfrm>
          <a:prstGeom prst="rect">
            <a:avLst/>
          </a:prstGeom>
          <a:noFill/>
        </p:spPr>
        <p:txBody>
          <a:bodyPr wrap="square" rtlCol="0">
            <a:spAutoFit/>
          </a:bodyPr>
          <a:lstStyle/>
          <a:p>
            <a:pPr marL="342900" lvl="0" indent="-342900" fontAlgn="base">
              <a:spcBef>
                <a:spcPct val="20000"/>
              </a:spcBef>
              <a:buClr>
                <a:schemeClr val="tx2"/>
              </a:buClr>
              <a:buFont typeface="Wingdings" panose="05000000000000000000" pitchFamily="2" charset="2"/>
              <a:buChar char="l"/>
            </a:pPr>
            <a:r>
              <a:rPr lang="zh-CN" altLang="zh-CN" sz="2000" dirty="0">
                <a:solidFill>
                  <a:srgbClr val="123E61"/>
                </a:solidFill>
                <a:latin typeface="黑体" panose="02010609060101010101" pitchFamily="49" charset="-122"/>
                <a:ea typeface="黑体" panose="02010609060101010101" pitchFamily="49" charset="-122"/>
              </a:rPr>
              <a:t>确定集合</a:t>
            </a:r>
            <a:r>
              <a:rPr lang="zh-CN" altLang="en-US" sz="2000" dirty="0">
                <a:solidFill>
                  <a:srgbClr val="123E61"/>
                </a:solidFill>
                <a:latin typeface="黑体" panose="02010609060101010101" pitchFamily="49" charset="-122"/>
                <a:ea typeface="黑体" panose="02010609060101010101" pitchFamily="49" charset="-122"/>
              </a:rPr>
              <a:t>运算</a:t>
            </a:r>
            <a:endParaRPr lang="zh-CN" altLang="zh-CN" sz="2000" dirty="0">
              <a:solidFill>
                <a:srgbClr val="123E61"/>
              </a:solidFill>
              <a:latin typeface="黑体" panose="02010609060101010101" pitchFamily="49" charset="-122"/>
              <a:ea typeface="黑体" panose="02010609060101010101" pitchFamily="49" charset="-122"/>
            </a:endParaRPr>
          </a:p>
        </p:txBody>
      </p:sp>
      <p:sp>
        <p:nvSpPr>
          <p:cNvPr id="19" name="内容占位符 2">
            <a:extLst>
              <a:ext uri="{FF2B5EF4-FFF2-40B4-BE49-F238E27FC236}">
                <a16:creationId xmlns:a16="http://schemas.microsoft.com/office/drawing/2014/main" id="{1253740D-ACC5-4C07-B88D-E0E13F40E8EF}"/>
              </a:ext>
            </a:extLst>
          </p:cNvPr>
          <p:cNvSpPr txBox="1">
            <a:spLocks noChangeArrowheads="1"/>
          </p:cNvSpPr>
          <p:nvPr/>
        </p:nvSpPr>
        <p:spPr bwMode="auto">
          <a:xfrm>
            <a:off x="935596" y="1054562"/>
            <a:ext cx="7550648" cy="22961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zh-CN" altLang="en-US" sz="1600" dirty="0">
              <a:latin typeface="黑体" panose="02010609060101010101" pitchFamily="49" charset="-122"/>
              <a:ea typeface="黑体" panose="02010609060101010101" pitchFamily="49" charset="-122"/>
            </a:endParaRPr>
          </a:p>
        </p:txBody>
      </p:sp>
      <p:sp>
        <p:nvSpPr>
          <p:cNvPr id="20" name="文本框 19">
            <a:extLst>
              <a:ext uri="{FF2B5EF4-FFF2-40B4-BE49-F238E27FC236}">
                <a16:creationId xmlns:a16="http://schemas.microsoft.com/office/drawing/2014/main" id="{0070BB71-EB04-4CF1-9251-F5484B816FD0}"/>
              </a:ext>
            </a:extLst>
          </p:cNvPr>
          <p:cNvSpPr txBox="1"/>
          <p:nvPr/>
        </p:nvSpPr>
        <p:spPr>
          <a:xfrm>
            <a:off x="1200944" y="1140118"/>
            <a:ext cx="5364596" cy="1046440"/>
          </a:xfrm>
          <a:prstGeom prst="rect">
            <a:avLst/>
          </a:prstGeom>
          <a:noFill/>
        </p:spPr>
        <p:txBody>
          <a:bodyPr wrap="square" rtlCol="0">
            <a:spAutoFit/>
          </a:bodyPr>
          <a:lstStyle/>
          <a:p>
            <a:pPr marL="285750" indent="-285750">
              <a:buFont typeface="Wingdings" pitchFamily="2" charset="2"/>
              <a:buChar char="l"/>
            </a:pPr>
            <a:r>
              <a:rPr lang="zh-CN" altLang="en-US" sz="1600" dirty="0">
                <a:solidFill>
                  <a:srgbClr val="123E61"/>
                </a:solidFill>
                <a:latin typeface="黑体" panose="02010609060101010101" pitchFamily="49" charset="-122"/>
                <a:ea typeface="黑体" panose="02010609060101010101" pitchFamily="49" charset="-122"/>
              </a:rPr>
              <a:t>例：</a:t>
            </a:r>
            <a:r>
              <a:rPr lang="zh-CN" altLang="zh-CN" sz="1600" dirty="0">
                <a:solidFill>
                  <a:srgbClr val="123E61"/>
                </a:solidFill>
                <a:latin typeface="黑体" panose="02010609060101010101" pitchFamily="49" charset="-122"/>
                <a:ea typeface="黑体" panose="02010609060101010101" pitchFamily="49" charset="-122"/>
              </a:rPr>
              <a:t>查询部门编号为</a:t>
            </a:r>
            <a:r>
              <a:rPr lang="en-US" altLang="zh-CN" sz="1600" dirty="0">
                <a:solidFill>
                  <a:srgbClr val="123E61"/>
                </a:solidFill>
                <a:latin typeface="黑体" panose="02010609060101010101" pitchFamily="49" charset="-122"/>
                <a:ea typeface="黑体" panose="02010609060101010101" pitchFamily="49" charset="-122"/>
              </a:rPr>
              <a:t>102</a:t>
            </a:r>
            <a:r>
              <a:rPr lang="zh-CN" altLang="zh-CN" sz="1600" dirty="0">
                <a:solidFill>
                  <a:srgbClr val="123E61"/>
                </a:solidFill>
                <a:latin typeface="黑体" panose="02010609060101010101" pitchFamily="49" charset="-122"/>
                <a:ea typeface="黑体" panose="02010609060101010101" pitchFamily="49" charset="-122"/>
              </a:rPr>
              <a:t>，</a:t>
            </a:r>
            <a:r>
              <a:rPr lang="en-US" altLang="zh-CN" sz="1600" dirty="0">
                <a:solidFill>
                  <a:srgbClr val="123E61"/>
                </a:solidFill>
                <a:latin typeface="黑体" panose="02010609060101010101" pitchFamily="49" charset="-122"/>
                <a:ea typeface="黑体" panose="02010609060101010101" pitchFamily="49" charset="-122"/>
              </a:rPr>
              <a:t>103</a:t>
            </a:r>
            <a:r>
              <a:rPr lang="zh-CN" altLang="zh-CN" sz="1600" dirty="0">
                <a:solidFill>
                  <a:srgbClr val="123E61"/>
                </a:solidFill>
                <a:latin typeface="黑体" panose="02010609060101010101" pitchFamily="49" charset="-122"/>
                <a:ea typeface="黑体" panose="02010609060101010101" pitchFamily="49" charset="-122"/>
              </a:rPr>
              <a:t>和</a:t>
            </a:r>
            <a:r>
              <a:rPr lang="en-US" altLang="zh-CN" sz="1600" dirty="0">
                <a:solidFill>
                  <a:srgbClr val="123E61"/>
                </a:solidFill>
                <a:latin typeface="黑体" panose="02010609060101010101" pitchFamily="49" charset="-122"/>
                <a:ea typeface="黑体" panose="02010609060101010101" pitchFamily="49" charset="-122"/>
              </a:rPr>
              <a:t>201</a:t>
            </a:r>
            <a:r>
              <a:rPr lang="zh-CN" altLang="zh-CN" sz="1600" dirty="0">
                <a:solidFill>
                  <a:srgbClr val="123E61"/>
                </a:solidFill>
                <a:latin typeface="黑体" panose="02010609060101010101" pitchFamily="49" charset="-122"/>
                <a:ea typeface="黑体" panose="02010609060101010101" pitchFamily="49" charset="-122"/>
              </a:rPr>
              <a:t>的医生信息。</a:t>
            </a:r>
          </a:p>
          <a:p>
            <a:r>
              <a:rPr lang="en-US" altLang="zh-CN" sz="12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SELECT * FROM Doctor </a:t>
            </a:r>
            <a:endParaRPr lang="zh-CN"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	WHERE </a:t>
            </a:r>
            <a:r>
              <a:rPr lang="en-US" altLang="zh-CN" sz="1400" dirty="0" err="1">
                <a:latin typeface="黑体" panose="02010609060101010101" pitchFamily="49" charset="-122"/>
                <a:ea typeface="黑体" panose="02010609060101010101" pitchFamily="49" charset="-122"/>
              </a:rPr>
              <a:t>Ddeptno</a:t>
            </a:r>
            <a:r>
              <a:rPr lang="en-US" altLang="zh-CN" sz="1400" dirty="0">
                <a:latin typeface="黑体" panose="02010609060101010101" pitchFamily="49" charset="-122"/>
                <a:ea typeface="黑体" panose="02010609060101010101" pitchFamily="49" charset="-122"/>
              </a:rPr>
              <a:t> IN ('102','103','201')</a:t>
            </a:r>
            <a:endParaRPr lang="zh-CN" altLang="zh-CN" sz="1400" dirty="0">
              <a:latin typeface="黑体" panose="02010609060101010101" pitchFamily="49" charset="-122"/>
              <a:ea typeface="黑体" panose="02010609060101010101" pitchFamily="49" charset="-122"/>
            </a:endParaRPr>
          </a:p>
          <a:p>
            <a:endParaRPr lang="zh-CN" altLang="en-US" dirty="0"/>
          </a:p>
        </p:txBody>
      </p:sp>
      <p:sp>
        <p:nvSpPr>
          <p:cNvPr id="22" name="文本框 21">
            <a:extLst>
              <a:ext uri="{FF2B5EF4-FFF2-40B4-BE49-F238E27FC236}">
                <a16:creationId xmlns:a16="http://schemas.microsoft.com/office/drawing/2014/main" id="{C8CF3933-FE0F-4B9A-9DCE-FD6B5F8295C6}"/>
              </a:ext>
            </a:extLst>
          </p:cNvPr>
          <p:cNvSpPr txBox="1"/>
          <p:nvPr/>
        </p:nvSpPr>
        <p:spPr>
          <a:xfrm>
            <a:off x="1200944" y="2728233"/>
            <a:ext cx="5761737" cy="1046440"/>
          </a:xfrm>
          <a:prstGeom prst="rect">
            <a:avLst/>
          </a:prstGeom>
          <a:noFill/>
        </p:spPr>
        <p:txBody>
          <a:bodyPr wrap="square" rtlCol="0">
            <a:spAutoFit/>
          </a:bodyPr>
          <a:lstStyle/>
          <a:p>
            <a:pPr marL="285750" indent="-285750">
              <a:buFont typeface="Wingdings" pitchFamily="2" charset="2"/>
              <a:buChar char="l"/>
            </a:pPr>
            <a:r>
              <a:rPr lang="zh-CN" altLang="en-US" sz="1600" dirty="0">
                <a:solidFill>
                  <a:srgbClr val="123E61"/>
                </a:solidFill>
                <a:latin typeface="黑体" panose="02010609060101010101" pitchFamily="49" charset="-122"/>
                <a:ea typeface="黑体" panose="02010609060101010101" pitchFamily="49" charset="-122"/>
              </a:rPr>
              <a:t>例：查询既不是</a:t>
            </a:r>
            <a:r>
              <a:rPr lang="en-US" altLang="zh-CN" sz="1600" dirty="0">
                <a:solidFill>
                  <a:srgbClr val="123E61"/>
                </a:solidFill>
                <a:latin typeface="黑体" panose="02010609060101010101" pitchFamily="49" charset="-122"/>
                <a:ea typeface="黑体" panose="02010609060101010101" pitchFamily="49" charset="-122"/>
              </a:rPr>
              <a:t>102</a:t>
            </a:r>
            <a:r>
              <a:rPr lang="zh-CN" altLang="en-US" sz="1600" dirty="0">
                <a:solidFill>
                  <a:srgbClr val="123E61"/>
                </a:solidFill>
                <a:latin typeface="黑体" panose="02010609060101010101" pitchFamily="49" charset="-122"/>
                <a:ea typeface="黑体" panose="02010609060101010101" pitchFamily="49" charset="-122"/>
              </a:rPr>
              <a:t>科室，也不是</a:t>
            </a:r>
            <a:r>
              <a:rPr lang="en-US" altLang="zh-CN" sz="1600" dirty="0">
                <a:solidFill>
                  <a:srgbClr val="123E61"/>
                </a:solidFill>
                <a:latin typeface="黑体" panose="02010609060101010101" pitchFamily="49" charset="-122"/>
                <a:ea typeface="黑体" panose="02010609060101010101" pitchFamily="49" charset="-122"/>
              </a:rPr>
              <a:t>201</a:t>
            </a:r>
            <a:r>
              <a:rPr lang="zh-CN" altLang="en-US" sz="1600" dirty="0">
                <a:solidFill>
                  <a:srgbClr val="123E61"/>
                </a:solidFill>
                <a:latin typeface="黑体" panose="02010609060101010101" pitchFamily="49" charset="-122"/>
                <a:ea typeface="黑体" panose="02010609060101010101" pitchFamily="49" charset="-122"/>
              </a:rPr>
              <a:t>科室的医生信息 </a:t>
            </a:r>
          </a:p>
          <a:p>
            <a:r>
              <a:rPr lang="en-US" altLang="zh-CN" sz="12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SELECT * FROM Doctor </a:t>
            </a:r>
          </a:p>
          <a:p>
            <a:r>
              <a:rPr lang="en-US" altLang="zh-CN" sz="1400" dirty="0">
                <a:latin typeface="黑体" panose="02010609060101010101" pitchFamily="49" charset="-122"/>
                <a:ea typeface="黑体" panose="02010609060101010101" pitchFamily="49" charset="-122"/>
              </a:rPr>
              <a:t>	WHERE </a:t>
            </a:r>
            <a:r>
              <a:rPr lang="en-US" altLang="zh-CN" sz="1400" dirty="0" err="1">
                <a:latin typeface="黑体" panose="02010609060101010101" pitchFamily="49" charset="-122"/>
                <a:ea typeface="黑体" panose="02010609060101010101" pitchFamily="49" charset="-122"/>
              </a:rPr>
              <a:t>Ddeptno</a:t>
            </a:r>
            <a:r>
              <a:rPr lang="en-US" altLang="zh-CN" sz="1400" dirty="0">
                <a:latin typeface="黑体" panose="02010609060101010101" pitchFamily="49" charset="-122"/>
                <a:ea typeface="黑体" panose="02010609060101010101" pitchFamily="49" charset="-122"/>
              </a:rPr>
              <a:t> NOT IN ('102','201')</a:t>
            </a:r>
          </a:p>
          <a:p>
            <a:endParaRPr lang="zh-CN" altLang="en-US" dirty="0">
              <a:latin typeface="黑体" panose="02010609060101010101" pitchFamily="49" charset="-122"/>
              <a:ea typeface="黑体" panose="02010609060101010101" pitchFamily="49" charset="-122"/>
            </a:endParaRPr>
          </a:p>
        </p:txBody>
      </p:sp>
      <p:pic>
        <p:nvPicPr>
          <p:cNvPr id="2" name="图片 1">
            <a:extLst>
              <a:ext uri="{FF2B5EF4-FFF2-40B4-BE49-F238E27FC236}">
                <a16:creationId xmlns:a16="http://schemas.microsoft.com/office/drawing/2014/main" id="{5BA0C2E5-63D7-40BF-818B-0A3C59666739}"/>
              </a:ext>
            </a:extLst>
          </p:cNvPr>
          <p:cNvPicPr>
            <a:picLocks noChangeAspect="1"/>
          </p:cNvPicPr>
          <p:nvPr/>
        </p:nvPicPr>
        <p:blipFill>
          <a:blip r:embed="rId4"/>
          <a:stretch>
            <a:fillRect/>
          </a:stretch>
        </p:blipFill>
        <p:spPr>
          <a:xfrm>
            <a:off x="5677946" y="1586451"/>
            <a:ext cx="3131300" cy="624108"/>
          </a:xfrm>
          <a:prstGeom prst="rect">
            <a:avLst/>
          </a:prstGeom>
        </p:spPr>
      </p:pic>
      <p:pic>
        <p:nvPicPr>
          <p:cNvPr id="3" name="图片 2">
            <a:extLst>
              <a:ext uri="{FF2B5EF4-FFF2-40B4-BE49-F238E27FC236}">
                <a16:creationId xmlns:a16="http://schemas.microsoft.com/office/drawing/2014/main" id="{DC9D2126-253E-4E64-B6E3-DDD951C063DC}"/>
              </a:ext>
            </a:extLst>
          </p:cNvPr>
          <p:cNvPicPr>
            <a:picLocks noChangeAspect="1"/>
          </p:cNvPicPr>
          <p:nvPr/>
        </p:nvPicPr>
        <p:blipFill>
          <a:blip r:embed="rId5"/>
          <a:stretch>
            <a:fillRect/>
          </a:stretch>
        </p:blipFill>
        <p:spPr>
          <a:xfrm>
            <a:off x="5711420" y="3131722"/>
            <a:ext cx="3155523" cy="1360746"/>
          </a:xfrm>
          <a:prstGeom prst="rect">
            <a:avLst/>
          </a:prstGeom>
        </p:spPr>
      </p:pic>
      <p:sp>
        <p:nvSpPr>
          <p:cNvPr id="5" name="灯片编号占位符 4"/>
          <p:cNvSpPr>
            <a:spLocks noGrp="1"/>
          </p:cNvSpPr>
          <p:nvPr>
            <p:ph type="sldNum" sz="quarter" idx="12"/>
          </p:nvPr>
        </p:nvSpPr>
        <p:spPr>
          <a:xfrm>
            <a:off x="6553200" y="4768735"/>
            <a:ext cx="2133600" cy="273928"/>
          </a:xfrm>
        </p:spPr>
        <p:txBody>
          <a:bodyPr/>
          <a:lstStyle/>
          <a:p>
            <a:fld id="{A24B006D-818D-47B3-9EBE-C5AB269A17AF}" type="slidenum">
              <a:rPr lang="zh-CN" altLang="en-US" smtClean="0"/>
              <a:t>31</a:t>
            </a:fld>
            <a:endParaRPr lang="zh-CN" altLang="en-US"/>
          </a:p>
        </p:txBody>
      </p:sp>
      <p:sp>
        <p:nvSpPr>
          <p:cNvPr id="6" name="页脚占位符 5"/>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08048943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文本框 11"/>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数据查询语句基本结构</a:t>
            </a:r>
          </a:p>
        </p:txBody>
      </p:sp>
      <p:sp>
        <p:nvSpPr>
          <p:cNvPr id="13" name="文本框 12"/>
          <p:cNvSpPr txBox="1"/>
          <p:nvPr/>
        </p:nvSpPr>
        <p:spPr>
          <a:xfrm>
            <a:off x="4968044" y="196280"/>
            <a:ext cx="2304256" cy="738664"/>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Where</a:t>
            </a:r>
            <a:r>
              <a:rPr lang="zh-CN" altLang="en-US" sz="1400" b="1" dirty="0">
                <a:solidFill>
                  <a:srgbClr val="123E61"/>
                </a:solidFill>
                <a:latin typeface="黑体" panose="02010609060101010101" pitchFamily="49" charset="-122"/>
                <a:ea typeface="黑体" panose="02010609060101010101" pitchFamily="49" charset="-122"/>
              </a:rPr>
              <a:t>字句中的运算符</a:t>
            </a:r>
            <a:endParaRPr lang="en-US" altLang="zh-CN" sz="1400" b="1" dirty="0">
              <a:solidFill>
                <a:srgbClr val="123E61"/>
              </a:solidFill>
              <a:latin typeface="黑体" panose="02010609060101010101" pitchFamily="49" charset="-122"/>
              <a:ea typeface="黑体" panose="02010609060101010101" pitchFamily="49" charset="-122"/>
            </a:endParaRPr>
          </a:p>
          <a:p>
            <a:pPr algn="r"/>
            <a:endParaRPr lang="zh-CN" altLang="en-US" sz="1400" b="1" dirty="0">
              <a:solidFill>
                <a:srgbClr val="123E61"/>
              </a:solidFill>
              <a:latin typeface="黑体" panose="02010609060101010101" pitchFamily="49" charset="-122"/>
              <a:ea typeface="黑体" panose="02010609060101010101" pitchFamily="49" charset="-122"/>
            </a:endParaRPr>
          </a:p>
          <a:p>
            <a:pPr algn="r"/>
            <a:endParaRPr lang="zh-CN" altLang="en-US" sz="1400" b="1" dirty="0">
              <a:solidFill>
                <a:srgbClr val="123E61"/>
              </a:solidFill>
              <a:latin typeface="黑体" panose="02010609060101010101" pitchFamily="49" charset="-122"/>
              <a:ea typeface="黑体" panose="02010609060101010101" pitchFamily="49" charset="-122"/>
            </a:endParaRPr>
          </a:p>
        </p:txBody>
      </p:sp>
      <p:pic>
        <p:nvPicPr>
          <p:cNvPr id="9"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文本框 27">
            <a:extLst>
              <a:ext uri="{FF2B5EF4-FFF2-40B4-BE49-F238E27FC236}">
                <a16:creationId xmlns:a16="http://schemas.microsoft.com/office/drawing/2014/main" id="{9DA53C91-9A65-4058-B464-117844FD6FF0}"/>
              </a:ext>
            </a:extLst>
          </p:cNvPr>
          <p:cNvSpPr txBox="1"/>
          <p:nvPr/>
        </p:nvSpPr>
        <p:spPr>
          <a:xfrm>
            <a:off x="899592" y="592324"/>
            <a:ext cx="4752528" cy="707886"/>
          </a:xfrm>
          <a:prstGeom prst="rect">
            <a:avLst/>
          </a:prstGeom>
          <a:noFill/>
        </p:spPr>
        <p:txBody>
          <a:bodyPr wrap="square" rtlCol="0">
            <a:spAutoFit/>
          </a:bodyPr>
          <a:lstStyle/>
          <a:p>
            <a:pPr marL="342900" indent="-342900" fontAlgn="base">
              <a:spcBef>
                <a:spcPct val="20000"/>
              </a:spcBef>
              <a:buClr>
                <a:schemeClr val="tx2"/>
              </a:buClr>
              <a:buFont typeface="Wingdings" panose="05000000000000000000" pitchFamily="2" charset="2"/>
              <a:buChar char="l"/>
            </a:pPr>
            <a:r>
              <a:rPr lang="zh-CN" altLang="zh-CN" sz="2000" dirty="0">
                <a:solidFill>
                  <a:srgbClr val="123E61"/>
                </a:solidFill>
                <a:latin typeface="黑体" panose="02010609060101010101" pitchFamily="49" charset="-122"/>
                <a:ea typeface="黑体" panose="02010609060101010101" pitchFamily="49" charset="-122"/>
              </a:rPr>
              <a:t>确定范围</a:t>
            </a:r>
          </a:p>
          <a:p>
            <a:pPr lvl="0" fontAlgn="base"/>
            <a:endParaRPr lang="zh-CN" altLang="zh-CN" sz="2000" dirty="0">
              <a:effectLst>
                <a:glow>
                  <a:srgbClr val="000000"/>
                </a:glow>
                <a:outerShdw sx="0" sy="0">
                  <a:srgbClr val="000000"/>
                </a:outerShdw>
                <a:reflection stA="0" endPos="0" fadeDir="0" sx="0" sy="0"/>
              </a:effectLst>
              <a:latin typeface="黑体" panose="02010609060101010101" pitchFamily="49" charset="-122"/>
              <a:ea typeface="黑体" panose="02010609060101010101" pitchFamily="49" charset="-122"/>
            </a:endParaRPr>
          </a:p>
        </p:txBody>
      </p:sp>
      <p:sp>
        <p:nvSpPr>
          <p:cNvPr id="29" name="内容占位符 2">
            <a:extLst>
              <a:ext uri="{FF2B5EF4-FFF2-40B4-BE49-F238E27FC236}">
                <a16:creationId xmlns:a16="http://schemas.microsoft.com/office/drawing/2014/main" id="{1253740D-ACC5-4C07-B88D-E0E13F40E8EF}"/>
              </a:ext>
            </a:extLst>
          </p:cNvPr>
          <p:cNvSpPr txBox="1">
            <a:spLocks noChangeArrowheads="1"/>
          </p:cNvSpPr>
          <p:nvPr/>
        </p:nvSpPr>
        <p:spPr bwMode="auto">
          <a:xfrm>
            <a:off x="981792" y="1060376"/>
            <a:ext cx="7550648" cy="22961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zh-CN" altLang="en-US" sz="1200" dirty="0">
              <a:latin typeface="黑体" panose="02010609060101010101" pitchFamily="49" charset="-122"/>
              <a:ea typeface="黑体" panose="02010609060101010101" pitchFamily="49" charset="-122"/>
            </a:endParaRPr>
          </a:p>
        </p:txBody>
      </p:sp>
      <p:sp>
        <p:nvSpPr>
          <p:cNvPr id="30" name="文本框 29">
            <a:extLst>
              <a:ext uri="{FF2B5EF4-FFF2-40B4-BE49-F238E27FC236}">
                <a16:creationId xmlns:a16="http://schemas.microsoft.com/office/drawing/2014/main" id="{C8CF3933-FE0F-4B9A-9DCE-FD6B5F8295C6}"/>
              </a:ext>
            </a:extLst>
          </p:cNvPr>
          <p:cNvSpPr txBox="1"/>
          <p:nvPr/>
        </p:nvSpPr>
        <p:spPr>
          <a:xfrm>
            <a:off x="1330543" y="1095219"/>
            <a:ext cx="5761737" cy="1046440"/>
          </a:xfrm>
          <a:prstGeom prst="rect">
            <a:avLst/>
          </a:prstGeom>
          <a:noFill/>
        </p:spPr>
        <p:txBody>
          <a:bodyPr wrap="square" rtlCol="0">
            <a:spAutoFit/>
          </a:bodyPr>
          <a:lstStyle/>
          <a:p>
            <a:pPr marL="285750" indent="-285750">
              <a:buFont typeface="Wingdings" pitchFamily="2" charset="2"/>
              <a:buChar char="l"/>
            </a:pPr>
            <a:r>
              <a:rPr lang="zh-CN" altLang="en-US" sz="1600" dirty="0">
                <a:solidFill>
                  <a:srgbClr val="123E61"/>
                </a:solidFill>
                <a:latin typeface="黑体" panose="02010609060101010101" pitchFamily="49" charset="-122"/>
                <a:ea typeface="黑体" panose="02010609060101010101" pitchFamily="49" charset="-122"/>
              </a:rPr>
              <a:t>例：查询年龄在</a:t>
            </a:r>
            <a:r>
              <a:rPr lang="en-US" altLang="zh-CN" sz="1600" dirty="0">
                <a:solidFill>
                  <a:srgbClr val="123E61"/>
                </a:solidFill>
                <a:latin typeface="黑体" panose="02010609060101010101" pitchFamily="49" charset="-122"/>
                <a:ea typeface="黑体" panose="02010609060101010101" pitchFamily="49" charset="-122"/>
              </a:rPr>
              <a:t>35-40</a:t>
            </a:r>
            <a:r>
              <a:rPr lang="zh-CN" altLang="en-US" sz="1600" dirty="0">
                <a:solidFill>
                  <a:srgbClr val="123E61"/>
                </a:solidFill>
                <a:latin typeface="黑体" panose="02010609060101010101" pitchFamily="49" charset="-122"/>
                <a:ea typeface="黑体" panose="02010609060101010101" pitchFamily="49" charset="-122"/>
              </a:rPr>
              <a:t>岁之间的医生信息</a:t>
            </a:r>
          </a:p>
          <a:p>
            <a:r>
              <a:rPr lang="en-US" altLang="zh-CN" sz="12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SELECT * FROM Doctor </a:t>
            </a:r>
          </a:p>
          <a:p>
            <a:r>
              <a:rPr lang="en-US" altLang="zh-CN" sz="1400" dirty="0">
                <a:latin typeface="黑体" panose="02010609060101010101" pitchFamily="49" charset="-122"/>
                <a:ea typeface="黑体" panose="02010609060101010101" pitchFamily="49" charset="-122"/>
              </a:rPr>
              <a:t>	WHERE </a:t>
            </a:r>
            <a:r>
              <a:rPr lang="en-US" altLang="zh-CN" sz="1400" dirty="0" err="1">
                <a:latin typeface="黑体" panose="02010609060101010101" pitchFamily="49" charset="-122"/>
                <a:ea typeface="黑体" panose="02010609060101010101" pitchFamily="49" charset="-122"/>
              </a:rPr>
              <a:t>Dage</a:t>
            </a:r>
            <a:r>
              <a:rPr lang="en-US" altLang="zh-CN" sz="1400" dirty="0">
                <a:latin typeface="黑体" panose="02010609060101010101" pitchFamily="49" charset="-122"/>
                <a:ea typeface="黑体" panose="02010609060101010101" pitchFamily="49" charset="-122"/>
              </a:rPr>
              <a:t> BETWEEN 35 AND 40</a:t>
            </a:r>
          </a:p>
          <a:p>
            <a:endParaRPr lang="zh-CN" altLang="en-US" dirty="0">
              <a:latin typeface="黑体" panose="02010609060101010101" pitchFamily="49" charset="-122"/>
              <a:ea typeface="黑体" panose="02010609060101010101" pitchFamily="49" charset="-122"/>
            </a:endParaRPr>
          </a:p>
        </p:txBody>
      </p:sp>
      <p:pic>
        <p:nvPicPr>
          <p:cNvPr id="2" name="图片 1">
            <a:extLst>
              <a:ext uri="{FF2B5EF4-FFF2-40B4-BE49-F238E27FC236}">
                <a16:creationId xmlns:a16="http://schemas.microsoft.com/office/drawing/2014/main" id="{098C5307-7094-44CF-B64A-8753A0022D3A}"/>
              </a:ext>
            </a:extLst>
          </p:cNvPr>
          <p:cNvPicPr>
            <a:picLocks noChangeAspect="1"/>
          </p:cNvPicPr>
          <p:nvPr/>
        </p:nvPicPr>
        <p:blipFill>
          <a:blip r:embed="rId4"/>
          <a:stretch>
            <a:fillRect/>
          </a:stretch>
        </p:blipFill>
        <p:spPr>
          <a:xfrm>
            <a:off x="1871700" y="2677483"/>
            <a:ext cx="3277991" cy="712116"/>
          </a:xfrm>
          <a:prstGeom prst="rect">
            <a:avLst/>
          </a:prstGeom>
        </p:spPr>
      </p:pic>
      <p:sp>
        <p:nvSpPr>
          <p:cNvPr id="5" name="灯片编号占位符 4"/>
          <p:cNvSpPr>
            <a:spLocks noGrp="1"/>
          </p:cNvSpPr>
          <p:nvPr>
            <p:ph type="sldNum" sz="quarter" idx="12"/>
          </p:nvPr>
        </p:nvSpPr>
        <p:spPr>
          <a:xfrm>
            <a:off x="6553200" y="4768735"/>
            <a:ext cx="2133600" cy="273928"/>
          </a:xfrm>
        </p:spPr>
        <p:txBody>
          <a:bodyPr/>
          <a:lstStyle/>
          <a:p>
            <a:fld id="{A24B006D-818D-47B3-9EBE-C5AB269A17AF}" type="slidenum">
              <a:rPr lang="zh-CN" altLang="en-US" smtClean="0"/>
              <a:t>32</a:t>
            </a:fld>
            <a:endParaRPr lang="zh-CN" altLang="en-US"/>
          </a:p>
        </p:txBody>
      </p:sp>
      <p:sp>
        <p:nvSpPr>
          <p:cNvPr id="6" name="页脚占位符 5"/>
          <p:cNvSpPr>
            <a:spLocks noGrp="1"/>
          </p:cNvSpPr>
          <p:nvPr>
            <p:ph type="ftr" sz="quarter" idx="11"/>
          </p:nvPr>
        </p:nvSpPr>
        <p:spPr>
          <a:xfrm>
            <a:off x="3059832" y="4768735"/>
            <a:ext cx="3067980"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Tree>
    <p:extLst>
      <p:ext uri="{BB962C8B-B14F-4D97-AF65-F5344CB8AC3E}">
        <p14:creationId xmlns:p14="http://schemas.microsoft.com/office/powerpoint/2010/main" val="260243780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文本框 14"/>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数据查询语句基本结构</a:t>
            </a:r>
          </a:p>
        </p:txBody>
      </p:sp>
      <p:sp>
        <p:nvSpPr>
          <p:cNvPr id="16" name="文本框 15"/>
          <p:cNvSpPr txBox="1"/>
          <p:nvPr/>
        </p:nvSpPr>
        <p:spPr>
          <a:xfrm>
            <a:off x="4968044" y="196280"/>
            <a:ext cx="2304256" cy="738664"/>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Where</a:t>
            </a:r>
            <a:r>
              <a:rPr lang="zh-CN" altLang="en-US" sz="1400" b="1" dirty="0">
                <a:solidFill>
                  <a:srgbClr val="123E61"/>
                </a:solidFill>
                <a:latin typeface="黑体" panose="02010609060101010101" pitchFamily="49" charset="-122"/>
                <a:ea typeface="黑体" panose="02010609060101010101" pitchFamily="49" charset="-122"/>
              </a:rPr>
              <a:t>字句中的运算符</a:t>
            </a:r>
            <a:endParaRPr lang="en-US" altLang="zh-CN" sz="1400" b="1" dirty="0">
              <a:solidFill>
                <a:srgbClr val="123E61"/>
              </a:solidFill>
              <a:latin typeface="黑体" panose="02010609060101010101" pitchFamily="49" charset="-122"/>
              <a:ea typeface="黑体" panose="02010609060101010101" pitchFamily="49" charset="-122"/>
            </a:endParaRPr>
          </a:p>
          <a:p>
            <a:pPr algn="r"/>
            <a:endParaRPr lang="zh-CN" altLang="en-US" sz="1400" b="1" dirty="0">
              <a:solidFill>
                <a:srgbClr val="123E61"/>
              </a:solidFill>
              <a:latin typeface="黑体" panose="02010609060101010101" pitchFamily="49" charset="-122"/>
              <a:ea typeface="黑体" panose="02010609060101010101" pitchFamily="49" charset="-122"/>
            </a:endParaRPr>
          </a:p>
          <a:p>
            <a:pPr algn="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18" name="文本框 17">
            <a:extLst>
              <a:ext uri="{FF2B5EF4-FFF2-40B4-BE49-F238E27FC236}">
                <a16:creationId xmlns:a16="http://schemas.microsoft.com/office/drawing/2014/main" id="{9DA53C91-9A65-4058-B464-117844FD6FF0}"/>
              </a:ext>
            </a:extLst>
          </p:cNvPr>
          <p:cNvSpPr txBox="1"/>
          <p:nvPr/>
        </p:nvSpPr>
        <p:spPr>
          <a:xfrm>
            <a:off x="902938" y="699175"/>
            <a:ext cx="4752528" cy="400110"/>
          </a:xfrm>
          <a:prstGeom prst="rect">
            <a:avLst/>
          </a:prstGeom>
          <a:noFill/>
        </p:spPr>
        <p:txBody>
          <a:bodyPr wrap="square" rtlCol="0">
            <a:spAutoFit/>
          </a:bodyPr>
          <a:lstStyle/>
          <a:p>
            <a:pPr marL="342900" lvl="0" indent="-342900" fontAlgn="base">
              <a:spcBef>
                <a:spcPct val="20000"/>
              </a:spcBef>
              <a:buClr>
                <a:schemeClr val="tx2"/>
              </a:buClr>
              <a:buFont typeface="Wingdings" panose="05000000000000000000" pitchFamily="2" charset="2"/>
              <a:buChar char="l"/>
            </a:pPr>
            <a:r>
              <a:rPr lang="zh-CN" altLang="en-US" sz="2000" dirty="0">
                <a:solidFill>
                  <a:srgbClr val="123E61"/>
                </a:solidFill>
                <a:latin typeface="黑体" panose="02010609060101010101" pitchFamily="49" charset="-122"/>
                <a:ea typeface="黑体" panose="02010609060101010101" pitchFamily="49" charset="-122"/>
              </a:rPr>
              <a:t>字符串比较</a:t>
            </a:r>
            <a:endParaRPr lang="zh-CN" altLang="zh-CN" sz="2000" dirty="0">
              <a:solidFill>
                <a:srgbClr val="123E61"/>
              </a:solidFill>
              <a:latin typeface="黑体" panose="02010609060101010101" pitchFamily="49" charset="-122"/>
              <a:ea typeface="黑体" panose="02010609060101010101" pitchFamily="49" charset="-122"/>
            </a:endParaRPr>
          </a:p>
        </p:txBody>
      </p:sp>
      <p:sp>
        <p:nvSpPr>
          <p:cNvPr id="11" name="内容占位符 2">
            <a:extLst>
              <a:ext uri="{FF2B5EF4-FFF2-40B4-BE49-F238E27FC236}">
                <a16:creationId xmlns:a16="http://schemas.microsoft.com/office/drawing/2014/main" id="{342B65E5-ECFA-43CE-A41F-527E6AE3C43D}"/>
              </a:ext>
            </a:extLst>
          </p:cNvPr>
          <p:cNvSpPr txBox="1">
            <a:spLocks noChangeArrowheads="1"/>
          </p:cNvSpPr>
          <p:nvPr/>
        </p:nvSpPr>
        <p:spPr bwMode="auto">
          <a:xfrm>
            <a:off x="1188917" y="1094058"/>
            <a:ext cx="6766166" cy="4659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itchFamily="2" charset="2"/>
              <a:buChar char="l"/>
            </a:pPr>
            <a:r>
              <a:rPr lang="zh-CN" altLang="en-US" sz="1600" dirty="0">
                <a:solidFill>
                  <a:srgbClr val="123E61"/>
                </a:solidFill>
                <a:latin typeface="黑体" panose="02010609060101010101" pitchFamily="49" charset="-122"/>
                <a:ea typeface="黑体" panose="02010609060101010101" pitchFamily="49" charset="-122"/>
              </a:rPr>
              <a:t>例：查询药品名中含有“葡萄糖”的药品信息。</a:t>
            </a:r>
            <a:endParaRPr lang="zh-CN" altLang="zh-CN" sz="2000" dirty="0">
              <a:solidFill>
                <a:srgbClr val="123E61"/>
              </a:solidFill>
              <a:latin typeface="黑体" panose="02010609060101010101" pitchFamily="49" charset="-122"/>
              <a:ea typeface="黑体" panose="02010609060101010101" pitchFamily="49" charset="-122"/>
            </a:endParaRPr>
          </a:p>
          <a:p>
            <a:pPr marL="0" indent="0">
              <a:buNone/>
            </a:pPr>
            <a:r>
              <a:rPr lang="en-US" altLang="zh-CN" sz="12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SELECT * FROM Medicine </a:t>
            </a:r>
          </a:p>
          <a:p>
            <a:pPr marL="0" indent="0">
              <a:buNone/>
            </a:pPr>
            <a:r>
              <a:rPr lang="en-US" altLang="zh-CN" sz="1400" dirty="0">
                <a:latin typeface="黑体" panose="02010609060101010101" pitchFamily="49" charset="-122"/>
                <a:ea typeface="黑体" panose="02010609060101010101" pitchFamily="49" charset="-122"/>
              </a:rPr>
              <a:t>	WHERE </a:t>
            </a:r>
            <a:r>
              <a:rPr lang="en-US" altLang="zh-CN" sz="1400" dirty="0" err="1">
                <a:latin typeface="黑体" panose="02010609060101010101" pitchFamily="49" charset="-122"/>
                <a:ea typeface="黑体" panose="02010609060101010101" pitchFamily="49" charset="-122"/>
              </a:rPr>
              <a:t>Dname</a:t>
            </a:r>
            <a:r>
              <a:rPr lang="en-US" altLang="zh-CN" sz="1400" dirty="0">
                <a:latin typeface="黑体" panose="02010609060101010101" pitchFamily="49" charset="-122"/>
                <a:ea typeface="黑体" panose="02010609060101010101" pitchFamily="49" charset="-122"/>
              </a:rPr>
              <a:t> LIKE ‘%</a:t>
            </a:r>
            <a:r>
              <a:rPr lang="zh-CN" altLang="en-US" sz="1400" dirty="0">
                <a:latin typeface="黑体" panose="02010609060101010101" pitchFamily="49" charset="-122"/>
                <a:ea typeface="黑体" panose="02010609060101010101" pitchFamily="49" charset="-122"/>
              </a:rPr>
              <a:t>葡萄糖</a:t>
            </a:r>
            <a:r>
              <a:rPr lang="en-US" altLang="zh-CN" sz="1400" dirty="0">
                <a:latin typeface="黑体" panose="02010609060101010101" pitchFamily="49" charset="-122"/>
                <a:ea typeface="黑体" panose="02010609060101010101" pitchFamily="49" charset="-122"/>
              </a:rPr>
              <a:t>%'</a:t>
            </a:r>
            <a:endParaRPr lang="zh-CN" altLang="en-US" sz="2000" dirty="0">
              <a:solidFill>
                <a:srgbClr val="FF0000"/>
              </a:solidFill>
              <a:latin typeface="黑体" panose="02010609060101010101" pitchFamily="49" charset="-122"/>
              <a:ea typeface="黑体" panose="02010609060101010101" pitchFamily="49" charset="-122"/>
            </a:endParaRPr>
          </a:p>
        </p:txBody>
      </p:sp>
      <p:sp>
        <p:nvSpPr>
          <p:cNvPr id="20" name="内容占位符 2">
            <a:extLst>
              <a:ext uri="{FF2B5EF4-FFF2-40B4-BE49-F238E27FC236}">
                <a16:creationId xmlns:a16="http://schemas.microsoft.com/office/drawing/2014/main" id="{77BD7B14-34CF-4308-A0BB-04FF587115F3}"/>
              </a:ext>
            </a:extLst>
          </p:cNvPr>
          <p:cNvSpPr txBox="1">
            <a:spLocks noChangeArrowheads="1"/>
          </p:cNvSpPr>
          <p:nvPr/>
        </p:nvSpPr>
        <p:spPr bwMode="auto">
          <a:xfrm>
            <a:off x="1188917" y="2665759"/>
            <a:ext cx="7306226" cy="4659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itchFamily="2" charset="2"/>
              <a:buChar char="l"/>
            </a:pPr>
            <a:r>
              <a:rPr lang="zh-CN" altLang="en-US" sz="1600" dirty="0">
                <a:solidFill>
                  <a:srgbClr val="123E61"/>
                </a:solidFill>
                <a:latin typeface="黑体" panose="02010609060101010101" pitchFamily="49" charset="-122"/>
                <a:ea typeface="黑体" panose="02010609060101010101" pitchFamily="49" charset="-122"/>
              </a:rPr>
              <a:t>例：查询姓名中第二个字为“英” 的医生，返回其姓名和编号</a:t>
            </a:r>
            <a:r>
              <a:rPr lang="zh-CN" altLang="en-US" sz="2000" dirty="0">
                <a:solidFill>
                  <a:srgbClr val="123E61"/>
                </a:solidFill>
                <a:latin typeface="黑体" panose="02010609060101010101" pitchFamily="49" charset="-122"/>
                <a:ea typeface="黑体" panose="02010609060101010101" pitchFamily="49" charset="-122"/>
              </a:rPr>
              <a:t>。</a:t>
            </a:r>
            <a:endParaRPr lang="en-US" altLang="zh-CN" sz="2000" dirty="0">
              <a:solidFill>
                <a:srgbClr val="123E61"/>
              </a:solidFill>
              <a:latin typeface="黑体" panose="02010609060101010101" pitchFamily="49" charset="-122"/>
              <a:ea typeface="黑体" panose="02010609060101010101" pitchFamily="49" charset="-122"/>
            </a:endParaRPr>
          </a:p>
          <a:p>
            <a:pPr marL="0" indent="0">
              <a:buNone/>
            </a:pPr>
            <a:r>
              <a:rPr lang="en-US" altLang="zh-CN" sz="12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SELECT </a:t>
            </a:r>
            <a:r>
              <a:rPr lang="en-US" altLang="zh-CN" sz="1400" dirty="0" err="1">
                <a:latin typeface="黑体" panose="02010609060101010101" pitchFamily="49" charset="-122"/>
                <a:ea typeface="黑体" panose="02010609060101010101" pitchFamily="49" charset="-122"/>
              </a:rPr>
              <a:t>Dname,Dno</a:t>
            </a:r>
            <a:endParaRPr lang="en-US" altLang="zh-CN" sz="1400" dirty="0">
              <a:latin typeface="黑体" panose="02010609060101010101" pitchFamily="49" charset="-122"/>
              <a:ea typeface="黑体" panose="02010609060101010101" pitchFamily="49" charset="-122"/>
            </a:endParaRPr>
          </a:p>
          <a:p>
            <a:pPr marL="0" indent="0">
              <a:buNone/>
            </a:pPr>
            <a:r>
              <a:rPr lang="en-US" altLang="zh-CN" sz="1400" dirty="0">
                <a:latin typeface="黑体" panose="02010609060101010101" pitchFamily="49" charset="-122"/>
                <a:ea typeface="黑体" panose="02010609060101010101" pitchFamily="49" charset="-122"/>
              </a:rPr>
              <a:t>	FROM Doctor</a:t>
            </a:r>
          </a:p>
          <a:p>
            <a:pPr marL="0" indent="0">
              <a:buNone/>
            </a:pPr>
            <a:r>
              <a:rPr lang="en-US" altLang="zh-CN" sz="1400" dirty="0">
                <a:latin typeface="黑体" panose="02010609060101010101" pitchFamily="49" charset="-122"/>
                <a:ea typeface="黑体" panose="02010609060101010101" pitchFamily="49" charset="-122"/>
              </a:rPr>
              <a:t>	WHERE </a:t>
            </a:r>
            <a:r>
              <a:rPr lang="en-US" altLang="zh-CN" sz="1400" dirty="0" err="1">
                <a:latin typeface="黑体" panose="02010609060101010101" pitchFamily="49" charset="-122"/>
                <a:ea typeface="黑体" panose="02010609060101010101" pitchFamily="49" charset="-122"/>
              </a:rPr>
              <a:t>Dname</a:t>
            </a:r>
            <a:r>
              <a:rPr lang="en-US" altLang="zh-CN" sz="1400" dirty="0">
                <a:latin typeface="黑体" panose="02010609060101010101" pitchFamily="49" charset="-122"/>
                <a:ea typeface="黑体" panose="02010609060101010101" pitchFamily="49" charset="-122"/>
              </a:rPr>
              <a:t> LIKE ‘_</a:t>
            </a:r>
            <a:r>
              <a:rPr lang="zh-CN" altLang="en-US" sz="1400" dirty="0">
                <a:latin typeface="黑体" panose="02010609060101010101" pitchFamily="49" charset="-122"/>
                <a:ea typeface="黑体" panose="02010609060101010101" pitchFamily="49" charset="-122"/>
              </a:rPr>
              <a:t>英</a:t>
            </a:r>
            <a:r>
              <a:rPr lang="en-US" altLang="zh-CN" sz="1400" dirty="0">
                <a:latin typeface="黑体" panose="02010609060101010101" pitchFamily="49" charset="-122"/>
                <a:ea typeface="黑体" panose="02010609060101010101" pitchFamily="49" charset="-122"/>
              </a:rPr>
              <a:t>%’</a:t>
            </a:r>
          </a:p>
          <a:p>
            <a:pPr marL="0" indent="0">
              <a:buNone/>
            </a:pPr>
            <a:endParaRPr lang="en-US" altLang="zh-CN" sz="1600" dirty="0">
              <a:solidFill>
                <a:srgbClr val="FF0000"/>
              </a:solidFill>
              <a:latin typeface="黑体" panose="02010609060101010101" pitchFamily="49" charset="-122"/>
              <a:ea typeface="黑体" panose="02010609060101010101" pitchFamily="49" charset="-122"/>
            </a:endParaRPr>
          </a:p>
        </p:txBody>
      </p:sp>
      <p:pic>
        <p:nvPicPr>
          <p:cNvPr id="21" name="图片 20" descr="Snap3-17">
            <a:extLst>
              <a:ext uri="{FF2B5EF4-FFF2-40B4-BE49-F238E27FC236}">
                <a16:creationId xmlns:a16="http://schemas.microsoft.com/office/drawing/2014/main" id="{22EEA629-0111-4706-AEE3-57F3C8E823B8}"/>
              </a:ext>
            </a:extLst>
          </p:cNvPr>
          <p:cNvPicPr/>
          <p:nvPr/>
        </p:nvPicPr>
        <p:blipFill>
          <a:blip r:embed="rId4">
            <a:extLst>
              <a:ext uri="{28A0092B-C50C-407E-A947-70E740481C1C}">
                <a14:useLocalDpi xmlns:a14="http://schemas.microsoft.com/office/drawing/2010/main" val="0"/>
              </a:ext>
            </a:extLst>
          </a:blip>
          <a:srcRect/>
          <a:stretch>
            <a:fillRect/>
          </a:stretch>
        </p:blipFill>
        <p:spPr>
          <a:xfrm>
            <a:off x="5588278" y="3529853"/>
            <a:ext cx="1692188" cy="612068"/>
          </a:xfrm>
          <a:prstGeom prst="rect">
            <a:avLst/>
          </a:prstGeom>
          <a:noFill/>
          <a:ln>
            <a:noFill/>
          </a:ln>
        </p:spPr>
      </p:pic>
      <p:pic>
        <p:nvPicPr>
          <p:cNvPr id="2" name="图片 1">
            <a:extLst>
              <a:ext uri="{FF2B5EF4-FFF2-40B4-BE49-F238E27FC236}">
                <a16:creationId xmlns:a16="http://schemas.microsoft.com/office/drawing/2014/main" id="{6EB1C643-0A20-4FE2-9ACC-3B3E400D32F1}"/>
              </a:ext>
            </a:extLst>
          </p:cNvPr>
          <p:cNvPicPr>
            <a:picLocks noChangeAspect="1"/>
          </p:cNvPicPr>
          <p:nvPr/>
        </p:nvPicPr>
        <p:blipFill>
          <a:blip r:embed="rId5"/>
          <a:stretch>
            <a:fillRect/>
          </a:stretch>
        </p:blipFill>
        <p:spPr>
          <a:xfrm>
            <a:off x="4278273" y="2019098"/>
            <a:ext cx="4312197" cy="557194"/>
          </a:xfrm>
          <a:prstGeom prst="rect">
            <a:avLst/>
          </a:prstGeom>
        </p:spPr>
      </p:pic>
      <p:sp>
        <p:nvSpPr>
          <p:cNvPr id="4"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33</a:t>
            </a:fld>
            <a:endParaRPr lang="zh-CN" altLang="en-US"/>
          </a:p>
        </p:txBody>
      </p:sp>
      <p:sp>
        <p:nvSpPr>
          <p:cNvPr id="5" name="页脚占位符 4"/>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77446490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文本框 14"/>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数据查询语句基本结构</a:t>
            </a:r>
          </a:p>
        </p:txBody>
      </p:sp>
      <p:sp>
        <p:nvSpPr>
          <p:cNvPr id="16" name="文本框 15"/>
          <p:cNvSpPr txBox="1"/>
          <p:nvPr/>
        </p:nvSpPr>
        <p:spPr>
          <a:xfrm>
            <a:off x="4968044" y="196280"/>
            <a:ext cx="2304256" cy="307777"/>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Where</a:t>
            </a:r>
            <a:r>
              <a:rPr lang="zh-CN" altLang="en-US" sz="1400" b="1" dirty="0">
                <a:solidFill>
                  <a:srgbClr val="123E61"/>
                </a:solidFill>
                <a:latin typeface="黑体" panose="02010609060101010101" pitchFamily="49" charset="-122"/>
                <a:ea typeface="黑体" panose="02010609060101010101" pitchFamily="49" charset="-122"/>
              </a:rPr>
              <a:t>字句中的运算符</a:t>
            </a:r>
            <a:endParaRPr lang="en-US" altLang="zh-CN" sz="1400" b="1" dirty="0">
              <a:solidFill>
                <a:srgbClr val="123E61"/>
              </a:solidFill>
              <a:latin typeface="黑体" panose="02010609060101010101" pitchFamily="49" charset="-122"/>
              <a:ea typeface="黑体" panose="02010609060101010101" pitchFamily="49" charset="-122"/>
            </a:endParaRPr>
          </a:p>
        </p:txBody>
      </p:sp>
      <p:pic>
        <p:nvPicPr>
          <p:cNvPr id="18"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p:cNvSpPr txBox="1"/>
          <p:nvPr/>
        </p:nvSpPr>
        <p:spPr>
          <a:xfrm>
            <a:off x="1018254" y="644758"/>
            <a:ext cx="2326278" cy="400110"/>
          </a:xfrm>
          <a:prstGeom prst="rect">
            <a:avLst/>
          </a:prstGeom>
          <a:noFill/>
        </p:spPr>
        <p:txBody>
          <a:bodyPr wrap="none" rtlCol="0">
            <a:spAutoFit/>
          </a:bodyPr>
          <a:lstStyle/>
          <a:p>
            <a:pPr marL="342900" indent="-342900">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测试是否为</a:t>
            </a:r>
            <a:r>
              <a:rPr lang="en-US" altLang="zh-CN" sz="2000" dirty="0">
                <a:solidFill>
                  <a:srgbClr val="123E61"/>
                </a:solidFill>
                <a:latin typeface="黑体" panose="02010609060101010101" pitchFamily="49" charset="-122"/>
                <a:ea typeface="黑体" panose="02010609060101010101" pitchFamily="49" charset="-122"/>
              </a:rPr>
              <a:t>NULL</a:t>
            </a:r>
            <a:endParaRPr lang="zh-CN" altLang="en-US" sz="2000" dirty="0">
              <a:solidFill>
                <a:srgbClr val="123E61"/>
              </a:solidFill>
              <a:latin typeface="黑体" panose="02010609060101010101" pitchFamily="49" charset="-122"/>
              <a:ea typeface="黑体" panose="02010609060101010101" pitchFamily="49" charset="-122"/>
            </a:endParaRPr>
          </a:p>
        </p:txBody>
      </p:sp>
      <p:sp>
        <p:nvSpPr>
          <p:cNvPr id="24" name="文本框 23"/>
          <p:cNvSpPr txBox="1"/>
          <p:nvPr/>
        </p:nvSpPr>
        <p:spPr>
          <a:xfrm>
            <a:off x="1007605" y="1060376"/>
            <a:ext cx="7236804" cy="584775"/>
          </a:xfrm>
          <a:prstGeom prst="rect">
            <a:avLst/>
          </a:prstGeom>
          <a:noFill/>
        </p:spPr>
        <p:txBody>
          <a:bodyPr wrap="square" rtlCol="0">
            <a:spAutoFit/>
          </a:bodyPr>
          <a:lstStyle/>
          <a:p>
            <a:pPr marL="742950" lvl="1" indent="-285750">
              <a:buFont typeface="Wingdings" panose="05000000000000000000" pitchFamily="2" charset="2"/>
              <a:buChar char="l"/>
            </a:pPr>
            <a:r>
              <a:rPr lang="zh-CN" altLang="en-US" sz="1600" dirty="0">
                <a:solidFill>
                  <a:srgbClr val="002060"/>
                </a:solidFill>
                <a:latin typeface="黑体" panose="02010609060101010101" pitchFamily="49" charset="-122"/>
                <a:ea typeface="黑体" panose="02010609060101010101" pitchFamily="49" charset="-122"/>
              </a:rPr>
              <a:t>空（</a:t>
            </a:r>
            <a:r>
              <a:rPr lang="en-US" altLang="zh-CN" sz="1600" dirty="0">
                <a:solidFill>
                  <a:srgbClr val="002060"/>
                </a:solidFill>
                <a:latin typeface="黑体" panose="02010609060101010101" pitchFamily="49" charset="-122"/>
                <a:ea typeface="黑体" panose="02010609060101010101" pitchFamily="49" charset="-122"/>
              </a:rPr>
              <a:t>NULL</a:t>
            </a:r>
            <a:r>
              <a:rPr lang="zh-CN" altLang="en-US" sz="1600" dirty="0">
                <a:solidFill>
                  <a:srgbClr val="002060"/>
                </a:solidFill>
                <a:latin typeface="黑体" panose="02010609060101010101" pitchFamily="49" charset="-122"/>
                <a:ea typeface="黑体" panose="02010609060101010101" pitchFamily="49" charset="-122"/>
              </a:rPr>
              <a:t>）在数据库里有特殊的含义，它表示未定义或不确定的值。用运算符 </a:t>
            </a:r>
            <a:r>
              <a:rPr lang="en-US" altLang="zh-CN" sz="1600" dirty="0">
                <a:solidFill>
                  <a:srgbClr val="002060"/>
                </a:solidFill>
                <a:latin typeface="黑体" panose="02010609060101010101" pitchFamily="49" charset="-122"/>
                <a:ea typeface="黑体" panose="02010609060101010101" pitchFamily="49" charset="-122"/>
              </a:rPr>
              <a:t>IS  </a:t>
            </a:r>
            <a:r>
              <a:rPr lang="zh-CN" altLang="en-US" sz="1600" dirty="0">
                <a:solidFill>
                  <a:srgbClr val="002060"/>
                </a:solidFill>
                <a:latin typeface="黑体" panose="02010609060101010101" pitchFamily="49" charset="-122"/>
                <a:ea typeface="黑体" panose="02010609060101010101" pitchFamily="49" charset="-122"/>
              </a:rPr>
              <a:t>或 </a:t>
            </a:r>
            <a:r>
              <a:rPr lang="en-US" altLang="zh-CN" sz="1600" dirty="0">
                <a:solidFill>
                  <a:srgbClr val="002060"/>
                </a:solidFill>
                <a:latin typeface="黑体" panose="02010609060101010101" pitchFamily="49" charset="-122"/>
                <a:ea typeface="黑体" panose="02010609060101010101" pitchFamily="49" charset="-122"/>
              </a:rPr>
              <a:t>IS NOT </a:t>
            </a:r>
            <a:r>
              <a:rPr lang="zh-CN" altLang="en-US" sz="1600" dirty="0">
                <a:solidFill>
                  <a:srgbClr val="002060"/>
                </a:solidFill>
                <a:latin typeface="黑体" panose="02010609060101010101" pitchFamily="49" charset="-122"/>
                <a:ea typeface="黑体" panose="02010609060101010101" pitchFamily="49" charset="-122"/>
              </a:rPr>
              <a:t>来测试是否为</a:t>
            </a:r>
            <a:r>
              <a:rPr lang="en-US" altLang="zh-CN" sz="1600" dirty="0">
                <a:solidFill>
                  <a:srgbClr val="002060"/>
                </a:solidFill>
                <a:latin typeface="黑体" panose="02010609060101010101" pitchFamily="49" charset="-122"/>
                <a:ea typeface="黑体" panose="02010609060101010101" pitchFamily="49" charset="-122"/>
              </a:rPr>
              <a:t>NULL</a:t>
            </a:r>
            <a:r>
              <a:rPr lang="zh-CN" altLang="en-US" sz="1600" dirty="0">
                <a:solidFill>
                  <a:srgbClr val="002060"/>
                </a:solidFill>
                <a:latin typeface="黑体" panose="02010609060101010101" pitchFamily="49" charset="-122"/>
                <a:ea typeface="黑体" panose="02010609060101010101" pitchFamily="49" charset="-122"/>
              </a:rPr>
              <a:t>值。</a:t>
            </a:r>
          </a:p>
        </p:txBody>
      </p:sp>
      <p:grpSp>
        <p:nvGrpSpPr>
          <p:cNvPr id="26" name="组合 25"/>
          <p:cNvGrpSpPr/>
          <p:nvPr/>
        </p:nvGrpSpPr>
        <p:grpSpPr>
          <a:xfrm>
            <a:off x="1511660" y="2052296"/>
            <a:ext cx="3636404" cy="896124"/>
            <a:chOff x="1115616" y="3004592"/>
            <a:chExt cx="3636404" cy="896124"/>
          </a:xfrm>
        </p:grpSpPr>
        <p:sp>
          <p:nvSpPr>
            <p:cNvPr id="27" name="文本框 26"/>
            <p:cNvSpPr txBox="1"/>
            <p:nvPr/>
          </p:nvSpPr>
          <p:spPr>
            <a:xfrm>
              <a:off x="1115616" y="3004592"/>
              <a:ext cx="3492388" cy="338554"/>
            </a:xfrm>
            <a:prstGeom prst="rect">
              <a:avLst/>
            </a:prstGeom>
            <a:noFill/>
          </p:spPr>
          <p:txBody>
            <a:bodyPr wrap="square" rtlCol="0">
              <a:spAutoFit/>
            </a:bodyPr>
            <a:lstStyle/>
            <a:p>
              <a:pPr marL="285750" indent="-285750">
                <a:buClr>
                  <a:schemeClr val="tx2"/>
                </a:buClr>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rPr>
                <a:t>例：查询还没有分配部门的医生</a:t>
              </a:r>
            </a:p>
          </p:txBody>
        </p:sp>
        <p:sp>
          <p:nvSpPr>
            <p:cNvPr id="28" name="文本框 27"/>
            <p:cNvSpPr txBox="1"/>
            <p:nvPr/>
          </p:nvSpPr>
          <p:spPr>
            <a:xfrm>
              <a:off x="1689228" y="3377496"/>
              <a:ext cx="3062792" cy="523220"/>
            </a:xfrm>
            <a:prstGeom prst="rect">
              <a:avLst/>
            </a:prstGeom>
            <a:noFill/>
          </p:spPr>
          <p:txBody>
            <a:bodyPr wrap="square" rtlCol="0">
              <a:spAutoFit/>
            </a:bodyPr>
            <a:lstStyle/>
            <a:p>
              <a:r>
                <a:rPr lang="en-US" altLang="zh-CN" sz="1400" dirty="0">
                  <a:latin typeface="黑体" panose="02010609060101010101" pitchFamily="49" charset="-122"/>
                  <a:ea typeface="黑体" panose="02010609060101010101" pitchFamily="49" charset="-122"/>
                </a:rPr>
                <a:t>SELECT * FROM Doctor </a:t>
              </a:r>
            </a:p>
            <a:p>
              <a:r>
                <a:rPr lang="en-US" altLang="zh-CN" sz="1400" dirty="0">
                  <a:latin typeface="黑体" panose="02010609060101010101" pitchFamily="49" charset="-122"/>
                  <a:ea typeface="黑体" panose="02010609060101010101" pitchFamily="49" charset="-122"/>
                </a:rPr>
                <a:t>where </a:t>
              </a:r>
              <a:r>
                <a:rPr lang="en-US" altLang="zh-CN" sz="1400" dirty="0" err="1">
                  <a:latin typeface="黑体" panose="02010609060101010101" pitchFamily="49" charset="-122"/>
                  <a:ea typeface="黑体" panose="02010609060101010101" pitchFamily="49" charset="-122"/>
                </a:rPr>
                <a:t>Ddeptno</a:t>
              </a:r>
              <a:r>
                <a:rPr lang="en-US" altLang="zh-CN" sz="1400" dirty="0">
                  <a:latin typeface="黑体" panose="02010609060101010101" pitchFamily="49" charset="-122"/>
                  <a:ea typeface="黑体" panose="02010609060101010101" pitchFamily="49" charset="-122"/>
                </a:rPr>
                <a:t> IS NULL</a:t>
              </a:r>
              <a:endParaRPr lang="zh-CN" altLang="en-US" sz="1400" dirty="0">
                <a:latin typeface="黑体" panose="02010609060101010101" pitchFamily="49" charset="-122"/>
                <a:ea typeface="黑体" panose="02010609060101010101" pitchFamily="49" charset="-122"/>
              </a:endParaRPr>
            </a:p>
          </p:txBody>
        </p:sp>
      </p:grpSp>
      <p:grpSp>
        <p:nvGrpSpPr>
          <p:cNvPr id="30" name="组合 29"/>
          <p:cNvGrpSpPr/>
          <p:nvPr/>
        </p:nvGrpSpPr>
        <p:grpSpPr>
          <a:xfrm>
            <a:off x="1511660" y="3114244"/>
            <a:ext cx="3636404" cy="896124"/>
            <a:chOff x="1115616" y="3004592"/>
            <a:chExt cx="3636404" cy="896124"/>
          </a:xfrm>
        </p:grpSpPr>
        <p:sp>
          <p:nvSpPr>
            <p:cNvPr id="31" name="文本框 30"/>
            <p:cNvSpPr txBox="1"/>
            <p:nvPr/>
          </p:nvSpPr>
          <p:spPr>
            <a:xfrm>
              <a:off x="1115616" y="3004592"/>
              <a:ext cx="3492388" cy="338554"/>
            </a:xfrm>
            <a:prstGeom prst="rect">
              <a:avLst/>
            </a:prstGeom>
            <a:noFill/>
          </p:spPr>
          <p:txBody>
            <a:bodyPr wrap="square" rtlCol="0">
              <a:spAutoFit/>
            </a:bodyPr>
            <a:lstStyle/>
            <a:p>
              <a:pPr marL="285750" indent="-285750">
                <a:buClr>
                  <a:schemeClr val="tx2"/>
                </a:buClr>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rPr>
                <a:t>例：查询已分配部门的医生</a:t>
              </a:r>
            </a:p>
          </p:txBody>
        </p:sp>
        <p:sp>
          <p:nvSpPr>
            <p:cNvPr id="32" name="文本框 31"/>
            <p:cNvSpPr txBox="1"/>
            <p:nvPr/>
          </p:nvSpPr>
          <p:spPr>
            <a:xfrm>
              <a:off x="1689228" y="3377496"/>
              <a:ext cx="3062792" cy="523220"/>
            </a:xfrm>
            <a:prstGeom prst="rect">
              <a:avLst/>
            </a:prstGeom>
            <a:noFill/>
          </p:spPr>
          <p:txBody>
            <a:bodyPr wrap="square" rtlCol="0">
              <a:spAutoFit/>
            </a:bodyPr>
            <a:lstStyle/>
            <a:p>
              <a:r>
                <a:rPr lang="en-US" altLang="zh-CN" sz="1400" dirty="0">
                  <a:latin typeface="黑体" panose="02010609060101010101" pitchFamily="49" charset="-122"/>
                  <a:ea typeface="黑体" panose="02010609060101010101" pitchFamily="49" charset="-122"/>
                </a:rPr>
                <a:t>SELECT * FROM Doctor </a:t>
              </a:r>
            </a:p>
            <a:p>
              <a:r>
                <a:rPr lang="en-US" altLang="zh-CN" sz="1400" dirty="0">
                  <a:latin typeface="黑体" panose="02010609060101010101" pitchFamily="49" charset="-122"/>
                  <a:ea typeface="黑体" panose="02010609060101010101" pitchFamily="49" charset="-122"/>
                </a:rPr>
                <a:t>where </a:t>
              </a:r>
              <a:r>
                <a:rPr lang="en-US" altLang="zh-CN" sz="1400" dirty="0" err="1">
                  <a:latin typeface="黑体" panose="02010609060101010101" pitchFamily="49" charset="-122"/>
                  <a:ea typeface="黑体" panose="02010609060101010101" pitchFamily="49" charset="-122"/>
                </a:rPr>
                <a:t>Ddeptno</a:t>
              </a:r>
              <a:r>
                <a:rPr lang="en-US" altLang="zh-CN" sz="1400" dirty="0">
                  <a:latin typeface="黑体" panose="02010609060101010101" pitchFamily="49" charset="-122"/>
                  <a:ea typeface="黑体" panose="02010609060101010101" pitchFamily="49" charset="-122"/>
                </a:rPr>
                <a:t> IS NOT NULL</a:t>
              </a:r>
              <a:endParaRPr lang="zh-CN" altLang="en-US" sz="1400" dirty="0">
                <a:latin typeface="黑体" panose="02010609060101010101" pitchFamily="49" charset="-122"/>
                <a:ea typeface="黑体" panose="02010609060101010101" pitchFamily="49" charset="-122"/>
              </a:endParaRPr>
            </a:p>
          </p:txBody>
        </p:sp>
      </p:gr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34</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146857146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文本框 14"/>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数据查询语句基本结构</a:t>
            </a:r>
          </a:p>
        </p:txBody>
      </p:sp>
      <p:sp>
        <p:nvSpPr>
          <p:cNvPr id="16" name="文本框 15"/>
          <p:cNvSpPr txBox="1"/>
          <p:nvPr/>
        </p:nvSpPr>
        <p:spPr>
          <a:xfrm>
            <a:off x="4391980" y="196280"/>
            <a:ext cx="2880320"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结果排序</a:t>
            </a:r>
          </a:p>
        </p:txBody>
      </p:sp>
      <p:pic>
        <p:nvPicPr>
          <p:cNvPr id="18"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文本框 33"/>
          <p:cNvSpPr txBox="1"/>
          <p:nvPr/>
        </p:nvSpPr>
        <p:spPr>
          <a:xfrm>
            <a:off x="791580" y="556320"/>
            <a:ext cx="2198038" cy="400110"/>
          </a:xfrm>
          <a:prstGeom prst="rect">
            <a:avLst/>
          </a:prstGeom>
          <a:noFill/>
        </p:spPr>
        <p:txBody>
          <a:bodyPr wrap="none" rtlCol="0">
            <a:spAutoFit/>
          </a:bodyPr>
          <a:lstStyle/>
          <a:p>
            <a:pPr marL="342900" indent="-342900">
              <a:buFont typeface="Wingdings" pitchFamily="2" charset="2"/>
              <a:buChar char="l"/>
            </a:pPr>
            <a:r>
              <a:rPr lang="en-US" altLang="zh-CN" sz="2000" dirty="0">
                <a:solidFill>
                  <a:srgbClr val="123E61"/>
                </a:solidFill>
                <a:latin typeface="黑体" panose="02010609060101010101" pitchFamily="49" charset="-122"/>
                <a:ea typeface="黑体" panose="02010609060101010101" pitchFamily="49" charset="-122"/>
              </a:rPr>
              <a:t>ORDER BY </a:t>
            </a:r>
            <a:r>
              <a:rPr lang="zh-CN" altLang="en-US" sz="2000" dirty="0">
                <a:solidFill>
                  <a:srgbClr val="123E61"/>
                </a:solidFill>
                <a:latin typeface="黑体" panose="02010609060101010101" pitchFamily="49" charset="-122"/>
                <a:ea typeface="黑体" panose="02010609060101010101" pitchFamily="49" charset="-122"/>
              </a:rPr>
              <a:t>子句</a:t>
            </a:r>
          </a:p>
        </p:txBody>
      </p:sp>
      <p:sp>
        <p:nvSpPr>
          <p:cNvPr id="36" name="文本框 35"/>
          <p:cNvSpPr txBox="1"/>
          <p:nvPr/>
        </p:nvSpPr>
        <p:spPr>
          <a:xfrm>
            <a:off x="1561479" y="1089701"/>
            <a:ext cx="5929828" cy="307777"/>
          </a:xfrm>
          <a:prstGeom prst="rect">
            <a:avLst/>
          </a:prstGeom>
          <a:noFill/>
        </p:spPr>
        <p:txBody>
          <a:bodyPr wrap="none" rtlCol="0">
            <a:spAutoFit/>
          </a:bodyPr>
          <a:lstStyle/>
          <a:p>
            <a:r>
              <a:rPr lang="en-US" altLang="zh-CN" sz="1400" dirty="0">
                <a:latin typeface="黑体" panose="02010609060101010101" pitchFamily="49" charset="-122"/>
                <a:ea typeface="黑体" panose="02010609060101010101" pitchFamily="49" charset="-122"/>
              </a:rPr>
              <a:t>ORDER BY </a:t>
            </a:r>
            <a:r>
              <a:rPr lang="zh-CN" altLang="zh-CN" sz="1400" dirty="0">
                <a:latin typeface="黑体" panose="02010609060101010101" pitchFamily="49" charset="-122"/>
                <a:ea typeface="黑体" panose="02010609060101010101" pitchFamily="49" charset="-122"/>
              </a:rPr>
              <a:t>表达式</a:t>
            </a:r>
            <a:r>
              <a:rPr lang="en-US" altLang="zh-CN" sz="1400" dirty="0">
                <a:latin typeface="黑体" panose="02010609060101010101" pitchFamily="49" charset="-122"/>
                <a:ea typeface="黑体" panose="02010609060101010101" pitchFamily="49" charset="-122"/>
              </a:rPr>
              <a:t>1 [ASC | DESC]  [,</a:t>
            </a:r>
            <a:r>
              <a:rPr lang="zh-CN" altLang="zh-CN" sz="1400" dirty="0">
                <a:latin typeface="黑体" panose="02010609060101010101" pitchFamily="49" charset="-122"/>
                <a:ea typeface="黑体" panose="02010609060101010101" pitchFamily="49" charset="-122"/>
              </a:rPr>
              <a:t>表达式</a:t>
            </a:r>
            <a:r>
              <a:rPr lang="en-US" altLang="zh-CN" sz="1400" dirty="0">
                <a:latin typeface="黑体" panose="02010609060101010101" pitchFamily="49" charset="-122"/>
                <a:ea typeface="黑体" panose="02010609060101010101" pitchFamily="49" charset="-122"/>
              </a:rPr>
              <a:t>2  [ASC | DESC] [, … n]]</a:t>
            </a:r>
            <a:endParaRPr lang="zh-CN" altLang="zh-CN" dirty="0">
              <a:latin typeface="黑体" panose="02010609060101010101" pitchFamily="49" charset="-122"/>
              <a:ea typeface="黑体" panose="02010609060101010101" pitchFamily="49" charset="-122"/>
            </a:endParaRPr>
          </a:p>
        </p:txBody>
      </p:sp>
      <p:sp>
        <p:nvSpPr>
          <p:cNvPr id="21" name="文本框 20">
            <a:extLst>
              <a:ext uri="{FF2B5EF4-FFF2-40B4-BE49-F238E27FC236}">
                <a16:creationId xmlns:a16="http://schemas.microsoft.com/office/drawing/2014/main" id="{8C2AAED0-059A-41A3-9A9D-A23C8DB46AF7}"/>
              </a:ext>
            </a:extLst>
          </p:cNvPr>
          <p:cNvSpPr txBox="1"/>
          <p:nvPr/>
        </p:nvSpPr>
        <p:spPr>
          <a:xfrm>
            <a:off x="1183995" y="1598522"/>
            <a:ext cx="6736377" cy="1261884"/>
          </a:xfrm>
          <a:prstGeom prst="rect">
            <a:avLst/>
          </a:prstGeom>
          <a:noFill/>
        </p:spPr>
        <p:txBody>
          <a:bodyPr wrap="square" rtlCol="0">
            <a:spAutoFit/>
          </a:bodyPr>
          <a:lstStyle/>
          <a:p>
            <a:pPr marL="285750" indent="-285750">
              <a:buClr>
                <a:srgbClr val="002060"/>
              </a:buClr>
              <a:buFont typeface="Wingdings" panose="05000000000000000000" pitchFamily="2" charset="2"/>
              <a:buChar char="l"/>
            </a:pPr>
            <a:r>
              <a:rPr lang="zh-CN" altLang="en-US" sz="1600" dirty="0">
                <a:solidFill>
                  <a:srgbClr val="002060"/>
                </a:solidFill>
                <a:latin typeface="黑体" panose="02010609060101010101" pitchFamily="49" charset="-122"/>
                <a:ea typeface="黑体" panose="02010609060101010101" pitchFamily="49" charset="-122"/>
              </a:rPr>
              <a:t>例：在医生基本信息表中，按部门编号升序及年龄降序查询医生信息</a:t>
            </a:r>
            <a:endParaRPr lang="en-US" altLang="zh-CN" dirty="0">
              <a:solidFill>
                <a:schemeClr val="tx2"/>
              </a:solidFill>
              <a:latin typeface="黑体" panose="02010609060101010101" pitchFamily="49" charset="-122"/>
              <a:ea typeface="黑体" panose="02010609060101010101" pitchFamily="49" charset="-122"/>
            </a:endParaRPr>
          </a:p>
          <a:p>
            <a:pPr>
              <a:buClr>
                <a:srgbClr val="FF0000"/>
              </a:buClr>
            </a:pPr>
            <a:r>
              <a:rPr lang="en-US" altLang="zh-CN" sz="12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SELECT *</a:t>
            </a:r>
          </a:p>
          <a:p>
            <a:pPr>
              <a:buClr>
                <a:srgbClr val="FF0000"/>
              </a:buClr>
            </a:pPr>
            <a:r>
              <a:rPr lang="en-US" altLang="zh-CN" sz="1400" dirty="0">
                <a:latin typeface="黑体" panose="02010609060101010101" pitchFamily="49" charset="-122"/>
                <a:ea typeface="黑体" panose="02010609060101010101" pitchFamily="49" charset="-122"/>
              </a:rPr>
              <a:t>	FROM Doctor </a:t>
            </a:r>
          </a:p>
          <a:p>
            <a:pPr>
              <a:buClr>
                <a:srgbClr val="FF0000"/>
              </a:buClr>
            </a:pPr>
            <a:r>
              <a:rPr lang="en-US" altLang="zh-CN" sz="1400" dirty="0">
                <a:latin typeface="黑体" panose="02010609060101010101" pitchFamily="49" charset="-122"/>
                <a:ea typeface="黑体" panose="02010609060101010101" pitchFamily="49" charset="-122"/>
              </a:rPr>
              <a:t>	</a:t>
            </a:r>
            <a:r>
              <a:rPr lang="en-US" altLang="zh-CN" sz="1400" dirty="0">
                <a:solidFill>
                  <a:srgbClr val="FF0000"/>
                </a:solidFill>
                <a:latin typeface="黑体" panose="02010609060101010101" pitchFamily="49" charset="-122"/>
                <a:ea typeface="黑体" panose="02010609060101010101" pitchFamily="49" charset="-122"/>
              </a:rPr>
              <a:t>ORDER BY </a:t>
            </a:r>
            <a:r>
              <a:rPr lang="en-US" altLang="zh-CN" sz="1400" dirty="0" err="1">
                <a:solidFill>
                  <a:srgbClr val="FF0000"/>
                </a:solidFill>
                <a:latin typeface="黑体" panose="02010609060101010101" pitchFamily="49" charset="-122"/>
                <a:ea typeface="黑体" panose="02010609060101010101" pitchFamily="49" charset="-122"/>
              </a:rPr>
              <a:t>Ddeptno</a:t>
            </a:r>
            <a:r>
              <a:rPr lang="en-US" altLang="zh-CN" sz="1400" dirty="0">
                <a:solidFill>
                  <a:srgbClr val="FF0000"/>
                </a:solidFill>
                <a:latin typeface="黑体" panose="02010609060101010101" pitchFamily="49" charset="-122"/>
                <a:ea typeface="黑体" panose="02010609060101010101" pitchFamily="49" charset="-122"/>
              </a:rPr>
              <a:t> </a:t>
            </a:r>
            <a:r>
              <a:rPr lang="en-US" altLang="zh-CN" sz="1400" dirty="0" err="1">
                <a:solidFill>
                  <a:srgbClr val="FF0000"/>
                </a:solidFill>
                <a:latin typeface="黑体" panose="02010609060101010101" pitchFamily="49" charset="-122"/>
                <a:ea typeface="黑体" panose="02010609060101010101" pitchFamily="49" charset="-122"/>
              </a:rPr>
              <a:t>ASC,Dage</a:t>
            </a:r>
            <a:r>
              <a:rPr lang="en-US" altLang="zh-CN" sz="1400" dirty="0">
                <a:solidFill>
                  <a:srgbClr val="FF0000"/>
                </a:solidFill>
                <a:latin typeface="黑体" panose="02010609060101010101" pitchFamily="49" charset="-122"/>
                <a:ea typeface="黑体" panose="02010609060101010101" pitchFamily="49" charset="-122"/>
              </a:rPr>
              <a:t> DESC</a:t>
            </a:r>
          </a:p>
          <a:p>
            <a:pPr>
              <a:buClr>
                <a:srgbClr val="FF0000"/>
              </a:buClr>
            </a:pPr>
            <a:endParaRPr lang="zh-CN" altLang="en-US" dirty="0">
              <a:solidFill>
                <a:schemeClr val="tx2"/>
              </a:solidFill>
              <a:latin typeface="黑体" panose="02010609060101010101" pitchFamily="49" charset="-122"/>
              <a:ea typeface="黑体" panose="02010609060101010101" pitchFamily="49" charset="-122"/>
            </a:endParaRPr>
          </a:p>
        </p:txBody>
      </p:sp>
      <p:pic>
        <p:nvPicPr>
          <p:cNvPr id="2" name="图片 1">
            <a:extLst>
              <a:ext uri="{FF2B5EF4-FFF2-40B4-BE49-F238E27FC236}">
                <a16:creationId xmlns:a16="http://schemas.microsoft.com/office/drawing/2014/main" id="{027E6AAD-85E6-42ED-AAA3-3405EA058175}"/>
              </a:ext>
            </a:extLst>
          </p:cNvPr>
          <p:cNvPicPr>
            <a:picLocks noChangeAspect="1"/>
          </p:cNvPicPr>
          <p:nvPr/>
        </p:nvPicPr>
        <p:blipFill>
          <a:blip r:embed="rId4"/>
          <a:stretch>
            <a:fillRect/>
          </a:stretch>
        </p:blipFill>
        <p:spPr>
          <a:xfrm>
            <a:off x="4860032" y="2731742"/>
            <a:ext cx="3709090" cy="1331468"/>
          </a:xfrm>
          <a:prstGeom prst="rect">
            <a:avLst/>
          </a:prstGeom>
        </p:spPr>
      </p:pic>
      <p:sp>
        <p:nvSpPr>
          <p:cNvPr id="4"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35</a:t>
            </a:fld>
            <a:endParaRPr lang="zh-CN" altLang="en-US"/>
          </a:p>
        </p:txBody>
      </p:sp>
      <p:sp>
        <p:nvSpPr>
          <p:cNvPr id="5" name="页脚占位符 4"/>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115090126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文本框 14"/>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数据查询语句基本结构</a:t>
            </a:r>
          </a:p>
        </p:txBody>
      </p:sp>
      <p:sp>
        <p:nvSpPr>
          <p:cNvPr id="16" name="文本框 15"/>
          <p:cNvSpPr txBox="1"/>
          <p:nvPr/>
        </p:nvSpPr>
        <p:spPr>
          <a:xfrm>
            <a:off x="4391980" y="196280"/>
            <a:ext cx="2880320" cy="307777"/>
          </a:xfrm>
          <a:prstGeom prst="rect">
            <a:avLst/>
          </a:prstGeom>
          <a:noFill/>
        </p:spPr>
        <p:txBody>
          <a:bodyPr wrap="square" rtlCol="0">
            <a:spAutoFit/>
          </a:bodyPr>
          <a:lstStyle/>
          <a:p>
            <a:pPr algn="r"/>
            <a:r>
              <a:rPr lang="zh-CN" altLang="en-US" sz="1400" b="1" dirty="0">
                <a:solidFill>
                  <a:schemeClr val="tx2"/>
                </a:solidFill>
                <a:latin typeface="黑体" panose="02010609060101010101" pitchFamily="49" charset="-122"/>
                <a:ea typeface="黑体" panose="02010609060101010101" pitchFamily="49" charset="-122"/>
              </a:rPr>
              <a:t>用</a:t>
            </a:r>
            <a:r>
              <a:rPr lang="en-US" altLang="zh-CN" sz="1400" b="1" dirty="0">
                <a:solidFill>
                  <a:schemeClr val="tx2"/>
                </a:solidFill>
                <a:latin typeface="黑体" panose="02010609060101010101" pitchFamily="49" charset="-122"/>
                <a:ea typeface="黑体" panose="02010609060101010101" pitchFamily="49" charset="-122"/>
              </a:rPr>
              <a:t>TOP</a:t>
            </a:r>
            <a:r>
              <a:rPr lang="zh-CN" altLang="en-US" sz="1400" b="1" dirty="0">
                <a:solidFill>
                  <a:schemeClr val="tx2"/>
                </a:solidFill>
                <a:latin typeface="黑体" panose="02010609060101010101" pitchFamily="49" charset="-122"/>
                <a:ea typeface="黑体" panose="02010609060101010101" pitchFamily="49" charset="-122"/>
              </a:rPr>
              <a:t>限制结果集</a:t>
            </a:r>
          </a:p>
        </p:txBody>
      </p:sp>
      <p:pic>
        <p:nvPicPr>
          <p:cNvPr id="18"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p:cNvSpPr txBox="1"/>
          <p:nvPr/>
        </p:nvSpPr>
        <p:spPr>
          <a:xfrm>
            <a:off x="791580" y="666795"/>
            <a:ext cx="2198038" cy="400110"/>
          </a:xfrm>
          <a:prstGeom prst="rect">
            <a:avLst/>
          </a:prstGeom>
          <a:noFill/>
        </p:spPr>
        <p:txBody>
          <a:bodyPr wrap="none" rtlCol="0">
            <a:spAutoFit/>
          </a:bodyPr>
          <a:lstStyle/>
          <a:p>
            <a:pPr marL="342900" indent="-342900">
              <a:buFont typeface="Wingdings" pitchFamily="2" charset="2"/>
              <a:buChar char="l"/>
            </a:pPr>
            <a:r>
              <a:rPr lang="en-US" altLang="zh-CN" sz="2000" dirty="0">
                <a:solidFill>
                  <a:schemeClr val="tx2"/>
                </a:solidFill>
                <a:latin typeface="黑体" panose="02010609060101010101" pitchFamily="49" charset="-122"/>
                <a:ea typeface="黑体" panose="02010609060101010101" pitchFamily="49" charset="-122"/>
              </a:rPr>
              <a:t>TOP</a:t>
            </a:r>
            <a:r>
              <a:rPr lang="zh-CN" altLang="en-US" sz="2000" dirty="0">
                <a:solidFill>
                  <a:schemeClr val="tx2"/>
                </a:solidFill>
                <a:latin typeface="黑体" panose="02010609060101010101" pitchFamily="49" charset="-122"/>
                <a:ea typeface="黑体" panose="02010609060101010101" pitchFamily="49" charset="-122"/>
              </a:rPr>
              <a:t>限制结果集</a:t>
            </a:r>
          </a:p>
        </p:txBody>
      </p:sp>
      <p:sp>
        <p:nvSpPr>
          <p:cNvPr id="25" name="文本框 24"/>
          <p:cNvSpPr txBox="1"/>
          <p:nvPr/>
        </p:nvSpPr>
        <p:spPr>
          <a:xfrm>
            <a:off x="1272952" y="1074817"/>
            <a:ext cx="7164795" cy="2246769"/>
          </a:xfrm>
          <a:prstGeom prst="rect">
            <a:avLst/>
          </a:prstGeom>
          <a:noFill/>
        </p:spPr>
        <p:txBody>
          <a:bodyPr wrap="square" rtlCol="0">
            <a:spAutoFit/>
          </a:bodyPr>
          <a:lstStyle/>
          <a:p>
            <a:pPr marL="342900" indent="-342900">
              <a:buClr>
                <a:schemeClr val="tx2"/>
              </a:buClr>
              <a:buFont typeface="Wingdings" pitchFamily="2" charset="2"/>
              <a:buChar char="l"/>
            </a:pPr>
            <a:r>
              <a:rPr lang="zh-CN" altLang="en-US" sz="1600" dirty="0">
                <a:solidFill>
                  <a:schemeClr val="tx2"/>
                </a:solidFill>
                <a:latin typeface="黑体" panose="02010609060101010101" pitchFamily="49" charset="-122"/>
                <a:ea typeface="黑体" panose="02010609060101010101" pitchFamily="49" charset="-122"/>
              </a:rPr>
              <a:t>语法格式</a:t>
            </a:r>
            <a:endParaRPr lang="en-US" altLang="zh-CN" sz="1600" dirty="0">
              <a:solidFill>
                <a:schemeClr val="tx2"/>
              </a:solidFill>
              <a:latin typeface="黑体" panose="02010609060101010101" pitchFamily="49" charset="-122"/>
              <a:ea typeface="黑体" panose="02010609060101010101" pitchFamily="49" charset="-122"/>
            </a:endParaRPr>
          </a:p>
          <a:p>
            <a:pPr>
              <a:buClr>
                <a:schemeClr val="tx2"/>
              </a:buClr>
            </a:pPr>
            <a:r>
              <a:rPr lang="en-US" altLang="zh-CN" dirty="0">
                <a:solidFill>
                  <a:schemeClr val="tx2"/>
                </a:solidFill>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SELECT TOP n [PERCENT] [WITH TIES] </a:t>
            </a:r>
            <a:r>
              <a:rPr lang="zh-CN" altLang="en-US" sz="1400" dirty="0">
                <a:latin typeface="黑体" panose="02010609060101010101" pitchFamily="49" charset="-122"/>
                <a:ea typeface="黑体" panose="02010609060101010101" pitchFamily="49" charset="-122"/>
              </a:rPr>
              <a:t>列名</a:t>
            </a:r>
            <a:r>
              <a:rPr lang="en-US" altLang="zh-CN" sz="1400" dirty="0">
                <a:latin typeface="黑体" panose="02010609060101010101" pitchFamily="49" charset="-122"/>
                <a:ea typeface="黑体" panose="02010609060101010101" pitchFamily="49" charset="-122"/>
              </a:rPr>
              <a:t>1 [,</a:t>
            </a:r>
            <a:r>
              <a:rPr lang="zh-CN" altLang="en-US" sz="1400" dirty="0">
                <a:latin typeface="黑体" panose="02010609060101010101" pitchFamily="49" charset="-122"/>
                <a:ea typeface="黑体" panose="02010609060101010101" pitchFamily="49" charset="-122"/>
              </a:rPr>
              <a:t>列名</a:t>
            </a:r>
            <a:r>
              <a:rPr lang="en-US" altLang="zh-CN" sz="1400" dirty="0">
                <a:latin typeface="黑体" panose="02010609060101010101" pitchFamily="49" charset="-122"/>
                <a:ea typeface="黑体" panose="02010609060101010101" pitchFamily="49" charset="-122"/>
              </a:rPr>
              <a:t>2,…</a:t>
            </a:r>
            <a:r>
              <a:rPr lang="zh-CN" altLang="en-US" sz="1400" dirty="0">
                <a:latin typeface="黑体" panose="02010609060101010101" pitchFamily="49" charset="-122"/>
                <a:ea typeface="黑体" panose="02010609060101010101" pitchFamily="49" charset="-122"/>
              </a:rPr>
              <a:t>列名</a:t>
            </a:r>
            <a:r>
              <a:rPr lang="en-US" altLang="zh-CN" sz="1400" dirty="0">
                <a:latin typeface="黑体" panose="02010609060101010101" pitchFamily="49" charset="-122"/>
                <a:ea typeface="黑体" panose="02010609060101010101" pitchFamily="49" charset="-122"/>
              </a:rPr>
              <a:t>n] </a:t>
            </a:r>
          </a:p>
          <a:p>
            <a:pPr>
              <a:buClr>
                <a:schemeClr val="tx2"/>
              </a:buClr>
            </a:pPr>
            <a:r>
              <a:rPr lang="en-US" altLang="zh-CN" sz="1400" dirty="0">
                <a:latin typeface="黑体" panose="02010609060101010101" pitchFamily="49" charset="-122"/>
                <a:ea typeface="黑体" panose="02010609060101010101" pitchFamily="49" charset="-122"/>
              </a:rPr>
              <a:t>   FROM </a:t>
            </a:r>
            <a:r>
              <a:rPr lang="zh-CN" altLang="en-US" sz="1400" dirty="0">
                <a:latin typeface="黑体" panose="02010609060101010101" pitchFamily="49" charset="-122"/>
                <a:ea typeface="黑体" panose="02010609060101010101" pitchFamily="49" charset="-122"/>
              </a:rPr>
              <a:t>表名</a:t>
            </a:r>
            <a:endParaRPr lang="en-US" altLang="zh-CN" sz="1400" dirty="0">
              <a:latin typeface="黑体" panose="02010609060101010101" pitchFamily="49" charset="-122"/>
              <a:ea typeface="黑体" panose="02010609060101010101" pitchFamily="49" charset="-122"/>
            </a:endParaRPr>
          </a:p>
          <a:p>
            <a:pPr>
              <a:buClr>
                <a:schemeClr val="tx2"/>
              </a:buClr>
            </a:pPr>
            <a:endParaRPr lang="en-US" altLang="zh-CN" sz="1200" dirty="0">
              <a:latin typeface="黑体" panose="02010609060101010101" pitchFamily="49" charset="-122"/>
              <a:ea typeface="黑体" panose="02010609060101010101" pitchFamily="49" charset="-122"/>
            </a:endParaRPr>
          </a:p>
          <a:p>
            <a:pPr marL="285750" indent="-285750">
              <a:buClr>
                <a:schemeClr val="tx2"/>
              </a:buClr>
              <a:buFont typeface="Wingdings" panose="05000000000000000000" pitchFamily="2" charset="2"/>
              <a:buChar char="l"/>
            </a:pPr>
            <a:r>
              <a:rPr lang="en-US" altLang="zh-CN" sz="1600" dirty="0">
                <a:solidFill>
                  <a:schemeClr val="tx2"/>
                </a:solidFill>
                <a:latin typeface="黑体" panose="02010609060101010101" pitchFamily="49" charset="-122"/>
                <a:ea typeface="黑体" panose="02010609060101010101" pitchFamily="49" charset="-122"/>
              </a:rPr>
              <a:t>TOP</a:t>
            </a:r>
            <a:r>
              <a:rPr lang="zh-CN" altLang="en-US" sz="1600" dirty="0">
                <a:solidFill>
                  <a:schemeClr val="tx2"/>
                </a:solidFill>
                <a:latin typeface="黑体" panose="02010609060101010101" pitchFamily="49" charset="-122"/>
                <a:ea typeface="黑体" panose="02010609060101010101" pitchFamily="49" charset="-122"/>
              </a:rPr>
              <a:t>谓词放在</a:t>
            </a:r>
            <a:r>
              <a:rPr lang="en-US" altLang="zh-CN" sz="1600" dirty="0">
                <a:solidFill>
                  <a:schemeClr val="tx2"/>
                </a:solidFill>
                <a:latin typeface="黑体" panose="02010609060101010101" pitchFamily="49" charset="-122"/>
                <a:ea typeface="黑体" panose="02010609060101010101" pitchFamily="49" charset="-122"/>
              </a:rPr>
              <a:t>SELECT</a:t>
            </a:r>
            <a:r>
              <a:rPr lang="zh-CN" altLang="en-US" sz="1600" dirty="0">
                <a:solidFill>
                  <a:schemeClr val="tx2"/>
                </a:solidFill>
                <a:latin typeface="黑体" panose="02010609060101010101" pitchFamily="49" charset="-122"/>
                <a:ea typeface="黑体" panose="02010609060101010101" pitchFamily="49" charset="-122"/>
              </a:rPr>
              <a:t>子句的后面（如果有</a:t>
            </a:r>
            <a:r>
              <a:rPr lang="en-US" altLang="zh-CN" sz="1600" dirty="0">
                <a:solidFill>
                  <a:schemeClr val="tx2"/>
                </a:solidFill>
                <a:latin typeface="黑体" panose="02010609060101010101" pitchFamily="49" charset="-122"/>
                <a:ea typeface="黑体" panose="02010609060101010101" pitchFamily="49" charset="-122"/>
              </a:rPr>
              <a:t>DISTINCT</a:t>
            </a:r>
            <a:r>
              <a:rPr lang="zh-CN" altLang="en-US" sz="1600" dirty="0">
                <a:solidFill>
                  <a:schemeClr val="tx2"/>
                </a:solidFill>
                <a:latin typeface="黑体" panose="02010609060101010101" pitchFamily="49" charset="-122"/>
                <a:ea typeface="黑体" panose="02010609060101010101" pitchFamily="49" charset="-122"/>
              </a:rPr>
              <a:t>，则在</a:t>
            </a:r>
            <a:r>
              <a:rPr lang="en-US" altLang="zh-CN" sz="1600" dirty="0">
                <a:solidFill>
                  <a:schemeClr val="tx2"/>
                </a:solidFill>
                <a:latin typeface="黑体" panose="02010609060101010101" pitchFamily="49" charset="-122"/>
                <a:ea typeface="黑体" panose="02010609060101010101" pitchFamily="49" charset="-122"/>
              </a:rPr>
              <a:t>DISTINCT</a:t>
            </a:r>
            <a:r>
              <a:rPr lang="zh-CN" altLang="en-US" sz="1600" dirty="0">
                <a:solidFill>
                  <a:schemeClr val="tx2"/>
                </a:solidFill>
                <a:latin typeface="黑体" panose="02010609060101010101" pitchFamily="49" charset="-122"/>
                <a:ea typeface="黑体" panose="02010609060101010101" pitchFamily="49" charset="-122"/>
              </a:rPr>
              <a:t>之后），查询列表的前面。</a:t>
            </a:r>
            <a:endParaRPr lang="en-US" altLang="zh-CN" sz="1600" dirty="0">
              <a:solidFill>
                <a:schemeClr val="tx2"/>
              </a:solidFill>
              <a:latin typeface="黑体" panose="02010609060101010101" pitchFamily="49" charset="-122"/>
              <a:ea typeface="黑体" panose="02010609060101010101" pitchFamily="49" charset="-122"/>
            </a:endParaRPr>
          </a:p>
          <a:p>
            <a:pPr>
              <a:buClr>
                <a:schemeClr val="tx2"/>
              </a:buClr>
            </a:pPr>
            <a:endParaRPr lang="en-US" altLang="zh-CN" sz="1600" dirty="0">
              <a:solidFill>
                <a:schemeClr val="tx2"/>
              </a:solidFill>
              <a:latin typeface="黑体" panose="02010609060101010101" pitchFamily="49" charset="-122"/>
              <a:ea typeface="黑体" panose="02010609060101010101" pitchFamily="49" charset="-122"/>
            </a:endParaRPr>
          </a:p>
          <a:p>
            <a:pPr marL="285750" indent="-285750">
              <a:buClr>
                <a:schemeClr val="tx2"/>
              </a:buClr>
              <a:buFont typeface="Wingdings" panose="05000000000000000000" pitchFamily="2" charset="2"/>
              <a:buChar char="l"/>
            </a:pPr>
            <a:r>
              <a:rPr lang="zh-CN" altLang="en-US" sz="1600" dirty="0">
                <a:solidFill>
                  <a:schemeClr val="tx2"/>
                </a:solidFill>
                <a:latin typeface="黑体" panose="02010609060101010101" pitchFamily="49" charset="-122"/>
                <a:ea typeface="黑体" panose="02010609060101010101" pitchFamily="49" charset="-122"/>
              </a:rPr>
              <a:t>使用</a:t>
            </a:r>
            <a:r>
              <a:rPr lang="en-US" altLang="zh-CN" sz="1600" dirty="0">
                <a:solidFill>
                  <a:schemeClr val="tx2"/>
                </a:solidFill>
                <a:latin typeface="黑体" panose="02010609060101010101" pitchFamily="49" charset="-122"/>
                <a:ea typeface="黑体" panose="02010609060101010101" pitchFamily="49" charset="-122"/>
              </a:rPr>
              <a:t>TOP</a:t>
            </a:r>
            <a:r>
              <a:rPr lang="zh-CN" altLang="en-US" sz="1600" dirty="0">
                <a:solidFill>
                  <a:schemeClr val="tx2"/>
                </a:solidFill>
                <a:latin typeface="黑体" panose="02010609060101010101" pitchFamily="49" charset="-122"/>
                <a:ea typeface="黑体" panose="02010609060101010101" pitchFamily="49" charset="-122"/>
              </a:rPr>
              <a:t>谓词时通常会与</a:t>
            </a:r>
            <a:r>
              <a:rPr lang="en-US" altLang="zh-CN" sz="1600" dirty="0">
                <a:solidFill>
                  <a:schemeClr val="tx2"/>
                </a:solidFill>
                <a:latin typeface="黑体" panose="02010609060101010101" pitchFamily="49" charset="-122"/>
                <a:ea typeface="黑体" panose="02010609060101010101" pitchFamily="49" charset="-122"/>
              </a:rPr>
              <a:t>ORDER BY </a:t>
            </a:r>
            <a:r>
              <a:rPr lang="zh-CN" altLang="en-US" sz="1600" dirty="0">
                <a:solidFill>
                  <a:schemeClr val="tx2"/>
                </a:solidFill>
                <a:latin typeface="黑体" panose="02010609060101010101" pitchFamily="49" charset="-122"/>
                <a:ea typeface="黑体" panose="02010609060101010101" pitchFamily="49" charset="-122"/>
              </a:rPr>
              <a:t>子句一起使用，以表达前几名的含义。当使用</a:t>
            </a:r>
            <a:r>
              <a:rPr lang="en-US" altLang="zh-CN" sz="1600" dirty="0">
                <a:solidFill>
                  <a:schemeClr val="tx2"/>
                </a:solidFill>
                <a:latin typeface="黑体" panose="02010609060101010101" pitchFamily="49" charset="-122"/>
                <a:ea typeface="黑体" panose="02010609060101010101" pitchFamily="49" charset="-122"/>
              </a:rPr>
              <a:t>WITH TIES</a:t>
            </a:r>
            <a:r>
              <a:rPr lang="zh-CN" altLang="en-US" sz="1600" dirty="0">
                <a:solidFill>
                  <a:schemeClr val="tx2"/>
                </a:solidFill>
                <a:latin typeface="黑体" panose="02010609060101010101" pitchFamily="49" charset="-122"/>
                <a:ea typeface="黑体" panose="02010609060101010101" pitchFamily="49" charset="-122"/>
              </a:rPr>
              <a:t>时，要求必须使用</a:t>
            </a:r>
            <a:r>
              <a:rPr lang="en-US" altLang="zh-CN" sz="1600" dirty="0">
                <a:solidFill>
                  <a:schemeClr val="tx2"/>
                </a:solidFill>
                <a:latin typeface="黑体" panose="02010609060101010101" pitchFamily="49" charset="-122"/>
                <a:ea typeface="黑体" panose="02010609060101010101" pitchFamily="49" charset="-122"/>
              </a:rPr>
              <a:t>ORDER BY</a:t>
            </a:r>
            <a:r>
              <a:rPr lang="zh-CN" altLang="en-US" sz="1600" dirty="0">
                <a:solidFill>
                  <a:schemeClr val="tx2"/>
                </a:solidFill>
                <a:latin typeface="黑体" panose="02010609060101010101" pitchFamily="49" charset="-122"/>
                <a:ea typeface="黑体" panose="02010609060101010101" pitchFamily="49" charset="-122"/>
              </a:rPr>
              <a:t>。</a:t>
            </a: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36</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21371424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文本框 14"/>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数据查询语句基本结构</a:t>
            </a:r>
          </a:p>
        </p:txBody>
      </p:sp>
      <p:sp>
        <p:nvSpPr>
          <p:cNvPr id="16" name="文本框 15"/>
          <p:cNvSpPr txBox="1"/>
          <p:nvPr/>
        </p:nvSpPr>
        <p:spPr>
          <a:xfrm>
            <a:off x="4391980" y="196280"/>
            <a:ext cx="2880320" cy="307777"/>
          </a:xfrm>
          <a:prstGeom prst="rect">
            <a:avLst/>
          </a:prstGeom>
          <a:noFill/>
        </p:spPr>
        <p:txBody>
          <a:bodyPr wrap="square" rtlCol="0">
            <a:spAutoFit/>
          </a:bodyPr>
          <a:lstStyle/>
          <a:p>
            <a:pPr algn="r"/>
            <a:r>
              <a:rPr lang="zh-CN" altLang="en-US" sz="1400" b="1" dirty="0">
                <a:solidFill>
                  <a:schemeClr val="tx2"/>
                </a:solidFill>
                <a:latin typeface="黑体" panose="02010609060101010101" pitchFamily="49" charset="-122"/>
                <a:ea typeface="黑体" panose="02010609060101010101" pitchFamily="49" charset="-122"/>
              </a:rPr>
              <a:t>用</a:t>
            </a:r>
            <a:r>
              <a:rPr lang="en-US" altLang="zh-CN" sz="1400" b="1" dirty="0">
                <a:solidFill>
                  <a:schemeClr val="tx2"/>
                </a:solidFill>
                <a:latin typeface="黑体" panose="02010609060101010101" pitchFamily="49" charset="-122"/>
                <a:ea typeface="黑体" panose="02010609060101010101" pitchFamily="49" charset="-122"/>
              </a:rPr>
              <a:t>TOP</a:t>
            </a:r>
            <a:r>
              <a:rPr lang="zh-CN" altLang="en-US" sz="1400" b="1" dirty="0">
                <a:solidFill>
                  <a:schemeClr val="tx2"/>
                </a:solidFill>
                <a:latin typeface="黑体" panose="02010609060101010101" pitchFamily="49" charset="-122"/>
                <a:ea typeface="黑体" panose="02010609060101010101" pitchFamily="49" charset="-122"/>
              </a:rPr>
              <a:t>限制结果集</a:t>
            </a:r>
          </a:p>
        </p:txBody>
      </p:sp>
      <p:pic>
        <p:nvPicPr>
          <p:cNvPr id="18"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19"/>
          <p:cNvSpPr txBox="1"/>
          <p:nvPr/>
        </p:nvSpPr>
        <p:spPr>
          <a:xfrm>
            <a:off x="791580" y="624262"/>
            <a:ext cx="1941557" cy="400110"/>
          </a:xfrm>
          <a:prstGeom prst="rect">
            <a:avLst/>
          </a:prstGeom>
          <a:noFill/>
        </p:spPr>
        <p:txBody>
          <a:bodyPr wrap="none" rtlCol="0">
            <a:spAutoFit/>
          </a:bodyPr>
          <a:lstStyle/>
          <a:p>
            <a:pPr marL="342900" indent="-342900">
              <a:buFont typeface="Wingdings" pitchFamily="2" charset="2"/>
              <a:buChar char="l"/>
            </a:pPr>
            <a:r>
              <a:rPr lang="en-US" altLang="zh-CN" sz="2000" dirty="0">
                <a:solidFill>
                  <a:schemeClr val="tx2"/>
                </a:solidFill>
                <a:latin typeface="黑体" panose="02010609060101010101" pitchFamily="49" charset="-122"/>
                <a:ea typeface="黑体" panose="02010609060101010101" pitchFamily="49" charset="-122"/>
              </a:rPr>
              <a:t>TOP</a:t>
            </a:r>
            <a:r>
              <a:rPr lang="zh-CN" altLang="en-US" sz="2000" dirty="0">
                <a:solidFill>
                  <a:schemeClr val="tx2"/>
                </a:solidFill>
                <a:latin typeface="黑体" panose="02010609060101010101" pitchFamily="49" charset="-122"/>
                <a:ea typeface="黑体" panose="02010609060101010101" pitchFamily="49" charset="-122"/>
              </a:rPr>
              <a:t>子句实例</a:t>
            </a:r>
          </a:p>
        </p:txBody>
      </p:sp>
      <p:sp>
        <p:nvSpPr>
          <p:cNvPr id="21" name="文本框 20"/>
          <p:cNvSpPr txBox="1"/>
          <p:nvPr/>
        </p:nvSpPr>
        <p:spPr>
          <a:xfrm>
            <a:off x="1007605" y="1060376"/>
            <a:ext cx="5148571" cy="1477328"/>
          </a:xfrm>
          <a:prstGeom prst="rect">
            <a:avLst/>
          </a:prstGeom>
          <a:noFill/>
        </p:spPr>
        <p:txBody>
          <a:bodyPr wrap="square" rtlCol="0">
            <a:spAutoFit/>
          </a:bodyPr>
          <a:lstStyle/>
          <a:p>
            <a:pPr marL="285750" indent="-285750">
              <a:buClr>
                <a:srgbClr val="123E61"/>
              </a:buClr>
              <a:buFont typeface="Wingdings" pitchFamily="2" charset="2"/>
              <a:buChar char="l"/>
            </a:pPr>
            <a:r>
              <a:rPr lang="zh-CN" altLang="en-US" sz="1600" dirty="0">
                <a:solidFill>
                  <a:srgbClr val="14436A"/>
                </a:solidFill>
                <a:latin typeface="黑体" panose="02010609060101010101" pitchFamily="49" charset="-122"/>
                <a:ea typeface="黑体" panose="02010609060101010101" pitchFamily="49" charset="-122"/>
              </a:rPr>
              <a:t>例：</a:t>
            </a:r>
            <a:r>
              <a:rPr lang="zh-CN" altLang="zh-CN" sz="1600" dirty="0">
                <a:solidFill>
                  <a:srgbClr val="14436A"/>
                </a:solidFill>
                <a:latin typeface="黑体" panose="02010609060101010101" pitchFamily="49" charset="-122"/>
                <a:ea typeface="黑体" panose="02010609060101010101" pitchFamily="49" charset="-122"/>
              </a:rPr>
              <a:t>查询医院年龄最大的三个医生姓名，年龄</a:t>
            </a:r>
            <a:endParaRPr lang="en-US" altLang="zh-CN" sz="1600" dirty="0">
              <a:solidFill>
                <a:srgbClr val="14436A"/>
              </a:solidFill>
              <a:latin typeface="黑体" panose="02010609060101010101" pitchFamily="49" charset="-122"/>
              <a:ea typeface="黑体" panose="02010609060101010101" pitchFamily="49" charset="-122"/>
            </a:endParaRPr>
          </a:p>
          <a:p>
            <a:pPr marL="285750" indent="-285750">
              <a:buClr>
                <a:srgbClr val="123E61"/>
              </a:buClr>
              <a:buFont typeface="Wingdings" pitchFamily="2" charset="2"/>
              <a:buChar char="l"/>
            </a:pPr>
            <a:endParaRPr lang="en-US" altLang="zh-CN" sz="1600" dirty="0">
              <a:solidFill>
                <a:srgbClr val="14436A"/>
              </a:solidFill>
              <a:latin typeface="黑体" panose="02010609060101010101" pitchFamily="49" charset="-122"/>
              <a:ea typeface="黑体" panose="02010609060101010101" pitchFamily="49" charset="-122"/>
            </a:endParaRPr>
          </a:p>
          <a:p>
            <a:pPr>
              <a:buClr>
                <a:srgbClr val="FF0000"/>
              </a:buClr>
            </a:pPr>
            <a:r>
              <a:rPr lang="en-US" altLang="zh-CN" sz="12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SELECT TOP 3 </a:t>
            </a:r>
            <a:r>
              <a:rPr lang="en-US" altLang="zh-CN" sz="1400" dirty="0" err="1">
                <a:latin typeface="黑体" panose="02010609060101010101" pitchFamily="49" charset="-122"/>
                <a:ea typeface="黑体" panose="02010609060101010101" pitchFamily="49" charset="-122"/>
              </a:rPr>
              <a:t>Dname,Dage</a:t>
            </a:r>
            <a:r>
              <a:rPr lang="en-US" altLang="zh-CN" sz="1400" dirty="0">
                <a:latin typeface="黑体" panose="02010609060101010101" pitchFamily="49" charset="-122"/>
                <a:ea typeface="黑体" panose="02010609060101010101" pitchFamily="49" charset="-122"/>
              </a:rPr>
              <a:t> </a:t>
            </a:r>
          </a:p>
          <a:p>
            <a:pPr>
              <a:buClr>
                <a:srgbClr val="FF0000"/>
              </a:buClr>
            </a:pPr>
            <a:r>
              <a:rPr lang="en-US" altLang="zh-CN" sz="1400" dirty="0">
                <a:latin typeface="黑体" panose="02010609060101010101" pitchFamily="49" charset="-122"/>
                <a:ea typeface="黑体" panose="02010609060101010101" pitchFamily="49" charset="-122"/>
              </a:rPr>
              <a:t>	FROM Doctor</a:t>
            </a:r>
          </a:p>
          <a:p>
            <a:pPr>
              <a:buClr>
                <a:srgbClr val="FF0000"/>
              </a:buClr>
            </a:pPr>
            <a:r>
              <a:rPr lang="en-US" altLang="zh-CN" sz="1400" dirty="0">
                <a:latin typeface="黑体" panose="02010609060101010101" pitchFamily="49" charset="-122"/>
                <a:ea typeface="黑体" panose="02010609060101010101" pitchFamily="49" charset="-122"/>
              </a:rPr>
              <a:t>	ORDER BY </a:t>
            </a:r>
            <a:r>
              <a:rPr lang="en-US" altLang="zh-CN" sz="1400" dirty="0" err="1">
                <a:latin typeface="黑体" panose="02010609060101010101" pitchFamily="49" charset="-122"/>
                <a:ea typeface="黑体" panose="02010609060101010101" pitchFamily="49" charset="-122"/>
              </a:rPr>
              <a:t>Dage</a:t>
            </a:r>
            <a:r>
              <a:rPr lang="en-US" altLang="zh-CN" sz="1400" dirty="0">
                <a:latin typeface="黑体" panose="02010609060101010101" pitchFamily="49" charset="-122"/>
                <a:ea typeface="黑体" panose="02010609060101010101" pitchFamily="49" charset="-122"/>
              </a:rPr>
              <a:t> DESC</a:t>
            </a:r>
          </a:p>
          <a:p>
            <a:pPr>
              <a:buClr>
                <a:srgbClr val="FF0000"/>
              </a:buClr>
            </a:pPr>
            <a:endParaRPr lang="zh-CN" altLang="en-US" sz="1600" dirty="0">
              <a:solidFill>
                <a:schemeClr val="tx2"/>
              </a:solidFill>
              <a:latin typeface="黑体" panose="02010609060101010101" pitchFamily="49" charset="-122"/>
              <a:ea typeface="黑体" panose="02010609060101010101" pitchFamily="49" charset="-122"/>
            </a:endParaRPr>
          </a:p>
        </p:txBody>
      </p:sp>
      <p:pic>
        <p:nvPicPr>
          <p:cNvPr id="22" name="图片 21"/>
          <p:cNvPicPr>
            <a:picLocks noChangeAspect="1"/>
          </p:cNvPicPr>
          <p:nvPr/>
        </p:nvPicPr>
        <p:blipFill>
          <a:blip r:embed="rId4"/>
          <a:stretch>
            <a:fillRect/>
          </a:stretch>
        </p:blipFill>
        <p:spPr>
          <a:xfrm>
            <a:off x="4636645" y="2563252"/>
            <a:ext cx="1843567" cy="1222961"/>
          </a:xfrm>
          <a:prstGeom prst="rect">
            <a:avLst/>
          </a:prstGeom>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37</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11430672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文本框 14"/>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数据查询语句基本结构</a:t>
            </a:r>
          </a:p>
        </p:txBody>
      </p:sp>
      <p:sp>
        <p:nvSpPr>
          <p:cNvPr id="16" name="文本框 15"/>
          <p:cNvSpPr txBox="1"/>
          <p:nvPr/>
        </p:nvSpPr>
        <p:spPr>
          <a:xfrm>
            <a:off x="4391980" y="196280"/>
            <a:ext cx="2880320" cy="307777"/>
          </a:xfrm>
          <a:prstGeom prst="rect">
            <a:avLst/>
          </a:prstGeom>
          <a:noFill/>
        </p:spPr>
        <p:txBody>
          <a:bodyPr wrap="square" rtlCol="0">
            <a:spAutoFit/>
          </a:bodyPr>
          <a:lstStyle/>
          <a:p>
            <a:pPr algn="r"/>
            <a:r>
              <a:rPr lang="zh-CN" altLang="en-US" sz="1400" b="1" dirty="0">
                <a:solidFill>
                  <a:schemeClr val="tx2"/>
                </a:solidFill>
                <a:latin typeface="黑体" panose="02010609060101010101" pitchFamily="49" charset="-122"/>
                <a:ea typeface="黑体" panose="02010609060101010101" pitchFamily="49" charset="-122"/>
              </a:rPr>
              <a:t>用</a:t>
            </a:r>
            <a:r>
              <a:rPr lang="en-US" altLang="zh-CN" sz="1400" b="1" dirty="0">
                <a:solidFill>
                  <a:schemeClr val="tx2"/>
                </a:solidFill>
                <a:latin typeface="黑体" panose="02010609060101010101" pitchFamily="49" charset="-122"/>
                <a:ea typeface="黑体" panose="02010609060101010101" pitchFamily="49" charset="-122"/>
              </a:rPr>
              <a:t>TOP</a:t>
            </a:r>
            <a:r>
              <a:rPr lang="zh-CN" altLang="en-US" sz="1400" b="1" dirty="0">
                <a:solidFill>
                  <a:schemeClr val="tx2"/>
                </a:solidFill>
                <a:latin typeface="黑体" panose="02010609060101010101" pitchFamily="49" charset="-122"/>
                <a:ea typeface="黑体" panose="02010609060101010101" pitchFamily="49" charset="-122"/>
              </a:rPr>
              <a:t>限制结果集</a:t>
            </a:r>
          </a:p>
        </p:txBody>
      </p:sp>
      <p:pic>
        <p:nvPicPr>
          <p:cNvPr id="18"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19"/>
          <p:cNvSpPr txBox="1"/>
          <p:nvPr/>
        </p:nvSpPr>
        <p:spPr>
          <a:xfrm>
            <a:off x="791580" y="660266"/>
            <a:ext cx="1941557" cy="400110"/>
          </a:xfrm>
          <a:prstGeom prst="rect">
            <a:avLst/>
          </a:prstGeom>
          <a:noFill/>
        </p:spPr>
        <p:txBody>
          <a:bodyPr wrap="none" rtlCol="0">
            <a:spAutoFit/>
          </a:bodyPr>
          <a:lstStyle/>
          <a:p>
            <a:pPr marL="342900" indent="-342900">
              <a:buFont typeface="Wingdings" pitchFamily="2" charset="2"/>
              <a:buChar char="l"/>
            </a:pPr>
            <a:r>
              <a:rPr lang="en-US" altLang="zh-CN" sz="2000" dirty="0">
                <a:solidFill>
                  <a:schemeClr val="tx2"/>
                </a:solidFill>
                <a:latin typeface="黑体" panose="02010609060101010101" pitchFamily="49" charset="-122"/>
                <a:ea typeface="黑体" panose="02010609060101010101" pitchFamily="49" charset="-122"/>
              </a:rPr>
              <a:t>TOP</a:t>
            </a:r>
            <a:r>
              <a:rPr lang="zh-CN" altLang="en-US" sz="2000" dirty="0">
                <a:solidFill>
                  <a:schemeClr val="tx2"/>
                </a:solidFill>
                <a:latin typeface="黑体" panose="02010609060101010101" pitchFamily="49" charset="-122"/>
                <a:ea typeface="黑体" panose="02010609060101010101" pitchFamily="49" charset="-122"/>
              </a:rPr>
              <a:t>子句实例</a:t>
            </a:r>
          </a:p>
        </p:txBody>
      </p:sp>
      <p:sp>
        <p:nvSpPr>
          <p:cNvPr id="21" name="文本框 20"/>
          <p:cNvSpPr txBox="1"/>
          <p:nvPr/>
        </p:nvSpPr>
        <p:spPr>
          <a:xfrm>
            <a:off x="1007605" y="1060376"/>
            <a:ext cx="5148571" cy="1477328"/>
          </a:xfrm>
          <a:prstGeom prst="rect">
            <a:avLst/>
          </a:prstGeom>
          <a:noFill/>
        </p:spPr>
        <p:txBody>
          <a:bodyPr wrap="square" rtlCol="0">
            <a:spAutoFit/>
          </a:bodyPr>
          <a:lstStyle/>
          <a:p>
            <a:pPr marL="285750" indent="-285750">
              <a:buClr>
                <a:schemeClr val="tx2"/>
              </a:buClr>
              <a:buFont typeface="Wingdings" pitchFamily="2" charset="2"/>
              <a:buChar char="l"/>
            </a:pPr>
            <a:r>
              <a:rPr lang="zh-CN" altLang="zh-CN" sz="1600" dirty="0">
                <a:solidFill>
                  <a:schemeClr val="tx2"/>
                </a:solidFill>
                <a:latin typeface="黑体" panose="02010609060101010101" pitchFamily="49" charset="-122"/>
                <a:ea typeface="黑体" panose="02010609060101010101" pitchFamily="49" charset="-122"/>
              </a:rPr>
              <a:t>查询医院年龄最大的医生姓名，年龄</a:t>
            </a:r>
            <a:r>
              <a:rPr lang="zh-CN" altLang="en-US" sz="1600" dirty="0">
                <a:solidFill>
                  <a:schemeClr val="tx2"/>
                </a:solidFill>
                <a:latin typeface="黑体" panose="02010609060101010101" pitchFamily="49" charset="-122"/>
                <a:ea typeface="黑体" panose="02010609060101010101" pitchFamily="49" charset="-122"/>
              </a:rPr>
              <a:t>：</a:t>
            </a:r>
            <a:endParaRPr lang="en-US" altLang="zh-CN" sz="1600" dirty="0">
              <a:solidFill>
                <a:schemeClr val="tx2"/>
              </a:solidFill>
              <a:latin typeface="黑体" panose="02010609060101010101" pitchFamily="49" charset="-122"/>
              <a:ea typeface="黑体" panose="02010609060101010101" pitchFamily="49" charset="-122"/>
            </a:endParaRPr>
          </a:p>
          <a:p>
            <a:pPr>
              <a:buClr>
                <a:srgbClr val="FF0000"/>
              </a:buClr>
            </a:pPr>
            <a:endParaRPr lang="en-US" altLang="zh-CN" sz="1600" dirty="0">
              <a:solidFill>
                <a:schemeClr val="tx2"/>
              </a:solidFill>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SELECT TOP 1 </a:t>
            </a:r>
            <a:r>
              <a:rPr lang="en-US" altLang="zh-CN" sz="1400" dirty="0">
                <a:solidFill>
                  <a:srgbClr val="FF0000"/>
                </a:solidFill>
                <a:latin typeface="黑体" panose="02010609060101010101" pitchFamily="49" charset="-122"/>
                <a:ea typeface="黑体" panose="02010609060101010101" pitchFamily="49" charset="-122"/>
              </a:rPr>
              <a:t>WITH TIES </a:t>
            </a:r>
            <a:r>
              <a:rPr lang="en-US" altLang="zh-CN" sz="1400" dirty="0" err="1">
                <a:latin typeface="黑体" panose="02010609060101010101" pitchFamily="49" charset="-122"/>
                <a:ea typeface="黑体" panose="02010609060101010101" pitchFamily="49" charset="-122"/>
              </a:rPr>
              <a:t>Dname,Dage</a:t>
            </a:r>
            <a:r>
              <a:rPr lang="en-US" altLang="zh-CN" sz="1400" dirty="0">
                <a:latin typeface="黑体" panose="02010609060101010101" pitchFamily="49" charset="-122"/>
                <a:ea typeface="黑体" panose="02010609060101010101" pitchFamily="49" charset="-122"/>
              </a:rPr>
              <a:t> </a:t>
            </a:r>
            <a:endParaRPr lang="zh-CN"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FROM Doctor</a:t>
            </a:r>
            <a:endParaRPr lang="zh-CN"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ORDER BY </a:t>
            </a:r>
            <a:r>
              <a:rPr lang="en-US" altLang="zh-CN" sz="1400" dirty="0" err="1">
                <a:latin typeface="黑体" panose="02010609060101010101" pitchFamily="49" charset="-122"/>
                <a:ea typeface="黑体" panose="02010609060101010101" pitchFamily="49" charset="-122"/>
              </a:rPr>
              <a:t>Dage</a:t>
            </a:r>
            <a:r>
              <a:rPr lang="en-US" altLang="zh-CN" sz="1400" dirty="0">
                <a:latin typeface="黑体" panose="02010609060101010101" pitchFamily="49" charset="-122"/>
                <a:ea typeface="黑体" panose="02010609060101010101" pitchFamily="49" charset="-122"/>
              </a:rPr>
              <a:t> DESC </a:t>
            </a:r>
            <a:endParaRPr lang="zh-CN" altLang="zh-CN" sz="1400" dirty="0">
              <a:latin typeface="黑体" panose="02010609060101010101" pitchFamily="49" charset="-122"/>
              <a:ea typeface="黑体" panose="02010609060101010101" pitchFamily="49" charset="-122"/>
            </a:endParaRPr>
          </a:p>
          <a:p>
            <a:pPr>
              <a:buClr>
                <a:srgbClr val="FF0000"/>
              </a:buClr>
            </a:pP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22" name="文本框 21"/>
          <p:cNvSpPr txBox="1"/>
          <p:nvPr/>
        </p:nvSpPr>
        <p:spPr>
          <a:xfrm>
            <a:off x="1007605" y="2918648"/>
            <a:ext cx="5148571" cy="984885"/>
          </a:xfrm>
          <a:prstGeom prst="rect">
            <a:avLst/>
          </a:prstGeom>
          <a:noFill/>
        </p:spPr>
        <p:txBody>
          <a:bodyPr wrap="square" rtlCol="0">
            <a:spAutoFit/>
          </a:bodyPr>
          <a:lstStyle/>
          <a:p>
            <a:pPr>
              <a:buClr>
                <a:srgbClr val="FF0000"/>
              </a:buClr>
            </a:pPr>
            <a:r>
              <a:rPr lang="en-US" altLang="zh-CN" sz="1400" dirty="0">
                <a:latin typeface="黑体" panose="02010609060101010101" pitchFamily="49" charset="-122"/>
                <a:ea typeface="黑体" panose="02010609060101010101" pitchFamily="49" charset="-122"/>
              </a:rPr>
              <a:t>SELECT TOP 1 </a:t>
            </a:r>
            <a:r>
              <a:rPr lang="en-US" altLang="zh-CN" sz="1400" dirty="0" err="1">
                <a:latin typeface="黑体" panose="02010609060101010101" pitchFamily="49" charset="-122"/>
                <a:ea typeface="黑体" panose="02010609060101010101" pitchFamily="49" charset="-122"/>
              </a:rPr>
              <a:t>Dname,Dage</a:t>
            </a:r>
            <a:r>
              <a:rPr lang="en-US" altLang="zh-CN" sz="1400" dirty="0">
                <a:latin typeface="黑体" panose="02010609060101010101" pitchFamily="49" charset="-122"/>
                <a:ea typeface="黑体" panose="02010609060101010101" pitchFamily="49" charset="-122"/>
              </a:rPr>
              <a:t> </a:t>
            </a:r>
          </a:p>
          <a:p>
            <a:pPr>
              <a:buClr>
                <a:srgbClr val="FF0000"/>
              </a:buClr>
            </a:pPr>
            <a:r>
              <a:rPr lang="en-US" altLang="zh-CN" sz="1400" dirty="0">
                <a:latin typeface="黑体" panose="02010609060101010101" pitchFamily="49" charset="-122"/>
                <a:ea typeface="黑体" panose="02010609060101010101" pitchFamily="49" charset="-122"/>
              </a:rPr>
              <a:t>FROM Doctor</a:t>
            </a:r>
          </a:p>
          <a:p>
            <a:pPr>
              <a:buClr>
                <a:srgbClr val="FF0000"/>
              </a:buClr>
            </a:pPr>
            <a:r>
              <a:rPr lang="en-US" altLang="zh-CN" sz="1400" dirty="0">
                <a:latin typeface="黑体" panose="02010609060101010101" pitchFamily="49" charset="-122"/>
                <a:ea typeface="黑体" panose="02010609060101010101" pitchFamily="49" charset="-122"/>
              </a:rPr>
              <a:t>ORDER BY </a:t>
            </a:r>
            <a:r>
              <a:rPr lang="en-US" altLang="zh-CN" sz="1400" dirty="0" err="1">
                <a:latin typeface="黑体" panose="02010609060101010101" pitchFamily="49" charset="-122"/>
                <a:ea typeface="黑体" panose="02010609060101010101" pitchFamily="49" charset="-122"/>
              </a:rPr>
              <a:t>Dage</a:t>
            </a:r>
            <a:r>
              <a:rPr lang="en-US" altLang="zh-CN" sz="1400" dirty="0">
                <a:latin typeface="黑体" panose="02010609060101010101" pitchFamily="49" charset="-122"/>
                <a:ea typeface="黑体" panose="02010609060101010101" pitchFamily="49" charset="-122"/>
              </a:rPr>
              <a:t> DESC</a:t>
            </a:r>
          </a:p>
          <a:p>
            <a:pPr>
              <a:buClr>
                <a:srgbClr val="FF0000"/>
              </a:buClr>
            </a:pPr>
            <a:endParaRPr lang="en-US" altLang="zh-CN" sz="1600" dirty="0">
              <a:solidFill>
                <a:schemeClr val="tx2"/>
              </a:solidFill>
              <a:latin typeface="黑体" panose="02010609060101010101" pitchFamily="49" charset="-122"/>
              <a:ea typeface="黑体" panose="02010609060101010101" pitchFamily="49" charset="-122"/>
            </a:endParaRPr>
          </a:p>
        </p:txBody>
      </p:sp>
      <p:pic>
        <p:nvPicPr>
          <p:cNvPr id="28" name="图片 27"/>
          <p:cNvPicPr>
            <a:picLocks noChangeAspect="1"/>
          </p:cNvPicPr>
          <p:nvPr/>
        </p:nvPicPr>
        <p:blipFill>
          <a:blip r:embed="rId4"/>
          <a:stretch>
            <a:fillRect/>
          </a:stretch>
        </p:blipFill>
        <p:spPr>
          <a:xfrm>
            <a:off x="4391980" y="1569508"/>
            <a:ext cx="1764196" cy="952666"/>
          </a:xfrm>
          <a:prstGeom prst="rect">
            <a:avLst/>
          </a:prstGeom>
        </p:spPr>
      </p:pic>
      <p:pic>
        <p:nvPicPr>
          <p:cNvPr id="29" name="图片 28"/>
          <p:cNvPicPr>
            <a:picLocks noChangeAspect="1"/>
          </p:cNvPicPr>
          <p:nvPr/>
        </p:nvPicPr>
        <p:blipFill>
          <a:blip r:embed="rId5"/>
          <a:stretch>
            <a:fillRect/>
          </a:stretch>
        </p:blipFill>
        <p:spPr>
          <a:xfrm>
            <a:off x="4391980" y="2952775"/>
            <a:ext cx="1568112" cy="573117"/>
          </a:xfrm>
          <a:prstGeom prst="rect">
            <a:avLst/>
          </a:prstGeom>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38</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176790128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聚集函数</a:t>
            </a:r>
          </a:p>
        </p:txBody>
      </p:sp>
      <p:sp>
        <p:nvSpPr>
          <p:cNvPr id="13" name="文本框 12"/>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数据查询语句基本结构</a:t>
            </a:r>
          </a:p>
        </p:txBody>
      </p:sp>
      <p:sp>
        <p:nvSpPr>
          <p:cNvPr id="14" name="文本框 13"/>
          <p:cNvSpPr txBox="1"/>
          <p:nvPr/>
        </p:nvSpPr>
        <p:spPr>
          <a:xfrm>
            <a:off x="827584" y="628328"/>
            <a:ext cx="1556836" cy="400110"/>
          </a:xfrm>
          <a:prstGeom prst="rect">
            <a:avLst/>
          </a:prstGeom>
          <a:noFill/>
        </p:spPr>
        <p:txBody>
          <a:bodyPr wrap="none" rtlCol="0">
            <a:spAutoFit/>
          </a:bodyPr>
          <a:lstStyle/>
          <a:p>
            <a:pPr marL="342900" indent="-342900">
              <a:buFont typeface="Wingdings" pitchFamily="2" charset="2"/>
              <a:buChar char="l"/>
            </a:pPr>
            <a:r>
              <a:rPr lang="zh-CN" altLang="en-US" sz="2000" dirty="0">
                <a:solidFill>
                  <a:srgbClr val="14436A"/>
                </a:solidFill>
                <a:latin typeface="黑体" panose="02010609060101010101" pitchFamily="49" charset="-122"/>
                <a:ea typeface="黑体" panose="02010609060101010101" pitchFamily="49" charset="-122"/>
              </a:rPr>
              <a:t>统计查询</a:t>
            </a:r>
          </a:p>
        </p:txBody>
      </p:sp>
      <p:sp>
        <p:nvSpPr>
          <p:cNvPr id="15" name="文本框 14"/>
          <p:cNvSpPr txBox="1"/>
          <p:nvPr/>
        </p:nvSpPr>
        <p:spPr>
          <a:xfrm>
            <a:off x="1421650" y="1142836"/>
            <a:ext cx="7470830" cy="1077218"/>
          </a:xfrm>
          <a:prstGeom prst="rect">
            <a:avLst/>
          </a:prstGeom>
          <a:noFill/>
        </p:spPr>
        <p:txBody>
          <a:bodyPr wrap="square" rtlCol="0">
            <a:spAutoFit/>
          </a:bodyPr>
          <a:lstStyle/>
          <a:p>
            <a:pPr marL="285750" indent="-285750">
              <a:buClr>
                <a:schemeClr val="tx2"/>
              </a:buClr>
              <a:buFont typeface="Wingdings" panose="05000000000000000000" pitchFamily="2" charset="2"/>
              <a:buChar char="l"/>
            </a:pPr>
            <a:r>
              <a:rPr lang="zh-CN" altLang="en-US" sz="1600" dirty="0">
                <a:solidFill>
                  <a:srgbClr val="FF0000"/>
                </a:solidFill>
                <a:latin typeface="黑体" panose="02010609060101010101" pitchFamily="49" charset="-122"/>
                <a:ea typeface="黑体" panose="02010609060101010101" pitchFamily="49" charset="-122"/>
              </a:rPr>
              <a:t>聚集函数实现对</a:t>
            </a:r>
            <a:r>
              <a:rPr lang="zh-CN" altLang="en-US" sz="1600" dirty="0">
                <a:solidFill>
                  <a:schemeClr val="accent1"/>
                </a:solidFill>
                <a:latin typeface="黑体" panose="02010609060101010101" pitchFamily="49" charset="-122"/>
                <a:ea typeface="黑体" panose="02010609060101010101" pitchFamily="49" charset="-122"/>
              </a:rPr>
              <a:t>数据集的统计查询，包括求和、求平均值、最大值、最小值等</a:t>
            </a:r>
          </a:p>
          <a:p>
            <a:pPr marL="285750" indent="-285750">
              <a:buClr>
                <a:schemeClr val="tx2"/>
              </a:buClr>
              <a:buFont typeface="Wingdings" panose="05000000000000000000" pitchFamily="2" charset="2"/>
              <a:buChar char="l"/>
            </a:pPr>
            <a:r>
              <a:rPr lang="zh-CN" altLang="en-US" sz="1600" dirty="0">
                <a:solidFill>
                  <a:schemeClr val="accent1"/>
                </a:solidFill>
                <a:latin typeface="黑体" panose="02010609060101010101" pitchFamily="49" charset="-122"/>
                <a:ea typeface="黑体" panose="02010609060101010101" pitchFamily="49" charset="-122"/>
              </a:rPr>
              <a:t>聚集函数一般要忽略</a:t>
            </a:r>
            <a:r>
              <a:rPr lang="en-US" altLang="zh-CN" sz="1600" dirty="0">
                <a:solidFill>
                  <a:schemeClr val="accent1"/>
                </a:solidFill>
                <a:latin typeface="黑体" panose="02010609060101010101" pitchFamily="49" charset="-122"/>
                <a:ea typeface="黑体" panose="02010609060101010101" pitchFamily="49" charset="-122"/>
              </a:rPr>
              <a:t>NULL</a:t>
            </a:r>
            <a:r>
              <a:rPr lang="zh-CN" altLang="en-US" sz="1600" dirty="0">
                <a:solidFill>
                  <a:schemeClr val="accent1"/>
                </a:solidFill>
                <a:latin typeface="黑体" panose="02010609060101010101" pitchFamily="49" charset="-122"/>
                <a:ea typeface="黑体" panose="02010609060101010101" pitchFamily="49" charset="-122"/>
              </a:rPr>
              <a:t>值，不对</a:t>
            </a:r>
            <a:r>
              <a:rPr lang="en-US" altLang="zh-CN" sz="1600" dirty="0">
                <a:solidFill>
                  <a:schemeClr val="accent1"/>
                </a:solidFill>
                <a:latin typeface="黑体" panose="02010609060101010101" pitchFamily="49" charset="-122"/>
                <a:ea typeface="黑体" panose="02010609060101010101" pitchFamily="49" charset="-122"/>
              </a:rPr>
              <a:t>NULL</a:t>
            </a:r>
            <a:r>
              <a:rPr lang="zh-CN" altLang="en-US" sz="1600" dirty="0">
                <a:solidFill>
                  <a:schemeClr val="accent1"/>
                </a:solidFill>
                <a:latin typeface="黑体" panose="02010609060101010101" pitchFamily="49" charset="-122"/>
                <a:ea typeface="黑体" panose="02010609060101010101" pitchFamily="49" charset="-122"/>
              </a:rPr>
              <a:t>值进行操作</a:t>
            </a:r>
            <a:endParaRPr lang="en-US" altLang="zh-CN" sz="1600" dirty="0">
              <a:solidFill>
                <a:schemeClr val="accent1"/>
              </a:solidFill>
              <a:latin typeface="黑体" panose="02010609060101010101" pitchFamily="49" charset="-122"/>
              <a:ea typeface="黑体" panose="02010609060101010101" pitchFamily="49" charset="-122"/>
            </a:endParaRPr>
          </a:p>
          <a:p>
            <a:pPr marL="285750" indent="-285750">
              <a:buClr>
                <a:schemeClr val="tx2"/>
              </a:buClr>
              <a:buFont typeface="Wingdings" panose="05000000000000000000" pitchFamily="2" charset="2"/>
              <a:buChar char="l"/>
            </a:pPr>
            <a:r>
              <a:rPr lang="zh-CN" altLang="en-US" sz="1600" dirty="0">
                <a:solidFill>
                  <a:schemeClr val="accent1"/>
                </a:solidFill>
                <a:latin typeface="黑体" panose="02010609060101010101" pitchFamily="49" charset="-122"/>
                <a:ea typeface="黑体" panose="02010609060101010101" pitchFamily="49" charset="-122"/>
              </a:rPr>
              <a:t>除</a:t>
            </a:r>
            <a:r>
              <a:rPr lang="en-US" altLang="zh-CN" sz="1600" dirty="0">
                <a:solidFill>
                  <a:schemeClr val="accent1"/>
                </a:solidFill>
                <a:latin typeface="黑体" panose="02010609060101010101" pitchFamily="49" charset="-122"/>
                <a:ea typeface="黑体" panose="02010609060101010101" pitchFamily="49" charset="-122"/>
              </a:rPr>
              <a:t>MIN</a:t>
            </a:r>
            <a:r>
              <a:rPr lang="zh-CN" altLang="en-US" sz="1600" dirty="0">
                <a:solidFill>
                  <a:schemeClr val="accent1"/>
                </a:solidFill>
                <a:latin typeface="黑体" panose="02010609060101010101" pitchFamily="49" charset="-122"/>
                <a:ea typeface="黑体" panose="02010609060101010101" pitchFamily="49" charset="-122"/>
              </a:rPr>
              <a:t>，</a:t>
            </a:r>
            <a:r>
              <a:rPr lang="en-US" altLang="zh-CN" sz="1600" dirty="0">
                <a:solidFill>
                  <a:schemeClr val="accent1"/>
                </a:solidFill>
                <a:latin typeface="黑体" panose="02010609060101010101" pitchFamily="49" charset="-122"/>
                <a:ea typeface="黑体" panose="02010609060101010101" pitchFamily="49" charset="-122"/>
              </a:rPr>
              <a:t>MAX</a:t>
            </a:r>
            <a:r>
              <a:rPr lang="zh-CN" altLang="en-US" sz="1600" dirty="0">
                <a:solidFill>
                  <a:schemeClr val="accent1"/>
                </a:solidFill>
                <a:latin typeface="黑体" panose="02010609060101010101" pitchFamily="49" charset="-122"/>
                <a:ea typeface="黑体" panose="02010609060101010101" pitchFamily="49" charset="-122"/>
              </a:rPr>
              <a:t>，</a:t>
            </a:r>
            <a:r>
              <a:rPr lang="en-US" altLang="zh-CN" sz="1600" dirty="0">
                <a:solidFill>
                  <a:schemeClr val="accent1"/>
                </a:solidFill>
                <a:latin typeface="黑体" panose="02010609060101010101" pitchFamily="49" charset="-122"/>
                <a:ea typeface="黑体" panose="02010609060101010101" pitchFamily="49" charset="-122"/>
              </a:rPr>
              <a:t>COUNT3</a:t>
            </a:r>
            <a:r>
              <a:rPr lang="zh-CN" altLang="en-US" sz="1600" dirty="0">
                <a:solidFill>
                  <a:schemeClr val="accent1"/>
                </a:solidFill>
                <a:latin typeface="黑体" panose="02010609060101010101" pitchFamily="49" charset="-122"/>
                <a:ea typeface="黑体" panose="02010609060101010101" pitchFamily="49" charset="-122"/>
              </a:rPr>
              <a:t>个函数适合于任何数据类型外，其余的聚集函数一般都要求是</a:t>
            </a:r>
            <a:r>
              <a:rPr lang="zh-CN" altLang="en-US" sz="1600" dirty="0">
                <a:solidFill>
                  <a:srgbClr val="FF0000"/>
                </a:solidFill>
                <a:latin typeface="黑体" panose="02010609060101010101" pitchFamily="49" charset="-122"/>
                <a:ea typeface="黑体" panose="02010609060101010101" pitchFamily="49" charset="-122"/>
              </a:rPr>
              <a:t>数值型</a:t>
            </a:r>
            <a:r>
              <a:rPr lang="zh-CN" altLang="en-US" sz="1600" dirty="0">
                <a:solidFill>
                  <a:schemeClr val="accent1"/>
                </a:solidFill>
                <a:latin typeface="黑体" panose="02010609060101010101" pitchFamily="49" charset="-122"/>
                <a:ea typeface="黑体" panose="02010609060101010101" pitchFamily="49" charset="-122"/>
              </a:rPr>
              <a:t>。</a:t>
            </a:r>
          </a:p>
        </p:txBody>
      </p:sp>
      <p:graphicFrame>
        <p:nvGraphicFramePr>
          <p:cNvPr id="16" name="表格 15"/>
          <p:cNvGraphicFramePr>
            <a:graphicFrameLocks noGrp="1"/>
          </p:cNvGraphicFramePr>
          <p:nvPr>
            <p:extLst>
              <p:ext uri="{D42A27DB-BD31-4B8C-83A1-F6EECF244321}">
                <p14:modId xmlns:p14="http://schemas.microsoft.com/office/powerpoint/2010/main" val="2338366018"/>
              </p:ext>
            </p:extLst>
          </p:nvPr>
        </p:nvGraphicFramePr>
        <p:xfrm>
          <a:off x="4716016" y="2309965"/>
          <a:ext cx="4086039" cy="1726272"/>
        </p:xfrm>
        <a:graphic>
          <a:graphicData uri="http://schemas.openxmlformats.org/drawingml/2006/table">
            <a:tbl>
              <a:tblPr firstRow="1" firstCol="1" bandRow="1">
                <a:tableStyleId>{5C22544A-7EE6-4342-B048-85BDC9FD1C3A}</a:tableStyleId>
              </a:tblPr>
              <a:tblGrid>
                <a:gridCol w="1082465">
                  <a:extLst>
                    <a:ext uri="{9D8B030D-6E8A-4147-A177-3AD203B41FA5}">
                      <a16:colId xmlns:a16="http://schemas.microsoft.com/office/drawing/2014/main" val="2666248194"/>
                    </a:ext>
                  </a:extLst>
                </a:gridCol>
                <a:gridCol w="3003574">
                  <a:extLst>
                    <a:ext uri="{9D8B030D-6E8A-4147-A177-3AD203B41FA5}">
                      <a16:colId xmlns:a16="http://schemas.microsoft.com/office/drawing/2014/main" val="1532987412"/>
                    </a:ext>
                  </a:extLst>
                </a:gridCol>
              </a:tblGrid>
              <a:tr h="287712">
                <a:tc>
                  <a:txBody>
                    <a:bodyPr/>
                    <a:lstStyle/>
                    <a:p>
                      <a:pPr indent="266700" algn="ctr">
                        <a:spcAft>
                          <a:spcPts val="0"/>
                        </a:spcAft>
                      </a:pPr>
                      <a:r>
                        <a:rPr lang="zh-CN" sz="1000" kern="100" dirty="0">
                          <a:effectLst/>
                        </a:rPr>
                        <a:t>函数名称</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000" kern="100" dirty="0">
                          <a:effectLst/>
                        </a:rPr>
                        <a:t>函数功能</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50419329"/>
                  </a:ext>
                </a:extLst>
              </a:tr>
              <a:tr h="287712">
                <a:tc>
                  <a:txBody>
                    <a:bodyPr/>
                    <a:lstStyle/>
                    <a:p>
                      <a:pPr indent="266700" algn="ctr">
                        <a:spcAft>
                          <a:spcPts val="0"/>
                        </a:spcAft>
                      </a:pPr>
                      <a:r>
                        <a:rPr lang="en-US" sz="1000" kern="100" dirty="0">
                          <a:effectLst/>
                        </a:rPr>
                        <a:t>SUM</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000" kern="100" dirty="0">
                          <a:effectLst/>
                        </a:rPr>
                        <a:t>返回选取结果集合中所有值的总和</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825752"/>
                  </a:ext>
                </a:extLst>
              </a:tr>
              <a:tr h="287712">
                <a:tc>
                  <a:txBody>
                    <a:bodyPr/>
                    <a:lstStyle/>
                    <a:p>
                      <a:pPr indent="266700" algn="ctr">
                        <a:spcAft>
                          <a:spcPts val="0"/>
                        </a:spcAft>
                      </a:pPr>
                      <a:r>
                        <a:rPr lang="en-US" sz="1000" kern="100">
                          <a:effectLst/>
                        </a:rPr>
                        <a:t>COUNT</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000" kern="100" dirty="0">
                          <a:effectLst/>
                        </a:rPr>
                        <a:t>返回选取的结果集合中所有记录行的数目</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82060907"/>
                  </a:ext>
                </a:extLst>
              </a:tr>
              <a:tr h="287712">
                <a:tc>
                  <a:txBody>
                    <a:bodyPr/>
                    <a:lstStyle/>
                    <a:p>
                      <a:pPr indent="266700" algn="ctr">
                        <a:spcAft>
                          <a:spcPts val="0"/>
                        </a:spcAft>
                      </a:pPr>
                      <a:r>
                        <a:rPr lang="en-US" sz="1000" kern="100">
                          <a:effectLst/>
                        </a:rPr>
                        <a:t>MAX</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000" kern="100" dirty="0">
                          <a:effectLst/>
                        </a:rPr>
                        <a:t>返回选取结果集中所有值的最大值</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82029704"/>
                  </a:ext>
                </a:extLst>
              </a:tr>
              <a:tr h="287712">
                <a:tc>
                  <a:txBody>
                    <a:bodyPr/>
                    <a:lstStyle/>
                    <a:p>
                      <a:pPr indent="266700" algn="ctr">
                        <a:spcAft>
                          <a:spcPts val="0"/>
                        </a:spcAft>
                      </a:pPr>
                      <a:r>
                        <a:rPr lang="en-US" sz="1000" kern="100">
                          <a:effectLst/>
                        </a:rPr>
                        <a:t>MIN</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000" kern="100">
                          <a:effectLst/>
                        </a:rPr>
                        <a:t>返回选取结果集中所有值的最小值</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29139829"/>
                  </a:ext>
                </a:extLst>
              </a:tr>
              <a:tr h="287712">
                <a:tc>
                  <a:txBody>
                    <a:bodyPr/>
                    <a:lstStyle/>
                    <a:p>
                      <a:pPr indent="266700" algn="ctr">
                        <a:spcAft>
                          <a:spcPts val="0"/>
                        </a:spcAft>
                      </a:pPr>
                      <a:r>
                        <a:rPr lang="en-US" sz="1000" kern="100">
                          <a:effectLst/>
                        </a:rPr>
                        <a:t>AVG</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000" kern="100" dirty="0">
                          <a:effectLst/>
                        </a:rPr>
                        <a:t>返回选取结果集中所有值的平均值</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0606163"/>
                  </a:ext>
                </a:extLst>
              </a:tr>
            </a:tbl>
          </a:graphicData>
        </a:graphic>
      </p:graphicFrame>
      <p:sp>
        <p:nvSpPr>
          <p:cNvPr id="17" name="文本框 16"/>
          <p:cNvSpPr txBox="1"/>
          <p:nvPr/>
        </p:nvSpPr>
        <p:spPr>
          <a:xfrm>
            <a:off x="1421650" y="2226521"/>
            <a:ext cx="3403496" cy="1077218"/>
          </a:xfrm>
          <a:prstGeom prst="rect">
            <a:avLst/>
          </a:prstGeom>
          <a:noFill/>
        </p:spPr>
        <p:txBody>
          <a:bodyPr wrap="none" rtlCol="0">
            <a:spAutoFit/>
          </a:bodyPr>
          <a:lstStyle/>
          <a:p>
            <a:pPr marL="285750" indent="-285750">
              <a:buClr>
                <a:schemeClr val="tx2"/>
              </a:buClr>
              <a:buFont typeface="Wingdings" panose="05000000000000000000" pitchFamily="2" charset="2"/>
              <a:buChar char="l"/>
            </a:pPr>
            <a:r>
              <a:rPr lang="zh-CN" altLang="en-US" sz="1600" dirty="0">
                <a:solidFill>
                  <a:srgbClr val="14436A"/>
                </a:solidFill>
                <a:latin typeface="黑体" panose="02010609060101010101" pitchFamily="49" charset="-122"/>
                <a:ea typeface="黑体" panose="02010609060101010101" pitchFamily="49" charset="-122"/>
              </a:rPr>
              <a:t>使用格式</a:t>
            </a:r>
            <a:r>
              <a:rPr lang="zh-CN" altLang="en-US" sz="1600" dirty="0">
                <a:solidFill>
                  <a:srgbClr val="14436A"/>
                </a:solidFill>
              </a:rPr>
              <a:t>：</a:t>
            </a:r>
            <a:endParaRPr lang="en-US" altLang="zh-CN" sz="1600" dirty="0">
              <a:solidFill>
                <a:srgbClr val="14436A"/>
              </a:solidFill>
            </a:endParaRPr>
          </a:p>
          <a:p>
            <a:pPr marL="285750" lvl="1" indent="-285750">
              <a:buFont typeface="Wingdings" panose="05000000000000000000" pitchFamily="2" charset="2"/>
              <a:buChar char="l"/>
            </a:pPr>
            <a:endParaRPr lang="en-US" altLang="zh-CN" sz="1600" dirty="0">
              <a:solidFill>
                <a:srgbClr val="14436A"/>
              </a:solidFill>
              <a:latin typeface="黑体" panose="02010609060101010101" pitchFamily="49" charset="-122"/>
              <a:ea typeface="黑体" panose="02010609060101010101" pitchFamily="49" charset="-122"/>
            </a:endParaRPr>
          </a:p>
          <a:p>
            <a:pPr marL="0" lvl="1"/>
            <a:r>
              <a:rPr lang="en-US" altLang="zh-CN" sz="12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&lt;</a:t>
            </a:r>
            <a:r>
              <a:rPr lang="zh-CN" altLang="en-US" sz="1400" dirty="0">
                <a:latin typeface="黑体" panose="02010609060101010101" pitchFamily="49" charset="-122"/>
                <a:ea typeface="黑体" panose="02010609060101010101" pitchFamily="49" charset="-122"/>
              </a:rPr>
              <a:t>聚集函数名</a:t>
            </a:r>
            <a:r>
              <a:rPr lang="en-US" altLang="zh-CN" sz="1400" dirty="0">
                <a:latin typeface="黑体" panose="02010609060101010101" pitchFamily="49" charset="-122"/>
                <a:ea typeface="黑体" panose="02010609060101010101" pitchFamily="49" charset="-122"/>
              </a:rPr>
              <a:t>&gt;</a:t>
            </a:r>
            <a:r>
              <a:rPr lang="zh-CN" altLang="en-US" sz="1400" dirty="0">
                <a:latin typeface="黑体" panose="02010609060101010101" pitchFamily="49" charset="-122"/>
                <a:ea typeface="黑体" panose="02010609060101010101" pitchFamily="49" charset="-122"/>
              </a:rPr>
              <a:t>（</a:t>
            </a:r>
            <a:r>
              <a:rPr lang="en-US" altLang="zh-CN" sz="1400" dirty="0">
                <a:latin typeface="黑体" panose="02010609060101010101" pitchFamily="49" charset="-122"/>
                <a:ea typeface="黑体" panose="02010609060101010101" pitchFamily="49" charset="-122"/>
              </a:rPr>
              <a:t>DISTINCT|ALL </a:t>
            </a:r>
            <a:r>
              <a:rPr lang="zh-CN" altLang="en-US" sz="1400" dirty="0">
                <a:latin typeface="黑体" panose="02010609060101010101" pitchFamily="49" charset="-122"/>
                <a:ea typeface="黑体" panose="02010609060101010101" pitchFamily="49" charset="-122"/>
              </a:rPr>
              <a:t>表达式）</a:t>
            </a:r>
          </a:p>
          <a:p>
            <a:pPr marL="285750" indent="-285750">
              <a:buFont typeface="Wingdings" panose="05000000000000000000" pitchFamily="2" charset="2"/>
              <a:buChar char="l"/>
            </a:pPr>
            <a:endParaRPr lang="zh-CN" altLang="en-US" dirty="0">
              <a:solidFill>
                <a:srgbClr val="14436A"/>
              </a:solidFill>
            </a:endParaRP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39</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1207675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文本框 5"/>
          <p:cNvSpPr txBox="1"/>
          <p:nvPr/>
        </p:nvSpPr>
        <p:spPr>
          <a:xfrm>
            <a:off x="5400092" y="196280"/>
            <a:ext cx="1872208" cy="307777"/>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SQL</a:t>
            </a:r>
            <a:r>
              <a:rPr lang="zh-CN" altLang="en-US" sz="1400" b="1" dirty="0">
                <a:solidFill>
                  <a:srgbClr val="123E61"/>
                </a:solidFill>
                <a:latin typeface="黑体" panose="02010609060101010101" pitchFamily="49" charset="-122"/>
                <a:ea typeface="黑体" panose="02010609060101010101" pitchFamily="49" charset="-122"/>
              </a:rPr>
              <a:t>语言特点</a:t>
            </a:r>
          </a:p>
        </p:txBody>
      </p:sp>
      <p:sp>
        <p:nvSpPr>
          <p:cNvPr id="8" name="矩形 7"/>
          <p:cNvSpPr/>
          <p:nvPr/>
        </p:nvSpPr>
        <p:spPr>
          <a:xfrm>
            <a:off x="271803" y="538359"/>
            <a:ext cx="7344816" cy="4370427"/>
          </a:xfrm>
          <a:prstGeom prst="rect">
            <a:avLst/>
          </a:prstGeom>
        </p:spPr>
        <p:txBody>
          <a:bodyPr wrap="square">
            <a:spAutoFit/>
          </a:bodyPr>
          <a:lstStyle/>
          <a:p>
            <a:pPr marL="742950" lvl="1" indent="-285750">
              <a:spcBef>
                <a:spcPts val="1200"/>
              </a:spcBef>
              <a:buClr>
                <a:schemeClr val="tx2"/>
              </a:buClr>
              <a:buFont typeface="Wingdings" pitchFamily="2" charset="2"/>
              <a:buChar char="l"/>
            </a:pPr>
            <a:r>
              <a:rPr lang="zh-CN" altLang="en-US" sz="1600" dirty="0">
                <a:solidFill>
                  <a:srgbClr val="123E61"/>
                </a:solidFill>
                <a:latin typeface="黑体" panose="02010609060101010101" pitchFamily="49" charset="-122"/>
                <a:ea typeface="黑体" panose="02010609060101010101" pitchFamily="49" charset="-122"/>
              </a:rPr>
              <a:t>综合统一</a:t>
            </a:r>
          </a:p>
          <a:p>
            <a:pPr marL="1085850" lvl="2" indent="-171450">
              <a:spcBef>
                <a:spcPts val="600"/>
              </a:spcBef>
              <a:buClr>
                <a:srgbClr val="123E61"/>
              </a:buClr>
              <a:buFont typeface="Wingdings" charset="2"/>
              <a:buChar char="l"/>
            </a:pPr>
            <a:r>
              <a:rPr lang="zh-CN" altLang="en-US" sz="1600" dirty="0">
                <a:solidFill>
                  <a:srgbClr val="123E61"/>
                </a:solidFill>
                <a:latin typeface="黑体" panose="02010609060101010101" pitchFamily="49" charset="-122"/>
                <a:ea typeface="黑体" panose="02010609060101010101" pitchFamily="49" charset="-122"/>
              </a:rPr>
              <a:t>集</a:t>
            </a:r>
            <a:r>
              <a:rPr lang="en-US" altLang="zh-CN" sz="1600" dirty="0">
                <a:solidFill>
                  <a:srgbClr val="123E61"/>
                </a:solidFill>
                <a:latin typeface="黑体" panose="02010609060101010101" pitchFamily="49" charset="-122"/>
                <a:ea typeface="黑体" panose="02010609060101010101" pitchFamily="49" charset="-122"/>
              </a:rPr>
              <a:t>DDL</a:t>
            </a:r>
            <a:r>
              <a:rPr lang="zh-CN" altLang="en-US" sz="1600" dirty="0">
                <a:solidFill>
                  <a:srgbClr val="123E61"/>
                </a:solidFill>
                <a:latin typeface="黑体" panose="02010609060101010101" pitchFamily="49" charset="-122"/>
                <a:ea typeface="黑体" panose="02010609060101010101" pitchFamily="49" charset="-122"/>
              </a:rPr>
              <a:t>、</a:t>
            </a:r>
            <a:r>
              <a:rPr lang="en-US" altLang="zh-CN" sz="1600" dirty="0">
                <a:solidFill>
                  <a:srgbClr val="123E61"/>
                </a:solidFill>
                <a:latin typeface="黑体" panose="02010609060101010101" pitchFamily="49" charset="-122"/>
                <a:ea typeface="黑体" panose="02010609060101010101" pitchFamily="49" charset="-122"/>
              </a:rPr>
              <a:t>DML</a:t>
            </a:r>
            <a:r>
              <a:rPr lang="zh-CN" altLang="en-US" sz="1600" dirty="0">
                <a:solidFill>
                  <a:srgbClr val="123E61"/>
                </a:solidFill>
                <a:latin typeface="黑体" panose="02010609060101010101" pitchFamily="49" charset="-122"/>
                <a:ea typeface="黑体" panose="02010609060101010101" pitchFamily="49" charset="-122"/>
              </a:rPr>
              <a:t>、</a:t>
            </a:r>
            <a:r>
              <a:rPr lang="en-US" altLang="zh-CN" sz="1600" dirty="0">
                <a:solidFill>
                  <a:srgbClr val="123E61"/>
                </a:solidFill>
                <a:latin typeface="黑体" panose="02010609060101010101" pitchFamily="49" charset="-122"/>
                <a:ea typeface="黑体" panose="02010609060101010101" pitchFamily="49" charset="-122"/>
              </a:rPr>
              <a:t>DCL</a:t>
            </a:r>
            <a:r>
              <a:rPr lang="zh-CN" altLang="en-US" sz="1600" dirty="0">
                <a:solidFill>
                  <a:srgbClr val="123E61"/>
                </a:solidFill>
                <a:latin typeface="黑体" panose="02010609060101010101" pitchFamily="49" charset="-122"/>
                <a:ea typeface="黑体" panose="02010609060101010101" pitchFamily="49" charset="-122"/>
              </a:rPr>
              <a:t>的功能于一体</a:t>
            </a:r>
          </a:p>
          <a:p>
            <a:pPr marL="1085850" lvl="2" indent="-171450">
              <a:spcBef>
                <a:spcPts val="600"/>
              </a:spcBef>
              <a:buClr>
                <a:srgbClr val="123E61"/>
              </a:buClr>
              <a:buFont typeface="Wingdings" charset="2"/>
              <a:buChar char="l"/>
            </a:pPr>
            <a:r>
              <a:rPr lang="zh-CN" altLang="en-US" sz="1600" dirty="0">
                <a:solidFill>
                  <a:srgbClr val="123E61"/>
                </a:solidFill>
                <a:latin typeface="黑体" panose="02010609060101010101" pitchFamily="49" charset="-122"/>
                <a:ea typeface="黑体" panose="02010609060101010101" pitchFamily="49" charset="-122"/>
              </a:rPr>
              <a:t>数据操作符统一</a:t>
            </a:r>
          </a:p>
          <a:p>
            <a:pPr marL="742950" lvl="1" indent="-285750">
              <a:spcBef>
                <a:spcPts val="1200"/>
              </a:spcBef>
              <a:buClr>
                <a:schemeClr val="tx2"/>
              </a:buClr>
              <a:buFont typeface="Wingdings" pitchFamily="2" charset="2"/>
              <a:buChar char="l"/>
            </a:pPr>
            <a:r>
              <a:rPr lang="zh-CN" altLang="en-US" sz="1600" dirty="0">
                <a:solidFill>
                  <a:srgbClr val="123E61"/>
                </a:solidFill>
                <a:latin typeface="黑体" panose="02010609060101010101" pitchFamily="49" charset="-122"/>
                <a:ea typeface="黑体" panose="02010609060101010101" pitchFamily="49" charset="-122"/>
              </a:rPr>
              <a:t>高度非过程化</a:t>
            </a:r>
          </a:p>
          <a:p>
            <a:pPr marL="1085850" lvl="2" indent="-171450">
              <a:spcBef>
                <a:spcPts val="600"/>
              </a:spcBef>
              <a:buClr>
                <a:srgbClr val="14436A"/>
              </a:buClr>
              <a:buFont typeface="Wingdings" charset="2"/>
              <a:buChar char="l"/>
            </a:pPr>
            <a:r>
              <a:rPr lang="zh-CN" altLang="en-US" sz="1600" dirty="0">
                <a:solidFill>
                  <a:srgbClr val="123E61"/>
                </a:solidFill>
                <a:latin typeface="黑体" panose="02010609060101010101" pitchFamily="49" charset="-122"/>
                <a:ea typeface="黑体" panose="02010609060101010101" pitchFamily="49" charset="-122"/>
              </a:rPr>
              <a:t>只需提出</a:t>
            </a:r>
            <a:r>
              <a:rPr lang="zh-CN" altLang="en-US" sz="1600" dirty="0">
                <a:solidFill>
                  <a:srgbClr val="123E61"/>
                </a:solidFill>
                <a:ea typeface="黑体" panose="02010609060101010101" pitchFamily="49" charset="-122"/>
              </a:rPr>
              <a:t>“</a:t>
            </a:r>
            <a:r>
              <a:rPr lang="zh-CN" altLang="en-US" sz="1600" dirty="0">
                <a:solidFill>
                  <a:srgbClr val="123E61"/>
                </a:solidFill>
                <a:latin typeface="黑体" panose="02010609060101010101" pitchFamily="49" charset="-122"/>
                <a:ea typeface="黑体" panose="02010609060101010101" pitchFamily="49" charset="-122"/>
              </a:rPr>
              <a:t>做什么</a:t>
            </a:r>
            <a:r>
              <a:rPr lang="zh-CN" altLang="en-US" sz="1600" dirty="0">
                <a:solidFill>
                  <a:srgbClr val="123E61"/>
                </a:solidFill>
                <a:ea typeface="黑体" panose="02010609060101010101" pitchFamily="49" charset="-122"/>
              </a:rPr>
              <a:t>”</a:t>
            </a:r>
            <a:r>
              <a:rPr lang="zh-CN" altLang="en-US" sz="1600" dirty="0">
                <a:solidFill>
                  <a:srgbClr val="123E61"/>
                </a:solidFill>
                <a:latin typeface="黑体" panose="02010609060101010101" pitchFamily="49" charset="-122"/>
                <a:ea typeface="黑体" panose="02010609060101010101" pitchFamily="49" charset="-122"/>
              </a:rPr>
              <a:t>，而无需指明</a:t>
            </a:r>
            <a:r>
              <a:rPr lang="zh-CN" altLang="en-US" sz="1600" dirty="0" smtClean="0">
                <a:solidFill>
                  <a:srgbClr val="123E61"/>
                </a:solidFill>
                <a:ea typeface="黑体" panose="02010609060101010101" pitchFamily="49" charset="-122"/>
              </a:rPr>
              <a:t>“</a:t>
            </a:r>
            <a:r>
              <a:rPr lang="zh-CN" altLang="en-US" sz="1600" dirty="0" smtClean="0">
                <a:solidFill>
                  <a:srgbClr val="123E61"/>
                </a:solidFill>
                <a:latin typeface="黑体" panose="02010609060101010101" pitchFamily="49" charset="-122"/>
                <a:ea typeface="黑体" panose="02010609060101010101" pitchFamily="49" charset="-122"/>
              </a:rPr>
              <a:t>怎么做</a:t>
            </a:r>
            <a:r>
              <a:rPr lang="zh-CN" altLang="en-US" sz="1600" dirty="0" smtClean="0">
                <a:solidFill>
                  <a:srgbClr val="123E61"/>
                </a:solidFill>
                <a:ea typeface="黑体" panose="02010609060101010101" pitchFamily="49" charset="-122"/>
              </a:rPr>
              <a:t>”</a:t>
            </a:r>
            <a:endParaRPr lang="zh-CN" altLang="en-US" sz="1600" dirty="0">
              <a:solidFill>
                <a:srgbClr val="123E61"/>
              </a:solidFill>
              <a:latin typeface="黑体" panose="02010609060101010101" pitchFamily="49" charset="-122"/>
              <a:ea typeface="黑体" panose="02010609060101010101" pitchFamily="49" charset="-122"/>
            </a:endParaRPr>
          </a:p>
          <a:p>
            <a:pPr marL="1085850" lvl="2" indent="-171450">
              <a:spcBef>
                <a:spcPts val="600"/>
              </a:spcBef>
              <a:buClr>
                <a:srgbClr val="14436A"/>
              </a:buClr>
              <a:buFont typeface="Wingdings" charset="2"/>
              <a:buChar char="l"/>
            </a:pPr>
            <a:r>
              <a:rPr lang="zh-CN" altLang="en-US" sz="1600" dirty="0">
                <a:solidFill>
                  <a:srgbClr val="123E61"/>
                </a:solidFill>
                <a:latin typeface="黑体" panose="02010609060101010101" pitchFamily="49" charset="-122"/>
                <a:ea typeface="黑体" panose="02010609060101010101" pitchFamily="49" charset="-122"/>
              </a:rPr>
              <a:t>无需了解存取路径，存取路径的选择以及</a:t>
            </a:r>
            <a:r>
              <a:rPr lang="en-US" altLang="zh-CN" sz="1600" dirty="0">
                <a:solidFill>
                  <a:srgbClr val="123E61"/>
                </a:solidFill>
                <a:latin typeface="黑体" panose="02010609060101010101" pitchFamily="49" charset="-122"/>
                <a:ea typeface="黑体" panose="02010609060101010101" pitchFamily="49" charset="-122"/>
              </a:rPr>
              <a:t>SQL</a:t>
            </a:r>
            <a:r>
              <a:rPr lang="zh-CN" altLang="en-US" sz="1600" dirty="0">
                <a:solidFill>
                  <a:srgbClr val="123E61"/>
                </a:solidFill>
                <a:latin typeface="黑体" panose="02010609060101010101" pitchFamily="49" charset="-122"/>
                <a:ea typeface="黑体" panose="02010609060101010101" pitchFamily="49" charset="-122"/>
              </a:rPr>
              <a:t>语句的操作过程由系统自动完成</a:t>
            </a:r>
          </a:p>
          <a:p>
            <a:pPr marL="742950" lvl="1" indent="-285750">
              <a:spcBef>
                <a:spcPts val="1200"/>
              </a:spcBef>
              <a:buClr>
                <a:schemeClr val="tx2"/>
              </a:buClr>
              <a:buFont typeface="Wingdings" pitchFamily="2" charset="2"/>
              <a:buChar char="l"/>
            </a:pPr>
            <a:r>
              <a:rPr lang="zh-CN" altLang="en-US" sz="1600" dirty="0">
                <a:solidFill>
                  <a:srgbClr val="123E61"/>
                </a:solidFill>
                <a:latin typeface="黑体" panose="02010609060101010101" pitchFamily="49" charset="-122"/>
                <a:ea typeface="黑体" panose="02010609060101010101" pitchFamily="49" charset="-122"/>
              </a:rPr>
              <a:t>面向集合的操作方式</a:t>
            </a:r>
            <a:endParaRPr lang="en-US" altLang="zh-CN" sz="1600" dirty="0">
              <a:solidFill>
                <a:srgbClr val="123E61"/>
              </a:solidFill>
              <a:latin typeface="黑体" panose="02010609060101010101" pitchFamily="49" charset="-122"/>
              <a:ea typeface="黑体" panose="02010609060101010101" pitchFamily="49" charset="-122"/>
            </a:endParaRPr>
          </a:p>
          <a:p>
            <a:pPr marL="1085850" lvl="2" indent="-171450">
              <a:spcBef>
                <a:spcPts val="600"/>
              </a:spcBef>
              <a:buClr>
                <a:schemeClr val="accent1"/>
              </a:buClr>
              <a:buFont typeface="Wingdings" charset="2"/>
              <a:buChar char="l"/>
            </a:pPr>
            <a:r>
              <a:rPr lang="zh-CN" altLang="en-US" sz="1600" dirty="0">
                <a:solidFill>
                  <a:srgbClr val="123E61"/>
                </a:solidFill>
                <a:latin typeface="黑体" panose="02010609060101010101" pitchFamily="49" charset="-122"/>
                <a:ea typeface="黑体" panose="02010609060101010101" pitchFamily="49" charset="-122"/>
              </a:rPr>
              <a:t>操作对象和结果均为集合</a:t>
            </a:r>
            <a:endParaRPr lang="en-US" altLang="zh-CN" sz="1600" dirty="0">
              <a:solidFill>
                <a:srgbClr val="123E61"/>
              </a:solidFill>
              <a:latin typeface="黑体" panose="02010609060101010101" pitchFamily="49" charset="-122"/>
              <a:ea typeface="黑体" panose="02010609060101010101" pitchFamily="49" charset="-122"/>
            </a:endParaRPr>
          </a:p>
          <a:p>
            <a:pPr marL="742950" lvl="1" indent="-285750">
              <a:spcBef>
                <a:spcPts val="1200"/>
              </a:spcBef>
              <a:buClr>
                <a:schemeClr val="tx2"/>
              </a:buClr>
              <a:buFont typeface="Wingdings" pitchFamily="2" charset="2"/>
              <a:buChar char="l"/>
            </a:pPr>
            <a:r>
              <a:rPr lang="zh-CN" altLang="zh-CN" sz="1600" dirty="0">
                <a:solidFill>
                  <a:srgbClr val="123E61"/>
                </a:solidFill>
                <a:latin typeface="黑体" panose="02010609060101010101" pitchFamily="49" charset="-122"/>
                <a:ea typeface="黑体" panose="02010609060101010101" pitchFamily="49" charset="-122"/>
              </a:rPr>
              <a:t>可独立使用又可嵌入主语言使用</a:t>
            </a:r>
            <a:endParaRPr lang="zh-CN" altLang="en-US" sz="1600" dirty="0">
              <a:solidFill>
                <a:srgbClr val="123E61"/>
              </a:solidFill>
              <a:latin typeface="黑体" panose="02010609060101010101" pitchFamily="49" charset="-122"/>
              <a:ea typeface="黑体" panose="02010609060101010101" pitchFamily="49" charset="-122"/>
            </a:endParaRPr>
          </a:p>
          <a:p>
            <a:pPr marL="1085850" lvl="2" indent="-171450">
              <a:spcBef>
                <a:spcPts val="600"/>
              </a:spcBef>
              <a:buClr>
                <a:srgbClr val="14436A"/>
              </a:buClr>
              <a:buFont typeface="Wingdings" charset="2"/>
              <a:buChar char="l"/>
            </a:pPr>
            <a:r>
              <a:rPr lang="zh-CN" altLang="en-US" sz="1600" dirty="0">
                <a:solidFill>
                  <a:srgbClr val="123E61"/>
                </a:solidFill>
                <a:latin typeface="黑体" panose="02010609060101010101" pitchFamily="49" charset="-122"/>
                <a:ea typeface="黑体" panose="02010609060101010101" pitchFamily="49" charset="-122"/>
              </a:rPr>
              <a:t>图形化用户接口</a:t>
            </a:r>
            <a:r>
              <a:rPr lang="en-US" altLang="zh-CN" sz="1600" dirty="0">
                <a:solidFill>
                  <a:srgbClr val="123E61"/>
                </a:solidFill>
                <a:latin typeface="黑体" panose="02010609060101010101" pitchFamily="49" charset="-122"/>
                <a:ea typeface="黑体" panose="02010609060101010101" pitchFamily="49" charset="-122"/>
              </a:rPr>
              <a:t>GUI</a:t>
            </a:r>
          </a:p>
          <a:p>
            <a:pPr marL="1085850" lvl="2" indent="-171450">
              <a:spcBef>
                <a:spcPts val="600"/>
              </a:spcBef>
              <a:buClr>
                <a:srgbClr val="14436A"/>
              </a:buClr>
              <a:buFont typeface="Wingdings" charset="2"/>
              <a:buChar char="l"/>
            </a:pPr>
            <a:r>
              <a:rPr lang="zh-CN" altLang="en-US" sz="1600" dirty="0">
                <a:solidFill>
                  <a:srgbClr val="123E61"/>
                </a:solidFill>
                <a:latin typeface="黑体" panose="02010609060101010101" pitchFamily="49" charset="-122"/>
                <a:ea typeface="黑体" panose="02010609060101010101" pitchFamily="49" charset="-122"/>
              </a:rPr>
              <a:t>终端输入命令</a:t>
            </a:r>
            <a:endParaRPr lang="en-US" altLang="zh-CN" sz="1600" dirty="0">
              <a:solidFill>
                <a:srgbClr val="123E61"/>
              </a:solidFill>
              <a:latin typeface="黑体" panose="02010609060101010101" pitchFamily="49" charset="-122"/>
              <a:ea typeface="黑体" panose="02010609060101010101" pitchFamily="49" charset="-122"/>
            </a:endParaRPr>
          </a:p>
          <a:p>
            <a:pPr marL="1085850" lvl="2" indent="-171450">
              <a:spcBef>
                <a:spcPts val="600"/>
              </a:spcBef>
              <a:buClr>
                <a:srgbClr val="14436A"/>
              </a:buClr>
              <a:buFont typeface="Wingdings" charset="2"/>
              <a:buChar char="l"/>
            </a:pPr>
            <a:r>
              <a:rPr lang="zh-CN" altLang="en-US" sz="1600" dirty="0">
                <a:solidFill>
                  <a:srgbClr val="123E61"/>
                </a:solidFill>
                <a:latin typeface="黑体" panose="02010609060101010101" pitchFamily="49" charset="-122"/>
                <a:ea typeface="黑体" panose="02010609060101010101" pitchFamily="49" charset="-122"/>
              </a:rPr>
              <a:t>嵌入到</a:t>
            </a:r>
            <a:r>
              <a:rPr lang="en-US" altLang="zh-CN" sz="1600" dirty="0">
                <a:solidFill>
                  <a:srgbClr val="123E61"/>
                </a:solidFill>
                <a:latin typeface="黑体" panose="02010609060101010101" pitchFamily="49" charset="-122"/>
                <a:ea typeface="黑体" panose="02010609060101010101" pitchFamily="49" charset="-122"/>
              </a:rPr>
              <a:t>JAVA</a:t>
            </a:r>
            <a:r>
              <a:rPr lang="zh-CN" altLang="en-US" sz="1600" dirty="0">
                <a:solidFill>
                  <a:srgbClr val="123E61"/>
                </a:solidFill>
                <a:latin typeface="黑体" panose="02010609060101010101" pitchFamily="49" charset="-122"/>
                <a:ea typeface="黑体" panose="02010609060101010101" pitchFamily="49" charset="-122"/>
              </a:rPr>
              <a:t>，</a:t>
            </a:r>
            <a:r>
              <a:rPr lang="en-US" altLang="zh-CN" sz="1600" dirty="0">
                <a:solidFill>
                  <a:srgbClr val="123E61"/>
                </a:solidFill>
                <a:latin typeface="黑体" panose="02010609060101010101" pitchFamily="49" charset="-122"/>
                <a:ea typeface="黑体" panose="02010609060101010101" pitchFamily="49" charset="-122"/>
              </a:rPr>
              <a:t>C++</a:t>
            </a:r>
            <a:r>
              <a:rPr lang="zh-CN" altLang="en-US" sz="1600" dirty="0">
                <a:solidFill>
                  <a:srgbClr val="123E61"/>
                </a:solidFill>
                <a:latin typeface="黑体" panose="02010609060101010101" pitchFamily="49" charset="-122"/>
                <a:ea typeface="黑体" panose="02010609060101010101" pitchFamily="49" charset="-122"/>
              </a:rPr>
              <a:t>等高级语言中</a:t>
            </a:r>
          </a:p>
        </p:txBody>
      </p:sp>
      <p:sp>
        <p:nvSpPr>
          <p:cNvPr id="9" name="文本框 8"/>
          <p:cNvSpPr txBox="1"/>
          <p:nvPr/>
        </p:nvSpPr>
        <p:spPr>
          <a:xfrm>
            <a:off x="935596" y="124272"/>
            <a:ext cx="3240360"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1.SQL</a:t>
            </a:r>
            <a:r>
              <a:rPr lang="zh-CN" altLang="en-US" b="1" dirty="0">
                <a:solidFill>
                  <a:srgbClr val="123E61"/>
                </a:solidFill>
                <a:latin typeface="黑体" panose="02010609060101010101" pitchFamily="49" charset="-122"/>
                <a:ea typeface="黑体" panose="02010609060101010101" pitchFamily="49" charset="-122"/>
              </a:rPr>
              <a:t>语言概述</a:t>
            </a: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4</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395059708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 calcmode="lin" valueType="num">
                                      <p:cBhvr additive="base">
                                        <p:cTn id="2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 calcmode="lin" valueType="num">
                                      <p:cBhvr additive="base">
                                        <p:cTn id="29"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 calcmode="lin" valueType="num">
                                      <p:cBhvr additive="base">
                                        <p:cTn id="3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
                                            <p:txEl>
                                              <p:pRg st="7" end="7"/>
                                            </p:txEl>
                                          </p:spTgt>
                                        </p:tgtEl>
                                        <p:attrNameLst>
                                          <p:attrName>style.visibility</p:attrName>
                                        </p:attrNameLst>
                                      </p:cBhvr>
                                      <p:to>
                                        <p:strVal val="visible"/>
                                      </p:to>
                                    </p:set>
                                    <p:anim calcmode="lin" valueType="num">
                                      <p:cBhvr additive="base">
                                        <p:cTn id="3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8">
                                            <p:txEl>
                                              <p:pRg st="8" end="8"/>
                                            </p:txEl>
                                          </p:spTgt>
                                        </p:tgtEl>
                                        <p:attrNameLst>
                                          <p:attrName>style.visibility</p:attrName>
                                        </p:attrNameLst>
                                      </p:cBhvr>
                                      <p:to>
                                        <p:strVal val="visible"/>
                                      </p:to>
                                    </p:set>
                                    <p:anim calcmode="lin" valueType="num">
                                      <p:cBhvr additive="base">
                                        <p:cTn id="45"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8">
                                            <p:txEl>
                                              <p:pRg st="9" end="9"/>
                                            </p:txEl>
                                          </p:spTgt>
                                        </p:tgtEl>
                                        <p:attrNameLst>
                                          <p:attrName>style.visibility</p:attrName>
                                        </p:attrNameLst>
                                      </p:cBhvr>
                                      <p:to>
                                        <p:strVal val="visible"/>
                                      </p:to>
                                    </p:set>
                                    <p:anim calcmode="lin" valueType="num">
                                      <p:cBhvr additive="base">
                                        <p:cTn id="49"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
                                            <p:txEl>
                                              <p:pRg st="10" end="10"/>
                                            </p:txEl>
                                          </p:spTgt>
                                        </p:tgtEl>
                                        <p:attrNameLst>
                                          <p:attrName>style.visibility</p:attrName>
                                        </p:attrNameLst>
                                      </p:cBhvr>
                                      <p:to>
                                        <p:strVal val="visible"/>
                                      </p:to>
                                    </p:set>
                                    <p:anim calcmode="lin" valueType="num">
                                      <p:cBhvr additive="base">
                                        <p:cTn id="53"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8">
                                            <p:txEl>
                                              <p:pRg st="11" end="11"/>
                                            </p:txEl>
                                          </p:spTgt>
                                        </p:tgtEl>
                                        <p:attrNameLst>
                                          <p:attrName>style.visibility</p:attrName>
                                        </p:attrNameLst>
                                      </p:cBhvr>
                                      <p:to>
                                        <p:strVal val="visible"/>
                                      </p:to>
                                    </p:set>
                                    <p:anim calcmode="lin" valueType="num">
                                      <p:cBhvr additive="base">
                                        <p:cTn id="57"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4436A"/>
                </a:solidFill>
                <a:latin typeface="黑体" panose="02010609060101010101" pitchFamily="49" charset="-122"/>
                <a:ea typeface="黑体" panose="02010609060101010101" pitchFamily="49" charset="-122"/>
              </a:rPr>
              <a:t>聚集函数</a:t>
            </a:r>
          </a:p>
        </p:txBody>
      </p:sp>
      <p:sp>
        <p:nvSpPr>
          <p:cNvPr id="13" name="文本框 12"/>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数据查询语句基本结构</a:t>
            </a:r>
          </a:p>
        </p:txBody>
      </p:sp>
      <p:sp>
        <p:nvSpPr>
          <p:cNvPr id="20" name="文本框 19"/>
          <p:cNvSpPr txBox="1"/>
          <p:nvPr/>
        </p:nvSpPr>
        <p:spPr>
          <a:xfrm>
            <a:off x="827584" y="628328"/>
            <a:ext cx="4249881" cy="400110"/>
          </a:xfrm>
          <a:prstGeom prst="rect">
            <a:avLst/>
          </a:prstGeom>
          <a:noFill/>
        </p:spPr>
        <p:txBody>
          <a:bodyPr wrap="none" rtlCol="0">
            <a:spAutoFit/>
          </a:bodyPr>
          <a:lstStyle/>
          <a:p>
            <a:pPr marL="342900" indent="-342900">
              <a:buFont typeface="Wingdings" pitchFamily="2" charset="2"/>
              <a:buChar char="l"/>
            </a:pPr>
            <a:r>
              <a:rPr lang="en-US" altLang="zh-CN" sz="2000" dirty="0">
                <a:solidFill>
                  <a:srgbClr val="14436A"/>
                </a:solidFill>
                <a:latin typeface="黑体" panose="02010609060101010101" pitchFamily="49" charset="-122"/>
                <a:ea typeface="黑体" panose="02010609060101010101" pitchFamily="49" charset="-122"/>
              </a:rPr>
              <a:t>MAX</a:t>
            </a:r>
            <a:r>
              <a:rPr lang="zh-CN" altLang="en-US" sz="2000" dirty="0">
                <a:solidFill>
                  <a:srgbClr val="14436A"/>
                </a:solidFill>
                <a:latin typeface="黑体" panose="02010609060101010101" pitchFamily="49" charset="-122"/>
                <a:ea typeface="黑体" panose="02010609060101010101" pitchFamily="49" charset="-122"/>
              </a:rPr>
              <a:t>，</a:t>
            </a:r>
            <a:r>
              <a:rPr lang="en-US" altLang="zh-CN" sz="2000" dirty="0">
                <a:solidFill>
                  <a:srgbClr val="14436A"/>
                </a:solidFill>
                <a:latin typeface="黑体" panose="02010609060101010101" pitchFamily="49" charset="-122"/>
                <a:ea typeface="黑体" panose="02010609060101010101" pitchFamily="49" charset="-122"/>
              </a:rPr>
              <a:t>MIN</a:t>
            </a:r>
            <a:r>
              <a:rPr lang="zh-CN" altLang="en-US" sz="2000" dirty="0">
                <a:solidFill>
                  <a:srgbClr val="14436A"/>
                </a:solidFill>
                <a:latin typeface="黑体" panose="02010609060101010101" pitchFamily="49" charset="-122"/>
                <a:ea typeface="黑体" panose="02010609060101010101" pitchFamily="49" charset="-122"/>
              </a:rPr>
              <a:t>，</a:t>
            </a:r>
            <a:r>
              <a:rPr lang="en-US" altLang="zh-CN" sz="2000" dirty="0">
                <a:solidFill>
                  <a:srgbClr val="14436A"/>
                </a:solidFill>
                <a:latin typeface="黑体" panose="02010609060101010101" pitchFamily="49" charset="-122"/>
                <a:ea typeface="黑体" panose="02010609060101010101" pitchFamily="49" charset="-122"/>
              </a:rPr>
              <a:t>SUM,AVG</a:t>
            </a:r>
            <a:r>
              <a:rPr lang="zh-CN" altLang="en-US" sz="2000" dirty="0">
                <a:solidFill>
                  <a:srgbClr val="14436A"/>
                </a:solidFill>
                <a:latin typeface="黑体" panose="02010609060101010101" pitchFamily="49" charset="-122"/>
                <a:ea typeface="黑体" panose="02010609060101010101" pitchFamily="49" charset="-122"/>
              </a:rPr>
              <a:t>等</a:t>
            </a:r>
            <a:r>
              <a:rPr lang="zh-CN" altLang="en-US" sz="2000" dirty="0">
                <a:solidFill>
                  <a:schemeClr val="tx2"/>
                </a:solidFill>
                <a:latin typeface="黑体" panose="02010609060101010101" pitchFamily="49" charset="-122"/>
                <a:ea typeface="黑体" panose="02010609060101010101" pitchFamily="49" charset="-122"/>
              </a:rPr>
              <a:t>函数的用法</a:t>
            </a:r>
            <a:endParaRPr lang="zh-CN" altLang="en-US" sz="2000" dirty="0">
              <a:solidFill>
                <a:srgbClr val="14436A"/>
              </a:solidFill>
              <a:latin typeface="黑体" panose="02010609060101010101" pitchFamily="49" charset="-122"/>
              <a:ea typeface="黑体" panose="02010609060101010101" pitchFamily="49" charset="-122"/>
            </a:endParaRPr>
          </a:p>
        </p:txBody>
      </p:sp>
      <p:sp>
        <p:nvSpPr>
          <p:cNvPr id="22" name="文本框 21"/>
          <p:cNvSpPr txBox="1"/>
          <p:nvPr/>
        </p:nvSpPr>
        <p:spPr>
          <a:xfrm>
            <a:off x="1147544" y="1132384"/>
            <a:ext cx="5295039" cy="800219"/>
          </a:xfrm>
          <a:prstGeom prst="rect">
            <a:avLst/>
          </a:prstGeom>
          <a:noFill/>
        </p:spPr>
        <p:txBody>
          <a:bodyPr wrap="none" rtlCol="0">
            <a:spAutoFit/>
          </a:bodyPr>
          <a:lstStyle/>
          <a:p>
            <a:pPr marL="285750" indent="-285750">
              <a:buClr>
                <a:schemeClr val="accent1"/>
              </a:buClr>
              <a:buFont typeface="Wingdings" panose="05000000000000000000" pitchFamily="2" charset="2"/>
              <a:buChar char="l"/>
            </a:pPr>
            <a:r>
              <a:rPr lang="zh-CN" altLang="en-US" sz="1600" dirty="0">
                <a:solidFill>
                  <a:srgbClr val="14436A"/>
                </a:solidFill>
                <a:latin typeface="黑体" panose="02010609060101010101" pitchFamily="49" charset="-122"/>
                <a:ea typeface="黑体" panose="02010609060101010101" pitchFamily="49" charset="-122"/>
              </a:rPr>
              <a:t>例</a:t>
            </a:r>
            <a:r>
              <a:rPr lang="en-US" altLang="zh-CN" sz="1600" dirty="0">
                <a:solidFill>
                  <a:srgbClr val="14436A"/>
                </a:solidFill>
                <a:latin typeface="黑体" panose="02010609060101010101" pitchFamily="49" charset="-122"/>
                <a:ea typeface="黑体" panose="02010609060101010101" pitchFamily="49" charset="-122"/>
              </a:rPr>
              <a:t>1</a:t>
            </a:r>
            <a:r>
              <a:rPr lang="zh-CN" altLang="en-US" sz="1600" dirty="0">
                <a:solidFill>
                  <a:srgbClr val="14436A"/>
                </a:solidFill>
                <a:latin typeface="黑体" panose="02010609060101010101" pitchFamily="49" charset="-122"/>
                <a:ea typeface="黑体" panose="02010609060101010101" pitchFamily="49" charset="-122"/>
              </a:rPr>
              <a:t>：查询</a:t>
            </a:r>
            <a:r>
              <a:rPr lang="en-US" altLang="zh-CN" sz="1600" dirty="0">
                <a:solidFill>
                  <a:srgbClr val="14436A"/>
                </a:solidFill>
                <a:latin typeface="黑体" panose="02010609060101010101" pitchFamily="49" charset="-122"/>
                <a:ea typeface="黑体" panose="02010609060101010101" pitchFamily="49" charset="-122"/>
              </a:rPr>
              <a:t>Medicine</a:t>
            </a:r>
            <a:r>
              <a:rPr lang="zh-CN" altLang="en-US" sz="1600" dirty="0">
                <a:solidFill>
                  <a:srgbClr val="14436A"/>
                </a:solidFill>
                <a:latin typeface="黑体" panose="02010609060101010101" pitchFamily="49" charset="-122"/>
                <a:ea typeface="黑体" panose="02010609060101010101" pitchFamily="49" charset="-122"/>
              </a:rPr>
              <a:t>表中</a:t>
            </a:r>
            <a:r>
              <a:rPr lang="en-US" altLang="zh-CN" sz="1600" dirty="0" err="1">
                <a:solidFill>
                  <a:srgbClr val="14436A"/>
                </a:solidFill>
                <a:latin typeface="黑体" panose="02010609060101010101" pitchFamily="49" charset="-122"/>
                <a:ea typeface="黑体" panose="02010609060101010101" pitchFamily="49" charset="-122"/>
              </a:rPr>
              <a:t>Mprice</a:t>
            </a:r>
            <a:r>
              <a:rPr lang="zh-CN" altLang="en-US" sz="1600" dirty="0">
                <a:solidFill>
                  <a:srgbClr val="14436A"/>
                </a:solidFill>
                <a:latin typeface="黑体" panose="02010609060101010101" pitchFamily="49" charset="-122"/>
                <a:ea typeface="黑体" panose="02010609060101010101" pitchFamily="49" charset="-122"/>
              </a:rPr>
              <a:t>字段的最大值和最小值</a:t>
            </a:r>
            <a:endParaRPr lang="en-US" altLang="zh-CN" sz="1600" dirty="0">
              <a:solidFill>
                <a:srgbClr val="14436A"/>
              </a:solidFill>
              <a:latin typeface="黑体" panose="02010609060101010101" pitchFamily="49" charset="-122"/>
              <a:ea typeface="黑体" panose="02010609060101010101" pitchFamily="49" charset="-122"/>
            </a:endParaRPr>
          </a:p>
          <a:p>
            <a:r>
              <a:rPr lang="zh-CN" altLang="en-US" sz="1600" dirty="0">
                <a:solidFill>
                  <a:srgbClr val="14436A"/>
                </a:solidFill>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SELECT MAX(Mprice), MIN(Mprice)</a:t>
            </a:r>
          </a:p>
          <a:p>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FROM Medicine</a:t>
            </a:r>
          </a:p>
        </p:txBody>
      </p:sp>
      <p:pic>
        <p:nvPicPr>
          <p:cNvPr id="23" name="图片 22"/>
          <p:cNvPicPr>
            <a:picLocks noChangeAspect="1"/>
          </p:cNvPicPr>
          <p:nvPr/>
        </p:nvPicPr>
        <p:blipFill>
          <a:blip r:embed="rId4"/>
          <a:stretch>
            <a:fillRect/>
          </a:stretch>
        </p:blipFill>
        <p:spPr>
          <a:xfrm>
            <a:off x="5647283" y="1517104"/>
            <a:ext cx="2371020" cy="662740"/>
          </a:xfrm>
          <a:prstGeom prst="rect">
            <a:avLst/>
          </a:prstGeom>
        </p:spPr>
      </p:pic>
      <p:sp>
        <p:nvSpPr>
          <p:cNvPr id="11" name="文本框 10">
            <a:extLst>
              <a:ext uri="{FF2B5EF4-FFF2-40B4-BE49-F238E27FC236}">
                <a16:creationId xmlns:a16="http://schemas.microsoft.com/office/drawing/2014/main" id="{1FCC5541-C8A5-403F-A92F-3E6D410353CE}"/>
              </a:ext>
            </a:extLst>
          </p:cNvPr>
          <p:cNvSpPr txBox="1"/>
          <p:nvPr/>
        </p:nvSpPr>
        <p:spPr>
          <a:xfrm>
            <a:off x="1133696" y="2328061"/>
            <a:ext cx="4356484" cy="1292662"/>
          </a:xfrm>
          <a:prstGeom prst="rect">
            <a:avLst/>
          </a:prstGeom>
          <a:noFill/>
        </p:spPr>
        <p:txBody>
          <a:bodyPr wrap="square" rtlCol="0">
            <a:spAutoFit/>
          </a:bodyPr>
          <a:lstStyle/>
          <a:p>
            <a:pPr marL="285750" indent="-285750">
              <a:buClr>
                <a:schemeClr val="tx2"/>
              </a:buClr>
              <a:buFont typeface="Wingdings" panose="05000000000000000000" pitchFamily="2" charset="2"/>
              <a:buChar char="l"/>
            </a:pPr>
            <a:r>
              <a:rPr lang="zh-CN" altLang="en-US" sz="1600" dirty="0">
                <a:solidFill>
                  <a:srgbClr val="14436A"/>
                </a:solidFill>
                <a:latin typeface="黑体" panose="02010609060101010101" pitchFamily="49" charset="-122"/>
                <a:ea typeface="黑体" panose="02010609060101010101" pitchFamily="49" charset="-122"/>
              </a:rPr>
              <a:t>例</a:t>
            </a:r>
            <a:r>
              <a:rPr lang="en-US" altLang="zh-CN" sz="1600" dirty="0">
                <a:solidFill>
                  <a:srgbClr val="14436A"/>
                </a:solidFill>
                <a:latin typeface="黑体" panose="02010609060101010101" pitchFamily="49" charset="-122"/>
                <a:ea typeface="黑体" panose="02010609060101010101" pitchFamily="49" charset="-122"/>
              </a:rPr>
              <a:t>2</a:t>
            </a:r>
            <a:r>
              <a:rPr lang="zh-CN" altLang="en-US" sz="1600" dirty="0">
                <a:solidFill>
                  <a:srgbClr val="14436A"/>
                </a:solidFill>
                <a:latin typeface="黑体" panose="02010609060101010101" pitchFamily="49" charset="-122"/>
                <a:ea typeface="黑体" panose="02010609060101010101" pitchFamily="49" charset="-122"/>
              </a:rPr>
              <a:t>：统计医生的平均年龄</a:t>
            </a:r>
          </a:p>
          <a:p>
            <a:pPr>
              <a:buClr>
                <a:srgbClr val="FF0000"/>
              </a:buClr>
            </a:pPr>
            <a:r>
              <a:rPr lang="en-US" altLang="zh-CN" sz="1600" dirty="0">
                <a:solidFill>
                  <a:srgbClr val="14436A"/>
                </a:solidFill>
                <a:latin typeface="黑体" panose="02010609060101010101" pitchFamily="49" charset="-122"/>
                <a:ea typeface="黑体" panose="02010609060101010101" pitchFamily="49" charset="-122"/>
              </a:rPr>
              <a:t>  </a:t>
            </a:r>
          </a:p>
          <a:p>
            <a:pPr lvl="1">
              <a:buClr>
                <a:srgbClr val="FF0000"/>
              </a:buClr>
            </a:pPr>
            <a:r>
              <a:rPr lang="en-US" altLang="zh-CN" sz="1400" dirty="0" smtClean="0">
                <a:latin typeface="黑体" panose="02010609060101010101" pitchFamily="49" charset="-122"/>
                <a:ea typeface="黑体" panose="02010609060101010101" pitchFamily="49" charset="-122"/>
              </a:rPr>
              <a:t>SELECT </a:t>
            </a:r>
            <a:r>
              <a:rPr lang="en-US" altLang="zh-CN" sz="1400" dirty="0">
                <a:latin typeface="黑体" panose="02010609060101010101" pitchFamily="49" charset="-122"/>
                <a:ea typeface="黑体" panose="02010609060101010101" pitchFamily="49" charset="-122"/>
              </a:rPr>
              <a:t>AVG(</a:t>
            </a:r>
            <a:r>
              <a:rPr lang="en-US" altLang="zh-CN" sz="1400" dirty="0" err="1">
                <a:latin typeface="黑体" panose="02010609060101010101" pitchFamily="49" charset="-122"/>
                <a:ea typeface="黑体" panose="02010609060101010101" pitchFamily="49" charset="-122"/>
              </a:rPr>
              <a:t>Dage</a:t>
            </a:r>
            <a:r>
              <a:rPr lang="en-US" altLang="zh-CN" sz="1400" dirty="0">
                <a:latin typeface="黑体" panose="02010609060101010101" pitchFamily="49" charset="-122"/>
                <a:ea typeface="黑体" panose="02010609060101010101" pitchFamily="49" charset="-122"/>
              </a:rPr>
              <a:t>)</a:t>
            </a:r>
          </a:p>
          <a:p>
            <a:pPr lvl="1">
              <a:buClr>
                <a:srgbClr val="FF0000"/>
              </a:buClr>
            </a:pPr>
            <a:r>
              <a:rPr lang="en-US" altLang="zh-CN" sz="1400" dirty="0" smtClean="0">
                <a:latin typeface="黑体" panose="02010609060101010101" pitchFamily="49" charset="-122"/>
                <a:ea typeface="黑体" panose="02010609060101010101" pitchFamily="49" charset="-122"/>
              </a:rPr>
              <a:t> FROM </a:t>
            </a:r>
            <a:r>
              <a:rPr lang="en-US" altLang="zh-CN" sz="1400" dirty="0">
                <a:latin typeface="黑体" panose="02010609060101010101" pitchFamily="49" charset="-122"/>
                <a:ea typeface="黑体" panose="02010609060101010101" pitchFamily="49" charset="-122"/>
              </a:rPr>
              <a:t>Doctor</a:t>
            </a:r>
          </a:p>
          <a:p>
            <a:r>
              <a:rPr lang="en-US" altLang="zh-CN" sz="1600" dirty="0">
                <a:solidFill>
                  <a:srgbClr val="14436A"/>
                </a:solidFill>
              </a:rPr>
              <a:t>  </a:t>
            </a:r>
          </a:p>
        </p:txBody>
      </p:sp>
      <p:pic>
        <p:nvPicPr>
          <p:cNvPr id="12" name="图片 11">
            <a:extLst>
              <a:ext uri="{FF2B5EF4-FFF2-40B4-BE49-F238E27FC236}">
                <a16:creationId xmlns:a16="http://schemas.microsoft.com/office/drawing/2014/main" id="{2C72A50C-02B6-45F1-A82E-A0D8C8370728}"/>
              </a:ext>
            </a:extLst>
          </p:cNvPr>
          <p:cNvPicPr>
            <a:picLocks noChangeAspect="1"/>
          </p:cNvPicPr>
          <p:nvPr/>
        </p:nvPicPr>
        <p:blipFill>
          <a:blip r:embed="rId5"/>
          <a:stretch>
            <a:fillRect/>
          </a:stretch>
        </p:blipFill>
        <p:spPr>
          <a:xfrm>
            <a:off x="5647283" y="2563953"/>
            <a:ext cx="1524548" cy="662847"/>
          </a:xfrm>
          <a:prstGeom prst="rect">
            <a:avLst/>
          </a:prstGeom>
        </p:spPr>
      </p:pic>
      <p:sp>
        <p:nvSpPr>
          <p:cNvPr id="14" name="文本框 13">
            <a:extLst>
              <a:ext uri="{FF2B5EF4-FFF2-40B4-BE49-F238E27FC236}">
                <a16:creationId xmlns:a16="http://schemas.microsoft.com/office/drawing/2014/main" id="{F27D1EC2-89EE-4DDF-AD7F-7053431C643E}"/>
              </a:ext>
            </a:extLst>
          </p:cNvPr>
          <p:cNvSpPr txBox="1"/>
          <p:nvPr/>
        </p:nvSpPr>
        <p:spPr>
          <a:xfrm>
            <a:off x="1117682" y="3620723"/>
            <a:ext cx="4356484" cy="1508105"/>
          </a:xfrm>
          <a:prstGeom prst="rect">
            <a:avLst/>
          </a:prstGeom>
          <a:noFill/>
        </p:spPr>
        <p:txBody>
          <a:bodyPr wrap="square" rtlCol="0">
            <a:spAutoFit/>
          </a:bodyPr>
          <a:lstStyle/>
          <a:p>
            <a:pPr marL="285750" indent="-285750">
              <a:buClr>
                <a:schemeClr val="tx2"/>
              </a:buClr>
              <a:buFont typeface="Wingdings" panose="05000000000000000000" pitchFamily="2" charset="2"/>
              <a:buChar char="l"/>
            </a:pPr>
            <a:r>
              <a:rPr lang="zh-CN" altLang="en-US" sz="1600" dirty="0">
                <a:solidFill>
                  <a:srgbClr val="14436A"/>
                </a:solidFill>
                <a:latin typeface="黑体" panose="02010609060101010101" pitchFamily="49" charset="-122"/>
                <a:ea typeface="黑体" panose="02010609060101010101" pitchFamily="49" charset="-122"/>
              </a:rPr>
              <a:t>例</a:t>
            </a:r>
            <a:r>
              <a:rPr lang="en-US" altLang="zh-CN" sz="1600" dirty="0">
                <a:solidFill>
                  <a:srgbClr val="14436A"/>
                </a:solidFill>
                <a:latin typeface="黑体" panose="02010609060101010101" pitchFamily="49" charset="-122"/>
                <a:ea typeface="黑体" panose="02010609060101010101" pitchFamily="49" charset="-122"/>
              </a:rPr>
              <a:t>3</a:t>
            </a:r>
            <a:r>
              <a:rPr lang="zh-CN" altLang="en-US" sz="1600" dirty="0">
                <a:solidFill>
                  <a:srgbClr val="14436A"/>
                </a:solidFill>
                <a:latin typeface="黑体" panose="02010609060101010101" pitchFamily="49" charset="-122"/>
                <a:ea typeface="黑体" panose="02010609060101010101" pitchFamily="49" charset="-122"/>
              </a:rPr>
              <a:t>：统计就诊表中就诊费用的总额</a:t>
            </a:r>
          </a:p>
          <a:p>
            <a:pPr>
              <a:buClr>
                <a:srgbClr val="FF0000"/>
              </a:buClr>
            </a:pPr>
            <a:r>
              <a:rPr lang="en-US" altLang="zh-CN" sz="1600" dirty="0">
                <a:solidFill>
                  <a:srgbClr val="14436A"/>
                </a:solidFill>
                <a:latin typeface="黑体" panose="02010609060101010101" pitchFamily="49" charset="-122"/>
                <a:ea typeface="黑体" panose="02010609060101010101" pitchFamily="49" charset="-122"/>
              </a:rPr>
              <a:t> </a:t>
            </a:r>
          </a:p>
          <a:p>
            <a:pPr lvl="1">
              <a:buClr>
                <a:srgbClr val="FF0000"/>
              </a:buClr>
            </a:pPr>
            <a:r>
              <a:rPr lang="en-US" altLang="zh-CN" sz="1400" dirty="0" smtClean="0">
                <a:latin typeface="黑体" panose="02010609060101010101" pitchFamily="49" charset="-122"/>
                <a:ea typeface="黑体" panose="02010609060101010101" pitchFamily="49" charset="-122"/>
              </a:rPr>
              <a:t>SELECT </a:t>
            </a:r>
            <a:r>
              <a:rPr lang="en-US" altLang="zh-CN" sz="1400" dirty="0">
                <a:latin typeface="黑体" panose="02010609060101010101" pitchFamily="49" charset="-122"/>
                <a:ea typeface="黑体" panose="02010609060101010101" pitchFamily="49" charset="-122"/>
              </a:rPr>
              <a:t>SUM(</a:t>
            </a:r>
            <a:r>
              <a:rPr lang="en-US" altLang="zh-CN" sz="1400" dirty="0" err="1">
                <a:latin typeface="黑体" panose="02010609060101010101" pitchFamily="49" charset="-122"/>
                <a:ea typeface="黑体" panose="02010609060101010101" pitchFamily="49" charset="-122"/>
              </a:rPr>
              <a:t>Rfee</a:t>
            </a:r>
            <a:r>
              <a:rPr lang="en-US" altLang="zh-CN" sz="1400" dirty="0">
                <a:latin typeface="黑体" panose="02010609060101010101" pitchFamily="49" charset="-122"/>
                <a:ea typeface="黑体" panose="02010609060101010101" pitchFamily="49" charset="-122"/>
              </a:rPr>
              <a:t>)</a:t>
            </a:r>
          </a:p>
          <a:p>
            <a:pPr lvl="1">
              <a:buClr>
                <a:srgbClr val="FF0000"/>
              </a:buClr>
            </a:pPr>
            <a:r>
              <a:rPr lang="en-US" altLang="zh-CN" sz="1400" dirty="0" smtClean="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FROM Diagnosis</a:t>
            </a:r>
          </a:p>
          <a:p>
            <a:pPr lvl="1">
              <a:buClr>
                <a:srgbClr val="FF0000"/>
              </a:buClr>
            </a:pPr>
            <a:r>
              <a:rPr lang="en-US" altLang="zh-CN" sz="1400" dirty="0">
                <a:solidFill>
                  <a:srgbClr val="14436A"/>
                </a:solidFill>
                <a:latin typeface="黑体" panose="02010609060101010101" pitchFamily="49" charset="-122"/>
                <a:ea typeface="黑体" panose="02010609060101010101" pitchFamily="49" charset="-122"/>
              </a:rPr>
              <a:t>  </a:t>
            </a:r>
          </a:p>
          <a:p>
            <a:r>
              <a:rPr lang="en-US" altLang="zh-CN" sz="1600" dirty="0">
                <a:solidFill>
                  <a:srgbClr val="14436A"/>
                </a:solidFill>
              </a:rPr>
              <a:t>  </a:t>
            </a:r>
          </a:p>
        </p:txBody>
      </p:sp>
      <p:pic>
        <p:nvPicPr>
          <p:cNvPr id="15" name="图片 14">
            <a:extLst>
              <a:ext uri="{FF2B5EF4-FFF2-40B4-BE49-F238E27FC236}">
                <a16:creationId xmlns:a16="http://schemas.microsoft.com/office/drawing/2014/main" id="{5368A17C-9B78-48FA-B024-2C5B147A494F}"/>
              </a:ext>
            </a:extLst>
          </p:cNvPr>
          <p:cNvPicPr>
            <a:picLocks noChangeAspect="1"/>
          </p:cNvPicPr>
          <p:nvPr/>
        </p:nvPicPr>
        <p:blipFill>
          <a:blip r:embed="rId6"/>
          <a:stretch>
            <a:fillRect/>
          </a:stretch>
        </p:blipFill>
        <p:spPr>
          <a:xfrm>
            <a:off x="5663480" y="3940949"/>
            <a:ext cx="1368152" cy="593726"/>
          </a:xfrm>
          <a:prstGeom prst="rect">
            <a:avLst/>
          </a:prstGeom>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40</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169145872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聚集函数</a:t>
            </a:r>
          </a:p>
        </p:txBody>
      </p:sp>
      <p:sp>
        <p:nvSpPr>
          <p:cNvPr id="13" name="文本框 12"/>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数据查询语句基本结构</a:t>
            </a:r>
          </a:p>
        </p:txBody>
      </p:sp>
      <p:sp>
        <p:nvSpPr>
          <p:cNvPr id="20" name="文本框 19"/>
          <p:cNvSpPr txBox="1"/>
          <p:nvPr/>
        </p:nvSpPr>
        <p:spPr>
          <a:xfrm>
            <a:off x="827584" y="628328"/>
            <a:ext cx="2454518" cy="400110"/>
          </a:xfrm>
          <a:prstGeom prst="rect">
            <a:avLst/>
          </a:prstGeom>
          <a:noFill/>
        </p:spPr>
        <p:txBody>
          <a:bodyPr wrap="none" rtlCol="0">
            <a:spAutoFit/>
          </a:bodyPr>
          <a:lstStyle/>
          <a:p>
            <a:pPr marL="342900" indent="-342900">
              <a:buFont typeface="Wingdings" pitchFamily="2" charset="2"/>
              <a:buChar char="l"/>
            </a:pPr>
            <a:r>
              <a:rPr lang="en-US" altLang="zh-CN" sz="2000" dirty="0">
                <a:solidFill>
                  <a:schemeClr val="tx2"/>
                </a:solidFill>
                <a:latin typeface="黑体" panose="02010609060101010101" pitchFamily="49" charset="-122"/>
                <a:ea typeface="黑体" panose="02010609060101010101" pitchFamily="49" charset="-122"/>
              </a:rPr>
              <a:t>COUNT</a:t>
            </a:r>
            <a:r>
              <a:rPr lang="zh-CN" altLang="en-US" sz="2000" dirty="0">
                <a:solidFill>
                  <a:schemeClr val="tx2"/>
                </a:solidFill>
                <a:latin typeface="黑体" panose="02010609060101010101" pitchFamily="49" charset="-122"/>
                <a:ea typeface="黑体" panose="02010609060101010101" pitchFamily="49" charset="-122"/>
              </a:rPr>
              <a:t>函数的用法</a:t>
            </a:r>
          </a:p>
        </p:txBody>
      </p:sp>
      <p:sp>
        <p:nvSpPr>
          <p:cNvPr id="21" name="文本框 20"/>
          <p:cNvSpPr txBox="1"/>
          <p:nvPr/>
        </p:nvSpPr>
        <p:spPr>
          <a:xfrm>
            <a:off x="827584" y="1204392"/>
            <a:ext cx="7200800" cy="1569660"/>
          </a:xfrm>
          <a:prstGeom prst="rect">
            <a:avLst/>
          </a:prstGeom>
          <a:noFill/>
        </p:spPr>
        <p:txBody>
          <a:bodyPr wrap="square" rtlCol="0">
            <a:spAutoFit/>
          </a:bodyPr>
          <a:lstStyle/>
          <a:p>
            <a:pPr marL="742950" lvl="1" indent="-285750">
              <a:buClr>
                <a:schemeClr val="tx2"/>
              </a:buClr>
              <a:buFont typeface="Wingdings" panose="05000000000000000000" pitchFamily="2" charset="2"/>
              <a:buChar char="l"/>
            </a:pPr>
            <a:r>
              <a:rPr lang="en-US" altLang="zh-CN" sz="1600" dirty="0">
                <a:solidFill>
                  <a:schemeClr val="tx2"/>
                </a:solidFill>
                <a:latin typeface="黑体" panose="02010609060101010101" pitchFamily="49" charset="-122"/>
                <a:ea typeface="黑体" panose="02010609060101010101" pitchFamily="49" charset="-122"/>
              </a:rPr>
              <a:t>COUNT</a:t>
            </a:r>
            <a:r>
              <a:rPr lang="zh-CN" altLang="en-US" sz="1600" dirty="0">
                <a:solidFill>
                  <a:schemeClr val="tx2"/>
                </a:solidFill>
                <a:latin typeface="黑体" panose="02010609060101010101" pitchFamily="49" charset="-122"/>
                <a:ea typeface="黑体" panose="02010609060101010101" pitchFamily="49" charset="-122"/>
              </a:rPr>
              <a:t>函数用来计算表中记录的个数或者列中值的个数，计算内容由</a:t>
            </a:r>
            <a:r>
              <a:rPr lang="en-US" altLang="zh-CN" sz="1600" dirty="0">
                <a:solidFill>
                  <a:schemeClr val="tx2"/>
                </a:solidFill>
                <a:latin typeface="黑体" panose="02010609060101010101" pitchFamily="49" charset="-122"/>
                <a:ea typeface="黑体" panose="02010609060101010101" pitchFamily="49" charset="-122"/>
              </a:rPr>
              <a:t>SELECT</a:t>
            </a:r>
            <a:r>
              <a:rPr lang="zh-CN" altLang="en-US" sz="1600" dirty="0">
                <a:solidFill>
                  <a:schemeClr val="tx2"/>
                </a:solidFill>
                <a:latin typeface="黑体" panose="02010609060101010101" pitchFamily="49" charset="-122"/>
                <a:ea typeface="黑体" panose="02010609060101010101" pitchFamily="49" charset="-122"/>
              </a:rPr>
              <a:t>语句指定。</a:t>
            </a:r>
            <a:endParaRPr lang="en-US" altLang="zh-CN" sz="1600" dirty="0">
              <a:solidFill>
                <a:schemeClr val="tx2"/>
              </a:solidFill>
              <a:latin typeface="黑体" panose="02010609060101010101" pitchFamily="49" charset="-122"/>
              <a:ea typeface="黑体" panose="02010609060101010101" pitchFamily="49" charset="-122"/>
            </a:endParaRPr>
          </a:p>
          <a:p>
            <a:pPr marL="742950" lvl="1" indent="-285750">
              <a:buClr>
                <a:schemeClr val="tx2"/>
              </a:buClr>
              <a:buFont typeface="Wingdings" panose="05000000000000000000" pitchFamily="2" charset="2"/>
              <a:buChar char="l"/>
            </a:pPr>
            <a:r>
              <a:rPr lang="en-US" altLang="zh-CN" sz="1600" dirty="0">
                <a:solidFill>
                  <a:schemeClr val="tx2"/>
                </a:solidFill>
                <a:latin typeface="黑体" panose="02010609060101010101" pitchFamily="49" charset="-122"/>
                <a:ea typeface="黑体" panose="02010609060101010101" pitchFamily="49" charset="-122"/>
              </a:rPr>
              <a:t>COUNT</a:t>
            </a:r>
            <a:r>
              <a:rPr lang="zh-CN" altLang="en-US" sz="1600" dirty="0">
                <a:solidFill>
                  <a:schemeClr val="tx2"/>
                </a:solidFill>
                <a:latin typeface="黑体" panose="02010609060101010101" pitchFamily="49" charset="-122"/>
                <a:ea typeface="黑体" panose="02010609060101010101" pitchFamily="49" charset="-122"/>
              </a:rPr>
              <a:t>（*），计算表中行的总数，即使表中行的数据为</a:t>
            </a:r>
            <a:r>
              <a:rPr lang="en-US" altLang="zh-CN" sz="1600" dirty="0">
                <a:solidFill>
                  <a:schemeClr val="tx2"/>
                </a:solidFill>
                <a:latin typeface="黑体" panose="02010609060101010101" pitchFamily="49" charset="-122"/>
                <a:ea typeface="黑体" panose="02010609060101010101" pitchFamily="49" charset="-122"/>
              </a:rPr>
              <a:t>NULL</a:t>
            </a:r>
            <a:r>
              <a:rPr lang="zh-CN" altLang="en-US" sz="1600" dirty="0">
                <a:solidFill>
                  <a:schemeClr val="tx2"/>
                </a:solidFill>
                <a:latin typeface="黑体" panose="02010609060101010101" pitchFamily="49" charset="-122"/>
                <a:ea typeface="黑体" panose="02010609060101010101" pitchFamily="49" charset="-122"/>
              </a:rPr>
              <a:t>，也被计入在内。</a:t>
            </a:r>
            <a:endParaRPr lang="en-US" altLang="zh-CN" sz="1600" dirty="0">
              <a:solidFill>
                <a:schemeClr val="tx2"/>
              </a:solidFill>
              <a:latin typeface="黑体" panose="02010609060101010101" pitchFamily="49" charset="-122"/>
              <a:ea typeface="黑体" panose="02010609060101010101" pitchFamily="49" charset="-122"/>
            </a:endParaRPr>
          </a:p>
          <a:p>
            <a:pPr marL="742950" lvl="1" indent="-285750">
              <a:buClr>
                <a:schemeClr val="tx2"/>
              </a:buClr>
              <a:buFont typeface="Wingdings" panose="05000000000000000000" pitchFamily="2" charset="2"/>
              <a:buChar char="l"/>
            </a:pPr>
            <a:r>
              <a:rPr lang="en-US" altLang="zh-CN" sz="1600" dirty="0">
                <a:solidFill>
                  <a:schemeClr val="tx2"/>
                </a:solidFill>
                <a:latin typeface="黑体" panose="02010609060101010101" pitchFamily="49" charset="-122"/>
                <a:ea typeface="黑体" panose="02010609060101010101" pitchFamily="49" charset="-122"/>
              </a:rPr>
              <a:t>COUNT</a:t>
            </a:r>
            <a:r>
              <a:rPr lang="zh-CN" altLang="en-US" sz="1600" dirty="0">
                <a:solidFill>
                  <a:schemeClr val="tx2"/>
                </a:solidFill>
                <a:latin typeface="黑体" panose="02010609060101010101" pitchFamily="49" charset="-122"/>
                <a:ea typeface="黑体" panose="02010609060101010101" pitchFamily="49" charset="-122"/>
              </a:rPr>
              <a:t>（</a:t>
            </a:r>
            <a:r>
              <a:rPr lang="en-US" altLang="zh-CN" sz="1600" dirty="0">
                <a:solidFill>
                  <a:schemeClr val="tx2"/>
                </a:solidFill>
                <a:latin typeface="黑体" panose="02010609060101010101" pitchFamily="49" charset="-122"/>
                <a:ea typeface="黑体" panose="02010609060101010101" pitchFamily="49" charset="-122"/>
              </a:rPr>
              <a:t>column</a:t>
            </a:r>
            <a:r>
              <a:rPr lang="zh-CN" altLang="en-US" sz="1600" dirty="0">
                <a:solidFill>
                  <a:schemeClr val="tx2"/>
                </a:solidFill>
                <a:latin typeface="黑体" panose="02010609060101010101" pitchFamily="49" charset="-122"/>
                <a:ea typeface="黑体" panose="02010609060101010101" pitchFamily="49" charset="-122"/>
              </a:rPr>
              <a:t>），计算</a:t>
            </a:r>
            <a:r>
              <a:rPr lang="en-US" altLang="zh-CN" sz="1600" dirty="0">
                <a:solidFill>
                  <a:schemeClr val="tx2"/>
                </a:solidFill>
                <a:latin typeface="黑体" panose="02010609060101010101" pitchFamily="49" charset="-122"/>
                <a:ea typeface="黑体" panose="02010609060101010101" pitchFamily="49" charset="-122"/>
              </a:rPr>
              <a:t>column</a:t>
            </a:r>
            <a:r>
              <a:rPr lang="zh-CN" altLang="en-US" sz="1600" dirty="0">
                <a:solidFill>
                  <a:schemeClr val="tx2"/>
                </a:solidFill>
                <a:latin typeface="黑体" panose="02010609060101010101" pitchFamily="49" charset="-122"/>
                <a:ea typeface="黑体" panose="02010609060101010101" pitchFamily="49" charset="-122"/>
              </a:rPr>
              <a:t>列包含的行的数目，如果该列中某行数据为</a:t>
            </a:r>
            <a:r>
              <a:rPr lang="en-US" altLang="zh-CN" sz="1600" dirty="0">
                <a:solidFill>
                  <a:schemeClr val="tx2"/>
                </a:solidFill>
                <a:latin typeface="黑体" panose="02010609060101010101" pitchFamily="49" charset="-122"/>
                <a:ea typeface="黑体" panose="02010609060101010101" pitchFamily="49" charset="-122"/>
              </a:rPr>
              <a:t>null</a:t>
            </a:r>
            <a:r>
              <a:rPr lang="zh-CN" altLang="en-US" sz="1600" dirty="0">
                <a:solidFill>
                  <a:schemeClr val="tx2"/>
                </a:solidFill>
                <a:latin typeface="黑体" panose="02010609060101010101" pitchFamily="49" charset="-122"/>
                <a:ea typeface="黑体" panose="02010609060101010101" pitchFamily="49" charset="-122"/>
              </a:rPr>
              <a:t>，则该行不计入统计总数。</a:t>
            </a:r>
            <a:endParaRPr lang="en-US" altLang="zh-CN" sz="1600" dirty="0">
              <a:solidFill>
                <a:schemeClr val="tx2"/>
              </a:solidFill>
              <a:latin typeface="黑体" panose="02010609060101010101" pitchFamily="49" charset="-122"/>
              <a:ea typeface="黑体" panose="02010609060101010101" pitchFamily="49" charset="-122"/>
            </a:endParaRPr>
          </a:p>
        </p:txBody>
      </p:sp>
      <p:sp>
        <p:nvSpPr>
          <p:cNvPr id="22" name="文本框 21"/>
          <p:cNvSpPr txBox="1"/>
          <p:nvPr/>
        </p:nvSpPr>
        <p:spPr>
          <a:xfrm>
            <a:off x="827584" y="3256620"/>
            <a:ext cx="5364596" cy="984885"/>
          </a:xfrm>
          <a:prstGeom prst="rect">
            <a:avLst/>
          </a:prstGeom>
          <a:noFill/>
        </p:spPr>
        <p:txBody>
          <a:bodyPr wrap="square" rtlCol="0">
            <a:spAutoFit/>
          </a:bodyPr>
          <a:lstStyle/>
          <a:p>
            <a:pPr marL="742950" lvl="1" indent="-285750">
              <a:buClr>
                <a:schemeClr val="tx2"/>
              </a:buClr>
              <a:buFont typeface="Wingdings" panose="05000000000000000000" pitchFamily="2" charset="2"/>
              <a:buChar char="l"/>
            </a:pPr>
            <a:r>
              <a:rPr lang="zh-CN" altLang="en-US" sz="1600" dirty="0">
                <a:solidFill>
                  <a:schemeClr val="tx2"/>
                </a:solidFill>
                <a:latin typeface="黑体" panose="02010609060101010101" pitchFamily="49" charset="-122"/>
                <a:ea typeface="黑体" panose="02010609060101010101" pitchFamily="49" charset="-122"/>
              </a:rPr>
              <a:t>例：统计医生总数和已被分配部门的医生总数</a:t>
            </a:r>
          </a:p>
          <a:p>
            <a:pPr>
              <a:buClr>
                <a:srgbClr val="FF0000"/>
              </a:buClr>
            </a:pPr>
            <a:endParaRPr lang="en-US" altLang="zh-CN" sz="1400" dirty="0">
              <a:solidFill>
                <a:schemeClr val="tx2"/>
              </a:solidFill>
              <a:latin typeface="黑体" panose="02010609060101010101" pitchFamily="49" charset="-122"/>
              <a:ea typeface="黑体" panose="02010609060101010101" pitchFamily="49" charset="-122"/>
            </a:endParaRPr>
          </a:p>
          <a:p>
            <a:pPr>
              <a:buClr>
                <a:srgbClr val="FF0000"/>
              </a:buClr>
            </a:pPr>
            <a:r>
              <a:rPr lang="en-US" altLang="zh-CN" sz="1200" dirty="0">
                <a:solidFill>
                  <a:schemeClr val="tx2"/>
                </a:solidFill>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SELECT  COUNT(*)</a:t>
            </a:r>
            <a:r>
              <a:rPr lang="zh-CN" altLang="en-US" sz="1400" dirty="0">
                <a:latin typeface="黑体" panose="02010609060101010101" pitchFamily="49" charset="-122"/>
                <a:ea typeface="黑体" panose="02010609060101010101" pitchFamily="49" charset="-122"/>
              </a:rPr>
              <a:t>，</a:t>
            </a:r>
            <a:r>
              <a:rPr lang="en-US" altLang="zh-CN" sz="1400" dirty="0">
                <a:latin typeface="黑体" panose="02010609060101010101" pitchFamily="49" charset="-122"/>
                <a:ea typeface="黑体" panose="02010609060101010101" pitchFamily="49" charset="-122"/>
              </a:rPr>
              <a:t>COUNT(</a:t>
            </a:r>
            <a:r>
              <a:rPr lang="en-US" altLang="zh-CN" sz="1400" dirty="0" err="1">
                <a:latin typeface="黑体" panose="02010609060101010101" pitchFamily="49" charset="-122"/>
                <a:ea typeface="黑体" panose="02010609060101010101" pitchFamily="49" charset="-122"/>
              </a:rPr>
              <a:t>Ddeptno</a:t>
            </a:r>
            <a:r>
              <a:rPr lang="en-US" altLang="zh-CN" sz="1400" dirty="0">
                <a:latin typeface="黑体" panose="02010609060101010101" pitchFamily="49" charset="-122"/>
                <a:ea typeface="黑体" panose="02010609060101010101" pitchFamily="49" charset="-122"/>
              </a:rPr>
              <a:t>)</a:t>
            </a:r>
          </a:p>
          <a:p>
            <a:pPr>
              <a:buClr>
                <a:srgbClr val="FF0000"/>
              </a:buClr>
            </a:pP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FROM Doctor</a:t>
            </a:r>
          </a:p>
        </p:txBody>
      </p:sp>
      <p:pic>
        <p:nvPicPr>
          <p:cNvPr id="23" name="图片 22"/>
          <p:cNvPicPr>
            <a:picLocks noChangeAspect="1"/>
          </p:cNvPicPr>
          <p:nvPr/>
        </p:nvPicPr>
        <p:blipFill>
          <a:blip r:embed="rId4"/>
          <a:stretch>
            <a:fillRect/>
          </a:stretch>
        </p:blipFill>
        <p:spPr>
          <a:xfrm>
            <a:off x="6099478" y="3666861"/>
            <a:ext cx="2047808" cy="547669"/>
          </a:xfrm>
          <a:prstGeom prst="rect">
            <a:avLst/>
          </a:prstGeom>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41</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39532524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ppt_x"/>
                                          </p:val>
                                        </p:tav>
                                        <p:tav tm="100000">
                                          <p:val>
                                            <p:strVal val="#ppt_x"/>
                                          </p:val>
                                        </p:tav>
                                      </p:tavLst>
                                    </p:anim>
                                    <p:anim calcmode="lin" valueType="num">
                                      <p:cBhvr additive="base">
                                        <p:cTn id="3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分组查询</a:t>
            </a:r>
          </a:p>
        </p:txBody>
      </p:sp>
      <p:sp>
        <p:nvSpPr>
          <p:cNvPr id="15" name="文本框 14"/>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数据查询语句基本结构</a:t>
            </a:r>
          </a:p>
        </p:txBody>
      </p:sp>
      <p:sp>
        <p:nvSpPr>
          <p:cNvPr id="16" name="文本框 15"/>
          <p:cNvSpPr txBox="1"/>
          <p:nvPr/>
        </p:nvSpPr>
        <p:spPr>
          <a:xfrm>
            <a:off x="863588" y="556320"/>
            <a:ext cx="2582758" cy="400110"/>
          </a:xfrm>
          <a:prstGeom prst="rect">
            <a:avLst/>
          </a:prstGeom>
          <a:noFill/>
        </p:spPr>
        <p:txBody>
          <a:bodyPr wrap="none" rtlCol="0">
            <a:spAutoFit/>
          </a:bodyPr>
          <a:lstStyle/>
          <a:p>
            <a:pPr marL="342900" indent="-342900">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rPr>
              <a:t>分组查询</a:t>
            </a:r>
            <a:r>
              <a:rPr lang="en-US" altLang="zh-CN" sz="2000" dirty="0">
                <a:solidFill>
                  <a:schemeClr val="tx2"/>
                </a:solidFill>
                <a:latin typeface="黑体" panose="02010609060101010101" pitchFamily="49" charset="-122"/>
                <a:ea typeface="黑体" panose="02010609060101010101" pitchFamily="49" charset="-122"/>
              </a:rPr>
              <a:t>GROUP BY</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7" name="文本框 16"/>
          <p:cNvSpPr txBox="1"/>
          <p:nvPr/>
        </p:nvSpPr>
        <p:spPr>
          <a:xfrm>
            <a:off x="1169622" y="1018747"/>
            <a:ext cx="7596843" cy="584775"/>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en-US" altLang="zh-CN" sz="1600" dirty="0">
                <a:solidFill>
                  <a:schemeClr val="tx2"/>
                </a:solidFill>
                <a:latin typeface="黑体" panose="02010609060101010101" pitchFamily="49" charset="-122"/>
                <a:ea typeface="黑体" panose="02010609060101010101" pitchFamily="49" charset="-122"/>
              </a:rPr>
              <a:t>GROUP BY</a:t>
            </a:r>
            <a:r>
              <a:rPr lang="zh-CN" altLang="en-US" sz="1600" dirty="0">
                <a:solidFill>
                  <a:schemeClr val="tx2"/>
                </a:solidFill>
                <a:latin typeface="黑体" panose="02010609060101010101" pitchFamily="49" charset="-122"/>
                <a:ea typeface="黑体" panose="02010609060101010101" pitchFamily="49" charset="-122"/>
              </a:rPr>
              <a:t>子句主要是对数据表分组后进行统计查询</a:t>
            </a:r>
            <a:endParaRPr lang="en-US" altLang="zh-CN" sz="1600" dirty="0">
              <a:solidFill>
                <a:schemeClr val="tx2"/>
              </a:solidFill>
              <a:latin typeface="黑体" panose="02010609060101010101" pitchFamily="49" charset="-122"/>
              <a:ea typeface="黑体" panose="02010609060101010101" pitchFamily="49" charset="-122"/>
            </a:endParaRPr>
          </a:p>
          <a:p>
            <a:pPr marL="285750" indent="-285750">
              <a:buClr>
                <a:schemeClr val="accent1"/>
              </a:buClr>
              <a:buFont typeface="Wingdings" panose="05000000000000000000" pitchFamily="2" charset="2"/>
              <a:buChar char="l"/>
            </a:pPr>
            <a:r>
              <a:rPr lang="en-US" altLang="zh-CN" sz="1600" dirty="0">
                <a:solidFill>
                  <a:schemeClr val="tx2"/>
                </a:solidFill>
                <a:latin typeface="黑体" panose="02010609060101010101" pitchFamily="49" charset="-122"/>
                <a:ea typeface="黑体" panose="02010609060101010101" pitchFamily="49" charset="-122"/>
              </a:rPr>
              <a:t>GROUP BY</a:t>
            </a:r>
            <a:r>
              <a:rPr lang="zh-CN" altLang="en-US" sz="1600" dirty="0">
                <a:solidFill>
                  <a:schemeClr val="tx2"/>
                </a:solidFill>
                <a:latin typeface="黑体" panose="02010609060101010101" pitchFamily="49" charset="-122"/>
                <a:ea typeface="黑体" panose="02010609060101010101" pitchFamily="49" charset="-122"/>
              </a:rPr>
              <a:t>子句必需和聚集函数一起使用</a:t>
            </a:r>
          </a:p>
        </p:txBody>
      </p:sp>
      <p:sp>
        <p:nvSpPr>
          <p:cNvPr id="13" name="文本框 12">
            <a:extLst>
              <a:ext uri="{FF2B5EF4-FFF2-40B4-BE49-F238E27FC236}">
                <a16:creationId xmlns:a16="http://schemas.microsoft.com/office/drawing/2014/main" id="{6EAF81F8-9307-4252-89DA-BAB4DC82A1AA}"/>
              </a:ext>
            </a:extLst>
          </p:cNvPr>
          <p:cNvSpPr txBox="1"/>
          <p:nvPr/>
        </p:nvSpPr>
        <p:spPr>
          <a:xfrm>
            <a:off x="1169622" y="1669981"/>
            <a:ext cx="6172100" cy="1169551"/>
          </a:xfrm>
          <a:prstGeom prst="rect">
            <a:avLst/>
          </a:prstGeom>
          <a:noFill/>
        </p:spPr>
        <p:txBody>
          <a:bodyPr wrap="square" rtlCol="0">
            <a:spAutoFit/>
          </a:bodyPr>
          <a:lstStyle/>
          <a:p>
            <a:pPr marL="171450" indent="-171450">
              <a:buFont typeface="Wingdings" panose="05000000000000000000" pitchFamily="2" charset="2"/>
              <a:buChar char="l"/>
            </a:pPr>
            <a:r>
              <a:rPr lang="zh-CN" altLang="en-US" sz="1600" dirty="0">
                <a:solidFill>
                  <a:srgbClr val="002060"/>
                </a:solidFill>
                <a:latin typeface="黑体" panose="02010609060101010101" pitchFamily="49" charset="-122"/>
                <a:ea typeface="黑体" panose="02010609060101010101" pitchFamily="49" charset="-122"/>
              </a:rPr>
              <a:t> 例：按部门编号统计各部门的医生数量</a:t>
            </a:r>
          </a:p>
          <a:p>
            <a:endParaRPr lang="en-US" altLang="zh-CN" sz="1200" dirty="0"/>
          </a:p>
          <a:p>
            <a:r>
              <a:rPr lang="en-US" altLang="zh-CN" sz="1200" dirty="0">
                <a:latin typeface="SimHei" panose="02010609060101010101" pitchFamily="49" charset="-122"/>
                <a:ea typeface="SimHei" panose="02010609060101010101" pitchFamily="49" charset="-122"/>
              </a:rPr>
              <a:t>	</a:t>
            </a:r>
            <a:r>
              <a:rPr lang="en-US" altLang="zh-CN" sz="1400" dirty="0">
                <a:latin typeface="SimHei" panose="02010609060101010101" pitchFamily="49" charset="-122"/>
                <a:ea typeface="SimHei" panose="02010609060101010101" pitchFamily="49" charset="-122"/>
              </a:rPr>
              <a:t>SELECT Ddeptno </a:t>
            </a:r>
            <a:r>
              <a:rPr lang="zh-CN" altLang="en-US" sz="1400" dirty="0">
                <a:latin typeface="SimHei" panose="02010609060101010101" pitchFamily="49" charset="-122"/>
                <a:ea typeface="SimHei" panose="02010609060101010101" pitchFamily="49" charset="-122"/>
              </a:rPr>
              <a:t>部门编号</a:t>
            </a:r>
            <a:r>
              <a:rPr lang="en-US" altLang="zh-CN" sz="1400" dirty="0">
                <a:latin typeface="SimHei" panose="02010609060101010101" pitchFamily="49" charset="-122"/>
                <a:ea typeface="SimHei" panose="02010609060101010101" pitchFamily="49" charset="-122"/>
              </a:rPr>
              <a:t>,count(</a:t>
            </a:r>
            <a:r>
              <a:rPr lang="en-US" altLang="zh-CN" sz="1400" dirty="0" err="1">
                <a:latin typeface="SimHei" panose="02010609060101010101" pitchFamily="49" charset="-122"/>
                <a:ea typeface="SimHei" panose="02010609060101010101" pitchFamily="49" charset="-122"/>
              </a:rPr>
              <a:t>Dno</a:t>
            </a:r>
            <a:r>
              <a:rPr lang="en-US" altLang="zh-CN" sz="1400" dirty="0">
                <a:latin typeface="SimHei" panose="02010609060101010101" pitchFamily="49" charset="-122"/>
                <a:ea typeface="SimHei" panose="02010609060101010101" pitchFamily="49" charset="-122"/>
              </a:rPr>
              <a:t>)</a:t>
            </a:r>
            <a:r>
              <a:rPr lang="zh-CN" altLang="en-US" sz="1400" dirty="0">
                <a:latin typeface="SimHei" panose="02010609060101010101" pitchFamily="49" charset="-122"/>
                <a:ea typeface="SimHei" panose="02010609060101010101" pitchFamily="49" charset="-122"/>
              </a:rPr>
              <a:t>人数 </a:t>
            </a:r>
          </a:p>
          <a:p>
            <a:r>
              <a:rPr lang="en-US" altLang="zh-CN" sz="1400" dirty="0">
                <a:latin typeface="SimHei" panose="02010609060101010101" pitchFamily="49" charset="-122"/>
                <a:ea typeface="SimHei" panose="02010609060101010101" pitchFamily="49" charset="-122"/>
              </a:rPr>
              <a:t>	FROM Doctor </a:t>
            </a:r>
          </a:p>
          <a:p>
            <a:r>
              <a:rPr lang="en-US" altLang="zh-CN" sz="1400" dirty="0">
                <a:latin typeface="SimHei" panose="02010609060101010101" pitchFamily="49" charset="-122"/>
                <a:ea typeface="SimHei" panose="02010609060101010101" pitchFamily="49" charset="-122"/>
              </a:rPr>
              <a:t>	</a:t>
            </a:r>
            <a:r>
              <a:rPr lang="en-US" altLang="zh-CN" sz="1400" dirty="0">
                <a:solidFill>
                  <a:srgbClr val="FF0000"/>
                </a:solidFill>
                <a:latin typeface="SimHei" panose="02010609060101010101" pitchFamily="49" charset="-122"/>
                <a:ea typeface="SimHei" panose="02010609060101010101" pitchFamily="49" charset="-122"/>
              </a:rPr>
              <a:t>GROUP BY </a:t>
            </a:r>
            <a:r>
              <a:rPr lang="en-US" altLang="zh-CN" sz="1400" dirty="0" err="1">
                <a:solidFill>
                  <a:srgbClr val="FF0000"/>
                </a:solidFill>
                <a:latin typeface="SimHei" panose="02010609060101010101" pitchFamily="49" charset="-122"/>
                <a:ea typeface="SimHei" panose="02010609060101010101" pitchFamily="49" charset="-122"/>
              </a:rPr>
              <a:t>Ddeptno</a:t>
            </a:r>
            <a:endParaRPr lang="en-US" altLang="zh-CN" sz="1400" dirty="0">
              <a:solidFill>
                <a:srgbClr val="FF0000"/>
              </a:solidFill>
              <a:latin typeface="SimHei" panose="02010609060101010101" pitchFamily="49" charset="-122"/>
              <a:ea typeface="SimHei" panose="02010609060101010101" pitchFamily="49" charset="-122"/>
            </a:endParaRPr>
          </a:p>
        </p:txBody>
      </p:sp>
      <p:pic>
        <p:nvPicPr>
          <p:cNvPr id="3" name="图片 2">
            <a:extLst>
              <a:ext uri="{FF2B5EF4-FFF2-40B4-BE49-F238E27FC236}">
                <a16:creationId xmlns:a16="http://schemas.microsoft.com/office/drawing/2014/main" id="{5475A130-908D-45A1-96FC-EC34CD1CFD19}"/>
              </a:ext>
            </a:extLst>
          </p:cNvPr>
          <p:cNvPicPr>
            <a:picLocks noChangeAspect="1"/>
          </p:cNvPicPr>
          <p:nvPr/>
        </p:nvPicPr>
        <p:blipFill>
          <a:blip r:embed="rId4"/>
          <a:stretch>
            <a:fillRect/>
          </a:stretch>
        </p:blipFill>
        <p:spPr>
          <a:xfrm>
            <a:off x="4427984" y="2920404"/>
            <a:ext cx="3187580" cy="1344328"/>
          </a:xfrm>
          <a:prstGeom prst="rect">
            <a:avLst/>
          </a:prstGeom>
        </p:spPr>
      </p:pic>
      <p:sp>
        <p:nvSpPr>
          <p:cNvPr id="4"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42</a:t>
            </a:fld>
            <a:endParaRPr lang="zh-CN" altLang="en-US"/>
          </a:p>
        </p:txBody>
      </p:sp>
      <p:sp>
        <p:nvSpPr>
          <p:cNvPr id="5" name="页脚占位符 4"/>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84878265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分组查询</a:t>
            </a:r>
          </a:p>
        </p:txBody>
      </p:sp>
      <p:sp>
        <p:nvSpPr>
          <p:cNvPr id="15" name="文本框 14"/>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数据查询语句基本结构</a:t>
            </a:r>
          </a:p>
        </p:txBody>
      </p:sp>
      <p:sp>
        <p:nvSpPr>
          <p:cNvPr id="16" name="文本框 15"/>
          <p:cNvSpPr txBox="1"/>
          <p:nvPr/>
        </p:nvSpPr>
        <p:spPr>
          <a:xfrm>
            <a:off x="899592" y="628328"/>
            <a:ext cx="2839239" cy="400110"/>
          </a:xfrm>
          <a:prstGeom prst="rect">
            <a:avLst/>
          </a:prstGeom>
          <a:noFill/>
        </p:spPr>
        <p:txBody>
          <a:bodyPr wrap="none" rtlCol="0">
            <a:spAutoFit/>
          </a:bodyPr>
          <a:lstStyle/>
          <a:p>
            <a:pPr marL="342900" indent="-342900">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rPr>
              <a:t>分组条件子句</a:t>
            </a:r>
            <a:r>
              <a:rPr lang="en-US" altLang="zh-CN" sz="2000" dirty="0">
                <a:solidFill>
                  <a:schemeClr val="tx2"/>
                </a:solidFill>
                <a:latin typeface="黑体" panose="02010609060101010101" pitchFamily="49" charset="-122"/>
                <a:ea typeface="黑体" panose="02010609060101010101" pitchFamily="49" charset="-122"/>
              </a:rPr>
              <a:t>HAVING</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7" name="文本框 16"/>
          <p:cNvSpPr txBox="1"/>
          <p:nvPr/>
        </p:nvSpPr>
        <p:spPr>
          <a:xfrm>
            <a:off x="1263989" y="1132384"/>
            <a:ext cx="7408110" cy="1569660"/>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sz="1600" dirty="0">
                <a:solidFill>
                  <a:schemeClr val="tx2"/>
                </a:solidFill>
                <a:latin typeface="黑体" panose="02010609060101010101" pitchFamily="49" charset="-122"/>
                <a:ea typeface="黑体" panose="02010609060101010101" pitchFamily="49" charset="-122"/>
              </a:rPr>
              <a:t>当需要选出符合条件的分组统计值时，在</a:t>
            </a:r>
            <a:r>
              <a:rPr lang="en-US" altLang="zh-CN" sz="1600" dirty="0">
                <a:solidFill>
                  <a:schemeClr val="tx2"/>
                </a:solidFill>
                <a:latin typeface="黑体" panose="02010609060101010101" pitchFamily="49" charset="-122"/>
                <a:ea typeface="黑体" panose="02010609060101010101" pitchFamily="49" charset="-122"/>
              </a:rPr>
              <a:t>GROUP BY</a:t>
            </a:r>
            <a:r>
              <a:rPr lang="zh-CN" altLang="en-US" sz="1600" dirty="0">
                <a:solidFill>
                  <a:schemeClr val="tx2"/>
                </a:solidFill>
                <a:latin typeface="黑体" panose="02010609060101010101" pitchFamily="49" charset="-122"/>
                <a:ea typeface="黑体" panose="02010609060101010101" pitchFamily="49" charset="-122"/>
              </a:rPr>
              <a:t>子句之后，可使用</a:t>
            </a:r>
            <a:r>
              <a:rPr lang="en-US" altLang="zh-CN" sz="1600" dirty="0">
                <a:solidFill>
                  <a:schemeClr val="tx2"/>
                </a:solidFill>
                <a:latin typeface="黑体" panose="02010609060101010101" pitchFamily="49" charset="-122"/>
                <a:ea typeface="黑体" panose="02010609060101010101" pitchFamily="49" charset="-122"/>
              </a:rPr>
              <a:t>HAVING</a:t>
            </a:r>
            <a:r>
              <a:rPr lang="zh-CN" altLang="en-US" sz="1600" dirty="0">
                <a:solidFill>
                  <a:schemeClr val="tx2"/>
                </a:solidFill>
                <a:latin typeface="黑体" panose="02010609060101010101" pitchFamily="49" charset="-122"/>
                <a:ea typeface="黑体" panose="02010609060101010101" pitchFamily="49" charset="-122"/>
              </a:rPr>
              <a:t>子句实现</a:t>
            </a:r>
            <a:endParaRPr lang="en-US" altLang="zh-CN" sz="1600" dirty="0">
              <a:solidFill>
                <a:schemeClr val="tx2"/>
              </a:solidFill>
              <a:latin typeface="黑体" panose="02010609060101010101" pitchFamily="49" charset="-122"/>
              <a:ea typeface="黑体" panose="02010609060101010101" pitchFamily="49" charset="-122"/>
            </a:endParaRPr>
          </a:p>
          <a:p>
            <a:pPr marL="285750" indent="-285750">
              <a:buClr>
                <a:schemeClr val="accent1"/>
              </a:buClr>
              <a:buFont typeface="Wingdings" panose="05000000000000000000" pitchFamily="2" charset="2"/>
              <a:buChar char="l"/>
            </a:pPr>
            <a:endParaRPr lang="en-US" altLang="zh-CN" sz="1600" dirty="0">
              <a:solidFill>
                <a:schemeClr val="tx2"/>
              </a:solidFill>
              <a:latin typeface="黑体" panose="02010609060101010101" pitchFamily="49" charset="-122"/>
              <a:ea typeface="黑体" panose="02010609060101010101" pitchFamily="49" charset="-122"/>
            </a:endParaRPr>
          </a:p>
          <a:p>
            <a:pPr marL="285750" indent="-285750">
              <a:buClr>
                <a:schemeClr val="accent1"/>
              </a:buClr>
              <a:buFont typeface="Wingdings" panose="05000000000000000000" pitchFamily="2" charset="2"/>
              <a:buChar char="l"/>
            </a:pPr>
            <a:r>
              <a:rPr lang="en-US" altLang="zh-CN" sz="1600" dirty="0">
                <a:solidFill>
                  <a:schemeClr val="tx2"/>
                </a:solidFill>
                <a:latin typeface="黑体" panose="02010609060101010101" pitchFamily="49" charset="-122"/>
                <a:ea typeface="黑体" panose="02010609060101010101" pitchFamily="49" charset="-122"/>
              </a:rPr>
              <a:t>HAVING</a:t>
            </a:r>
            <a:r>
              <a:rPr lang="zh-CN" altLang="en-US" sz="1600" dirty="0">
                <a:solidFill>
                  <a:schemeClr val="tx2"/>
                </a:solidFill>
                <a:latin typeface="黑体" panose="02010609060101010101" pitchFamily="49" charset="-122"/>
                <a:ea typeface="黑体" panose="02010609060101010101" pitchFamily="49" charset="-122"/>
              </a:rPr>
              <a:t>子句通常和</a:t>
            </a:r>
            <a:r>
              <a:rPr lang="en-US" altLang="zh-CN" sz="1600" dirty="0">
                <a:solidFill>
                  <a:schemeClr val="tx2"/>
                </a:solidFill>
                <a:latin typeface="黑体" panose="02010609060101010101" pitchFamily="49" charset="-122"/>
                <a:ea typeface="黑体" panose="02010609060101010101" pitchFamily="49" charset="-122"/>
              </a:rPr>
              <a:t>GROUP BY</a:t>
            </a:r>
            <a:r>
              <a:rPr lang="zh-CN" altLang="en-US" sz="1600" dirty="0">
                <a:solidFill>
                  <a:schemeClr val="tx2"/>
                </a:solidFill>
                <a:latin typeface="黑体" panose="02010609060101010101" pitchFamily="49" charset="-122"/>
                <a:ea typeface="黑体" panose="02010609060101010101" pitchFamily="49" charset="-122"/>
              </a:rPr>
              <a:t>子句一起使用。如果不使用</a:t>
            </a:r>
            <a:r>
              <a:rPr lang="en-US" altLang="zh-CN" sz="1600" dirty="0">
                <a:solidFill>
                  <a:schemeClr val="tx2"/>
                </a:solidFill>
                <a:latin typeface="黑体" panose="02010609060101010101" pitchFamily="49" charset="-122"/>
                <a:ea typeface="黑体" panose="02010609060101010101" pitchFamily="49" charset="-122"/>
              </a:rPr>
              <a:t>GROUP BY</a:t>
            </a:r>
            <a:r>
              <a:rPr lang="zh-CN" altLang="en-US" sz="1600" dirty="0">
                <a:solidFill>
                  <a:schemeClr val="tx2"/>
                </a:solidFill>
                <a:latin typeface="黑体" panose="02010609060101010101" pitchFamily="49" charset="-122"/>
                <a:ea typeface="黑体" panose="02010609060101010101" pitchFamily="49" charset="-122"/>
              </a:rPr>
              <a:t>子句，则</a:t>
            </a:r>
            <a:r>
              <a:rPr lang="en-US" altLang="zh-CN" sz="1600" dirty="0">
                <a:solidFill>
                  <a:schemeClr val="tx2"/>
                </a:solidFill>
                <a:latin typeface="黑体" panose="02010609060101010101" pitchFamily="49" charset="-122"/>
                <a:ea typeface="黑体" panose="02010609060101010101" pitchFamily="49" charset="-122"/>
              </a:rPr>
              <a:t>HAVING</a:t>
            </a:r>
            <a:r>
              <a:rPr lang="zh-CN" altLang="en-US" sz="1600" dirty="0">
                <a:solidFill>
                  <a:schemeClr val="tx2"/>
                </a:solidFill>
                <a:latin typeface="黑体" panose="02010609060101010101" pitchFamily="49" charset="-122"/>
                <a:ea typeface="黑体" panose="02010609060101010101" pitchFamily="49" charset="-122"/>
              </a:rPr>
              <a:t>子句的作用与</a:t>
            </a:r>
            <a:r>
              <a:rPr lang="en-US" altLang="zh-CN" sz="1600" dirty="0">
                <a:solidFill>
                  <a:schemeClr val="tx2"/>
                </a:solidFill>
                <a:latin typeface="黑体" panose="02010609060101010101" pitchFamily="49" charset="-122"/>
                <a:ea typeface="黑体" panose="02010609060101010101" pitchFamily="49" charset="-122"/>
              </a:rPr>
              <a:t>WHERE</a:t>
            </a:r>
            <a:r>
              <a:rPr lang="zh-CN" altLang="en-US" sz="1600" dirty="0">
                <a:solidFill>
                  <a:schemeClr val="tx2"/>
                </a:solidFill>
                <a:latin typeface="黑体" panose="02010609060101010101" pitchFamily="49" charset="-122"/>
                <a:ea typeface="黑体" panose="02010609060101010101" pitchFamily="49" charset="-122"/>
              </a:rPr>
              <a:t>子句一样</a:t>
            </a:r>
            <a:endParaRPr lang="en-US" altLang="zh-CN" sz="1600" dirty="0">
              <a:solidFill>
                <a:schemeClr val="tx2"/>
              </a:solidFill>
              <a:latin typeface="黑体" panose="02010609060101010101" pitchFamily="49" charset="-122"/>
              <a:ea typeface="黑体" panose="02010609060101010101" pitchFamily="49" charset="-122"/>
            </a:endParaRPr>
          </a:p>
          <a:p>
            <a:pPr>
              <a:buClr>
                <a:schemeClr val="accent1"/>
              </a:buClr>
            </a:pPr>
            <a:endParaRPr lang="en-US" altLang="zh-CN" sz="1600" dirty="0">
              <a:solidFill>
                <a:schemeClr val="tx2"/>
              </a:solidFill>
              <a:latin typeface="黑体" panose="02010609060101010101" pitchFamily="49" charset="-122"/>
              <a:ea typeface="黑体" panose="02010609060101010101" pitchFamily="49" charset="-122"/>
            </a:endParaRPr>
          </a:p>
        </p:txBody>
      </p:sp>
      <p:sp>
        <p:nvSpPr>
          <p:cNvPr id="9" name="文本框 8">
            <a:extLst>
              <a:ext uri="{FF2B5EF4-FFF2-40B4-BE49-F238E27FC236}">
                <a16:creationId xmlns:a16="http://schemas.microsoft.com/office/drawing/2014/main" id="{1FCD53E7-50FD-4D9B-AC2B-AC465D0EB5FA}"/>
              </a:ext>
            </a:extLst>
          </p:cNvPr>
          <p:cNvSpPr txBox="1"/>
          <p:nvPr/>
        </p:nvSpPr>
        <p:spPr>
          <a:xfrm>
            <a:off x="1256584" y="2574075"/>
            <a:ext cx="7815915" cy="1908215"/>
          </a:xfrm>
          <a:prstGeom prst="rect">
            <a:avLst/>
          </a:prstGeom>
          <a:noFill/>
        </p:spPr>
        <p:txBody>
          <a:bodyPr wrap="square" rtlCol="0">
            <a:spAutoFit/>
          </a:bodyPr>
          <a:lstStyle/>
          <a:p>
            <a:pPr marL="285750" indent="-285750">
              <a:buClr>
                <a:schemeClr val="tx2"/>
              </a:buClr>
              <a:buFont typeface="Wingdings" pitchFamily="2" charset="2"/>
              <a:buChar char="l"/>
            </a:pPr>
            <a:r>
              <a:rPr lang="zh-CN" altLang="en-US" sz="1600" dirty="0">
                <a:solidFill>
                  <a:schemeClr val="tx2"/>
                </a:solidFill>
                <a:latin typeface="黑体" panose="02010609060101010101" pitchFamily="49" charset="-122"/>
                <a:ea typeface="黑体" panose="02010609060101010101" pitchFamily="49" charset="-122"/>
              </a:rPr>
              <a:t>例：按部门统计男医生的平均年龄不超过</a:t>
            </a:r>
            <a:r>
              <a:rPr lang="en-US" altLang="zh-CN" sz="1600" dirty="0">
                <a:solidFill>
                  <a:schemeClr val="tx2"/>
                </a:solidFill>
                <a:latin typeface="黑体" panose="02010609060101010101" pitchFamily="49" charset="-122"/>
                <a:ea typeface="黑体" panose="02010609060101010101" pitchFamily="49" charset="-122"/>
              </a:rPr>
              <a:t>40</a:t>
            </a:r>
            <a:r>
              <a:rPr lang="zh-CN" altLang="en-US" sz="1600" dirty="0">
                <a:solidFill>
                  <a:schemeClr val="tx2"/>
                </a:solidFill>
                <a:latin typeface="黑体" panose="02010609060101010101" pitchFamily="49" charset="-122"/>
                <a:ea typeface="黑体" panose="02010609060101010101" pitchFamily="49" charset="-122"/>
              </a:rPr>
              <a:t>岁的部门编号</a:t>
            </a:r>
            <a:endParaRPr lang="en-US" altLang="zh-CN" sz="1600" dirty="0">
              <a:solidFill>
                <a:schemeClr val="tx2"/>
              </a:solidFill>
              <a:latin typeface="黑体" panose="02010609060101010101" pitchFamily="49" charset="-122"/>
              <a:ea typeface="黑体" panose="02010609060101010101" pitchFamily="49" charset="-122"/>
            </a:endParaRPr>
          </a:p>
          <a:p>
            <a:pPr>
              <a:buClr>
                <a:srgbClr val="FF0000"/>
              </a:buClr>
            </a:pPr>
            <a:endParaRPr lang="en-US" altLang="zh-CN" sz="1600" dirty="0">
              <a:solidFill>
                <a:schemeClr val="tx2"/>
              </a:solidFill>
              <a:latin typeface="黑体" panose="02010609060101010101" pitchFamily="49" charset="-122"/>
              <a:ea typeface="黑体" panose="02010609060101010101" pitchFamily="49" charset="-122"/>
            </a:endParaRPr>
          </a:p>
          <a:p>
            <a:pPr>
              <a:buClr>
                <a:srgbClr val="FF0000"/>
              </a:buClr>
            </a:pPr>
            <a:r>
              <a:rPr lang="en-US" altLang="zh-CN" sz="12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SELECT </a:t>
            </a:r>
            <a:r>
              <a:rPr lang="en-US" altLang="zh-CN" sz="1400" dirty="0" err="1">
                <a:latin typeface="黑体" panose="02010609060101010101" pitchFamily="49" charset="-122"/>
                <a:ea typeface="黑体" panose="02010609060101010101" pitchFamily="49" charset="-122"/>
              </a:rPr>
              <a:t>Ddeptno</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部门编号</a:t>
            </a:r>
            <a:r>
              <a:rPr lang="en-US" altLang="zh-CN" sz="1400" dirty="0">
                <a:latin typeface="黑体" panose="02010609060101010101" pitchFamily="49" charset="-122"/>
                <a:ea typeface="黑体" panose="02010609060101010101" pitchFamily="49" charset="-122"/>
              </a:rPr>
              <a:t>,AVG(</a:t>
            </a:r>
            <a:r>
              <a:rPr lang="en-US" altLang="zh-CN" sz="1400" dirty="0" err="1">
                <a:latin typeface="黑体" panose="02010609060101010101" pitchFamily="49" charset="-122"/>
                <a:ea typeface="黑体" panose="02010609060101010101" pitchFamily="49" charset="-122"/>
              </a:rPr>
              <a:t>Dage</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平均年龄 </a:t>
            </a:r>
          </a:p>
          <a:p>
            <a:pPr>
              <a:buClr>
                <a:srgbClr val="FF0000"/>
              </a:buClr>
            </a:pPr>
            <a:r>
              <a:rPr lang="en-US" altLang="zh-CN" sz="1400" dirty="0">
                <a:latin typeface="黑体" panose="02010609060101010101" pitchFamily="49" charset="-122"/>
                <a:ea typeface="黑体" panose="02010609060101010101" pitchFamily="49" charset="-122"/>
              </a:rPr>
              <a:t>	FROM Doctor </a:t>
            </a:r>
          </a:p>
          <a:p>
            <a:pPr>
              <a:buClr>
                <a:srgbClr val="FF0000"/>
              </a:buClr>
            </a:pPr>
            <a:r>
              <a:rPr lang="en-US" altLang="zh-CN" sz="1400" dirty="0">
                <a:latin typeface="黑体" panose="02010609060101010101" pitchFamily="49" charset="-122"/>
                <a:ea typeface="黑体" panose="02010609060101010101" pitchFamily="49" charset="-122"/>
              </a:rPr>
              <a:t>	WHERE </a:t>
            </a:r>
            <a:r>
              <a:rPr lang="en-US" altLang="zh-CN" sz="1400" dirty="0" err="1">
                <a:latin typeface="黑体" panose="02010609060101010101" pitchFamily="49" charset="-122"/>
                <a:ea typeface="黑体" panose="02010609060101010101" pitchFamily="49" charset="-122"/>
              </a:rPr>
              <a:t>Dsex</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男</a:t>
            </a:r>
            <a:r>
              <a:rPr lang="en-US" altLang="zh-CN" sz="1400" dirty="0">
                <a:latin typeface="黑体" panose="02010609060101010101" pitchFamily="49" charset="-122"/>
                <a:ea typeface="黑体" panose="02010609060101010101" pitchFamily="49" charset="-122"/>
              </a:rPr>
              <a:t>’ </a:t>
            </a:r>
          </a:p>
          <a:p>
            <a:pPr>
              <a:buClr>
                <a:srgbClr val="FF0000"/>
              </a:buClr>
            </a:pPr>
            <a:r>
              <a:rPr lang="en-US" altLang="zh-CN" sz="1400" dirty="0">
                <a:latin typeface="黑体" panose="02010609060101010101" pitchFamily="49" charset="-122"/>
                <a:ea typeface="黑体" panose="02010609060101010101" pitchFamily="49" charset="-122"/>
              </a:rPr>
              <a:t>	GROUP By </a:t>
            </a:r>
            <a:r>
              <a:rPr lang="en-US" altLang="zh-CN" sz="1400" dirty="0" err="1">
                <a:latin typeface="黑体" panose="02010609060101010101" pitchFamily="49" charset="-122"/>
                <a:ea typeface="黑体" panose="02010609060101010101" pitchFamily="49" charset="-122"/>
              </a:rPr>
              <a:t>Ddeptno</a:t>
            </a:r>
            <a:r>
              <a:rPr lang="en-US" altLang="zh-CN" sz="1400" dirty="0">
                <a:latin typeface="黑体" panose="02010609060101010101" pitchFamily="49" charset="-122"/>
                <a:ea typeface="黑体" panose="02010609060101010101" pitchFamily="49" charset="-122"/>
              </a:rPr>
              <a:t> </a:t>
            </a:r>
          </a:p>
          <a:p>
            <a:pPr>
              <a:buClr>
                <a:srgbClr val="FF0000"/>
              </a:buClr>
            </a:pPr>
            <a:r>
              <a:rPr lang="en-US" altLang="zh-CN" sz="1400" dirty="0">
                <a:latin typeface="黑体" panose="02010609060101010101" pitchFamily="49" charset="-122"/>
                <a:ea typeface="黑体" panose="02010609060101010101" pitchFamily="49" charset="-122"/>
              </a:rPr>
              <a:t>	</a:t>
            </a:r>
            <a:r>
              <a:rPr lang="en-US" altLang="zh-CN" sz="1400" dirty="0">
                <a:solidFill>
                  <a:srgbClr val="FF0000"/>
                </a:solidFill>
                <a:latin typeface="黑体" panose="02010609060101010101" pitchFamily="49" charset="-122"/>
                <a:ea typeface="黑体" panose="02010609060101010101" pitchFamily="49" charset="-122"/>
              </a:rPr>
              <a:t>HAVING AVG(</a:t>
            </a:r>
            <a:r>
              <a:rPr lang="en-US" altLang="zh-CN" sz="1400" dirty="0" err="1">
                <a:solidFill>
                  <a:srgbClr val="FF0000"/>
                </a:solidFill>
                <a:latin typeface="黑体" panose="02010609060101010101" pitchFamily="49" charset="-122"/>
                <a:ea typeface="黑体" panose="02010609060101010101" pitchFamily="49" charset="-122"/>
              </a:rPr>
              <a:t>Dage</a:t>
            </a:r>
            <a:r>
              <a:rPr lang="en-US" altLang="zh-CN" sz="1400" dirty="0">
                <a:solidFill>
                  <a:srgbClr val="FF0000"/>
                </a:solidFill>
                <a:latin typeface="黑体" panose="02010609060101010101" pitchFamily="49" charset="-122"/>
                <a:ea typeface="黑体" panose="02010609060101010101" pitchFamily="49" charset="-122"/>
              </a:rPr>
              <a:t>)&lt;=40</a:t>
            </a:r>
          </a:p>
          <a:p>
            <a:pPr>
              <a:buClr>
                <a:srgbClr val="FF0000"/>
              </a:buClr>
            </a:pPr>
            <a:endParaRPr lang="zh-CN" altLang="en-US" sz="1600" dirty="0">
              <a:solidFill>
                <a:schemeClr val="tx2"/>
              </a:solidFill>
              <a:latin typeface="黑体" panose="02010609060101010101" pitchFamily="49" charset="-122"/>
              <a:ea typeface="黑体" panose="02010609060101010101" pitchFamily="49" charset="-122"/>
            </a:endParaRPr>
          </a:p>
        </p:txBody>
      </p:sp>
      <p:pic>
        <p:nvPicPr>
          <p:cNvPr id="2" name="图片 1">
            <a:extLst>
              <a:ext uri="{FF2B5EF4-FFF2-40B4-BE49-F238E27FC236}">
                <a16:creationId xmlns:a16="http://schemas.microsoft.com/office/drawing/2014/main" id="{C7032DB0-38A3-4336-ACF6-1B4CD2E3F44F}"/>
              </a:ext>
            </a:extLst>
          </p:cNvPr>
          <p:cNvPicPr>
            <a:picLocks noChangeAspect="1"/>
          </p:cNvPicPr>
          <p:nvPr/>
        </p:nvPicPr>
        <p:blipFill>
          <a:blip r:embed="rId4"/>
          <a:stretch>
            <a:fillRect/>
          </a:stretch>
        </p:blipFill>
        <p:spPr>
          <a:xfrm>
            <a:off x="5796136" y="3363292"/>
            <a:ext cx="2676938" cy="1000005"/>
          </a:xfrm>
          <a:prstGeom prst="rect">
            <a:avLst/>
          </a:prstGeom>
        </p:spPr>
      </p:pic>
      <p:sp>
        <p:nvSpPr>
          <p:cNvPr id="4"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43</a:t>
            </a:fld>
            <a:endParaRPr lang="zh-CN" altLang="en-US"/>
          </a:p>
        </p:txBody>
      </p:sp>
      <p:sp>
        <p:nvSpPr>
          <p:cNvPr id="5" name="页脚占位符 4"/>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300353275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 calcmode="lin" valueType="num">
                                      <p:cBhvr additive="base">
                                        <p:cTn id="2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 calcmode="lin" valueType="num">
                                      <p:cBhvr additive="base">
                                        <p:cTn id="2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 calcmode="lin" valueType="num">
                                      <p:cBhvr additive="base">
                                        <p:cTn id="3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ppt_x"/>
                                          </p:val>
                                        </p:tav>
                                        <p:tav tm="100000">
                                          <p:val>
                                            <p:strVal val="#ppt_x"/>
                                          </p:val>
                                        </p:tav>
                                      </p:tavLst>
                                    </p:anim>
                                    <p:anim calcmode="lin" valueType="num">
                                      <p:cBhvr additive="base">
                                        <p:cTn id="4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分组查询</a:t>
            </a:r>
          </a:p>
        </p:txBody>
      </p:sp>
      <p:sp>
        <p:nvSpPr>
          <p:cNvPr id="15" name="文本框 14"/>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数据查询语句基本结构</a:t>
            </a:r>
          </a:p>
        </p:txBody>
      </p:sp>
      <p:sp>
        <p:nvSpPr>
          <p:cNvPr id="10" name="文本框 9"/>
          <p:cNvSpPr txBox="1"/>
          <p:nvPr/>
        </p:nvSpPr>
        <p:spPr>
          <a:xfrm>
            <a:off x="899592" y="628328"/>
            <a:ext cx="3736920" cy="400110"/>
          </a:xfrm>
          <a:prstGeom prst="rect">
            <a:avLst/>
          </a:prstGeom>
          <a:noFill/>
        </p:spPr>
        <p:txBody>
          <a:bodyPr wrap="none" rtlCol="0">
            <a:spAutoFit/>
          </a:bodyPr>
          <a:lstStyle/>
          <a:p>
            <a:pPr marL="342900" indent="-342900">
              <a:buFont typeface="Wingdings" pitchFamily="2" charset="2"/>
              <a:buChar char="l"/>
            </a:pPr>
            <a:r>
              <a:rPr lang="en-US" altLang="zh-CN" sz="2000" dirty="0">
                <a:solidFill>
                  <a:schemeClr val="accent2"/>
                </a:solidFill>
                <a:latin typeface="黑体" panose="02010609060101010101" pitchFamily="49" charset="-122"/>
                <a:ea typeface="黑体" panose="02010609060101010101" pitchFamily="49" charset="-122"/>
              </a:rPr>
              <a:t>HAVING</a:t>
            </a:r>
            <a:r>
              <a:rPr lang="zh-CN" altLang="en-US" sz="2000" dirty="0">
                <a:solidFill>
                  <a:schemeClr val="accent2"/>
                </a:solidFill>
                <a:latin typeface="黑体" panose="02010609060101010101" pitchFamily="49" charset="-122"/>
                <a:ea typeface="黑体" panose="02010609060101010101" pitchFamily="49" charset="-122"/>
              </a:rPr>
              <a:t>子句与</a:t>
            </a:r>
            <a:r>
              <a:rPr lang="en-US" altLang="zh-CN" sz="2000" dirty="0">
                <a:solidFill>
                  <a:schemeClr val="accent2"/>
                </a:solidFill>
                <a:latin typeface="黑体" panose="02010609060101010101" pitchFamily="49" charset="-122"/>
                <a:ea typeface="黑体" panose="02010609060101010101" pitchFamily="49" charset="-122"/>
              </a:rPr>
              <a:t>WHERE</a:t>
            </a:r>
            <a:r>
              <a:rPr lang="zh-CN" altLang="en-US" sz="2000" dirty="0">
                <a:solidFill>
                  <a:schemeClr val="accent2"/>
                </a:solidFill>
                <a:latin typeface="黑体" panose="02010609060101010101" pitchFamily="49" charset="-122"/>
                <a:ea typeface="黑体" panose="02010609060101010101" pitchFamily="49" charset="-122"/>
              </a:rPr>
              <a:t>子句对比</a:t>
            </a:r>
          </a:p>
        </p:txBody>
      </p:sp>
      <p:sp>
        <p:nvSpPr>
          <p:cNvPr id="13" name="文本框 12"/>
          <p:cNvSpPr txBox="1"/>
          <p:nvPr/>
        </p:nvSpPr>
        <p:spPr>
          <a:xfrm>
            <a:off x="899592" y="1289464"/>
            <a:ext cx="7632848" cy="1846659"/>
          </a:xfrm>
          <a:prstGeom prst="rect">
            <a:avLst/>
          </a:prstGeom>
          <a:noFill/>
        </p:spPr>
        <p:txBody>
          <a:bodyPr wrap="square" rtlCol="0">
            <a:spAutoFit/>
          </a:bodyPr>
          <a:lstStyle/>
          <a:p>
            <a:pPr marL="742950" lvl="1" indent="-285750">
              <a:buClr>
                <a:schemeClr val="accent1"/>
              </a:buClr>
              <a:buFont typeface="Wingdings" panose="05000000000000000000" pitchFamily="2" charset="2"/>
              <a:buChar char="l"/>
            </a:pPr>
            <a:r>
              <a:rPr lang="en-US" altLang="zh-CN" sz="1600" dirty="0">
                <a:solidFill>
                  <a:schemeClr val="accent2"/>
                </a:solidFill>
                <a:latin typeface="黑体" panose="02010609060101010101" pitchFamily="49" charset="-122"/>
                <a:ea typeface="黑体" panose="02010609060101010101" pitchFamily="49" charset="-122"/>
              </a:rPr>
              <a:t>HAVING</a:t>
            </a:r>
            <a:r>
              <a:rPr lang="zh-CN" altLang="en-US" sz="1600" dirty="0">
                <a:solidFill>
                  <a:schemeClr val="accent2"/>
                </a:solidFill>
                <a:latin typeface="黑体" panose="02010609060101010101" pitchFamily="49" charset="-122"/>
                <a:ea typeface="黑体" panose="02010609060101010101" pitchFamily="49" charset="-122"/>
              </a:rPr>
              <a:t>子句和</a:t>
            </a:r>
            <a:r>
              <a:rPr lang="en-US" altLang="zh-CN" sz="1600" dirty="0">
                <a:solidFill>
                  <a:schemeClr val="accent2"/>
                </a:solidFill>
                <a:latin typeface="黑体" panose="02010609060101010101" pitchFamily="49" charset="-122"/>
                <a:ea typeface="黑体" panose="02010609060101010101" pitchFamily="49" charset="-122"/>
              </a:rPr>
              <a:t>WHERE</a:t>
            </a:r>
            <a:r>
              <a:rPr lang="zh-CN" altLang="en-US" sz="1600" dirty="0">
                <a:solidFill>
                  <a:schemeClr val="accent2"/>
                </a:solidFill>
                <a:latin typeface="黑体" panose="02010609060101010101" pitchFamily="49" charset="-122"/>
                <a:ea typeface="黑体" panose="02010609060101010101" pitchFamily="49" charset="-122"/>
              </a:rPr>
              <a:t>子句的相似之处在于，它也定义搜索条件。但与</a:t>
            </a:r>
            <a:r>
              <a:rPr lang="en-US" altLang="zh-CN" sz="1600" dirty="0">
                <a:solidFill>
                  <a:schemeClr val="accent2"/>
                </a:solidFill>
                <a:latin typeface="黑体" panose="02010609060101010101" pitchFamily="49" charset="-122"/>
                <a:ea typeface="黑体" panose="02010609060101010101" pitchFamily="49" charset="-122"/>
              </a:rPr>
              <a:t>WHERE</a:t>
            </a:r>
            <a:r>
              <a:rPr lang="zh-CN" altLang="en-US" sz="1600" dirty="0">
                <a:solidFill>
                  <a:schemeClr val="accent2"/>
                </a:solidFill>
                <a:latin typeface="黑体" panose="02010609060101010101" pitchFamily="49" charset="-122"/>
                <a:ea typeface="黑体" panose="02010609060101010101" pitchFamily="49" charset="-122"/>
              </a:rPr>
              <a:t>子句不同的是，</a:t>
            </a:r>
            <a:r>
              <a:rPr lang="en-US" altLang="zh-CN" sz="1600" dirty="0">
                <a:solidFill>
                  <a:schemeClr val="accent2"/>
                </a:solidFill>
                <a:latin typeface="黑体" panose="02010609060101010101" pitchFamily="49" charset="-122"/>
                <a:ea typeface="黑体" panose="02010609060101010101" pitchFamily="49" charset="-122"/>
              </a:rPr>
              <a:t>HAVING</a:t>
            </a:r>
            <a:r>
              <a:rPr lang="zh-CN" altLang="en-US" sz="1600" dirty="0">
                <a:solidFill>
                  <a:schemeClr val="accent2"/>
                </a:solidFill>
                <a:latin typeface="黑体" panose="02010609060101010101" pitchFamily="49" charset="-122"/>
                <a:ea typeface="黑体" panose="02010609060101010101" pitchFamily="49" charset="-122"/>
              </a:rPr>
              <a:t>子句是对分组记录进行筛选，而</a:t>
            </a:r>
            <a:r>
              <a:rPr lang="en-US" altLang="zh-CN" sz="1600" dirty="0">
                <a:solidFill>
                  <a:schemeClr val="accent2"/>
                </a:solidFill>
                <a:latin typeface="黑体" panose="02010609060101010101" pitchFamily="49" charset="-122"/>
                <a:ea typeface="黑体" panose="02010609060101010101" pitchFamily="49" charset="-122"/>
              </a:rPr>
              <a:t>WHERE</a:t>
            </a:r>
            <a:r>
              <a:rPr lang="zh-CN" altLang="en-US" sz="1600" dirty="0">
                <a:solidFill>
                  <a:schemeClr val="accent2"/>
                </a:solidFill>
                <a:latin typeface="黑体" panose="02010609060101010101" pitchFamily="49" charset="-122"/>
                <a:ea typeface="黑体" panose="02010609060101010101" pitchFamily="49" charset="-122"/>
              </a:rPr>
              <a:t>子句与单行的记录行有关。</a:t>
            </a:r>
            <a:endParaRPr lang="en-US" altLang="zh-CN" sz="1600" dirty="0">
              <a:solidFill>
                <a:schemeClr val="accent2"/>
              </a:solidFill>
              <a:latin typeface="黑体" panose="02010609060101010101" pitchFamily="49" charset="-122"/>
              <a:ea typeface="黑体" panose="02010609060101010101" pitchFamily="49" charset="-122"/>
            </a:endParaRPr>
          </a:p>
          <a:p>
            <a:pPr lvl="1">
              <a:buClr>
                <a:schemeClr val="accent1"/>
              </a:buClr>
            </a:pPr>
            <a:endParaRPr lang="en-US" altLang="zh-CN" sz="1600" dirty="0">
              <a:solidFill>
                <a:schemeClr val="accent2"/>
              </a:solidFill>
              <a:latin typeface="黑体" panose="02010609060101010101" pitchFamily="49" charset="-122"/>
              <a:ea typeface="黑体" panose="02010609060101010101" pitchFamily="49" charset="-122"/>
            </a:endParaRPr>
          </a:p>
          <a:p>
            <a:pPr marL="742950" lvl="1" indent="-285750">
              <a:buClr>
                <a:schemeClr val="accent1"/>
              </a:buClr>
              <a:buFont typeface="Wingdings" panose="05000000000000000000" pitchFamily="2" charset="2"/>
              <a:buChar char="l"/>
            </a:pPr>
            <a:r>
              <a:rPr lang="zh-CN" altLang="en-US" sz="1600" dirty="0">
                <a:solidFill>
                  <a:schemeClr val="accent2"/>
                </a:solidFill>
                <a:latin typeface="黑体" panose="02010609060101010101" pitchFamily="49" charset="-122"/>
                <a:ea typeface="黑体" panose="02010609060101010101" pitchFamily="49" charset="-122"/>
              </a:rPr>
              <a:t>如果查询语句中同时出现</a:t>
            </a:r>
            <a:r>
              <a:rPr lang="en-US" altLang="zh-CN" sz="1600" dirty="0">
                <a:solidFill>
                  <a:schemeClr val="accent2"/>
                </a:solidFill>
                <a:latin typeface="黑体" panose="02010609060101010101" pitchFamily="49" charset="-122"/>
                <a:ea typeface="黑体" panose="02010609060101010101" pitchFamily="49" charset="-122"/>
              </a:rPr>
              <a:t>WHERE</a:t>
            </a:r>
            <a:r>
              <a:rPr lang="zh-CN" altLang="en-US" sz="1600" dirty="0">
                <a:solidFill>
                  <a:schemeClr val="accent2"/>
                </a:solidFill>
                <a:latin typeface="黑体" panose="02010609060101010101" pitchFamily="49" charset="-122"/>
                <a:ea typeface="黑体" panose="02010609060101010101" pitchFamily="49" charset="-122"/>
              </a:rPr>
              <a:t>子句</a:t>
            </a:r>
            <a:r>
              <a:rPr lang="en-US" altLang="zh-CN" sz="1600" dirty="0">
                <a:solidFill>
                  <a:schemeClr val="accent2"/>
                </a:solidFill>
                <a:latin typeface="黑体" panose="02010609060101010101" pitchFamily="49" charset="-122"/>
                <a:ea typeface="黑体" panose="02010609060101010101" pitchFamily="49" charset="-122"/>
              </a:rPr>
              <a:t>GROUP BY</a:t>
            </a:r>
            <a:r>
              <a:rPr lang="zh-CN" altLang="en-US" sz="1600" dirty="0">
                <a:solidFill>
                  <a:schemeClr val="accent2"/>
                </a:solidFill>
                <a:latin typeface="黑体" panose="02010609060101010101" pitchFamily="49" charset="-122"/>
                <a:ea typeface="黑体" panose="02010609060101010101" pitchFamily="49" charset="-122"/>
              </a:rPr>
              <a:t>子句，则先执行</a:t>
            </a:r>
            <a:r>
              <a:rPr lang="en-US" altLang="zh-CN" sz="1600" dirty="0">
                <a:solidFill>
                  <a:schemeClr val="accent2"/>
                </a:solidFill>
                <a:latin typeface="黑体" panose="02010609060101010101" pitchFamily="49" charset="-122"/>
                <a:ea typeface="黑体" panose="02010609060101010101" pitchFamily="49" charset="-122"/>
              </a:rPr>
              <a:t>WHERE</a:t>
            </a:r>
            <a:r>
              <a:rPr lang="zh-CN" altLang="en-US" sz="1600" dirty="0">
                <a:solidFill>
                  <a:schemeClr val="accent2"/>
                </a:solidFill>
                <a:latin typeface="黑体" panose="02010609060101010101" pitchFamily="49" charset="-122"/>
                <a:ea typeface="黑体" panose="02010609060101010101" pitchFamily="49" charset="-122"/>
              </a:rPr>
              <a:t>子句，然后执行</a:t>
            </a:r>
            <a:r>
              <a:rPr lang="en-US" altLang="zh-CN" sz="1600" dirty="0">
                <a:solidFill>
                  <a:schemeClr val="accent2"/>
                </a:solidFill>
                <a:latin typeface="黑体" panose="02010609060101010101" pitchFamily="49" charset="-122"/>
                <a:ea typeface="黑体" panose="02010609060101010101" pitchFamily="49" charset="-122"/>
              </a:rPr>
              <a:t>HAVING</a:t>
            </a:r>
            <a:r>
              <a:rPr lang="zh-CN" altLang="en-US" sz="1600" dirty="0" smtClean="0">
                <a:solidFill>
                  <a:schemeClr val="accent2"/>
                </a:solidFill>
                <a:latin typeface="黑体" panose="02010609060101010101" pitchFamily="49" charset="-122"/>
                <a:ea typeface="黑体" panose="02010609060101010101" pitchFamily="49" charset="-122"/>
              </a:rPr>
              <a:t>子句。</a:t>
            </a:r>
            <a:endParaRPr lang="zh-CN" altLang="en-US" sz="1600" dirty="0">
              <a:solidFill>
                <a:schemeClr val="accent2"/>
              </a:solidFill>
              <a:latin typeface="黑体" panose="02010609060101010101" pitchFamily="49" charset="-122"/>
              <a:ea typeface="黑体" panose="02010609060101010101" pitchFamily="49" charset="-122"/>
            </a:endParaRPr>
          </a:p>
          <a:p>
            <a:pPr marL="742950" lvl="1" indent="-285750">
              <a:buClr>
                <a:srgbClr val="FF0000"/>
              </a:buClr>
              <a:buFont typeface="Wingdings" panose="05000000000000000000" pitchFamily="2" charset="2"/>
              <a:buChar char="u"/>
            </a:pPr>
            <a:endParaRPr lang="en-US" altLang="zh-CN" dirty="0">
              <a:solidFill>
                <a:schemeClr val="accent2"/>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44</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396715087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文本框 8"/>
          <p:cNvSpPr txBox="1"/>
          <p:nvPr/>
        </p:nvSpPr>
        <p:spPr>
          <a:xfrm>
            <a:off x="5076056" y="196280"/>
            <a:ext cx="219624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查询中的集合</a:t>
            </a:r>
          </a:p>
        </p:txBody>
      </p:sp>
      <p:sp>
        <p:nvSpPr>
          <p:cNvPr id="12" name="文本框 11"/>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4.</a:t>
            </a:r>
            <a:r>
              <a:rPr lang="zh-CN" altLang="en-US" b="1" dirty="0">
                <a:solidFill>
                  <a:srgbClr val="123E61"/>
                </a:solidFill>
                <a:latin typeface="黑体" panose="02010609060101010101" pitchFamily="49" charset="-122"/>
                <a:ea typeface="黑体" panose="02010609060101010101" pitchFamily="49" charset="-122"/>
              </a:rPr>
              <a:t>集合运算</a:t>
            </a:r>
          </a:p>
        </p:txBody>
      </p:sp>
      <p:sp>
        <p:nvSpPr>
          <p:cNvPr id="15" name="矩形 14"/>
          <p:cNvSpPr/>
          <p:nvPr/>
        </p:nvSpPr>
        <p:spPr>
          <a:xfrm>
            <a:off x="683568" y="700336"/>
            <a:ext cx="8243758" cy="4301177"/>
          </a:xfrm>
          <a:prstGeom prst="rect">
            <a:avLst/>
          </a:prstGeom>
        </p:spPr>
        <p:txBody>
          <a:bodyPr wrap="square">
            <a:spAutoFit/>
          </a:bodyPr>
          <a:lstStyle/>
          <a:p>
            <a:pPr marL="342900" indent="-342900" algn="just">
              <a:spcAft>
                <a:spcPts val="1500"/>
              </a:spcAft>
              <a:buFont typeface="Wingdings" pitchFamily="2" charset="2"/>
              <a:buChar char="l"/>
            </a:pPr>
            <a:r>
              <a:rPr lang="zh-CN" altLang="en-US" dirty="0">
                <a:solidFill>
                  <a:schemeClr val="accent1"/>
                </a:solidFill>
                <a:latin typeface="黑体" panose="02010609060101010101" pitchFamily="49" charset="-122"/>
                <a:ea typeface="黑体" panose="02010609060101010101" pitchFamily="49" charset="-122"/>
              </a:rPr>
              <a:t>集合运算</a:t>
            </a:r>
            <a:endParaRPr lang="en-US" altLang="zh-CN" dirty="0">
              <a:solidFill>
                <a:schemeClr val="accent1"/>
              </a:solidFill>
              <a:latin typeface="黑体" panose="02010609060101010101" pitchFamily="49" charset="-122"/>
              <a:ea typeface="黑体" panose="02010609060101010101" pitchFamily="49" charset="-122"/>
            </a:endParaRPr>
          </a:p>
          <a:p>
            <a:pPr marL="742950" lvl="1" indent="-285750" algn="just">
              <a:buFont typeface="Wingdings" panose="05000000000000000000" pitchFamily="2" charset="2"/>
              <a:buChar char="l"/>
            </a:pPr>
            <a:r>
              <a:rPr lang="en-US" altLang="zh-CN" sz="1600" dirty="0">
                <a:solidFill>
                  <a:schemeClr val="accent1"/>
                </a:solidFill>
                <a:latin typeface="黑体" panose="02010609060101010101" pitchFamily="49" charset="-122"/>
                <a:ea typeface="黑体" panose="02010609060101010101" pitchFamily="49" charset="-122"/>
              </a:rPr>
              <a:t>UNION</a:t>
            </a:r>
            <a:r>
              <a:rPr lang="zh-CN" altLang="zh-CN" sz="1600" dirty="0">
                <a:solidFill>
                  <a:schemeClr val="accent1"/>
                </a:solidFill>
                <a:latin typeface="黑体" panose="02010609060101010101" pitchFamily="49" charset="-122"/>
                <a:ea typeface="黑体" panose="02010609060101010101" pitchFamily="49" charset="-122"/>
              </a:rPr>
              <a:t>运算符实现集合并运算</a:t>
            </a:r>
            <a:endParaRPr lang="en-US" altLang="zh-CN" sz="1600" dirty="0">
              <a:solidFill>
                <a:schemeClr val="accent1"/>
              </a:solidFill>
              <a:latin typeface="黑体" panose="02010609060101010101" pitchFamily="49" charset="-122"/>
              <a:ea typeface="黑体" panose="02010609060101010101" pitchFamily="49" charset="-122"/>
            </a:endParaRPr>
          </a:p>
          <a:p>
            <a:pPr lvl="2">
              <a:buClr>
                <a:srgbClr val="0070C0"/>
              </a:buClr>
              <a:buFont typeface="Wingdings" panose="05000000000000000000" pitchFamily="2" charset="2"/>
              <a:buNone/>
            </a:pPr>
            <a:endParaRPr lang="en-US" altLang="zh-CN" sz="1200" dirty="0">
              <a:latin typeface="黑体" panose="02010609060101010101" pitchFamily="49" charset="-122"/>
              <a:ea typeface="黑体" panose="02010609060101010101" pitchFamily="49" charset="-122"/>
            </a:endParaRPr>
          </a:p>
          <a:p>
            <a:pPr lvl="2">
              <a:buClr>
                <a:srgbClr val="0070C0"/>
              </a:buClr>
              <a:buFont typeface="Wingdings" panose="05000000000000000000" pitchFamily="2" charset="2"/>
              <a:buNone/>
            </a:pPr>
            <a:r>
              <a:rPr lang="zh-CN" altLang="en-US" sz="1400" dirty="0">
                <a:latin typeface="黑体" panose="02010609060101010101" pitchFamily="49" charset="-122"/>
                <a:ea typeface="黑体" panose="02010609060101010101" pitchFamily="49" charset="-122"/>
              </a:rPr>
              <a:t>查询语句</a:t>
            </a:r>
            <a:r>
              <a:rPr lang="en-US" altLang="zh-CN" sz="1400" dirty="0">
                <a:latin typeface="黑体" panose="02010609060101010101" pitchFamily="49" charset="-122"/>
                <a:ea typeface="黑体" panose="02010609060101010101" pitchFamily="49" charset="-122"/>
              </a:rPr>
              <a:t>1</a:t>
            </a:r>
          </a:p>
          <a:p>
            <a:pPr lvl="2">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UNION  [ALL]</a:t>
            </a:r>
          </a:p>
          <a:p>
            <a:pPr lvl="2">
              <a:buClr>
                <a:srgbClr val="0070C0"/>
              </a:buClr>
              <a:buFont typeface="Wingdings" panose="05000000000000000000" pitchFamily="2" charset="2"/>
              <a:buNone/>
            </a:pPr>
            <a:r>
              <a:rPr lang="zh-CN" altLang="en-US" sz="1400" dirty="0">
                <a:latin typeface="黑体" panose="02010609060101010101" pitchFamily="49" charset="-122"/>
                <a:ea typeface="黑体" panose="02010609060101010101" pitchFamily="49" charset="-122"/>
              </a:rPr>
              <a:t>查询语句</a:t>
            </a:r>
            <a:r>
              <a:rPr lang="en-US" altLang="zh-CN" sz="1400" dirty="0">
                <a:latin typeface="黑体" panose="02010609060101010101" pitchFamily="49" charset="-122"/>
                <a:ea typeface="黑体" panose="02010609060101010101" pitchFamily="49" charset="-122"/>
              </a:rPr>
              <a:t>2</a:t>
            </a:r>
          </a:p>
          <a:p>
            <a:pPr lvl="2">
              <a:buClr>
                <a:srgbClr val="0070C0"/>
              </a:buClr>
              <a:buFont typeface="Wingdings" panose="05000000000000000000" pitchFamily="2" charset="2"/>
              <a:buNone/>
            </a:pPr>
            <a:endParaRPr lang="en-US" altLang="zh-CN" sz="1600" dirty="0">
              <a:solidFill>
                <a:schemeClr val="accent1"/>
              </a:solidFill>
              <a:latin typeface="黑体" panose="02010609060101010101" pitchFamily="49" charset="-122"/>
              <a:ea typeface="黑体" panose="02010609060101010101" pitchFamily="49" charset="-122"/>
            </a:endParaRPr>
          </a:p>
          <a:p>
            <a:pPr marL="742950" lvl="1" indent="-285750" algn="just">
              <a:spcAft>
                <a:spcPts val="1500"/>
              </a:spcAft>
              <a:buFont typeface="Wingdings" panose="05000000000000000000" pitchFamily="2" charset="2"/>
              <a:buChar char="l"/>
            </a:pPr>
            <a:r>
              <a:rPr lang="en-US" altLang="zh-CN" sz="1600" dirty="0">
                <a:solidFill>
                  <a:schemeClr val="accent1"/>
                </a:solidFill>
                <a:latin typeface="黑体" panose="02010609060101010101" pitchFamily="49" charset="-122"/>
                <a:ea typeface="黑体" panose="02010609060101010101" pitchFamily="49" charset="-122"/>
              </a:rPr>
              <a:t>EXCEPT</a:t>
            </a:r>
            <a:r>
              <a:rPr lang="zh-CN" altLang="zh-CN" sz="1600" dirty="0">
                <a:solidFill>
                  <a:schemeClr val="accent1"/>
                </a:solidFill>
                <a:latin typeface="黑体" panose="02010609060101010101" pitchFamily="49" charset="-122"/>
                <a:ea typeface="黑体" panose="02010609060101010101" pitchFamily="49" charset="-122"/>
              </a:rPr>
              <a:t>运算符实现集合差运算</a:t>
            </a:r>
            <a:endParaRPr lang="en-US" altLang="zh-CN" sz="1600" dirty="0">
              <a:solidFill>
                <a:schemeClr val="accent1"/>
              </a:solidFill>
              <a:latin typeface="黑体" panose="02010609060101010101" pitchFamily="49" charset="-122"/>
              <a:ea typeface="黑体" panose="02010609060101010101" pitchFamily="49" charset="-122"/>
            </a:endParaRPr>
          </a:p>
          <a:p>
            <a:pPr lvl="2">
              <a:buClr>
                <a:srgbClr val="0070C0"/>
              </a:buClr>
              <a:buFont typeface="Wingdings" panose="05000000000000000000" pitchFamily="2" charset="2"/>
              <a:buNone/>
            </a:pPr>
            <a:r>
              <a:rPr lang="zh-CN" altLang="en-US" sz="1400" dirty="0">
                <a:latin typeface="黑体" panose="02010609060101010101" pitchFamily="49" charset="-122"/>
                <a:ea typeface="黑体" panose="02010609060101010101" pitchFamily="49" charset="-122"/>
              </a:rPr>
              <a:t>查询语句</a:t>
            </a:r>
            <a:r>
              <a:rPr lang="en-US" altLang="zh-CN" sz="1400" dirty="0">
                <a:latin typeface="黑体" panose="02010609060101010101" pitchFamily="49" charset="-122"/>
                <a:ea typeface="黑体" panose="02010609060101010101" pitchFamily="49" charset="-122"/>
              </a:rPr>
              <a:t>1</a:t>
            </a:r>
          </a:p>
          <a:p>
            <a:pPr lvl="2">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EXCEPT</a:t>
            </a:r>
          </a:p>
          <a:p>
            <a:pPr lvl="2">
              <a:buClr>
                <a:srgbClr val="0070C0"/>
              </a:buClr>
              <a:buFont typeface="Wingdings" panose="05000000000000000000" pitchFamily="2" charset="2"/>
              <a:buNone/>
            </a:pPr>
            <a:r>
              <a:rPr lang="zh-CN" altLang="en-US" sz="1400" dirty="0">
                <a:latin typeface="黑体" panose="02010609060101010101" pitchFamily="49" charset="-122"/>
                <a:ea typeface="黑体" panose="02010609060101010101" pitchFamily="49" charset="-122"/>
              </a:rPr>
              <a:t>查询语句</a:t>
            </a:r>
            <a:r>
              <a:rPr lang="en-US" altLang="zh-CN" sz="1400" dirty="0">
                <a:latin typeface="黑体" panose="02010609060101010101" pitchFamily="49" charset="-122"/>
                <a:ea typeface="黑体" panose="02010609060101010101" pitchFamily="49" charset="-122"/>
              </a:rPr>
              <a:t>2</a:t>
            </a:r>
          </a:p>
          <a:p>
            <a:pPr lvl="2">
              <a:buClr>
                <a:srgbClr val="0070C0"/>
              </a:buClr>
              <a:buFont typeface="Wingdings" panose="05000000000000000000" pitchFamily="2" charset="2"/>
              <a:buNone/>
            </a:pPr>
            <a:endParaRPr lang="en-US" altLang="zh-CN" sz="1600" dirty="0">
              <a:solidFill>
                <a:schemeClr val="accent1"/>
              </a:solidFill>
              <a:latin typeface="黑体" panose="02010609060101010101" pitchFamily="49" charset="-122"/>
              <a:ea typeface="黑体" panose="02010609060101010101" pitchFamily="49" charset="-122"/>
            </a:endParaRPr>
          </a:p>
          <a:p>
            <a:pPr marL="742950" lvl="1" indent="-285750" algn="just">
              <a:spcAft>
                <a:spcPts val="1500"/>
              </a:spcAft>
              <a:buFont typeface="Wingdings" panose="05000000000000000000" pitchFamily="2" charset="2"/>
              <a:buChar char="l"/>
            </a:pPr>
            <a:r>
              <a:rPr lang="en-US" altLang="zh-CN" sz="1600" dirty="0">
                <a:solidFill>
                  <a:schemeClr val="accent1"/>
                </a:solidFill>
                <a:latin typeface="黑体" panose="02010609060101010101" pitchFamily="49" charset="-122"/>
                <a:ea typeface="黑体" panose="02010609060101010101" pitchFamily="49" charset="-122"/>
              </a:rPr>
              <a:t>INTERSECT</a:t>
            </a:r>
            <a:r>
              <a:rPr lang="zh-CN" altLang="zh-CN" sz="1600" dirty="0">
                <a:solidFill>
                  <a:schemeClr val="accent1"/>
                </a:solidFill>
                <a:latin typeface="黑体" panose="02010609060101010101" pitchFamily="49" charset="-122"/>
                <a:ea typeface="黑体" panose="02010609060101010101" pitchFamily="49" charset="-122"/>
              </a:rPr>
              <a:t>运算符实现集合</a:t>
            </a:r>
            <a:r>
              <a:rPr lang="zh-CN" altLang="en-US" sz="1600" dirty="0">
                <a:solidFill>
                  <a:schemeClr val="accent1"/>
                </a:solidFill>
                <a:latin typeface="黑体" panose="02010609060101010101" pitchFamily="49" charset="-122"/>
                <a:ea typeface="黑体" panose="02010609060101010101" pitchFamily="49" charset="-122"/>
              </a:rPr>
              <a:t>交</a:t>
            </a:r>
            <a:r>
              <a:rPr lang="zh-CN" altLang="zh-CN" sz="1600" dirty="0">
                <a:solidFill>
                  <a:schemeClr val="accent1"/>
                </a:solidFill>
                <a:latin typeface="黑体" panose="02010609060101010101" pitchFamily="49" charset="-122"/>
                <a:ea typeface="黑体" panose="02010609060101010101" pitchFamily="49" charset="-122"/>
              </a:rPr>
              <a:t>运算</a:t>
            </a:r>
            <a:endParaRPr lang="en-US" altLang="zh-CN" sz="1600" dirty="0">
              <a:solidFill>
                <a:schemeClr val="accent1"/>
              </a:solidFill>
              <a:latin typeface="黑体" panose="02010609060101010101" pitchFamily="49" charset="-122"/>
              <a:ea typeface="黑体" panose="02010609060101010101" pitchFamily="49" charset="-122"/>
            </a:endParaRPr>
          </a:p>
          <a:p>
            <a:pPr lvl="2">
              <a:buClr>
                <a:srgbClr val="0070C0"/>
              </a:buClr>
              <a:buFont typeface="Wingdings" panose="05000000000000000000" pitchFamily="2" charset="2"/>
              <a:buNone/>
            </a:pPr>
            <a:r>
              <a:rPr lang="zh-CN" altLang="en-US" sz="1400" dirty="0">
                <a:latin typeface="黑体" panose="02010609060101010101" pitchFamily="49" charset="-122"/>
                <a:ea typeface="黑体" panose="02010609060101010101" pitchFamily="49" charset="-122"/>
              </a:rPr>
              <a:t>查询语句</a:t>
            </a:r>
            <a:r>
              <a:rPr lang="en-US" altLang="zh-CN" sz="1400" dirty="0">
                <a:latin typeface="黑体" panose="02010609060101010101" pitchFamily="49" charset="-122"/>
                <a:ea typeface="黑体" panose="02010609060101010101" pitchFamily="49" charset="-122"/>
              </a:rPr>
              <a:t>1</a:t>
            </a:r>
          </a:p>
          <a:p>
            <a:pPr lvl="2">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INTERSECT</a:t>
            </a:r>
          </a:p>
          <a:p>
            <a:pPr lvl="2">
              <a:buClr>
                <a:srgbClr val="0070C0"/>
              </a:buClr>
              <a:buFont typeface="Wingdings" panose="05000000000000000000" pitchFamily="2" charset="2"/>
              <a:buNone/>
            </a:pPr>
            <a:r>
              <a:rPr lang="zh-CN" altLang="en-US" sz="1400" dirty="0">
                <a:latin typeface="黑体" panose="02010609060101010101" pitchFamily="49" charset="-122"/>
                <a:ea typeface="黑体" panose="02010609060101010101" pitchFamily="49" charset="-122"/>
              </a:rPr>
              <a:t>查询语句</a:t>
            </a:r>
            <a:r>
              <a:rPr lang="en-US" altLang="zh-CN" sz="1400" dirty="0">
                <a:latin typeface="黑体" panose="02010609060101010101" pitchFamily="49" charset="-122"/>
                <a:ea typeface="黑体" panose="02010609060101010101" pitchFamily="49" charset="-122"/>
              </a:rPr>
              <a:t>2</a:t>
            </a: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45</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141144609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文本框 8"/>
          <p:cNvSpPr txBox="1"/>
          <p:nvPr/>
        </p:nvSpPr>
        <p:spPr>
          <a:xfrm>
            <a:off x="5076056" y="196280"/>
            <a:ext cx="219624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查询中的集合</a:t>
            </a:r>
          </a:p>
        </p:txBody>
      </p:sp>
      <p:sp>
        <p:nvSpPr>
          <p:cNvPr id="12" name="文本框 11"/>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4.</a:t>
            </a:r>
            <a:r>
              <a:rPr lang="zh-CN" altLang="en-US" b="1" dirty="0">
                <a:solidFill>
                  <a:srgbClr val="123E61"/>
                </a:solidFill>
                <a:latin typeface="黑体" panose="02010609060101010101" pitchFamily="49" charset="-122"/>
                <a:ea typeface="黑体" panose="02010609060101010101" pitchFamily="49" charset="-122"/>
              </a:rPr>
              <a:t>集合运算</a:t>
            </a:r>
          </a:p>
        </p:txBody>
      </p:sp>
      <p:sp>
        <p:nvSpPr>
          <p:cNvPr id="8" name="矩形 7"/>
          <p:cNvSpPr/>
          <p:nvPr/>
        </p:nvSpPr>
        <p:spPr>
          <a:xfrm>
            <a:off x="503548" y="700336"/>
            <a:ext cx="8100900" cy="3447098"/>
          </a:xfrm>
          <a:prstGeom prst="rect">
            <a:avLst/>
          </a:prstGeom>
        </p:spPr>
        <p:txBody>
          <a:bodyPr wrap="square">
            <a:spAutoFit/>
          </a:bodyPr>
          <a:lstStyle/>
          <a:p>
            <a:pPr marL="800100" lvl="1" indent="-342900">
              <a:spcBef>
                <a:spcPts val="1200"/>
              </a:spcBef>
              <a:buClr>
                <a:schemeClr val="tx2"/>
              </a:buClr>
              <a:buFont typeface="Wingdings" pitchFamily="2" charset="2"/>
              <a:buChar char="l"/>
            </a:pPr>
            <a:r>
              <a:rPr lang="en-US" altLang="zh-CN" sz="2000" dirty="0">
                <a:solidFill>
                  <a:schemeClr val="tx2"/>
                </a:solidFill>
                <a:latin typeface="黑体" panose="02010609060101010101" pitchFamily="49" charset="-122"/>
                <a:ea typeface="黑体" panose="02010609060101010101" pitchFamily="49" charset="-122"/>
              </a:rPr>
              <a:t>UNION</a:t>
            </a:r>
            <a:r>
              <a:rPr lang="zh-CN" altLang="en-US" sz="2000" dirty="0">
                <a:solidFill>
                  <a:schemeClr val="tx2"/>
                </a:solidFill>
                <a:latin typeface="黑体" panose="02010609060101010101" pitchFamily="49" charset="-122"/>
                <a:ea typeface="黑体" panose="02010609060101010101" pitchFamily="49" charset="-122"/>
              </a:rPr>
              <a:t>运算</a:t>
            </a:r>
            <a:endParaRPr lang="en-US" altLang="zh-CN" sz="2000" dirty="0">
              <a:solidFill>
                <a:schemeClr val="tx2"/>
              </a:solidFill>
              <a:latin typeface="黑体" panose="02010609060101010101" pitchFamily="49" charset="-122"/>
              <a:ea typeface="黑体" panose="02010609060101010101" pitchFamily="49" charset="-122"/>
            </a:endParaRPr>
          </a:p>
          <a:p>
            <a:pPr marL="742950" lvl="1" indent="-285750">
              <a:spcBef>
                <a:spcPts val="1200"/>
              </a:spcBef>
              <a:buClr>
                <a:schemeClr val="tx2"/>
              </a:buClr>
              <a:buFont typeface="Wingdings" pitchFamily="2" charset="2"/>
              <a:buChar char="l"/>
            </a:pPr>
            <a:r>
              <a:rPr lang="zh-CN" altLang="en-US" sz="1600" dirty="0">
                <a:solidFill>
                  <a:schemeClr val="tx2"/>
                </a:solidFill>
                <a:latin typeface="黑体" panose="02010609060101010101" pitchFamily="49" charset="-122"/>
                <a:ea typeface="黑体" panose="02010609060101010101" pitchFamily="49" charset="-122"/>
              </a:rPr>
              <a:t>例：在医院数据库中，为了提高系统处理效率，需要定期对患者的诊断信息归档，假定患者诊断归档信息表为</a:t>
            </a:r>
            <a:r>
              <a:rPr lang="en-US" altLang="zh-CN" sz="1600" dirty="0" err="1">
                <a:solidFill>
                  <a:schemeClr val="tx2"/>
                </a:solidFill>
                <a:latin typeface="黑体" panose="02010609060101010101" pitchFamily="49" charset="-122"/>
                <a:ea typeface="黑体" panose="02010609060101010101" pitchFamily="49" charset="-122"/>
              </a:rPr>
              <a:t>HisDiagnosis</a:t>
            </a:r>
            <a:r>
              <a:rPr lang="zh-CN" altLang="en-US" sz="1600" dirty="0">
                <a:solidFill>
                  <a:schemeClr val="tx2"/>
                </a:solidFill>
                <a:latin typeface="黑体" panose="02010609060101010101" pitchFamily="49" charset="-122"/>
                <a:ea typeface="黑体" panose="02010609060101010101" pitchFamily="49" charset="-122"/>
              </a:rPr>
              <a:t>，当前诊断表是</a:t>
            </a:r>
            <a:r>
              <a:rPr lang="en-US" altLang="zh-CN" sz="1600" dirty="0">
                <a:solidFill>
                  <a:schemeClr val="tx2"/>
                </a:solidFill>
                <a:latin typeface="黑体" panose="02010609060101010101" pitchFamily="49" charset="-122"/>
                <a:ea typeface="黑体" panose="02010609060101010101" pitchFamily="49" charset="-122"/>
              </a:rPr>
              <a:t>Diagnosis</a:t>
            </a:r>
            <a:r>
              <a:rPr lang="zh-CN" altLang="en-US" sz="1600" dirty="0">
                <a:solidFill>
                  <a:schemeClr val="tx2"/>
                </a:solidFill>
                <a:latin typeface="黑体" panose="02010609060101010101" pitchFamily="49" charset="-122"/>
                <a:ea typeface="黑体" panose="02010609060101010101" pitchFamily="49" charset="-122"/>
              </a:rPr>
              <a:t>。医生要查询患者“刘景”的近期和历史诊断信息，以便分析患者的病因。</a:t>
            </a:r>
            <a:endParaRPr lang="en-US" altLang="zh-CN" sz="1600" dirty="0">
              <a:solidFill>
                <a:schemeClr val="tx2"/>
              </a:solidFill>
              <a:latin typeface="黑体" panose="02010609060101010101" pitchFamily="49" charset="-122"/>
              <a:ea typeface="黑体" panose="02010609060101010101" pitchFamily="49" charset="-122"/>
            </a:endParaRPr>
          </a:p>
          <a:p>
            <a:pPr lvl="1">
              <a:spcBef>
                <a:spcPts val="1200"/>
              </a:spcBef>
              <a:buClr>
                <a:srgbClr val="FF0000"/>
              </a:buClr>
            </a:pPr>
            <a:r>
              <a:rPr lang="en-US" altLang="zh-CN" sz="1600" dirty="0">
                <a:solidFill>
                  <a:srgbClr val="FF0000"/>
                </a:solidFill>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SELECT </a:t>
            </a:r>
            <a:r>
              <a:rPr lang="en-US" altLang="zh-CN" sz="1400" dirty="0" err="1">
                <a:latin typeface="黑体" panose="02010609060101010101" pitchFamily="49" charset="-122"/>
                <a:ea typeface="黑体" panose="02010609060101010101" pitchFamily="49" charset="-122"/>
              </a:rPr>
              <a:t>DGno</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诊断号</a:t>
            </a:r>
            <a:r>
              <a:rPr lang="en-US" altLang="zh-CN" sz="1400" dirty="0">
                <a:latin typeface="黑体" panose="02010609060101010101" pitchFamily="49" charset="-122"/>
                <a:ea typeface="黑体" panose="02010609060101010101" pitchFamily="49" charset="-122"/>
              </a:rPr>
              <a:t>,</a:t>
            </a:r>
            <a:r>
              <a:rPr lang="en-US" altLang="zh-CN" sz="1400" dirty="0" err="1">
                <a:latin typeface="黑体" panose="02010609060101010101" pitchFamily="49" charset="-122"/>
                <a:ea typeface="黑体" panose="02010609060101010101" pitchFamily="49" charset="-122"/>
              </a:rPr>
              <a:t>Dname</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医生姓名</a:t>
            </a:r>
            <a:r>
              <a:rPr lang="en-US" altLang="zh-CN" sz="1400" dirty="0">
                <a:latin typeface="黑体" panose="02010609060101010101" pitchFamily="49" charset="-122"/>
                <a:ea typeface="黑体" panose="02010609060101010101" pitchFamily="49" charset="-122"/>
              </a:rPr>
              <a:t>,Symptom </a:t>
            </a:r>
            <a:r>
              <a:rPr lang="zh-CN" altLang="en-US" sz="1400" dirty="0">
                <a:latin typeface="黑体" panose="02010609060101010101" pitchFamily="49" charset="-122"/>
                <a:ea typeface="黑体" panose="02010609060101010101" pitchFamily="49" charset="-122"/>
              </a:rPr>
              <a:t>症状</a:t>
            </a:r>
            <a:r>
              <a:rPr lang="en-US" altLang="zh-CN" sz="1400" dirty="0">
                <a:latin typeface="黑体" panose="02010609060101010101" pitchFamily="49" charset="-122"/>
                <a:ea typeface="黑体" panose="02010609060101010101" pitchFamily="49" charset="-122"/>
              </a:rPr>
              <a:t>,Diagnosis </a:t>
            </a:r>
            <a:r>
              <a:rPr lang="zh-CN" altLang="en-US" sz="1400" dirty="0">
                <a:latin typeface="黑体" panose="02010609060101010101" pitchFamily="49" charset="-122"/>
                <a:ea typeface="黑体" panose="02010609060101010101" pitchFamily="49" charset="-122"/>
              </a:rPr>
              <a:t>诊断</a:t>
            </a:r>
            <a:r>
              <a:rPr lang="en-US" altLang="zh-CN" sz="1400" dirty="0">
                <a:latin typeface="黑体" panose="02010609060101010101" pitchFamily="49" charset="-122"/>
                <a:ea typeface="黑体" panose="02010609060101010101" pitchFamily="49" charset="-122"/>
              </a:rPr>
              <a:t>,</a:t>
            </a:r>
            <a:r>
              <a:rPr lang="en-US" altLang="zh-CN" sz="1400" dirty="0" err="1">
                <a:latin typeface="黑体" panose="02010609060101010101" pitchFamily="49" charset="-122"/>
                <a:ea typeface="黑体" panose="02010609060101010101" pitchFamily="49" charset="-122"/>
              </a:rPr>
              <a:t>DGtime</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时间</a:t>
            </a: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FROM </a:t>
            </a:r>
            <a:r>
              <a:rPr lang="en-US" altLang="zh-CN" sz="1400" dirty="0">
                <a:solidFill>
                  <a:srgbClr val="FF0000"/>
                </a:solidFill>
                <a:latin typeface="黑体" panose="02010609060101010101" pitchFamily="49" charset="-122"/>
                <a:ea typeface="黑体" panose="02010609060101010101" pitchFamily="49" charset="-122"/>
              </a:rPr>
              <a:t>Diagnosis</a:t>
            </a: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Diag,Doctor</a:t>
            </a: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Doc,Patient</a:t>
            </a:r>
            <a:r>
              <a:rPr lang="en-US" altLang="zh-CN" sz="1400" dirty="0">
                <a:latin typeface="黑体" panose="02010609060101010101" pitchFamily="49" charset="-122"/>
                <a:ea typeface="黑体" panose="02010609060101010101" pitchFamily="49" charset="-122"/>
              </a:rPr>
              <a:t> P</a:t>
            </a: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WHERE </a:t>
            </a:r>
            <a:r>
              <a:rPr lang="en-US" altLang="zh-CN" sz="1400" dirty="0" err="1">
                <a:latin typeface="黑体" panose="02010609060101010101" pitchFamily="49" charset="-122"/>
                <a:ea typeface="黑体" panose="02010609060101010101" pitchFamily="49" charset="-122"/>
              </a:rPr>
              <a:t>DiagB.Dno</a:t>
            </a:r>
            <a:r>
              <a:rPr lang="en-US" altLang="zh-CN" sz="1400" dirty="0">
                <a:latin typeface="黑体" panose="02010609060101010101" pitchFamily="49" charset="-122"/>
                <a:ea typeface="黑体" panose="02010609060101010101" pitchFamily="49" charset="-122"/>
              </a:rPr>
              <a:t>=</a:t>
            </a:r>
            <a:r>
              <a:rPr lang="en-US" altLang="zh-CN" sz="1400" dirty="0" err="1">
                <a:latin typeface="黑体" panose="02010609060101010101" pitchFamily="49" charset="-122"/>
                <a:ea typeface="黑体" panose="02010609060101010101" pitchFamily="49" charset="-122"/>
              </a:rPr>
              <a:t>Doc.Dno</a:t>
            </a:r>
            <a:r>
              <a:rPr lang="en-US" altLang="zh-CN" sz="1400" dirty="0">
                <a:latin typeface="黑体" panose="02010609060101010101" pitchFamily="49" charset="-122"/>
                <a:ea typeface="黑体" panose="02010609060101010101" pitchFamily="49" charset="-122"/>
              </a:rPr>
              <a:t> AND </a:t>
            </a:r>
            <a:r>
              <a:rPr lang="en-US" altLang="zh-CN" sz="1400" dirty="0" err="1">
                <a:latin typeface="黑体" panose="02010609060101010101" pitchFamily="49" charset="-122"/>
                <a:ea typeface="黑体" panose="02010609060101010101" pitchFamily="49" charset="-122"/>
              </a:rPr>
              <a:t>P.Pno</a:t>
            </a:r>
            <a:r>
              <a:rPr lang="en-US" altLang="zh-CN" sz="1400" dirty="0">
                <a:latin typeface="黑体" panose="02010609060101010101" pitchFamily="49" charset="-122"/>
                <a:ea typeface="黑体" panose="02010609060101010101" pitchFamily="49" charset="-122"/>
              </a:rPr>
              <a:t>=</a:t>
            </a:r>
            <a:r>
              <a:rPr lang="en-US" altLang="zh-CN" sz="1400" dirty="0" err="1">
                <a:latin typeface="黑体" panose="02010609060101010101" pitchFamily="49" charset="-122"/>
                <a:ea typeface="黑体" panose="02010609060101010101" pitchFamily="49" charset="-122"/>
              </a:rPr>
              <a:t>DiagB.Pno</a:t>
            </a:r>
            <a:r>
              <a:rPr lang="en-US" altLang="zh-CN" sz="1400" dirty="0">
                <a:latin typeface="黑体" panose="02010609060101010101" pitchFamily="49" charset="-122"/>
                <a:ea typeface="黑体" panose="02010609060101010101" pitchFamily="49" charset="-122"/>
              </a:rPr>
              <a:t> AND </a:t>
            </a:r>
            <a:r>
              <a:rPr lang="en-US" altLang="zh-CN" sz="1400" dirty="0" err="1">
                <a:latin typeface="黑体" panose="02010609060101010101" pitchFamily="49" charset="-122"/>
                <a:ea typeface="黑体" panose="02010609060101010101" pitchFamily="49" charset="-122"/>
              </a:rPr>
              <a:t>P.Pname</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刘景</a:t>
            </a:r>
            <a:r>
              <a:rPr lang="en-US" altLang="zh-CN" sz="1400" dirty="0">
                <a:latin typeface="黑体" panose="02010609060101010101" pitchFamily="49" charset="-122"/>
                <a:ea typeface="黑体" panose="02010609060101010101" pitchFamily="49" charset="-122"/>
              </a:rPr>
              <a:t>'</a:t>
            </a:r>
          </a:p>
          <a:p>
            <a:pPr lvl="2">
              <a:spcBef>
                <a:spcPct val="0"/>
              </a:spcBef>
              <a:buClr>
                <a:srgbClr val="0070C0"/>
              </a:buClr>
              <a:buFont typeface="Wingdings" panose="05000000000000000000" pitchFamily="2" charset="2"/>
              <a:buNone/>
            </a:pPr>
            <a:r>
              <a:rPr lang="en-US" altLang="zh-CN" sz="1400" dirty="0">
                <a:solidFill>
                  <a:srgbClr val="FF0000"/>
                </a:solidFill>
                <a:latin typeface="黑体" panose="02010609060101010101" pitchFamily="49" charset="-122"/>
                <a:ea typeface="黑体" panose="02010609060101010101" pitchFamily="49" charset="-122"/>
              </a:rPr>
              <a:t>UNION</a:t>
            </a: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SELECT </a:t>
            </a:r>
            <a:r>
              <a:rPr lang="en-US" altLang="zh-CN" sz="1400" dirty="0" err="1">
                <a:latin typeface="黑体" panose="02010609060101010101" pitchFamily="49" charset="-122"/>
                <a:ea typeface="黑体" panose="02010609060101010101" pitchFamily="49" charset="-122"/>
              </a:rPr>
              <a:t>DGno,Dname,Symptom,Diagnosis,DGtime</a:t>
            </a:r>
            <a:endParaRPr lang="en-US" altLang="zh-CN"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FROM </a:t>
            </a:r>
            <a:r>
              <a:rPr lang="en-US" altLang="zh-CN" sz="1400" dirty="0" err="1">
                <a:solidFill>
                  <a:srgbClr val="FF0000"/>
                </a:solidFill>
                <a:latin typeface="黑体" panose="02010609060101010101" pitchFamily="49" charset="-122"/>
                <a:ea typeface="黑体" panose="02010609060101010101" pitchFamily="49" charset="-122"/>
              </a:rPr>
              <a:t>HisDiagnosis</a:t>
            </a: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Diag,Doctor</a:t>
            </a: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Doc,Patient</a:t>
            </a:r>
            <a:r>
              <a:rPr lang="en-US" altLang="zh-CN" sz="1400" dirty="0">
                <a:latin typeface="黑体" panose="02010609060101010101" pitchFamily="49" charset="-122"/>
                <a:ea typeface="黑体" panose="02010609060101010101" pitchFamily="49" charset="-122"/>
              </a:rPr>
              <a:t> P</a:t>
            </a: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WHERE </a:t>
            </a:r>
            <a:r>
              <a:rPr lang="en-US" altLang="zh-CN" sz="1400" dirty="0" err="1">
                <a:latin typeface="黑体" panose="02010609060101010101" pitchFamily="49" charset="-122"/>
                <a:ea typeface="黑体" panose="02010609060101010101" pitchFamily="49" charset="-122"/>
              </a:rPr>
              <a:t>Diag.Dno</a:t>
            </a:r>
            <a:r>
              <a:rPr lang="en-US" altLang="zh-CN" sz="1400" dirty="0">
                <a:latin typeface="黑体" panose="02010609060101010101" pitchFamily="49" charset="-122"/>
                <a:ea typeface="黑体" panose="02010609060101010101" pitchFamily="49" charset="-122"/>
              </a:rPr>
              <a:t>=</a:t>
            </a:r>
            <a:r>
              <a:rPr lang="en-US" altLang="zh-CN" sz="1400" dirty="0" err="1">
                <a:latin typeface="黑体" panose="02010609060101010101" pitchFamily="49" charset="-122"/>
                <a:ea typeface="黑体" panose="02010609060101010101" pitchFamily="49" charset="-122"/>
              </a:rPr>
              <a:t>Doc.Dno</a:t>
            </a:r>
            <a:r>
              <a:rPr lang="en-US" altLang="zh-CN" sz="1400" dirty="0">
                <a:latin typeface="黑体" panose="02010609060101010101" pitchFamily="49" charset="-122"/>
                <a:ea typeface="黑体" panose="02010609060101010101" pitchFamily="49" charset="-122"/>
              </a:rPr>
              <a:t> AND </a:t>
            </a:r>
            <a:r>
              <a:rPr lang="en-US" altLang="zh-CN" sz="1400" dirty="0" err="1">
                <a:latin typeface="黑体" panose="02010609060101010101" pitchFamily="49" charset="-122"/>
                <a:ea typeface="黑体" panose="02010609060101010101" pitchFamily="49" charset="-122"/>
              </a:rPr>
              <a:t>P.Pno</a:t>
            </a:r>
            <a:r>
              <a:rPr lang="en-US" altLang="zh-CN" sz="1400" dirty="0">
                <a:latin typeface="黑体" panose="02010609060101010101" pitchFamily="49" charset="-122"/>
                <a:ea typeface="黑体" panose="02010609060101010101" pitchFamily="49" charset="-122"/>
              </a:rPr>
              <a:t>=</a:t>
            </a:r>
            <a:r>
              <a:rPr lang="en-US" altLang="zh-CN" sz="1400" dirty="0" err="1">
                <a:latin typeface="黑体" panose="02010609060101010101" pitchFamily="49" charset="-122"/>
                <a:ea typeface="黑体" panose="02010609060101010101" pitchFamily="49" charset="-122"/>
              </a:rPr>
              <a:t>Diag.Pno</a:t>
            </a:r>
            <a:r>
              <a:rPr lang="en-US" altLang="zh-CN" sz="1400" dirty="0">
                <a:latin typeface="黑体" panose="02010609060101010101" pitchFamily="49" charset="-122"/>
                <a:ea typeface="黑体" panose="02010609060101010101" pitchFamily="49" charset="-122"/>
              </a:rPr>
              <a:t> AND </a:t>
            </a:r>
            <a:r>
              <a:rPr lang="en-US" altLang="zh-CN" sz="1400" dirty="0" err="1">
                <a:latin typeface="黑体" panose="02010609060101010101" pitchFamily="49" charset="-122"/>
                <a:ea typeface="黑体" panose="02010609060101010101" pitchFamily="49" charset="-122"/>
              </a:rPr>
              <a:t>P.Pname</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刘景</a:t>
            </a:r>
            <a:r>
              <a:rPr lang="en-US" altLang="zh-CN" sz="1400" dirty="0">
                <a:latin typeface="黑体" panose="02010609060101010101" pitchFamily="49" charset="-122"/>
                <a:ea typeface="黑体" panose="02010609060101010101" pitchFamily="49" charset="-122"/>
              </a:rPr>
              <a:t>'</a:t>
            </a:r>
            <a:r>
              <a:rPr lang="en-US" altLang="zh-CN" sz="1200" dirty="0">
                <a:latin typeface="黑体" panose="02010609060101010101" pitchFamily="49" charset="-122"/>
                <a:ea typeface="黑体" panose="02010609060101010101" pitchFamily="49" charset="-122"/>
              </a:rPr>
              <a:t>	</a:t>
            </a:r>
          </a:p>
          <a:p>
            <a:pPr marL="800100" lvl="1" indent="-342900">
              <a:spcBef>
                <a:spcPts val="1200"/>
              </a:spcBef>
              <a:buClr>
                <a:schemeClr val="tx2"/>
              </a:buClr>
              <a:buFont typeface="Wingdings" pitchFamily="2" charset="2"/>
              <a:buChar char="l"/>
            </a:pPr>
            <a:endParaRPr lang="en-US" altLang="zh-CN" sz="2000" dirty="0">
              <a:solidFill>
                <a:schemeClr val="tx2"/>
              </a:solidFill>
              <a:latin typeface="黑体" panose="02010609060101010101" pitchFamily="49" charset="-122"/>
              <a:ea typeface="黑体" panose="02010609060101010101" pitchFamily="49" charset="-122"/>
            </a:endParaRPr>
          </a:p>
        </p:txBody>
      </p:sp>
      <p:pic>
        <p:nvPicPr>
          <p:cNvPr id="2" name="图片 1">
            <a:extLst>
              <a:ext uri="{FF2B5EF4-FFF2-40B4-BE49-F238E27FC236}">
                <a16:creationId xmlns:a16="http://schemas.microsoft.com/office/drawing/2014/main" id="{5EB7C8EA-638E-4342-9F15-03A213CE3EFB}"/>
              </a:ext>
            </a:extLst>
          </p:cNvPr>
          <p:cNvPicPr>
            <a:picLocks noChangeAspect="1"/>
          </p:cNvPicPr>
          <p:nvPr/>
        </p:nvPicPr>
        <p:blipFill>
          <a:blip r:embed="rId4"/>
          <a:stretch>
            <a:fillRect/>
          </a:stretch>
        </p:blipFill>
        <p:spPr>
          <a:xfrm>
            <a:off x="3779912" y="3700456"/>
            <a:ext cx="4604948" cy="539891"/>
          </a:xfrm>
          <a:prstGeom prst="rect">
            <a:avLst/>
          </a:prstGeom>
        </p:spPr>
      </p:pic>
      <p:sp>
        <p:nvSpPr>
          <p:cNvPr id="4"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46</a:t>
            </a:fld>
            <a:endParaRPr lang="zh-CN" altLang="en-US"/>
          </a:p>
        </p:txBody>
      </p:sp>
      <p:sp>
        <p:nvSpPr>
          <p:cNvPr id="5" name="页脚占位符 4"/>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133430294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文本框 8"/>
          <p:cNvSpPr txBox="1"/>
          <p:nvPr/>
        </p:nvSpPr>
        <p:spPr>
          <a:xfrm>
            <a:off x="5076056" y="196280"/>
            <a:ext cx="219624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查询中的集合</a:t>
            </a:r>
          </a:p>
        </p:txBody>
      </p:sp>
      <p:sp>
        <p:nvSpPr>
          <p:cNvPr id="12" name="文本框 11"/>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4.</a:t>
            </a:r>
            <a:r>
              <a:rPr lang="zh-CN" altLang="en-US" b="1" dirty="0">
                <a:solidFill>
                  <a:srgbClr val="123E61"/>
                </a:solidFill>
                <a:latin typeface="黑体" panose="02010609060101010101" pitchFamily="49" charset="-122"/>
                <a:ea typeface="黑体" panose="02010609060101010101" pitchFamily="49" charset="-122"/>
              </a:rPr>
              <a:t>集合运算</a:t>
            </a:r>
          </a:p>
        </p:txBody>
      </p:sp>
      <p:sp>
        <p:nvSpPr>
          <p:cNvPr id="14" name="矩形 13"/>
          <p:cNvSpPr/>
          <p:nvPr/>
        </p:nvSpPr>
        <p:spPr>
          <a:xfrm>
            <a:off x="131343" y="732979"/>
            <a:ext cx="8172972" cy="3662541"/>
          </a:xfrm>
          <a:prstGeom prst="rect">
            <a:avLst/>
          </a:prstGeom>
        </p:spPr>
        <p:txBody>
          <a:bodyPr wrap="square">
            <a:spAutoFit/>
          </a:bodyPr>
          <a:lstStyle/>
          <a:p>
            <a:pPr marL="742950" lvl="1" indent="-285750">
              <a:spcBef>
                <a:spcPts val="1200"/>
              </a:spcBef>
              <a:buClr>
                <a:schemeClr val="accent1"/>
              </a:buClr>
              <a:buFont typeface="Wingdings" pitchFamily="2" charset="2"/>
              <a:buChar char="l"/>
            </a:pPr>
            <a:r>
              <a:rPr lang="en-US" altLang="zh-CN" sz="1600" dirty="0">
                <a:solidFill>
                  <a:schemeClr val="accent1"/>
                </a:solidFill>
                <a:latin typeface="黑体" panose="02010609060101010101" pitchFamily="49" charset="-122"/>
                <a:ea typeface="黑体" panose="02010609060101010101" pitchFamily="49" charset="-122"/>
              </a:rPr>
              <a:t> </a:t>
            </a:r>
            <a:r>
              <a:rPr lang="en-US" altLang="zh-CN" sz="2000" dirty="0">
                <a:solidFill>
                  <a:schemeClr val="accent1"/>
                </a:solidFill>
                <a:latin typeface="黑体" panose="02010609060101010101" pitchFamily="49" charset="-122"/>
                <a:ea typeface="黑体" panose="02010609060101010101" pitchFamily="49" charset="-122"/>
              </a:rPr>
              <a:t>INTERSECT</a:t>
            </a:r>
            <a:r>
              <a:rPr lang="zh-CN" altLang="en-US" sz="2000" dirty="0">
                <a:solidFill>
                  <a:schemeClr val="accent1"/>
                </a:solidFill>
                <a:latin typeface="黑体" panose="02010609060101010101" pitchFamily="49" charset="-122"/>
                <a:ea typeface="黑体" panose="02010609060101010101" pitchFamily="49" charset="-122"/>
              </a:rPr>
              <a:t>运算</a:t>
            </a:r>
            <a:endParaRPr lang="en-US" altLang="zh-CN" sz="2000" dirty="0">
              <a:solidFill>
                <a:schemeClr val="accent1"/>
              </a:solidFill>
              <a:latin typeface="黑体" panose="02010609060101010101" pitchFamily="49" charset="-122"/>
              <a:ea typeface="黑体" panose="02010609060101010101" pitchFamily="49" charset="-122"/>
            </a:endParaRPr>
          </a:p>
          <a:p>
            <a:pPr marL="742950" lvl="1" indent="-285750">
              <a:spcBef>
                <a:spcPts val="1200"/>
              </a:spcBef>
              <a:buClr>
                <a:schemeClr val="tx2"/>
              </a:buClr>
              <a:buFont typeface="Wingdings" pitchFamily="2" charset="2"/>
              <a:buChar char="l"/>
            </a:pPr>
            <a:r>
              <a:rPr lang="zh-CN" altLang="en-US" sz="1600" dirty="0">
                <a:solidFill>
                  <a:schemeClr val="accent1"/>
                </a:solidFill>
                <a:latin typeface="黑体" panose="02010609060101010101" pitchFamily="49" charset="-122"/>
                <a:ea typeface="黑体" panose="02010609060101010101" pitchFamily="49" charset="-122"/>
              </a:rPr>
              <a:t>例：在医院数据库中，查找同时拿到就诊单和处方单的患者。</a:t>
            </a:r>
            <a:endParaRPr lang="en-US" altLang="zh-CN" sz="1600" dirty="0">
              <a:solidFill>
                <a:schemeClr val="accent1"/>
              </a:solidFill>
              <a:latin typeface="黑体" panose="02010609060101010101" pitchFamily="49" charset="-122"/>
              <a:ea typeface="黑体" panose="02010609060101010101" pitchFamily="49" charset="-122"/>
            </a:endParaRPr>
          </a:p>
          <a:p>
            <a:pPr lvl="2">
              <a:spcBef>
                <a:spcPct val="0"/>
              </a:spcBef>
              <a:buClr>
                <a:srgbClr val="0070C0"/>
              </a:buClr>
            </a:pPr>
            <a:endParaRPr lang="en-US" altLang="zh-CN" dirty="0">
              <a:solidFill>
                <a:srgbClr val="FF0000"/>
              </a:solidFill>
              <a:latin typeface="黑体" panose="02010609060101010101" pitchFamily="49" charset="-122"/>
              <a:ea typeface="黑体" panose="02010609060101010101" pitchFamily="49" charset="-122"/>
            </a:endParaRP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SELECT </a:t>
            </a:r>
            <a:r>
              <a:rPr lang="en-US" altLang="zh-CN" sz="1400" dirty="0" err="1">
                <a:latin typeface="黑体" panose="02010609060101010101" pitchFamily="49" charset="-122"/>
                <a:ea typeface="黑体" panose="02010609060101010101" pitchFamily="49" charset="-122"/>
              </a:rPr>
              <a:t>Pname</a:t>
            </a:r>
            <a:r>
              <a:rPr lang="en-US" altLang="zh-CN" sz="1400" dirty="0">
                <a:latin typeface="黑体" panose="02010609060101010101" pitchFamily="49" charset="-122"/>
                <a:ea typeface="黑体" panose="02010609060101010101" pitchFamily="49" charset="-122"/>
              </a:rPr>
              <a:t> </a:t>
            </a: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FROM Patient </a:t>
            </a: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WHERE </a:t>
            </a:r>
            <a:r>
              <a:rPr lang="en-US" altLang="zh-CN" sz="1400" dirty="0" err="1">
                <a:latin typeface="黑体" panose="02010609060101010101" pitchFamily="49" charset="-122"/>
                <a:ea typeface="黑体" panose="02010609060101010101" pitchFamily="49" charset="-122"/>
              </a:rPr>
              <a:t>Pno</a:t>
            </a:r>
            <a:r>
              <a:rPr lang="en-US" altLang="zh-CN" sz="1400" dirty="0">
                <a:latin typeface="黑体" panose="02010609060101010101" pitchFamily="49" charset="-122"/>
                <a:ea typeface="黑体" panose="02010609060101010101" pitchFamily="49" charset="-122"/>
              </a:rPr>
              <a:t> IN </a:t>
            </a: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    ( SELECT </a:t>
            </a:r>
            <a:r>
              <a:rPr lang="en-US" altLang="zh-CN" sz="1400" dirty="0" err="1">
                <a:latin typeface="黑体" panose="02010609060101010101" pitchFamily="49" charset="-122"/>
                <a:ea typeface="黑体" panose="02010609060101010101" pitchFamily="49" charset="-122"/>
              </a:rPr>
              <a:t>Pno</a:t>
            </a:r>
            <a:r>
              <a:rPr lang="en-US" altLang="zh-CN" sz="1400" dirty="0">
                <a:latin typeface="黑体" panose="02010609060101010101" pitchFamily="49" charset="-122"/>
                <a:ea typeface="黑体" panose="02010609060101010101" pitchFamily="49" charset="-122"/>
              </a:rPr>
              <a:t> </a:t>
            </a: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      FROM Diagnosis </a:t>
            </a: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      </a:t>
            </a:r>
            <a:r>
              <a:rPr lang="en-US" altLang="zh-CN" sz="1400" dirty="0">
                <a:solidFill>
                  <a:srgbClr val="FF0000"/>
                </a:solidFill>
                <a:latin typeface="黑体" panose="02010609060101010101" pitchFamily="49" charset="-122"/>
                <a:ea typeface="黑体" panose="02010609060101010101" pitchFamily="49" charset="-122"/>
              </a:rPr>
              <a:t>INTERSECT</a:t>
            </a:r>
            <a:r>
              <a:rPr lang="en-US" altLang="zh-CN" sz="1400" dirty="0">
                <a:latin typeface="黑体" panose="02010609060101010101" pitchFamily="49" charset="-122"/>
                <a:ea typeface="黑体" panose="02010609060101010101" pitchFamily="49" charset="-122"/>
              </a:rPr>
              <a:t> </a:t>
            </a: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      SELECT </a:t>
            </a:r>
            <a:r>
              <a:rPr lang="en-US" altLang="zh-CN" sz="1400" dirty="0" err="1">
                <a:latin typeface="黑体" panose="02010609060101010101" pitchFamily="49" charset="-122"/>
                <a:ea typeface="黑体" panose="02010609060101010101" pitchFamily="49" charset="-122"/>
              </a:rPr>
              <a:t>Pno</a:t>
            </a:r>
            <a:r>
              <a:rPr lang="en-US" altLang="zh-CN" sz="1400" dirty="0">
                <a:latin typeface="黑体" panose="02010609060101010101" pitchFamily="49" charset="-122"/>
                <a:ea typeface="黑体" panose="02010609060101010101" pitchFamily="49" charset="-122"/>
              </a:rPr>
              <a:t> </a:t>
            </a: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      FROM </a:t>
            </a:r>
            <a:r>
              <a:rPr lang="en-US" altLang="zh-CN" sz="1400" dirty="0" err="1">
                <a:latin typeface="黑体" panose="02010609060101010101" pitchFamily="49" charset="-122"/>
                <a:ea typeface="黑体" panose="02010609060101010101" pitchFamily="49" charset="-122"/>
              </a:rPr>
              <a:t>RecipeMaster</a:t>
            </a:r>
            <a:endParaRPr lang="en-US" altLang="zh-CN" sz="1400" dirty="0">
              <a:latin typeface="黑体" panose="02010609060101010101" pitchFamily="49" charset="-122"/>
              <a:ea typeface="黑体" panose="02010609060101010101" pitchFamily="49" charset="-122"/>
            </a:endParaRP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     );</a:t>
            </a:r>
          </a:p>
          <a:p>
            <a:pPr lvl="2">
              <a:spcBef>
                <a:spcPct val="0"/>
              </a:spcBef>
              <a:buClr>
                <a:srgbClr val="0070C0"/>
              </a:buClr>
              <a:buFont typeface="Wingdings" panose="05000000000000000000" pitchFamily="2" charset="2"/>
              <a:buNone/>
            </a:pPr>
            <a:r>
              <a:rPr lang="en-US" altLang="zh-CN" sz="1200" dirty="0">
                <a:latin typeface="黑体" panose="02010609060101010101" pitchFamily="49" charset="-122"/>
                <a:ea typeface="黑体" panose="02010609060101010101" pitchFamily="49" charset="-122"/>
              </a:rPr>
              <a:t>	</a:t>
            </a:r>
            <a:endParaRPr lang="en-US" altLang="zh-CN" sz="1600" dirty="0">
              <a:latin typeface="黑体" panose="02010609060101010101" pitchFamily="49" charset="-122"/>
              <a:ea typeface="黑体" panose="02010609060101010101" pitchFamily="49" charset="-122"/>
            </a:endParaRPr>
          </a:p>
          <a:p>
            <a:pPr marL="742950" lvl="1" indent="-285750">
              <a:spcBef>
                <a:spcPts val="1200"/>
              </a:spcBef>
              <a:buClr>
                <a:schemeClr val="accent1"/>
              </a:buClr>
              <a:buFont typeface="Wingdings" pitchFamily="2" charset="2"/>
              <a:buChar char="l"/>
            </a:pPr>
            <a:endParaRPr lang="en-US" altLang="zh-CN" sz="2000" dirty="0">
              <a:solidFill>
                <a:schemeClr val="accent1"/>
              </a:solidFill>
              <a:latin typeface="黑体" panose="02010609060101010101" pitchFamily="49" charset="-122"/>
              <a:ea typeface="黑体" panose="02010609060101010101" pitchFamily="49" charset="-122"/>
            </a:endParaRPr>
          </a:p>
        </p:txBody>
      </p:sp>
      <p:pic>
        <p:nvPicPr>
          <p:cNvPr id="2" name="图片 1">
            <a:extLst>
              <a:ext uri="{FF2B5EF4-FFF2-40B4-BE49-F238E27FC236}">
                <a16:creationId xmlns:a16="http://schemas.microsoft.com/office/drawing/2014/main" id="{045EB0DA-2A30-4619-8AD3-13AEDE6C0BD8}"/>
              </a:ext>
            </a:extLst>
          </p:cNvPr>
          <p:cNvPicPr>
            <a:picLocks noChangeAspect="1"/>
          </p:cNvPicPr>
          <p:nvPr/>
        </p:nvPicPr>
        <p:blipFill>
          <a:blip r:embed="rId4"/>
          <a:stretch>
            <a:fillRect/>
          </a:stretch>
        </p:blipFill>
        <p:spPr>
          <a:xfrm>
            <a:off x="3729278" y="1708448"/>
            <a:ext cx="1346778" cy="1963099"/>
          </a:xfrm>
          <a:prstGeom prst="rect">
            <a:avLst/>
          </a:prstGeom>
        </p:spPr>
      </p:pic>
      <p:sp>
        <p:nvSpPr>
          <p:cNvPr id="3" name="矩形 2">
            <a:extLst>
              <a:ext uri="{FF2B5EF4-FFF2-40B4-BE49-F238E27FC236}">
                <a16:creationId xmlns:a16="http://schemas.microsoft.com/office/drawing/2014/main" id="{FDED7846-6BF9-4DDE-8FB5-3EA6A7112E2F}"/>
              </a:ext>
            </a:extLst>
          </p:cNvPr>
          <p:cNvSpPr/>
          <p:nvPr/>
        </p:nvSpPr>
        <p:spPr>
          <a:xfrm>
            <a:off x="5346445" y="1410087"/>
            <a:ext cx="4572000" cy="2492990"/>
          </a:xfrm>
          <a:prstGeom prst="rect">
            <a:avLst/>
          </a:prstGeom>
        </p:spPr>
        <p:txBody>
          <a:bodyPr>
            <a:spAutoFit/>
          </a:bodyPr>
          <a:lstStyle/>
          <a:p>
            <a:pPr lvl="2">
              <a:spcBef>
                <a:spcPct val="0"/>
              </a:spcBef>
              <a:buClr>
                <a:srgbClr val="0070C0"/>
              </a:buClr>
            </a:pPr>
            <a:endParaRPr lang="en-US" altLang="zh-CN" sz="1600" dirty="0">
              <a:solidFill>
                <a:srgbClr val="FF0000"/>
              </a:solidFill>
              <a:latin typeface="黑体" panose="02010609060101010101" pitchFamily="49" charset="-122"/>
              <a:ea typeface="黑体" panose="02010609060101010101" pitchFamily="49" charset="-122"/>
            </a:endParaRP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SELECT </a:t>
            </a:r>
            <a:r>
              <a:rPr lang="en-US" altLang="zh-CN" sz="1400" dirty="0" err="1">
                <a:latin typeface="黑体" panose="02010609060101010101" pitchFamily="49" charset="-122"/>
                <a:ea typeface="黑体" panose="02010609060101010101" pitchFamily="49" charset="-122"/>
              </a:rPr>
              <a:t>Pname</a:t>
            </a:r>
            <a:r>
              <a:rPr lang="en-US" altLang="zh-CN" sz="1400" dirty="0">
                <a:latin typeface="黑体" panose="02010609060101010101" pitchFamily="49" charset="-122"/>
                <a:ea typeface="黑体" panose="02010609060101010101" pitchFamily="49" charset="-122"/>
              </a:rPr>
              <a:t> </a:t>
            </a: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FROM Patient </a:t>
            </a: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WHERE </a:t>
            </a:r>
            <a:r>
              <a:rPr lang="en-US" altLang="zh-CN" sz="1400" dirty="0" err="1">
                <a:latin typeface="黑体" panose="02010609060101010101" pitchFamily="49" charset="-122"/>
                <a:ea typeface="黑体" panose="02010609060101010101" pitchFamily="49" charset="-122"/>
              </a:rPr>
              <a:t>Pno</a:t>
            </a:r>
            <a:r>
              <a:rPr lang="en-US" altLang="zh-CN" sz="1400" dirty="0">
                <a:latin typeface="黑体" panose="02010609060101010101" pitchFamily="49" charset="-122"/>
                <a:ea typeface="黑体" panose="02010609060101010101" pitchFamily="49" charset="-122"/>
              </a:rPr>
              <a:t> IN </a:t>
            </a: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    ( SELECT </a:t>
            </a:r>
            <a:r>
              <a:rPr lang="en-US" altLang="zh-CN" sz="1400" dirty="0" err="1">
                <a:latin typeface="黑体" panose="02010609060101010101" pitchFamily="49" charset="-122"/>
                <a:ea typeface="黑体" panose="02010609060101010101" pitchFamily="49" charset="-122"/>
              </a:rPr>
              <a:t>Pno</a:t>
            </a:r>
            <a:r>
              <a:rPr lang="en-US" altLang="zh-CN" sz="1400" dirty="0">
                <a:latin typeface="黑体" panose="02010609060101010101" pitchFamily="49" charset="-122"/>
                <a:ea typeface="黑体" panose="02010609060101010101" pitchFamily="49" charset="-122"/>
              </a:rPr>
              <a:t> </a:t>
            </a: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      FROM Diagnosis </a:t>
            </a: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     )</a:t>
            </a: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     AND </a:t>
            </a:r>
            <a:r>
              <a:rPr lang="en-US" altLang="zh-CN" sz="1400" dirty="0" err="1">
                <a:latin typeface="黑体" panose="02010609060101010101" pitchFamily="49" charset="-122"/>
                <a:ea typeface="黑体" panose="02010609060101010101" pitchFamily="49" charset="-122"/>
              </a:rPr>
              <a:t>Pno</a:t>
            </a:r>
            <a:r>
              <a:rPr lang="en-US" altLang="zh-CN" sz="1400" dirty="0">
                <a:latin typeface="黑体" panose="02010609060101010101" pitchFamily="49" charset="-122"/>
                <a:ea typeface="黑体" panose="02010609060101010101" pitchFamily="49" charset="-122"/>
              </a:rPr>
              <a:t> IN </a:t>
            </a: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     ( SELECT </a:t>
            </a:r>
            <a:r>
              <a:rPr lang="en-US" altLang="zh-CN" sz="1400" dirty="0" err="1">
                <a:latin typeface="黑体" panose="02010609060101010101" pitchFamily="49" charset="-122"/>
                <a:ea typeface="黑体" panose="02010609060101010101" pitchFamily="49" charset="-122"/>
              </a:rPr>
              <a:t>Pno</a:t>
            </a:r>
            <a:r>
              <a:rPr lang="en-US" altLang="zh-CN" sz="1400" dirty="0">
                <a:latin typeface="黑体" panose="02010609060101010101" pitchFamily="49" charset="-122"/>
                <a:ea typeface="黑体" panose="02010609060101010101" pitchFamily="49" charset="-122"/>
              </a:rPr>
              <a:t> </a:t>
            </a: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       FROM </a:t>
            </a:r>
            <a:r>
              <a:rPr lang="en-US" altLang="zh-CN" sz="1400" dirty="0" err="1">
                <a:latin typeface="黑体" panose="02010609060101010101" pitchFamily="49" charset="-122"/>
                <a:ea typeface="黑体" panose="02010609060101010101" pitchFamily="49" charset="-122"/>
              </a:rPr>
              <a:t>RecipeMaster</a:t>
            </a:r>
            <a:endParaRPr lang="en-US" altLang="zh-CN" sz="1400" dirty="0">
              <a:latin typeface="黑体" panose="02010609060101010101" pitchFamily="49" charset="-122"/>
              <a:ea typeface="黑体" panose="02010609060101010101" pitchFamily="49" charset="-122"/>
            </a:endParaRP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     );</a:t>
            </a:r>
          </a:p>
        </p:txBody>
      </p:sp>
      <p:sp>
        <p:nvSpPr>
          <p:cNvPr id="5" name="灯片编号占位符 4"/>
          <p:cNvSpPr>
            <a:spLocks noGrp="1"/>
          </p:cNvSpPr>
          <p:nvPr>
            <p:ph type="sldNum" sz="quarter" idx="12"/>
          </p:nvPr>
        </p:nvSpPr>
        <p:spPr>
          <a:xfrm>
            <a:off x="6553200" y="4768735"/>
            <a:ext cx="2133600" cy="273928"/>
          </a:xfrm>
        </p:spPr>
        <p:txBody>
          <a:bodyPr/>
          <a:lstStyle/>
          <a:p>
            <a:fld id="{A24B006D-818D-47B3-9EBE-C5AB269A17AF}" type="slidenum">
              <a:rPr lang="zh-CN" altLang="en-US" smtClean="0"/>
              <a:t>47</a:t>
            </a:fld>
            <a:endParaRPr lang="zh-CN" altLang="en-US"/>
          </a:p>
        </p:txBody>
      </p:sp>
      <p:sp>
        <p:nvSpPr>
          <p:cNvPr id="6" name="页脚占位符 5"/>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128690259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文本框 8"/>
          <p:cNvSpPr txBox="1"/>
          <p:nvPr/>
        </p:nvSpPr>
        <p:spPr>
          <a:xfrm>
            <a:off x="5076056" y="196280"/>
            <a:ext cx="219624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查询中的集合</a:t>
            </a:r>
          </a:p>
        </p:txBody>
      </p:sp>
      <p:sp>
        <p:nvSpPr>
          <p:cNvPr id="12" name="文本框 11"/>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4.</a:t>
            </a:r>
            <a:r>
              <a:rPr lang="zh-CN" altLang="en-US" b="1" dirty="0">
                <a:solidFill>
                  <a:srgbClr val="123E61"/>
                </a:solidFill>
                <a:latin typeface="黑体" panose="02010609060101010101" pitchFamily="49" charset="-122"/>
                <a:ea typeface="黑体" panose="02010609060101010101" pitchFamily="49" charset="-122"/>
              </a:rPr>
              <a:t>集合运算</a:t>
            </a:r>
          </a:p>
        </p:txBody>
      </p:sp>
      <p:sp>
        <p:nvSpPr>
          <p:cNvPr id="8" name="矩形 7"/>
          <p:cNvSpPr/>
          <p:nvPr/>
        </p:nvSpPr>
        <p:spPr>
          <a:xfrm>
            <a:off x="242910" y="700336"/>
            <a:ext cx="8397542" cy="2523768"/>
          </a:xfrm>
          <a:prstGeom prst="rect">
            <a:avLst/>
          </a:prstGeom>
        </p:spPr>
        <p:txBody>
          <a:bodyPr wrap="square">
            <a:spAutoFit/>
          </a:bodyPr>
          <a:lstStyle/>
          <a:p>
            <a:pPr marL="800100" lvl="1" indent="-342900">
              <a:spcBef>
                <a:spcPts val="1200"/>
              </a:spcBef>
              <a:buClr>
                <a:schemeClr val="tx2"/>
              </a:buClr>
              <a:buFont typeface="Wingdings" pitchFamily="2" charset="2"/>
              <a:buChar char="l"/>
            </a:pPr>
            <a:r>
              <a:rPr lang="en-US" altLang="zh-CN" sz="2000" dirty="0">
                <a:solidFill>
                  <a:schemeClr val="accent1"/>
                </a:solidFill>
                <a:latin typeface="黑体" panose="02010609060101010101" pitchFamily="49" charset="-122"/>
                <a:ea typeface="黑体" panose="02010609060101010101" pitchFamily="49" charset="-122"/>
              </a:rPr>
              <a:t>EXCEPT</a:t>
            </a:r>
            <a:r>
              <a:rPr lang="zh-CN" altLang="en-US" sz="2000" dirty="0">
                <a:solidFill>
                  <a:schemeClr val="accent1"/>
                </a:solidFill>
                <a:latin typeface="黑体" panose="02010609060101010101" pitchFamily="49" charset="-122"/>
                <a:ea typeface="黑体" panose="02010609060101010101" pitchFamily="49" charset="-122"/>
              </a:rPr>
              <a:t>运算</a:t>
            </a:r>
            <a:endParaRPr lang="en-US" altLang="zh-CN" sz="2000" dirty="0">
              <a:solidFill>
                <a:schemeClr val="accent1"/>
              </a:solidFill>
              <a:latin typeface="黑体" panose="02010609060101010101" pitchFamily="49" charset="-122"/>
              <a:ea typeface="黑体" panose="02010609060101010101" pitchFamily="49" charset="-122"/>
            </a:endParaRPr>
          </a:p>
          <a:p>
            <a:pPr marL="742950" lvl="1" indent="-285750">
              <a:spcBef>
                <a:spcPts val="1200"/>
              </a:spcBef>
              <a:buClr>
                <a:schemeClr val="tx2"/>
              </a:buClr>
              <a:buFont typeface="Wingdings" pitchFamily="2" charset="2"/>
              <a:buChar char="l"/>
            </a:pPr>
            <a:r>
              <a:rPr lang="zh-CN" altLang="en-US" sz="1600" dirty="0">
                <a:solidFill>
                  <a:schemeClr val="tx2"/>
                </a:solidFill>
                <a:latin typeface="黑体" panose="02010609060101010101" pitchFamily="49" charset="-122"/>
                <a:ea typeface="黑体" panose="02010609060101010101" pitchFamily="49" charset="-122"/>
              </a:rPr>
              <a:t>例：在医院数据库中，查找只拿到处方单没有拿到就诊单的患者，返回患者编号。</a:t>
            </a:r>
            <a:endParaRPr lang="en-US" altLang="zh-CN" sz="1600" b="1" dirty="0"/>
          </a:p>
          <a:p>
            <a:pPr lvl="2">
              <a:spcBef>
                <a:spcPct val="0"/>
              </a:spcBef>
              <a:buClr>
                <a:srgbClr val="0070C0"/>
              </a:buClr>
            </a:pPr>
            <a:endParaRPr lang="en-US" altLang="zh-CN" sz="1200" dirty="0">
              <a:latin typeface="黑体" panose="02010609060101010101" pitchFamily="49" charset="-122"/>
              <a:ea typeface="黑体" panose="02010609060101010101" pitchFamily="49" charset="-122"/>
            </a:endParaRP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SELECT </a:t>
            </a:r>
            <a:r>
              <a:rPr lang="en-US" altLang="zh-CN" sz="1400" dirty="0" err="1">
                <a:latin typeface="黑体" panose="02010609060101010101" pitchFamily="49" charset="-122"/>
                <a:ea typeface="黑体" panose="02010609060101010101" pitchFamily="49" charset="-122"/>
              </a:rPr>
              <a:t>Pno</a:t>
            </a:r>
            <a:r>
              <a:rPr lang="en-US" altLang="zh-CN" sz="1400" dirty="0">
                <a:latin typeface="黑体" panose="02010609060101010101" pitchFamily="49" charset="-122"/>
                <a:ea typeface="黑体" panose="02010609060101010101" pitchFamily="49" charset="-122"/>
              </a:rPr>
              <a:t> </a:t>
            </a: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FROM </a:t>
            </a:r>
            <a:r>
              <a:rPr lang="en-US" altLang="zh-CN" sz="1400" dirty="0" err="1">
                <a:latin typeface="黑体" panose="02010609060101010101" pitchFamily="49" charset="-122"/>
                <a:ea typeface="黑体" panose="02010609060101010101" pitchFamily="49" charset="-122"/>
              </a:rPr>
              <a:t>RecipeMaster</a:t>
            </a:r>
            <a:r>
              <a:rPr lang="en-US" altLang="zh-CN" sz="1400" dirty="0">
                <a:latin typeface="黑体" panose="02010609060101010101" pitchFamily="49" charset="-122"/>
                <a:ea typeface="黑体" panose="02010609060101010101" pitchFamily="49" charset="-122"/>
              </a:rPr>
              <a:t> </a:t>
            </a:r>
          </a:p>
          <a:p>
            <a:pPr lvl="2">
              <a:spcBef>
                <a:spcPct val="0"/>
              </a:spcBef>
              <a:buClr>
                <a:srgbClr val="0070C0"/>
              </a:buClr>
            </a:pPr>
            <a:r>
              <a:rPr lang="en-US" altLang="zh-CN" sz="1400" dirty="0">
                <a:solidFill>
                  <a:srgbClr val="FF0000"/>
                </a:solidFill>
                <a:latin typeface="黑体" panose="02010609060101010101" pitchFamily="49" charset="-122"/>
                <a:ea typeface="黑体" panose="02010609060101010101" pitchFamily="49" charset="-122"/>
              </a:rPr>
              <a:t>EXCEPT </a:t>
            </a: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SELECT </a:t>
            </a:r>
            <a:r>
              <a:rPr lang="en-US" altLang="zh-CN" sz="1400" dirty="0" err="1">
                <a:latin typeface="黑体" panose="02010609060101010101" pitchFamily="49" charset="-122"/>
                <a:ea typeface="黑体" panose="02010609060101010101" pitchFamily="49" charset="-122"/>
              </a:rPr>
              <a:t>Pno</a:t>
            </a:r>
            <a:r>
              <a:rPr lang="en-US" altLang="zh-CN" sz="1400" dirty="0">
                <a:latin typeface="黑体" panose="02010609060101010101" pitchFamily="49" charset="-122"/>
                <a:ea typeface="黑体" panose="02010609060101010101" pitchFamily="49" charset="-122"/>
              </a:rPr>
              <a:t> </a:t>
            </a: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FROM Diagnosis</a:t>
            </a:r>
          </a:p>
          <a:p>
            <a:pPr lvl="1">
              <a:spcBef>
                <a:spcPts val="1200"/>
              </a:spcBef>
              <a:buClr>
                <a:schemeClr val="tx2"/>
              </a:buClr>
            </a:pPr>
            <a:endParaRPr lang="en-US" altLang="zh-CN" sz="2000" dirty="0">
              <a:solidFill>
                <a:schemeClr val="accent1"/>
              </a:solidFill>
              <a:latin typeface="黑体" panose="02010609060101010101" pitchFamily="49" charset="-122"/>
              <a:ea typeface="黑体" panose="02010609060101010101" pitchFamily="49" charset="-122"/>
            </a:endParaRPr>
          </a:p>
        </p:txBody>
      </p:sp>
      <p:pic>
        <p:nvPicPr>
          <p:cNvPr id="2" name="图片 1">
            <a:extLst>
              <a:ext uri="{FF2B5EF4-FFF2-40B4-BE49-F238E27FC236}">
                <a16:creationId xmlns:a16="http://schemas.microsoft.com/office/drawing/2014/main" id="{530B6A9A-1531-459E-9AA7-1D87F635B680}"/>
              </a:ext>
            </a:extLst>
          </p:cNvPr>
          <p:cNvPicPr>
            <a:picLocks noChangeAspect="1"/>
          </p:cNvPicPr>
          <p:nvPr/>
        </p:nvPicPr>
        <p:blipFill>
          <a:blip r:embed="rId4"/>
          <a:stretch>
            <a:fillRect/>
          </a:stretch>
        </p:blipFill>
        <p:spPr>
          <a:xfrm>
            <a:off x="3234402" y="1872705"/>
            <a:ext cx="1265462" cy="699839"/>
          </a:xfrm>
          <a:prstGeom prst="rect">
            <a:avLst/>
          </a:prstGeom>
        </p:spPr>
      </p:pic>
      <p:sp>
        <p:nvSpPr>
          <p:cNvPr id="3" name="矩形 2">
            <a:extLst>
              <a:ext uri="{FF2B5EF4-FFF2-40B4-BE49-F238E27FC236}">
                <a16:creationId xmlns:a16="http://schemas.microsoft.com/office/drawing/2014/main" id="{C5921361-EDC1-42B7-BB1C-26D1C87008CF}"/>
              </a:ext>
            </a:extLst>
          </p:cNvPr>
          <p:cNvSpPr/>
          <p:nvPr/>
        </p:nvSpPr>
        <p:spPr>
          <a:xfrm>
            <a:off x="5205356" y="1708448"/>
            <a:ext cx="4572000" cy="2246769"/>
          </a:xfrm>
          <a:prstGeom prst="rect">
            <a:avLst/>
          </a:prstGeom>
        </p:spPr>
        <p:txBody>
          <a:bodyPr>
            <a:spAutoFit/>
          </a:bodyPr>
          <a:lstStyle/>
          <a:p>
            <a:pPr lvl="2">
              <a:spcBef>
                <a:spcPct val="0"/>
              </a:spcBef>
              <a:buClr>
                <a:srgbClr val="0070C0"/>
              </a:buClr>
            </a:pPr>
            <a:r>
              <a:rPr lang="en-US" altLang="zh-CN" sz="1400" dirty="0">
                <a:latin typeface="黑体" panose="02010609060101010101" pitchFamily="49" charset="-122"/>
                <a:ea typeface="黑体" panose="02010609060101010101" pitchFamily="49" charset="-122"/>
              </a:rPr>
              <a:t>SELECT </a:t>
            </a:r>
            <a:r>
              <a:rPr lang="en-US" altLang="zh-CN" sz="1400" dirty="0" err="1">
                <a:latin typeface="黑体" panose="02010609060101010101" pitchFamily="49" charset="-122"/>
                <a:ea typeface="黑体" panose="02010609060101010101" pitchFamily="49" charset="-122"/>
              </a:rPr>
              <a:t>Pno</a:t>
            </a:r>
            <a:r>
              <a:rPr lang="en-US" altLang="zh-CN" sz="1400" dirty="0">
                <a:latin typeface="黑体" panose="02010609060101010101" pitchFamily="49" charset="-122"/>
                <a:ea typeface="黑体" panose="02010609060101010101" pitchFamily="49" charset="-122"/>
              </a:rPr>
              <a:t> </a:t>
            </a: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FROM Patient</a:t>
            </a: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WHERE </a:t>
            </a:r>
            <a:r>
              <a:rPr lang="en-US" altLang="zh-CN" sz="1400" dirty="0" err="1">
                <a:latin typeface="黑体" panose="02010609060101010101" pitchFamily="49" charset="-122"/>
                <a:ea typeface="黑体" panose="02010609060101010101" pitchFamily="49" charset="-122"/>
              </a:rPr>
              <a:t>Pno</a:t>
            </a:r>
            <a:r>
              <a:rPr lang="en-US" altLang="zh-CN" sz="1400" dirty="0">
                <a:latin typeface="黑体" panose="02010609060101010101" pitchFamily="49" charset="-122"/>
                <a:ea typeface="黑体" panose="02010609060101010101" pitchFamily="49" charset="-122"/>
              </a:rPr>
              <a:t> in </a:t>
            </a: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   ( SELECT </a:t>
            </a:r>
            <a:r>
              <a:rPr lang="en-US" altLang="zh-CN" sz="1400" dirty="0" err="1">
                <a:latin typeface="黑体" panose="02010609060101010101" pitchFamily="49" charset="-122"/>
                <a:ea typeface="黑体" panose="02010609060101010101" pitchFamily="49" charset="-122"/>
              </a:rPr>
              <a:t>Pno</a:t>
            </a:r>
            <a:r>
              <a:rPr lang="en-US" altLang="zh-CN" sz="1400" dirty="0">
                <a:latin typeface="黑体" panose="02010609060101010101" pitchFamily="49" charset="-122"/>
                <a:ea typeface="黑体" panose="02010609060101010101" pitchFamily="49" charset="-122"/>
              </a:rPr>
              <a:t> </a:t>
            </a: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     FROM </a:t>
            </a:r>
            <a:r>
              <a:rPr lang="en-US" altLang="zh-CN" sz="1400" dirty="0" err="1">
                <a:latin typeface="黑体" panose="02010609060101010101" pitchFamily="49" charset="-122"/>
                <a:ea typeface="黑体" panose="02010609060101010101" pitchFamily="49" charset="-122"/>
              </a:rPr>
              <a:t>RecipeMaster</a:t>
            </a:r>
            <a:endParaRPr lang="en-US" altLang="zh-CN" sz="1400" dirty="0">
              <a:latin typeface="黑体" panose="02010609060101010101" pitchFamily="49" charset="-122"/>
              <a:ea typeface="黑体" panose="02010609060101010101" pitchFamily="49" charset="-122"/>
            </a:endParaRP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   ) </a:t>
            </a: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   AND </a:t>
            </a:r>
            <a:r>
              <a:rPr lang="en-US" altLang="zh-CN" sz="1400" dirty="0" err="1">
                <a:latin typeface="黑体" panose="02010609060101010101" pitchFamily="49" charset="-122"/>
                <a:ea typeface="黑体" panose="02010609060101010101" pitchFamily="49" charset="-122"/>
              </a:rPr>
              <a:t>Pno</a:t>
            </a:r>
            <a:r>
              <a:rPr lang="en-US" altLang="zh-CN" sz="1400" dirty="0">
                <a:latin typeface="黑体" panose="02010609060101010101" pitchFamily="49" charset="-122"/>
                <a:ea typeface="黑体" panose="02010609060101010101" pitchFamily="49" charset="-122"/>
              </a:rPr>
              <a:t> NOT IN </a:t>
            </a: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  ( SELECT </a:t>
            </a:r>
            <a:r>
              <a:rPr lang="en-US" altLang="zh-CN" sz="1400" dirty="0" err="1">
                <a:latin typeface="黑体" panose="02010609060101010101" pitchFamily="49" charset="-122"/>
                <a:ea typeface="黑体" panose="02010609060101010101" pitchFamily="49" charset="-122"/>
              </a:rPr>
              <a:t>Pno</a:t>
            </a:r>
            <a:r>
              <a:rPr lang="en-US" altLang="zh-CN" sz="1400" dirty="0">
                <a:latin typeface="黑体" panose="02010609060101010101" pitchFamily="49" charset="-122"/>
                <a:ea typeface="黑体" panose="02010609060101010101" pitchFamily="49" charset="-122"/>
              </a:rPr>
              <a:t> </a:t>
            </a: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    FROM Diagnosis</a:t>
            </a:r>
          </a:p>
          <a:p>
            <a:pPr lvl="2">
              <a:spcBef>
                <a:spcPct val="0"/>
              </a:spcBef>
              <a:buClr>
                <a:srgbClr val="0070C0"/>
              </a:buClr>
            </a:pPr>
            <a:r>
              <a:rPr lang="en-US" altLang="zh-CN" sz="1400" dirty="0">
                <a:latin typeface="黑体" panose="02010609060101010101" pitchFamily="49" charset="-122"/>
                <a:ea typeface="黑体" panose="02010609060101010101" pitchFamily="49" charset="-122"/>
              </a:rPr>
              <a:t>  );</a:t>
            </a:r>
          </a:p>
        </p:txBody>
      </p:sp>
      <p:sp>
        <p:nvSpPr>
          <p:cNvPr id="5" name="灯片编号占位符 4"/>
          <p:cNvSpPr>
            <a:spLocks noGrp="1"/>
          </p:cNvSpPr>
          <p:nvPr>
            <p:ph type="sldNum" sz="quarter" idx="12"/>
          </p:nvPr>
        </p:nvSpPr>
        <p:spPr>
          <a:xfrm>
            <a:off x="6553200" y="4768735"/>
            <a:ext cx="2133600" cy="273928"/>
          </a:xfrm>
        </p:spPr>
        <p:txBody>
          <a:bodyPr/>
          <a:lstStyle/>
          <a:p>
            <a:fld id="{A24B006D-818D-47B3-9EBE-C5AB269A17AF}" type="slidenum">
              <a:rPr lang="zh-CN" altLang="en-US" smtClean="0"/>
              <a:t>48</a:t>
            </a:fld>
            <a:endParaRPr lang="zh-CN" altLang="en-US"/>
          </a:p>
        </p:txBody>
      </p:sp>
      <p:sp>
        <p:nvSpPr>
          <p:cNvPr id="6" name="页脚占位符 5"/>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29886252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文本框 8"/>
          <p:cNvSpPr txBox="1"/>
          <p:nvPr/>
        </p:nvSpPr>
        <p:spPr>
          <a:xfrm>
            <a:off x="5076056" y="196280"/>
            <a:ext cx="219624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查询中的集合</a:t>
            </a:r>
          </a:p>
        </p:txBody>
      </p:sp>
      <p:sp>
        <p:nvSpPr>
          <p:cNvPr id="12" name="文本框 11"/>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4.</a:t>
            </a:r>
            <a:r>
              <a:rPr lang="zh-CN" altLang="en-US" b="1" dirty="0">
                <a:solidFill>
                  <a:srgbClr val="123E61"/>
                </a:solidFill>
                <a:latin typeface="黑体" panose="02010609060101010101" pitchFamily="49" charset="-122"/>
                <a:ea typeface="黑体" panose="02010609060101010101" pitchFamily="49" charset="-122"/>
              </a:rPr>
              <a:t>集合运算</a:t>
            </a:r>
          </a:p>
        </p:txBody>
      </p:sp>
      <p:sp>
        <p:nvSpPr>
          <p:cNvPr id="8" name="矩形 7"/>
          <p:cNvSpPr/>
          <p:nvPr/>
        </p:nvSpPr>
        <p:spPr>
          <a:xfrm>
            <a:off x="864185" y="772344"/>
            <a:ext cx="7956288" cy="2808461"/>
          </a:xfrm>
          <a:prstGeom prst="rect">
            <a:avLst/>
          </a:prstGeom>
        </p:spPr>
        <p:txBody>
          <a:bodyPr wrap="square">
            <a:spAutoFit/>
          </a:bodyPr>
          <a:lstStyle/>
          <a:p>
            <a:pPr marL="342900" indent="-342900" algn="just">
              <a:spcAft>
                <a:spcPts val="1500"/>
              </a:spcAft>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rPr>
              <a:t>查询中集合运算的使用原则</a:t>
            </a:r>
            <a:endParaRPr lang="en-US" altLang="zh-CN" sz="2000" dirty="0">
              <a:solidFill>
                <a:schemeClr val="tx2"/>
              </a:solidFill>
              <a:latin typeface="黑体" panose="02010609060101010101" pitchFamily="49" charset="-122"/>
              <a:ea typeface="黑体" panose="02010609060101010101" pitchFamily="49" charset="-122"/>
            </a:endParaRPr>
          </a:p>
          <a:p>
            <a:pPr marL="285750" lvl="0" indent="-285750">
              <a:buFont typeface="Wingdings" panose="05000000000000000000" pitchFamily="2" charset="2"/>
              <a:buChar char="l"/>
            </a:pPr>
            <a:r>
              <a:rPr lang="zh-CN" altLang="en-US" sz="1600" dirty="0">
                <a:solidFill>
                  <a:schemeClr val="tx2"/>
                </a:solidFill>
                <a:latin typeface="黑体" panose="02010609060101010101" pitchFamily="49" charset="-122"/>
                <a:ea typeface="黑体" panose="02010609060101010101" pitchFamily="49" charset="-122"/>
              </a:rPr>
              <a:t>集合运算符两端的查询结果具有相同的模式</a:t>
            </a:r>
            <a:endParaRPr lang="en-US" altLang="zh-CN" sz="1600" dirty="0">
              <a:solidFill>
                <a:schemeClr val="tx2"/>
              </a:solidFill>
              <a:latin typeface="黑体" panose="02010609060101010101" pitchFamily="49" charset="-122"/>
              <a:ea typeface="黑体" panose="02010609060101010101" pitchFamily="49" charset="-122"/>
            </a:endParaRPr>
          </a:p>
          <a:p>
            <a:pPr lvl="0"/>
            <a:endParaRPr lang="en-US" altLang="zh-CN" sz="1600" dirty="0">
              <a:solidFill>
                <a:schemeClr val="tx2"/>
              </a:solidFill>
              <a:latin typeface="黑体" panose="02010609060101010101" pitchFamily="49" charset="-122"/>
              <a:ea typeface="黑体" panose="02010609060101010101" pitchFamily="49" charset="-122"/>
            </a:endParaRPr>
          </a:p>
          <a:p>
            <a:pPr marL="285750" lvl="0" indent="-285750">
              <a:buFont typeface="Wingdings" panose="05000000000000000000" pitchFamily="2" charset="2"/>
              <a:buChar char="l"/>
            </a:pPr>
            <a:r>
              <a:rPr lang="en-US" altLang="zh-CN" sz="1600" dirty="0">
                <a:solidFill>
                  <a:schemeClr val="tx2"/>
                </a:solidFill>
                <a:latin typeface="黑体" panose="02010609060101010101" pitchFamily="49" charset="-122"/>
                <a:ea typeface="黑体" panose="02010609060101010101" pitchFamily="49" charset="-122"/>
              </a:rPr>
              <a:t>ORDER BY</a:t>
            </a:r>
            <a:r>
              <a:rPr lang="zh-CN" altLang="zh-CN" sz="1600" dirty="0">
                <a:solidFill>
                  <a:schemeClr val="tx2"/>
                </a:solidFill>
                <a:latin typeface="黑体" panose="02010609060101010101" pitchFamily="49" charset="-122"/>
                <a:ea typeface="黑体" panose="02010609060101010101" pitchFamily="49" charset="-122"/>
              </a:rPr>
              <a:t>子句只能在语句的结尾处使用，不能在构成语句的各个查询中使用</a:t>
            </a:r>
          </a:p>
          <a:p>
            <a:pPr marL="285750" lvl="0" indent="-285750">
              <a:buFont typeface="Wingdings" panose="05000000000000000000" pitchFamily="2" charset="2"/>
              <a:buChar char="l"/>
            </a:pPr>
            <a:endParaRPr lang="en-US" altLang="zh-CN" sz="1600" dirty="0">
              <a:solidFill>
                <a:schemeClr val="tx2"/>
              </a:solidFill>
              <a:latin typeface="黑体" panose="02010609060101010101" pitchFamily="49" charset="-122"/>
              <a:ea typeface="黑体" panose="02010609060101010101" pitchFamily="49" charset="-122"/>
            </a:endParaRPr>
          </a:p>
          <a:p>
            <a:pPr marL="285750" lvl="0" indent="-285750">
              <a:buFont typeface="Wingdings" panose="05000000000000000000" pitchFamily="2" charset="2"/>
              <a:buChar char="l"/>
            </a:pPr>
            <a:r>
              <a:rPr lang="en-US" altLang="zh-CN" sz="1600" dirty="0">
                <a:solidFill>
                  <a:schemeClr val="tx2"/>
                </a:solidFill>
                <a:latin typeface="黑体" panose="02010609060101010101" pitchFamily="49" charset="-122"/>
                <a:ea typeface="黑体" panose="02010609060101010101" pitchFamily="49" charset="-122"/>
              </a:rPr>
              <a:t>GROUP BY</a:t>
            </a:r>
            <a:r>
              <a:rPr lang="zh-CN" altLang="zh-CN" sz="1600" dirty="0">
                <a:solidFill>
                  <a:schemeClr val="tx2"/>
                </a:solidFill>
                <a:latin typeface="黑体" panose="02010609060101010101" pitchFamily="49" charset="-122"/>
                <a:ea typeface="黑体" panose="02010609060101010101" pitchFamily="49" charset="-122"/>
              </a:rPr>
              <a:t>和</a:t>
            </a:r>
            <a:r>
              <a:rPr lang="en-US" altLang="zh-CN" sz="1600" dirty="0">
                <a:solidFill>
                  <a:schemeClr val="tx2"/>
                </a:solidFill>
                <a:latin typeface="黑体" panose="02010609060101010101" pitchFamily="49" charset="-122"/>
                <a:ea typeface="黑体" panose="02010609060101010101" pitchFamily="49" charset="-122"/>
              </a:rPr>
              <a:t>HAVING</a:t>
            </a:r>
            <a:r>
              <a:rPr lang="zh-CN" altLang="zh-CN" sz="1600" dirty="0">
                <a:solidFill>
                  <a:schemeClr val="tx2"/>
                </a:solidFill>
                <a:latin typeface="黑体" panose="02010609060101010101" pitchFamily="49" charset="-122"/>
                <a:ea typeface="黑体" panose="02010609060101010101" pitchFamily="49" charset="-122"/>
              </a:rPr>
              <a:t>子句只能在各个查询中使用，他们不能用于影响最终结果集</a:t>
            </a:r>
            <a:endParaRPr lang="en-US" altLang="zh-CN" sz="1600" dirty="0">
              <a:solidFill>
                <a:schemeClr val="tx2"/>
              </a:solidFill>
              <a:latin typeface="黑体" panose="02010609060101010101" pitchFamily="49" charset="-122"/>
              <a:ea typeface="黑体" panose="02010609060101010101" pitchFamily="49" charset="-122"/>
            </a:endParaRPr>
          </a:p>
          <a:p>
            <a:pPr marL="285750" lvl="0" indent="-285750">
              <a:buFont typeface="Wingdings" panose="05000000000000000000" pitchFamily="2" charset="2"/>
              <a:buChar char="l"/>
            </a:pPr>
            <a:endParaRPr lang="en-US" altLang="zh-CN" sz="1600" dirty="0">
              <a:solidFill>
                <a:schemeClr val="tx2"/>
              </a:solidFill>
              <a:latin typeface="黑体" panose="02010609060101010101" pitchFamily="49" charset="-122"/>
              <a:ea typeface="黑体" panose="02010609060101010101" pitchFamily="49" charset="-122"/>
            </a:endParaRPr>
          </a:p>
          <a:p>
            <a:pPr lvl="0"/>
            <a:endParaRPr lang="en-US" altLang="zh-CN" sz="1600" dirty="0">
              <a:latin typeface="黑体" panose="02010609060101010101" pitchFamily="49" charset="-122"/>
              <a:ea typeface="黑体" panose="02010609060101010101" pitchFamily="49" charset="-122"/>
            </a:endParaRPr>
          </a:p>
          <a:p>
            <a:pPr marL="285750" lvl="0" indent="-285750">
              <a:buFont typeface="Arial" panose="020B0604020202020204" pitchFamily="34" charset="0"/>
              <a:buChar char="•"/>
            </a:pPr>
            <a:endParaRPr lang="zh-CN" altLang="zh-CN" sz="1600" dirty="0">
              <a:latin typeface="黑体" panose="02010609060101010101" pitchFamily="49" charset="-122"/>
              <a:ea typeface="黑体" panose="02010609060101010101" pitchFamily="49" charset="-122"/>
            </a:endParaRPr>
          </a:p>
          <a:p>
            <a:pPr marL="285750" lvl="0" indent="-285750">
              <a:buFont typeface="Arial" panose="020B0604020202020204" pitchFamily="34" charset="0"/>
              <a:buChar char="•"/>
            </a:pPr>
            <a:endParaRPr lang="zh-CN" altLang="zh-CN" sz="1600" dirty="0">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49</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308643096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文本框 5"/>
          <p:cNvSpPr txBox="1"/>
          <p:nvPr/>
        </p:nvSpPr>
        <p:spPr>
          <a:xfrm>
            <a:off x="5400092" y="196280"/>
            <a:ext cx="1872208" cy="307777"/>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SQL</a:t>
            </a:r>
            <a:r>
              <a:rPr lang="zh-CN" altLang="en-US" sz="1400" b="1" dirty="0">
                <a:solidFill>
                  <a:srgbClr val="123E61"/>
                </a:solidFill>
                <a:latin typeface="黑体" panose="02010609060101010101" pitchFamily="49" charset="-122"/>
                <a:ea typeface="黑体" panose="02010609060101010101" pitchFamily="49" charset="-122"/>
              </a:rPr>
              <a:t>标准数据类型</a:t>
            </a:r>
          </a:p>
        </p:txBody>
      </p:sp>
      <p:sp>
        <p:nvSpPr>
          <p:cNvPr id="9" name="文本框 8"/>
          <p:cNvSpPr txBox="1"/>
          <p:nvPr/>
        </p:nvSpPr>
        <p:spPr>
          <a:xfrm>
            <a:off x="935596" y="124272"/>
            <a:ext cx="3240360"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1.SQL</a:t>
            </a:r>
            <a:r>
              <a:rPr lang="zh-CN" altLang="en-US" b="1" dirty="0">
                <a:solidFill>
                  <a:srgbClr val="123E61"/>
                </a:solidFill>
                <a:latin typeface="黑体" panose="02010609060101010101" pitchFamily="49" charset="-122"/>
                <a:ea typeface="黑体" panose="02010609060101010101" pitchFamily="49" charset="-122"/>
              </a:rPr>
              <a:t>语言概述</a:t>
            </a:r>
          </a:p>
        </p:txBody>
      </p:sp>
      <p:graphicFrame>
        <p:nvGraphicFramePr>
          <p:cNvPr id="2" name="表格 3">
            <a:extLst>
              <a:ext uri="{FF2B5EF4-FFF2-40B4-BE49-F238E27FC236}">
                <a16:creationId xmlns:a16="http://schemas.microsoft.com/office/drawing/2014/main" id="{7A76640C-8E4F-4C13-A481-A4F247549D9B}"/>
              </a:ext>
            </a:extLst>
          </p:cNvPr>
          <p:cNvGraphicFramePr>
            <a:graphicFrameLocks noGrp="1"/>
          </p:cNvGraphicFramePr>
          <p:nvPr>
            <p:extLst>
              <p:ext uri="{D42A27DB-BD31-4B8C-83A1-F6EECF244321}">
                <p14:modId xmlns:p14="http://schemas.microsoft.com/office/powerpoint/2010/main" val="725318383"/>
              </p:ext>
            </p:extLst>
          </p:nvPr>
        </p:nvGraphicFramePr>
        <p:xfrm>
          <a:off x="632832" y="957301"/>
          <a:ext cx="7878336" cy="3531447"/>
        </p:xfrm>
        <a:graphic>
          <a:graphicData uri="http://schemas.openxmlformats.org/drawingml/2006/table">
            <a:tbl>
              <a:tblPr firstRow="1" bandRow="1">
                <a:tableStyleId>{5C22544A-7EE6-4342-B048-85BDC9FD1C3A}</a:tableStyleId>
              </a:tblPr>
              <a:tblGrid>
                <a:gridCol w="1872085">
                  <a:extLst>
                    <a:ext uri="{9D8B030D-6E8A-4147-A177-3AD203B41FA5}">
                      <a16:colId xmlns:a16="http://schemas.microsoft.com/office/drawing/2014/main" val="1011220519"/>
                    </a:ext>
                  </a:extLst>
                </a:gridCol>
                <a:gridCol w="6006251">
                  <a:extLst>
                    <a:ext uri="{9D8B030D-6E8A-4147-A177-3AD203B41FA5}">
                      <a16:colId xmlns:a16="http://schemas.microsoft.com/office/drawing/2014/main" val="1872652479"/>
                    </a:ext>
                  </a:extLst>
                </a:gridCol>
              </a:tblGrid>
              <a:tr h="421761">
                <a:tc>
                  <a:txBody>
                    <a:bodyPr/>
                    <a:lstStyle/>
                    <a:p>
                      <a:pPr algn="ctr"/>
                      <a:r>
                        <a:rPr lang="zh-CN" altLang="en-US" sz="2000" dirty="0">
                          <a:latin typeface="黑体" panose="02010609060101010101" pitchFamily="49" charset="-122"/>
                          <a:ea typeface="黑体" panose="02010609060101010101" pitchFamily="49" charset="-122"/>
                        </a:rPr>
                        <a:t>数据类型</a:t>
                      </a:r>
                    </a:p>
                  </a:txBody>
                  <a:tcPr/>
                </a:tc>
                <a:tc>
                  <a:txBody>
                    <a:bodyPr/>
                    <a:lstStyle/>
                    <a:p>
                      <a:pPr algn="ctr"/>
                      <a:r>
                        <a:rPr lang="zh-CN" altLang="en-US" sz="2000" dirty="0">
                          <a:latin typeface="黑体" panose="02010609060101010101" pitchFamily="49" charset="-122"/>
                          <a:ea typeface="黑体" panose="02010609060101010101" pitchFamily="49" charset="-122"/>
                        </a:rPr>
                        <a:t>申明</a:t>
                      </a:r>
                    </a:p>
                  </a:txBody>
                  <a:tcPr/>
                </a:tc>
                <a:extLst>
                  <a:ext uri="{0D108BD9-81ED-4DB2-BD59-A6C34878D82A}">
                    <a16:rowId xmlns:a16="http://schemas.microsoft.com/office/drawing/2014/main" val="2137099770"/>
                  </a:ext>
                </a:extLst>
              </a:tr>
              <a:tr h="421761">
                <a:tc>
                  <a:txBody>
                    <a:bodyPr/>
                    <a:lstStyle/>
                    <a:p>
                      <a:r>
                        <a:rPr lang="zh-CN" altLang="en-US" sz="1600" baseline="0" dirty="0">
                          <a:solidFill>
                            <a:srgbClr val="14436A"/>
                          </a:solidFill>
                          <a:latin typeface="黑体" panose="02010609060101010101" pitchFamily="49" charset="-122"/>
                          <a:ea typeface="黑体" panose="02010609060101010101" pitchFamily="49" charset="-122"/>
                        </a:rPr>
                        <a:t>数字类型</a:t>
                      </a:r>
                    </a:p>
                  </a:txBody>
                  <a:tcPr/>
                </a:tc>
                <a:tc>
                  <a:txBody>
                    <a:bodyPr/>
                    <a:lstStyle/>
                    <a:p>
                      <a:r>
                        <a:rPr lang="en-US" altLang="zh-CN" sz="1600" baseline="0" dirty="0">
                          <a:solidFill>
                            <a:srgbClr val="14436A"/>
                          </a:solidFill>
                          <a:latin typeface="黑体" panose="02010609060101010101" pitchFamily="49" charset="-122"/>
                          <a:ea typeface="黑体" panose="02010609060101010101" pitchFamily="49" charset="-122"/>
                        </a:rPr>
                        <a:t>NUMERIC,  DECIMAL,  INTEGER,  SMALLINT,</a:t>
                      </a:r>
                    </a:p>
                    <a:p>
                      <a:r>
                        <a:rPr lang="en-US" altLang="zh-CN" sz="1600" baseline="0" dirty="0">
                          <a:solidFill>
                            <a:srgbClr val="14436A"/>
                          </a:solidFill>
                          <a:latin typeface="黑体" panose="02010609060101010101" pitchFamily="49" charset="-122"/>
                          <a:ea typeface="黑体" panose="02010609060101010101" pitchFamily="49" charset="-122"/>
                        </a:rPr>
                        <a:t>FLOAT,  DOUBLE,  REAL</a:t>
                      </a:r>
                      <a:endParaRPr lang="zh-CN" altLang="en-US" sz="1600" baseline="0" dirty="0">
                        <a:solidFill>
                          <a:srgbClr val="14436A"/>
                        </a:solidFill>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386957114"/>
                  </a:ext>
                </a:extLst>
              </a:tr>
              <a:tr h="421761">
                <a:tc>
                  <a:txBody>
                    <a:bodyPr/>
                    <a:lstStyle/>
                    <a:p>
                      <a:r>
                        <a:rPr lang="zh-CN" altLang="en-US" sz="1600" baseline="0" dirty="0">
                          <a:solidFill>
                            <a:srgbClr val="14436A"/>
                          </a:solidFill>
                          <a:latin typeface="黑体" panose="02010609060101010101" pitchFamily="49" charset="-122"/>
                          <a:ea typeface="黑体" panose="02010609060101010101" pitchFamily="49" charset="-122"/>
                        </a:rPr>
                        <a:t>字符串类型</a:t>
                      </a:r>
                    </a:p>
                  </a:txBody>
                  <a:tcPr/>
                </a:tc>
                <a:tc>
                  <a:txBody>
                    <a:bodyPr/>
                    <a:lstStyle/>
                    <a:p>
                      <a:r>
                        <a:rPr lang="en-US" altLang="zh-CN" sz="1600" baseline="0" dirty="0">
                          <a:solidFill>
                            <a:srgbClr val="14436A"/>
                          </a:solidFill>
                          <a:latin typeface="黑体" panose="02010609060101010101" pitchFamily="49" charset="-122"/>
                          <a:ea typeface="黑体" panose="02010609060101010101" pitchFamily="49" charset="-122"/>
                        </a:rPr>
                        <a:t>CHAR,  VARCHAR,  TEXT</a:t>
                      </a:r>
                      <a:endParaRPr lang="zh-CN" altLang="en-US" sz="1600" baseline="0" dirty="0">
                        <a:solidFill>
                          <a:srgbClr val="14436A"/>
                        </a:solidFill>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811141218"/>
                  </a:ext>
                </a:extLst>
              </a:tr>
              <a:tr h="421761">
                <a:tc>
                  <a:txBody>
                    <a:bodyPr/>
                    <a:lstStyle/>
                    <a:p>
                      <a:r>
                        <a:rPr lang="zh-CN" altLang="en-US" sz="1600" baseline="0" dirty="0">
                          <a:solidFill>
                            <a:srgbClr val="14436A"/>
                          </a:solidFill>
                          <a:latin typeface="黑体" panose="02010609060101010101" pitchFamily="49" charset="-122"/>
                          <a:ea typeface="黑体" panose="02010609060101010101" pitchFamily="49" charset="-122"/>
                        </a:rPr>
                        <a:t>二进制串类型</a:t>
                      </a:r>
                    </a:p>
                  </a:txBody>
                  <a:tcPr/>
                </a:tc>
                <a:tc>
                  <a:txBody>
                    <a:bodyPr/>
                    <a:lstStyle/>
                    <a:p>
                      <a:r>
                        <a:rPr lang="en-US" altLang="zh-CN" sz="1600" b="0" i="0" kern="1200" baseline="0" dirty="0">
                          <a:solidFill>
                            <a:srgbClr val="14436A"/>
                          </a:solidFill>
                          <a:effectLst/>
                          <a:latin typeface="黑体" panose="02010609060101010101" pitchFamily="49" charset="-122"/>
                          <a:ea typeface="黑体" panose="02010609060101010101" pitchFamily="49" charset="-122"/>
                          <a:cs typeface="+mn-cs"/>
                        </a:rPr>
                        <a:t>BINARY,   VARBINARY,  BLOB</a:t>
                      </a:r>
                      <a:endParaRPr lang="zh-CN" altLang="en-US" sz="1600" baseline="0" dirty="0">
                        <a:solidFill>
                          <a:srgbClr val="14436A"/>
                        </a:solidFill>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997035158"/>
                  </a:ext>
                </a:extLst>
              </a:tr>
              <a:tr h="421761">
                <a:tc>
                  <a:txBody>
                    <a:bodyPr/>
                    <a:lstStyle/>
                    <a:p>
                      <a:r>
                        <a:rPr lang="zh-CN" altLang="en-US" sz="1600" baseline="0" dirty="0">
                          <a:solidFill>
                            <a:srgbClr val="14436A"/>
                          </a:solidFill>
                          <a:latin typeface="黑体" panose="02010609060101010101" pitchFamily="49" charset="-122"/>
                          <a:ea typeface="黑体" panose="02010609060101010101" pitchFamily="49" charset="-122"/>
                        </a:rPr>
                        <a:t>布尔类型</a:t>
                      </a:r>
                    </a:p>
                  </a:txBody>
                  <a:tcPr/>
                </a:tc>
                <a:tc>
                  <a:txBody>
                    <a:bodyPr/>
                    <a:lstStyle/>
                    <a:p>
                      <a:r>
                        <a:rPr lang="en-US" altLang="zh-CN" sz="1600" baseline="0" dirty="0">
                          <a:solidFill>
                            <a:srgbClr val="14436A"/>
                          </a:solidFill>
                          <a:latin typeface="黑体" panose="02010609060101010101" pitchFamily="49" charset="-122"/>
                          <a:ea typeface="黑体" panose="02010609060101010101" pitchFamily="49" charset="-122"/>
                        </a:rPr>
                        <a:t>BOOLEAN</a:t>
                      </a:r>
                      <a:endParaRPr lang="zh-CN" altLang="en-US" sz="1600" baseline="0" dirty="0">
                        <a:solidFill>
                          <a:srgbClr val="14436A"/>
                        </a:solidFill>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383818711"/>
                  </a:ext>
                </a:extLst>
              </a:tr>
              <a:tr h="421761">
                <a:tc>
                  <a:txBody>
                    <a:bodyPr/>
                    <a:lstStyle/>
                    <a:p>
                      <a:r>
                        <a:rPr lang="zh-CN" altLang="en-US" sz="1600" baseline="0" dirty="0">
                          <a:solidFill>
                            <a:srgbClr val="14436A"/>
                          </a:solidFill>
                          <a:latin typeface="黑体" panose="02010609060101010101" pitchFamily="49" charset="-122"/>
                          <a:ea typeface="黑体" panose="02010609060101010101" pitchFamily="49" charset="-122"/>
                        </a:rPr>
                        <a:t>日期时间类型</a:t>
                      </a:r>
                    </a:p>
                  </a:txBody>
                  <a:tcPr/>
                </a:tc>
                <a:tc>
                  <a:txBody>
                    <a:bodyPr/>
                    <a:lstStyle/>
                    <a:p>
                      <a:r>
                        <a:rPr lang="en-US" altLang="zh-CN" sz="1600" baseline="0" dirty="0">
                          <a:solidFill>
                            <a:srgbClr val="14436A"/>
                          </a:solidFill>
                          <a:latin typeface="黑体" panose="02010609060101010101" pitchFamily="49" charset="-122"/>
                          <a:ea typeface="黑体" panose="02010609060101010101" pitchFamily="49" charset="-122"/>
                        </a:rPr>
                        <a:t>DATE,  TIME,  DATETIME,  TIMESTAMP</a:t>
                      </a:r>
                      <a:endParaRPr lang="zh-CN" altLang="en-US" sz="1600" baseline="0" dirty="0">
                        <a:solidFill>
                          <a:srgbClr val="14436A"/>
                        </a:solidFill>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4094370265"/>
                  </a:ext>
                </a:extLst>
              </a:tr>
              <a:tr h="421761">
                <a:tc>
                  <a:txBody>
                    <a:bodyPr/>
                    <a:lstStyle/>
                    <a:p>
                      <a:r>
                        <a:rPr lang="zh-CN" altLang="en-US" sz="1600" baseline="0" dirty="0">
                          <a:solidFill>
                            <a:srgbClr val="14436A"/>
                          </a:solidFill>
                          <a:latin typeface="黑体" panose="02010609060101010101" pitchFamily="49" charset="-122"/>
                          <a:ea typeface="黑体" panose="02010609060101010101" pitchFamily="49" charset="-122"/>
                        </a:rPr>
                        <a:t>时间间隔类型</a:t>
                      </a:r>
                    </a:p>
                  </a:txBody>
                  <a:tcPr/>
                </a:tc>
                <a:tc>
                  <a:txBody>
                    <a:bodyPr/>
                    <a:lstStyle/>
                    <a:p>
                      <a:r>
                        <a:rPr lang="en-US" altLang="zh-CN" sz="1600" baseline="0" dirty="0">
                          <a:solidFill>
                            <a:srgbClr val="14436A"/>
                          </a:solidFill>
                          <a:latin typeface="黑体" panose="02010609060101010101" pitchFamily="49" charset="-122"/>
                          <a:ea typeface="黑体" panose="02010609060101010101" pitchFamily="49" charset="-122"/>
                        </a:rPr>
                        <a:t>INTERVAL</a:t>
                      </a:r>
                    </a:p>
                  </a:txBody>
                  <a:tcPr/>
                </a:tc>
                <a:extLst>
                  <a:ext uri="{0D108BD9-81ED-4DB2-BD59-A6C34878D82A}">
                    <a16:rowId xmlns:a16="http://schemas.microsoft.com/office/drawing/2014/main" val="2855839288"/>
                  </a:ext>
                </a:extLst>
              </a:tr>
              <a:tr h="421761">
                <a:tc>
                  <a:txBody>
                    <a:bodyPr/>
                    <a:lstStyle/>
                    <a:p>
                      <a:r>
                        <a:rPr lang="en-US" altLang="zh-CN" sz="1600" baseline="0" dirty="0">
                          <a:solidFill>
                            <a:srgbClr val="14436A"/>
                          </a:solidFill>
                          <a:latin typeface="黑体" panose="02010609060101010101" pitchFamily="49" charset="-122"/>
                          <a:ea typeface="黑体" panose="02010609060101010101" pitchFamily="49" charset="-122"/>
                        </a:rPr>
                        <a:t>XML</a:t>
                      </a:r>
                      <a:r>
                        <a:rPr lang="zh-CN" altLang="en-US" sz="1600" baseline="0" dirty="0">
                          <a:solidFill>
                            <a:srgbClr val="14436A"/>
                          </a:solidFill>
                          <a:latin typeface="黑体" panose="02010609060101010101" pitchFamily="49" charset="-122"/>
                          <a:ea typeface="黑体" panose="02010609060101010101" pitchFamily="49" charset="-122"/>
                        </a:rPr>
                        <a:t>类型</a:t>
                      </a:r>
                    </a:p>
                  </a:txBody>
                  <a:tcPr/>
                </a:tc>
                <a:tc>
                  <a:txBody>
                    <a:bodyPr/>
                    <a:lstStyle/>
                    <a:p>
                      <a:r>
                        <a:rPr lang="en-US" altLang="zh-CN" sz="1600" baseline="0" dirty="0">
                          <a:solidFill>
                            <a:srgbClr val="14436A"/>
                          </a:solidFill>
                          <a:latin typeface="黑体" panose="02010609060101010101" pitchFamily="49" charset="-122"/>
                          <a:ea typeface="黑体" panose="02010609060101010101" pitchFamily="49" charset="-122"/>
                        </a:rPr>
                        <a:t>XML</a:t>
                      </a:r>
                    </a:p>
                  </a:txBody>
                  <a:tcPr/>
                </a:tc>
                <a:extLst>
                  <a:ext uri="{0D108BD9-81ED-4DB2-BD59-A6C34878D82A}">
                    <a16:rowId xmlns:a16="http://schemas.microsoft.com/office/drawing/2014/main" val="539132022"/>
                  </a:ext>
                </a:extLst>
              </a:tr>
            </a:tbl>
          </a:graphicData>
        </a:graphic>
      </p:graphicFrame>
      <p:sp>
        <p:nvSpPr>
          <p:cNvPr id="4"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5</a:t>
            </a:fld>
            <a:endParaRPr lang="zh-CN" altLang="en-US"/>
          </a:p>
        </p:txBody>
      </p:sp>
      <p:sp>
        <p:nvSpPr>
          <p:cNvPr id="5" name="页脚占位符 4"/>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0437846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连接查询概述</a:t>
            </a:r>
          </a:p>
        </p:txBody>
      </p:sp>
      <p:sp>
        <p:nvSpPr>
          <p:cNvPr id="15" name="文本框 14"/>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连接查询</a:t>
            </a:r>
          </a:p>
        </p:txBody>
      </p:sp>
      <p:sp>
        <p:nvSpPr>
          <p:cNvPr id="16" name="文本框 15"/>
          <p:cNvSpPr txBox="1"/>
          <p:nvPr/>
        </p:nvSpPr>
        <p:spPr>
          <a:xfrm>
            <a:off x="899592" y="624262"/>
            <a:ext cx="1556836" cy="400110"/>
          </a:xfrm>
          <a:prstGeom prst="rect">
            <a:avLst/>
          </a:prstGeom>
          <a:noFill/>
        </p:spPr>
        <p:txBody>
          <a:bodyPr wrap="none" rtlCol="0">
            <a:spAutoFit/>
          </a:bodyPr>
          <a:lstStyle/>
          <a:p>
            <a:pPr marL="342900" indent="-342900">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rPr>
              <a:t>连接查询</a:t>
            </a:r>
          </a:p>
        </p:txBody>
      </p:sp>
      <p:sp>
        <p:nvSpPr>
          <p:cNvPr id="17" name="文本框 16"/>
          <p:cNvSpPr txBox="1"/>
          <p:nvPr/>
        </p:nvSpPr>
        <p:spPr>
          <a:xfrm>
            <a:off x="1223628" y="1204392"/>
            <a:ext cx="7488831" cy="1600438"/>
          </a:xfrm>
          <a:prstGeom prst="rect">
            <a:avLst/>
          </a:prstGeom>
          <a:noFill/>
        </p:spPr>
        <p:txBody>
          <a:bodyPr wrap="square" rtlCol="0">
            <a:spAutoFit/>
          </a:bodyPr>
          <a:lstStyle/>
          <a:p>
            <a:pPr marL="285750" indent="-285750">
              <a:buClr>
                <a:schemeClr val="tx2"/>
              </a:buClr>
              <a:buFont typeface="Wingdings" panose="05000000000000000000" pitchFamily="2" charset="2"/>
              <a:buChar char="l"/>
            </a:pPr>
            <a:r>
              <a:rPr lang="zh-CN" altLang="en-US" sz="1600" dirty="0">
                <a:solidFill>
                  <a:schemeClr val="tx2"/>
                </a:solidFill>
                <a:latin typeface="黑体" panose="02010609060101010101" pitchFamily="49" charset="-122"/>
                <a:ea typeface="黑体" panose="02010609060101010101" pitchFamily="49" charset="-122"/>
              </a:rPr>
              <a:t>为了查询分散在多个表中的数据，则可以连接多个表之后再进行查询</a:t>
            </a:r>
            <a:endParaRPr lang="en-US" altLang="zh-CN" sz="1600" dirty="0">
              <a:solidFill>
                <a:schemeClr val="tx2"/>
              </a:solidFill>
              <a:latin typeface="黑体" panose="02010609060101010101" pitchFamily="49" charset="-122"/>
              <a:ea typeface="黑体" panose="02010609060101010101" pitchFamily="49" charset="-122"/>
            </a:endParaRPr>
          </a:p>
          <a:p>
            <a:pPr marL="285750" indent="-285750">
              <a:buClr>
                <a:schemeClr val="tx2"/>
              </a:buClr>
              <a:buFont typeface="Wingdings" panose="05000000000000000000" pitchFamily="2" charset="2"/>
              <a:buChar char="l"/>
            </a:pPr>
            <a:r>
              <a:rPr lang="zh-CN" altLang="en-US" sz="1600" dirty="0">
                <a:solidFill>
                  <a:schemeClr val="tx2"/>
                </a:solidFill>
                <a:latin typeface="黑体" panose="02010609060101010101" pitchFamily="49" charset="-122"/>
                <a:ea typeface="黑体" panose="02010609060101010101" pitchFamily="49" charset="-122"/>
              </a:rPr>
              <a:t>同时涉及多个表的查询，称为</a:t>
            </a:r>
            <a:r>
              <a:rPr lang="zh-CN" altLang="en-US" sz="1600" dirty="0">
                <a:solidFill>
                  <a:srgbClr val="FF0000"/>
                </a:solidFill>
                <a:latin typeface="黑体" panose="02010609060101010101" pitchFamily="49" charset="-122"/>
                <a:ea typeface="黑体" panose="02010609060101010101" pitchFamily="49" charset="-122"/>
              </a:rPr>
              <a:t>连接查询</a:t>
            </a:r>
            <a:r>
              <a:rPr lang="zh-CN" altLang="en-US" sz="1600" dirty="0">
                <a:solidFill>
                  <a:schemeClr val="tx2"/>
                </a:solidFill>
                <a:latin typeface="黑体" panose="02010609060101010101" pitchFamily="49" charset="-122"/>
                <a:ea typeface="黑体" panose="02010609060101010101" pitchFamily="49" charset="-122"/>
              </a:rPr>
              <a:t>。用来连接两个表的条件称为</a:t>
            </a:r>
            <a:r>
              <a:rPr lang="zh-CN" altLang="en-US" sz="1600" dirty="0">
                <a:solidFill>
                  <a:srgbClr val="FF0000"/>
                </a:solidFill>
                <a:latin typeface="黑体" panose="02010609060101010101" pitchFamily="49" charset="-122"/>
                <a:ea typeface="黑体" panose="02010609060101010101" pitchFamily="49" charset="-122"/>
              </a:rPr>
              <a:t>连接条件或连接谓词</a:t>
            </a:r>
            <a:r>
              <a:rPr lang="zh-CN" altLang="en-US" sz="1600" dirty="0">
                <a:solidFill>
                  <a:schemeClr val="tx2"/>
                </a:solidFill>
                <a:latin typeface="黑体" panose="02010609060101010101" pitchFamily="49" charset="-122"/>
                <a:ea typeface="黑体" panose="02010609060101010101" pitchFamily="49" charset="-122"/>
              </a:rPr>
              <a:t>。</a:t>
            </a:r>
            <a:endParaRPr lang="en-US" altLang="zh-CN" sz="1600" dirty="0">
              <a:solidFill>
                <a:schemeClr val="tx2"/>
              </a:solidFill>
              <a:latin typeface="黑体" panose="02010609060101010101" pitchFamily="49" charset="-122"/>
              <a:ea typeface="黑体" panose="02010609060101010101" pitchFamily="49" charset="-122"/>
            </a:endParaRPr>
          </a:p>
          <a:p>
            <a:pPr marL="285750" indent="-285750">
              <a:buClr>
                <a:schemeClr val="tx2"/>
              </a:buClr>
              <a:buFont typeface="Wingdings" panose="05000000000000000000" pitchFamily="2" charset="2"/>
              <a:buChar char="l"/>
            </a:pPr>
            <a:r>
              <a:rPr lang="zh-CN" altLang="en-US" sz="1600" dirty="0">
                <a:solidFill>
                  <a:schemeClr val="tx2"/>
                </a:solidFill>
                <a:latin typeface="黑体" panose="02010609060101010101" pitchFamily="49" charset="-122"/>
                <a:ea typeface="黑体" panose="02010609060101010101" pitchFamily="49" charset="-122"/>
              </a:rPr>
              <a:t>连接可以两个表及多个表进行操作，也可以对同一个表操作。连接主要包括</a:t>
            </a:r>
            <a:r>
              <a:rPr lang="zh-CN" altLang="en-US" sz="1600" dirty="0">
                <a:solidFill>
                  <a:srgbClr val="FF0000"/>
                </a:solidFill>
                <a:latin typeface="黑体" panose="02010609060101010101" pitchFamily="49" charset="-122"/>
                <a:ea typeface="黑体" panose="02010609060101010101" pitchFamily="49" charset="-122"/>
              </a:rPr>
              <a:t>内连接，外连接以及自连接</a:t>
            </a:r>
            <a:r>
              <a:rPr lang="zh-CN" altLang="en-US" sz="1600" dirty="0">
                <a:solidFill>
                  <a:schemeClr val="tx2"/>
                </a:solidFill>
                <a:latin typeface="黑体" panose="02010609060101010101" pitchFamily="49" charset="-122"/>
                <a:ea typeface="黑体" panose="02010609060101010101" pitchFamily="49" charset="-122"/>
              </a:rPr>
              <a:t>。</a:t>
            </a:r>
            <a:endParaRPr lang="en-US" altLang="zh-CN" sz="1600" dirty="0">
              <a:solidFill>
                <a:schemeClr val="tx2"/>
              </a:solidFill>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50</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2200577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内连接</a:t>
            </a:r>
          </a:p>
        </p:txBody>
      </p:sp>
      <p:sp>
        <p:nvSpPr>
          <p:cNvPr id="15" name="文本框 14"/>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连接查询</a:t>
            </a:r>
          </a:p>
        </p:txBody>
      </p:sp>
      <p:sp>
        <p:nvSpPr>
          <p:cNvPr id="13" name="文本框 12"/>
          <p:cNvSpPr txBox="1"/>
          <p:nvPr/>
        </p:nvSpPr>
        <p:spPr>
          <a:xfrm>
            <a:off x="899592" y="1024372"/>
            <a:ext cx="7488831" cy="1754326"/>
          </a:xfrm>
          <a:prstGeom prst="rect">
            <a:avLst/>
          </a:prstGeom>
          <a:noFill/>
        </p:spPr>
        <p:txBody>
          <a:bodyPr wrap="square" rtlCol="0">
            <a:spAutoFit/>
          </a:bodyPr>
          <a:lstStyle/>
          <a:p>
            <a:pPr marL="285750" indent="-285750">
              <a:buClr>
                <a:schemeClr val="tx2"/>
              </a:buClr>
              <a:buFont typeface="Wingdings" pitchFamily="2" charset="2"/>
              <a:buChar char="l"/>
            </a:pPr>
            <a:r>
              <a:rPr lang="zh-CN" altLang="en-US" dirty="0">
                <a:solidFill>
                  <a:schemeClr val="tx2"/>
                </a:solidFill>
                <a:latin typeface="黑体" panose="02010609060101010101" pitchFamily="49" charset="-122"/>
                <a:ea typeface="黑体" panose="02010609060101010101" pitchFamily="49" charset="-122"/>
              </a:rPr>
              <a:t>内连接是最常用的连接类型，也是在不明确指明连接类型的情况下</a:t>
            </a:r>
            <a:r>
              <a:rPr lang="zh-CN" altLang="en-US" dirty="0">
                <a:solidFill>
                  <a:srgbClr val="FF0000"/>
                </a:solidFill>
                <a:latin typeface="黑体" panose="02010609060101010101" pitchFamily="49" charset="-122"/>
                <a:ea typeface="黑体" panose="02010609060101010101" pitchFamily="49" charset="-122"/>
              </a:rPr>
              <a:t>默认</a:t>
            </a:r>
            <a:r>
              <a:rPr lang="zh-CN" altLang="en-US" dirty="0">
                <a:solidFill>
                  <a:schemeClr val="tx2"/>
                </a:solidFill>
                <a:latin typeface="黑体" panose="02010609060101010101" pitchFamily="49" charset="-122"/>
                <a:ea typeface="黑体" panose="02010609060101010101" pitchFamily="49" charset="-122"/>
              </a:rPr>
              <a:t>的连接类型。</a:t>
            </a:r>
            <a:endParaRPr lang="en-US" altLang="zh-CN" dirty="0">
              <a:solidFill>
                <a:schemeClr val="tx2"/>
              </a:solidFill>
              <a:latin typeface="黑体" panose="02010609060101010101" pitchFamily="49" charset="-122"/>
              <a:ea typeface="黑体" panose="02010609060101010101" pitchFamily="49" charset="-122"/>
            </a:endParaRPr>
          </a:p>
          <a:p>
            <a:pPr>
              <a:buClr>
                <a:schemeClr val="tx2"/>
              </a:buClr>
            </a:pPr>
            <a:endParaRPr lang="en-US" altLang="zh-CN" dirty="0">
              <a:solidFill>
                <a:schemeClr val="tx2"/>
              </a:solidFill>
              <a:latin typeface="黑体" panose="02010609060101010101" pitchFamily="49" charset="-122"/>
              <a:ea typeface="黑体" panose="02010609060101010101" pitchFamily="49" charset="-122"/>
            </a:endParaRPr>
          </a:p>
          <a:p>
            <a:pPr marL="285750" indent="-285750">
              <a:buClr>
                <a:schemeClr val="tx2"/>
              </a:buClr>
              <a:buFont typeface="Wingdings" pitchFamily="2" charset="2"/>
              <a:buChar char="l"/>
            </a:pPr>
            <a:r>
              <a:rPr lang="zh-CN" altLang="en-US" dirty="0">
                <a:solidFill>
                  <a:schemeClr val="tx2"/>
                </a:solidFill>
                <a:latin typeface="黑体" panose="02010609060101010101" pitchFamily="49" charset="-122"/>
                <a:ea typeface="黑体" panose="02010609060101010101" pitchFamily="49" charset="-122"/>
              </a:rPr>
              <a:t>内连接可以通过在</a:t>
            </a:r>
            <a:r>
              <a:rPr lang="en-US" altLang="zh-CN" dirty="0">
                <a:solidFill>
                  <a:srgbClr val="FF0000"/>
                </a:solidFill>
                <a:latin typeface="黑体" panose="02010609060101010101" pitchFamily="49" charset="-122"/>
                <a:ea typeface="黑体" panose="02010609060101010101" pitchFamily="49" charset="-122"/>
              </a:rPr>
              <a:t>WHERE</a:t>
            </a:r>
            <a:r>
              <a:rPr lang="zh-CN" altLang="en-US" dirty="0">
                <a:solidFill>
                  <a:srgbClr val="FF0000"/>
                </a:solidFill>
                <a:latin typeface="黑体" panose="02010609060101010101" pitchFamily="49" charset="-122"/>
                <a:ea typeface="黑体" panose="02010609060101010101" pitchFamily="49" charset="-122"/>
              </a:rPr>
              <a:t>子句</a:t>
            </a:r>
            <a:r>
              <a:rPr lang="zh-CN" altLang="en-US" dirty="0">
                <a:solidFill>
                  <a:schemeClr val="tx2"/>
                </a:solidFill>
                <a:latin typeface="黑体" panose="02010609060101010101" pitchFamily="49" charset="-122"/>
                <a:ea typeface="黑体" panose="02010609060101010101" pitchFamily="49" charset="-122"/>
              </a:rPr>
              <a:t>中指定连接条件来完成 （</a:t>
            </a:r>
            <a:r>
              <a:rPr lang="en-US" altLang="zh-CN" dirty="0">
                <a:solidFill>
                  <a:schemeClr val="tx2"/>
                </a:solidFill>
                <a:latin typeface="黑体" panose="02010609060101010101" pitchFamily="49" charset="-122"/>
                <a:ea typeface="黑体" panose="02010609060101010101" pitchFamily="49" charset="-122"/>
              </a:rPr>
              <a:t>SQL89</a:t>
            </a:r>
            <a:r>
              <a:rPr lang="zh-CN" altLang="en-US" dirty="0">
                <a:solidFill>
                  <a:schemeClr val="tx2"/>
                </a:solidFill>
                <a:latin typeface="黑体" panose="02010609060101010101" pitchFamily="49" charset="-122"/>
                <a:ea typeface="黑体" panose="02010609060101010101" pitchFamily="49" charset="-122"/>
              </a:rPr>
              <a:t>）</a:t>
            </a:r>
            <a:endParaRPr lang="en-US" altLang="zh-CN" dirty="0">
              <a:solidFill>
                <a:schemeClr val="tx2"/>
              </a:solidFill>
              <a:latin typeface="黑体" panose="02010609060101010101" pitchFamily="49" charset="-122"/>
              <a:ea typeface="黑体" panose="02010609060101010101" pitchFamily="49" charset="-122"/>
            </a:endParaRPr>
          </a:p>
          <a:p>
            <a:pPr marL="285750" indent="-285750">
              <a:buClr>
                <a:schemeClr val="tx2"/>
              </a:buClr>
              <a:buFont typeface="Wingdings" pitchFamily="2" charset="2"/>
              <a:buChar char="l"/>
            </a:pPr>
            <a:endParaRPr lang="en-US" altLang="zh-CN" dirty="0">
              <a:solidFill>
                <a:schemeClr val="tx2"/>
              </a:solidFill>
              <a:latin typeface="黑体" panose="02010609060101010101" pitchFamily="49" charset="-122"/>
              <a:ea typeface="黑体" panose="02010609060101010101" pitchFamily="49" charset="-122"/>
            </a:endParaRPr>
          </a:p>
          <a:p>
            <a:pPr marL="285750" indent="-285750">
              <a:buClr>
                <a:schemeClr val="tx2"/>
              </a:buClr>
              <a:buFont typeface="Wingdings" pitchFamily="2" charset="2"/>
              <a:buChar char="l"/>
            </a:pPr>
            <a:r>
              <a:rPr lang="zh-CN" altLang="en-US" dirty="0">
                <a:solidFill>
                  <a:schemeClr val="tx2"/>
                </a:solidFill>
                <a:latin typeface="黑体" panose="02010609060101010101" pitchFamily="49" charset="-122"/>
                <a:ea typeface="黑体" panose="02010609060101010101" pitchFamily="49" charset="-122"/>
              </a:rPr>
              <a:t>内连接也可以通过</a:t>
            </a:r>
            <a:r>
              <a:rPr lang="en-US" altLang="zh-CN" dirty="0">
                <a:solidFill>
                  <a:srgbClr val="FF0000"/>
                </a:solidFill>
                <a:latin typeface="黑体" panose="02010609060101010101" pitchFamily="49" charset="-122"/>
                <a:ea typeface="黑体" panose="02010609060101010101" pitchFamily="49" charset="-122"/>
              </a:rPr>
              <a:t>JOIN</a:t>
            </a:r>
            <a:r>
              <a:rPr lang="zh-CN" altLang="en-US" dirty="0">
                <a:solidFill>
                  <a:srgbClr val="FF0000"/>
                </a:solidFill>
                <a:latin typeface="黑体" panose="02010609060101010101" pitchFamily="49" charset="-122"/>
                <a:ea typeface="黑体" panose="02010609060101010101" pitchFamily="49" charset="-122"/>
              </a:rPr>
              <a:t>子句</a:t>
            </a:r>
            <a:r>
              <a:rPr lang="zh-CN" altLang="en-US" dirty="0">
                <a:solidFill>
                  <a:schemeClr val="tx2"/>
                </a:solidFill>
                <a:latin typeface="黑体" panose="02010609060101010101" pitchFamily="49" charset="-122"/>
                <a:ea typeface="黑体" panose="02010609060101010101" pitchFamily="49" charset="-122"/>
              </a:rPr>
              <a:t>完成（</a:t>
            </a:r>
            <a:r>
              <a:rPr lang="en-US" altLang="zh-CN" dirty="0">
                <a:solidFill>
                  <a:schemeClr val="tx2"/>
                </a:solidFill>
                <a:latin typeface="黑体" panose="02010609060101010101" pitchFamily="49" charset="-122"/>
                <a:ea typeface="黑体" panose="02010609060101010101" pitchFamily="49" charset="-122"/>
              </a:rPr>
              <a:t>SQL92</a:t>
            </a:r>
            <a:r>
              <a:rPr lang="zh-CN" altLang="en-US" dirty="0">
                <a:solidFill>
                  <a:schemeClr val="tx2"/>
                </a:solidFill>
                <a:latin typeface="黑体" panose="02010609060101010101" pitchFamily="49" charset="-122"/>
                <a:ea typeface="黑体" panose="02010609060101010101" pitchFamily="49" charset="-122"/>
              </a:rPr>
              <a:t>）</a:t>
            </a: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51</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421835982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内连接</a:t>
            </a:r>
          </a:p>
        </p:txBody>
      </p:sp>
      <p:sp>
        <p:nvSpPr>
          <p:cNvPr id="15" name="文本框 14"/>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连接查询</a:t>
            </a:r>
          </a:p>
        </p:txBody>
      </p:sp>
      <p:sp>
        <p:nvSpPr>
          <p:cNvPr id="14" name="文本框 13"/>
          <p:cNvSpPr txBox="1"/>
          <p:nvPr/>
        </p:nvSpPr>
        <p:spPr>
          <a:xfrm>
            <a:off x="899592" y="556320"/>
            <a:ext cx="3223959" cy="400110"/>
          </a:xfrm>
          <a:prstGeom prst="rect">
            <a:avLst/>
          </a:prstGeom>
          <a:noFill/>
        </p:spPr>
        <p:txBody>
          <a:bodyPr wrap="none" rtlCol="0">
            <a:spAutoFit/>
          </a:bodyPr>
          <a:lstStyle/>
          <a:p>
            <a:pPr marL="342900"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在</a:t>
            </a:r>
            <a:r>
              <a:rPr lang="en-US" altLang="zh-CN" sz="2000" dirty="0">
                <a:solidFill>
                  <a:schemeClr val="accent1"/>
                </a:solidFill>
                <a:latin typeface="黑体" panose="02010609060101010101" pitchFamily="49" charset="-122"/>
                <a:ea typeface="黑体" panose="02010609060101010101" pitchFamily="49" charset="-122"/>
              </a:rPr>
              <a:t>WHERE</a:t>
            </a:r>
            <a:r>
              <a:rPr lang="zh-CN" altLang="en-US" sz="2000" dirty="0">
                <a:solidFill>
                  <a:schemeClr val="accent1"/>
                </a:solidFill>
                <a:latin typeface="黑体" panose="02010609060101010101" pitchFamily="49" charset="-122"/>
                <a:ea typeface="黑体" panose="02010609060101010101" pitchFamily="49" charset="-122"/>
              </a:rPr>
              <a:t>子句中的内连接</a:t>
            </a:r>
          </a:p>
        </p:txBody>
      </p:sp>
      <p:sp>
        <p:nvSpPr>
          <p:cNvPr id="16" name="文本框 15"/>
          <p:cNvSpPr txBox="1"/>
          <p:nvPr/>
        </p:nvSpPr>
        <p:spPr>
          <a:xfrm>
            <a:off x="1367644" y="1064149"/>
            <a:ext cx="7488831" cy="1692771"/>
          </a:xfrm>
          <a:prstGeom prst="rect">
            <a:avLst/>
          </a:prstGeom>
          <a:noFill/>
        </p:spPr>
        <p:txBody>
          <a:bodyPr wrap="square" rtlCol="0">
            <a:spAutoFit/>
          </a:bodyPr>
          <a:lstStyle/>
          <a:p>
            <a:pPr marL="285750" indent="-285750">
              <a:buClr>
                <a:schemeClr val="tx2"/>
              </a:buClr>
              <a:buFont typeface="Wingdings" panose="05000000000000000000" pitchFamily="2" charset="2"/>
              <a:buChar char="l"/>
            </a:pPr>
            <a:r>
              <a:rPr lang="zh-CN" altLang="en-US" dirty="0">
                <a:solidFill>
                  <a:schemeClr val="accent1"/>
                </a:solidFill>
                <a:latin typeface="黑体" panose="02010609060101010101" pitchFamily="49" charset="-122"/>
                <a:ea typeface="黑体" panose="02010609060101010101" pitchFamily="49" charset="-122"/>
              </a:rPr>
              <a:t>连接格式：</a:t>
            </a:r>
            <a:r>
              <a:rPr lang="en-US" altLang="zh-CN" dirty="0">
                <a:solidFill>
                  <a:srgbClr val="FF0000"/>
                </a:solidFill>
                <a:latin typeface="黑体" panose="02010609060101010101" pitchFamily="49" charset="-122"/>
                <a:ea typeface="黑体" panose="02010609060101010101" pitchFamily="49" charset="-122"/>
              </a:rPr>
              <a:t>FROM </a:t>
            </a:r>
            <a:r>
              <a:rPr lang="zh-CN" altLang="en-US" dirty="0">
                <a:solidFill>
                  <a:srgbClr val="FF0000"/>
                </a:solidFill>
                <a:latin typeface="黑体" panose="02010609060101010101" pitchFamily="49" charset="-122"/>
                <a:ea typeface="黑体" panose="02010609060101010101" pitchFamily="49" charset="-122"/>
              </a:rPr>
              <a:t>表</a:t>
            </a:r>
            <a:r>
              <a:rPr lang="en-US" altLang="zh-CN" dirty="0">
                <a:solidFill>
                  <a:srgbClr val="FF0000"/>
                </a:solidFill>
                <a:latin typeface="黑体" panose="02010609060101010101" pitchFamily="49" charset="-122"/>
                <a:ea typeface="黑体" panose="02010609060101010101" pitchFamily="49" charset="-122"/>
              </a:rPr>
              <a:t>1,</a:t>
            </a:r>
            <a:r>
              <a:rPr lang="zh-CN" altLang="en-US" dirty="0">
                <a:solidFill>
                  <a:srgbClr val="FF0000"/>
                </a:solidFill>
                <a:latin typeface="黑体" panose="02010609060101010101" pitchFamily="49" charset="-122"/>
                <a:ea typeface="黑体" panose="02010609060101010101" pitchFamily="49" charset="-122"/>
              </a:rPr>
              <a:t>表</a:t>
            </a:r>
            <a:r>
              <a:rPr lang="en-US" altLang="zh-CN" dirty="0">
                <a:solidFill>
                  <a:srgbClr val="FF0000"/>
                </a:solidFill>
                <a:latin typeface="黑体" panose="02010609060101010101" pitchFamily="49" charset="-122"/>
                <a:ea typeface="黑体" panose="02010609060101010101" pitchFamily="49" charset="-122"/>
              </a:rPr>
              <a:t>2  WHERE  &lt;</a:t>
            </a:r>
            <a:r>
              <a:rPr lang="zh-CN" altLang="en-US" dirty="0">
                <a:solidFill>
                  <a:srgbClr val="FF0000"/>
                </a:solidFill>
                <a:latin typeface="黑体" panose="02010609060101010101" pitchFamily="49" charset="-122"/>
                <a:ea typeface="黑体" panose="02010609060101010101" pitchFamily="49" charset="-122"/>
              </a:rPr>
              <a:t>连接条件</a:t>
            </a:r>
            <a:r>
              <a:rPr lang="en-US" altLang="zh-CN" dirty="0">
                <a:solidFill>
                  <a:srgbClr val="FF0000"/>
                </a:solidFill>
                <a:latin typeface="黑体" panose="02010609060101010101" pitchFamily="49" charset="-122"/>
                <a:ea typeface="黑体" panose="02010609060101010101" pitchFamily="49" charset="-122"/>
              </a:rPr>
              <a:t>&gt;</a:t>
            </a:r>
          </a:p>
          <a:p>
            <a:pPr>
              <a:buClr>
                <a:schemeClr val="tx2"/>
              </a:buClr>
            </a:pPr>
            <a:endParaRPr lang="en-US" altLang="zh-CN" dirty="0">
              <a:solidFill>
                <a:schemeClr val="accent1"/>
              </a:solidFill>
              <a:latin typeface="黑体" panose="02010609060101010101" pitchFamily="49" charset="-122"/>
              <a:ea typeface="黑体" panose="02010609060101010101" pitchFamily="49" charset="-122"/>
            </a:endParaRPr>
          </a:p>
          <a:p>
            <a:pPr marL="285750" indent="-285750">
              <a:buClr>
                <a:schemeClr val="tx2"/>
              </a:buClr>
              <a:buFont typeface="Wingdings" panose="05000000000000000000" pitchFamily="2" charset="2"/>
              <a:buChar char="l"/>
            </a:pPr>
            <a:r>
              <a:rPr lang="zh-CN" altLang="en-US" dirty="0">
                <a:solidFill>
                  <a:schemeClr val="accent1"/>
                </a:solidFill>
                <a:latin typeface="黑体" panose="02010609060101010101" pitchFamily="49" charset="-122"/>
                <a:ea typeface="黑体" panose="02010609060101010101" pitchFamily="49" charset="-122"/>
              </a:rPr>
              <a:t>连接条件指定两个表按照什么条件进行连接</a:t>
            </a:r>
            <a:endParaRPr lang="en-US" altLang="zh-CN" dirty="0">
              <a:solidFill>
                <a:schemeClr val="accent1"/>
              </a:solidFill>
              <a:latin typeface="黑体" panose="02010609060101010101" pitchFamily="49" charset="-122"/>
              <a:ea typeface="黑体" panose="02010609060101010101" pitchFamily="49" charset="-122"/>
            </a:endParaRPr>
          </a:p>
          <a:p>
            <a:pPr>
              <a:buClr>
                <a:schemeClr val="tx2"/>
              </a:buClr>
            </a:pPr>
            <a:r>
              <a:rPr lang="en-US" altLang="zh-CN" dirty="0">
                <a:solidFill>
                  <a:schemeClr val="accent1"/>
                </a:solidFill>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[&lt;</a:t>
            </a:r>
            <a:r>
              <a:rPr lang="zh-CN" altLang="en-US" sz="1400" dirty="0">
                <a:latin typeface="黑体" panose="02010609060101010101" pitchFamily="49" charset="-122"/>
                <a:ea typeface="黑体" panose="02010609060101010101" pitchFamily="49" charset="-122"/>
              </a:rPr>
              <a:t>表名</a:t>
            </a:r>
            <a:r>
              <a:rPr lang="en-US" altLang="zh-CN" sz="1400" dirty="0">
                <a:latin typeface="黑体" panose="02010609060101010101" pitchFamily="49" charset="-122"/>
                <a:ea typeface="黑体" panose="02010609060101010101" pitchFamily="49" charset="-122"/>
              </a:rPr>
              <a:t>1&gt;.]&lt;</a:t>
            </a:r>
            <a:r>
              <a:rPr lang="zh-CN" altLang="en-US" sz="1400" dirty="0">
                <a:latin typeface="黑体" panose="02010609060101010101" pitchFamily="49" charset="-122"/>
                <a:ea typeface="黑体" panose="02010609060101010101" pitchFamily="49" charset="-122"/>
              </a:rPr>
              <a:t>列名</a:t>
            </a:r>
            <a:r>
              <a:rPr lang="en-US" altLang="zh-CN" sz="1400" dirty="0">
                <a:latin typeface="黑体" panose="02010609060101010101" pitchFamily="49" charset="-122"/>
                <a:ea typeface="黑体" panose="02010609060101010101" pitchFamily="49" charset="-122"/>
              </a:rPr>
              <a:t>1&gt;  &lt;</a:t>
            </a:r>
            <a:r>
              <a:rPr lang="zh-CN" altLang="en-US" sz="1400" dirty="0">
                <a:latin typeface="黑体" panose="02010609060101010101" pitchFamily="49" charset="-122"/>
                <a:ea typeface="黑体" panose="02010609060101010101" pitchFamily="49" charset="-122"/>
              </a:rPr>
              <a:t>比较运算符</a:t>
            </a:r>
            <a:r>
              <a:rPr lang="en-US" altLang="zh-CN" sz="1400" dirty="0">
                <a:latin typeface="黑体" panose="02010609060101010101" pitchFamily="49" charset="-122"/>
                <a:ea typeface="黑体" panose="02010609060101010101" pitchFamily="49" charset="-122"/>
              </a:rPr>
              <a:t>&gt;  [&lt;</a:t>
            </a:r>
            <a:r>
              <a:rPr lang="zh-CN" altLang="en-US" sz="1400" dirty="0">
                <a:latin typeface="黑体" panose="02010609060101010101" pitchFamily="49" charset="-122"/>
                <a:ea typeface="黑体" panose="02010609060101010101" pitchFamily="49" charset="-122"/>
              </a:rPr>
              <a:t>表名</a:t>
            </a:r>
            <a:r>
              <a:rPr lang="en-US" altLang="zh-CN" sz="1400" dirty="0">
                <a:latin typeface="黑体" panose="02010609060101010101" pitchFamily="49" charset="-122"/>
                <a:ea typeface="黑体" panose="02010609060101010101" pitchFamily="49" charset="-122"/>
              </a:rPr>
              <a:t>2&gt;.]&lt;</a:t>
            </a:r>
            <a:r>
              <a:rPr lang="zh-CN" altLang="en-US" sz="1400" dirty="0">
                <a:latin typeface="黑体" panose="02010609060101010101" pitchFamily="49" charset="-122"/>
                <a:ea typeface="黑体" panose="02010609060101010101" pitchFamily="49" charset="-122"/>
              </a:rPr>
              <a:t>列名</a:t>
            </a:r>
            <a:r>
              <a:rPr lang="en-US" altLang="zh-CN" sz="1400" dirty="0">
                <a:latin typeface="黑体" panose="02010609060101010101" pitchFamily="49" charset="-122"/>
                <a:ea typeface="黑体" panose="02010609060101010101" pitchFamily="49" charset="-122"/>
              </a:rPr>
              <a:t>2&gt;</a:t>
            </a:r>
            <a:r>
              <a:rPr lang="zh-CN" altLang="zh-CN" sz="1400" dirty="0">
                <a:latin typeface="黑体" panose="02010609060101010101" pitchFamily="49" charset="-122"/>
                <a:ea typeface="黑体" panose="02010609060101010101" pitchFamily="49" charset="-122"/>
              </a:rPr>
              <a:t>。</a:t>
            </a:r>
            <a:endParaRPr lang="en-US" altLang="zh-CN" sz="1400" dirty="0">
              <a:latin typeface="黑体" panose="02010609060101010101" pitchFamily="49" charset="-122"/>
              <a:ea typeface="黑体" panose="02010609060101010101" pitchFamily="49" charset="-122"/>
            </a:endParaRPr>
          </a:p>
          <a:p>
            <a:pPr>
              <a:buClr>
                <a:schemeClr val="tx2"/>
              </a:buClr>
            </a:pPr>
            <a:endParaRPr lang="en-US" altLang="zh-CN" sz="1400" dirty="0">
              <a:solidFill>
                <a:srgbClr val="FF0000"/>
              </a:solidFill>
              <a:latin typeface="黑体" panose="02010609060101010101" pitchFamily="49" charset="-122"/>
              <a:ea typeface="黑体" panose="02010609060101010101" pitchFamily="49" charset="-122"/>
            </a:endParaRPr>
          </a:p>
          <a:p>
            <a:pPr>
              <a:buClr>
                <a:srgbClr val="FF0000"/>
              </a:buClr>
            </a:pPr>
            <a:endParaRPr lang="en-US" altLang="zh-CN" dirty="0">
              <a:solidFill>
                <a:schemeClr val="accent1"/>
              </a:solidFill>
              <a:latin typeface="黑体" panose="02010609060101010101" pitchFamily="49" charset="-122"/>
              <a:ea typeface="黑体" panose="02010609060101010101" pitchFamily="49" charset="-122"/>
            </a:endParaRPr>
          </a:p>
        </p:txBody>
      </p:sp>
      <p:sp>
        <p:nvSpPr>
          <p:cNvPr id="9" name="文本框 8">
            <a:extLst>
              <a:ext uri="{FF2B5EF4-FFF2-40B4-BE49-F238E27FC236}">
                <a16:creationId xmlns:a16="http://schemas.microsoft.com/office/drawing/2014/main" id="{EBAE5401-09F0-48B5-B215-694CAE53C790}"/>
              </a:ext>
            </a:extLst>
          </p:cNvPr>
          <p:cNvSpPr txBox="1"/>
          <p:nvPr/>
        </p:nvSpPr>
        <p:spPr>
          <a:xfrm>
            <a:off x="1374629" y="2537358"/>
            <a:ext cx="4993675" cy="1261884"/>
          </a:xfrm>
          <a:prstGeom prst="rect">
            <a:avLst/>
          </a:prstGeom>
          <a:noFill/>
        </p:spPr>
        <p:txBody>
          <a:bodyPr wrap="none" rtlCol="0">
            <a:spAutoFit/>
          </a:bodyPr>
          <a:lstStyle/>
          <a:p>
            <a:pPr marL="342900" indent="-342900">
              <a:buClr>
                <a:schemeClr val="accent2"/>
              </a:buClr>
              <a:buFont typeface="Wingdings" panose="05000000000000000000" pitchFamily="2" charset="2"/>
              <a:buChar char="l"/>
            </a:pPr>
            <a:r>
              <a:rPr lang="zh-CN" altLang="en-US" sz="1600" dirty="0">
                <a:solidFill>
                  <a:schemeClr val="tx2"/>
                </a:solidFill>
                <a:latin typeface="黑体" panose="02010609060101010101" pitchFamily="49" charset="-122"/>
                <a:ea typeface="黑体" panose="02010609060101010101" pitchFamily="49" charset="-122"/>
              </a:rPr>
              <a:t>例：查询开出处方的医生信息</a:t>
            </a:r>
          </a:p>
          <a:p>
            <a:r>
              <a:rPr lang="en-US" altLang="zh-CN" dirty="0">
                <a:solidFill>
                  <a:schemeClr val="tx2"/>
                </a:solidFill>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SELECT </a:t>
            </a:r>
            <a:r>
              <a:rPr lang="en-US" altLang="zh-CN" sz="1400" dirty="0" err="1">
                <a:latin typeface="黑体" panose="02010609060101010101" pitchFamily="49" charset="-122"/>
                <a:ea typeface="黑体" panose="02010609060101010101" pitchFamily="49" charset="-122"/>
              </a:rPr>
              <a:t>Rno,Pno,D.Dno,Dname,Dsex,Dage,Ddeptno,Dlevel</a:t>
            </a:r>
            <a:endParaRPr lang="en-US" altLang="zh-CN" sz="1400" dirty="0">
              <a:latin typeface="黑体" panose="02010609060101010101" pitchFamily="49" charset="-122"/>
              <a:ea typeface="黑体" panose="02010609060101010101" pitchFamily="49" charset="-122"/>
            </a:endParaRPr>
          </a:p>
          <a:p>
            <a:r>
              <a:rPr lang="en-US" altLang="zh-CN" sz="1400" dirty="0">
                <a:solidFill>
                  <a:schemeClr val="tx2"/>
                </a:solidFill>
                <a:latin typeface="黑体" panose="02010609060101010101" pitchFamily="49" charset="-122"/>
                <a:ea typeface="黑体" panose="02010609060101010101" pitchFamily="49" charset="-122"/>
              </a:rPr>
              <a:t>  </a:t>
            </a:r>
            <a:r>
              <a:rPr lang="en-US" altLang="zh-CN" sz="1400" dirty="0">
                <a:solidFill>
                  <a:srgbClr val="FF0000"/>
                </a:solidFill>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FROM </a:t>
            </a:r>
            <a:r>
              <a:rPr lang="en-US" altLang="zh-CN" sz="1400" dirty="0" err="1">
                <a:latin typeface="黑体" panose="02010609060101010101" pitchFamily="49" charset="-122"/>
                <a:ea typeface="黑体" panose="02010609060101010101" pitchFamily="49" charset="-122"/>
              </a:rPr>
              <a:t>RecipeMaster</a:t>
            </a: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R,Doctor</a:t>
            </a:r>
            <a:r>
              <a:rPr lang="en-US" altLang="zh-CN" sz="1400" dirty="0">
                <a:latin typeface="黑体" panose="02010609060101010101" pitchFamily="49" charset="-122"/>
                <a:ea typeface="黑体" panose="02010609060101010101" pitchFamily="49" charset="-122"/>
              </a:rPr>
              <a:t> D</a:t>
            </a:r>
          </a:p>
          <a:p>
            <a:r>
              <a:rPr lang="en-US" altLang="zh-CN" sz="1400" dirty="0">
                <a:latin typeface="黑体" panose="02010609060101010101" pitchFamily="49" charset="-122"/>
                <a:ea typeface="黑体" panose="02010609060101010101" pitchFamily="49" charset="-122"/>
              </a:rPr>
              <a:t>   WHERE </a:t>
            </a:r>
            <a:r>
              <a:rPr lang="en-US" altLang="zh-CN" sz="1400" dirty="0" err="1">
                <a:latin typeface="黑体" panose="02010609060101010101" pitchFamily="49" charset="-122"/>
                <a:ea typeface="黑体" panose="02010609060101010101" pitchFamily="49" charset="-122"/>
              </a:rPr>
              <a:t>R.Dno</a:t>
            </a:r>
            <a:r>
              <a:rPr lang="en-US" altLang="zh-CN" sz="1400" dirty="0">
                <a:latin typeface="黑体" panose="02010609060101010101" pitchFamily="49" charset="-122"/>
                <a:ea typeface="黑体" panose="02010609060101010101" pitchFamily="49" charset="-122"/>
              </a:rPr>
              <a:t> = </a:t>
            </a:r>
            <a:r>
              <a:rPr lang="en-US" altLang="zh-CN" sz="1400" dirty="0" err="1">
                <a:latin typeface="黑体" panose="02010609060101010101" pitchFamily="49" charset="-122"/>
                <a:ea typeface="黑体" panose="02010609060101010101" pitchFamily="49" charset="-122"/>
              </a:rPr>
              <a:t>D.Dno</a:t>
            </a:r>
            <a:endParaRPr lang="en-US" altLang="zh-CN" sz="1400" dirty="0">
              <a:latin typeface="黑体" panose="02010609060101010101" pitchFamily="49" charset="-122"/>
              <a:ea typeface="黑体" panose="02010609060101010101" pitchFamily="49" charset="-122"/>
            </a:endParaRPr>
          </a:p>
          <a:p>
            <a:r>
              <a:rPr lang="en-US" altLang="zh-CN" sz="1400" dirty="0"/>
              <a:t> </a:t>
            </a:r>
            <a:endParaRPr lang="zh-CN" altLang="en-US" dirty="0"/>
          </a:p>
        </p:txBody>
      </p:sp>
      <p:pic>
        <p:nvPicPr>
          <p:cNvPr id="10" name="图片 9">
            <a:extLst>
              <a:ext uri="{FF2B5EF4-FFF2-40B4-BE49-F238E27FC236}">
                <a16:creationId xmlns:a16="http://schemas.microsoft.com/office/drawing/2014/main" id="{EAC8AEA0-7C0E-4857-AE39-14B728C9BC34}"/>
              </a:ext>
            </a:extLst>
          </p:cNvPr>
          <p:cNvPicPr/>
          <p:nvPr/>
        </p:nvPicPr>
        <p:blipFill>
          <a:blip r:embed="rId4"/>
          <a:stretch>
            <a:fillRect/>
          </a:stretch>
        </p:blipFill>
        <p:spPr>
          <a:xfrm>
            <a:off x="4248944" y="3169401"/>
            <a:ext cx="4608512" cy="1506803"/>
          </a:xfrm>
          <a:prstGeom prst="rect">
            <a:avLst/>
          </a:prstGeom>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52</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401469740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文本框 5"/>
          <p:cNvSpPr txBox="1"/>
          <p:nvPr/>
        </p:nvSpPr>
        <p:spPr>
          <a:xfrm>
            <a:off x="5076056" y="196280"/>
            <a:ext cx="219624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 内连接</a:t>
            </a:r>
          </a:p>
        </p:txBody>
      </p:sp>
      <p:sp>
        <p:nvSpPr>
          <p:cNvPr id="9" name="文本框 8"/>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连接查询</a:t>
            </a:r>
          </a:p>
        </p:txBody>
      </p:sp>
      <p:sp>
        <p:nvSpPr>
          <p:cNvPr id="10" name="文本框 9"/>
          <p:cNvSpPr txBox="1"/>
          <p:nvPr/>
        </p:nvSpPr>
        <p:spPr>
          <a:xfrm>
            <a:off x="935596" y="698303"/>
            <a:ext cx="3095719" cy="400110"/>
          </a:xfrm>
          <a:prstGeom prst="rect">
            <a:avLst/>
          </a:prstGeom>
          <a:noFill/>
        </p:spPr>
        <p:txBody>
          <a:bodyPr wrap="none" rtlCol="0">
            <a:spAutoFit/>
          </a:bodyPr>
          <a:lstStyle/>
          <a:p>
            <a:pPr marL="342900" indent="-342900">
              <a:buFont typeface="Wingdings" pitchFamily="2" charset="2"/>
              <a:buChar char="l"/>
            </a:pPr>
            <a:r>
              <a:rPr lang="en-US" altLang="zh-CN" sz="2000" dirty="0">
                <a:solidFill>
                  <a:schemeClr val="accent1"/>
                </a:solidFill>
                <a:latin typeface="黑体" panose="02010609060101010101" pitchFamily="49" charset="-122"/>
                <a:ea typeface="黑体" panose="02010609060101010101" pitchFamily="49" charset="-122"/>
                <a:cs typeface="+mn-ea"/>
                <a:sym typeface="+mn-lt"/>
              </a:rPr>
              <a:t>INNER JOIN ON </a:t>
            </a:r>
            <a:r>
              <a:rPr lang="zh-CN" altLang="en-US" sz="2000" dirty="0">
                <a:solidFill>
                  <a:schemeClr val="accent1"/>
                </a:solidFill>
                <a:latin typeface="黑体" panose="02010609060101010101" pitchFamily="49" charset="-122"/>
                <a:ea typeface="黑体" panose="02010609060101010101" pitchFamily="49" charset="-122"/>
                <a:cs typeface="+mn-ea"/>
                <a:sym typeface="+mn-lt"/>
              </a:rPr>
              <a:t>运算符</a:t>
            </a:r>
            <a:endParaRPr lang="zh-CN" altLang="en-US" sz="2000" dirty="0">
              <a:solidFill>
                <a:schemeClr val="accent1"/>
              </a:solidFill>
              <a:latin typeface="黑体" panose="02010609060101010101" pitchFamily="49" charset="-122"/>
              <a:ea typeface="黑体" panose="02010609060101010101" pitchFamily="49" charset="-122"/>
            </a:endParaRPr>
          </a:p>
        </p:txBody>
      </p:sp>
      <p:sp>
        <p:nvSpPr>
          <p:cNvPr id="11" name="文本框 10"/>
          <p:cNvSpPr txBox="1"/>
          <p:nvPr/>
        </p:nvSpPr>
        <p:spPr>
          <a:xfrm>
            <a:off x="1405806" y="1157956"/>
            <a:ext cx="6732748" cy="830997"/>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sz="1600" dirty="0">
                <a:solidFill>
                  <a:schemeClr val="accent1"/>
                </a:solidFill>
                <a:latin typeface="黑体" panose="02010609060101010101" pitchFamily="49" charset="-122"/>
                <a:ea typeface="黑体" panose="02010609060101010101" pitchFamily="49" charset="-122"/>
              </a:rPr>
              <a:t>格式</a:t>
            </a:r>
            <a:r>
              <a:rPr lang="en-US" altLang="zh-CN" sz="1600" dirty="0">
                <a:solidFill>
                  <a:schemeClr val="accent1"/>
                </a:solidFill>
                <a:latin typeface="黑体" panose="02010609060101010101" pitchFamily="49" charset="-122"/>
                <a:ea typeface="黑体" panose="02010609060101010101" pitchFamily="49" charset="-122"/>
              </a:rPr>
              <a:t>:</a:t>
            </a:r>
            <a:r>
              <a:rPr lang="en-US" altLang="zh-CN" sz="1600" dirty="0">
                <a:solidFill>
                  <a:srgbClr val="FF0000"/>
                </a:solidFill>
                <a:latin typeface="黑体" panose="02010609060101010101" pitchFamily="49" charset="-122"/>
                <a:ea typeface="黑体" panose="02010609060101010101" pitchFamily="49" charset="-122"/>
              </a:rPr>
              <a:t>FROM </a:t>
            </a:r>
            <a:r>
              <a:rPr lang="zh-CN" altLang="en-US" sz="1600" dirty="0">
                <a:solidFill>
                  <a:srgbClr val="FF0000"/>
                </a:solidFill>
                <a:latin typeface="黑体" panose="02010609060101010101" pitchFamily="49" charset="-122"/>
                <a:ea typeface="黑体" panose="02010609060101010101" pitchFamily="49" charset="-122"/>
              </a:rPr>
              <a:t>表</a:t>
            </a:r>
            <a:r>
              <a:rPr lang="en-US" altLang="zh-CN" sz="1600" dirty="0">
                <a:solidFill>
                  <a:srgbClr val="FF0000"/>
                </a:solidFill>
                <a:latin typeface="黑体" panose="02010609060101010101" pitchFamily="49" charset="-122"/>
                <a:ea typeface="黑体" panose="02010609060101010101" pitchFamily="49" charset="-122"/>
              </a:rPr>
              <a:t>1 [INNER] JOIN </a:t>
            </a:r>
            <a:r>
              <a:rPr lang="zh-CN" altLang="en-US" sz="1600" dirty="0">
                <a:solidFill>
                  <a:srgbClr val="FF0000"/>
                </a:solidFill>
                <a:latin typeface="黑体" panose="02010609060101010101" pitchFamily="49" charset="-122"/>
                <a:ea typeface="黑体" panose="02010609060101010101" pitchFamily="49" charset="-122"/>
              </a:rPr>
              <a:t>表</a:t>
            </a:r>
            <a:r>
              <a:rPr lang="en-US" altLang="zh-CN" sz="1600" dirty="0">
                <a:solidFill>
                  <a:srgbClr val="FF0000"/>
                </a:solidFill>
                <a:latin typeface="黑体" panose="02010609060101010101" pitchFamily="49" charset="-122"/>
                <a:ea typeface="黑体" panose="02010609060101010101" pitchFamily="49" charset="-122"/>
              </a:rPr>
              <a:t>2 ON &lt;</a:t>
            </a:r>
            <a:r>
              <a:rPr lang="zh-CN" altLang="en-US" sz="1600" dirty="0">
                <a:solidFill>
                  <a:srgbClr val="FF0000"/>
                </a:solidFill>
                <a:latin typeface="黑体" panose="02010609060101010101" pitchFamily="49" charset="-122"/>
                <a:ea typeface="黑体" panose="02010609060101010101" pitchFamily="49" charset="-122"/>
              </a:rPr>
              <a:t>连接条件</a:t>
            </a:r>
            <a:r>
              <a:rPr lang="en-US" altLang="zh-CN" sz="1600" dirty="0">
                <a:solidFill>
                  <a:srgbClr val="FF0000"/>
                </a:solidFill>
                <a:latin typeface="黑体" panose="02010609060101010101" pitchFamily="49" charset="-122"/>
                <a:ea typeface="黑体" panose="02010609060101010101" pitchFamily="49" charset="-122"/>
              </a:rPr>
              <a:t>&gt;</a:t>
            </a:r>
            <a:endParaRPr lang="en-US" altLang="zh-CN" sz="1600" dirty="0">
              <a:solidFill>
                <a:schemeClr val="accent1"/>
              </a:solidFill>
              <a:latin typeface="黑体" panose="02010609060101010101" pitchFamily="49" charset="-122"/>
              <a:ea typeface="黑体" panose="02010609060101010101" pitchFamily="49" charset="-122"/>
            </a:endParaRPr>
          </a:p>
          <a:p>
            <a:pPr marL="285750" indent="-285750">
              <a:buClr>
                <a:schemeClr val="accent1"/>
              </a:buClr>
              <a:buFont typeface="Wingdings" panose="05000000000000000000" pitchFamily="2" charset="2"/>
              <a:buChar char="l"/>
            </a:pPr>
            <a:r>
              <a:rPr lang="zh-CN" altLang="en-US" sz="1600" dirty="0">
                <a:solidFill>
                  <a:schemeClr val="accent1"/>
                </a:solidFill>
                <a:latin typeface="黑体" panose="02010609060101010101" pitchFamily="49" charset="-122"/>
                <a:ea typeface="黑体" panose="02010609060101010101" pitchFamily="49" charset="-122"/>
              </a:rPr>
              <a:t>连接条件同</a:t>
            </a:r>
            <a:r>
              <a:rPr lang="en-US" altLang="zh-CN" sz="1600" dirty="0">
                <a:solidFill>
                  <a:schemeClr val="accent1"/>
                </a:solidFill>
                <a:latin typeface="黑体" panose="02010609060101010101" pitchFamily="49" charset="-122"/>
                <a:ea typeface="黑体" panose="02010609060101010101" pitchFamily="49" charset="-122"/>
              </a:rPr>
              <a:t>WHERE</a:t>
            </a:r>
            <a:r>
              <a:rPr lang="zh-CN" altLang="en-US" sz="1600" dirty="0">
                <a:solidFill>
                  <a:schemeClr val="accent1"/>
                </a:solidFill>
                <a:latin typeface="黑体" panose="02010609060101010101" pitchFamily="49" charset="-122"/>
                <a:ea typeface="黑体" panose="02010609060101010101" pitchFamily="49" charset="-122"/>
              </a:rPr>
              <a:t>子句的连接条件相同，可以是等值连接或者是非等值连接。</a:t>
            </a:r>
          </a:p>
        </p:txBody>
      </p:sp>
      <p:sp>
        <p:nvSpPr>
          <p:cNvPr id="12" name="文本框 11"/>
          <p:cNvSpPr txBox="1"/>
          <p:nvPr/>
        </p:nvSpPr>
        <p:spPr>
          <a:xfrm>
            <a:off x="1405806" y="1988953"/>
            <a:ext cx="6478561" cy="800219"/>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sz="1600" dirty="0">
                <a:solidFill>
                  <a:schemeClr val="accent1"/>
                </a:solidFill>
                <a:latin typeface="黑体" panose="02010609060101010101" pitchFamily="49" charset="-122"/>
                <a:ea typeface="黑体" panose="02010609060101010101" pitchFamily="49" charset="-122"/>
              </a:rPr>
              <a:t>例：查询开出处方的医生信息</a:t>
            </a:r>
          </a:p>
          <a:p>
            <a:r>
              <a:rPr lang="en-US" altLang="zh-CN" sz="1600" dirty="0">
                <a:solidFill>
                  <a:schemeClr val="accent1"/>
                </a:solidFill>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SELECT </a:t>
            </a:r>
            <a:r>
              <a:rPr lang="en-US" altLang="zh-CN" sz="1400" dirty="0" err="1">
                <a:latin typeface="黑体" panose="02010609060101010101" pitchFamily="49" charset="-122"/>
                <a:ea typeface="黑体" panose="02010609060101010101" pitchFamily="49" charset="-122"/>
              </a:rPr>
              <a:t>Rno,Pno,D.Dno,Dname,Dsex,Dage,Ddeptno,Dlevel</a:t>
            </a:r>
            <a:endParaRPr lang="en-US"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    FROM </a:t>
            </a:r>
            <a:r>
              <a:rPr lang="en-US" altLang="zh-CN" sz="1400" dirty="0" err="1">
                <a:latin typeface="黑体" panose="02010609060101010101" pitchFamily="49" charset="-122"/>
                <a:ea typeface="黑体" panose="02010609060101010101" pitchFamily="49" charset="-122"/>
              </a:rPr>
              <a:t>RecipeMaster</a:t>
            </a:r>
            <a:r>
              <a:rPr lang="en-US" altLang="zh-CN" sz="1400" dirty="0">
                <a:latin typeface="黑体" panose="02010609060101010101" pitchFamily="49" charset="-122"/>
                <a:ea typeface="黑体" panose="02010609060101010101" pitchFamily="49" charset="-122"/>
              </a:rPr>
              <a:t> R JOIN Doctor D ON </a:t>
            </a:r>
            <a:r>
              <a:rPr lang="en-US" altLang="zh-CN" sz="1400" dirty="0" err="1">
                <a:latin typeface="黑体" panose="02010609060101010101" pitchFamily="49" charset="-122"/>
                <a:ea typeface="黑体" panose="02010609060101010101" pitchFamily="49" charset="-122"/>
              </a:rPr>
              <a:t>R.Dno</a:t>
            </a:r>
            <a:r>
              <a:rPr lang="en-US" altLang="zh-CN" sz="1400" dirty="0">
                <a:latin typeface="黑体" panose="02010609060101010101" pitchFamily="49" charset="-122"/>
                <a:ea typeface="黑体" panose="02010609060101010101" pitchFamily="49" charset="-122"/>
              </a:rPr>
              <a:t> = </a:t>
            </a:r>
            <a:r>
              <a:rPr lang="en-US" altLang="zh-CN" sz="1400" dirty="0" err="1">
                <a:latin typeface="黑体" panose="02010609060101010101" pitchFamily="49" charset="-122"/>
                <a:ea typeface="黑体" panose="02010609060101010101" pitchFamily="49" charset="-122"/>
              </a:rPr>
              <a:t>D.Dno</a:t>
            </a:r>
            <a:endParaRPr lang="en-US" altLang="zh-CN" sz="1400" dirty="0">
              <a:latin typeface="黑体" panose="02010609060101010101" pitchFamily="49" charset="-122"/>
              <a:ea typeface="黑体" panose="02010609060101010101" pitchFamily="49" charset="-122"/>
            </a:endParaRPr>
          </a:p>
        </p:txBody>
      </p:sp>
      <p:pic>
        <p:nvPicPr>
          <p:cNvPr id="13" name="图片 12"/>
          <p:cNvPicPr/>
          <p:nvPr/>
        </p:nvPicPr>
        <p:blipFill>
          <a:blip r:embed="rId4"/>
          <a:stretch>
            <a:fillRect/>
          </a:stretch>
        </p:blipFill>
        <p:spPr>
          <a:xfrm>
            <a:off x="4463988" y="2909754"/>
            <a:ext cx="4320480" cy="1855342"/>
          </a:xfrm>
          <a:prstGeom prst="rect">
            <a:avLst/>
          </a:prstGeom>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53</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173957138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文本框 5"/>
          <p:cNvSpPr txBox="1"/>
          <p:nvPr/>
        </p:nvSpPr>
        <p:spPr>
          <a:xfrm>
            <a:off x="5076056" y="196280"/>
            <a:ext cx="219624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内连接</a:t>
            </a:r>
          </a:p>
        </p:txBody>
      </p:sp>
      <p:sp>
        <p:nvSpPr>
          <p:cNvPr id="9" name="文本框 8"/>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连接查询</a:t>
            </a:r>
          </a:p>
        </p:txBody>
      </p:sp>
      <p:sp>
        <p:nvSpPr>
          <p:cNvPr id="10" name="文本框 9"/>
          <p:cNvSpPr txBox="1"/>
          <p:nvPr/>
        </p:nvSpPr>
        <p:spPr>
          <a:xfrm>
            <a:off x="899592" y="556320"/>
            <a:ext cx="3352200" cy="400110"/>
          </a:xfrm>
          <a:prstGeom prst="rect">
            <a:avLst/>
          </a:prstGeom>
          <a:noFill/>
        </p:spPr>
        <p:txBody>
          <a:bodyPr wrap="none" rtlCol="0">
            <a:spAutoFit/>
          </a:bodyPr>
          <a:lstStyle/>
          <a:p>
            <a:pPr marL="342900" indent="-342900">
              <a:buFont typeface="Wingdings" pitchFamily="2" charset="2"/>
              <a:buChar char="l"/>
            </a:pPr>
            <a:r>
              <a:rPr lang="en-US" altLang="zh-CN" sz="2000" dirty="0">
                <a:solidFill>
                  <a:schemeClr val="tx2"/>
                </a:solidFill>
                <a:latin typeface="黑体" panose="02010609060101010101" pitchFamily="49" charset="-122"/>
                <a:ea typeface="黑体" panose="02010609060101010101" pitchFamily="49" charset="-122"/>
                <a:cs typeface="+mn-ea"/>
                <a:sym typeface="+mn-lt"/>
              </a:rPr>
              <a:t>INNER JOIN USING</a:t>
            </a:r>
            <a:r>
              <a:rPr lang="zh-CN" altLang="en-US" sz="2000" dirty="0">
                <a:solidFill>
                  <a:schemeClr val="tx2"/>
                </a:solidFill>
                <a:latin typeface="黑体" panose="02010609060101010101" pitchFamily="49" charset="-122"/>
                <a:ea typeface="黑体" panose="02010609060101010101" pitchFamily="49" charset="-122"/>
                <a:cs typeface="+mn-ea"/>
                <a:sym typeface="+mn-lt"/>
              </a:rPr>
              <a:t>运算符</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1" name="文本框 10"/>
          <p:cNvSpPr txBox="1"/>
          <p:nvPr/>
        </p:nvSpPr>
        <p:spPr>
          <a:xfrm>
            <a:off x="1331640" y="1240396"/>
            <a:ext cx="6732748" cy="830997"/>
          </a:xfrm>
          <a:prstGeom prst="rect">
            <a:avLst/>
          </a:prstGeom>
          <a:noFill/>
        </p:spPr>
        <p:txBody>
          <a:bodyPr wrap="square" rtlCol="0">
            <a:spAutoFit/>
          </a:bodyPr>
          <a:lstStyle/>
          <a:p>
            <a:pPr marL="285750" indent="-285750">
              <a:buClr>
                <a:schemeClr val="tx2"/>
              </a:buClr>
              <a:buFont typeface="Wingdings" panose="05000000000000000000" pitchFamily="2" charset="2"/>
              <a:buChar char="l"/>
            </a:pPr>
            <a:r>
              <a:rPr lang="zh-CN" altLang="en-US" sz="1600" dirty="0">
                <a:solidFill>
                  <a:schemeClr val="tx2"/>
                </a:solidFill>
                <a:latin typeface="黑体" panose="02010609060101010101" pitchFamily="49" charset="-122"/>
                <a:ea typeface="黑体" panose="02010609060101010101" pitchFamily="49" charset="-122"/>
              </a:rPr>
              <a:t>格式</a:t>
            </a:r>
            <a:r>
              <a:rPr lang="en-US" altLang="zh-CN" sz="1600" dirty="0">
                <a:solidFill>
                  <a:schemeClr val="tx2"/>
                </a:solidFill>
                <a:latin typeface="黑体" panose="02010609060101010101" pitchFamily="49" charset="-122"/>
                <a:ea typeface="黑体" panose="02010609060101010101" pitchFamily="49" charset="-122"/>
              </a:rPr>
              <a:t>:</a:t>
            </a:r>
            <a:r>
              <a:rPr lang="en-US" altLang="zh-CN" sz="1600" dirty="0">
                <a:solidFill>
                  <a:srgbClr val="FF0000"/>
                </a:solidFill>
                <a:latin typeface="黑体" panose="02010609060101010101" pitchFamily="49" charset="-122"/>
                <a:ea typeface="黑体" panose="02010609060101010101" pitchFamily="49" charset="-122"/>
              </a:rPr>
              <a:t>FROM </a:t>
            </a:r>
            <a:r>
              <a:rPr lang="zh-CN" altLang="en-US" sz="1600" dirty="0">
                <a:solidFill>
                  <a:srgbClr val="FF0000"/>
                </a:solidFill>
                <a:latin typeface="黑体" panose="02010609060101010101" pitchFamily="49" charset="-122"/>
                <a:ea typeface="黑体" panose="02010609060101010101" pitchFamily="49" charset="-122"/>
              </a:rPr>
              <a:t>表</a:t>
            </a:r>
            <a:r>
              <a:rPr lang="en-US" altLang="zh-CN" sz="1600" dirty="0">
                <a:solidFill>
                  <a:srgbClr val="FF0000"/>
                </a:solidFill>
                <a:latin typeface="黑体" panose="02010609060101010101" pitchFamily="49" charset="-122"/>
                <a:ea typeface="黑体" panose="02010609060101010101" pitchFamily="49" charset="-122"/>
              </a:rPr>
              <a:t>1 [INNER] JOIN </a:t>
            </a:r>
            <a:r>
              <a:rPr lang="zh-CN" altLang="en-US" sz="1600" dirty="0">
                <a:solidFill>
                  <a:srgbClr val="FF0000"/>
                </a:solidFill>
                <a:latin typeface="黑体" panose="02010609060101010101" pitchFamily="49" charset="-122"/>
                <a:ea typeface="黑体" panose="02010609060101010101" pitchFamily="49" charset="-122"/>
              </a:rPr>
              <a:t>表</a:t>
            </a:r>
            <a:r>
              <a:rPr lang="en-US" altLang="zh-CN" sz="1600" dirty="0">
                <a:solidFill>
                  <a:srgbClr val="FF0000"/>
                </a:solidFill>
                <a:latin typeface="黑体" panose="02010609060101010101" pitchFamily="49" charset="-122"/>
                <a:ea typeface="黑体" panose="02010609060101010101" pitchFamily="49" charset="-122"/>
              </a:rPr>
              <a:t>2 USING(</a:t>
            </a:r>
            <a:r>
              <a:rPr lang="zh-CN" altLang="en-US" sz="1600" dirty="0">
                <a:solidFill>
                  <a:srgbClr val="FF0000"/>
                </a:solidFill>
                <a:latin typeface="黑体" panose="02010609060101010101" pitchFamily="49" charset="-122"/>
                <a:ea typeface="黑体" panose="02010609060101010101" pitchFamily="49" charset="-122"/>
              </a:rPr>
              <a:t>列名</a:t>
            </a:r>
            <a:r>
              <a:rPr lang="en-US" altLang="zh-CN" sz="1600" dirty="0">
                <a:solidFill>
                  <a:srgbClr val="FF0000"/>
                </a:solidFill>
                <a:latin typeface="黑体" panose="02010609060101010101" pitchFamily="49" charset="-122"/>
                <a:ea typeface="黑体" panose="02010609060101010101" pitchFamily="49" charset="-122"/>
              </a:rPr>
              <a:t>)</a:t>
            </a:r>
          </a:p>
          <a:p>
            <a:pPr marL="285750" indent="-285750">
              <a:buClr>
                <a:schemeClr val="tx2"/>
              </a:buClr>
              <a:buFont typeface="Wingdings" panose="05000000000000000000" pitchFamily="2" charset="2"/>
              <a:buChar char="l"/>
            </a:pPr>
            <a:r>
              <a:rPr lang="zh-CN" altLang="en-US" sz="1600" dirty="0">
                <a:solidFill>
                  <a:schemeClr val="tx2"/>
                </a:solidFill>
                <a:latin typeface="黑体" panose="02010609060101010101" pitchFamily="49" charset="-122"/>
                <a:ea typeface="黑体" panose="02010609060101010101" pitchFamily="49" charset="-122"/>
              </a:rPr>
              <a:t>当使用</a:t>
            </a:r>
            <a:r>
              <a:rPr lang="en-US" altLang="zh-CN" sz="1600" dirty="0">
                <a:solidFill>
                  <a:schemeClr val="tx2"/>
                </a:solidFill>
                <a:latin typeface="黑体" panose="02010609060101010101" pitchFamily="49" charset="-122"/>
                <a:ea typeface="黑体" panose="02010609060101010101" pitchFamily="49" charset="-122"/>
              </a:rPr>
              <a:t>USING</a:t>
            </a:r>
            <a:r>
              <a:rPr lang="zh-CN" altLang="en-US" sz="1600" dirty="0">
                <a:solidFill>
                  <a:schemeClr val="tx2"/>
                </a:solidFill>
                <a:latin typeface="黑体" panose="02010609060101010101" pitchFamily="49" charset="-122"/>
                <a:ea typeface="黑体" panose="02010609060101010101" pitchFamily="49" charset="-122"/>
              </a:rPr>
              <a:t>语句来指明连接条件时，只有连接的两个表中名字相同的列的列名才可以作为</a:t>
            </a:r>
            <a:r>
              <a:rPr lang="en-US" altLang="zh-CN" sz="1600" dirty="0">
                <a:solidFill>
                  <a:schemeClr val="tx2"/>
                </a:solidFill>
                <a:latin typeface="黑体" panose="02010609060101010101" pitchFamily="49" charset="-122"/>
                <a:ea typeface="黑体" panose="02010609060101010101" pitchFamily="49" charset="-122"/>
              </a:rPr>
              <a:t>USING</a:t>
            </a:r>
            <a:r>
              <a:rPr lang="zh-CN" altLang="en-US" sz="1600" dirty="0">
                <a:solidFill>
                  <a:schemeClr val="tx2"/>
                </a:solidFill>
                <a:latin typeface="黑体" panose="02010609060101010101" pitchFamily="49" charset="-122"/>
                <a:ea typeface="黑体" panose="02010609060101010101" pitchFamily="49" charset="-122"/>
              </a:rPr>
              <a:t>语句的连接列名</a:t>
            </a:r>
          </a:p>
        </p:txBody>
      </p:sp>
      <p:sp>
        <p:nvSpPr>
          <p:cNvPr id="12" name="文本框 11"/>
          <p:cNvSpPr txBox="1"/>
          <p:nvPr/>
        </p:nvSpPr>
        <p:spPr>
          <a:xfrm>
            <a:off x="1331640" y="2077680"/>
            <a:ext cx="6563479" cy="861774"/>
          </a:xfrm>
          <a:prstGeom prst="rect">
            <a:avLst/>
          </a:prstGeom>
          <a:noFill/>
        </p:spPr>
        <p:txBody>
          <a:bodyPr wrap="square" rtlCol="0">
            <a:spAutoFit/>
          </a:bodyPr>
          <a:lstStyle/>
          <a:p>
            <a:pPr marL="285750" indent="-285750">
              <a:buClr>
                <a:schemeClr val="accent2"/>
              </a:buClr>
              <a:buFont typeface="Wingdings" panose="05000000000000000000" pitchFamily="2" charset="2"/>
              <a:buChar char="l"/>
            </a:pPr>
            <a:r>
              <a:rPr lang="zh-CN" altLang="en-US" sz="1600" dirty="0">
                <a:solidFill>
                  <a:schemeClr val="tx2"/>
                </a:solidFill>
                <a:latin typeface="黑体" panose="02010609060101010101" pitchFamily="49" charset="-122"/>
                <a:ea typeface="黑体" panose="02010609060101010101" pitchFamily="49" charset="-122"/>
              </a:rPr>
              <a:t>例：查询开出处方的医生信息</a:t>
            </a:r>
            <a:endParaRPr lang="en-US" altLang="zh-CN" sz="1600" dirty="0">
              <a:solidFill>
                <a:schemeClr val="tx2"/>
              </a:solidFill>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SELECT </a:t>
            </a:r>
            <a:r>
              <a:rPr lang="en-US" altLang="zh-CN" sz="1400" dirty="0" err="1">
                <a:latin typeface="黑体" panose="02010609060101010101" pitchFamily="49" charset="-122"/>
                <a:ea typeface="黑体" panose="02010609060101010101" pitchFamily="49" charset="-122"/>
              </a:rPr>
              <a:t>Rno,Pno,D.Dno,Dname</a:t>
            </a: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Dsex,Dage,Ddeptno,Dlevel</a:t>
            </a:r>
            <a:endParaRPr lang="en-US"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   FROM </a:t>
            </a:r>
            <a:r>
              <a:rPr lang="en-US" altLang="zh-CN" sz="1400" dirty="0" err="1">
                <a:latin typeface="黑体" panose="02010609060101010101" pitchFamily="49" charset="-122"/>
                <a:ea typeface="黑体" panose="02010609060101010101" pitchFamily="49" charset="-122"/>
              </a:rPr>
              <a:t>RecipeMaster</a:t>
            </a:r>
            <a:r>
              <a:rPr lang="en-US" altLang="zh-CN" sz="1400" dirty="0">
                <a:latin typeface="黑体" panose="02010609060101010101" pitchFamily="49" charset="-122"/>
                <a:ea typeface="黑体" panose="02010609060101010101" pitchFamily="49" charset="-122"/>
              </a:rPr>
              <a:t> R JOIN Doctor D USING(</a:t>
            </a:r>
            <a:r>
              <a:rPr lang="en-US" altLang="zh-CN" sz="1400" dirty="0" err="1">
                <a:latin typeface="黑体" panose="02010609060101010101" pitchFamily="49" charset="-122"/>
                <a:ea typeface="黑体" panose="02010609060101010101" pitchFamily="49" charset="-122"/>
              </a:rPr>
              <a:t>Dno</a:t>
            </a:r>
            <a:r>
              <a:rPr lang="en-US" altLang="zh-CN" sz="1400" dirty="0">
                <a:latin typeface="黑体" panose="02010609060101010101" pitchFamily="49" charset="-122"/>
                <a:ea typeface="黑体" panose="02010609060101010101" pitchFamily="49" charset="-122"/>
              </a:rPr>
              <a:t>)</a:t>
            </a:r>
          </a:p>
        </p:txBody>
      </p:sp>
      <p:pic>
        <p:nvPicPr>
          <p:cNvPr id="14" name="图片 13">
            <a:extLst>
              <a:ext uri="{FF2B5EF4-FFF2-40B4-BE49-F238E27FC236}">
                <a16:creationId xmlns:a16="http://schemas.microsoft.com/office/drawing/2014/main" id="{E90C032C-4C39-4D8C-A067-CA27676453E7}"/>
              </a:ext>
            </a:extLst>
          </p:cNvPr>
          <p:cNvPicPr/>
          <p:nvPr/>
        </p:nvPicPr>
        <p:blipFill>
          <a:blip r:embed="rId4"/>
          <a:stretch>
            <a:fillRect/>
          </a:stretch>
        </p:blipFill>
        <p:spPr>
          <a:xfrm>
            <a:off x="4613379" y="2933073"/>
            <a:ext cx="4320480" cy="1855342"/>
          </a:xfrm>
          <a:prstGeom prst="rect">
            <a:avLst/>
          </a:prstGeom>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54</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27114967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文本框 5"/>
          <p:cNvSpPr txBox="1"/>
          <p:nvPr/>
        </p:nvSpPr>
        <p:spPr>
          <a:xfrm>
            <a:off x="5076056" y="196280"/>
            <a:ext cx="219624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内连接</a:t>
            </a:r>
          </a:p>
        </p:txBody>
      </p:sp>
      <p:sp>
        <p:nvSpPr>
          <p:cNvPr id="9" name="文本框 8"/>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连接查询</a:t>
            </a:r>
          </a:p>
        </p:txBody>
      </p:sp>
      <p:sp>
        <p:nvSpPr>
          <p:cNvPr id="10" name="文本框 9"/>
          <p:cNvSpPr txBox="1"/>
          <p:nvPr/>
        </p:nvSpPr>
        <p:spPr>
          <a:xfrm>
            <a:off x="899592" y="556320"/>
            <a:ext cx="1556836" cy="400110"/>
          </a:xfrm>
          <a:prstGeom prst="rect">
            <a:avLst/>
          </a:prstGeom>
          <a:noFill/>
        </p:spPr>
        <p:txBody>
          <a:bodyPr wrap="none" rtlCol="0">
            <a:spAutoFit/>
          </a:bodyPr>
          <a:lstStyle/>
          <a:p>
            <a:pPr marL="342900"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cs typeface="+mn-ea"/>
                <a:sym typeface="+mn-lt"/>
              </a:rPr>
              <a:t>自然连接</a:t>
            </a:r>
            <a:endParaRPr lang="zh-CN" altLang="en-US" sz="2000" dirty="0">
              <a:solidFill>
                <a:schemeClr val="accent1"/>
              </a:solidFill>
              <a:latin typeface="黑体" panose="02010609060101010101" pitchFamily="49" charset="-122"/>
              <a:ea typeface="黑体" panose="02010609060101010101" pitchFamily="49" charset="-122"/>
            </a:endParaRPr>
          </a:p>
        </p:txBody>
      </p:sp>
      <p:sp>
        <p:nvSpPr>
          <p:cNvPr id="11" name="文本框 10"/>
          <p:cNvSpPr txBox="1"/>
          <p:nvPr/>
        </p:nvSpPr>
        <p:spPr>
          <a:xfrm>
            <a:off x="1259783" y="1020183"/>
            <a:ext cx="7956884" cy="1077218"/>
          </a:xfrm>
          <a:prstGeom prst="rect">
            <a:avLst/>
          </a:prstGeom>
          <a:noFill/>
        </p:spPr>
        <p:txBody>
          <a:bodyPr wrap="square" rtlCol="0">
            <a:spAutoFit/>
          </a:bodyPr>
          <a:lstStyle/>
          <a:p>
            <a:pPr marL="285750" indent="-285750">
              <a:buClr>
                <a:schemeClr val="tx2"/>
              </a:buClr>
              <a:buFont typeface="Wingdings" panose="05000000000000000000" pitchFamily="2" charset="2"/>
              <a:buChar char="l"/>
            </a:pPr>
            <a:r>
              <a:rPr lang="zh-CN" altLang="en-US" sz="1600" dirty="0">
                <a:solidFill>
                  <a:schemeClr val="accent1"/>
                </a:solidFill>
                <a:latin typeface="黑体" panose="02010609060101010101" pitchFamily="49" charset="-122"/>
                <a:ea typeface="黑体" panose="02010609060101010101" pitchFamily="49" charset="-122"/>
              </a:rPr>
              <a:t>格式</a:t>
            </a:r>
            <a:r>
              <a:rPr lang="en-US" altLang="zh-CN" sz="1600" dirty="0">
                <a:solidFill>
                  <a:schemeClr val="accent1"/>
                </a:solidFill>
                <a:latin typeface="黑体" panose="02010609060101010101" pitchFamily="49" charset="-122"/>
                <a:ea typeface="黑体" panose="02010609060101010101" pitchFamily="49" charset="-122"/>
              </a:rPr>
              <a:t>:</a:t>
            </a:r>
            <a:r>
              <a:rPr lang="en-US" altLang="zh-CN" sz="1600" dirty="0">
                <a:solidFill>
                  <a:srgbClr val="FF0000"/>
                </a:solidFill>
                <a:latin typeface="黑体" panose="02010609060101010101" pitchFamily="49" charset="-122"/>
                <a:ea typeface="黑体" panose="02010609060101010101" pitchFamily="49" charset="-122"/>
              </a:rPr>
              <a:t>FROM </a:t>
            </a:r>
            <a:r>
              <a:rPr lang="zh-CN" altLang="en-US" sz="1600" dirty="0">
                <a:solidFill>
                  <a:srgbClr val="FF0000"/>
                </a:solidFill>
                <a:latin typeface="黑体" panose="02010609060101010101" pitchFamily="49" charset="-122"/>
                <a:ea typeface="黑体" panose="02010609060101010101" pitchFamily="49" charset="-122"/>
              </a:rPr>
              <a:t>表</a:t>
            </a:r>
            <a:r>
              <a:rPr lang="en-US" altLang="zh-CN" sz="1600" dirty="0">
                <a:solidFill>
                  <a:srgbClr val="FF0000"/>
                </a:solidFill>
                <a:latin typeface="黑体" panose="02010609060101010101" pitchFamily="49" charset="-122"/>
                <a:ea typeface="黑体" panose="02010609060101010101" pitchFamily="49" charset="-122"/>
              </a:rPr>
              <a:t>1 NATURAL JOIN </a:t>
            </a:r>
            <a:r>
              <a:rPr lang="zh-CN" altLang="en-US" sz="1600" dirty="0">
                <a:solidFill>
                  <a:srgbClr val="FF0000"/>
                </a:solidFill>
                <a:latin typeface="黑体" panose="02010609060101010101" pitchFamily="49" charset="-122"/>
                <a:ea typeface="黑体" panose="02010609060101010101" pitchFamily="49" charset="-122"/>
              </a:rPr>
              <a:t>表</a:t>
            </a:r>
            <a:r>
              <a:rPr lang="en-US" altLang="zh-CN" sz="1600" dirty="0">
                <a:solidFill>
                  <a:srgbClr val="FF0000"/>
                </a:solidFill>
                <a:latin typeface="黑体" panose="02010609060101010101" pitchFamily="49" charset="-122"/>
                <a:ea typeface="黑体" panose="02010609060101010101" pitchFamily="49" charset="-122"/>
              </a:rPr>
              <a:t>2</a:t>
            </a:r>
          </a:p>
          <a:p>
            <a:pPr marL="285750" indent="-285750">
              <a:buClr>
                <a:schemeClr val="tx2"/>
              </a:buClr>
              <a:buFont typeface="Wingdings" panose="05000000000000000000" pitchFamily="2" charset="2"/>
              <a:buChar char="l"/>
            </a:pPr>
            <a:r>
              <a:rPr lang="zh-CN" altLang="en-US" sz="1600" dirty="0">
                <a:solidFill>
                  <a:schemeClr val="accent1"/>
                </a:solidFill>
                <a:latin typeface="黑体" panose="02010609060101010101" pitchFamily="49" charset="-122"/>
                <a:ea typeface="黑体" panose="02010609060101010101" pitchFamily="49" charset="-122"/>
              </a:rPr>
              <a:t>自然连接是一种特殊的等值连接</a:t>
            </a:r>
            <a:endParaRPr lang="en-US" altLang="zh-CN" sz="1600" dirty="0">
              <a:solidFill>
                <a:schemeClr val="accent1"/>
              </a:solidFill>
              <a:latin typeface="黑体" panose="02010609060101010101" pitchFamily="49" charset="-122"/>
              <a:ea typeface="黑体" panose="02010609060101010101" pitchFamily="49" charset="-122"/>
            </a:endParaRPr>
          </a:p>
          <a:p>
            <a:pPr marL="285750" indent="-285750">
              <a:buClr>
                <a:schemeClr val="tx2"/>
              </a:buClr>
              <a:buFont typeface="Wingdings" panose="05000000000000000000" pitchFamily="2" charset="2"/>
              <a:buChar char="l"/>
            </a:pPr>
            <a:r>
              <a:rPr lang="zh-CN" altLang="en-US" sz="1600" dirty="0">
                <a:solidFill>
                  <a:schemeClr val="accent1"/>
                </a:solidFill>
                <a:latin typeface="黑体" panose="02010609060101010101" pitchFamily="49" charset="-122"/>
                <a:ea typeface="黑体" panose="02010609060101010101" pitchFamily="49" charset="-122"/>
              </a:rPr>
              <a:t>自然连接要求两个关系表中进行比较的必须是</a:t>
            </a:r>
            <a:r>
              <a:rPr lang="zh-CN" altLang="en-US" sz="1600" dirty="0">
                <a:solidFill>
                  <a:srgbClr val="FF0000"/>
                </a:solidFill>
                <a:latin typeface="黑体" panose="02010609060101010101" pitchFamily="49" charset="-122"/>
                <a:ea typeface="黑体" panose="02010609060101010101" pitchFamily="49" charset="-122"/>
              </a:rPr>
              <a:t>相同的属性列</a:t>
            </a:r>
            <a:r>
              <a:rPr lang="zh-CN" altLang="en-US" sz="1600" dirty="0">
                <a:solidFill>
                  <a:schemeClr val="accent1"/>
                </a:solidFill>
                <a:latin typeface="黑体" panose="02010609060101010101" pitchFamily="49" charset="-122"/>
                <a:ea typeface="黑体" panose="02010609060101010101" pitchFamily="49" charset="-122"/>
              </a:rPr>
              <a:t>，无须添加</a:t>
            </a:r>
            <a:r>
              <a:rPr lang="en-US" altLang="zh-CN" sz="1600" dirty="0">
                <a:solidFill>
                  <a:schemeClr val="accent1"/>
                </a:solidFill>
                <a:latin typeface="黑体" panose="02010609060101010101" pitchFamily="49" charset="-122"/>
                <a:ea typeface="黑体" panose="02010609060101010101" pitchFamily="49" charset="-122"/>
              </a:rPr>
              <a:t>ON</a:t>
            </a:r>
            <a:r>
              <a:rPr lang="zh-CN" altLang="en-US" sz="1600" dirty="0">
                <a:solidFill>
                  <a:schemeClr val="accent1"/>
                </a:solidFill>
                <a:latin typeface="黑体" panose="02010609060101010101" pitchFamily="49" charset="-122"/>
                <a:ea typeface="黑体" panose="02010609060101010101" pitchFamily="49" charset="-122"/>
              </a:rPr>
              <a:t>或者</a:t>
            </a:r>
            <a:r>
              <a:rPr lang="en-US" altLang="zh-CN" sz="1600" dirty="0">
                <a:solidFill>
                  <a:schemeClr val="accent1"/>
                </a:solidFill>
                <a:latin typeface="黑体" panose="02010609060101010101" pitchFamily="49" charset="-122"/>
                <a:ea typeface="黑体" panose="02010609060101010101" pitchFamily="49" charset="-122"/>
              </a:rPr>
              <a:t>USING</a:t>
            </a:r>
            <a:r>
              <a:rPr lang="zh-CN" altLang="en-US" sz="1600" dirty="0">
                <a:solidFill>
                  <a:schemeClr val="accent1"/>
                </a:solidFill>
                <a:latin typeface="黑体" panose="02010609060101010101" pitchFamily="49" charset="-122"/>
                <a:ea typeface="黑体" panose="02010609060101010101" pitchFamily="49" charset="-122"/>
              </a:rPr>
              <a:t>子句，并且在结果中</a:t>
            </a:r>
            <a:r>
              <a:rPr lang="zh-CN" altLang="en-US" sz="1600" dirty="0">
                <a:solidFill>
                  <a:srgbClr val="FF0000"/>
                </a:solidFill>
                <a:latin typeface="黑体" panose="02010609060101010101" pitchFamily="49" charset="-122"/>
                <a:ea typeface="黑体" panose="02010609060101010101" pitchFamily="49" charset="-122"/>
              </a:rPr>
              <a:t>消除重复的属性列</a:t>
            </a:r>
            <a:r>
              <a:rPr lang="zh-CN" altLang="en-US" sz="1600" dirty="0">
                <a:solidFill>
                  <a:schemeClr val="accent1"/>
                </a:solidFill>
                <a:latin typeface="黑体" panose="02010609060101010101" pitchFamily="49" charset="-122"/>
                <a:ea typeface="黑体" panose="02010609060101010101" pitchFamily="49" charset="-122"/>
              </a:rPr>
              <a:t>。</a:t>
            </a:r>
          </a:p>
        </p:txBody>
      </p:sp>
      <p:sp>
        <p:nvSpPr>
          <p:cNvPr id="12" name="文本框 11"/>
          <p:cNvSpPr txBox="1"/>
          <p:nvPr/>
        </p:nvSpPr>
        <p:spPr>
          <a:xfrm>
            <a:off x="1259783" y="2095179"/>
            <a:ext cx="6624434" cy="769441"/>
          </a:xfrm>
          <a:prstGeom prst="rect">
            <a:avLst/>
          </a:prstGeom>
          <a:noFill/>
        </p:spPr>
        <p:txBody>
          <a:bodyPr wrap="square" rtlCol="0">
            <a:spAutoFit/>
          </a:bodyPr>
          <a:lstStyle/>
          <a:p>
            <a:pPr marL="285750" indent="-285750">
              <a:buClr>
                <a:schemeClr val="tx2"/>
              </a:buClr>
              <a:buFont typeface="Wingdings" panose="05000000000000000000" pitchFamily="2" charset="2"/>
              <a:buChar char="l"/>
            </a:pPr>
            <a:r>
              <a:rPr lang="zh-CN" altLang="en-US" sz="1600" dirty="0">
                <a:solidFill>
                  <a:schemeClr val="tx2"/>
                </a:solidFill>
                <a:latin typeface="黑体" panose="02010609060101010101" pitchFamily="49" charset="-122"/>
                <a:ea typeface="黑体" panose="02010609060101010101" pitchFamily="49" charset="-122"/>
              </a:rPr>
              <a:t>例：查询开出处方的医生信息</a:t>
            </a:r>
          </a:p>
          <a:p>
            <a:r>
              <a:rPr lang="en-US" altLang="zh-CN" sz="1400" dirty="0">
                <a:latin typeface="黑体" panose="02010609060101010101" pitchFamily="49" charset="-122"/>
                <a:ea typeface="黑体" panose="02010609060101010101" pitchFamily="49" charset="-122"/>
              </a:rPr>
              <a:t>   SELECT </a:t>
            </a:r>
            <a:r>
              <a:rPr lang="en-US" altLang="zh-CN" sz="1400" dirty="0" err="1">
                <a:latin typeface="黑体" panose="02010609060101010101" pitchFamily="49" charset="-122"/>
                <a:ea typeface="黑体" panose="02010609060101010101" pitchFamily="49" charset="-122"/>
              </a:rPr>
              <a:t>Rno,Pno,D.Dno,Dname</a:t>
            </a: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Dsex,Dage,Ddeptno,Dlevel</a:t>
            </a:r>
            <a:endParaRPr lang="en-US"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   FROM </a:t>
            </a:r>
            <a:r>
              <a:rPr lang="en-US" altLang="zh-CN" sz="1400" dirty="0" err="1">
                <a:latin typeface="黑体" panose="02010609060101010101" pitchFamily="49" charset="-122"/>
                <a:ea typeface="黑体" panose="02010609060101010101" pitchFamily="49" charset="-122"/>
              </a:rPr>
              <a:t>RecipeMaster</a:t>
            </a:r>
            <a:r>
              <a:rPr lang="en-US" altLang="zh-CN" sz="1400" dirty="0">
                <a:latin typeface="黑体" panose="02010609060101010101" pitchFamily="49" charset="-122"/>
                <a:ea typeface="黑体" panose="02010609060101010101" pitchFamily="49" charset="-122"/>
              </a:rPr>
              <a:t> R NATURAL JOIN  Doctor D</a:t>
            </a:r>
          </a:p>
        </p:txBody>
      </p:sp>
      <p:pic>
        <p:nvPicPr>
          <p:cNvPr id="14" name="图片 13">
            <a:extLst>
              <a:ext uri="{FF2B5EF4-FFF2-40B4-BE49-F238E27FC236}">
                <a16:creationId xmlns:a16="http://schemas.microsoft.com/office/drawing/2014/main" id="{11A33CEF-7C42-44DF-9D08-93231F0CC0D6}"/>
              </a:ext>
            </a:extLst>
          </p:cNvPr>
          <p:cNvPicPr/>
          <p:nvPr/>
        </p:nvPicPr>
        <p:blipFill>
          <a:blip r:embed="rId4"/>
          <a:stretch>
            <a:fillRect/>
          </a:stretch>
        </p:blipFill>
        <p:spPr>
          <a:xfrm>
            <a:off x="4572000" y="2901311"/>
            <a:ext cx="4320480" cy="1855342"/>
          </a:xfrm>
          <a:prstGeom prst="rect">
            <a:avLst/>
          </a:prstGeom>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55</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37629494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文本框 5"/>
          <p:cNvSpPr txBox="1"/>
          <p:nvPr/>
        </p:nvSpPr>
        <p:spPr>
          <a:xfrm>
            <a:off x="5076056" y="196280"/>
            <a:ext cx="219624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自连接</a:t>
            </a:r>
          </a:p>
        </p:txBody>
      </p:sp>
      <p:sp>
        <p:nvSpPr>
          <p:cNvPr id="9" name="文本框 8"/>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连接查询</a:t>
            </a:r>
          </a:p>
        </p:txBody>
      </p:sp>
      <p:sp>
        <p:nvSpPr>
          <p:cNvPr id="14" name="文本框 13"/>
          <p:cNvSpPr txBox="1"/>
          <p:nvPr/>
        </p:nvSpPr>
        <p:spPr>
          <a:xfrm>
            <a:off x="863588" y="592324"/>
            <a:ext cx="1300356" cy="400110"/>
          </a:xfrm>
          <a:prstGeom prst="rect">
            <a:avLst/>
          </a:prstGeom>
          <a:noFill/>
        </p:spPr>
        <p:txBody>
          <a:bodyPr wrap="none" rtlCol="0">
            <a:spAutoFit/>
          </a:bodyPr>
          <a:lstStyle/>
          <a:p>
            <a:pPr marL="342900" indent="-342900">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自连接</a:t>
            </a:r>
          </a:p>
        </p:txBody>
      </p:sp>
      <p:sp>
        <p:nvSpPr>
          <p:cNvPr id="15" name="文本框 14"/>
          <p:cNvSpPr txBox="1"/>
          <p:nvPr/>
        </p:nvSpPr>
        <p:spPr>
          <a:xfrm>
            <a:off x="1187624" y="985992"/>
            <a:ext cx="7332715" cy="1600438"/>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rPr>
              <a:t>自连接是一种特殊的内连接。它指的是相互连接的表在物理上为同一张表，但是可以在逻辑上分为两张表。</a:t>
            </a:r>
            <a:endParaRPr lang="en-US" altLang="zh-CN" sz="1600" dirty="0">
              <a:solidFill>
                <a:srgbClr val="123E61"/>
              </a:solidFill>
              <a:latin typeface="黑体" panose="02010609060101010101" pitchFamily="49" charset="-122"/>
              <a:ea typeface="黑体" panose="02010609060101010101" pitchFamily="49" charset="-122"/>
            </a:endParaRPr>
          </a:p>
          <a:p>
            <a:pPr marL="285750" indent="-285750">
              <a:buClr>
                <a:schemeClr val="accent1"/>
              </a:buClr>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rPr>
              <a:t>使用自连接时必须为两个表取别名，使之逻辑上成为两张表。可以把自连接理解为</a:t>
            </a:r>
            <a:r>
              <a:rPr lang="zh-CN" altLang="en-US" sz="1600" dirty="0">
                <a:solidFill>
                  <a:srgbClr val="FF0000"/>
                </a:solidFill>
                <a:latin typeface="黑体" panose="02010609060101010101" pitchFamily="49" charset="-122"/>
                <a:ea typeface="黑体" panose="02010609060101010101" pitchFamily="49" charset="-122"/>
              </a:rPr>
              <a:t>同一张表的两个副本</a:t>
            </a:r>
            <a:r>
              <a:rPr lang="zh-CN" altLang="en-US" sz="1600" dirty="0">
                <a:solidFill>
                  <a:srgbClr val="123E61"/>
                </a:solidFill>
                <a:latin typeface="黑体" panose="02010609060101010101" pitchFamily="49" charset="-122"/>
                <a:ea typeface="黑体" panose="02010609060101010101" pitchFamily="49" charset="-122"/>
              </a:rPr>
              <a:t>之间的连接，使用</a:t>
            </a:r>
            <a:r>
              <a:rPr lang="zh-CN" altLang="en-US" sz="1600" dirty="0">
                <a:solidFill>
                  <a:srgbClr val="FF0000"/>
                </a:solidFill>
                <a:latin typeface="黑体" panose="02010609060101010101" pitchFamily="49" charset="-122"/>
                <a:ea typeface="黑体" panose="02010609060101010101" pitchFamily="49" charset="-122"/>
              </a:rPr>
              <a:t>不同别名来区别副本</a:t>
            </a:r>
            <a:r>
              <a:rPr lang="zh-CN" altLang="en-US" sz="1600" dirty="0">
                <a:solidFill>
                  <a:srgbClr val="123E61"/>
                </a:solidFill>
                <a:latin typeface="黑体" panose="02010609060101010101" pitchFamily="49" charset="-122"/>
                <a:ea typeface="黑体" panose="02010609060101010101" pitchFamily="49" charset="-122"/>
              </a:rPr>
              <a:t>，处理过程与不同表之间的连接相同。</a:t>
            </a:r>
            <a:endParaRPr lang="en-US" altLang="zh-CN" dirty="0">
              <a:latin typeface="黑体" panose="02010609060101010101" pitchFamily="49" charset="-122"/>
              <a:ea typeface="黑体" panose="02010609060101010101" pitchFamily="49" charset="-122"/>
            </a:endParaRPr>
          </a:p>
          <a:p>
            <a:pPr>
              <a:buClr>
                <a:srgbClr val="FF0000"/>
              </a:buClr>
            </a:pPr>
            <a:endParaRPr lang="zh-CN" altLang="en-US" dirty="0">
              <a:latin typeface="黑体" panose="02010609060101010101" pitchFamily="49" charset="-122"/>
              <a:ea typeface="黑体" panose="02010609060101010101" pitchFamily="49" charset="-122"/>
            </a:endParaRPr>
          </a:p>
        </p:txBody>
      </p:sp>
      <p:sp>
        <p:nvSpPr>
          <p:cNvPr id="10" name="文本框 9">
            <a:extLst>
              <a:ext uri="{FF2B5EF4-FFF2-40B4-BE49-F238E27FC236}">
                <a16:creationId xmlns:a16="http://schemas.microsoft.com/office/drawing/2014/main" id="{43B0A133-4B67-4CA8-87D0-A0585EF7E1BB}"/>
              </a:ext>
            </a:extLst>
          </p:cNvPr>
          <p:cNvSpPr txBox="1"/>
          <p:nvPr/>
        </p:nvSpPr>
        <p:spPr>
          <a:xfrm>
            <a:off x="1187625" y="2304360"/>
            <a:ext cx="7332714" cy="1723549"/>
          </a:xfrm>
          <a:prstGeom prst="rect">
            <a:avLst/>
          </a:prstGeom>
          <a:noFill/>
        </p:spPr>
        <p:txBody>
          <a:bodyPr wrap="square" rtlCol="0">
            <a:spAutoFit/>
          </a:bodyPr>
          <a:lstStyle/>
          <a:p>
            <a:pPr marL="285750" indent="-285750">
              <a:buClr>
                <a:schemeClr val="tx2"/>
              </a:buClr>
              <a:buFont typeface="Wingdings" panose="05000000000000000000" pitchFamily="2" charset="2"/>
              <a:buChar char="l"/>
            </a:pPr>
            <a:r>
              <a:rPr lang="zh-CN" altLang="en-US" sz="1600" dirty="0">
                <a:solidFill>
                  <a:srgbClr val="14436A"/>
                </a:solidFill>
                <a:latin typeface="黑体" panose="02010609060101010101" pitchFamily="49" charset="-122"/>
                <a:ea typeface="黑体" panose="02010609060101010101" pitchFamily="49" charset="-122"/>
              </a:rPr>
              <a:t>例：在医院部门表中，需要医院的各部门名称和上级部门名称</a:t>
            </a:r>
            <a:endParaRPr lang="en-US" altLang="zh-CN" sz="1600" dirty="0">
              <a:solidFill>
                <a:srgbClr val="14436A"/>
              </a:solidFill>
              <a:latin typeface="黑体" panose="02010609060101010101" pitchFamily="49" charset="-122"/>
              <a:ea typeface="黑体" panose="02010609060101010101" pitchFamily="49" charset="-122"/>
            </a:endParaRPr>
          </a:p>
          <a:p>
            <a:pPr>
              <a:buClr>
                <a:srgbClr val="FF0000"/>
              </a:buClr>
            </a:pPr>
            <a:endParaRPr lang="en-US" altLang="zh-CN" sz="1600" dirty="0">
              <a:solidFill>
                <a:srgbClr val="14436A"/>
              </a:solidFill>
              <a:latin typeface="黑体" panose="02010609060101010101" pitchFamily="49" charset="-122"/>
              <a:ea typeface="黑体" panose="02010609060101010101" pitchFamily="49" charset="-122"/>
            </a:endParaRPr>
          </a:p>
          <a:p>
            <a:pPr>
              <a:buClr>
                <a:srgbClr val="FF0000"/>
              </a:buClr>
            </a:pPr>
            <a:r>
              <a:rPr lang="en-US" altLang="zh-CN" sz="12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SELECT </a:t>
            </a:r>
            <a:r>
              <a:rPr lang="en-US" altLang="zh-CN" sz="1400" dirty="0" err="1">
                <a:latin typeface="黑体" panose="02010609060101010101" pitchFamily="49" charset="-122"/>
                <a:ea typeface="黑体" panose="02010609060101010101" pitchFamily="49" charset="-122"/>
              </a:rPr>
              <a:t>First.DeptName</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部门名称</a:t>
            </a:r>
            <a:r>
              <a:rPr lang="en-US" altLang="zh-CN" sz="1400" dirty="0">
                <a:latin typeface="黑体" panose="02010609060101010101" pitchFamily="49" charset="-122"/>
                <a:ea typeface="黑体" panose="02010609060101010101" pitchFamily="49" charset="-122"/>
              </a:rPr>
              <a:t>,</a:t>
            </a:r>
            <a:r>
              <a:rPr lang="en-US" altLang="zh-CN" sz="1400" dirty="0" err="1">
                <a:latin typeface="黑体" panose="02010609060101010101" pitchFamily="49" charset="-122"/>
                <a:ea typeface="黑体" panose="02010609060101010101" pitchFamily="49" charset="-122"/>
              </a:rPr>
              <a:t>Second.DeptName</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上级部门</a:t>
            </a:r>
          </a:p>
          <a:p>
            <a:pPr>
              <a:buClr>
                <a:srgbClr val="FF0000"/>
              </a:buClr>
            </a:pPr>
            <a:r>
              <a:rPr lang="en-US" altLang="zh-CN" sz="1400" dirty="0">
                <a:latin typeface="黑体" panose="02010609060101010101" pitchFamily="49" charset="-122"/>
                <a:ea typeface="黑体" panose="02010609060101010101" pitchFamily="49" charset="-122"/>
              </a:rPr>
              <a:t>   FROM  Dept First ,Dept Second</a:t>
            </a:r>
          </a:p>
          <a:p>
            <a:pPr>
              <a:buClr>
                <a:srgbClr val="FF0000"/>
              </a:buClr>
            </a:pPr>
            <a:r>
              <a:rPr lang="en-US" altLang="zh-CN" sz="1400" dirty="0">
                <a:latin typeface="黑体" panose="02010609060101010101" pitchFamily="49" charset="-122"/>
                <a:ea typeface="黑体" panose="02010609060101010101" pitchFamily="49" charset="-122"/>
              </a:rPr>
              <a:t>   WHERE </a:t>
            </a:r>
            <a:r>
              <a:rPr lang="en-US" altLang="zh-CN" sz="1400" dirty="0" err="1">
                <a:latin typeface="黑体" panose="02010609060101010101" pitchFamily="49" charset="-122"/>
                <a:ea typeface="黑体" panose="02010609060101010101" pitchFamily="49" charset="-122"/>
              </a:rPr>
              <a:t>First.ParentDeptNo</a:t>
            </a:r>
            <a:r>
              <a:rPr lang="en-US" altLang="zh-CN" sz="1400" dirty="0">
                <a:latin typeface="黑体" panose="02010609060101010101" pitchFamily="49" charset="-122"/>
                <a:ea typeface="黑体" panose="02010609060101010101" pitchFamily="49" charset="-122"/>
              </a:rPr>
              <a:t>=</a:t>
            </a:r>
            <a:r>
              <a:rPr lang="en-US" altLang="zh-CN" sz="1400" dirty="0" err="1">
                <a:latin typeface="黑体" panose="02010609060101010101" pitchFamily="49" charset="-122"/>
                <a:ea typeface="黑体" panose="02010609060101010101" pitchFamily="49" charset="-122"/>
              </a:rPr>
              <a:t>Second.DeptNo</a:t>
            </a:r>
            <a:endParaRPr lang="en-US" altLang="zh-CN" sz="1400" dirty="0">
              <a:latin typeface="黑体" panose="02010609060101010101" pitchFamily="49" charset="-122"/>
              <a:ea typeface="黑体" panose="02010609060101010101" pitchFamily="49" charset="-122"/>
            </a:endParaRPr>
          </a:p>
          <a:p>
            <a:pPr>
              <a:buClr>
                <a:srgbClr val="FF0000"/>
              </a:buClr>
            </a:pPr>
            <a:endParaRPr lang="en-US" altLang="zh-CN" sz="1600" dirty="0">
              <a:solidFill>
                <a:srgbClr val="14436A"/>
              </a:solidFill>
            </a:endParaRPr>
          </a:p>
          <a:p>
            <a:pPr marL="285750" indent="-285750">
              <a:buClr>
                <a:srgbClr val="FF0000"/>
              </a:buClr>
              <a:buFont typeface="Wingdings" panose="05000000000000000000" pitchFamily="2" charset="2"/>
              <a:buChar char="n"/>
            </a:pPr>
            <a:endParaRPr lang="zh-CN" altLang="en-US" sz="1600" dirty="0">
              <a:solidFill>
                <a:srgbClr val="14436A"/>
              </a:solidFill>
            </a:endParaRPr>
          </a:p>
        </p:txBody>
      </p:sp>
      <p:pic>
        <p:nvPicPr>
          <p:cNvPr id="2" name="图片 1">
            <a:extLst>
              <a:ext uri="{FF2B5EF4-FFF2-40B4-BE49-F238E27FC236}">
                <a16:creationId xmlns:a16="http://schemas.microsoft.com/office/drawing/2014/main" id="{88147B9B-1496-4A6F-B9EF-7F2D08B3B059}"/>
              </a:ext>
            </a:extLst>
          </p:cNvPr>
          <p:cNvPicPr>
            <a:picLocks noChangeAspect="1"/>
          </p:cNvPicPr>
          <p:nvPr/>
        </p:nvPicPr>
        <p:blipFill>
          <a:blip r:embed="rId4"/>
          <a:stretch>
            <a:fillRect/>
          </a:stretch>
        </p:blipFill>
        <p:spPr>
          <a:xfrm>
            <a:off x="6194725" y="2840728"/>
            <a:ext cx="2123945" cy="1600438"/>
          </a:xfrm>
          <a:prstGeom prst="rect">
            <a:avLst/>
          </a:prstGeom>
        </p:spPr>
      </p:pic>
      <p:sp>
        <p:nvSpPr>
          <p:cNvPr id="4"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56</a:t>
            </a:fld>
            <a:endParaRPr lang="zh-CN" altLang="en-US"/>
          </a:p>
        </p:txBody>
      </p:sp>
      <p:sp>
        <p:nvSpPr>
          <p:cNvPr id="5" name="页脚占位符 4"/>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381871603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文本框 5"/>
          <p:cNvSpPr txBox="1"/>
          <p:nvPr/>
        </p:nvSpPr>
        <p:spPr>
          <a:xfrm>
            <a:off x="5076056" y="196280"/>
            <a:ext cx="219624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外连接</a:t>
            </a:r>
          </a:p>
        </p:txBody>
      </p:sp>
      <p:sp>
        <p:nvSpPr>
          <p:cNvPr id="9" name="文本框 8"/>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连接查询</a:t>
            </a:r>
          </a:p>
        </p:txBody>
      </p:sp>
      <p:sp>
        <p:nvSpPr>
          <p:cNvPr id="14" name="文本框 13"/>
          <p:cNvSpPr txBox="1"/>
          <p:nvPr/>
        </p:nvSpPr>
        <p:spPr>
          <a:xfrm>
            <a:off x="899592" y="592324"/>
            <a:ext cx="1300356" cy="400110"/>
          </a:xfrm>
          <a:prstGeom prst="rect">
            <a:avLst/>
          </a:prstGeom>
          <a:noFill/>
        </p:spPr>
        <p:txBody>
          <a:bodyPr wrap="none" rtlCol="0">
            <a:spAutoFit/>
          </a:bodyPr>
          <a:lstStyle/>
          <a:p>
            <a:pPr marL="342900" indent="-342900">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rPr>
              <a:t>外连接</a:t>
            </a:r>
          </a:p>
        </p:txBody>
      </p:sp>
      <p:sp>
        <p:nvSpPr>
          <p:cNvPr id="15" name="文本框 14"/>
          <p:cNvSpPr txBox="1"/>
          <p:nvPr/>
        </p:nvSpPr>
        <p:spPr>
          <a:xfrm>
            <a:off x="971601" y="1168388"/>
            <a:ext cx="7632847" cy="3539430"/>
          </a:xfrm>
          <a:prstGeom prst="rect">
            <a:avLst/>
          </a:prstGeom>
          <a:noFill/>
        </p:spPr>
        <p:txBody>
          <a:bodyPr wrap="square" rtlCol="0">
            <a:spAutoFit/>
          </a:bodyPr>
          <a:lstStyle/>
          <a:p>
            <a:pPr marL="285750" indent="-285750">
              <a:buClr>
                <a:schemeClr val="tx2"/>
              </a:buClr>
              <a:buFont typeface="Wingdings" panose="05000000000000000000" pitchFamily="2" charset="2"/>
              <a:buChar char="l"/>
            </a:pPr>
            <a:r>
              <a:rPr lang="zh-CN" altLang="en-US" sz="1600" dirty="0">
                <a:solidFill>
                  <a:schemeClr val="tx2"/>
                </a:solidFill>
                <a:latin typeface="黑体" panose="02010609060101010101" pitchFamily="49" charset="-122"/>
                <a:ea typeface="黑体" panose="02010609060101010101" pitchFamily="49" charset="-122"/>
              </a:rPr>
              <a:t>外连接分为</a:t>
            </a:r>
            <a:r>
              <a:rPr lang="zh-CN" altLang="en-US" sz="1600" dirty="0">
                <a:solidFill>
                  <a:srgbClr val="FF0000"/>
                </a:solidFill>
                <a:latin typeface="黑体" panose="02010609060101010101" pitchFamily="49" charset="-122"/>
                <a:ea typeface="黑体" panose="02010609060101010101" pitchFamily="49" charset="-122"/>
              </a:rPr>
              <a:t>左外连接，右外连接和全外连接</a:t>
            </a:r>
            <a:r>
              <a:rPr lang="zh-CN" altLang="en-US" sz="1600" dirty="0">
                <a:solidFill>
                  <a:schemeClr val="tx2"/>
                </a:solidFill>
                <a:latin typeface="黑体" panose="02010609060101010101" pitchFamily="49" charset="-122"/>
                <a:ea typeface="黑体" panose="02010609060101010101" pitchFamily="49" charset="-122"/>
              </a:rPr>
              <a:t>三种。</a:t>
            </a:r>
            <a:endParaRPr lang="en-US" altLang="zh-CN" sz="1600" dirty="0">
              <a:solidFill>
                <a:schemeClr val="tx2"/>
              </a:solidFill>
              <a:latin typeface="黑体" panose="02010609060101010101" pitchFamily="49" charset="-122"/>
              <a:ea typeface="黑体" panose="02010609060101010101" pitchFamily="49" charset="-122"/>
            </a:endParaRPr>
          </a:p>
          <a:p>
            <a:pPr>
              <a:buClr>
                <a:schemeClr val="tx2"/>
              </a:buClr>
            </a:pPr>
            <a:endParaRPr lang="en-US" altLang="zh-CN" sz="1600" dirty="0">
              <a:solidFill>
                <a:schemeClr val="tx2"/>
              </a:solidFill>
              <a:latin typeface="黑体" panose="02010609060101010101" pitchFamily="49" charset="-122"/>
              <a:ea typeface="黑体" panose="02010609060101010101" pitchFamily="49" charset="-122"/>
            </a:endParaRPr>
          </a:p>
          <a:p>
            <a:pPr marL="285750" indent="-285750">
              <a:buClr>
                <a:schemeClr val="tx2"/>
              </a:buClr>
              <a:buFont typeface="Wingdings" panose="05000000000000000000" pitchFamily="2" charset="2"/>
              <a:buChar char="l"/>
            </a:pPr>
            <a:r>
              <a:rPr lang="zh-CN" altLang="en-US" sz="1600" dirty="0">
                <a:solidFill>
                  <a:schemeClr val="tx2"/>
                </a:solidFill>
                <a:latin typeface="黑体" panose="02010609060101010101" pitchFamily="49" charset="-122"/>
                <a:ea typeface="黑体" panose="02010609060101010101" pitchFamily="49" charset="-122"/>
              </a:rPr>
              <a:t>左外连接（</a:t>
            </a:r>
            <a:r>
              <a:rPr lang="en-US" altLang="zh-CN" sz="1600" dirty="0">
                <a:solidFill>
                  <a:schemeClr val="tx2"/>
                </a:solidFill>
                <a:latin typeface="黑体" panose="02010609060101010101" pitchFamily="49" charset="-122"/>
                <a:ea typeface="黑体" panose="02010609060101010101" pitchFamily="49" charset="-122"/>
              </a:rPr>
              <a:t>LEFT OUTER JOIN</a:t>
            </a:r>
            <a:r>
              <a:rPr lang="zh-CN" altLang="en-US" sz="1600" dirty="0">
                <a:solidFill>
                  <a:schemeClr val="tx2"/>
                </a:solidFill>
                <a:latin typeface="黑体" panose="02010609060101010101" pitchFamily="49" charset="-122"/>
                <a:ea typeface="黑体" panose="02010609060101010101" pitchFamily="49" charset="-122"/>
              </a:rPr>
              <a:t>）</a:t>
            </a:r>
            <a:r>
              <a:rPr lang="en-US" altLang="zh-CN" sz="1600" dirty="0">
                <a:solidFill>
                  <a:schemeClr val="tx2"/>
                </a:solidFill>
                <a:latin typeface="黑体" panose="02010609060101010101" pitchFamily="49" charset="-122"/>
                <a:ea typeface="黑体" panose="02010609060101010101" pitchFamily="49" charset="-122"/>
              </a:rPr>
              <a:t>:</a:t>
            </a:r>
            <a:r>
              <a:rPr lang="zh-CN" altLang="en-US" sz="1600" dirty="0">
                <a:solidFill>
                  <a:schemeClr val="tx2"/>
                </a:solidFill>
                <a:latin typeface="黑体" panose="02010609060101010101" pitchFamily="49" charset="-122"/>
                <a:ea typeface="黑体" panose="02010609060101010101" pitchFamily="49" charset="-122"/>
              </a:rPr>
              <a:t>输出左表的所有记录相关列值，右表输出与左表匹配的记录，如果没有与左表匹配的记录，则使用</a:t>
            </a:r>
            <a:r>
              <a:rPr lang="en-US" altLang="zh-CN" sz="1600" dirty="0">
                <a:solidFill>
                  <a:schemeClr val="tx2"/>
                </a:solidFill>
                <a:latin typeface="黑体" panose="02010609060101010101" pitchFamily="49" charset="-122"/>
                <a:ea typeface="黑体" panose="02010609060101010101" pitchFamily="49" charset="-122"/>
              </a:rPr>
              <a:t>NULL</a:t>
            </a:r>
            <a:r>
              <a:rPr lang="zh-CN" altLang="en-US" sz="1600" dirty="0">
                <a:solidFill>
                  <a:schemeClr val="tx2"/>
                </a:solidFill>
                <a:latin typeface="黑体" panose="02010609060101010101" pitchFamily="49" charset="-122"/>
                <a:ea typeface="黑体" panose="02010609060101010101" pitchFamily="49" charset="-122"/>
              </a:rPr>
              <a:t>匹配输出。</a:t>
            </a:r>
            <a:endParaRPr lang="en-US" altLang="zh-CN" sz="1600" dirty="0">
              <a:solidFill>
                <a:schemeClr val="tx2"/>
              </a:solidFill>
              <a:latin typeface="黑体" panose="02010609060101010101" pitchFamily="49" charset="-122"/>
              <a:ea typeface="黑体" panose="02010609060101010101" pitchFamily="49" charset="-122"/>
            </a:endParaRPr>
          </a:p>
          <a:p>
            <a:pPr>
              <a:buClr>
                <a:schemeClr val="tx2"/>
              </a:buClr>
            </a:pPr>
            <a:r>
              <a:rPr lang="en-US" altLang="zh-CN" sz="1600" dirty="0">
                <a:solidFill>
                  <a:schemeClr val="tx2"/>
                </a:solidFill>
                <a:latin typeface="黑体" panose="02010609060101010101" pitchFamily="49" charset="-122"/>
                <a:ea typeface="黑体" panose="02010609060101010101" pitchFamily="49" charset="-122"/>
              </a:rPr>
              <a:t>   </a:t>
            </a:r>
            <a:r>
              <a:rPr lang="en-US" altLang="zh-CN" sz="1600" dirty="0">
                <a:solidFill>
                  <a:srgbClr val="FF0000"/>
                </a:solidFill>
                <a:latin typeface="黑体" panose="02010609060101010101" pitchFamily="49" charset="-122"/>
                <a:ea typeface="黑体" panose="02010609060101010101" pitchFamily="49" charset="-122"/>
              </a:rPr>
              <a:t>FROM</a:t>
            </a:r>
            <a:r>
              <a:rPr lang="en-US" altLang="zh-CN" sz="1600" dirty="0">
                <a:solidFill>
                  <a:schemeClr val="tx2"/>
                </a:solidFill>
                <a:latin typeface="黑体" panose="02010609060101010101" pitchFamily="49" charset="-122"/>
                <a:ea typeface="黑体" panose="02010609060101010101" pitchFamily="49" charset="-122"/>
              </a:rPr>
              <a:t> </a:t>
            </a:r>
            <a:r>
              <a:rPr lang="zh-CN" altLang="en-US" sz="1600" dirty="0">
                <a:solidFill>
                  <a:srgbClr val="FF0000"/>
                </a:solidFill>
                <a:latin typeface="黑体" panose="02010609060101010101" pitchFamily="49" charset="-122"/>
                <a:ea typeface="黑体" panose="02010609060101010101" pitchFamily="49" charset="-122"/>
              </a:rPr>
              <a:t>表</a:t>
            </a:r>
            <a:r>
              <a:rPr lang="en-US" altLang="zh-CN" sz="1600" dirty="0">
                <a:solidFill>
                  <a:srgbClr val="FF0000"/>
                </a:solidFill>
                <a:latin typeface="黑体" panose="02010609060101010101" pitchFamily="49" charset="-122"/>
                <a:ea typeface="黑体" panose="02010609060101010101" pitchFamily="49" charset="-122"/>
              </a:rPr>
              <a:t>1 LEFT OUTER JOIN </a:t>
            </a:r>
            <a:r>
              <a:rPr lang="zh-CN" altLang="en-US" sz="1600" dirty="0">
                <a:solidFill>
                  <a:srgbClr val="FF0000"/>
                </a:solidFill>
                <a:latin typeface="黑体" panose="02010609060101010101" pitchFamily="49" charset="-122"/>
                <a:ea typeface="黑体" panose="02010609060101010101" pitchFamily="49" charset="-122"/>
              </a:rPr>
              <a:t>表</a:t>
            </a:r>
            <a:r>
              <a:rPr lang="en-US" altLang="zh-CN" sz="1600" dirty="0">
                <a:solidFill>
                  <a:srgbClr val="FF0000"/>
                </a:solidFill>
                <a:latin typeface="黑体" panose="02010609060101010101" pitchFamily="49" charset="-122"/>
                <a:ea typeface="黑体" panose="02010609060101010101" pitchFamily="49" charset="-122"/>
              </a:rPr>
              <a:t>2 ON </a:t>
            </a:r>
            <a:r>
              <a:rPr lang="en-US" altLang="zh-CN" sz="1600" dirty="0">
                <a:solidFill>
                  <a:schemeClr val="tx2"/>
                </a:solidFill>
                <a:latin typeface="黑体" panose="02010609060101010101" pitchFamily="49" charset="-122"/>
                <a:ea typeface="黑体" panose="02010609060101010101" pitchFamily="49" charset="-122"/>
              </a:rPr>
              <a:t>&lt;</a:t>
            </a:r>
            <a:r>
              <a:rPr lang="zh-CN" altLang="en-US" sz="1600" dirty="0">
                <a:solidFill>
                  <a:schemeClr val="tx2"/>
                </a:solidFill>
                <a:latin typeface="黑体" panose="02010609060101010101" pitchFamily="49" charset="-122"/>
                <a:ea typeface="黑体" panose="02010609060101010101" pitchFamily="49" charset="-122"/>
              </a:rPr>
              <a:t>连接条件</a:t>
            </a:r>
            <a:r>
              <a:rPr lang="en-US" altLang="zh-CN" sz="1600" dirty="0">
                <a:solidFill>
                  <a:schemeClr val="tx2"/>
                </a:solidFill>
                <a:latin typeface="黑体" panose="02010609060101010101" pitchFamily="49" charset="-122"/>
                <a:ea typeface="黑体" panose="02010609060101010101" pitchFamily="49" charset="-122"/>
              </a:rPr>
              <a:t>&gt;</a:t>
            </a:r>
            <a:endParaRPr lang="zh-CN" altLang="en-US" sz="1600" dirty="0">
              <a:solidFill>
                <a:schemeClr val="tx2"/>
              </a:solidFill>
              <a:latin typeface="黑体" panose="02010609060101010101" pitchFamily="49" charset="-122"/>
              <a:ea typeface="黑体" panose="02010609060101010101" pitchFamily="49" charset="-122"/>
            </a:endParaRPr>
          </a:p>
          <a:p>
            <a:pPr marL="285750" indent="-285750">
              <a:buClr>
                <a:schemeClr val="tx2"/>
              </a:buClr>
              <a:buFont typeface="Wingdings" panose="05000000000000000000" pitchFamily="2" charset="2"/>
              <a:buChar char="l"/>
            </a:pPr>
            <a:endParaRPr lang="en-US" altLang="zh-CN" sz="1600" dirty="0">
              <a:solidFill>
                <a:schemeClr val="tx2"/>
              </a:solidFill>
              <a:latin typeface="黑体" panose="02010609060101010101" pitchFamily="49" charset="-122"/>
              <a:ea typeface="黑体" panose="02010609060101010101" pitchFamily="49" charset="-122"/>
            </a:endParaRPr>
          </a:p>
          <a:p>
            <a:pPr marL="285750" indent="-285750">
              <a:buClr>
                <a:schemeClr val="tx2"/>
              </a:buClr>
              <a:buFont typeface="Wingdings" panose="05000000000000000000" pitchFamily="2" charset="2"/>
              <a:buChar char="l"/>
            </a:pPr>
            <a:r>
              <a:rPr lang="zh-CN" altLang="en-US" sz="1600" dirty="0">
                <a:solidFill>
                  <a:schemeClr val="accent1"/>
                </a:solidFill>
                <a:latin typeface="黑体" panose="02010609060101010101" pitchFamily="49" charset="-122"/>
                <a:ea typeface="黑体" panose="02010609060101010101" pitchFamily="49" charset="-122"/>
              </a:rPr>
              <a:t>右外连接（</a:t>
            </a:r>
            <a:r>
              <a:rPr lang="en-US" altLang="zh-CN" sz="1600" dirty="0">
                <a:solidFill>
                  <a:schemeClr val="accent1"/>
                </a:solidFill>
                <a:latin typeface="黑体" panose="02010609060101010101" pitchFamily="49" charset="-122"/>
                <a:ea typeface="黑体" panose="02010609060101010101" pitchFamily="49" charset="-122"/>
              </a:rPr>
              <a:t>RIGHT OUTER OUT</a:t>
            </a:r>
            <a:r>
              <a:rPr lang="zh-CN" altLang="en-US" sz="1600" dirty="0">
                <a:solidFill>
                  <a:schemeClr val="accent1"/>
                </a:solidFill>
                <a:latin typeface="黑体" panose="02010609060101010101" pitchFamily="49" charset="-122"/>
                <a:ea typeface="黑体" panose="02010609060101010101" pitchFamily="49" charset="-122"/>
              </a:rPr>
              <a:t>）</a:t>
            </a:r>
            <a:r>
              <a:rPr lang="en-US" altLang="zh-CN" sz="1600" dirty="0">
                <a:solidFill>
                  <a:schemeClr val="accent1"/>
                </a:solidFill>
                <a:latin typeface="黑体" panose="02010609060101010101" pitchFamily="49" charset="-122"/>
                <a:ea typeface="黑体" panose="02010609060101010101" pitchFamily="49" charset="-122"/>
              </a:rPr>
              <a:t>:</a:t>
            </a:r>
            <a:r>
              <a:rPr lang="zh-CN" altLang="en-US" sz="1600" dirty="0">
                <a:solidFill>
                  <a:schemeClr val="accent1"/>
                </a:solidFill>
                <a:latin typeface="黑体" panose="02010609060101010101" pitchFamily="49" charset="-122"/>
                <a:ea typeface="黑体" panose="02010609060101010101" pitchFamily="49" charset="-122"/>
              </a:rPr>
              <a:t>输出右表的所有记录相关列值，左表输出与右表匹配的记录，如果没有与右表匹配的记录，则使用</a:t>
            </a:r>
            <a:r>
              <a:rPr lang="en-US" altLang="zh-CN" sz="1600" dirty="0">
                <a:solidFill>
                  <a:schemeClr val="accent1"/>
                </a:solidFill>
                <a:latin typeface="黑体" panose="02010609060101010101" pitchFamily="49" charset="-122"/>
                <a:ea typeface="黑体" panose="02010609060101010101" pitchFamily="49" charset="-122"/>
              </a:rPr>
              <a:t>NULL</a:t>
            </a:r>
            <a:r>
              <a:rPr lang="zh-CN" altLang="en-US" sz="1600" dirty="0">
                <a:solidFill>
                  <a:schemeClr val="accent1"/>
                </a:solidFill>
                <a:latin typeface="黑体" panose="02010609060101010101" pitchFamily="49" charset="-122"/>
                <a:ea typeface="黑体" panose="02010609060101010101" pitchFamily="49" charset="-122"/>
              </a:rPr>
              <a:t>匹配输出。</a:t>
            </a:r>
            <a:endParaRPr lang="en-US" altLang="zh-CN" sz="1600" dirty="0">
              <a:solidFill>
                <a:schemeClr val="accent1"/>
              </a:solidFill>
              <a:latin typeface="黑体" panose="02010609060101010101" pitchFamily="49" charset="-122"/>
              <a:ea typeface="黑体" panose="02010609060101010101" pitchFamily="49" charset="-122"/>
            </a:endParaRPr>
          </a:p>
          <a:p>
            <a:pPr>
              <a:buClr>
                <a:schemeClr val="tx2"/>
              </a:buClr>
            </a:pPr>
            <a:r>
              <a:rPr lang="en-US" altLang="zh-CN" sz="1600" dirty="0">
                <a:solidFill>
                  <a:schemeClr val="accent1"/>
                </a:solidFill>
                <a:latin typeface="黑体" panose="02010609060101010101" pitchFamily="49" charset="-122"/>
                <a:ea typeface="黑体" panose="02010609060101010101" pitchFamily="49" charset="-122"/>
              </a:rPr>
              <a:t>   </a:t>
            </a:r>
            <a:r>
              <a:rPr lang="en-US" altLang="zh-CN" sz="1600" dirty="0">
                <a:solidFill>
                  <a:srgbClr val="FF0000"/>
                </a:solidFill>
                <a:latin typeface="黑体" panose="02010609060101010101" pitchFamily="49" charset="-122"/>
                <a:ea typeface="黑体" panose="02010609060101010101" pitchFamily="49" charset="-122"/>
              </a:rPr>
              <a:t>FROM </a:t>
            </a:r>
            <a:r>
              <a:rPr lang="zh-CN" altLang="en-US" sz="1600" dirty="0">
                <a:solidFill>
                  <a:srgbClr val="FF0000"/>
                </a:solidFill>
                <a:latin typeface="黑体" panose="02010609060101010101" pitchFamily="49" charset="-122"/>
                <a:ea typeface="黑体" panose="02010609060101010101" pitchFamily="49" charset="-122"/>
              </a:rPr>
              <a:t>表</a:t>
            </a:r>
            <a:r>
              <a:rPr lang="en-US" altLang="zh-CN" sz="1600" dirty="0">
                <a:solidFill>
                  <a:srgbClr val="FF0000"/>
                </a:solidFill>
                <a:latin typeface="黑体" panose="02010609060101010101" pitchFamily="49" charset="-122"/>
                <a:ea typeface="黑体" panose="02010609060101010101" pitchFamily="49" charset="-122"/>
              </a:rPr>
              <a:t>1 RIGHT OUTER JOIN </a:t>
            </a:r>
            <a:r>
              <a:rPr lang="zh-CN" altLang="en-US" sz="1600" dirty="0">
                <a:solidFill>
                  <a:srgbClr val="FF0000"/>
                </a:solidFill>
                <a:latin typeface="黑体" panose="02010609060101010101" pitchFamily="49" charset="-122"/>
                <a:ea typeface="黑体" panose="02010609060101010101" pitchFamily="49" charset="-122"/>
              </a:rPr>
              <a:t>表</a:t>
            </a:r>
            <a:r>
              <a:rPr lang="en-US" altLang="zh-CN" sz="1600" dirty="0">
                <a:solidFill>
                  <a:srgbClr val="FF0000"/>
                </a:solidFill>
                <a:latin typeface="黑体" panose="02010609060101010101" pitchFamily="49" charset="-122"/>
                <a:ea typeface="黑体" panose="02010609060101010101" pitchFamily="49" charset="-122"/>
              </a:rPr>
              <a:t>2 ON </a:t>
            </a:r>
            <a:r>
              <a:rPr lang="en-US" altLang="zh-CN" sz="1600" dirty="0">
                <a:solidFill>
                  <a:schemeClr val="accent1"/>
                </a:solidFill>
                <a:latin typeface="黑体" panose="02010609060101010101" pitchFamily="49" charset="-122"/>
                <a:ea typeface="黑体" panose="02010609060101010101" pitchFamily="49" charset="-122"/>
              </a:rPr>
              <a:t>&lt;</a:t>
            </a:r>
            <a:r>
              <a:rPr lang="zh-CN" altLang="en-US" sz="1600" dirty="0">
                <a:solidFill>
                  <a:schemeClr val="accent1"/>
                </a:solidFill>
                <a:latin typeface="黑体" panose="02010609060101010101" pitchFamily="49" charset="-122"/>
                <a:ea typeface="黑体" panose="02010609060101010101" pitchFamily="49" charset="-122"/>
              </a:rPr>
              <a:t>连接条件</a:t>
            </a:r>
            <a:r>
              <a:rPr lang="en-US" altLang="zh-CN" sz="1600" dirty="0">
                <a:solidFill>
                  <a:schemeClr val="accent1"/>
                </a:solidFill>
                <a:latin typeface="黑体" panose="02010609060101010101" pitchFamily="49" charset="-122"/>
                <a:ea typeface="黑体" panose="02010609060101010101" pitchFamily="49" charset="-122"/>
              </a:rPr>
              <a:t>&gt;</a:t>
            </a:r>
          </a:p>
          <a:p>
            <a:pPr>
              <a:buClr>
                <a:schemeClr val="tx2"/>
              </a:buClr>
            </a:pPr>
            <a:endParaRPr lang="en-US" altLang="zh-CN" sz="1600" dirty="0">
              <a:solidFill>
                <a:schemeClr val="accent1"/>
              </a:solidFill>
              <a:latin typeface="黑体" panose="02010609060101010101" pitchFamily="49" charset="-122"/>
              <a:ea typeface="黑体" panose="02010609060101010101" pitchFamily="49" charset="-122"/>
            </a:endParaRPr>
          </a:p>
          <a:p>
            <a:pPr marL="285750" indent="-285750">
              <a:buClr>
                <a:schemeClr val="accent1"/>
              </a:buClr>
              <a:buFont typeface="Wingdings" panose="05000000000000000000" pitchFamily="2" charset="2"/>
              <a:buChar char="l"/>
            </a:pPr>
            <a:r>
              <a:rPr lang="zh-CN" altLang="en-US" sz="1600" dirty="0">
                <a:solidFill>
                  <a:schemeClr val="accent1"/>
                </a:solidFill>
                <a:latin typeface="黑体" panose="02010609060101010101" pitchFamily="49" charset="-122"/>
                <a:ea typeface="黑体" panose="02010609060101010101" pitchFamily="49" charset="-122"/>
              </a:rPr>
              <a:t>全外连接</a:t>
            </a:r>
            <a:r>
              <a:rPr lang="en-US" altLang="zh-CN" sz="1600" dirty="0">
                <a:solidFill>
                  <a:schemeClr val="accent1"/>
                </a:solidFill>
                <a:latin typeface="黑体" panose="02010609060101010101" pitchFamily="49" charset="-122"/>
                <a:ea typeface="黑体" panose="02010609060101010101" pitchFamily="49" charset="-122"/>
              </a:rPr>
              <a:t>(FULL OUTER JOIN):</a:t>
            </a:r>
            <a:r>
              <a:rPr lang="zh-CN" altLang="en-US" sz="1600" dirty="0">
                <a:solidFill>
                  <a:schemeClr val="accent1"/>
                </a:solidFill>
                <a:latin typeface="黑体" panose="02010609060101010101" pitchFamily="49" charset="-122"/>
                <a:ea typeface="黑体" panose="02010609060101010101" pitchFamily="49" charset="-122"/>
              </a:rPr>
              <a:t>为左外连接和右外连接的并集，返回左表跟右表中的所有行。</a:t>
            </a:r>
          </a:p>
          <a:p>
            <a:pPr>
              <a:buClr>
                <a:schemeClr val="accent1"/>
              </a:buClr>
            </a:pPr>
            <a:r>
              <a:rPr lang="en-US" altLang="zh-CN" sz="1600" dirty="0">
                <a:solidFill>
                  <a:schemeClr val="accent1"/>
                </a:solidFill>
                <a:latin typeface="黑体" panose="02010609060101010101" pitchFamily="49" charset="-122"/>
                <a:ea typeface="黑体" panose="02010609060101010101" pitchFamily="49" charset="-122"/>
              </a:rPr>
              <a:t>   </a:t>
            </a:r>
            <a:r>
              <a:rPr lang="en-US" altLang="zh-CN" sz="1600" dirty="0">
                <a:solidFill>
                  <a:srgbClr val="FF0000"/>
                </a:solidFill>
                <a:latin typeface="黑体" panose="02010609060101010101" pitchFamily="49" charset="-122"/>
                <a:ea typeface="黑体" panose="02010609060101010101" pitchFamily="49" charset="-122"/>
              </a:rPr>
              <a:t>FROM </a:t>
            </a:r>
            <a:r>
              <a:rPr lang="zh-CN" altLang="en-US" sz="1600" dirty="0">
                <a:solidFill>
                  <a:srgbClr val="FF0000"/>
                </a:solidFill>
                <a:latin typeface="黑体" panose="02010609060101010101" pitchFamily="49" charset="-122"/>
                <a:ea typeface="黑体" panose="02010609060101010101" pitchFamily="49" charset="-122"/>
              </a:rPr>
              <a:t>表</a:t>
            </a:r>
            <a:r>
              <a:rPr lang="en-US" altLang="zh-CN" sz="1600" dirty="0">
                <a:solidFill>
                  <a:srgbClr val="FF0000"/>
                </a:solidFill>
                <a:latin typeface="黑体" panose="02010609060101010101" pitchFamily="49" charset="-122"/>
                <a:ea typeface="黑体" panose="02010609060101010101" pitchFamily="49" charset="-122"/>
              </a:rPr>
              <a:t>1 FULL OUTER JOIN </a:t>
            </a:r>
            <a:r>
              <a:rPr lang="zh-CN" altLang="en-US" sz="1600" dirty="0">
                <a:solidFill>
                  <a:srgbClr val="FF0000"/>
                </a:solidFill>
                <a:latin typeface="黑体" panose="02010609060101010101" pitchFamily="49" charset="-122"/>
                <a:ea typeface="黑体" panose="02010609060101010101" pitchFamily="49" charset="-122"/>
              </a:rPr>
              <a:t>表</a:t>
            </a:r>
            <a:r>
              <a:rPr lang="en-US" altLang="zh-CN" sz="1600" dirty="0">
                <a:solidFill>
                  <a:srgbClr val="FF0000"/>
                </a:solidFill>
                <a:latin typeface="黑体" panose="02010609060101010101" pitchFamily="49" charset="-122"/>
                <a:ea typeface="黑体" panose="02010609060101010101" pitchFamily="49" charset="-122"/>
              </a:rPr>
              <a:t>2 ON</a:t>
            </a:r>
            <a:r>
              <a:rPr lang="en-US" altLang="zh-CN" sz="1600" dirty="0">
                <a:solidFill>
                  <a:schemeClr val="accent1"/>
                </a:solidFill>
                <a:latin typeface="黑体" panose="02010609060101010101" pitchFamily="49" charset="-122"/>
                <a:ea typeface="黑体" panose="02010609060101010101" pitchFamily="49" charset="-122"/>
              </a:rPr>
              <a:t> &lt;</a:t>
            </a:r>
            <a:r>
              <a:rPr lang="zh-CN" altLang="en-US" sz="1600" dirty="0">
                <a:solidFill>
                  <a:schemeClr val="accent1"/>
                </a:solidFill>
                <a:latin typeface="黑体" panose="02010609060101010101" pitchFamily="49" charset="-122"/>
                <a:ea typeface="黑体" panose="02010609060101010101" pitchFamily="49" charset="-122"/>
              </a:rPr>
              <a:t>连接条件</a:t>
            </a:r>
            <a:r>
              <a:rPr lang="en-US" altLang="zh-CN" sz="1600" dirty="0">
                <a:solidFill>
                  <a:schemeClr val="accent1"/>
                </a:solidFill>
                <a:latin typeface="黑体" panose="02010609060101010101" pitchFamily="49" charset="-122"/>
                <a:ea typeface="黑体" panose="02010609060101010101" pitchFamily="49" charset="-122"/>
              </a:rPr>
              <a:t>&gt;</a:t>
            </a:r>
            <a:endParaRPr lang="zh-CN" altLang="en-US" sz="1600" dirty="0">
              <a:solidFill>
                <a:schemeClr val="tx2"/>
              </a:solidFill>
              <a:latin typeface="黑体" panose="02010609060101010101" pitchFamily="49" charset="-122"/>
              <a:ea typeface="黑体" panose="02010609060101010101" pitchFamily="49" charset="-122"/>
            </a:endParaRPr>
          </a:p>
          <a:p>
            <a:pPr marL="285750" indent="-285750">
              <a:buClr>
                <a:srgbClr val="FF0000"/>
              </a:buClr>
              <a:buFont typeface="Wingdings" panose="05000000000000000000" pitchFamily="2" charset="2"/>
              <a:buChar char="l"/>
            </a:pP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57</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03613130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文本框 5"/>
          <p:cNvSpPr txBox="1"/>
          <p:nvPr/>
        </p:nvSpPr>
        <p:spPr>
          <a:xfrm>
            <a:off x="5076056" y="196280"/>
            <a:ext cx="219624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外连接</a:t>
            </a:r>
          </a:p>
        </p:txBody>
      </p:sp>
      <p:sp>
        <p:nvSpPr>
          <p:cNvPr id="9" name="文本框 8"/>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连接查询</a:t>
            </a:r>
          </a:p>
        </p:txBody>
      </p:sp>
      <p:sp>
        <p:nvSpPr>
          <p:cNvPr id="10" name="文本框 9"/>
          <p:cNvSpPr txBox="1"/>
          <p:nvPr/>
        </p:nvSpPr>
        <p:spPr>
          <a:xfrm>
            <a:off x="899592" y="592324"/>
            <a:ext cx="1556836" cy="400110"/>
          </a:xfrm>
          <a:prstGeom prst="rect">
            <a:avLst/>
          </a:prstGeom>
          <a:noFill/>
        </p:spPr>
        <p:txBody>
          <a:bodyPr wrap="none" rtlCol="0">
            <a:spAutoFit/>
          </a:bodyPr>
          <a:lstStyle/>
          <a:p>
            <a:pPr marL="342900" indent="-342900">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rPr>
              <a:t>左外连接</a:t>
            </a:r>
          </a:p>
        </p:txBody>
      </p:sp>
      <p:sp>
        <p:nvSpPr>
          <p:cNvPr id="12" name="文本框 11"/>
          <p:cNvSpPr txBox="1"/>
          <p:nvPr/>
        </p:nvSpPr>
        <p:spPr>
          <a:xfrm>
            <a:off x="1223628" y="1125994"/>
            <a:ext cx="6109365" cy="1292662"/>
          </a:xfrm>
          <a:prstGeom prst="rect">
            <a:avLst/>
          </a:prstGeom>
          <a:noFill/>
        </p:spPr>
        <p:txBody>
          <a:bodyPr wrap="none" rtlCol="0">
            <a:spAutoFit/>
          </a:bodyPr>
          <a:lstStyle/>
          <a:p>
            <a:pPr marL="285750" indent="-285750">
              <a:buClr>
                <a:schemeClr val="tx2"/>
              </a:buClr>
              <a:buFont typeface="Wingdings" panose="05000000000000000000" pitchFamily="2" charset="2"/>
              <a:buChar char="l"/>
            </a:pPr>
            <a:r>
              <a:rPr lang="zh-CN" altLang="en-US" sz="1600" dirty="0">
                <a:solidFill>
                  <a:schemeClr val="tx2"/>
                </a:solidFill>
                <a:latin typeface="黑体" panose="02010609060101010101" pitchFamily="49" charset="-122"/>
                <a:ea typeface="黑体" panose="02010609060101010101" pitchFamily="49" charset="-122"/>
              </a:rPr>
              <a:t>例：查询医院的各部门名称和该部门医生姓名</a:t>
            </a:r>
            <a:endParaRPr lang="en-US" altLang="zh-CN" sz="1600" dirty="0">
              <a:solidFill>
                <a:schemeClr val="tx2"/>
              </a:solidFill>
              <a:latin typeface="黑体" panose="02010609060101010101" pitchFamily="49" charset="-122"/>
              <a:ea typeface="黑体" panose="02010609060101010101" pitchFamily="49" charset="-122"/>
            </a:endParaRPr>
          </a:p>
          <a:p>
            <a:pPr>
              <a:buClr>
                <a:srgbClr val="FF0000"/>
              </a:buClr>
            </a:pPr>
            <a:r>
              <a:rPr lang="en-US" altLang="zh-CN" sz="1600" dirty="0">
                <a:solidFill>
                  <a:schemeClr val="tx2"/>
                </a:solidFill>
                <a:latin typeface="黑体" panose="02010609060101010101" pitchFamily="49" charset="-122"/>
                <a:ea typeface="黑体" panose="02010609060101010101" pitchFamily="49" charset="-122"/>
              </a:rPr>
              <a:t>   </a:t>
            </a:r>
          </a:p>
          <a:p>
            <a:pPr>
              <a:buClr>
                <a:srgbClr val="FF0000"/>
              </a:buClr>
            </a:pPr>
            <a:r>
              <a:rPr lang="en-US" altLang="zh-CN" sz="1600" dirty="0">
                <a:solidFill>
                  <a:schemeClr val="tx2"/>
                </a:solidFill>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SELECT </a:t>
            </a:r>
            <a:r>
              <a:rPr lang="en-US" altLang="zh-CN" sz="1400" dirty="0" err="1">
                <a:latin typeface="黑体" panose="02010609060101010101" pitchFamily="49" charset="-122"/>
                <a:ea typeface="黑体" panose="02010609060101010101" pitchFamily="49" charset="-122"/>
              </a:rPr>
              <a:t>DeptName</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部门名称</a:t>
            </a:r>
            <a:r>
              <a:rPr lang="en-US" altLang="zh-CN" sz="1400" dirty="0">
                <a:latin typeface="黑体" panose="02010609060101010101" pitchFamily="49" charset="-122"/>
                <a:ea typeface="黑体" panose="02010609060101010101" pitchFamily="49" charset="-122"/>
              </a:rPr>
              <a:t>,</a:t>
            </a:r>
            <a:r>
              <a:rPr lang="en-US" altLang="zh-CN" sz="1400" dirty="0" err="1">
                <a:latin typeface="黑体" panose="02010609060101010101" pitchFamily="49" charset="-122"/>
                <a:ea typeface="黑体" panose="02010609060101010101" pitchFamily="49" charset="-122"/>
              </a:rPr>
              <a:t>Dname</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医生姓名 </a:t>
            </a:r>
          </a:p>
          <a:p>
            <a:pPr>
              <a:buClr>
                <a:srgbClr val="FF0000"/>
              </a:buClr>
            </a:pPr>
            <a:r>
              <a:rPr lang="en-US" altLang="zh-CN" sz="1400" dirty="0">
                <a:latin typeface="黑体" panose="02010609060101010101" pitchFamily="49" charset="-122"/>
                <a:ea typeface="黑体" panose="02010609060101010101" pitchFamily="49" charset="-122"/>
              </a:rPr>
              <a:t>   FROM Dept </a:t>
            </a:r>
            <a:r>
              <a:rPr lang="en-US" altLang="zh-CN" sz="1400" dirty="0">
                <a:solidFill>
                  <a:srgbClr val="FF0000"/>
                </a:solidFill>
                <a:latin typeface="黑体" panose="02010609060101010101" pitchFamily="49" charset="-122"/>
                <a:ea typeface="黑体" panose="02010609060101010101" pitchFamily="49" charset="-122"/>
              </a:rPr>
              <a:t>LEFT OUTER JOIN </a:t>
            </a:r>
            <a:r>
              <a:rPr lang="en-US" altLang="zh-CN" sz="1400" dirty="0">
                <a:latin typeface="黑体" panose="02010609060101010101" pitchFamily="49" charset="-122"/>
                <a:ea typeface="黑体" panose="02010609060101010101" pitchFamily="49" charset="-122"/>
              </a:rPr>
              <a:t>Doctor </a:t>
            </a:r>
            <a:r>
              <a:rPr lang="en-US" altLang="zh-CN" sz="1400" dirty="0">
                <a:solidFill>
                  <a:srgbClr val="FF0000"/>
                </a:solidFill>
                <a:latin typeface="黑体" panose="02010609060101010101" pitchFamily="49" charset="-122"/>
                <a:ea typeface="黑体" panose="02010609060101010101" pitchFamily="49" charset="-122"/>
              </a:rPr>
              <a:t>ON</a:t>
            </a: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Dept.DdeptNo</a:t>
            </a:r>
            <a:r>
              <a:rPr lang="en-US" altLang="zh-CN" sz="1400" dirty="0">
                <a:latin typeface="黑体" panose="02010609060101010101" pitchFamily="49" charset="-122"/>
                <a:ea typeface="黑体" panose="02010609060101010101" pitchFamily="49" charset="-122"/>
              </a:rPr>
              <a:t>=</a:t>
            </a:r>
            <a:r>
              <a:rPr lang="en-US" altLang="zh-CN" sz="1400" dirty="0" err="1">
                <a:latin typeface="黑体" panose="02010609060101010101" pitchFamily="49" charset="-122"/>
                <a:ea typeface="黑体" panose="02010609060101010101" pitchFamily="49" charset="-122"/>
              </a:rPr>
              <a:t>Doctor.Ddeptno</a:t>
            </a:r>
            <a:endParaRPr lang="en-US" altLang="zh-CN" sz="1400" dirty="0">
              <a:latin typeface="黑体" panose="02010609060101010101" pitchFamily="49" charset="-122"/>
              <a:ea typeface="黑体" panose="02010609060101010101" pitchFamily="49" charset="-122"/>
            </a:endParaRPr>
          </a:p>
          <a:p>
            <a:pPr>
              <a:buClr>
                <a:srgbClr val="FF0000"/>
              </a:buClr>
            </a:pPr>
            <a:endParaRPr lang="zh-CN" altLang="en-US" sz="1600" dirty="0">
              <a:latin typeface="黑体" panose="02010609060101010101" pitchFamily="49" charset="-122"/>
              <a:ea typeface="黑体" panose="02010609060101010101" pitchFamily="49" charset="-122"/>
            </a:endParaRPr>
          </a:p>
        </p:txBody>
      </p:sp>
      <p:pic>
        <p:nvPicPr>
          <p:cNvPr id="2" name="图片 1">
            <a:extLst>
              <a:ext uri="{FF2B5EF4-FFF2-40B4-BE49-F238E27FC236}">
                <a16:creationId xmlns:a16="http://schemas.microsoft.com/office/drawing/2014/main" id="{BA66EEF6-E9CF-498A-AFE5-711BCE37C494}"/>
              </a:ext>
            </a:extLst>
          </p:cNvPr>
          <p:cNvPicPr>
            <a:picLocks noChangeAspect="1"/>
          </p:cNvPicPr>
          <p:nvPr/>
        </p:nvPicPr>
        <p:blipFill>
          <a:blip r:embed="rId4"/>
          <a:stretch>
            <a:fillRect/>
          </a:stretch>
        </p:blipFill>
        <p:spPr>
          <a:xfrm>
            <a:off x="3635895" y="2387878"/>
            <a:ext cx="2413491" cy="2236894"/>
          </a:xfrm>
          <a:prstGeom prst="rect">
            <a:avLst/>
          </a:prstGeom>
        </p:spPr>
      </p:pic>
      <p:sp>
        <p:nvSpPr>
          <p:cNvPr id="4"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58</a:t>
            </a:fld>
            <a:endParaRPr lang="zh-CN" altLang="en-US"/>
          </a:p>
        </p:txBody>
      </p:sp>
      <p:sp>
        <p:nvSpPr>
          <p:cNvPr id="5" name="页脚占位符 4"/>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13701776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anim calcmode="lin" valueType="num">
                                      <p:cBhvr additive="base">
                                        <p:cTn id="11"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anim calcmode="lin" valueType="num">
                                      <p:cBhvr additive="base">
                                        <p:cTn id="1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文本框 5"/>
          <p:cNvSpPr txBox="1"/>
          <p:nvPr/>
        </p:nvSpPr>
        <p:spPr>
          <a:xfrm>
            <a:off x="5076056" y="196280"/>
            <a:ext cx="219624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外连接</a:t>
            </a:r>
          </a:p>
        </p:txBody>
      </p:sp>
      <p:sp>
        <p:nvSpPr>
          <p:cNvPr id="9" name="文本框 8"/>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连接查询</a:t>
            </a:r>
          </a:p>
        </p:txBody>
      </p:sp>
      <p:sp>
        <p:nvSpPr>
          <p:cNvPr id="10" name="文本框 9"/>
          <p:cNvSpPr txBox="1"/>
          <p:nvPr/>
        </p:nvSpPr>
        <p:spPr>
          <a:xfrm>
            <a:off x="899591" y="1348408"/>
            <a:ext cx="7404723" cy="1107996"/>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sz="1600" dirty="0">
                <a:solidFill>
                  <a:schemeClr val="accent1"/>
                </a:solidFill>
                <a:latin typeface="黑体" panose="02010609060101010101" pitchFamily="49" charset="-122"/>
                <a:ea typeface="黑体" panose="02010609060101010101" pitchFamily="49" charset="-122"/>
              </a:rPr>
              <a:t>例：查询每种药品名对应的处方编号。</a:t>
            </a:r>
            <a:r>
              <a:rPr lang="en-US" altLang="zh-CN" sz="1600" dirty="0">
                <a:solidFill>
                  <a:schemeClr val="accent1"/>
                </a:solidFill>
                <a:latin typeface="黑体" panose="02010609060101010101" pitchFamily="49" charset="-122"/>
                <a:ea typeface="黑体" panose="02010609060101010101" pitchFamily="49" charset="-122"/>
              </a:rPr>
              <a:t>  </a:t>
            </a:r>
            <a:r>
              <a:rPr lang="en-US" altLang="zh-CN" dirty="0">
                <a:solidFill>
                  <a:schemeClr val="accent1"/>
                </a:solidFill>
                <a:latin typeface="黑体" panose="02010609060101010101" pitchFamily="49" charset="-122"/>
                <a:ea typeface="黑体" panose="02010609060101010101" pitchFamily="49" charset="-122"/>
              </a:rPr>
              <a:t> </a:t>
            </a:r>
            <a:endParaRPr lang="en-US" altLang="zh-CN" sz="1600" dirty="0">
              <a:solidFill>
                <a:schemeClr val="accent1"/>
              </a:solidFill>
              <a:latin typeface="黑体" panose="02010609060101010101" pitchFamily="49" charset="-122"/>
              <a:ea typeface="黑体" panose="02010609060101010101" pitchFamily="49" charset="-122"/>
            </a:endParaRPr>
          </a:p>
          <a:p>
            <a:pPr>
              <a:buClr>
                <a:srgbClr val="FF0000"/>
              </a:buClr>
            </a:pPr>
            <a:r>
              <a:rPr lang="en-US" altLang="zh-CN" sz="1600" dirty="0">
                <a:solidFill>
                  <a:schemeClr val="accent1"/>
                </a:solidFill>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SELECT </a:t>
            </a:r>
            <a:r>
              <a:rPr lang="en-US" altLang="zh-CN" sz="1400" dirty="0" err="1">
                <a:latin typeface="黑体" panose="02010609060101010101" pitchFamily="49" charset="-122"/>
                <a:ea typeface="黑体" panose="02010609060101010101" pitchFamily="49" charset="-122"/>
              </a:rPr>
              <a:t>Rno</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处方编号</a:t>
            </a:r>
            <a:r>
              <a:rPr lang="en-US" altLang="zh-CN" sz="1400" dirty="0">
                <a:latin typeface="黑体" panose="02010609060101010101" pitchFamily="49" charset="-122"/>
                <a:ea typeface="黑体" panose="02010609060101010101" pitchFamily="49" charset="-122"/>
              </a:rPr>
              <a:t>,</a:t>
            </a:r>
            <a:r>
              <a:rPr lang="en-US" altLang="zh-CN" sz="1400" dirty="0" err="1">
                <a:latin typeface="黑体" panose="02010609060101010101" pitchFamily="49" charset="-122"/>
                <a:ea typeface="黑体" panose="02010609060101010101" pitchFamily="49" charset="-122"/>
              </a:rPr>
              <a:t>Mname</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药物名称 </a:t>
            </a:r>
          </a:p>
          <a:p>
            <a:pPr>
              <a:buClr>
                <a:srgbClr val="FF0000"/>
              </a:buClr>
            </a:pPr>
            <a:r>
              <a:rPr lang="en-US" altLang="zh-CN" sz="1400" dirty="0">
                <a:latin typeface="黑体" panose="02010609060101010101" pitchFamily="49" charset="-122"/>
                <a:ea typeface="黑体" panose="02010609060101010101" pitchFamily="49" charset="-122"/>
              </a:rPr>
              <a:t>   FROM </a:t>
            </a:r>
            <a:r>
              <a:rPr lang="en-US" altLang="zh-CN" sz="1400" dirty="0" err="1">
                <a:latin typeface="黑体" panose="02010609060101010101" pitchFamily="49" charset="-122"/>
                <a:ea typeface="黑体" panose="02010609060101010101" pitchFamily="49" charset="-122"/>
              </a:rPr>
              <a:t>RecipeDetail</a:t>
            </a:r>
            <a:r>
              <a:rPr lang="en-US" altLang="zh-CN" sz="1400" dirty="0">
                <a:latin typeface="黑体" panose="02010609060101010101" pitchFamily="49" charset="-122"/>
                <a:ea typeface="黑体" panose="02010609060101010101" pitchFamily="49" charset="-122"/>
              </a:rPr>
              <a:t> </a:t>
            </a:r>
            <a:r>
              <a:rPr lang="en-US" altLang="zh-CN" sz="1400" dirty="0">
                <a:solidFill>
                  <a:srgbClr val="FF0000"/>
                </a:solidFill>
                <a:latin typeface="黑体" panose="02010609060101010101" pitchFamily="49" charset="-122"/>
                <a:ea typeface="黑体" panose="02010609060101010101" pitchFamily="49" charset="-122"/>
              </a:rPr>
              <a:t>RIGHT OUTER JOIN </a:t>
            </a:r>
            <a:r>
              <a:rPr lang="en-US" altLang="zh-CN" sz="1400" dirty="0">
                <a:latin typeface="黑体" panose="02010609060101010101" pitchFamily="49" charset="-122"/>
                <a:ea typeface="黑体" panose="02010609060101010101" pitchFamily="49" charset="-122"/>
              </a:rPr>
              <a:t>medicine </a:t>
            </a:r>
            <a:r>
              <a:rPr lang="en-US" altLang="zh-CN" sz="1400" dirty="0">
                <a:solidFill>
                  <a:srgbClr val="FF0000"/>
                </a:solidFill>
                <a:latin typeface="黑体" panose="02010609060101010101" pitchFamily="49" charset="-122"/>
                <a:ea typeface="黑体" panose="02010609060101010101" pitchFamily="49" charset="-122"/>
              </a:rPr>
              <a:t>ON</a:t>
            </a: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RecipeDetail.Mno</a:t>
            </a:r>
            <a:r>
              <a:rPr lang="en-US" altLang="zh-CN" sz="1400" dirty="0">
                <a:latin typeface="黑体" panose="02010609060101010101" pitchFamily="49" charset="-122"/>
                <a:ea typeface="黑体" panose="02010609060101010101" pitchFamily="49" charset="-122"/>
              </a:rPr>
              <a:t> = </a:t>
            </a:r>
            <a:r>
              <a:rPr lang="en-US" altLang="zh-CN" sz="1400" dirty="0" err="1">
                <a:latin typeface="黑体" panose="02010609060101010101" pitchFamily="49" charset="-122"/>
                <a:ea typeface="黑体" panose="02010609060101010101" pitchFamily="49" charset="-122"/>
              </a:rPr>
              <a:t>Medicine.Mno</a:t>
            </a:r>
            <a:endParaRPr lang="en-US" altLang="zh-CN" sz="1400" dirty="0">
              <a:latin typeface="黑体" panose="02010609060101010101" pitchFamily="49" charset="-122"/>
              <a:ea typeface="黑体" panose="02010609060101010101" pitchFamily="49" charset="-122"/>
            </a:endParaRPr>
          </a:p>
          <a:p>
            <a:pPr>
              <a:buClr>
                <a:srgbClr val="FF0000"/>
              </a:buClr>
            </a:pPr>
            <a:endParaRPr lang="zh-CN" altLang="en-US" dirty="0">
              <a:latin typeface="黑体" panose="02010609060101010101" pitchFamily="49" charset="-122"/>
              <a:ea typeface="黑体" panose="02010609060101010101" pitchFamily="49" charset="-122"/>
            </a:endParaRPr>
          </a:p>
        </p:txBody>
      </p:sp>
      <p:sp>
        <p:nvSpPr>
          <p:cNvPr id="11" name="文本框 10"/>
          <p:cNvSpPr txBox="1"/>
          <p:nvPr/>
        </p:nvSpPr>
        <p:spPr>
          <a:xfrm>
            <a:off x="899592" y="732274"/>
            <a:ext cx="1556836" cy="400110"/>
          </a:xfrm>
          <a:prstGeom prst="rect">
            <a:avLst/>
          </a:prstGeom>
          <a:noFill/>
        </p:spPr>
        <p:txBody>
          <a:bodyPr wrap="none" rtlCol="0">
            <a:spAutoFit/>
          </a:bodyPr>
          <a:lstStyle/>
          <a:p>
            <a:pPr marL="342900"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右外连接</a:t>
            </a:r>
          </a:p>
        </p:txBody>
      </p:sp>
      <p:pic>
        <p:nvPicPr>
          <p:cNvPr id="2" name="图片 1">
            <a:extLst>
              <a:ext uri="{FF2B5EF4-FFF2-40B4-BE49-F238E27FC236}">
                <a16:creationId xmlns:a16="http://schemas.microsoft.com/office/drawing/2014/main" id="{4D6867A3-0DD0-4F6C-91BA-6CF5B7E3836B}"/>
              </a:ext>
            </a:extLst>
          </p:cNvPr>
          <p:cNvPicPr>
            <a:picLocks noChangeAspect="1"/>
          </p:cNvPicPr>
          <p:nvPr/>
        </p:nvPicPr>
        <p:blipFill>
          <a:blip r:embed="rId4"/>
          <a:stretch>
            <a:fillRect/>
          </a:stretch>
        </p:blipFill>
        <p:spPr>
          <a:xfrm>
            <a:off x="3059832" y="2270996"/>
            <a:ext cx="2047238" cy="2353776"/>
          </a:xfrm>
          <a:prstGeom prst="rect">
            <a:avLst/>
          </a:prstGeom>
        </p:spPr>
      </p:pic>
      <p:sp>
        <p:nvSpPr>
          <p:cNvPr id="4"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59</a:t>
            </a:fld>
            <a:endParaRPr lang="zh-CN" altLang="en-US"/>
          </a:p>
        </p:txBody>
      </p:sp>
      <p:sp>
        <p:nvSpPr>
          <p:cNvPr id="5" name="页脚占位符 4"/>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59668738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文本框 5"/>
          <p:cNvSpPr txBox="1"/>
          <p:nvPr/>
        </p:nvSpPr>
        <p:spPr>
          <a:xfrm>
            <a:off x="5400092" y="196280"/>
            <a:ext cx="1872208" cy="307777"/>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SQL</a:t>
            </a:r>
            <a:r>
              <a:rPr lang="zh-CN" altLang="en-US" sz="1400" b="1" dirty="0">
                <a:solidFill>
                  <a:srgbClr val="123E61"/>
                </a:solidFill>
                <a:latin typeface="黑体" panose="02010609060101010101" pitchFamily="49" charset="-122"/>
                <a:ea typeface="黑体" panose="02010609060101010101" pitchFamily="49" charset="-122"/>
              </a:rPr>
              <a:t>内置函数</a:t>
            </a:r>
          </a:p>
        </p:txBody>
      </p:sp>
      <p:sp>
        <p:nvSpPr>
          <p:cNvPr id="9" name="文本框 8"/>
          <p:cNvSpPr txBox="1"/>
          <p:nvPr/>
        </p:nvSpPr>
        <p:spPr>
          <a:xfrm>
            <a:off x="935596" y="124272"/>
            <a:ext cx="3240360"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1.SQL</a:t>
            </a:r>
            <a:r>
              <a:rPr lang="zh-CN" altLang="en-US" b="1" dirty="0">
                <a:solidFill>
                  <a:srgbClr val="123E61"/>
                </a:solidFill>
                <a:latin typeface="黑体" panose="02010609060101010101" pitchFamily="49" charset="-122"/>
                <a:ea typeface="黑体" panose="02010609060101010101" pitchFamily="49" charset="-122"/>
              </a:rPr>
              <a:t>语言概述</a:t>
            </a:r>
          </a:p>
        </p:txBody>
      </p:sp>
      <p:graphicFrame>
        <p:nvGraphicFramePr>
          <p:cNvPr id="3" name="表格 3">
            <a:extLst>
              <a:ext uri="{FF2B5EF4-FFF2-40B4-BE49-F238E27FC236}">
                <a16:creationId xmlns:a16="http://schemas.microsoft.com/office/drawing/2014/main" id="{481BA163-C91A-4151-9E93-662838944B26}"/>
              </a:ext>
            </a:extLst>
          </p:cNvPr>
          <p:cNvGraphicFramePr>
            <a:graphicFrameLocks noGrp="1"/>
          </p:cNvGraphicFramePr>
          <p:nvPr>
            <p:extLst>
              <p:ext uri="{D42A27DB-BD31-4B8C-83A1-F6EECF244321}">
                <p14:modId xmlns:p14="http://schemas.microsoft.com/office/powerpoint/2010/main" val="1660721101"/>
              </p:ext>
            </p:extLst>
          </p:nvPr>
        </p:nvGraphicFramePr>
        <p:xfrm>
          <a:off x="845586" y="836377"/>
          <a:ext cx="7452828" cy="3778384"/>
        </p:xfrm>
        <a:graphic>
          <a:graphicData uri="http://schemas.openxmlformats.org/drawingml/2006/table">
            <a:tbl>
              <a:tblPr firstRow="1" bandRow="1">
                <a:tableStyleId>{5C22544A-7EE6-4342-B048-85BDC9FD1C3A}</a:tableStyleId>
              </a:tblPr>
              <a:tblGrid>
                <a:gridCol w="2772308">
                  <a:extLst>
                    <a:ext uri="{9D8B030D-6E8A-4147-A177-3AD203B41FA5}">
                      <a16:colId xmlns:a16="http://schemas.microsoft.com/office/drawing/2014/main" val="1055679312"/>
                    </a:ext>
                  </a:extLst>
                </a:gridCol>
                <a:gridCol w="4680520">
                  <a:extLst>
                    <a:ext uri="{9D8B030D-6E8A-4147-A177-3AD203B41FA5}">
                      <a16:colId xmlns:a16="http://schemas.microsoft.com/office/drawing/2014/main" val="4224446960"/>
                    </a:ext>
                  </a:extLst>
                </a:gridCol>
              </a:tblGrid>
              <a:tr h="370840">
                <a:tc>
                  <a:txBody>
                    <a:bodyPr/>
                    <a:lstStyle/>
                    <a:p>
                      <a:r>
                        <a:rPr lang="zh-CN" altLang="en-US" sz="2000" dirty="0">
                          <a:latin typeface="黑体" panose="02010609060101010101" pitchFamily="49" charset="-122"/>
                          <a:ea typeface="黑体" panose="02010609060101010101" pitchFamily="49" charset="-122"/>
                        </a:rPr>
                        <a:t>函数</a:t>
                      </a:r>
                    </a:p>
                  </a:txBody>
                  <a:tcPr/>
                </a:tc>
                <a:tc>
                  <a:txBody>
                    <a:bodyPr/>
                    <a:lstStyle/>
                    <a:p>
                      <a:r>
                        <a:rPr lang="zh-CN" altLang="en-US" sz="2000" dirty="0">
                          <a:latin typeface="黑体" panose="02010609060101010101" pitchFamily="49" charset="-122"/>
                          <a:ea typeface="黑体" panose="02010609060101010101" pitchFamily="49" charset="-122"/>
                        </a:rPr>
                        <a:t>返回值</a:t>
                      </a:r>
                    </a:p>
                  </a:txBody>
                  <a:tcPr/>
                </a:tc>
                <a:extLst>
                  <a:ext uri="{0D108BD9-81ED-4DB2-BD59-A6C34878D82A}">
                    <a16:rowId xmlns:a16="http://schemas.microsoft.com/office/drawing/2014/main" val="2130012421"/>
                  </a:ext>
                </a:extLst>
              </a:tr>
              <a:tr h="370840">
                <a:tc>
                  <a:txBody>
                    <a:bodyPr/>
                    <a:lstStyle/>
                    <a:p>
                      <a:r>
                        <a:rPr lang="en-US" altLang="zh-CN" sz="1600" dirty="0">
                          <a:solidFill>
                            <a:srgbClr val="14436A"/>
                          </a:solidFill>
                          <a:latin typeface="黑体" panose="02010609060101010101" pitchFamily="49" charset="-122"/>
                          <a:ea typeface="黑体" panose="02010609060101010101" pitchFamily="49" charset="-122"/>
                        </a:rPr>
                        <a:t>CHAR_LENGTH(string)</a:t>
                      </a:r>
                      <a:endParaRPr lang="zh-CN" altLang="en-US" sz="1600" dirty="0">
                        <a:solidFill>
                          <a:srgbClr val="14436A"/>
                        </a:solidFill>
                        <a:latin typeface="黑体" panose="02010609060101010101" pitchFamily="49" charset="-122"/>
                        <a:ea typeface="黑体" panose="02010609060101010101" pitchFamily="49" charset="-122"/>
                      </a:endParaRPr>
                    </a:p>
                  </a:txBody>
                  <a:tcPr/>
                </a:tc>
                <a:tc>
                  <a:txBody>
                    <a:bodyPr/>
                    <a:lstStyle/>
                    <a:p>
                      <a:r>
                        <a:rPr lang="zh-CN" altLang="en-US" sz="1600" dirty="0">
                          <a:solidFill>
                            <a:srgbClr val="14436A"/>
                          </a:solidFill>
                          <a:latin typeface="黑体" panose="02010609060101010101" pitchFamily="49" charset="-122"/>
                          <a:ea typeface="黑体" panose="02010609060101010101" pitchFamily="49" charset="-122"/>
                        </a:rPr>
                        <a:t>字符串长度</a:t>
                      </a:r>
                    </a:p>
                  </a:txBody>
                  <a:tcPr/>
                </a:tc>
                <a:extLst>
                  <a:ext uri="{0D108BD9-81ED-4DB2-BD59-A6C34878D82A}">
                    <a16:rowId xmlns:a16="http://schemas.microsoft.com/office/drawing/2014/main" val="4186769049"/>
                  </a:ext>
                </a:extLst>
              </a:tr>
              <a:tr h="415424">
                <a:tc>
                  <a:txBody>
                    <a:bodyPr/>
                    <a:lstStyle/>
                    <a:p>
                      <a:r>
                        <a:rPr lang="en-US" altLang="zh-CN" sz="1600" dirty="0">
                          <a:solidFill>
                            <a:srgbClr val="14436A"/>
                          </a:solidFill>
                          <a:latin typeface="黑体" panose="02010609060101010101" pitchFamily="49" charset="-122"/>
                          <a:ea typeface="黑体" panose="02010609060101010101" pitchFamily="49" charset="-122"/>
                        </a:rPr>
                        <a:t>LOWER(string)</a:t>
                      </a:r>
                      <a:endParaRPr lang="zh-CN" altLang="en-US" sz="1600" dirty="0">
                        <a:solidFill>
                          <a:srgbClr val="14436A"/>
                        </a:solidFill>
                        <a:latin typeface="黑体" panose="02010609060101010101" pitchFamily="49" charset="-122"/>
                        <a:ea typeface="黑体" panose="02010609060101010101" pitchFamily="49" charset="-122"/>
                      </a:endParaRPr>
                    </a:p>
                  </a:txBody>
                  <a:tcPr/>
                </a:tc>
                <a:tc>
                  <a:txBody>
                    <a:bodyPr/>
                    <a:lstStyle/>
                    <a:p>
                      <a:r>
                        <a:rPr lang="zh-CN" altLang="en-US" sz="1600" dirty="0">
                          <a:solidFill>
                            <a:srgbClr val="14436A"/>
                          </a:solidFill>
                          <a:latin typeface="黑体" panose="02010609060101010101" pitchFamily="49" charset="-122"/>
                          <a:ea typeface="黑体" panose="02010609060101010101" pitchFamily="49" charset="-122"/>
                        </a:rPr>
                        <a:t>将字符串全部转换为小写字母</a:t>
                      </a:r>
                    </a:p>
                  </a:txBody>
                  <a:tcPr/>
                </a:tc>
                <a:extLst>
                  <a:ext uri="{0D108BD9-81ED-4DB2-BD59-A6C34878D82A}">
                    <a16:rowId xmlns:a16="http://schemas.microsoft.com/office/drawing/2014/main" val="2187177756"/>
                  </a:ext>
                </a:extLst>
              </a:tr>
              <a:tr h="370840">
                <a:tc>
                  <a:txBody>
                    <a:bodyPr/>
                    <a:lstStyle/>
                    <a:p>
                      <a:r>
                        <a:rPr lang="en-US" altLang="zh-CN" sz="1600" dirty="0">
                          <a:solidFill>
                            <a:srgbClr val="14436A"/>
                          </a:solidFill>
                          <a:latin typeface="黑体" panose="02010609060101010101" pitchFamily="49" charset="-122"/>
                          <a:ea typeface="黑体" panose="02010609060101010101" pitchFamily="49" charset="-122"/>
                        </a:rPr>
                        <a:t>UPPER(string)</a:t>
                      </a:r>
                      <a:endParaRPr lang="zh-CN" altLang="en-US" sz="1600" dirty="0">
                        <a:solidFill>
                          <a:srgbClr val="14436A"/>
                        </a:solidFill>
                        <a:latin typeface="黑体" panose="02010609060101010101" pitchFamily="49" charset="-122"/>
                        <a:ea typeface="黑体" panose="02010609060101010101" pitchFamily="49" charset="-122"/>
                      </a:endParaRPr>
                    </a:p>
                  </a:txBody>
                  <a:tcPr/>
                </a:tc>
                <a:tc>
                  <a:txBody>
                    <a:bodyPr/>
                    <a:lstStyle/>
                    <a:p>
                      <a:r>
                        <a:rPr lang="zh-CN" altLang="en-US" sz="1600" dirty="0">
                          <a:solidFill>
                            <a:srgbClr val="14436A"/>
                          </a:solidFill>
                          <a:latin typeface="黑体" panose="02010609060101010101" pitchFamily="49" charset="-122"/>
                          <a:ea typeface="黑体" panose="02010609060101010101" pitchFamily="49" charset="-122"/>
                        </a:rPr>
                        <a:t>将字符串全部转换为大写字母</a:t>
                      </a:r>
                    </a:p>
                  </a:txBody>
                  <a:tcPr/>
                </a:tc>
                <a:extLst>
                  <a:ext uri="{0D108BD9-81ED-4DB2-BD59-A6C34878D82A}">
                    <a16:rowId xmlns:a16="http://schemas.microsoft.com/office/drawing/2014/main" val="2289673903"/>
                  </a:ext>
                </a:extLst>
              </a:tr>
              <a:tr h="370840">
                <a:tc>
                  <a:txBody>
                    <a:bodyPr/>
                    <a:lstStyle/>
                    <a:p>
                      <a:r>
                        <a:rPr lang="en-US" altLang="zh-CN" sz="1600" dirty="0">
                          <a:solidFill>
                            <a:srgbClr val="14436A"/>
                          </a:solidFill>
                          <a:latin typeface="黑体" panose="02010609060101010101" pitchFamily="49" charset="-122"/>
                          <a:ea typeface="黑体" panose="02010609060101010101" pitchFamily="49" charset="-122"/>
                        </a:rPr>
                        <a:t>SUBSTRING(</a:t>
                      </a:r>
                      <a:r>
                        <a:rPr lang="en-US" altLang="zh-CN" sz="1600" dirty="0" err="1">
                          <a:solidFill>
                            <a:srgbClr val="14436A"/>
                          </a:solidFill>
                          <a:latin typeface="黑体" panose="02010609060101010101" pitchFamily="49" charset="-122"/>
                          <a:ea typeface="黑体" panose="02010609060101010101" pitchFamily="49" charset="-122"/>
                        </a:rPr>
                        <a:t>source,n,len</a:t>
                      </a:r>
                      <a:r>
                        <a:rPr lang="en-US" altLang="zh-CN" sz="1600" dirty="0">
                          <a:solidFill>
                            <a:srgbClr val="14436A"/>
                          </a:solidFill>
                          <a:latin typeface="黑体" panose="02010609060101010101" pitchFamily="49" charset="-122"/>
                          <a:ea typeface="黑体" panose="02010609060101010101" pitchFamily="49" charset="-122"/>
                        </a:rPr>
                        <a:t>)</a:t>
                      </a:r>
                      <a:endParaRPr lang="zh-CN" altLang="en-US" sz="1600" dirty="0">
                        <a:solidFill>
                          <a:srgbClr val="14436A"/>
                        </a:solidFill>
                        <a:latin typeface="黑体" panose="02010609060101010101" pitchFamily="49" charset="-122"/>
                        <a:ea typeface="黑体" panose="02010609060101010101" pitchFamily="49" charset="-122"/>
                      </a:endParaRPr>
                    </a:p>
                  </a:txBody>
                  <a:tcPr/>
                </a:tc>
                <a:tc>
                  <a:txBody>
                    <a:bodyPr/>
                    <a:lstStyle/>
                    <a:p>
                      <a:r>
                        <a:rPr lang="zh-CN" altLang="en-US" sz="1600" dirty="0">
                          <a:solidFill>
                            <a:srgbClr val="14436A"/>
                          </a:solidFill>
                          <a:latin typeface="黑体" panose="02010609060101010101" pitchFamily="49" charset="-122"/>
                          <a:ea typeface="黑体" panose="02010609060101010101" pitchFamily="49" charset="-122"/>
                        </a:rPr>
                        <a:t>取子串，从第</a:t>
                      </a:r>
                      <a:r>
                        <a:rPr lang="en-US" altLang="zh-CN" sz="1600" dirty="0">
                          <a:solidFill>
                            <a:srgbClr val="14436A"/>
                          </a:solidFill>
                          <a:latin typeface="黑体" panose="02010609060101010101" pitchFamily="49" charset="-122"/>
                          <a:ea typeface="黑体" panose="02010609060101010101" pitchFamily="49" charset="-122"/>
                        </a:rPr>
                        <a:t>n</a:t>
                      </a:r>
                      <a:r>
                        <a:rPr lang="zh-CN" altLang="en-US" sz="1600" dirty="0">
                          <a:solidFill>
                            <a:srgbClr val="14436A"/>
                          </a:solidFill>
                          <a:latin typeface="黑体" panose="02010609060101010101" pitchFamily="49" charset="-122"/>
                          <a:ea typeface="黑体" panose="02010609060101010101" pitchFamily="49" charset="-122"/>
                        </a:rPr>
                        <a:t>个字符开始，长度为</a:t>
                      </a:r>
                      <a:r>
                        <a:rPr lang="en-US" altLang="zh-CN" sz="1600" dirty="0" err="1">
                          <a:solidFill>
                            <a:srgbClr val="14436A"/>
                          </a:solidFill>
                          <a:latin typeface="黑体" panose="02010609060101010101" pitchFamily="49" charset="-122"/>
                          <a:ea typeface="黑体" panose="02010609060101010101" pitchFamily="49" charset="-122"/>
                        </a:rPr>
                        <a:t>len</a:t>
                      </a:r>
                      <a:endParaRPr lang="zh-CN" altLang="en-US" sz="1600" dirty="0">
                        <a:solidFill>
                          <a:srgbClr val="14436A"/>
                        </a:solidFill>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892450582"/>
                  </a:ext>
                </a:extLst>
              </a:tr>
              <a:tr h="370840">
                <a:tc>
                  <a:txBody>
                    <a:bodyPr/>
                    <a:lstStyle/>
                    <a:p>
                      <a:r>
                        <a:rPr lang="en-US" altLang="zh-CN" sz="1600" dirty="0">
                          <a:solidFill>
                            <a:srgbClr val="14436A"/>
                          </a:solidFill>
                          <a:latin typeface="黑体" panose="02010609060101010101" pitchFamily="49" charset="-122"/>
                          <a:ea typeface="黑体" panose="02010609060101010101" pitchFamily="49" charset="-122"/>
                        </a:rPr>
                        <a:t>CURRENT_DATE()</a:t>
                      </a:r>
                      <a:endParaRPr lang="zh-CN" altLang="en-US" sz="1600" dirty="0">
                        <a:solidFill>
                          <a:srgbClr val="14436A"/>
                        </a:solidFill>
                        <a:latin typeface="黑体" panose="02010609060101010101" pitchFamily="49" charset="-122"/>
                        <a:ea typeface="黑体" panose="02010609060101010101" pitchFamily="49" charset="-122"/>
                      </a:endParaRPr>
                    </a:p>
                  </a:txBody>
                  <a:tcPr/>
                </a:tc>
                <a:tc>
                  <a:txBody>
                    <a:bodyPr/>
                    <a:lstStyle/>
                    <a:p>
                      <a:r>
                        <a:rPr lang="zh-CN" altLang="en-US" sz="1600" dirty="0">
                          <a:solidFill>
                            <a:srgbClr val="14436A"/>
                          </a:solidFill>
                          <a:latin typeface="黑体" panose="02010609060101010101" pitchFamily="49" charset="-122"/>
                          <a:ea typeface="黑体" panose="02010609060101010101" pitchFamily="49" charset="-122"/>
                        </a:rPr>
                        <a:t>当前日期</a:t>
                      </a:r>
                    </a:p>
                  </a:txBody>
                  <a:tcPr/>
                </a:tc>
                <a:extLst>
                  <a:ext uri="{0D108BD9-81ED-4DB2-BD59-A6C34878D82A}">
                    <a16:rowId xmlns:a16="http://schemas.microsoft.com/office/drawing/2014/main" val="306150330"/>
                  </a:ext>
                </a:extLst>
              </a:tr>
              <a:tr h="370840">
                <a:tc>
                  <a:txBody>
                    <a:bodyPr/>
                    <a:lstStyle/>
                    <a:p>
                      <a:r>
                        <a:rPr lang="en-US" altLang="zh-CN" sz="1600" dirty="0">
                          <a:solidFill>
                            <a:srgbClr val="14436A"/>
                          </a:solidFill>
                          <a:latin typeface="黑体" panose="02010609060101010101" pitchFamily="49" charset="-122"/>
                          <a:ea typeface="黑体" panose="02010609060101010101" pitchFamily="49" charset="-122"/>
                        </a:rPr>
                        <a:t>MAX(column)</a:t>
                      </a:r>
                      <a:endParaRPr lang="zh-CN" altLang="en-US" sz="1600" dirty="0">
                        <a:solidFill>
                          <a:srgbClr val="14436A"/>
                        </a:solidFill>
                        <a:latin typeface="黑体" panose="02010609060101010101" pitchFamily="49" charset="-122"/>
                        <a:ea typeface="黑体" panose="02010609060101010101" pitchFamily="49" charset="-122"/>
                      </a:endParaRPr>
                    </a:p>
                  </a:txBody>
                  <a:tcPr/>
                </a:tc>
                <a:tc>
                  <a:txBody>
                    <a:bodyPr/>
                    <a:lstStyle/>
                    <a:p>
                      <a:r>
                        <a:rPr lang="zh-CN" altLang="en-US" sz="1600" dirty="0">
                          <a:solidFill>
                            <a:srgbClr val="14436A"/>
                          </a:solidFill>
                          <a:latin typeface="黑体" panose="02010609060101010101" pitchFamily="49" charset="-122"/>
                          <a:ea typeface="黑体" panose="02010609060101010101" pitchFamily="49" charset="-122"/>
                        </a:rPr>
                        <a:t>指定列的最大值</a:t>
                      </a:r>
                    </a:p>
                  </a:txBody>
                  <a:tcPr/>
                </a:tc>
                <a:extLst>
                  <a:ext uri="{0D108BD9-81ED-4DB2-BD59-A6C34878D82A}">
                    <a16:rowId xmlns:a16="http://schemas.microsoft.com/office/drawing/2014/main" val="2100891993"/>
                  </a:ext>
                </a:extLst>
              </a:tr>
              <a:tr h="370840">
                <a:tc>
                  <a:txBody>
                    <a:bodyPr/>
                    <a:lstStyle/>
                    <a:p>
                      <a:r>
                        <a:rPr lang="en-US" altLang="zh-CN" sz="1600" dirty="0">
                          <a:solidFill>
                            <a:srgbClr val="14436A"/>
                          </a:solidFill>
                          <a:latin typeface="黑体" panose="02010609060101010101" pitchFamily="49" charset="-122"/>
                          <a:ea typeface="黑体" panose="02010609060101010101" pitchFamily="49" charset="-122"/>
                        </a:rPr>
                        <a:t>MIN(column)</a:t>
                      </a:r>
                      <a:endParaRPr lang="zh-CN" altLang="en-US" sz="1600" dirty="0">
                        <a:solidFill>
                          <a:srgbClr val="14436A"/>
                        </a:solidFill>
                        <a:latin typeface="黑体" panose="02010609060101010101" pitchFamily="49" charset="-122"/>
                        <a:ea typeface="黑体" panose="02010609060101010101" pitchFamily="49" charset="-122"/>
                      </a:endParaRPr>
                    </a:p>
                  </a:txBody>
                  <a:tcPr/>
                </a:tc>
                <a:tc>
                  <a:txBody>
                    <a:bodyPr/>
                    <a:lstStyle/>
                    <a:p>
                      <a:r>
                        <a:rPr lang="zh-CN" altLang="en-US" sz="1600" dirty="0">
                          <a:solidFill>
                            <a:srgbClr val="14436A"/>
                          </a:solidFill>
                          <a:latin typeface="黑体" panose="02010609060101010101" pitchFamily="49" charset="-122"/>
                          <a:ea typeface="黑体" panose="02010609060101010101" pitchFamily="49" charset="-122"/>
                        </a:rPr>
                        <a:t>指定列的最小值</a:t>
                      </a:r>
                    </a:p>
                  </a:txBody>
                  <a:tcPr/>
                </a:tc>
                <a:extLst>
                  <a:ext uri="{0D108BD9-81ED-4DB2-BD59-A6C34878D82A}">
                    <a16:rowId xmlns:a16="http://schemas.microsoft.com/office/drawing/2014/main" val="3790548726"/>
                  </a:ext>
                </a:extLst>
              </a:tr>
              <a:tr h="370840">
                <a:tc>
                  <a:txBody>
                    <a:bodyPr/>
                    <a:lstStyle/>
                    <a:p>
                      <a:r>
                        <a:rPr lang="en-US" altLang="zh-CN" sz="1600" dirty="0">
                          <a:solidFill>
                            <a:srgbClr val="14436A"/>
                          </a:solidFill>
                          <a:latin typeface="黑体" panose="02010609060101010101" pitchFamily="49" charset="-122"/>
                          <a:ea typeface="黑体" panose="02010609060101010101" pitchFamily="49" charset="-122"/>
                        </a:rPr>
                        <a:t>AVG(column)</a:t>
                      </a:r>
                      <a:endParaRPr lang="zh-CN" altLang="en-US" sz="1600" dirty="0">
                        <a:solidFill>
                          <a:srgbClr val="14436A"/>
                        </a:solidFill>
                        <a:latin typeface="黑体" panose="02010609060101010101" pitchFamily="49" charset="-122"/>
                        <a:ea typeface="黑体" panose="02010609060101010101" pitchFamily="49" charset="-122"/>
                      </a:endParaRPr>
                    </a:p>
                  </a:txBody>
                  <a:tcPr/>
                </a:tc>
                <a:tc>
                  <a:txBody>
                    <a:bodyPr/>
                    <a:lstStyle/>
                    <a:p>
                      <a:r>
                        <a:rPr lang="zh-CN" altLang="en-US" sz="1600" dirty="0">
                          <a:solidFill>
                            <a:srgbClr val="14436A"/>
                          </a:solidFill>
                          <a:latin typeface="黑体" panose="02010609060101010101" pitchFamily="49" charset="-122"/>
                          <a:ea typeface="黑体" panose="02010609060101010101" pitchFamily="49" charset="-122"/>
                        </a:rPr>
                        <a:t>指定列的平均值</a:t>
                      </a:r>
                    </a:p>
                  </a:txBody>
                  <a:tcPr/>
                </a:tc>
                <a:extLst>
                  <a:ext uri="{0D108BD9-81ED-4DB2-BD59-A6C34878D82A}">
                    <a16:rowId xmlns:a16="http://schemas.microsoft.com/office/drawing/2014/main" val="2555756403"/>
                  </a:ext>
                </a:extLst>
              </a:tr>
              <a:tr h="370840">
                <a:tc>
                  <a:txBody>
                    <a:bodyPr/>
                    <a:lstStyle/>
                    <a:p>
                      <a:r>
                        <a:rPr lang="en-US" altLang="zh-CN" sz="1600" dirty="0">
                          <a:solidFill>
                            <a:srgbClr val="14436A"/>
                          </a:solidFill>
                          <a:latin typeface="黑体" panose="02010609060101010101" pitchFamily="49" charset="-122"/>
                          <a:ea typeface="黑体" panose="02010609060101010101" pitchFamily="49" charset="-122"/>
                        </a:rPr>
                        <a:t>SUM(column)</a:t>
                      </a:r>
                      <a:endParaRPr lang="zh-CN" altLang="en-US" sz="1600" dirty="0">
                        <a:solidFill>
                          <a:srgbClr val="14436A"/>
                        </a:solidFill>
                        <a:latin typeface="黑体" panose="02010609060101010101" pitchFamily="49" charset="-122"/>
                        <a:ea typeface="黑体" panose="02010609060101010101" pitchFamily="49" charset="-122"/>
                      </a:endParaRPr>
                    </a:p>
                  </a:txBody>
                  <a:tcPr/>
                </a:tc>
                <a:tc>
                  <a:txBody>
                    <a:bodyPr/>
                    <a:lstStyle/>
                    <a:p>
                      <a:r>
                        <a:rPr lang="zh-CN" altLang="en-US" sz="1600" dirty="0">
                          <a:solidFill>
                            <a:srgbClr val="14436A"/>
                          </a:solidFill>
                          <a:latin typeface="黑体" panose="02010609060101010101" pitchFamily="49" charset="-122"/>
                          <a:ea typeface="黑体" panose="02010609060101010101" pitchFamily="49" charset="-122"/>
                        </a:rPr>
                        <a:t>指定列的总和</a:t>
                      </a:r>
                    </a:p>
                  </a:txBody>
                  <a:tcPr/>
                </a:tc>
                <a:extLst>
                  <a:ext uri="{0D108BD9-81ED-4DB2-BD59-A6C34878D82A}">
                    <a16:rowId xmlns:a16="http://schemas.microsoft.com/office/drawing/2014/main" val="1177094883"/>
                  </a:ext>
                </a:extLst>
              </a:tr>
            </a:tbl>
          </a:graphicData>
        </a:graphic>
      </p:graphicFrame>
      <p:sp>
        <p:nvSpPr>
          <p:cNvPr id="4"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6</a:t>
            </a:fld>
            <a:endParaRPr lang="zh-CN" altLang="en-US"/>
          </a:p>
        </p:txBody>
      </p:sp>
      <p:sp>
        <p:nvSpPr>
          <p:cNvPr id="5" name="页脚占位符 4"/>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14197540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文本框 5"/>
          <p:cNvSpPr txBox="1"/>
          <p:nvPr/>
        </p:nvSpPr>
        <p:spPr>
          <a:xfrm>
            <a:off x="5076056" y="196280"/>
            <a:ext cx="219624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嵌套查询</a:t>
            </a:r>
          </a:p>
        </p:txBody>
      </p:sp>
      <p:sp>
        <p:nvSpPr>
          <p:cNvPr id="9" name="文本框 8"/>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6.</a:t>
            </a:r>
            <a:r>
              <a:rPr lang="zh-CN" altLang="en-US" b="1" dirty="0">
                <a:solidFill>
                  <a:srgbClr val="123E61"/>
                </a:solidFill>
                <a:latin typeface="黑体" panose="02010609060101010101" pitchFamily="49" charset="-122"/>
                <a:ea typeface="黑体" panose="02010609060101010101" pitchFamily="49" charset="-122"/>
              </a:rPr>
              <a:t>嵌套查询</a:t>
            </a:r>
          </a:p>
        </p:txBody>
      </p:sp>
      <p:sp>
        <p:nvSpPr>
          <p:cNvPr id="11" name="文本框 10"/>
          <p:cNvSpPr txBox="1"/>
          <p:nvPr/>
        </p:nvSpPr>
        <p:spPr>
          <a:xfrm>
            <a:off x="827584" y="664332"/>
            <a:ext cx="7091932" cy="4016484"/>
          </a:xfrm>
          <a:prstGeom prst="rect">
            <a:avLst/>
          </a:prstGeom>
          <a:noFill/>
        </p:spPr>
        <p:txBody>
          <a:bodyPr wrap="square" rtlCol="0">
            <a:spAutoFit/>
          </a:bodyPr>
          <a:lstStyle/>
          <a:p>
            <a:pPr marL="342900" indent="-342900">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rPr>
              <a:t>嵌套查询基本概念</a:t>
            </a:r>
            <a:endParaRPr lang="en-US" altLang="zh-CN" sz="2000" dirty="0">
              <a:solidFill>
                <a:schemeClr val="tx2"/>
              </a:solidFill>
              <a:latin typeface="黑体" panose="02010609060101010101" pitchFamily="49" charset="-122"/>
              <a:ea typeface="黑体" panose="02010609060101010101" pitchFamily="49" charset="-122"/>
            </a:endParaRPr>
          </a:p>
          <a:p>
            <a:pPr marL="800100" lvl="1" indent="-342900">
              <a:buFont typeface="Wingdings" pitchFamily="2" charset="2"/>
              <a:buChar char="l"/>
            </a:pPr>
            <a:r>
              <a:rPr lang="zh-CN" altLang="en-US" sz="1600" dirty="0">
                <a:solidFill>
                  <a:srgbClr val="002060"/>
                </a:solidFill>
                <a:latin typeface="黑体" panose="02010609060101010101" pitchFamily="49" charset="-122"/>
                <a:ea typeface="黑体" panose="02010609060101010101" pitchFamily="49" charset="-122"/>
              </a:rPr>
              <a:t>例</a:t>
            </a:r>
            <a:r>
              <a:rPr lang="en-US" altLang="zh-CN" sz="1600" dirty="0">
                <a:solidFill>
                  <a:srgbClr val="002060"/>
                </a:solidFill>
                <a:latin typeface="黑体" panose="02010609060101010101" pitchFamily="49" charset="-122"/>
                <a:ea typeface="黑体" panose="02010609060101010101" pitchFamily="49" charset="-122"/>
              </a:rPr>
              <a:t>1</a:t>
            </a:r>
            <a:r>
              <a:rPr lang="zh-CN" altLang="en-US" sz="1600" dirty="0">
                <a:solidFill>
                  <a:srgbClr val="002060"/>
                </a:solidFill>
                <a:latin typeface="黑体" panose="02010609060101010101" pitchFamily="49" charset="-122"/>
                <a:ea typeface="黑体" panose="02010609060101010101" pitchFamily="49" charset="-122"/>
              </a:rPr>
              <a:t>：查询‘</a:t>
            </a:r>
            <a:r>
              <a:rPr lang="en-US" altLang="zh-CN" sz="1600" dirty="0">
                <a:solidFill>
                  <a:srgbClr val="002060"/>
                </a:solidFill>
                <a:latin typeface="黑体" panose="02010609060101010101" pitchFamily="49" charset="-122"/>
                <a:ea typeface="黑体" panose="02010609060101010101" pitchFamily="49" charset="-122"/>
              </a:rPr>
              <a:t>102</a:t>
            </a:r>
            <a:r>
              <a:rPr lang="zh-CN" altLang="en-US" sz="1600" dirty="0">
                <a:solidFill>
                  <a:srgbClr val="002060"/>
                </a:solidFill>
                <a:latin typeface="黑体" panose="02010609060101010101" pitchFamily="49" charset="-122"/>
                <a:ea typeface="黑体" panose="02010609060101010101" pitchFamily="49" charset="-122"/>
              </a:rPr>
              <a:t>’部门中，</a:t>
            </a:r>
            <a:r>
              <a:rPr lang="zh-CN" altLang="en-US" sz="1600" dirty="0">
                <a:solidFill>
                  <a:srgbClr val="FF0000"/>
                </a:solidFill>
                <a:latin typeface="黑体" panose="02010609060101010101" pitchFamily="49" charset="-122"/>
                <a:ea typeface="黑体" panose="02010609060101010101" pitchFamily="49" charset="-122"/>
              </a:rPr>
              <a:t>工资高于</a:t>
            </a:r>
            <a:r>
              <a:rPr lang="en-US" altLang="zh-CN" sz="1600" dirty="0">
                <a:solidFill>
                  <a:srgbClr val="FF0000"/>
                </a:solidFill>
                <a:latin typeface="黑体" panose="02010609060101010101" pitchFamily="49" charset="-122"/>
                <a:ea typeface="黑体" panose="02010609060101010101" pitchFamily="49" charset="-122"/>
              </a:rPr>
              <a:t>4000</a:t>
            </a:r>
            <a:r>
              <a:rPr lang="zh-CN" altLang="en-US" sz="1600" dirty="0">
                <a:solidFill>
                  <a:srgbClr val="FF0000"/>
                </a:solidFill>
                <a:latin typeface="黑体" panose="02010609060101010101" pitchFamily="49" charset="-122"/>
                <a:ea typeface="黑体" panose="02010609060101010101" pitchFamily="49" charset="-122"/>
              </a:rPr>
              <a:t>元</a:t>
            </a:r>
            <a:r>
              <a:rPr lang="zh-CN" altLang="en-US" sz="1600" dirty="0">
                <a:solidFill>
                  <a:srgbClr val="002060"/>
                </a:solidFill>
                <a:latin typeface="黑体" panose="02010609060101010101" pitchFamily="49" charset="-122"/>
                <a:ea typeface="黑体" panose="02010609060101010101" pitchFamily="49" charset="-122"/>
              </a:rPr>
              <a:t>的医生，返回其姓名、工资和所在部门编号。</a:t>
            </a:r>
            <a:endParaRPr lang="en-US" altLang="zh-CN" sz="1600" dirty="0">
              <a:solidFill>
                <a:srgbClr val="002060"/>
              </a:solidFill>
              <a:latin typeface="黑体" panose="02010609060101010101" pitchFamily="49" charset="-122"/>
              <a:ea typeface="黑体" panose="02010609060101010101" pitchFamily="49" charset="-122"/>
            </a:endParaRPr>
          </a:p>
          <a:p>
            <a:pPr lvl="3">
              <a:spcBef>
                <a:spcPts val="600"/>
              </a:spcBef>
              <a:buClr>
                <a:srgbClr val="0070C0"/>
              </a:buClr>
            </a:pPr>
            <a:r>
              <a:rPr lang="en-US" altLang="zh-CN" sz="1400" dirty="0">
                <a:solidFill>
                  <a:srgbClr val="0B253B"/>
                </a:solidFill>
                <a:latin typeface="黑体" panose="02010609060101010101" pitchFamily="49" charset="-122"/>
                <a:ea typeface="黑体" panose="02010609060101010101" pitchFamily="49" charset="-122"/>
              </a:rPr>
              <a:t>SELECT </a:t>
            </a:r>
            <a:r>
              <a:rPr lang="en-US" altLang="zh-CN" sz="1400" dirty="0" err="1">
                <a:solidFill>
                  <a:srgbClr val="0B253B"/>
                </a:solidFill>
                <a:latin typeface="黑体" panose="02010609060101010101" pitchFamily="49" charset="-122"/>
                <a:ea typeface="黑体" panose="02010609060101010101" pitchFamily="49" charset="-122"/>
              </a:rPr>
              <a:t>Dname</a:t>
            </a:r>
            <a:r>
              <a:rPr lang="en-US" altLang="zh-CN" sz="1400" dirty="0">
                <a:solidFill>
                  <a:srgbClr val="0B253B"/>
                </a:solidFill>
                <a:latin typeface="黑体" panose="02010609060101010101" pitchFamily="49" charset="-122"/>
                <a:ea typeface="黑体" panose="02010609060101010101" pitchFamily="49" charset="-122"/>
              </a:rPr>
              <a:t> </a:t>
            </a:r>
            <a:r>
              <a:rPr lang="zh-CN" altLang="en-US" sz="1400" dirty="0">
                <a:solidFill>
                  <a:srgbClr val="0B253B"/>
                </a:solidFill>
                <a:latin typeface="黑体" panose="02010609060101010101" pitchFamily="49" charset="-122"/>
                <a:ea typeface="黑体" panose="02010609060101010101" pitchFamily="49" charset="-122"/>
              </a:rPr>
              <a:t>姓名</a:t>
            </a:r>
            <a:r>
              <a:rPr lang="en-US" altLang="zh-CN" sz="1400" dirty="0">
                <a:solidFill>
                  <a:srgbClr val="0B253B"/>
                </a:solidFill>
                <a:latin typeface="黑体" panose="02010609060101010101" pitchFamily="49" charset="-122"/>
                <a:ea typeface="黑体" panose="02010609060101010101" pitchFamily="49" charset="-122"/>
              </a:rPr>
              <a:t>,</a:t>
            </a:r>
            <a:r>
              <a:rPr lang="en-US" altLang="zh-CN" sz="1400" dirty="0" err="1">
                <a:solidFill>
                  <a:srgbClr val="0B253B"/>
                </a:solidFill>
                <a:latin typeface="黑体" panose="02010609060101010101" pitchFamily="49" charset="-122"/>
                <a:ea typeface="黑体" panose="02010609060101010101" pitchFamily="49" charset="-122"/>
              </a:rPr>
              <a:t>Dsalary</a:t>
            </a:r>
            <a:r>
              <a:rPr lang="en-US" altLang="zh-CN" sz="1400" dirty="0">
                <a:solidFill>
                  <a:srgbClr val="0B253B"/>
                </a:solidFill>
                <a:latin typeface="黑体" panose="02010609060101010101" pitchFamily="49" charset="-122"/>
                <a:ea typeface="黑体" panose="02010609060101010101" pitchFamily="49" charset="-122"/>
              </a:rPr>
              <a:t> </a:t>
            </a:r>
            <a:r>
              <a:rPr lang="zh-CN" altLang="en-US" sz="1400" dirty="0">
                <a:solidFill>
                  <a:srgbClr val="0B253B"/>
                </a:solidFill>
                <a:latin typeface="黑体" panose="02010609060101010101" pitchFamily="49" charset="-122"/>
                <a:ea typeface="黑体" panose="02010609060101010101" pitchFamily="49" charset="-122"/>
              </a:rPr>
              <a:t>工资，</a:t>
            </a:r>
            <a:r>
              <a:rPr lang="en-US" altLang="zh-CN" sz="1400" dirty="0" err="1">
                <a:solidFill>
                  <a:srgbClr val="0B253B"/>
                </a:solidFill>
                <a:latin typeface="黑体" panose="02010609060101010101" pitchFamily="49" charset="-122"/>
                <a:ea typeface="黑体" panose="02010609060101010101" pitchFamily="49" charset="-122"/>
              </a:rPr>
              <a:t>DeptNo</a:t>
            </a:r>
            <a:r>
              <a:rPr lang="en-US" altLang="zh-CN" sz="1400" dirty="0">
                <a:solidFill>
                  <a:srgbClr val="0B253B"/>
                </a:solidFill>
                <a:latin typeface="黑体" panose="02010609060101010101" pitchFamily="49" charset="-122"/>
                <a:ea typeface="黑体" panose="02010609060101010101" pitchFamily="49" charset="-122"/>
              </a:rPr>
              <a:t> </a:t>
            </a:r>
            <a:r>
              <a:rPr lang="zh-CN" altLang="en-US" sz="1400" dirty="0">
                <a:solidFill>
                  <a:srgbClr val="0B253B"/>
                </a:solidFill>
                <a:latin typeface="黑体" panose="02010609060101010101" pitchFamily="49" charset="-122"/>
                <a:ea typeface="黑体" panose="02010609060101010101" pitchFamily="49" charset="-122"/>
              </a:rPr>
              <a:t>部门编号 </a:t>
            </a:r>
          </a:p>
          <a:p>
            <a:pPr lvl="3">
              <a:spcBef>
                <a:spcPts val="600"/>
              </a:spcBef>
              <a:buClr>
                <a:srgbClr val="0070C0"/>
              </a:buClr>
            </a:pPr>
            <a:r>
              <a:rPr lang="en-US" altLang="zh-CN" sz="1400" dirty="0">
                <a:solidFill>
                  <a:srgbClr val="0B253B"/>
                </a:solidFill>
                <a:latin typeface="黑体" panose="02010609060101010101" pitchFamily="49" charset="-122"/>
                <a:ea typeface="黑体" panose="02010609060101010101" pitchFamily="49" charset="-122"/>
              </a:rPr>
              <a:t>FROM Doctor </a:t>
            </a:r>
          </a:p>
          <a:p>
            <a:pPr lvl="3">
              <a:spcBef>
                <a:spcPts val="600"/>
              </a:spcBef>
              <a:buClr>
                <a:srgbClr val="0070C0"/>
              </a:buClr>
            </a:pPr>
            <a:r>
              <a:rPr lang="en-US" altLang="zh-CN" sz="1400" dirty="0">
                <a:solidFill>
                  <a:srgbClr val="002060"/>
                </a:solidFill>
                <a:latin typeface="黑体" panose="02010609060101010101" pitchFamily="49" charset="-122"/>
                <a:ea typeface="黑体" panose="02010609060101010101" pitchFamily="49" charset="-122"/>
              </a:rPr>
              <a:t>WHERE </a:t>
            </a:r>
            <a:r>
              <a:rPr lang="en-US" altLang="zh-CN" sz="1400" dirty="0" err="1">
                <a:solidFill>
                  <a:srgbClr val="0B253B"/>
                </a:solidFill>
                <a:latin typeface="黑体" panose="02010609060101010101" pitchFamily="49" charset="-122"/>
                <a:ea typeface="黑体" panose="02010609060101010101" pitchFamily="49" charset="-122"/>
              </a:rPr>
              <a:t>DeptNo</a:t>
            </a:r>
            <a:r>
              <a:rPr lang="en-US" altLang="zh-CN" sz="1400" dirty="0">
                <a:solidFill>
                  <a:srgbClr val="0B253B"/>
                </a:solidFill>
                <a:latin typeface="黑体" panose="02010609060101010101" pitchFamily="49" charset="-122"/>
                <a:ea typeface="黑体" panose="02010609060101010101" pitchFamily="49" charset="-122"/>
              </a:rPr>
              <a:t>=‘102’</a:t>
            </a:r>
            <a:r>
              <a:rPr lang="en-US" altLang="zh-CN" sz="1400" dirty="0">
                <a:solidFill>
                  <a:srgbClr val="002060"/>
                </a:solidFill>
                <a:latin typeface="黑体" panose="02010609060101010101" pitchFamily="49" charset="-122"/>
                <a:ea typeface="黑体" panose="02010609060101010101" pitchFamily="49" charset="-122"/>
              </a:rPr>
              <a:t> </a:t>
            </a:r>
            <a:r>
              <a:rPr lang="en-US" altLang="zh-CN" sz="1400" dirty="0">
                <a:solidFill>
                  <a:srgbClr val="0B253B"/>
                </a:solidFill>
                <a:latin typeface="黑体" panose="02010609060101010101" pitchFamily="49" charset="-122"/>
                <a:ea typeface="黑体" panose="02010609060101010101" pitchFamily="49" charset="-122"/>
              </a:rPr>
              <a:t>and  </a:t>
            </a:r>
            <a:r>
              <a:rPr lang="en-US" altLang="zh-CN" sz="1400" dirty="0" err="1">
                <a:solidFill>
                  <a:srgbClr val="0B253B"/>
                </a:solidFill>
                <a:latin typeface="黑体" panose="02010609060101010101" pitchFamily="49" charset="-122"/>
                <a:ea typeface="黑体" panose="02010609060101010101" pitchFamily="49" charset="-122"/>
              </a:rPr>
              <a:t>DSalary</a:t>
            </a:r>
            <a:r>
              <a:rPr lang="en-US" altLang="zh-CN" sz="1400" dirty="0">
                <a:solidFill>
                  <a:srgbClr val="0B253B"/>
                </a:solidFill>
                <a:latin typeface="黑体" panose="02010609060101010101" pitchFamily="49" charset="-122"/>
                <a:ea typeface="黑体" panose="02010609060101010101" pitchFamily="49" charset="-122"/>
              </a:rPr>
              <a:t>&gt;4000</a:t>
            </a:r>
            <a:r>
              <a:rPr lang="zh-CN" altLang="en-US" sz="1400" dirty="0" smtClean="0">
                <a:solidFill>
                  <a:srgbClr val="0B253B"/>
                </a:solidFill>
                <a:latin typeface="黑体" panose="02010609060101010101" pitchFamily="49" charset="-122"/>
                <a:ea typeface="黑体" panose="02010609060101010101" pitchFamily="49" charset="-122"/>
              </a:rPr>
              <a:t>；</a:t>
            </a:r>
            <a:endParaRPr lang="en-US" altLang="zh-CN" sz="1600" dirty="0">
              <a:solidFill>
                <a:srgbClr val="0B253B"/>
              </a:solidFill>
              <a:latin typeface="黑体" panose="02010609060101010101" pitchFamily="49" charset="-122"/>
              <a:ea typeface="黑体" panose="02010609060101010101" pitchFamily="49" charset="-122"/>
            </a:endParaRPr>
          </a:p>
          <a:p>
            <a:pPr marL="800100" lvl="1" indent="-342900">
              <a:buFont typeface="Wingdings" pitchFamily="2" charset="2"/>
              <a:buChar char="l"/>
            </a:pPr>
            <a:r>
              <a:rPr lang="zh-CN" altLang="en-US" sz="1600" dirty="0">
                <a:solidFill>
                  <a:srgbClr val="002060"/>
                </a:solidFill>
                <a:latin typeface="黑体" panose="02010609060101010101" pitchFamily="49" charset="-122"/>
                <a:ea typeface="黑体" panose="02010609060101010101" pitchFamily="49" charset="-122"/>
              </a:rPr>
              <a:t>例</a:t>
            </a:r>
            <a:r>
              <a:rPr lang="en-US" altLang="zh-CN" sz="1600" dirty="0">
                <a:solidFill>
                  <a:srgbClr val="002060"/>
                </a:solidFill>
                <a:latin typeface="黑体" panose="02010609060101010101" pitchFamily="49" charset="-122"/>
                <a:ea typeface="黑体" panose="02010609060101010101" pitchFamily="49" charset="-122"/>
              </a:rPr>
              <a:t>2</a:t>
            </a:r>
            <a:r>
              <a:rPr lang="zh-CN" altLang="en-US" sz="1600" dirty="0">
                <a:solidFill>
                  <a:srgbClr val="002060"/>
                </a:solidFill>
                <a:latin typeface="黑体" panose="02010609060101010101" pitchFamily="49" charset="-122"/>
                <a:ea typeface="黑体" panose="02010609060101010101" pitchFamily="49" charset="-122"/>
              </a:rPr>
              <a:t>：查询‘</a:t>
            </a:r>
            <a:r>
              <a:rPr lang="en-US" altLang="zh-CN" sz="1600" dirty="0">
                <a:solidFill>
                  <a:srgbClr val="002060"/>
                </a:solidFill>
                <a:latin typeface="黑体" panose="02010609060101010101" pitchFamily="49" charset="-122"/>
                <a:ea typeface="黑体" panose="02010609060101010101" pitchFamily="49" charset="-122"/>
              </a:rPr>
              <a:t>102</a:t>
            </a:r>
            <a:r>
              <a:rPr lang="zh-CN" altLang="en-US" sz="1600" dirty="0">
                <a:solidFill>
                  <a:srgbClr val="002060"/>
                </a:solidFill>
                <a:latin typeface="黑体" panose="02010609060101010101" pitchFamily="49" charset="-122"/>
                <a:ea typeface="黑体" panose="02010609060101010101" pitchFamily="49" charset="-122"/>
              </a:rPr>
              <a:t>’部门中，</a:t>
            </a:r>
            <a:r>
              <a:rPr lang="zh-CN" altLang="en-US" sz="1600" dirty="0">
                <a:solidFill>
                  <a:srgbClr val="FF0000"/>
                </a:solidFill>
                <a:latin typeface="黑体" panose="02010609060101010101" pitchFamily="49" charset="-122"/>
                <a:ea typeface="黑体" panose="02010609060101010101" pitchFamily="49" charset="-122"/>
              </a:rPr>
              <a:t>工资高于该部门平均工资</a:t>
            </a:r>
            <a:r>
              <a:rPr lang="zh-CN" altLang="en-US" sz="1600" dirty="0">
                <a:solidFill>
                  <a:srgbClr val="002060"/>
                </a:solidFill>
                <a:latin typeface="黑体" panose="02010609060101010101" pitchFamily="49" charset="-122"/>
                <a:ea typeface="黑体" panose="02010609060101010101" pitchFamily="49" charset="-122"/>
              </a:rPr>
              <a:t>的医生，返回其姓名、工资和所在部门编号。</a:t>
            </a:r>
            <a:endParaRPr lang="en-US" altLang="zh-CN" sz="1600" dirty="0">
              <a:solidFill>
                <a:srgbClr val="002060"/>
              </a:solidFill>
              <a:latin typeface="黑体" panose="02010609060101010101" pitchFamily="49" charset="-122"/>
              <a:ea typeface="黑体" panose="02010609060101010101" pitchFamily="49" charset="-122"/>
            </a:endParaRPr>
          </a:p>
          <a:p>
            <a:pPr lvl="2">
              <a:spcBef>
                <a:spcPts val="600"/>
              </a:spcBef>
              <a:buClr>
                <a:srgbClr val="0070C0"/>
              </a:buClr>
            </a:pPr>
            <a:r>
              <a:rPr lang="en-US" altLang="zh-CN" sz="1200" dirty="0">
                <a:solidFill>
                  <a:srgbClr val="0B253B"/>
                </a:solidFill>
                <a:latin typeface="黑体" panose="02010609060101010101" pitchFamily="49" charset="-122"/>
                <a:ea typeface="黑体" panose="02010609060101010101" pitchFamily="49" charset="-122"/>
              </a:rPr>
              <a:t>     </a:t>
            </a:r>
            <a:r>
              <a:rPr lang="en-US" altLang="zh-CN" sz="1400" dirty="0">
                <a:solidFill>
                  <a:srgbClr val="0B253B"/>
                </a:solidFill>
                <a:latin typeface="黑体" panose="02010609060101010101" pitchFamily="49" charset="-122"/>
                <a:ea typeface="黑体" panose="02010609060101010101" pitchFamily="49" charset="-122"/>
              </a:rPr>
              <a:t>SELECT </a:t>
            </a:r>
            <a:r>
              <a:rPr lang="en-US" altLang="zh-CN" sz="1400" dirty="0" err="1">
                <a:solidFill>
                  <a:srgbClr val="0B253B"/>
                </a:solidFill>
                <a:latin typeface="黑体" panose="02010609060101010101" pitchFamily="49" charset="-122"/>
                <a:ea typeface="黑体" panose="02010609060101010101" pitchFamily="49" charset="-122"/>
              </a:rPr>
              <a:t>Dname</a:t>
            </a:r>
            <a:r>
              <a:rPr lang="en-US" altLang="zh-CN" sz="1400" dirty="0">
                <a:solidFill>
                  <a:srgbClr val="0B253B"/>
                </a:solidFill>
                <a:latin typeface="黑体" panose="02010609060101010101" pitchFamily="49" charset="-122"/>
                <a:ea typeface="黑体" panose="02010609060101010101" pitchFamily="49" charset="-122"/>
              </a:rPr>
              <a:t> </a:t>
            </a:r>
            <a:r>
              <a:rPr lang="zh-CN" altLang="en-US" sz="1400" dirty="0">
                <a:solidFill>
                  <a:srgbClr val="0B253B"/>
                </a:solidFill>
                <a:latin typeface="黑体" panose="02010609060101010101" pitchFamily="49" charset="-122"/>
                <a:ea typeface="黑体" panose="02010609060101010101" pitchFamily="49" charset="-122"/>
              </a:rPr>
              <a:t>姓名</a:t>
            </a:r>
            <a:r>
              <a:rPr lang="en-US" altLang="zh-CN" sz="1400" dirty="0">
                <a:solidFill>
                  <a:srgbClr val="0B253B"/>
                </a:solidFill>
                <a:latin typeface="黑体" panose="02010609060101010101" pitchFamily="49" charset="-122"/>
                <a:ea typeface="黑体" panose="02010609060101010101" pitchFamily="49" charset="-122"/>
              </a:rPr>
              <a:t>,</a:t>
            </a:r>
            <a:r>
              <a:rPr lang="en-US" altLang="zh-CN" sz="1400" dirty="0" err="1">
                <a:solidFill>
                  <a:srgbClr val="0B253B"/>
                </a:solidFill>
                <a:latin typeface="黑体" panose="02010609060101010101" pitchFamily="49" charset="-122"/>
                <a:ea typeface="黑体" panose="02010609060101010101" pitchFamily="49" charset="-122"/>
              </a:rPr>
              <a:t>Dsalary</a:t>
            </a:r>
            <a:r>
              <a:rPr lang="en-US" altLang="zh-CN" sz="1400" dirty="0">
                <a:solidFill>
                  <a:srgbClr val="0B253B"/>
                </a:solidFill>
                <a:latin typeface="黑体" panose="02010609060101010101" pitchFamily="49" charset="-122"/>
                <a:ea typeface="黑体" panose="02010609060101010101" pitchFamily="49" charset="-122"/>
              </a:rPr>
              <a:t> </a:t>
            </a:r>
            <a:r>
              <a:rPr lang="zh-CN" altLang="en-US" sz="1400" dirty="0">
                <a:solidFill>
                  <a:srgbClr val="0B253B"/>
                </a:solidFill>
                <a:latin typeface="黑体" panose="02010609060101010101" pitchFamily="49" charset="-122"/>
                <a:ea typeface="黑体" panose="02010609060101010101" pitchFamily="49" charset="-122"/>
              </a:rPr>
              <a:t>工资，</a:t>
            </a:r>
            <a:r>
              <a:rPr lang="en-US" altLang="zh-CN" sz="1400" dirty="0" err="1">
                <a:solidFill>
                  <a:srgbClr val="0B253B"/>
                </a:solidFill>
                <a:latin typeface="黑体" panose="02010609060101010101" pitchFamily="49" charset="-122"/>
                <a:ea typeface="黑体" panose="02010609060101010101" pitchFamily="49" charset="-122"/>
              </a:rPr>
              <a:t>DeptNo</a:t>
            </a:r>
            <a:r>
              <a:rPr lang="en-US" altLang="zh-CN" sz="1400" dirty="0">
                <a:solidFill>
                  <a:srgbClr val="0B253B"/>
                </a:solidFill>
                <a:latin typeface="黑体" panose="02010609060101010101" pitchFamily="49" charset="-122"/>
                <a:ea typeface="黑体" panose="02010609060101010101" pitchFamily="49" charset="-122"/>
              </a:rPr>
              <a:t> </a:t>
            </a:r>
            <a:r>
              <a:rPr lang="zh-CN" altLang="en-US" sz="1400" dirty="0">
                <a:solidFill>
                  <a:srgbClr val="0B253B"/>
                </a:solidFill>
                <a:latin typeface="黑体" panose="02010609060101010101" pitchFamily="49" charset="-122"/>
                <a:ea typeface="黑体" panose="02010609060101010101" pitchFamily="49" charset="-122"/>
              </a:rPr>
              <a:t>部门编号 </a:t>
            </a:r>
          </a:p>
          <a:p>
            <a:pPr lvl="2">
              <a:spcBef>
                <a:spcPts val="600"/>
              </a:spcBef>
              <a:buClr>
                <a:srgbClr val="0070C0"/>
              </a:buClr>
            </a:pPr>
            <a:r>
              <a:rPr lang="en-US" altLang="zh-CN" sz="1400" dirty="0">
                <a:solidFill>
                  <a:srgbClr val="0B253B"/>
                </a:solidFill>
                <a:latin typeface="黑体" panose="02010609060101010101" pitchFamily="49" charset="-122"/>
                <a:ea typeface="黑体" panose="02010609060101010101" pitchFamily="49" charset="-122"/>
              </a:rPr>
              <a:t>     FROM Doctor </a:t>
            </a:r>
          </a:p>
          <a:p>
            <a:pPr lvl="2">
              <a:spcBef>
                <a:spcPts val="600"/>
              </a:spcBef>
              <a:buClr>
                <a:srgbClr val="0070C0"/>
              </a:buClr>
            </a:pPr>
            <a:r>
              <a:rPr lang="en-US" altLang="zh-CN" sz="1400" dirty="0">
                <a:solidFill>
                  <a:srgbClr val="0B253B"/>
                </a:solidFill>
                <a:latin typeface="黑体" panose="02010609060101010101" pitchFamily="49" charset="-122"/>
                <a:ea typeface="黑体" panose="02010609060101010101" pitchFamily="49" charset="-122"/>
              </a:rPr>
              <a:t>     WHERE </a:t>
            </a:r>
            <a:r>
              <a:rPr lang="en-US" altLang="zh-CN" sz="1400" dirty="0" err="1">
                <a:solidFill>
                  <a:srgbClr val="0B253B"/>
                </a:solidFill>
                <a:latin typeface="黑体" panose="02010609060101010101" pitchFamily="49" charset="-122"/>
                <a:ea typeface="黑体" panose="02010609060101010101" pitchFamily="49" charset="-122"/>
              </a:rPr>
              <a:t>DeptNo</a:t>
            </a:r>
            <a:r>
              <a:rPr lang="en-US" altLang="zh-CN" sz="1400" dirty="0">
                <a:solidFill>
                  <a:srgbClr val="0B253B"/>
                </a:solidFill>
                <a:latin typeface="黑体" panose="02010609060101010101" pitchFamily="49" charset="-122"/>
                <a:ea typeface="黑体" panose="02010609060101010101" pitchFamily="49" charset="-122"/>
              </a:rPr>
              <a:t>=‘102’and  </a:t>
            </a:r>
            <a:r>
              <a:rPr lang="en-US" altLang="zh-CN" sz="1400" dirty="0" err="1">
                <a:solidFill>
                  <a:srgbClr val="0B253B"/>
                </a:solidFill>
                <a:latin typeface="黑体" panose="02010609060101010101" pitchFamily="49" charset="-122"/>
                <a:ea typeface="黑体" panose="02010609060101010101" pitchFamily="49" charset="-122"/>
              </a:rPr>
              <a:t>DSalary</a:t>
            </a:r>
            <a:r>
              <a:rPr lang="en-US" altLang="zh-CN" sz="1400" dirty="0">
                <a:solidFill>
                  <a:srgbClr val="0B253B"/>
                </a:solidFill>
                <a:latin typeface="黑体" panose="02010609060101010101" pitchFamily="49" charset="-122"/>
                <a:ea typeface="黑体" panose="02010609060101010101" pitchFamily="49" charset="-122"/>
              </a:rPr>
              <a:t>&gt;</a:t>
            </a:r>
          </a:p>
          <a:p>
            <a:pPr lvl="2">
              <a:spcBef>
                <a:spcPts val="600"/>
              </a:spcBef>
              <a:buClr>
                <a:srgbClr val="0070C0"/>
              </a:buClr>
            </a:pPr>
            <a:r>
              <a:rPr lang="en-US" altLang="zh-CN" sz="1400" dirty="0">
                <a:solidFill>
                  <a:srgbClr val="FF0000"/>
                </a:solidFill>
                <a:latin typeface="黑体" panose="02010609060101010101" pitchFamily="49" charset="-122"/>
                <a:ea typeface="黑体" panose="02010609060101010101" pitchFamily="49" charset="-122"/>
              </a:rPr>
              <a:t>         ( SELECT AVG(</a:t>
            </a:r>
            <a:r>
              <a:rPr lang="en-US" altLang="zh-CN" sz="1400" dirty="0" err="1">
                <a:solidFill>
                  <a:srgbClr val="FF0000"/>
                </a:solidFill>
                <a:latin typeface="黑体" panose="02010609060101010101" pitchFamily="49" charset="-122"/>
                <a:ea typeface="黑体" panose="02010609060101010101" pitchFamily="49" charset="-122"/>
              </a:rPr>
              <a:t>Dsalary</a:t>
            </a:r>
            <a:r>
              <a:rPr lang="en-US" altLang="zh-CN" sz="1400" dirty="0">
                <a:solidFill>
                  <a:srgbClr val="FF0000"/>
                </a:solidFill>
                <a:latin typeface="黑体" panose="02010609060101010101" pitchFamily="49" charset="-122"/>
                <a:ea typeface="黑体" panose="02010609060101010101" pitchFamily="49" charset="-122"/>
              </a:rPr>
              <a:t>) </a:t>
            </a:r>
            <a:endParaRPr lang="zh-CN" altLang="en-US" sz="1400" dirty="0">
              <a:solidFill>
                <a:srgbClr val="FF0000"/>
              </a:solidFill>
              <a:latin typeface="黑体" panose="02010609060101010101" pitchFamily="49" charset="-122"/>
              <a:ea typeface="黑体" panose="02010609060101010101" pitchFamily="49" charset="-122"/>
            </a:endParaRPr>
          </a:p>
          <a:p>
            <a:pPr lvl="2">
              <a:spcBef>
                <a:spcPts val="600"/>
              </a:spcBef>
              <a:buClr>
                <a:srgbClr val="0070C0"/>
              </a:buClr>
            </a:pPr>
            <a:r>
              <a:rPr lang="en-US" altLang="zh-CN" sz="1400" dirty="0">
                <a:solidFill>
                  <a:srgbClr val="FF0000"/>
                </a:solidFill>
                <a:latin typeface="黑体" panose="02010609060101010101" pitchFamily="49" charset="-122"/>
                <a:ea typeface="黑体" panose="02010609060101010101" pitchFamily="49" charset="-122"/>
              </a:rPr>
              <a:t>           FROM Doctor </a:t>
            </a:r>
          </a:p>
          <a:p>
            <a:pPr lvl="2">
              <a:spcBef>
                <a:spcPts val="600"/>
              </a:spcBef>
              <a:buClr>
                <a:srgbClr val="0070C0"/>
              </a:buClr>
            </a:pPr>
            <a:r>
              <a:rPr lang="en-US" altLang="zh-CN" sz="1400" dirty="0">
                <a:solidFill>
                  <a:srgbClr val="FF0000"/>
                </a:solidFill>
                <a:latin typeface="黑体" panose="02010609060101010101" pitchFamily="49" charset="-122"/>
                <a:ea typeface="黑体" panose="02010609060101010101" pitchFamily="49" charset="-122"/>
              </a:rPr>
              <a:t>           WHERE </a:t>
            </a:r>
            <a:r>
              <a:rPr lang="en-US" altLang="zh-CN" sz="1400" dirty="0" err="1">
                <a:solidFill>
                  <a:srgbClr val="FF0000"/>
                </a:solidFill>
                <a:latin typeface="黑体" panose="02010609060101010101" pitchFamily="49" charset="-122"/>
                <a:ea typeface="黑体" panose="02010609060101010101" pitchFamily="49" charset="-122"/>
              </a:rPr>
              <a:t>DeptNo</a:t>
            </a:r>
            <a:r>
              <a:rPr lang="en-US" altLang="zh-CN" sz="1400" dirty="0">
                <a:solidFill>
                  <a:srgbClr val="FF0000"/>
                </a:solidFill>
                <a:latin typeface="黑体" panose="02010609060101010101" pitchFamily="49" charset="-122"/>
                <a:ea typeface="黑体" panose="02010609060101010101" pitchFamily="49" charset="-122"/>
              </a:rPr>
              <a:t>=‘102’);</a:t>
            </a:r>
            <a:endParaRPr lang="zh-CN" altLang="en-US" sz="1400" dirty="0">
              <a:solidFill>
                <a:srgbClr val="FF0000"/>
              </a:solidFill>
            </a:endParaRP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60</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159430860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文本框 5"/>
          <p:cNvSpPr txBox="1"/>
          <p:nvPr/>
        </p:nvSpPr>
        <p:spPr>
          <a:xfrm>
            <a:off x="5076056" y="196280"/>
            <a:ext cx="219624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嵌套查询</a:t>
            </a:r>
          </a:p>
        </p:txBody>
      </p:sp>
      <p:sp>
        <p:nvSpPr>
          <p:cNvPr id="9" name="文本框 8"/>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6.</a:t>
            </a:r>
            <a:r>
              <a:rPr lang="zh-CN" altLang="en-US" b="1" dirty="0">
                <a:solidFill>
                  <a:srgbClr val="123E61"/>
                </a:solidFill>
                <a:latin typeface="黑体" panose="02010609060101010101" pitchFamily="49" charset="-122"/>
                <a:ea typeface="黑体" panose="02010609060101010101" pitchFamily="49" charset="-122"/>
              </a:rPr>
              <a:t>嵌套查询</a:t>
            </a:r>
          </a:p>
        </p:txBody>
      </p:sp>
      <p:sp>
        <p:nvSpPr>
          <p:cNvPr id="13" name="文本框 12"/>
          <p:cNvSpPr txBox="1"/>
          <p:nvPr/>
        </p:nvSpPr>
        <p:spPr>
          <a:xfrm>
            <a:off x="503548" y="1204392"/>
            <a:ext cx="7438776" cy="2523768"/>
          </a:xfrm>
          <a:prstGeom prst="rect">
            <a:avLst/>
          </a:prstGeom>
          <a:noFill/>
        </p:spPr>
        <p:txBody>
          <a:bodyPr wrap="square" rtlCol="0">
            <a:spAutoFit/>
          </a:bodyPr>
          <a:lstStyle/>
          <a:p>
            <a:pPr marL="1200150" lvl="2" indent="-285750">
              <a:lnSpc>
                <a:spcPct val="150000"/>
              </a:lnSpc>
              <a:spcBef>
                <a:spcPts val="600"/>
              </a:spcBef>
              <a:buClr>
                <a:srgbClr val="002060"/>
              </a:buClr>
              <a:buFont typeface="Wingdings" panose="05000000000000000000" pitchFamily="2" charset="2"/>
              <a:buChar char="l"/>
              <a:defRPr/>
            </a:pPr>
            <a:r>
              <a:rPr lang="zh-CN" altLang="en-US" sz="1600" dirty="0">
                <a:solidFill>
                  <a:srgbClr val="002060"/>
                </a:solidFill>
                <a:latin typeface="黑体" panose="02010609060101010101" pitchFamily="49" charset="-122"/>
                <a:ea typeface="黑体" panose="02010609060101010101" pitchFamily="49" charset="-122"/>
              </a:rPr>
              <a:t>在查询语句的条件子句部分含有</a:t>
            </a:r>
            <a:r>
              <a:rPr lang="en-US" altLang="zh-CN" sz="1600" dirty="0">
                <a:solidFill>
                  <a:srgbClr val="002060"/>
                </a:solidFill>
                <a:latin typeface="黑体" panose="02010609060101010101" pitchFamily="49" charset="-122"/>
                <a:ea typeface="黑体" panose="02010609060101010101" pitchFamily="49" charset="-122"/>
              </a:rPr>
              <a:t>SELECT</a:t>
            </a:r>
            <a:r>
              <a:rPr lang="zh-CN" altLang="en-US" sz="1600" dirty="0">
                <a:solidFill>
                  <a:srgbClr val="002060"/>
                </a:solidFill>
                <a:latin typeface="黑体" panose="02010609060101010101" pitchFamily="49" charset="-122"/>
                <a:ea typeface="黑体" panose="02010609060101010101" pitchFamily="49" charset="-122"/>
              </a:rPr>
              <a:t>查询语句；</a:t>
            </a:r>
            <a:endParaRPr lang="en-US" altLang="zh-CN" sz="1600" dirty="0">
              <a:solidFill>
                <a:srgbClr val="002060"/>
              </a:solidFill>
              <a:latin typeface="黑体" panose="02010609060101010101" pitchFamily="49" charset="-122"/>
              <a:ea typeface="黑体" panose="02010609060101010101" pitchFamily="49" charset="-122"/>
            </a:endParaRPr>
          </a:p>
          <a:p>
            <a:pPr marL="1200150" lvl="2" indent="-285750">
              <a:lnSpc>
                <a:spcPct val="150000"/>
              </a:lnSpc>
              <a:spcBef>
                <a:spcPts val="600"/>
              </a:spcBef>
              <a:buClr>
                <a:srgbClr val="002060"/>
              </a:buClr>
              <a:buFont typeface="Wingdings" panose="05000000000000000000" pitchFamily="2" charset="2"/>
              <a:buChar char="l"/>
              <a:defRPr/>
            </a:pPr>
            <a:r>
              <a:rPr lang="zh-CN" altLang="en-US" sz="1600" dirty="0">
                <a:solidFill>
                  <a:srgbClr val="002060"/>
                </a:solidFill>
                <a:latin typeface="黑体" panose="02010609060101010101" pitchFamily="49" charset="-122"/>
                <a:ea typeface="黑体" panose="02010609060101010101" pitchFamily="49" charset="-122"/>
              </a:rPr>
              <a:t>外层的查询被称为主查询（或父查询）；</a:t>
            </a:r>
            <a:endParaRPr lang="en-US" altLang="zh-CN" sz="1600" dirty="0">
              <a:solidFill>
                <a:srgbClr val="002060"/>
              </a:solidFill>
              <a:latin typeface="黑体" panose="02010609060101010101" pitchFamily="49" charset="-122"/>
              <a:ea typeface="黑体" panose="02010609060101010101" pitchFamily="49" charset="-122"/>
            </a:endParaRPr>
          </a:p>
          <a:p>
            <a:pPr marL="1200150" lvl="2" indent="-285750">
              <a:lnSpc>
                <a:spcPct val="150000"/>
              </a:lnSpc>
              <a:spcBef>
                <a:spcPts val="600"/>
              </a:spcBef>
              <a:buClr>
                <a:srgbClr val="002060"/>
              </a:buClr>
              <a:buFont typeface="Wingdings" panose="05000000000000000000" pitchFamily="2" charset="2"/>
              <a:buChar char="l"/>
              <a:defRPr/>
            </a:pPr>
            <a:r>
              <a:rPr lang="zh-CN" altLang="en-US" sz="1600" dirty="0">
                <a:solidFill>
                  <a:srgbClr val="002060"/>
                </a:solidFill>
                <a:latin typeface="黑体" panose="02010609060101010101" pitchFamily="49" charset="-122"/>
                <a:ea typeface="黑体" panose="02010609060101010101" pitchFamily="49" charset="-122"/>
              </a:rPr>
              <a:t>内层的</a:t>
            </a:r>
            <a:r>
              <a:rPr lang="en-US" altLang="zh-CN" sz="1600" dirty="0">
                <a:solidFill>
                  <a:srgbClr val="002060"/>
                </a:solidFill>
                <a:latin typeface="黑体" panose="02010609060101010101" pitchFamily="49" charset="-122"/>
                <a:ea typeface="黑体" panose="02010609060101010101" pitchFamily="49" charset="-122"/>
              </a:rPr>
              <a:t>SELECT</a:t>
            </a:r>
            <a:r>
              <a:rPr lang="zh-CN" altLang="en-US" sz="1600" dirty="0">
                <a:solidFill>
                  <a:srgbClr val="002060"/>
                </a:solidFill>
                <a:latin typeface="黑体" panose="02010609060101010101" pitchFamily="49" charset="-122"/>
                <a:ea typeface="黑体" panose="02010609060101010101" pitchFamily="49" charset="-122"/>
              </a:rPr>
              <a:t>查询子句被称为子查询；</a:t>
            </a:r>
            <a:endParaRPr lang="en-US" altLang="zh-CN" sz="1600" dirty="0">
              <a:solidFill>
                <a:srgbClr val="002060"/>
              </a:solidFill>
              <a:latin typeface="黑体" panose="02010609060101010101" pitchFamily="49" charset="-122"/>
              <a:ea typeface="黑体" panose="02010609060101010101" pitchFamily="49" charset="-122"/>
            </a:endParaRPr>
          </a:p>
          <a:p>
            <a:pPr marL="1200150" lvl="2" indent="-285750">
              <a:lnSpc>
                <a:spcPct val="150000"/>
              </a:lnSpc>
              <a:spcBef>
                <a:spcPts val="600"/>
              </a:spcBef>
              <a:buClr>
                <a:srgbClr val="002060"/>
              </a:buClr>
              <a:buFont typeface="Wingdings" panose="05000000000000000000" pitchFamily="2" charset="2"/>
              <a:buChar char="l"/>
              <a:defRPr/>
            </a:pPr>
            <a:r>
              <a:rPr lang="zh-CN" altLang="en-US" sz="1600" dirty="0">
                <a:solidFill>
                  <a:srgbClr val="002060"/>
                </a:solidFill>
                <a:latin typeface="黑体" panose="02010609060101010101" pitchFamily="49" charset="-122"/>
                <a:ea typeface="黑体" panose="02010609060101010101" pitchFamily="49" charset="-122"/>
              </a:rPr>
              <a:t>子查询的结果作为主查询条件的一部分；</a:t>
            </a:r>
            <a:endParaRPr lang="en-US" altLang="zh-CN" sz="1600" dirty="0">
              <a:solidFill>
                <a:srgbClr val="002060"/>
              </a:solidFill>
              <a:latin typeface="黑体" panose="02010609060101010101" pitchFamily="49" charset="-122"/>
              <a:ea typeface="黑体" panose="02010609060101010101" pitchFamily="49" charset="-122"/>
            </a:endParaRPr>
          </a:p>
          <a:p>
            <a:pPr marL="1200150" lvl="2" indent="-285750">
              <a:lnSpc>
                <a:spcPct val="150000"/>
              </a:lnSpc>
              <a:spcBef>
                <a:spcPts val="600"/>
              </a:spcBef>
              <a:buClr>
                <a:srgbClr val="002060"/>
              </a:buClr>
              <a:buFont typeface="Wingdings" panose="05000000000000000000" pitchFamily="2" charset="2"/>
              <a:buChar char="l"/>
              <a:defRPr/>
            </a:pPr>
            <a:r>
              <a:rPr lang="zh-CN" altLang="en-US" sz="1600" dirty="0">
                <a:solidFill>
                  <a:srgbClr val="002060"/>
                </a:solidFill>
                <a:latin typeface="黑体" panose="02010609060101010101" pitchFamily="49" charset="-122"/>
                <a:ea typeface="黑体" panose="02010609060101010101" pitchFamily="49" charset="-122"/>
              </a:rPr>
              <a:t>嵌套查询可分为</a:t>
            </a:r>
            <a:r>
              <a:rPr lang="zh-CN" altLang="en-US" sz="1600" dirty="0">
                <a:solidFill>
                  <a:srgbClr val="FF0000"/>
                </a:solidFill>
                <a:latin typeface="黑体" panose="02010609060101010101" pitchFamily="49" charset="-122"/>
                <a:ea typeface="黑体" panose="02010609060101010101" pitchFamily="49" charset="-122"/>
              </a:rPr>
              <a:t>不相关子查询</a:t>
            </a:r>
            <a:r>
              <a:rPr lang="zh-CN" altLang="en-US" sz="1600" dirty="0">
                <a:solidFill>
                  <a:srgbClr val="002060"/>
                </a:solidFill>
                <a:latin typeface="黑体" panose="02010609060101010101" pitchFamily="49" charset="-122"/>
                <a:ea typeface="黑体" panose="02010609060101010101" pitchFamily="49" charset="-122"/>
              </a:rPr>
              <a:t>和</a:t>
            </a:r>
            <a:r>
              <a:rPr lang="zh-CN" altLang="en-US" sz="1600" dirty="0">
                <a:solidFill>
                  <a:srgbClr val="FF0000"/>
                </a:solidFill>
                <a:latin typeface="黑体" panose="02010609060101010101" pitchFamily="49" charset="-122"/>
                <a:ea typeface="黑体" panose="02010609060101010101" pitchFamily="49" charset="-122"/>
              </a:rPr>
              <a:t>相关子查询</a:t>
            </a:r>
            <a:r>
              <a:rPr lang="zh-CN" altLang="en-US" sz="1600" dirty="0">
                <a:solidFill>
                  <a:srgbClr val="002060"/>
                </a:solidFill>
                <a:latin typeface="黑体" panose="02010609060101010101" pitchFamily="49" charset="-122"/>
                <a:ea typeface="黑体" panose="02010609060101010101" pitchFamily="49" charset="-122"/>
              </a:rPr>
              <a:t>。</a:t>
            </a:r>
            <a:endParaRPr lang="en-US" altLang="zh-CN" sz="1600" dirty="0">
              <a:solidFill>
                <a:srgbClr val="002060"/>
              </a:solidFill>
            </a:endParaRPr>
          </a:p>
          <a:p>
            <a:pPr marL="285750" indent="-285750">
              <a:buClr>
                <a:schemeClr val="tx2"/>
              </a:buClr>
              <a:buFont typeface="Wingdings" panose="05000000000000000000" pitchFamily="2" charset="2"/>
              <a:buChar char="l"/>
            </a:pPr>
            <a:endParaRPr lang="zh-CN" altLang="en-US" dirty="0">
              <a:solidFill>
                <a:schemeClr val="tx2"/>
              </a:solidFill>
            </a:endParaRPr>
          </a:p>
        </p:txBody>
      </p:sp>
      <p:sp>
        <p:nvSpPr>
          <p:cNvPr id="14" name="文本框 13"/>
          <p:cNvSpPr txBox="1"/>
          <p:nvPr/>
        </p:nvSpPr>
        <p:spPr>
          <a:xfrm>
            <a:off x="864444" y="664332"/>
            <a:ext cx="2582758" cy="400110"/>
          </a:xfrm>
          <a:prstGeom prst="rect">
            <a:avLst/>
          </a:prstGeom>
          <a:noFill/>
        </p:spPr>
        <p:txBody>
          <a:bodyPr wrap="none" rtlCol="0">
            <a:spAutoFit/>
          </a:bodyPr>
          <a:lstStyle/>
          <a:p>
            <a:pPr marL="342900" indent="-342900">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rPr>
              <a:t>嵌套查询基本概念</a:t>
            </a: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61</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320972633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文本框 5"/>
          <p:cNvSpPr txBox="1"/>
          <p:nvPr/>
        </p:nvSpPr>
        <p:spPr>
          <a:xfrm>
            <a:off x="5076056" y="196280"/>
            <a:ext cx="219624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嵌套查询</a:t>
            </a:r>
          </a:p>
        </p:txBody>
      </p:sp>
      <p:sp>
        <p:nvSpPr>
          <p:cNvPr id="9" name="文本框 8"/>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6.</a:t>
            </a:r>
            <a:r>
              <a:rPr lang="zh-CN" altLang="en-US" b="1" dirty="0">
                <a:solidFill>
                  <a:srgbClr val="123E61"/>
                </a:solidFill>
                <a:latin typeface="黑体" panose="02010609060101010101" pitchFamily="49" charset="-122"/>
                <a:ea typeface="黑体" panose="02010609060101010101" pitchFamily="49" charset="-122"/>
              </a:rPr>
              <a:t>嵌套查询</a:t>
            </a:r>
          </a:p>
        </p:txBody>
      </p:sp>
      <p:sp>
        <p:nvSpPr>
          <p:cNvPr id="10" name="文本框 9"/>
          <p:cNvSpPr txBox="1"/>
          <p:nvPr/>
        </p:nvSpPr>
        <p:spPr>
          <a:xfrm>
            <a:off x="1259632" y="1204392"/>
            <a:ext cx="3506088" cy="2677656"/>
          </a:xfrm>
          <a:prstGeom prst="rect">
            <a:avLst/>
          </a:prstGeom>
          <a:noFill/>
        </p:spPr>
        <p:txBody>
          <a:bodyPr wrap="none" rtlCol="0">
            <a:spAutoFit/>
          </a:bodyPr>
          <a:lstStyle/>
          <a:p>
            <a:pPr>
              <a:buClr>
                <a:srgbClr val="FF0000"/>
              </a:buClr>
            </a:pPr>
            <a:r>
              <a:rPr lang="en-US" altLang="zh-CN" sz="1400" dirty="0">
                <a:latin typeface="黑体" panose="02010609060101010101" pitchFamily="49" charset="-122"/>
                <a:ea typeface="黑体" panose="02010609060101010101" pitchFamily="49" charset="-122"/>
              </a:rPr>
              <a:t>SELECT &lt;</a:t>
            </a:r>
            <a:r>
              <a:rPr lang="zh-CN" altLang="en-US" sz="1400" dirty="0">
                <a:latin typeface="黑体" panose="02010609060101010101" pitchFamily="49" charset="-122"/>
                <a:ea typeface="黑体" panose="02010609060101010101" pitchFamily="49" charset="-122"/>
              </a:rPr>
              <a:t>查询列表</a:t>
            </a:r>
            <a:r>
              <a:rPr lang="en-US" altLang="zh-CN" sz="1400" dirty="0">
                <a:latin typeface="黑体" panose="02010609060101010101" pitchFamily="49" charset="-122"/>
                <a:ea typeface="黑体" panose="02010609060101010101" pitchFamily="49" charset="-122"/>
              </a:rPr>
              <a:t>&gt;</a:t>
            </a:r>
          </a:p>
          <a:p>
            <a:pPr>
              <a:buClr>
                <a:srgbClr val="FF0000"/>
              </a:buClr>
            </a:pPr>
            <a:r>
              <a:rPr lang="en-US" altLang="zh-CN" sz="1400" dirty="0">
                <a:latin typeface="黑体" panose="02010609060101010101" pitchFamily="49" charset="-122"/>
                <a:ea typeface="黑体" panose="02010609060101010101" pitchFamily="49" charset="-122"/>
              </a:rPr>
              <a:t>[ INTO &lt;</a:t>
            </a:r>
            <a:r>
              <a:rPr lang="zh-CN" altLang="en-US" sz="1400" dirty="0">
                <a:latin typeface="黑体" panose="02010609060101010101" pitchFamily="49" charset="-122"/>
                <a:ea typeface="黑体" panose="02010609060101010101" pitchFamily="49" charset="-122"/>
              </a:rPr>
              <a:t>新表名</a:t>
            </a:r>
            <a:r>
              <a:rPr lang="en-US" altLang="zh-CN" sz="1400" dirty="0">
                <a:latin typeface="黑体" panose="02010609060101010101" pitchFamily="49" charset="-122"/>
                <a:ea typeface="黑体" panose="02010609060101010101" pitchFamily="49" charset="-122"/>
              </a:rPr>
              <a:t>&gt; ] </a:t>
            </a:r>
          </a:p>
          <a:p>
            <a:pPr>
              <a:buClr>
                <a:srgbClr val="FF0000"/>
              </a:buClr>
            </a:pPr>
            <a:r>
              <a:rPr lang="en-US" altLang="zh-CN" sz="1400" dirty="0">
                <a:latin typeface="黑体" panose="02010609060101010101" pitchFamily="49" charset="-122"/>
                <a:ea typeface="黑体" panose="02010609060101010101" pitchFamily="49" charset="-122"/>
              </a:rPr>
              <a:t>FROM &lt;</a:t>
            </a:r>
            <a:r>
              <a:rPr lang="zh-CN" altLang="en-US" sz="1400" dirty="0">
                <a:latin typeface="黑体" panose="02010609060101010101" pitchFamily="49" charset="-122"/>
                <a:ea typeface="黑体" panose="02010609060101010101" pitchFamily="49" charset="-122"/>
              </a:rPr>
              <a:t>基表名</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视图名</a:t>
            </a:r>
            <a:r>
              <a:rPr lang="en-US" altLang="zh-CN" sz="1400" dirty="0">
                <a:latin typeface="黑体" panose="02010609060101010101" pitchFamily="49" charset="-122"/>
                <a:ea typeface="黑体" panose="02010609060101010101" pitchFamily="49" charset="-122"/>
              </a:rPr>
              <a:t>&gt; [ </a:t>
            </a:r>
            <a:r>
              <a:rPr lang="zh-CN" altLang="en-US" sz="1400" dirty="0">
                <a:latin typeface="黑体" panose="02010609060101010101" pitchFamily="49" charset="-122"/>
                <a:ea typeface="黑体" panose="02010609060101010101" pitchFamily="49" charset="-122"/>
              </a:rPr>
              <a:t>别名 </a:t>
            </a:r>
            <a:r>
              <a:rPr lang="en-US" altLang="zh-CN" sz="1400" dirty="0">
                <a:latin typeface="黑体" panose="02010609060101010101" pitchFamily="49" charset="-122"/>
                <a:ea typeface="黑体" panose="02010609060101010101" pitchFamily="49" charset="-122"/>
              </a:rPr>
              <a:t>] ……</a:t>
            </a:r>
          </a:p>
          <a:p>
            <a:pPr>
              <a:buClr>
                <a:srgbClr val="FF0000"/>
              </a:buClr>
            </a:pPr>
            <a:r>
              <a:rPr lang="en-US" altLang="zh-CN" sz="1400" dirty="0">
                <a:latin typeface="黑体" panose="02010609060101010101" pitchFamily="49" charset="-122"/>
                <a:ea typeface="黑体" panose="02010609060101010101" pitchFamily="49" charset="-122"/>
              </a:rPr>
              <a:t>WHERE &lt;</a:t>
            </a:r>
            <a:r>
              <a:rPr lang="zh-CN" altLang="en-US" sz="1400" dirty="0">
                <a:latin typeface="黑体" panose="02010609060101010101" pitchFamily="49" charset="-122"/>
                <a:ea typeface="黑体" panose="02010609060101010101" pitchFamily="49" charset="-122"/>
              </a:rPr>
              <a:t>列名或列表达式</a:t>
            </a:r>
            <a:r>
              <a:rPr lang="en-US" altLang="zh-CN" sz="1400" dirty="0">
                <a:latin typeface="黑体" panose="02010609060101010101" pitchFamily="49" charset="-122"/>
                <a:ea typeface="黑体" panose="02010609060101010101" pitchFamily="49" charset="-122"/>
              </a:rPr>
              <a:t>&gt; &lt;</a:t>
            </a:r>
            <a:r>
              <a:rPr lang="zh-CN" altLang="en-US" sz="1400" dirty="0">
                <a:latin typeface="黑体" panose="02010609060101010101" pitchFamily="49" charset="-122"/>
                <a:ea typeface="黑体" panose="02010609060101010101" pitchFamily="49" charset="-122"/>
              </a:rPr>
              <a:t>比较运算符</a:t>
            </a:r>
            <a:r>
              <a:rPr lang="en-US" altLang="zh-CN" sz="1400" dirty="0">
                <a:latin typeface="黑体" panose="02010609060101010101" pitchFamily="49" charset="-122"/>
                <a:ea typeface="黑体" panose="02010609060101010101" pitchFamily="49" charset="-122"/>
              </a:rPr>
              <a:t>&gt;</a:t>
            </a:r>
          </a:p>
          <a:p>
            <a:pPr>
              <a:buClr>
                <a:srgbClr val="FF0000"/>
              </a:buClr>
            </a:pPr>
            <a:r>
              <a:rPr lang="en-US" altLang="zh-CN" sz="1400" dirty="0">
                <a:solidFill>
                  <a:srgbClr val="FF0000"/>
                </a:solidFill>
                <a:latin typeface="黑体" panose="02010609060101010101" pitchFamily="49" charset="-122"/>
                <a:ea typeface="黑体" panose="02010609060101010101" pitchFamily="49" charset="-122"/>
              </a:rPr>
              <a:t>( SELECT &lt;</a:t>
            </a:r>
            <a:r>
              <a:rPr lang="zh-CN" altLang="en-US" sz="1400" dirty="0">
                <a:solidFill>
                  <a:srgbClr val="FF0000"/>
                </a:solidFill>
                <a:latin typeface="黑体" panose="02010609060101010101" pitchFamily="49" charset="-122"/>
                <a:ea typeface="黑体" panose="02010609060101010101" pitchFamily="49" charset="-122"/>
              </a:rPr>
              <a:t>查询列</a:t>
            </a:r>
            <a:r>
              <a:rPr lang="en-US" altLang="zh-CN" sz="1400" dirty="0">
                <a:solidFill>
                  <a:srgbClr val="FF0000"/>
                </a:solidFill>
                <a:latin typeface="黑体" panose="02010609060101010101" pitchFamily="49" charset="-122"/>
                <a:ea typeface="黑体" panose="02010609060101010101" pitchFamily="49" charset="-122"/>
              </a:rPr>
              <a:t>&gt;</a:t>
            </a:r>
          </a:p>
          <a:p>
            <a:pPr>
              <a:buClr>
                <a:srgbClr val="FF0000"/>
              </a:buClr>
            </a:pPr>
            <a:r>
              <a:rPr lang="en-US" altLang="zh-CN" sz="1400" dirty="0">
                <a:solidFill>
                  <a:srgbClr val="FF0000"/>
                </a:solidFill>
                <a:latin typeface="黑体" panose="02010609060101010101" pitchFamily="49" charset="-122"/>
                <a:ea typeface="黑体" panose="02010609060101010101" pitchFamily="49" charset="-122"/>
              </a:rPr>
              <a:t>FROM &lt;</a:t>
            </a:r>
            <a:r>
              <a:rPr lang="zh-CN" altLang="en-US" sz="1400" dirty="0">
                <a:solidFill>
                  <a:srgbClr val="FF0000"/>
                </a:solidFill>
                <a:latin typeface="黑体" panose="02010609060101010101" pitchFamily="49" charset="-122"/>
                <a:ea typeface="黑体" panose="02010609060101010101" pitchFamily="49" charset="-122"/>
              </a:rPr>
              <a:t>基表名</a:t>
            </a:r>
            <a:r>
              <a:rPr lang="en-US" altLang="zh-CN" sz="1400" dirty="0">
                <a:solidFill>
                  <a:srgbClr val="FF0000"/>
                </a:solidFill>
                <a:latin typeface="黑体" panose="02010609060101010101" pitchFamily="49" charset="-122"/>
                <a:ea typeface="黑体" panose="02010609060101010101" pitchFamily="49" charset="-122"/>
              </a:rPr>
              <a:t>|</a:t>
            </a:r>
            <a:r>
              <a:rPr lang="zh-CN" altLang="en-US" sz="1400" dirty="0">
                <a:solidFill>
                  <a:srgbClr val="FF0000"/>
                </a:solidFill>
                <a:latin typeface="黑体" panose="02010609060101010101" pitchFamily="49" charset="-122"/>
                <a:ea typeface="黑体" panose="02010609060101010101" pitchFamily="49" charset="-122"/>
              </a:rPr>
              <a:t>视图名</a:t>
            </a:r>
            <a:r>
              <a:rPr lang="en-US" altLang="zh-CN" sz="1400" dirty="0">
                <a:solidFill>
                  <a:srgbClr val="FF0000"/>
                </a:solidFill>
                <a:latin typeface="黑体" panose="02010609060101010101" pitchFamily="49" charset="-122"/>
                <a:ea typeface="黑体" panose="02010609060101010101" pitchFamily="49" charset="-122"/>
              </a:rPr>
              <a:t>&gt; [ </a:t>
            </a:r>
            <a:r>
              <a:rPr lang="zh-CN" altLang="en-US" sz="1400" dirty="0">
                <a:solidFill>
                  <a:srgbClr val="FF0000"/>
                </a:solidFill>
                <a:latin typeface="黑体" panose="02010609060101010101" pitchFamily="49" charset="-122"/>
                <a:ea typeface="黑体" panose="02010609060101010101" pitchFamily="49" charset="-122"/>
              </a:rPr>
              <a:t>别名 </a:t>
            </a:r>
            <a:r>
              <a:rPr lang="en-US" altLang="zh-CN" sz="1400" dirty="0">
                <a:solidFill>
                  <a:srgbClr val="FF0000"/>
                </a:solidFill>
                <a:latin typeface="黑体" panose="02010609060101010101" pitchFamily="49" charset="-122"/>
                <a:ea typeface="黑体" panose="02010609060101010101" pitchFamily="49" charset="-122"/>
              </a:rPr>
              <a:t>] ……</a:t>
            </a:r>
          </a:p>
          <a:p>
            <a:pPr>
              <a:buClr>
                <a:srgbClr val="FF0000"/>
              </a:buClr>
            </a:pPr>
            <a:r>
              <a:rPr lang="en-US" altLang="zh-CN" sz="1400" dirty="0">
                <a:solidFill>
                  <a:srgbClr val="FF0000"/>
                </a:solidFill>
                <a:latin typeface="黑体" panose="02010609060101010101" pitchFamily="49" charset="-122"/>
                <a:ea typeface="黑体" panose="02010609060101010101" pitchFamily="49" charset="-122"/>
              </a:rPr>
              <a:t>WHERE &lt;</a:t>
            </a:r>
            <a:r>
              <a:rPr lang="zh-CN" altLang="en-US" sz="1400" dirty="0">
                <a:solidFill>
                  <a:srgbClr val="FF0000"/>
                </a:solidFill>
                <a:latin typeface="黑体" panose="02010609060101010101" pitchFamily="49" charset="-122"/>
                <a:ea typeface="黑体" panose="02010609060101010101" pitchFamily="49" charset="-122"/>
              </a:rPr>
              <a:t>条件表达式</a:t>
            </a:r>
            <a:r>
              <a:rPr lang="en-US" altLang="zh-CN" sz="1400" dirty="0">
                <a:solidFill>
                  <a:srgbClr val="FF0000"/>
                </a:solidFill>
                <a:latin typeface="黑体" panose="02010609060101010101" pitchFamily="49" charset="-122"/>
                <a:ea typeface="黑体" panose="02010609060101010101" pitchFamily="49" charset="-122"/>
              </a:rPr>
              <a:t>&gt;</a:t>
            </a:r>
          </a:p>
          <a:p>
            <a:pPr>
              <a:buClr>
                <a:srgbClr val="FF0000"/>
              </a:buClr>
            </a:pPr>
            <a:r>
              <a:rPr lang="en-US" altLang="zh-CN" sz="1400" dirty="0">
                <a:solidFill>
                  <a:srgbClr val="FF0000"/>
                </a:solidFill>
                <a:latin typeface="黑体" panose="02010609060101010101" pitchFamily="49" charset="-122"/>
                <a:ea typeface="黑体" panose="02010609060101010101" pitchFamily="49" charset="-122"/>
              </a:rPr>
              <a:t>[ GROUP BY &lt;</a:t>
            </a:r>
            <a:r>
              <a:rPr lang="zh-CN" altLang="en-US" sz="1400" dirty="0">
                <a:solidFill>
                  <a:srgbClr val="FF0000"/>
                </a:solidFill>
                <a:latin typeface="黑体" panose="02010609060101010101" pitchFamily="49" charset="-122"/>
                <a:ea typeface="黑体" panose="02010609060101010101" pitchFamily="49" charset="-122"/>
              </a:rPr>
              <a:t>分组内容</a:t>
            </a:r>
            <a:r>
              <a:rPr lang="en-US" altLang="zh-CN" sz="1400" dirty="0">
                <a:solidFill>
                  <a:srgbClr val="FF0000"/>
                </a:solidFill>
                <a:latin typeface="黑体" panose="02010609060101010101" pitchFamily="49" charset="-122"/>
                <a:ea typeface="黑体" panose="02010609060101010101" pitchFamily="49" charset="-122"/>
              </a:rPr>
              <a:t>&gt;] </a:t>
            </a:r>
          </a:p>
          <a:p>
            <a:pPr>
              <a:buClr>
                <a:srgbClr val="FF0000"/>
              </a:buClr>
            </a:pPr>
            <a:r>
              <a:rPr lang="en-US" altLang="zh-CN" sz="1400" dirty="0">
                <a:solidFill>
                  <a:srgbClr val="FF0000"/>
                </a:solidFill>
                <a:latin typeface="黑体" panose="02010609060101010101" pitchFamily="49" charset="-122"/>
                <a:ea typeface="黑体" panose="02010609060101010101" pitchFamily="49" charset="-122"/>
              </a:rPr>
              <a:t>[ HAVING &lt;</a:t>
            </a:r>
            <a:r>
              <a:rPr lang="zh-CN" altLang="en-US" sz="1400" dirty="0">
                <a:solidFill>
                  <a:srgbClr val="FF0000"/>
                </a:solidFill>
                <a:latin typeface="黑体" panose="02010609060101010101" pitchFamily="49" charset="-122"/>
                <a:ea typeface="黑体" panose="02010609060101010101" pitchFamily="49" charset="-122"/>
              </a:rPr>
              <a:t>组内条件</a:t>
            </a:r>
            <a:r>
              <a:rPr lang="en-US" altLang="zh-CN" sz="1400" dirty="0">
                <a:solidFill>
                  <a:srgbClr val="FF0000"/>
                </a:solidFill>
                <a:latin typeface="黑体" panose="02010609060101010101" pitchFamily="49" charset="-122"/>
                <a:ea typeface="黑体" panose="02010609060101010101" pitchFamily="49" charset="-122"/>
              </a:rPr>
              <a:t>&gt;] ) </a:t>
            </a:r>
          </a:p>
          <a:p>
            <a:pPr>
              <a:buClr>
                <a:srgbClr val="FF0000"/>
              </a:buClr>
            </a:pPr>
            <a:r>
              <a:rPr lang="en-US" altLang="zh-CN" sz="1400" dirty="0">
                <a:solidFill>
                  <a:srgbClr val="FF0000"/>
                </a:solidFill>
                <a:latin typeface="黑体" panose="02010609060101010101" pitchFamily="49" charset="-122"/>
                <a:ea typeface="黑体" panose="02010609060101010101" pitchFamily="49" charset="-122"/>
              </a:rPr>
              <a:t>[ GROUP BY &lt;</a:t>
            </a:r>
            <a:r>
              <a:rPr lang="zh-CN" altLang="en-US" sz="1400" dirty="0">
                <a:solidFill>
                  <a:srgbClr val="FF0000"/>
                </a:solidFill>
                <a:latin typeface="黑体" panose="02010609060101010101" pitchFamily="49" charset="-122"/>
                <a:ea typeface="黑体" panose="02010609060101010101" pitchFamily="49" charset="-122"/>
              </a:rPr>
              <a:t>分组内容</a:t>
            </a:r>
            <a:r>
              <a:rPr lang="en-US" altLang="zh-CN" sz="1400" dirty="0">
                <a:solidFill>
                  <a:srgbClr val="FF0000"/>
                </a:solidFill>
                <a:latin typeface="黑体" panose="02010609060101010101" pitchFamily="49" charset="-122"/>
                <a:ea typeface="黑体" panose="02010609060101010101" pitchFamily="49" charset="-122"/>
              </a:rPr>
              <a:t>&gt;] </a:t>
            </a:r>
          </a:p>
          <a:p>
            <a:pPr>
              <a:buClr>
                <a:srgbClr val="FF0000"/>
              </a:buClr>
            </a:pPr>
            <a:r>
              <a:rPr lang="en-US" altLang="zh-CN" sz="1400" dirty="0">
                <a:solidFill>
                  <a:srgbClr val="FF0000"/>
                </a:solidFill>
                <a:latin typeface="黑体" panose="02010609060101010101" pitchFamily="49" charset="-122"/>
                <a:ea typeface="黑体" panose="02010609060101010101" pitchFamily="49" charset="-122"/>
              </a:rPr>
              <a:t>[ HAVING &lt;</a:t>
            </a:r>
            <a:r>
              <a:rPr lang="zh-CN" altLang="en-US" sz="1400" dirty="0">
                <a:solidFill>
                  <a:srgbClr val="FF0000"/>
                </a:solidFill>
                <a:latin typeface="黑体" panose="02010609060101010101" pitchFamily="49" charset="-122"/>
                <a:ea typeface="黑体" panose="02010609060101010101" pitchFamily="49" charset="-122"/>
              </a:rPr>
              <a:t>组内条件</a:t>
            </a:r>
            <a:r>
              <a:rPr lang="en-US" altLang="zh-CN" sz="1400" dirty="0">
                <a:solidFill>
                  <a:srgbClr val="FF0000"/>
                </a:solidFill>
                <a:latin typeface="黑体" panose="02010609060101010101" pitchFamily="49" charset="-122"/>
                <a:ea typeface="黑体" panose="02010609060101010101" pitchFamily="49" charset="-122"/>
              </a:rPr>
              <a:t>&gt;] </a:t>
            </a:r>
          </a:p>
          <a:p>
            <a:pPr>
              <a:buClr>
                <a:srgbClr val="FF0000"/>
              </a:buClr>
            </a:pPr>
            <a:r>
              <a:rPr lang="en-US" altLang="zh-CN" sz="1400" dirty="0">
                <a:solidFill>
                  <a:srgbClr val="FF0000"/>
                </a:solidFill>
                <a:latin typeface="黑体" panose="02010609060101010101" pitchFamily="49" charset="-122"/>
                <a:ea typeface="黑体" panose="02010609060101010101" pitchFamily="49" charset="-122"/>
              </a:rPr>
              <a:t>[ ORDER BY &lt;</a:t>
            </a:r>
            <a:r>
              <a:rPr lang="zh-CN" altLang="en-US" sz="1400" dirty="0">
                <a:solidFill>
                  <a:srgbClr val="FF0000"/>
                </a:solidFill>
                <a:latin typeface="黑体" panose="02010609060101010101" pitchFamily="49" charset="-122"/>
                <a:ea typeface="黑体" panose="02010609060101010101" pitchFamily="49" charset="-122"/>
              </a:rPr>
              <a:t>排序列名</a:t>
            </a:r>
            <a:r>
              <a:rPr lang="en-US" altLang="zh-CN" sz="1400" dirty="0">
                <a:solidFill>
                  <a:srgbClr val="FF0000"/>
                </a:solidFill>
                <a:latin typeface="黑体" panose="02010609060101010101" pitchFamily="49" charset="-122"/>
                <a:ea typeface="黑体" panose="02010609060101010101" pitchFamily="49" charset="-122"/>
              </a:rPr>
              <a:t>&gt;[ ASC | DESC ]</a:t>
            </a:r>
            <a:r>
              <a:rPr lang="zh-CN" altLang="en-US" sz="1400" dirty="0">
                <a:solidFill>
                  <a:srgbClr val="FF0000"/>
                </a:solidFill>
                <a:latin typeface="黑体" panose="02010609060101010101" pitchFamily="49" charset="-122"/>
                <a:ea typeface="黑体" panose="02010609060101010101" pitchFamily="49" charset="-122"/>
              </a:rPr>
              <a:t>）</a:t>
            </a:r>
            <a:endParaRPr lang="en-US" altLang="zh-CN" sz="1400" dirty="0">
              <a:solidFill>
                <a:srgbClr val="FF0000"/>
              </a:solidFill>
              <a:latin typeface="黑体" panose="02010609060101010101" pitchFamily="49" charset="-122"/>
              <a:ea typeface="黑体" panose="02010609060101010101" pitchFamily="49" charset="-122"/>
            </a:endParaRPr>
          </a:p>
        </p:txBody>
      </p:sp>
      <p:sp>
        <p:nvSpPr>
          <p:cNvPr id="11" name="文本框 10"/>
          <p:cNvSpPr txBox="1"/>
          <p:nvPr/>
        </p:nvSpPr>
        <p:spPr>
          <a:xfrm>
            <a:off x="864444" y="664332"/>
            <a:ext cx="2582758" cy="400110"/>
          </a:xfrm>
          <a:prstGeom prst="rect">
            <a:avLst/>
          </a:prstGeom>
          <a:noFill/>
        </p:spPr>
        <p:txBody>
          <a:bodyPr wrap="none" rtlCol="0">
            <a:spAutoFit/>
          </a:bodyPr>
          <a:lstStyle/>
          <a:p>
            <a:pPr marL="342900" indent="-342900">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rPr>
              <a:t>嵌套查询语法格式</a:t>
            </a: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62</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87883017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文本框 5"/>
          <p:cNvSpPr txBox="1"/>
          <p:nvPr/>
        </p:nvSpPr>
        <p:spPr>
          <a:xfrm>
            <a:off x="5076056" y="196280"/>
            <a:ext cx="219624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嵌套查询</a:t>
            </a:r>
          </a:p>
        </p:txBody>
      </p:sp>
      <p:sp>
        <p:nvSpPr>
          <p:cNvPr id="9" name="文本框 8"/>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6.</a:t>
            </a:r>
            <a:r>
              <a:rPr lang="zh-CN" altLang="en-US" b="1" dirty="0">
                <a:solidFill>
                  <a:srgbClr val="123E61"/>
                </a:solidFill>
                <a:latin typeface="黑体" panose="02010609060101010101" pitchFamily="49" charset="-122"/>
                <a:ea typeface="黑体" panose="02010609060101010101" pitchFamily="49" charset="-122"/>
              </a:rPr>
              <a:t>嵌套查询</a:t>
            </a:r>
          </a:p>
        </p:txBody>
      </p:sp>
      <p:sp>
        <p:nvSpPr>
          <p:cNvPr id="10" name="文本框 9"/>
          <p:cNvSpPr txBox="1"/>
          <p:nvPr/>
        </p:nvSpPr>
        <p:spPr>
          <a:xfrm>
            <a:off x="386172" y="1130143"/>
            <a:ext cx="8218276" cy="3785652"/>
          </a:xfrm>
          <a:prstGeom prst="rect">
            <a:avLst/>
          </a:prstGeom>
          <a:noFill/>
        </p:spPr>
        <p:txBody>
          <a:bodyPr wrap="square" rtlCol="0">
            <a:spAutoFit/>
          </a:bodyPr>
          <a:lstStyle/>
          <a:p>
            <a:pPr marL="1200150" lvl="2" indent="-285750">
              <a:spcBef>
                <a:spcPts val="600"/>
              </a:spcBef>
              <a:buClr>
                <a:srgbClr val="002060"/>
              </a:buClr>
              <a:buFont typeface="Wingdings" panose="05000000000000000000" pitchFamily="2" charset="2"/>
              <a:buChar char="l"/>
              <a:defRPr/>
            </a:pPr>
            <a:r>
              <a:rPr lang="zh-CN" altLang="en-US" dirty="0">
                <a:latin typeface="黑体" panose="02010609060101010101" pitchFamily="49" charset="-122"/>
                <a:ea typeface="黑体" panose="02010609060101010101" pitchFamily="49" charset="-122"/>
              </a:rPr>
              <a:t>子</a:t>
            </a:r>
            <a:r>
              <a:rPr lang="zh-CN" altLang="en-US" sz="1600" dirty="0">
                <a:solidFill>
                  <a:srgbClr val="002060"/>
                </a:solidFill>
                <a:latin typeface="黑体" panose="02010609060101010101" pitchFamily="49" charset="-122"/>
                <a:ea typeface="黑体" panose="02010609060101010101" pitchFamily="49" charset="-122"/>
              </a:rPr>
              <a:t>查询的查询条件不依赖于主查询</a:t>
            </a:r>
            <a:endParaRPr lang="en-US" altLang="zh-CN" sz="1600" dirty="0">
              <a:solidFill>
                <a:srgbClr val="002060"/>
              </a:solidFill>
              <a:latin typeface="黑体" panose="02010609060101010101" pitchFamily="49" charset="-122"/>
              <a:ea typeface="黑体" panose="02010609060101010101" pitchFamily="49" charset="-122"/>
            </a:endParaRPr>
          </a:p>
          <a:p>
            <a:pPr marL="1200150" lvl="2" indent="-285750">
              <a:spcBef>
                <a:spcPts val="600"/>
              </a:spcBef>
              <a:buClr>
                <a:srgbClr val="002060"/>
              </a:buClr>
              <a:buFont typeface="Wingdings" panose="05000000000000000000" pitchFamily="2" charset="2"/>
              <a:buChar char="l"/>
              <a:defRPr/>
            </a:pPr>
            <a:r>
              <a:rPr lang="zh-CN" altLang="en-US" sz="1600" dirty="0">
                <a:solidFill>
                  <a:srgbClr val="002060"/>
                </a:solidFill>
                <a:latin typeface="黑体" panose="02010609060101010101" pitchFamily="49" charset="-122"/>
                <a:ea typeface="黑体" panose="02010609060101010101" pitchFamily="49" charset="-122"/>
              </a:rPr>
              <a:t>执行顺序从嵌套层次最内层子查询开始执行，每个子查询在其直接外查询处理之前执行，查询返回结果作为父查询的查询条件，最后执行最外层的主查询</a:t>
            </a:r>
            <a:endParaRPr lang="en-US" altLang="zh-CN" sz="1600" dirty="0">
              <a:solidFill>
                <a:srgbClr val="002060"/>
              </a:solidFill>
              <a:latin typeface="黑体" panose="02010609060101010101" pitchFamily="49" charset="-122"/>
              <a:ea typeface="黑体" panose="02010609060101010101" pitchFamily="49" charset="-122"/>
            </a:endParaRPr>
          </a:p>
          <a:p>
            <a:pPr marL="1200150" lvl="2" indent="-285750">
              <a:spcBef>
                <a:spcPts val="600"/>
              </a:spcBef>
              <a:buClr>
                <a:srgbClr val="002060"/>
              </a:buClr>
              <a:buFont typeface="Wingdings" panose="05000000000000000000" pitchFamily="2" charset="2"/>
              <a:buChar char="l"/>
              <a:defRPr/>
            </a:pPr>
            <a:r>
              <a:rPr lang="zh-CN" altLang="en-US" sz="1600" dirty="0">
                <a:solidFill>
                  <a:srgbClr val="002060"/>
                </a:solidFill>
                <a:latin typeface="黑体" panose="02010609060101010101" pitchFamily="49" charset="-122"/>
                <a:ea typeface="黑体" panose="02010609060101010101" pitchFamily="49" charset="-122"/>
              </a:rPr>
              <a:t>例：查询‘</a:t>
            </a:r>
            <a:r>
              <a:rPr lang="en-US" altLang="zh-CN" sz="1600" dirty="0">
                <a:solidFill>
                  <a:srgbClr val="002060"/>
                </a:solidFill>
                <a:latin typeface="黑体" panose="02010609060101010101" pitchFamily="49" charset="-122"/>
                <a:ea typeface="黑体" panose="02010609060101010101" pitchFamily="49" charset="-122"/>
              </a:rPr>
              <a:t>102</a:t>
            </a:r>
            <a:r>
              <a:rPr lang="zh-CN" altLang="en-US" sz="1600" dirty="0">
                <a:solidFill>
                  <a:srgbClr val="002060"/>
                </a:solidFill>
                <a:latin typeface="黑体" panose="02010609060101010101" pitchFamily="49" charset="-122"/>
                <a:ea typeface="黑体" panose="02010609060101010101" pitchFamily="49" charset="-122"/>
              </a:rPr>
              <a:t>’部门中，工资高于该部门平均工资的医生，返回其姓名、工资和所在部门编号。</a:t>
            </a:r>
            <a:endParaRPr lang="en-US" altLang="zh-CN" sz="1600" dirty="0">
              <a:solidFill>
                <a:srgbClr val="002060"/>
              </a:solidFill>
              <a:latin typeface="黑体" panose="02010609060101010101" pitchFamily="49" charset="-122"/>
              <a:ea typeface="黑体" panose="02010609060101010101" pitchFamily="49" charset="-122"/>
            </a:endParaRPr>
          </a:p>
          <a:p>
            <a:pPr lvl="2">
              <a:spcBef>
                <a:spcPts val="600"/>
              </a:spcBef>
              <a:buClr>
                <a:srgbClr val="0070C0"/>
              </a:buClr>
            </a:pPr>
            <a:r>
              <a:rPr lang="en-US" altLang="zh-CN" sz="1200" dirty="0">
                <a:solidFill>
                  <a:srgbClr val="0B253B"/>
                </a:solidFill>
                <a:latin typeface="黑体" panose="02010609060101010101" pitchFamily="49" charset="-122"/>
                <a:ea typeface="黑体" panose="02010609060101010101" pitchFamily="49" charset="-122"/>
              </a:rPr>
              <a:t>     </a:t>
            </a:r>
            <a:r>
              <a:rPr lang="en-US" altLang="zh-CN" sz="1400" dirty="0">
                <a:solidFill>
                  <a:srgbClr val="0B253B"/>
                </a:solidFill>
                <a:latin typeface="黑体" panose="02010609060101010101" pitchFamily="49" charset="-122"/>
                <a:ea typeface="黑体" panose="02010609060101010101" pitchFamily="49" charset="-122"/>
              </a:rPr>
              <a:t>SELECT </a:t>
            </a:r>
            <a:r>
              <a:rPr lang="en-US" altLang="zh-CN" sz="1400" dirty="0" err="1">
                <a:solidFill>
                  <a:srgbClr val="0B253B"/>
                </a:solidFill>
                <a:latin typeface="黑体" panose="02010609060101010101" pitchFamily="49" charset="-122"/>
                <a:ea typeface="黑体" panose="02010609060101010101" pitchFamily="49" charset="-122"/>
              </a:rPr>
              <a:t>Dname</a:t>
            </a:r>
            <a:r>
              <a:rPr lang="en-US" altLang="zh-CN" sz="1400" dirty="0">
                <a:solidFill>
                  <a:srgbClr val="0B253B"/>
                </a:solidFill>
                <a:latin typeface="黑体" panose="02010609060101010101" pitchFamily="49" charset="-122"/>
                <a:ea typeface="黑体" panose="02010609060101010101" pitchFamily="49" charset="-122"/>
              </a:rPr>
              <a:t> </a:t>
            </a:r>
            <a:r>
              <a:rPr lang="zh-CN" altLang="en-US" sz="1400" dirty="0">
                <a:solidFill>
                  <a:srgbClr val="0B253B"/>
                </a:solidFill>
                <a:latin typeface="黑体" panose="02010609060101010101" pitchFamily="49" charset="-122"/>
                <a:ea typeface="黑体" panose="02010609060101010101" pitchFamily="49" charset="-122"/>
              </a:rPr>
              <a:t>姓名</a:t>
            </a:r>
            <a:r>
              <a:rPr lang="en-US" altLang="zh-CN" sz="1400" dirty="0">
                <a:solidFill>
                  <a:srgbClr val="0B253B"/>
                </a:solidFill>
                <a:latin typeface="黑体" panose="02010609060101010101" pitchFamily="49" charset="-122"/>
                <a:ea typeface="黑体" panose="02010609060101010101" pitchFamily="49" charset="-122"/>
              </a:rPr>
              <a:t>,</a:t>
            </a:r>
            <a:r>
              <a:rPr lang="en-US" altLang="zh-CN" sz="1400" dirty="0" err="1">
                <a:solidFill>
                  <a:srgbClr val="0B253B"/>
                </a:solidFill>
                <a:latin typeface="黑体" panose="02010609060101010101" pitchFamily="49" charset="-122"/>
                <a:ea typeface="黑体" panose="02010609060101010101" pitchFamily="49" charset="-122"/>
              </a:rPr>
              <a:t>Dsalary</a:t>
            </a:r>
            <a:r>
              <a:rPr lang="en-US" altLang="zh-CN" sz="1400" dirty="0">
                <a:solidFill>
                  <a:srgbClr val="0B253B"/>
                </a:solidFill>
                <a:latin typeface="黑体" panose="02010609060101010101" pitchFamily="49" charset="-122"/>
                <a:ea typeface="黑体" panose="02010609060101010101" pitchFamily="49" charset="-122"/>
              </a:rPr>
              <a:t> </a:t>
            </a:r>
            <a:r>
              <a:rPr lang="zh-CN" altLang="en-US" sz="1400" dirty="0">
                <a:solidFill>
                  <a:srgbClr val="0B253B"/>
                </a:solidFill>
                <a:latin typeface="黑体" panose="02010609060101010101" pitchFamily="49" charset="-122"/>
                <a:ea typeface="黑体" panose="02010609060101010101" pitchFamily="49" charset="-122"/>
              </a:rPr>
              <a:t>工资，</a:t>
            </a:r>
            <a:r>
              <a:rPr lang="en-US" altLang="zh-CN" sz="1400" dirty="0" err="1">
                <a:solidFill>
                  <a:srgbClr val="0B253B"/>
                </a:solidFill>
                <a:latin typeface="黑体" panose="02010609060101010101" pitchFamily="49" charset="-122"/>
                <a:ea typeface="黑体" panose="02010609060101010101" pitchFamily="49" charset="-122"/>
              </a:rPr>
              <a:t>DeptNo</a:t>
            </a:r>
            <a:r>
              <a:rPr lang="en-US" altLang="zh-CN" sz="1400" dirty="0">
                <a:solidFill>
                  <a:srgbClr val="0B253B"/>
                </a:solidFill>
                <a:latin typeface="黑体" panose="02010609060101010101" pitchFamily="49" charset="-122"/>
                <a:ea typeface="黑体" panose="02010609060101010101" pitchFamily="49" charset="-122"/>
              </a:rPr>
              <a:t> </a:t>
            </a:r>
            <a:r>
              <a:rPr lang="zh-CN" altLang="en-US" sz="1400" dirty="0">
                <a:solidFill>
                  <a:srgbClr val="0B253B"/>
                </a:solidFill>
                <a:latin typeface="黑体" panose="02010609060101010101" pitchFamily="49" charset="-122"/>
                <a:ea typeface="黑体" panose="02010609060101010101" pitchFamily="49" charset="-122"/>
              </a:rPr>
              <a:t>部门编号 </a:t>
            </a:r>
          </a:p>
          <a:p>
            <a:pPr lvl="2">
              <a:spcBef>
                <a:spcPts val="600"/>
              </a:spcBef>
              <a:buClr>
                <a:srgbClr val="0070C0"/>
              </a:buClr>
            </a:pPr>
            <a:r>
              <a:rPr lang="en-US" altLang="zh-CN" sz="1400" dirty="0">
                <a:solidFill>
                  <a:srgbClr val="0B253B"/>
                </a:solidFill>
                <a:latin typeface="黑体" panose="02010609060101010101" pitchFamily="49" charset="-122"/>
                <a:ea typeface="黑体" panose="02010609060101010101" pitchFamily="49" charset="-122"/>
              </a:rPr>
              <a:t>     FROM Doctor </a:t>
            </a:r>
          </a:p>
          <a:p>
            <a:pPr lvl="2">
              <a:spcBef>
                <a:spcPts val="600"/>
              </a:spcBef>
              <a:buClr>
                <a:srgbClr val="0070C0"/>
              </a:buClr>
            </a:pPr>
            <a:r>
              <a:rPr lang="en-US" altLang="zh-CN" sz="1400" dirty="0">
                <a:solidFill>
                  <a:srgbClr val="0B253B"/>
                </a:solidFill>
                <a:latin typeface="黑体" panose="02010609060101010101" pitchFamily="49" charset="-122"/>
                <a:ea typeface="黑体" panose="02010609060101010101" pitchFamily="49" charset="-122"/>
              </a:rPr>
              <a:t>     WHERE </a:t>
            </a:r>
            <a:r>
              <a:rPr lang="en-US" altLang="zh-CN" sz="1400" dirty="0" err="1">
                <a:solidFill>
                  <a:srgbClr val="0B253B"/>
                </a:solidFill>
                <a:latin typeface="黑体" panose="02010609060101010101" pitchFamily="49" charset="-122"/>
                <a:ea typeface="黑体" panose="02010609060101010101" pitchFamily="49" charset="-122"/>
              </a:rPr>
              <a:t>DeptNo</a:t>
            </a:r>
            <a:r>
              <a:rPr lang="en-US" altLang="zh-CN" sz="1400" dirty="0">
                <a:solidFill>
                  <a:srgbClr val="0B253B"/>
                </a:solidFill>
                <a:latin typeface="黑体" panose="02010609060101010101" pitchFamily="49" charset="-122"/>
                <a:ea typeface="黑体" panose="02010609060101010101" pitchFamily="49" charset="-122"/>
              </a:rPr>
              <a:t>=‘102’and  </a:t>
            </a:r>
            <a:r>
              <a:rPr lang="en-US" altLang="zh-CN" sz="1400" dirty="0" err="1">
                <a:solidFill>
                  <a:srgbClr val="0B253B"/>
                </a:solidFill>
                <a:latin typeface="黑体" panose="02010609060101010101" pitchFamily="49" charset="-122"/>
                <a:ea typeface="黑体" panose="02010609060101010101" pitchFamily="49" charset="-122"/>
              </a:rPr>
              <a:t>DSalary</a:t>
            </a:r>
            <a:r>
              <a:rPr lang="en-US" altLang="zh-CN" sz="1400" dirty="0">
                <a:solidFill>
                  <a:srgbClr val="0B253B"/>
                </a:solidFill>
                <a:latin typeface="黑体" panose="02010609060101010101" pitchFamily="49" charset="-122"/>
                <a:ea typeface="黑体" panose="02010609060101010101" pitchFamily="49" charset="-122"/>
              </a:rPr>
              <a:t>&gt;</a:t>
            </a:r>
          </a:p>
          <a:p>
            <a:pPr lvl="2">
              <a:spcBef>
                <a:spcPts val="600"/>
              </a:spcBef>
              <a:buClr>
                <a:srgbClr val="0070C0"/>
              </a:buClr>
            </a:pPr>
            <a:r>
              <a:rPr lang="en-US" altLang="zh-CN" sz="1400" dirty="0">
                <a:solidFill>
                  <a:srgbClr val="FF0000"/>
                </a:solidFill>
                <a:latin typeface="黑体" panose="02010609060101010101" pitchFamily="49" charset="-122"/>
                <a:ea typeface="黑体" panose="02010609060101010101" pitchFamily="49" charset="-122"/>
              </a:rPr>
              <a:t>         ( SELECT AVG(</a:t>
            </a:r>
            <a:r>
              <a:rPr lang="en-US" altLang="zh-CN" sz="1400" dirty="0" err="1">
                <a:solidFill>
                  <a:srgbClr val="FF0000"/>
                </a:solidFill>
                <a:latin typeface="黑体" panose="02010609060101010101" pitchFamily="49" charset="-122"/>
                <a:ea typeface="黑体" panose="02010609060101010101" pitchFamily="49" charset="-122"/>
              </a:rPr>
              <a:t>Dsalary</a:t>
            </a:r>
            <a:r>
              <a:rPr lang="en-US" altLang="zh-CN" sz="1400" dirty="0">
                <a:solidFill>
                  <a:srgbClr val="FF0000"/>
                </a:solidFill>
                <a:latin typeface="黑体" panose="02010609060101010101" pitchFamily="49" charset="-122"/>
                <a:ea typeface="黑体" panose="02010609060101010101" pitchFamily="49" charset="-122"/>
              </a:rPr>
              <a:t>) </a:t>
            </a:r>
            <a:endParaRPr lang="zh-CN" altLang="en-US" sz="1400" dirty="0">
              <a:solidFill>
                <a:srgbClr val="FF0000"/>
              </a:solidFill>
              <a:latin typeface="黑体" panose="02010609060101010101" pitchFamily="49" charset="-122"/>
              <a:ea typeface="黑体" panose="02010609060101010101" pitchFamily="49" charset="-122"/>
            </a:endParaRPr>
          </a:p>
          <a:p>
            <a:pPr lvl="2">
              <a:spcBef>
                <a:spcPts val="600"/>
              </a:spcBef>
              <a:buClr>
                <a:srgbClr val="0070C0"/>
              </a:buClr>
            </a:pPr>
            <a:r>
              <a:rPr lang="en-US" altLang="zh-CN" sz="1400" dirty="0">
                <a:solidFill>
                  <a:srgbClr val="FF0000"/>
                </a:solidFill>
                <a:latin typeface="黑体" panose="02010609060101010101" pitchFamily="49" charset="-122"/>
                <a:ea typeface="黑体" panose="02010609060101010101" pitchFamily="49" charset="-122"/>
              </a:rPr>
              <a:t>           FROM Doctor </a:t>
            </a:r>
          </a:p>
          <a:p>
            <a:pPr lvl="2">
              <a:spcBef>
                <a:spcPts val="600"/>
              </a:spcBef>
              <a:buClr>
                <a:srgbClr val="0070C0"/>
              </a:buClr>
            </a:pPr>
            <a:r>
              <a:rPr lang="en-US" altLang="zh-CN" sz="1400" dirty="0">
                <a:solidFill>
                  <a:srgbClr val="FF0000"/>
                </a:solidFill>
                <a:latin typeface="黑体" panose="02010609060101010101" pitchFamily="49" charset="-122"/>
                <a:ea typeface="黑体" panose="02010609060101010101" pitchFamily="49" charset="-122"/>
              </a:rPr>
              <a:t>           WHERE </a:t>
            </a:r>
            <a:r>
              <a:rPr lang="en-US" altLang="zh-CN" sz="1400" dirty="0" err="1">
                <a:solidFill>
                  <a:srgbClr val="FF0000"/>
                </a:solidFill>
                <a:latin typeface="黑体" panose="02010609060101010101" pitchFamily="49" charset="-122"/>
                <a:ea typeface="黑体" panose="02010609060101010101" pitchFamily="49" charset="-122"/>
              </a:rPr>
              <a:t>DeptNo</a:t>
            </a:r>
            <a:r>
              <a:rPr lang="en-US" altLang="zh-CN" sz="1400" dirty="0">
                <a:solidFill>
                  <a:srgbClr val="FF0000"/>
                </a:solidFill>
                <a:latin typeface="黑体" panose="02010609060101010101" pitchFamily="49" charset="-122"/>
                <a:ea typeface="黑体" panose="02010609060101010101" pitchFamily="49" charset="-122"/>
              </a:rPr>
              <a:t>=‘102’);</a:t>
            </a:r>
            <a:endParaRPr lang="zh-CN" altLang="en-US" sz="1400" dirty="0">
              <a:solidFill>
                <a:srgbClr val="002060"/>
              </a:solidFill>
              <a:latin typeface="黑体" panose="02010609060101010101" pitchFamily="49" charset="-122"/>
              <a:ea typeface="黑体" panose="02010609060101010101" pitchFamily="49" charset="-122"/>
            </a:endParaRPr>
          </a:p>
          <a:p>
            <a:pPr marL="285750" indent="-285750">
              <a:buClr>
                <a:srgbClr val="FF0000"/>
              </a:buClr>
              <a:buFont typeface="Wingdings" panose="05000000000000000000" pitchFamily="2" charset="2"/>
              <a:buChar char="n"/>
            </a:pPr>
            <a:endParaRPr lang="en-US" altLang="zh-CN" dirty="0">
              <a:latin typeface="黑体" panose="02010609060101010101" pitchFamily="49" charset="-122"/>
              <a:ea typeface="黑体" panose="02010609060101010101" pitchFamily="49" charset="-122"/>
            </a:endParaRPr>
          </a:p>
        </p:txBody>
      </p:sp>
      <p:sp>
        <p:nvSpPr>
          <p:cNvPr id="11" name="文本框 10"/>
          <p:cNvSpPr txBox="1"/>
          <p:nvPr/>
        </p:nvSpPr>
        <p:spPr>
          <a:xfrm>
            <a:off x="864444" y="664332"/>
            <a:ext cx="2069797" cy="400110"/>
          </a:xfrm>
          <a:prstGeom prst="rect">
            <a:avLst/>
          </a:prstGeom>
          <a:noFill/>
        </p:spPr>
        <p:txBody>
          <a:bodyPr wrap="none" rtlCol="0">
            <a:spAutoFit/>
          </a:bodyPr>
          <a:lstStyle/>
          <a:p>
            <a:pPr marL="342900" indent="-342900">
              <a:buFont typeface="Wingdings" pitchFamily="2" charset="2"/>
              <a:buChar char="l"/>
            </a:pPr>
            <a:r>
              <a:rPr lang="zh-CN" altLang="en-US" sz="2000" dirty="0">
                <a:solidFill>
                  <a:srgbClr val="002060"/>
                </a:solidFill>
                <a:latin typeface="黑体" panose="02010609060101010101" pitchFamily="49" charset="-122"/>
                <a:ea typeface="黑体" panose="02010609060101010101" pitchFamily="49" charset="-122"/>
              </a:rPr>
              <a:t>不相关子查询</a:t>
            </a:r>
          </a:p>
        </p:txBody>
      </p:sp>
      <p:pic>
        <p:nvPicPr>
          <p:cNvPr id="13" name="图片 12">
            <a:extLst>
              <a:ext uri="{FF2B5EF4-FFF2-40B4-BE49-F238E27FC236}">
                <a16:creationId xmlns:a16="http://schemas.microsoft.com/office/drawing/2014/main" id="{9742A793-AECC-4B7B-9B65-24371B41166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02423" y="3364632"/>
            <a:ext cx="3069977" cy="958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63</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342747547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文本框 5"/>
          <p:cNvSpPr txBox="1"/>
          <p:nvPr/>
        </p:nvSpPr>
        <p:spPr>
          <a:xfrm>
            <a:off x="5076056" y="196280"/>
            <a:ext cx="219624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嵌套查询</a:t>
            </a:r>
          </a:p>
        </p:txBody>
      </p:sp>
      <p:sp>
        <p:nvSpPr>
          <p:cNvPr id="9" name="文本框 8"/>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6.</a:t>
            </a:r>
            <a:r>
              <a:rPr lang="zh-CN" altLang="en-US" b="1" dirty="0">
                <a:solidFill>
                  <a:srgbClr val="123E61"/>
                </a:solidFill>
                <a:latin typeface="黑体" panose="02010609060101010101" pitchFamily="49" charset="-122"/>
                <a:ea typeface="黑体" panose="02010609060101010101" pitchFamily="49" charset="-122"/>
              </a:rPr>
              <a:t>嵌套查询</a:t>
            </a:r>
          </a:p>
        </p:txBody>
      </p:sp>
      <p:sp>
        <p:nvSpPr>
          <p:cNvPr id="10" name="文本框 9"/>
          <p:cNvSpPr txBox="1"/>
          <p:nvPr/>
        </p:nvSpPr>
        <p:spPr>
          <a:xfrm>
            <a:off x="251520" y="1121552"/>
            <a:ext cx="8218276" cy="3231654"/>
          </a:xfrm>
          <a:prstGeom prst="rect">
            <a:avLst/>
          </a:prstGeom>
          <a:noFill/>
        </p:spPr>
        <p:txBody>
          <a:bodyPr wrap="square" rtlCol="0">
            <a:spAutoFit/>
          </a:bodyPr>
          <a:lstStyle/>
          <a:p>
            <a:pPr marL="1200150" lvl="2" indent="-285750">
              <a:spcBef>
                <a:spcPts val="600"/>
              </a:spcBef>
              <a:buClr>
                <a:srgbClr val="002060"/>
              </a:buClr>
              <a:buFont typeface="Wingdings" panose="05000000000000000000" pitchFamily="2" charset="2"/>
              <a:buChar char="l"/>
            </a:pPr>
            <a:r>
              <a:rPr lang="zh-CN" altLang="en-US" sz="1600" dirty="0">
                <a:solidFill>
                  <a:srgbClr val="002060"/>
                </a:solidFill>
                <a:latin typeface="黑体" panose="02010609060101010101" pitchFamily="49" charset="-122"/>
                <a:ea typeface="黑体" panose="02010609060101010101" pitchFamily="49" charset="-122"/>
              </a:rPr>
              <a:t>依赖于主查询的子查询，即子查询的条件子句中含有主查询中表的相关信息。</a:t>
            </a:r>
            <a:endParaRPr lang="en-US" altLang="zh-CN" sz="1600" dirty="0">
              <a:solidFill>
                <a:srgbClr val="002060"/>
              </a:solidFill>
              <a:latin typeface="黑体" panose="02010609060101010101" pitchFamily="49" charset="-122"/>
              <a:ea typeface="黑体" panose="02010609060101010101" pitchFamily="49" charset="-122"/>
            </a:endParaRPr>
          </a:p>
          <a:p>
            <a:pPr marL="1200150" lvl="2" indent="-285750">
              <a:spcBef>
                <a:spcPts val="600"/>
              </a:spcBef>
              <a:buClr>
                <a:srgbClr val="002060"/>
              </a:buClr>
              <a:buFont typeface="Wingdings" panose="05000000000000000000" pitchFamily="2" charset="2"/>
              <a:buChar char="l"/>
            </a:pPr>
            <a:r>
              <a:rPr lang="zh-CN" altLang="zh-CN" sz="1600" dirty="0">
                <a:solidFill>
                  <a:srgbClr val="002060"/>
                </a:solidFill>
                <a:latin typeface="黑体" panose="02010609060101010101" pitchFamily="49" charset="-122"/>
                <a:ea typeface="黑体" panose="02010609060101010101" pitchFamily="49" charset="-122"/>
              </a:rPr>
              <a:t>先执行外层查询，然后再执行内层查询。由外层查询的值决定内层查询的结果，内层查询的执行次数由外层查询的结果决定。</a:t>
            </a:r>
            <a:endParaRPr lang="en-US" altLang="zh-CN" sz="1600" dirty="0">
              <a:solidFill>
                <a:srgbClr val="002060"/>
              </a:solidFill>
              <a:latin typeface="黑体" panose="02010609060101010101" pitchFamily="49" charset="-122"/>
              <a:ea typeface="黑体" panose="02010609060101010101" pitchFamily="49" charset="-122"/>
            </a:endParaRPr>
          </a:p>
          <a:p>
            <a:pPr marL="1200150" lvl="2" indent="-285750">
              <a:spcBef>
                <a:spcPts val="600"/>
              </a:spcBef>
              <a:buClr>
                <a:srgbClr val="002060"/>
              </a:buClr>
              <a:buFont typeface="Wingdings" panose="05000000000000000000" pitchFamily="2" charset="2"/>
              <a:buChar char="l"/>
            </a:pPr>
            <a:r>
              <a:rPr lang="zh-CN" altLang="en-US" sz="1600" dirty="0">
                <a:solidFill>
                  <a:srgbClr val="002060"/>
                </a:solidFill>
                <a:latin typeface="黑体" panose="02010609060101010101" pitchFamily="49" charset="-122"/>
                <a:ea typeface="黑体" panose="02010609060101010101" pitchFamily="49" charset="-122"/>
              </a:rPr>
              <a:t>例：查询各部门中，工资高于该部门平均工资的医生，返回其姓名、工资和所在部门编号。</a:t>
            </a:r>
            <a:endParaRPr lang="en-US" altLang="zh-CN" sz="1600" dirty="0">
              <a:solidFill>
                <a:srgbClr val="002060"/>
              </a:solidFill>
              <a:latin typeface="黑体" panose="02010609060101010101" pitchFamily="49" charset="-122"/>
              <a:ea typeface="黑体" panose="02010609060101010101" pitchFamily="49" charset="-122"/>
            </a:endParaRPr>
          </a:p>
          <a:p>
            <a:pPr lvl="2">
              <a:spcBef>
                <a:spcPts val="600"/>
              </a:spcBef>
              <a:buClr>
                <a:srgbClr val="0070C0"/>
              </a:buClr>
            </a:pPr>
            <a:r>
              <a:rPr lang="en-US" altLang="zh-CN" sz="1400" dirty="0">
                <a:solidFill>
                  <a:srgbClr val="0B253B"/>
                </a:solidFill>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SELECT </a:t>
            </a:r>
            <a:r>
              <a:rPr lang="en-US" altLang="zh-CN" sz="1400" dirty="0" err="1">
                <a:latin typeface="黑体" panose="02010609060101010101" pitchFamily="49" charset="-122"/>
                <a:ea typeface="黑体" panose="02010609060101010101" pitchFamily="49" charset="-122"/>
              </a:rPr>
              <a:t>Dname</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姓名</a:t>
            </a:r>
            <a:r>
              <a:rPr lang="en-US" altLang="zh-CN" sz="1400" dirty="0">
                <a:latin typeface="黑体" panose="02010609060101010101" pitchFamily="49" charset="-122"/>
                <a:ea typeface="黑体" panose="02010609060101010101" pitchFamily="49" charset="-122"/>
              </a:rPr>
              <a:t>,</a:t>
            </a:r>
            <a:r>
              <a:rPr lang="en-US" altLang="zh-CN" sz="1400" dirty="0" err="1">
                <a:latin typeface="黑体" panose="02010609060101010101" pitchFamily="49" charset="-122"/>
                <a:ea typeface="黑体" panose="02010609060101010101" pitchFamily="49" charset="-122"/>
              </a:rPr>
              <a:t>Dsalary</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工资，</a:t>
            </a:r>
            <a:r>
              <a:rPr lang="en-US" altLang="zh-CN" sz="1400" dirty="0" err="1">
                <a:latin typeface="黑体" panose="02010609060101010101" pitchFamily="49" charset="-122"/>
                <a:ea typeface="黑体" panose="02010609060101010101" pitchFamily="49" charset="-122"/>
              </a:rPr>
              <a:t>DeptNo</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部门编号 </a:t>
            </a:r>
          </a:p>
          <a:p>
            <a:pPr lvl="2">
              <a:spcBef>
                <a:spcPts val="600"/>
              </a:spcBef>
              <a:buClr>
                <a:srgbClr val="0070C0"/>
              </a:buClr>
            </a:pPr>
            <a:r>
              <a:rPr lang="en-US" altLang="zh-CN" sz="1400" dirty="0">
                <a:latin typeface="黑体" panose="02010609060101010101" pitchFamily="49" charset="-122"/>
                <a:ea typeface="黑体" panose="02010609060101010101" pitchFamily="49" charset="-122"/>
              </a:rPr>
              <a:t>     FROM Doctor D1 </a:t>
            </a:r>
          </a:p>
          <a:p>
            <a:pPr lvl="2">
              <a:spcBef>
                <a:spcPts val="600"/>
              </a:spcBef>
              <a:buClr>
                <a:srgbClr val="0070C0"/>
              </a:buClr>
            </a:pPr>
            <a:r>
              <a:rPr lang="en-US" altLang="zh-CN" sz="1400" dirty="0">
                <a:latin typeface="黑体" panose="02010609060101010101" pitchFamily="49" charset="-122"/>
                <a:ea typeface="黑体" panose="02010609060101010101" pitchFamily="49" charset="-122"/>
              </a:rPr>
              <a:t>     WHERE </a:t>
            </a:r>
            <a:r>
              <a:rPr lang="en-US" altLang="zh-CN" sz="1400" dirty="0" err="1">
                <a:latin typeface="黑体" panose="02010609060101010101" pitchFamily="49" charset="-122"/>
                <a:ea typeface="黑体" panose="02010609060101010101" pitchFamily="49" charset="-122"/>
              </a:rPr>
              <a:t>DSalary</a:t>
            </a:r>
            <a:r>
              <a:rPr lang="en-US" altLang="zh-CN" sz="1400" dirty="0">
                <a:latin typeface="黑体" panose="02010609060101010101" pitchFamily="49" charset="-122"/>
                <a:ea typeface="黑体" panose="02010609060101010101" pitchFamily="49" charset="-122"/>
              </a:rPr>
              <a:t>&gt;</a:t>
            </a:r>
          </a:p>
          <a:p>
            <a:pPr lvl="2">
              <a:spcBef>
                <a:spcPts val="600"/>
              </a:spcBef>
              <a:buClr>
                <a:srgbClr val="0070C0"/>
              </a:buClr>
            </a:pPr>
            <a:r>
              <a:rPr lang="en-US" altLang="zh-CN" sz="1400" dirty="0">
                <a:solidFill>
                  <a:srgbClr val="FF0000"/>
                </a:solidFill>
                <a:latin typeface="黑体" panose="02010609060101010101" pitchFamily="49" charset="-122"/>
                <a:ea typeface="黑体" panose="02010609060101010101" pitchFamily="49" charset="-122"/>
              </a:rPr>
              <a:t>        ( SELECT AVG(</a:t>
            </a:r>
            <a:r>
              <a:rPr lang="en-US" altLang="zh-CN" sz="1400" dirty="0" err="1">
                <a:solidFill>
                  <a:srgbClr val="FF0000"/>
                </a:solidFill>
                <a:latin typeface="黑体" panose="02010609060101010101" pitchFamily="49" charset="-122"/>
                <a:ea typeface="黑体" panose="02010609060101010101" pitchFamily="49" charset="-122"/>
              </a:rPr>
              <a:t>Dsalary</a:t>
            </a:r>
            <a:r>
              <a:rPr lang="en-US" altLang="zh-CN" sz="1400" dirty="0">
                <a:solidFill>
                  <a:srgbClr val="FF0000"/>
                </a:solidFill>
                <a:latin typeface="黑体" panose="02010609060101010101" pitchFamily="49" charset="-122"/>
                <a:ea typeface="黑体" panose="02010609060101010101" pitchFamily="49" charset="-122"/>
              </a:rPr>
              <a:t>) </a:t>
            </a:r>
            <a:endParaRPr lang="zh-CN" altLang="en-US" sz="1400" dirty="0">
              <a:solidFill>
                <a:srgbClr val="FF0000"/>
              </a:solidFill>
              <a:latin typeface="黑体" panose="02010609060101010101" pitchFamily="49" charset="-122"/>
              <a:ea typeface="黑体" panose="02010609060101010101" pitchFamily="49" charset="-122"/>
            </a:endParaRPr>
          </a:p>
          <a:p>
            <a:pPr lvl="2">
              <a:spcBef>
                <a:spcPts val="600"/>
              </a:spcBef>
              <a:buClr>
                <a:srgbClr val="0070C0"/>
              </a:buClr>
            </a:pPr>
            <a:r>
              <a:rPr lang="en-US" altLang="zh-CN" sz="1400" dirty="0">
                <a:solidFill>
                  <a:srgbClr val="FF0000"/>
                </a:solidFill>
                <a:latin typeface="黑体" panose="02010609060101010101" pitchFamily="49" charset="-122"/>
                <a:ea typeface="黑体" panose="02010609060101010101" pitchFamily="49" charset="-122"/>
              </a:rPr>
              <a:t>          FROM Doctor D2 </a:t>
            </a:r>
          </a:p>
          <a:p>
            <a:pPr lvl="2">
              <a:spcBef>
                <a:spcPts val="600"/>
              </a:spcBef>
              <a:buClr>
                <a:srgbClr val="0070C0"/>
              </a:buClr>
            </a:pPr>
            <a:r>
              <a:rPr lang="en-US" altLang="zh-CN" sz="1400" dirty="0">
                <a:solidFill>
                  <a:srgbClr val="FF0000"/>
                </a:solidFill>
                <a:latin typeface="黑体" panose="02010609060101010101" pitchFamily="49" charset="-122"/>
                <a:ea typeface="黑体" panose="02010609060101010101" pitchFamily="49" charset="-122"/>
              </a:rPr>
              <a:t>          WHERE D1.DeptNo=D2.DeptNo)</a:t>
            </a:r>
            <a:r>
              <a:rPr lang="zh-CN" altLang="en-US" sz="1400" dirty="0">
                <a:solidFill>
                  <a:srgbClr val="FF0000"/>
                </a:solidFill>
                <a:latin typeface="黑体" panose="02010609060101010101" pitchFamily="49" charset="-122"/>
                <a:ea typeface="黑体" panose="02010609060101010101" pitchFamily="49" charset="-122"/>
              </a:rPr>
              <a:t>；</a:t>
            </a:r>
            <a:endParaRPr lang="en-US" altLang="zh-CN" sz="1400" dirty="0">
              <a:solidFill>
                <a:srgbClr val="FF0000"/>
              </a:solidFill>
              <a:latin typeface="黑体" panose="02010609060101010101" pitchFamily="49" charset="-122"/>
              <a:ea typeface="黑体" panose="02010609060101010101" pitchFamily="49" charset="-122"/>
            </a:endParaRPr>
          </a:p>
        </p:txBody>
      </p:sp>
      <p:sp>
        <p:nvSpPr>
          <p:cNvPr id="11" name="文本框 10"/>
          <p:cNvSpPr txBox="1"/>
          <p:nvPr/>
        </p:nvSpPr>
        <p:spPr>
          <a:xfrm>
            <a:off x="864444" y="664332"/>
            <a:ext cx="1813317" cy="400110"/>
          </a:xfrm>
          <a:prstGeom prst="rect">
            <a:avLst/>
          </a:prstGeom>
          <a:noFill/>
        </p:spPr>
        <p:txBody>
          <a:bodyPr wrap="none" rtlCol="0">
            <a:spAutoFit/>
          </a:bodyPr>
          <a:lstStyle/>
          <a:p>
            <a:pPr marL="342900" indent="-342900">
              <a:buFont typeface="Wingdings" pitchFamily="2" charset="2"/>
              <a:buChar char="l"/>
            </a:pPr>
            <a:r>
              <a:rPr lang="zh-CN" altLang="en-US" sz="2000" dirty="0">
                <a:solidFill>
                  <a:srgbClr val="002060"/>
                </a:solidFill>
                <a:latin typeface="黑体" panose="02010609060101010101" pitchFamily="49" charset="-122"/>
                <a:ea typeface="黑体" panose="02010609060101010101" pitchFamily="49" charset="-122"/>
              </a:rPr>
              <a:t>相关子查询</a:t>
            </a:r>
          </a:p>
        </p:txBody>
      </p:sp>
      <p:pic>
        <p:nvPicPr>
          <p:cNvPr id="12" name="图片 11">
            <a:extLst>
              <a:ext uri="{FF2B5EF4-FFF2-40B4-BE49-F238E27FC236}">
                <a16:creationId xmlns:a16="http://schemas.microsoft.com/office/drawing/2014/main" id="{A4669703-6A30-42EF-A27A-263ED36290D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76156" y="2522345"/>
            <a:ext cx="2889390" cy="20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64</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108396683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文本框 5"/>
          <p:cNvSpPr txBox="1"/>
          <p:nvPr/>
        </p:nvSpPr>
        <p:spPr>
          <a:xfrm>
            <a:off x="5076056" y="196280"/>
            <a:ext cx="219624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嵌套查询</a:t>
            </a:r>
          </a:p>
        </p:txBody>
      </p:sp>
      <p:sp>
        <p:nvSpPr>
          <p:cNvPr id="9" name="文本框 8"/>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6.</a:t>
            </a:r>
            <a:r>
              <a:rPr lang="zh-CN" altLang="en-US" b="1" dirty="0">
                <a:solidFill>
                  <a:srgbClr val="123E61"/>
                </a:solidFill>
                <a:latin typeface="黑体" panose="02010609060101010101" pitchFamily="49" charset="-122"/>
                <a:ea typeface="黑体" panose="02010609060101010101" pitchFamily="49" charset="-122"/>
              </a:rPr>
              <a:t>嵌套查询</a:t>
            </a:r>
          </a:p>
        </p:txBody>
      </p:sp>
      <p:sp>
        <p:nvSpPr>
          <p:cNvPr id="10" name="文本框 9"/>
          <p:cNvSpPr txBox="1"/>
          <p:nvPr/>
        </p:nvSpPr>
        <p:spPr>
          <a:xfrm>
            <a:off x="1141088" y="1060682"/>
            <a:ext cx="7128792" cy="3293209"/>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en-US" altLang="zh-CN" sz="1600" dirty="0">
                <a:solidFill>
                  <a:schemeClr val="tx2"/>
                </a:solidFill>
                <a:latin typeface="黑体" panose="02010609060101010101" pitchFamily="49" charset="-122"/>
                <a:ea typeface="黑体" panose="02010609060101010101" pitchFamily="49" charset="-122"/>
              </a:rPr>
              <a:t>IN</a:t>
            </a:r>
            <a:r>
              <a:rPr lang="zh-CN" altLang="en-US" sz="1600" dirty="0">
                <a:solidFill>
                  <a:schemeClr val="tx2"/>
                </a:solidFill>
                <a:latin typeface="黑体" panose="02010609060101010101" pitchFamily="49" charset="-122"/>
                <a:ea typeface="黑体" panose="02010609060101010101" pitchFamily="49" charset="-122"/>
              </a:rPr>
              <a:t>表示某元素值是属于集合，而</a:t>
            </a:r>
            <a:r>
              <a:rPr lang="en-US" altLang="zh-CN" sz="1600" dirty="0">
                <a:solidFill>
                  <a:schemeClr val="tx2"/>
                </a:solidFill>
                <a:latin typeface="黑体" panose="02010609060101010101" pitchFamily="49" charset="-122"/>
                <a:ea typeface="黑体" panose="02010609060101010101" pitchFamily="49" charset="-122"/>
              </a:rPr>
              <a:t>NOT IN</a:t>
            </a:r>
            <a:r>
              <a:rPr lang="zh-CN" altLang="en-US" sz="1600" dirty="0">
                <a:solidFill>
                  <a:schemeClr val="tx2"/>
                </a:solidFill>
                <a:latin typeface="黑体" panose="02010609060101010101" pitchFamily="49" charset="-122"/>
                <a:ea typeface="黑体" panose="02010609060101010101" pitchFamily="49" charset="-122"/>
              </a:rPr>
              <a:t>则表示元素不属于集合</a:t>
            </a:r>
            <a:endParaRPr lang="en-US" altLang="zh-CN" sz="1600" dirty="0">
              <a:solidFill>
                <a:schemeClr val="tx2"/>
              </a:solidFill>
              <a:latin typeface="黑体" panose="02010609060101010101" pitchFamily="49" charset="-122"/>
              <a:ea typeface="黑体" panose="02010609060101010101" pitchFamily="49" charset="-122"/>
            </a:endParaRPr>
          </a:p>
          <a:p>
            <a:pPr marL="285750" indent="-285750">
              <a:buClr>
                <a:schemeClr val="accent1"/>
              </a:buClr>
              <a:buFont typeface="Wingdings" panose="05000000000000000000" pitchFamily="2" charset="2"/>
              <a:buChar char="l"/>
            </a:pPr>
            <a:r>
              <a:rPr lang="zh-CN" altLang="en-US" sz="1600" dirty="0">
                <a:solidFill>
                  <a:schemeClr val="tx2"/>
                </a:solidFill>
                <a:latin typeface="黑体" panose="02010609060101010101" pitchFamily="49" charset="-122"/>
                <a:ea typeface="黑体" panose="02010609060101010101" pitchFamily="49" charset="-122"/>
              </a:rPr>
              <a:t>例：查询开过药品“肾石通颗粒””的医生信息</a:t>
            </a:r>
            <a:endParaRPr lang="en-US" altLang="zh-CN" sz="2000" dirty="0">
              <a:solidFill>
                <a:schemeClr val="tx2"/>
              </a:solidFill>
              <a:latin typeface="黑体" panose="02010609060101010101" pitchFamily="49" charset="-122"/>
              <a:ea typeface="黑体" panose="02010609060101010101" pitchFamily="49" charset="-122"/>
            </a:endParaRPr>
          </a:p>
          <a:p>
            <a:pPr>
              <a:buClr>
                <a:srgbClr val="FF0000"/>
              </a:buClr>
            </a:pPr>
            <a:r>
              <a:rPr lang="en-US" altLang="zh-CN" sz="2000" dirty="0">
                <a:solidFill>
                  <a:schemeClr val="tx2"/>
                </a:solidFill>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SELECT * FROM Doctor     </a:t>
            </a:r>
          </a:p>
          <a:p>
            <a:pPr>
              <a:buClr>
                <a:srgbClr val="FF0000"/>
              </a:buClr>
            </a:pPr>
            <a:r>
              <a:rPr lang="en-US" altLang="zh-CN" sz="1400" dirty="0">
                <a:latin typeface="黑体" panose="02010609060101010101" pitchFamily="49" charset="-122"/>
                <a:ea typeface="黑体" panose="02010609060101010101" pitchFamily="49" charset="-122"/>
              </a:rPr>
              <a:t>     WHERE </a:t>
            </a:r>
            <a:r>
              <a:rPr lang="en-US" altLang="zh-CN" sz="1400" dirty="0" err="1">
                <a:latin typeface="黑体" panose="02010609060101010101" pitchFamily="49" charset="-122"/>
                <a:ea typeface="黑体" panose="02010609060101010101" pitchFamily="49" charset="-122"/>
              </a:rPr>
              <a:t>Dno</a:t>
            </a:r>
            <a:r>
              <a:rPr lang="en-US" altLang="zh-CN" sz="1400" dirty="0">
                <a:latin typeface="黑体" panose="02010609060101010101" pitchFamily="49" charset="-122"/>
                <a:ea typeface="黑体" panose="02010609060101010101" pitchFamily="49" charset="-122"/>
              </a:rPr>
              <a:t> IN</a:t>
            </a:r>
          </a:p>
          <a:p>
            <a:pPr>
              <a:buClr>
                <a:srgbClr val="FF0000"/>
              </a:buClr>
            </a:pPr>
            <a:r>
              <a:rPr lang="en-US" altLang="zh-CN" sz="1400" dirty="0">
                <a:latin typeface="黑体" panose="02010609060101010101" pitchFamily="49" charset="-122"/>
                <a:ea typeface="黑体" panose="02010609060101010101" pitchFamily="49" charset="-122"/>
              </a:rPr>
              <a:t>         (SELECT </a:t>
            </a:r>
            <a:r>
              <a:rPr lang="en-US" altLang="zh-CN" sz="1400" dirty="0" err="1">
                <a:latin typeface="黑体" panose="02010609060101010101" pitchFamily="49" charset="-122"/>
                <a:ea typeface="黑体" panose="02010609060101010101" pitchFamily="49" charset="-122"/>
              </a:rPr>
              <a:t>Dno</a:t>
            </a:r>
            <a:r>
              <a:rPr lang="en-US" altLang="zh-CN" sz="1400" dirty="0">
                <a:latin typeface="黑体" panose="02010609060101010101" pitchFamily="49" charset="-122"/>
                <a:ea typeface="黑体" panose="02010609060101010101" pitchFamily="49" charset="-122"/>
              </a:rPr>
              <a:t> from </a:t>
            </a:r>
            <a:r>
              <a:rPr lang="en-US" altLang="zh-CN" sz="1400" dirty="0" err="1">
                <a:latin typeface="黑体" panose="02010609060101010101" pitchFamily="49" charset="-122"/>
                <a:ea typeface="黑体" panose="02010609060101010101" pitchFamily="49" charset="-122"/>
              </a:rPr>
              <a:t>RecipeMaster</a:t>
            </a:r>
            <a:endParaRPr lang="en-US" altLang="zh-CN" sz="1400" dirty="0">
              <a:latin typeface="黑体" panose="02010609060101010101" pitchFamily="49" charset="-122"/>
              <a:ea typeface="黑体" panose="02010609060101010101" pitchFamily="49" charset="-122"/>
            </a:endParaRPr>
          </a:p>
          <a:p>
            <a:pPr>
              <a:buClr>
                <a:srgbClr val="FF0000"/>
              </a:buClr>
            </a:pPr>
            <a:r>
              <a:rPr lang="en-US" altLang="zh-CN" sz="1400" dirty="0">
                <a:latin typeface="黑体" panose="02010609060101010101" pitchFamily="49" charset="-122"/>
                <a:ea typeface="黑体" panose="02010609060101010101" pitchFamily="49" charset="-122"/>
              </a:rPr>
              <a:t>          WHERE </a:t>
            </a:r>
            <a:r>
              <a:rPr lang="en-US" altLang="zh-CN" sz="1400" dirty="0" err="1">
                <a:latin typeface="黑体" panose="02010609060101010101" pitchFamily="49" charset="-122"/>
                <a:ea typeface="黑体" panose="02010609060101010101" pitchFamily="49" charset="-122"/>
              </a:rPr>
              <a:t>Rno</a:t>
            </a:r>
            <a:r>
              <a:rPr lang="en-US" altLang="zh-CN" sz="1400" dirty="0">
                <a:latin typeface="黑体" panose="02010609060101010101" pitchFamily="49" charset="-122"/>
                <a:ea typeface="黑体" panose="02010609060101010101" pitchFamily="49" charset="-122"/>
              </a:rPr>
              <a:t> IN</a:t>
            </a:r>
          </a:p>
          <a:p>
            <a:pPr>
              <a:buClr>
                <a:srgbClr val="FF0000"/>
              </a:buClr>
            </a:pPr>
            <a:r>
              <a:rPr lang="en-US" altLang="zh-CN" sz="1400" dirty="0">
                <a:latin typeface="黑体" panose="02010609060101010101" pitchFamily="49" charset="-122"/>
                <a:ea typeface="黑体" panose="02010609060101010101" pitchFamily="49" charset="-122"/>
              </a:rPr>
              <a:t>              (SELECT </a:t>
            </a:r>
            <a:r>
              <a:rPr lang="en-US" altLang="zh-CN" sz="1400" dirty="0" err="1">
                <a:latin typeface="黑体" panose="02010609060101010101" pitchFamily="49" charset="-122"/>
                <a:ea typeface="黑体" panose="02010609060101010101" pitchFamily="49" charset="-122"/>
              </a:rPr>
              <a:t>Rno</a:t>
            </a: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fromRecipeDetail</a:t>
            </a:r>
            <a:r>
              <a:rPr lang="en-US" altLang="zh-CN" sz="1400" dirty="0">
                <a:latin typeface="黑体" panose="02010609060101010101" pitchFamily="49" charset="-122"/>
                <a:ea typeface="黑体" panose="02010609060101010101" pitchFamily="49" charset="-122"/>
              </a:rPr>
              <a:t>     </a:t>
            </a:r>
          </a:p>
          <a:p>
            <a:pPr>
              <a:buClr>
                <a:srgbClr val="FF0000"/>
              </a:buClr>
            </a:pPr>
            <a:r>
              <a:rPr lang="en-US" altLang="zh-CN" sz="1400" dirty="0">
                <a:latin typeface="黑体" panose="02010609060101010101" pitchFamily="49" charset="-122"/>
                <a:ea typeface="黑体" panose="02010609060101010101" pitchFamily="49" charset="-122"/>
              </a:rPr>
              <a:t>               WHERE </a:t>
            </a:r>
            <a:r>
              <a:rPr lang="en-US" altLang="zh-CN" sz="1400" dirty="0" err="1">
                <a:latin typeface="黑体" panose="02010609060101010101" pitchFamily="49" charset="-122"/>
                <a:ea typeface="黑体" panose="02010609060101010101" pitchFamily="49" charset="-122"/>
              </a:rPr>
              <a:t>Mno</a:t>
            </a:r>
            <a:r>
              <a:rPr lang="en-US" altLang="zh-CN" sz="1400" dirty="0">
                <a:latin typeface="黑体" panose="02010609060101010101" pitchFamily="49" charset="-122"/>
                <a:ea typeface="黑体" panose="02010609060101010101" pitchFamily="49" charset="-122"/>
              </a:rPr>
              <a:t> IN </a:t>
            </a:r>
          </a:p>
          <a:p>
            <a:pPr>
              <a:buClr>
                <a:srgbClr val="FF0000"/>
              </a:buClr>
            </a:pPr>
            <a:r>
              <a:rPr lang="en-US" altLang="zh-CN" sz="1400" dirty="0">
                <a:latin typeface="黑体" panose="02010609060101010101" pitchFamily="49" charset="-122"/>
                <a:ea typeface="黑体" panose="02010609060101010101" pitchFamily="49" charset="-122"/>
              </a:rPr>
              <a:t>                   (SELECT </a:t>
            </a:r>
            <a:r>
              <a:rPr lang="en-US" altLang="zh-CN" sz="1400" dirty="0" err="1">
                <a:latin typeface="黑体" panose="02010609060101010101" pitchFamily="49" charset="-122"/>
                <a:ea typeface="黑体" panose="02010609060101010101" pitchFamily="49" charset="-122"/>
              </a:rPr>
              <a:t>Mno</a:t>
            </a:r>
            <a:r>
              <a:rPr lang="en-US" altLang="zh-CN" sz="1400" dirty="0">
                <a:latin typeface="黑体" panose="02010609060101010101" pitchFamily="49" charset="-122"/>
                <a:ea typeface="黑体" panose="02010609060101010101" pitchFamily="49" charset="-122"/>
              </a:rPr>
              <a:t> FROM Medicine</a:t>
            </a:r>
          </a:p>
          <a:p>
            <a:pPr>
              <a:buClr>
                <a:srgbClr val="FF0000"/>
              </a:buClr>
            </a:pPr>
            <a:r>
              <a:rPr lang="en-US" altLang="zh-CN" sz="1400" dirty="0">
                <a:latin typeface="黑体" panose="02010609060101010101" pitchFamily="49" charset="-122"/>
                <a:ea typeface="黑体" panose="02010609060101010101" pitchFamily="49" charset="-122"/>
              </a:rPr>
              <a:t>                    WHERE </a:t>
            </a:r>
            <a:r>
              <a:rPr lang="en-US" altLang="zh-CN" sz="1400" dirty="0" err="1">
                <a:latin typeface="黑体" panose="02010609060101010101" pitchFamily="49" charset="-122"/>
                <a:ea typeface="黑体" panose="02010609060101010101" pitchFamily="49" charset="-122"/>
              </a:rPr>
              <a:t>Mname</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肾石通颗粒</a:t>
            </a:r>
            <a:r>
              <a:rPr lang="en-US" altLang="zh-CN" sz="1400" dirty="0">
                <a:latin typeface="黑体" panose="02010609060101010101" pitchFamily="49" charset="-122"/>
                <a:ea typeface="黑体" panose="02010609060101010101" pitchFamily="49" charset="-122"/>
              </a:rPr>
              <a:t>’</a:t>
            </a:r>
          </a:p>
          <a:p>
            <a:pPr>
              <a:buClr>
                <a:srgbClr val="FF0000"/>
              </a:buClr>
            </a:pPr>
            <a:r>
              <a:rPr lang="en-US" altLang="zh-CN" sz="1400" dirty="0">
                <a:latin typeface="黑体" panose="02010609060101010101" pitchFamily="49" charset="-122"/>
                <a:ea typeface="黑体" panose="02010609060101010101" pitchFamily="49" charset="-122"/>
              </a:rPr>
              <a:t>                    )</a:t>
            </a:r>
          </a:p>
          <a:p>
            <a:pPr>
              <a:buClr>
                <a:srgbClr val="FF0000"/>
              </a:buClr>
            </a:pPr>
            <a:r>
              <a:rPr lang="en-US" altLang="zh-CN" sz="1400" dirty="0">
                <a:latin typeface="黑体" panose="02010609060101010101" pitchFamily="49" charset="-122"/>
                <a:ea typeface="黑体" panose="02010609060101010101" pitchFamily="49" charset="-122"/>
              </a:rPr>
              <a:t>               )</a:t>
            </a:r>
          </a:p>
          <a:p>
            <a:pPr>
              <a:buClr>
                <a:srgbClr val="FF0000"/>
              </a:buClr>
            </a:pP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a:t>
            </a:r>
          </a:p>
          <a:p>
            <a:pPr marL="285750" indent="-285750">
              <a:buClr>
                <a:schemeClr val="accent1"/>
              </a:buClr>
              <a:buFont typeface="Wingdings" panose="05000000000000000000" pitchFamily="2" charset="2"/>
              <a:buChar char="l"/>
            </a:pP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11" name="文本框 10"/>
          <p:cNvSpPr txBox="1"/>
          <p:nvPr/>
        </p:nvSpPr>
        <p:spPr>
          <a:xfrm>
            <a:off x="864444" y="664332"/>
            <a:ext cx="2582758" cy="400110"/>
          </a:xfrm>
          <a:prstGeom prst="rect">
            <a:avLst/>
          </a:prstGeom>
          <a:noFill/>
        </p:spPr>
        <p:txBody>
          <a:bodyPr wrap="none" rtlCol="0">
            <a:spAutoFit/>
          </a:bodyPr>
          <a:lstStyle/>
          <a:p>
            <a:pPr marL="342900" indent="-342900">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rPr>
              <a:t>运算符</a:t>
            </a:r>
            <a:r>
              <a:rPr lang="en-US" altLang="zh-CN" sz="2000" dirty="0">
                <a:solidFill>
                  <a:schemeClr val="tx2"/>
                </a:solidFill>
                <a:latin typeface="黑体" panose="02010609060101010101" pitchFamily="49" charset="-122"/>
                <a:ea typeface="黑体" panose="02010609060101010101" pitchFamily="49" charset="-122"/>
              </a:rPr>
              <a:t>IN</a:t>
            </a:r>
            <a:r>
              <a:rPr lang="zh-CN" altLang="en-US" sz="2000" dirty="0">
                <a:solidFill>
                  <a:schemeClr val="tx2"/>
                </a:solidFill>
                <a:latin typeface="黑体" panose="02010609060101010101" pitchFamily="49" charset="-122"/>
                <a:ea typeface="黑体" panose="02010609060101010101" pitchFamily="49" charset="-122"/>
              </a:rPr>
              <a:t>和</a:t>
            </a:r>
            <a:r>
              <a:rPr lang="en-US" altLang="zh-CN" sz="2000" dirty="0">
                <a:solidFill>
                  <a:schemeClr val="tx2"/>
                </a:solidFill>
                <a:latin typeface="黑体" panose="02010609060101010101" pitchFamily="49" charset="-122"/>
                <a:ea typeface="黑体" panose="02010609060101010101" pitchFamily="49" charset="-122"/>
              </a:rPr>
              <a:t>NOT IN</a:t>
            </a:r>
            <a:endParaRPr lang="zh-CN" altLang="en-US" sz="2000" dirty="0">
              <a:solidFill>
                <a:schemeClr val="tx2"/>
              </a:solidFill>
              <a:latin typeface="黑体" panose="02010609060101010101" pitchFamily="49" charset="-122"/>
              <a:ea typeface="黑体" panose="02010609060101010101" pitchFamily="49" charset="-122"/>
            </a:endParaRPr>
          </a:p>
        </p:txBody>
      </p:sp>
      <p:pic>
        <p:nvPicPr>
          <p:cNvPr id="2" name="图片 1">
            <a:extLst>
              <a:ext uri="{FF2B5EF4-FFF2-40B4-BE49-F238E27FC236}">
                <a16:creationId xmlns:a16="http://schemas.microsoft.com/office/drawing/2014/main" id="{CA7AFE44-C9D8-4407-A058-42FDB87E114B}"/>
              </a:ext>
            </a:extLst>
          </p:cNvPr>
          <p:cNvPicPr>
            <a:picLocks noChangeAspect="1"/>
          </p:cNvPicPr>
          <p:nvPr/>
        </p:nvPicPr>
        <p:blipFill>
          <a:blip r:embed="rId4"/>
          <a:stretch>
            <a:fillRect/>
          </a:stretch>
        </p:blipFill>
        <p:spPr>
          <a:xfrm>
            <a:off x="4427984" y="3508648"/>
            <a:ext cx="3979385" cy="648072"/>
          </a:xfrm>
          <a:prstGeom prst="rect">
            <a:avLst/>
          </a:prstGeom>
        </p:spPr>
      </p:pic>
      <p:sp>
        <p:nvSpPr>
          <p:cNvPr id="4"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65</a:t>
            </a:fld>
            <a:endParaRPr lang="zh-CN" altLang="en-US"/>
          </a:p>
        </p:txBody>
      </p:sp>
      <p:sp>
        <p:nvSpPr>
          <p:cNvPr id="5" name="页脚占位符 4"/>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68069499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 calcmode="lin" valueType="num">
                                      <p:cBhvr additive="base">
                                        <p:cTn id="2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 calcmode="lin" valueType="num">
                                      <p:cBhvr additive="base">
                                        <p:cTn id="2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anim calcmode="lin" valueType="num">
                                      <p:cBhvr additive="base">
                                        <p:cTn id="31"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anim calcmode="lin" valueType="num">
                                      <p:cBhvr additive="base">
                                        <p:cTn id="35"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
                                            <p:txEl>
                                              <p:pRg st="8" end="8"/>
                                            </p:txEl>
                                          </p:spTgt>
                                        </p:tgtEl>
                                        <p:attrNameLst>
                                          <p:attrName>style.visibility</p:attrName>
                                        </p:attrNameLst>
                                      </p:cBhvr>
                                      <p:to>
                                        <p:strVal val="visible"/>
                                      </p:to>
                                    </p:set>
                                    <p:anim calcmode="lin" valueType="num">
                                      <p:cBhvr additive="base">
                                        <p:cTn id="39"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xEl>
                                              <p:pRg st="9" end="9"/>
                                            </p:txEl>
                                          </p:spTgt>
                                        </p:tgtEl>
                                        <p:attrNameLst>
                                          <p:attrName>style.visibility</p:attrName>
                                        </p:attrNameLst>
                                      </p:cBhvr>
                                      <p:to>
                                        <p:strVal val="visible"/>
                                      </p:to>
                                    </p:set>
                                    <p:anim calcmode="lin" valueType="num">
                                      <p:cBhvr additive="base">
                                        <p:cTn id="43"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
                                            <p:txEl>
                                              <p:pRg st="10" end="10"/>
                                            </p:txEl>
                                          </p:spTgt>
                                        </p:tgtEl>
                                        <p:attrNameLst>
                                          <p:attrName>style.visibility</p:attrName>
                                        </p:attrNameLst>
                                      </p:cBhvr>
                                      <p:to>
                                        <p:strVal val="visible"/>
                                      </p:to>
                                    </p:set>
                                    <p:anim calcmode="lin" valueType="num">
                                      <p:cBhvr additive="base">
                                        <p:cTn id="47"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
                                            <p:txEl>
                                              <p:pRg st="11" end="11"/>
                                            </p:txEl>
                                          </p:spTgt>
                                        </p:tgtEl>
                                        <p:attrNameLst>
                                          <p:attrName>style.visibility</p:attrName>
                                        </p:attrNameLst>
                                      </p:cBhvr>
                                      <p:to>
                                        <p:strVal val="visible"/>
                                      </p:to>
                                    </p:set>
                                    <p:anim calcmode="lin" valueType="num">
                                      <p:cBhvr additive="base">
                                        <p:cTn id="51" dur="500" fill="hold"/>
                                        <p:tgtEl>
                                          <p:spTgt spid="10">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0">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0">
                                            <p:txEl>
                                              <p:pRg st="12" end="12"/>
                                            </p:txEl>
                                          </p:spTgt>
                                        </p:tgtEl>
                                        <p:attrNameLst>
                                          <p:attrName>style.visibility</p:attrName>
                                        </p:attrNameLst>
                                      </p:cBhvr>
                                      <p:to>
                                        <p:strVal val="visible"/>
                                      </p:to>
                                    </p:set>
                                    <p:anim calcmode="lin" valueType="num">
                                      <p:cBhvr additive="base">
                                        <p:cTn id="55" dur="500" fill="hold"/>
                                        <p:tgtEl>
                                          <p:spTgt spid="10">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 calcmode="lin" valueType="num">
                                      <p:cBhvr additive="base">
                                        <p:cTn id="61" dur="500" fill="hold"/>
                                        <p:tgtEl>
                                          <p:spTgt spid="2"/>
                                        </p:tgtEl>
                                        <p:attrNameLst>
                                          <p:attrName>ppt_x</p:attrName>
                                        </p:attrNameLst>
                                      </p:cBhvr>
                                      <p:tavLst>
                                        <p:tav tm="0">
                                          <p:val>
                                            <p:strVal val="#ppt_x"/>
                                          </p:val>
                                        </p:tav>
                                        <p:tav tm="100000">
                                          <p:val>
                                            <p:strVal val="#ppt_x"/>
                                          </p:val>
                                        </p:tav>
                                      </p:tavLst>
                                    </p:anim>
                                    <p:anim calcmode="lin" valueType="num">
                                      <p:cBhvr additive="base">
                                        <p:cTn id="6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文本框 5"/>
          <p:cNvSpPr txBox="1"/>
          <p:nvPr/>
        </p:nvSpPr>
        <p:spPr>
          <a:xfrm>
            <a:off x="5076056" y="196280"/>
            <a:ext cx="219624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嵌套查询</a:t>
            </a:r>
          </a:p>
        </p:txBody>
      </p:sp>
      <p:sp>
        <p:nvSpPr>
          <p:cNvPr id="9" name="文本框 8"/>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6.</a:t>
            </a:r>
            <a:r>
              <a:rPr lang="zh-CN" altLang="en-US" b="1" dirty="0">
                <a:solidFill>
                  <a:srgbClr val="123E61"/>
                </a:solidFill>
                <a:latin typeface="黑体" panose="02010609060101010101" pitchFamily="49" charset="-122"/>
                <a:ea typeface="黑体" panose="02010609060101010101" pitchFamily="49" charset="-122"/>
              </a:rPr>
              <a:t>嵌套查询</a:t>
            </a:r>
          </a:p>
        </p:txBody>
      </p:sp>
      <p:sp>
        <p:nvSpPr>
          <p:cNvPr id="10" name="文本框 9"/>
          <p:cNvSpPr txBox="1"/>
          <p:nvPr/>
        </p:nvSpPr>
        <p:spPr>
          <a:xfrm>
            <a:off x="1079612" y="1082233"/>
            <a:ext cx="7128792" cy="4739759"/>
          </a:xfrm>
          <a:prstGeom prst="rect">
            <a:avLst/>
          </a:prstGeom>
          <a:noFill/>
        </p:spPr>
        <p:txBody>
          <a:bodyPr wrap="square" rtlCol="0">
            <a:spAutoFit/>
          </a:bodyPr>
          <a:lstStyle/>
          <a:p>
            <a:pPr marL="285750" indent="-285750">
              <a:buClr>
                <a:schemeClr val="tx2"/>
              </a:buClr>
              <a:buFont typeface="Wingdings" panose="05000000000000000000" pitchFamily="2" charset="2"/>
              <a:buChar char="l"/>
            </a:pPr>
            <a:r>
              <a:rPr lang="zh-CN" altLang="en-US" sz="1600" dirty="0">
                <a:solidFill>
                  <a:schemeClr val="accent1"/>
                </a:solidFill>
                <a:latin typeface="黑体" panose="02010609060101010101" pitchFamily="49" charset="-122"/>
                <a:ea typeface="黑体" panose="02010609060101010101" pitchFamily="49" charset="-122"/>
              </a:rPr>
              <a:t>如果</a:t>
            </a:r>
            <a:r>
              <a:rPr lang="en-US" altLang="zh-CN" sz="1600" dirty="0">
                <a:solidFill>
                  <a:schemeClr val="accent1"/>
                </a:solidFill>
                <a:latin typeface="黑体" panose="02010609060101010101" pitchFamily="49" charset="-122"/>
                <a:ea typeface="黑体" panose="02010609060101010101" pitchFamily="49" charset="-122"/>
              </a:rPr>
              <a:t>EXISTS</a:t>
            </a:r>
            <a:r>
              <a:rPr lang="zh-CN" altLang="en-US" sz="1600" dirty="0">
                <a:solidFill>
                  <a:schemeClr val="accent1"/>
                </a:solidFill>
                <a:latin typeface="黑体" panose="02010609060101010101" pitchFamily="49" charset="-122"/>
                <a:ea typeface="黑体" panose="02010609060101010101" pitchFamily="49" charset="-122"/>
              </a:rPr>
              <a:t>运算符限定的子查询有查询记录返回，那么该条件为真，否则为假。</a:t>
            </a:r>
          </a:p>
          <a:p>
            <a:pPr marL="285750" indent="-285750">
              <a:buClr>
                <a:schemeClr val="tx2"/>
              </a:buClr>
              <a:buFont typeface="Wingdings" panose="05000000000000000000" pitchFamily="2" charset="2"/>
              <a:buChar char="l"/>
            </a:pPr>
            <a:r>
              <a:rPr lang="en-US" altLang="zh-CN" sz="1600" dirty="0">
                <a:solidFill>
                  <a:schemeClr val="accent1"/>
                </a:solidFill>
                <a:latin typeface="黑体" panose="02010609060101010101" pitchFamily="49" charset="-122"/>
                <a:ea typeface="黑体" panose="02010609060101010101" pitchFamily="49" charset="-122"/>
              </a:rPr>
              <a:t>NOT EXISTS</a:t>
            </a:r>
            <a:r>
              <a:rPr lang="zh-CN" altLang="en-US" sz="1600" dirty="0">
                <a:solidFill>
                  <a:schemeClr val="accent1"/>
                </a:solidFill>
                <a:latin typeface="黑体" panose="02010609060101010101" pitchFamily="49" charset="-122"/>
                <a:ea typeface="黑体" panose="02010609060101010101" pitchFamily="49" charset="-122"/>
              </a:rPr>
              <a:t>运算符限定的子查询返回的记录集为空，那么该条件为真，否则为假。</a:t>
            </a:r>
            <a:endParaRPr lang="en-US" altLang="zh-CN" sz="1600" dirty="0">
              <a:solidFill>
                <a:schemeClr val="accent1"/>
              </a:solidFill>
              <a:latin typeface="黑体" panose="02010609060101010101" pitchFamily="49" charset="-122"/>
              <a:ea typeface="黑体" panose="02010609060101010101" pitchFamily="49" charset="-122"/>
            </a:endParaRPr>
          </a:p>
          <a:p>
            <a:pPr marL="285750" indent="-285750">
              <a:buClr>
                <a:schemeClr val="tx2"/>
              </a:buClr>
              <a:buFont typeface="Wingdings" panose="05000000000000000000" pitchFamily="2" charset="2"/>
              <a:buChar char="l"/>
            </a:pPr>
            <a:r>
              <a:rPr lang="zh-CN" altLang="en-US" sz="1600" dirty="0">
                <a:solidFill>
                  <a:schemeClr val="accent1"/>
                </a:solidFill>
                <a:latin typeface="黑体" panose="02010609060101010101" pitchFamily="49" charset="-122"/>
                <a:ea typeface="黑体" panose="02010609060101010101" pitchFamily="49" charset="-122"/>
              </a:rPr>
              <a:t>例：查询给姓名为“刘景”的患者开过处方的医生：</a:t>
            </a:r>
            <a:endParaRPr lang="en-US" altLang="zh-CN" sz="1600" dirty="0">
              <a:solidFill>
                <a:schemeClr val="accent1"/>
              </a:solidFill>
              <a:latin typeface="黑体" panose="02010609060101010101" pitchFamily="49" charset="-122"/>
              <a:ea typeface="黑体" panose="02010609060101010101" pitchFamily="49" charset="-122"/>
            </a:endParaRPr>
          </a:p>
          <a:p>
            <a:pPr>
              <a:buClr>
                <a:srgbClr val="FF0000"/>
              </a:buClr>
            </a:pPr>
            <a:r>
              <a:rPr lang="en-US" altLang="zh-CN" sz="1600" dirty="0">
                <a:solidFill>
                  <a:schemeClr val="accent1"/>
                </a:solidFill>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SELECT </a:t>
            </a:r>
            <a:r>
              <a:rPr lang="en-US" altLang="zh-CN" sz="1400" dirty="0" err="1">
                <a:latin typeface="黑体" panose="02010609060101010101" pitchFamily="49" charset="-122"/>
                <a:ea typeface="黑体" panose="02010609060101010101" pitchFamily="49" charset="-122"/>
              </a:rPr>
              <a:t>Dno</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医生编号</a:t>
            </a:r>
            <a:r>
              <a:rPr lang="en-US" altLang="zh-CN" sz="1400" dirty="0">
                <a:latin typeface="黑体" panose="02010609060101010101" pitchFamily="49" charset="-122"/>
                <a:ea typeface="黑体" panose="02010609060101010101" pitchFamily="49" charset="-122"/>
              </a:rPr>
              <a:t>,</a:t>
            </a:r>
            <a:r>
              <a:rPr lang="en-US" altLang="zh-CN" sz="1400" dirty="0" err="1">
                <a:latin typeface="黑体" panose="02010609060101010101" pitchFamily="49" charset="-122"/>
                <a:ea typeface="黑体" panose="02010609060101010101" pitchFamily="49" charset="-122"/>
              </a:rPr>
              <a:t>Dname</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姓名</a:t>
            </a:r>
            <a:r>
              <a:rPr lang="en-US" altLang="zh-CN" sz="1400" dirty="0">
                <a:latin typeface="黑体" panose="02010609060101010101" pitchFamily="49" charset="-122"/>
                <a:ea typeface="黑体" panose="02010609060101010101" pitchFamily="49" charset="-122"/>
              </a:rPr>
              <a:t>,</a:t>
            </a:r>
            <a:r>
              <a:rPr lang="en-US" altLang="zh-CN" sz="1400" dirty="0" err="1">
                <a:latin typeface="黑体" panose="02010609060101010101" pitchFamily="49" charset="-122"/>
                <a:ea typeface="黑体" panose="02010609060101010101" pitchFamily="49" charset="-122"/>
              </a:rPr>
              <a:t>Dsex</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性别</a:t>
            </a:r>
            <a:r>
              <a:rPr lang="en-US" altLang="zh-CN" sz="1400" dirty="0">
                <a:latin typeface="黑体" panose="02010609060101010101" pitchFamily="49" charset="-122"/>
                <a:ea typeface="黑体" panose="02010609060101010101" pitchFamily="49" charset="-122"/>
              </a:rPr>
              <a:t>,</a:t>
            </a:r>
            <a:r>
              <a:rPr lang="en-US" altLang="zh-CN" sz="1400" dirty="0" err="1">
                <a:latin typeface="黑体" panose="02010609060101010101" pitchFamily="49" charset="-122"/>
                <a:ea typeface="黑体" panose="02010609060101010101" pitchFamily="49" charset="-122"/>
              </a:rPr>
              <a:t>Dage</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年龄</a:t>
            </a:r>
            <a:r>
              <a:rPr lang="en-US" altLang="zh-CN" sz="1400" dirty="0">
                <a:latin typeface="黑体" panose="02010609060101010101" pitchFamily="49" charset="-122"/>
                <a:ea typeface="黑体" panose="02010609060101010101" pitchFamily="49" charset="-122"/>
              </a:rPr>
              <a:t>,</a:t>
            </a:r>
            <a:r>
              <a:rPr lang="en-US" altLang="zh-CN" sz="1400" dirty="0" err="1">
                <a:latin typeface="黑体" panose="02010609060101010101" pitchFamily="49" charset="-122"/>
                <a:ea typeface="黑体" panose="02010609060101010101" pitchFamily="49" charset="-122"/>
              </a:rPr>
              <a:t>Dlevel</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职称 </a:t>
            </a:r>
          </a:p>
          <a:p>
            <a:pPr>
              <a:buClr>
                <a:srgbClr val="FF0000"/>
              </a:buClr>
            </a:pPr>
            <a:r>
              <a:rPr lang="en-US" altLang="zh-CN" sz="1400" dirty="0">
                <a:latin typeface="黑体" panose="02010609060101010101" pitchFamily="49" charset="-122"/>
                <a:ea typeface="黑体" panose="02010609060101010101" pitchFamily="49" charset="-122"/>
              </a:rPr>
              <a:t>    FROM Doctor</a:t>
            </a:r>
          </a:p>
          <a:p>
            <a:pPr>
              <a:buClr>
                <a:srgbClr val="FF0000"/>
              </a:buClr>
            </a:pPr>
            <a:r>
              <a:rPr lang="en-US" altLang="zh-CN" sz="1400" dirty="0">
                <a:latin typeface="黑体" panose="02010609060101010101" pitchFamily="49" charset="-122"/>
                <a:ea typeface="黑体" panose="02010609060101010101" pitchFamily="49" charset="-122"/>
              </a:rPr>
              <a:t>    WHERE </a:t>
            </a:r>
            <a:r>
              <a:rPr lang="en-US" altLang="zh-CN" sz="1400" dirty="0">
                <a:solidFill>
                  <a:srgbClr val="FF0000"/>
                </a:solidFill>
                <a:latin typeface="黑体" panose="02010609060101010101" pitchFamily="49" charset="-122"/>
                <a:ea typeface="黑体" panose="02010609060101010101" pitchFamily="49" charset="-122"/>
              </a:rPr>
              <a:t>EXISTS</a:t>
            </a:r>
            <a:r>
              <a:rPr lang="en-US" altLang="zh-CN" sz="1400" dirty="0">
                <a:latin typeface="黑体" panose="02010609060101010101" pitchFamily="49" charset="-122"/>
                <a:ea typeface="黑体" panose="02010609060101010101" pitchFamily="49" charset="-122"/>
              </a:rPr>
              <a:t> </a:t>
            </a:r>
          </a:p>
          <a:p>
            <a:pPr>
              <a:buClr>
                <a:srgbClr val="FF0000"/>
              </a:buClr>
            </a:pPr>
            <a:r>
              <a:rPr lang="en-US" altLang="zh-CN" sz="1400" dirty="0">
                <a:latin typeface="黑体" panose="02010609060101010101" pitchFamily="49" charset="-122"/>
                <a:ea typeface="黑体" panose="02010609060101010101" pitchFamily="49" charset="-122"/>
              </a:rPr>
              <a:t>         ( SELECT * </a:t>
            </a:r>
          </a:p>
          <a:p>
            <a:pPr>
              <a:buClr>
                <a:srgbClr val="FF0000"/>
              </a:buClr>
            </a:pPr>
            <a:r>
              <a:rPr lang="en-US" altLang="zh-CN" sz="1400" dirty="0">
                <a:latin typeface="黑体" panose="02010609060101010101" pitchFamily="49" charset="-122"/>
                <a:ea typeface="黑体" panose="02010609060101010101" pitchFamily="49" charset="-122"/>
              </a:rPr>
              <a:t>           FROM </a:t>
            </a:r>
            <a:r>
              <a:rPr lang="en-US" altLang="zh-CN" sz="1400" dirty="0" err="1">
                <a:latin typeface="黑体" panose="02010609060101010101" pitchFamily="49" charset="-122"/>
                <a:ea typeface="黑体" panose="02010609060101010101" pitchFamily="49" charset="-122"/>
              </a:rPr>
              <a:t>RecipeMaster</a:t>
            </a:r>
            <a:r>
              <a:rPr lang="en-US" altLang="zh-CN" sz="1400" dirty="0">
                <a:latin typeface="黑体" panose="02010609060101010101" pitchFamily="49" charset="-122"/>
                <a:ea typeface="黑体" panose="02010609060101010101" pitchFamily="49" charset="-122"/>
              </a:rPr>
              <a:t> </a:t>
            </a:r>
          </a:p>
          <a:p>
            <a:pPr>
              <a:buClr>
                <a:srgbClr val="FF0000"/>
              </a:buClr>
            </a:pPr>
            <a:r>
              <a:rPr lang="en-US" altLang="zh-CN" sz="1400" dirty="0">
                <a:latin typeface="黑体" panose="02010609060101010101" pitchFamily="49" charset="-122"/>
                <a:ea typeface="黑体" panose="02010609060101010101" pitchFamily="49" charset="-122"/>
              </a:rPr>
              <a:t>           WHERE </a:t>
            </a:r>
            <a:r>
              <a:rPr lang="en-US" altLang="zh-CN" sz="1400" dirty="0" err="1">
                <a:latin typeface="黑体" panose="02010609060101010101" pitchFamily="49" charset="-122"/>
                <a:ea typeface="黑体" panose="02010609060101010101" pitchFamily="49" charset="-122"/>
              </a:rPr>
              <a:t>RecipeMaster.Dno</a:t>
            </a:r>
            <a:r>
              <a:rPr lang="en-US" altLang="zh-CN" sz="1400" dirty="0">
                <a:latin typeface="黑体" panose="02010609060101010101" pitchFamily="49" charset="-122"/>
                <a:ea typeface="黑体" panose="02010609060101010101" pitchFamily="49" charset="-122"/>
              </a:rPr>
              <a:t>=</a:t>
            </a:r>
            <a:r>
              <a:rPr lang="en-US" altLang="zh-CN" sz="1400" dirty="0" err="1">
                <a:latin typeface="黑体" panose="02010609060101010101" pitchFamily="49" charset="-122"/>
                <a:ea typeface="黑体" panose="02010609060101010101" pitchFamily="49" charset="-122"/>
              </a:rPr>
              <a:t>Doctor.Dno</a:t>
            </a:r>
            <a:r>
              <a:rPr lang="en-US" altLang="zh-CN" sz="1400" dirty="0">
                <a:latin typeface="黑体" panose="02010609060101010101" pitchFamily="49" charset="-122"/>
                <a:ea typeface="黑体" panose="02010609060101010101" pitchFamily="49" charset="-122"/>
              </a:rPr>
              <a:t> AND </a:t>
            </a:r>
            <a:r>
              <a:rPr lang="en-US" altLang="zh-CN" sz="1400" dirty="0">
                <a:solidFill>
                  <a:srgbClr val="FF0000"/>
                </a:solidFill>
                <a:latin typeface="黑体" panose="02010609060101010101" pitchFamily="49" charset="-122"/>
                <a:ea typeface="黑体" panose="02010609060101010101" pitchFamily="49" charset="-122"/>
              </a:rPr>
              <a:t>EXISTS</a:t>
            </a:r>
          </a:p>
          <a:p>
            <a:pPr>
              <a:buClr>
                <a:srgbClr val="FF0000"/>
              </a:buClr>
            </a:pPr>
            <a:r>
              <a:rPr lang="en-US" altLang="zh-CN" sz="1400" dirty="0">
                <a:latin typeface="黑体" panose="02010609060101010101" pitchFamily="49" charset="-122"/>
                <a:ea typeface="黑体" panose="02010609060101010101" pitchFamily="49" charset="-122"/>
              </a:rPr>
              <a:t>	   ( SELECT * </a:t>
            </a:r>
          </a:p>
          <a:p>
            <a:pPr>
              <a:buClr>
                <a:srgbClr val="FF0000"/>
              </a:buClr>
            </a:pPr>
            <a:r>
              <a:rPr lang="en-US" altLang="zh-CN" sz="1400" dirty="0">
                <a:latin typeface="黑体" panose="02010609060101010101" pitchFamily="49" charset="-122"/>
                <a:ea typeface="黑体" panose="02010609060101010101" pitchFamily="49" charset="-122"/>
              </a:rPr>
              <a:t>                 FROM Patient</a:t>
            </a:r>
          </a:p>
          <a:p>
            <a:pPr>
              <a:buClr>
                <a:srgbClr val="FF0000"/>
              </a:buClr>
            </a:pPr>
            <a:r>
              <a:rPr lang="en-US" altLang="zh-CN" sz="1400" dirty="0">
                <a:latin typeface="黑体" panose="02010609060101010101" pitchFamily="49" charset="-122"/>
                <a:ea typeface="黑体" panose="02010609060101010101" pitchFamily="49" charset="-122"/>
              </a:rPr>
              <a:t>                 WHERE </a:t>
            </a:r>
            <a:r>
              <a:rPr lang="en-US" altLang="zh-CN" sz="1400" dirty="0" err="1">
                <a:latin typeface="黑体" panose="02010609060101010101" pitchFamily="49" charset="-122"/>
                <a:ea typeface="黑体" panose="02010609060101010101" pitchFamily="49" charset="-122"/>
              </a:rPr>
              <a:t>Patient.Pname</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刘景’</a:t>
            </a:r>
            <a:r>
              <a:rPr lang="en-US" altLang="zh-CN" sz="1400" dirty="0">
                <a:latin typeface="黑体" panose="02010609060101010101" pitchFamily="49" charset="-122"/>
                <a:ea typeface="黑体" panose="02010609060101010101" pitchFamily="49" charset="-122"/>
              </a:rPr>
              <a:t>AND   </a:t>
            </a:r>
            <a:r>
              <a:rPr lang="en-US" altLang="zh-CN" sz="1400" dirty="0" err="1">
                <a:latin typeface="黑体" panose="02010609060101010101" pitchFamily="49" charset="-122"/>
                <a:ea typeface="黑体" panose="02010609060101010101" pitchFamily="49" charset="-122"/>
              </a:rPr>
              <a:t>Patient.Pno</a:t>
            </a:r>
            <a:r>
              <a:rPr lang="en-US" altLang="zh-CN" sz="1400" dirty="0">
                <a:latin typeface="黑体" panose="02010609060101010101" pitchFamily="49" charset="-122"/>
                <a:ea typeface="黑体" panose="02010609060101010101" pitchFamily="49" charset="-122"/>
              </a:rPr>
              <a:t>=</a:t>
            </a:r>
            <a:r>
              <a:rPr lang="en-US" altLang="zh-CN" sz="1400" dirty="0" err="1">
                <a:latin typeface="黑体" panose="02010609060101010101" pitchFamily="49" charset="-122"/>
                <a:ea typeface="黑体" panose="02010609060101010101" pitchFamily="49" charset="-122"/>
              </a:rPr>
              <a:t>RecipeMaster.Pno</a:t>
            </a:r>
            <a:r>
              <a:rPr lang="en-US" altLang="zh-CN" sz="1400" dirty="0">
                <a:latin typeface="黑体" panose="02010609060101010101" pitchFamily="49" charset="-122"/>
                <a:ea typeface="黑体" panose="02010609060101010101" pitchFamily="49" charset="-122"/>
              </a:rPr>
              <a:t> </a:t>
            </a:r>
          </a:p>
          <a:p>
            <a:pPr>
              <a:buClr>
                <a:srgbClr val="FF0000"/>
              </a:buClr>
            </a:pPr>
            <a:r>
              <a:rPr lang="en-US" altLang="zh-CN" sz="1400" dirty="0">
                <a:latin typeface="黑体" panose="02010609060101010101" pitchFamily="49" charset="-122"/>
                <a:ea typeface="黑体" panose="02010609060101010101" pitchFamily="49" charset="-122"/>
              </a:rPr>
              <a:t>	    )</a:t>
            </a:r>
          </a:p>
          <a:p>
            <a:pPr>
              <a:buClr>
                <a:srgbClr val="FF0000"/>
              </a:buClr>
            </a:pP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a:t>
            </a:r>
            <a:endParaRPr lang="en-US" altLang="zh-CN" sz="1400" dirty="0">
              <a:solidFill>
                <a:schemeClr val="accent1"/>
              </a:solidFill>
              <a:latin typeface="黑体" panose="02010609060101010101" pitchFamily="49" charset="-122"/>
              <a:ea typeface="黑体" panose="02010609060101010101" pitchFamily="49" charset="-122"/>
            </a:endParaRPr>
          </a:p>
          <a:p>
            <a:pPr marL="285750" indent="-285750">
              <a:buClr>
                <a:schemeClr val="tx2"/>
              </a:buClr>
              <a:buFont typeface="Wingdings" panose="05000000000000000000" pitchFamily="2" charset="2"/>
              <a:buChar char="l"/>
            </a:pPr>
            <a:endParaRPr lang="en-US" altLang="zh-CN" sz="1600" dirty="0">
              <a:solidFill>
                <a:schemeClr val="accent1"/>
              </a:solidFill>
              <a:latin typeface="黑体" panose="02010609060101010101" pitchFamily="49" charset="-122"/>
              <a:ea typeface="黑体" panose="02010609060101010101" pitchFamily="49" charset="-122"/>
            </a:endParaRPr>
          </a:p>
          <a:p>
            <a:pPr>
              <a:buClr>
                <a:srgbClr val="FF0000"/>
              </a:buClr>
            </a:pPr>
            <a:endParaRPr lang="zh-CN" altLang="en-US" dirty="0">
              <a:latin typeface="黑体" panose="02010609060101010101" pitchFamily="49" charset="-122"/>
              <a:ea typeface="黑体" panose="02010609060101010101" pitchFamily="49" charset="-122"/>
            </a:endParaRPr>
          </a:p>
          <a:p>
            <a:pPr marL="285750" indent="-285750">
              <a:buClr>
                <a:srgbClr val="FF0000"/>
              </a:buClr>
              <a:buFont typeface="Wingdings" panose="05000000000000000000" pitchFamily="2" charset="2"/>
              <a:buChar char="n"/>
            </a:pPr>
            <a:endParaRPr lang="en-US" altLang="zh-CN" dirty="0">
              <a:latin typeface="黑体" panose="02010609060101010101" pitchFamily="49" charset="-122"/>
              <a:ea typeface="黑体" panose="02010609060101010101" pitchFamily="49" charset="-122"/>
            </a:endParaRPr>
          </a:p>
        </p:txBody>
      </p:sp>
      <p:sp>
        <p:nvSpPr>
          <p:cNvPr id="11" name="文本框 10"/>
          <p:cNvSpPr txBox="1"/>
          <p:nvPr/>
        </p:nvSpPr>
        <p:spPr>
          <a:xfrm>
            <a:off x="863588" y="664332"/>
            <a:ext cx="3608680" cy="400110"/>
          </a:xfrm>
          <a:prstGeom prst="rect">
            <a:avLst/>
          </a:prstGeom>
          <a:noFill/>
        </p:spPr>
        <p:txBody>
          <a:bodyPr wrap="none" rtlCol="0">
            <a:spAutoFit/>
          </a:bodyPr>
          <a:lstStyle/>
          <a:p>
            <a:pPr marL="342900"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运算符</a:t>
            </a:r>
            <a:r>
              <a:rPr lang="en-US" altLang="zh-CN" sz="2000" dirty="0">
                <a:solidFill>
                  <a:schemeClr val="accent1"/>
                </a:solidFill>
                <a:latin typeface="黑体" panose="02010609060101010101" pitchFamily="49" charset="-122"/>
                <a:ea typeface="黑体" panose="02010609060101010101" pitchFamily="49" charset="-122"/>
              </a:rPr>
              <a:t>EXISTS</a:t>
            </a:r>
            <a:r>
              <a:rPr lang="zh-CN" altLang="en-US" sz="2000" dirty="0">
                <a:solidFill>
                  <a:schemeClr val="accent1"/>
                </a:solidFill>
                <a:latin typeface="黑体" panose="02010609060101010101" pitchFamily="49" charset="-122"/>
                <a:ea typeface="黑体" panose="02010609060101010101" pitchFamily="49" charset="-122"/>
              </a:rPr>
              <a:t>和</a:t>
            </a:r>
            <a:r>
              <a:rPr lang="en-US" altLang="zh-CN" sz="2000" dirty="0">
                <a:solidFill>
                  <a:schemeClr val="accent1"/>
                </a:solidFill>
                <a:latin typeface="黑体" panose="02010609060101010101" pitchFamily="49" charset="-122"/>
                <a:ea typeface="黑体" panose="02010609060101010101" pitchFamily="49" charset="-122"/>
              </a:rPr>
              <a:t>NOT EXISTS</a:t>
            </a:r>
          </a:p>
        </p:txBody>
      </p:sp>
      <p:pic>
        <p:nvPicPr>
          <p:cNvPr id="2" name="图片 1">
            <a:extLst>
              <a:ext uri="{FF2B5EF4-FFF2-40B4-BE49-F238E27FC236}">
                <a16:creationId xmlns:a16="http://schemas.microsoft.com/office/drawing/2014/main" id="{5355C72B-852C-43C7-9F71-4A0110260E64}"/>
              </a:ext>
            </a:extLst>
          </p:cNvPr>
          <p:cNvPicPr>
            <a:picLocks noChangeAspect="1"/>
          </p:cNvPicPr>
          <p:nvPr/>
        </p:nvPicPr>
        <p:blipFill>
          <a:blip r:embed="rId4"/>
          <a:stretch>
            <a:fillRect/>
          </a:stretch>
        </p:blipFill>
        <p:spPr>
          <a:xfrm>
            <a:off x="5256076" y="2752564"/>
            <a:ext cx="3598530" cy="604712"/>
          </a:xfrm>
          <a:prstGeom prst="rect">
            <a:avLst/>
          </a:prstGeom>
        </p:spPr>
      </p:pic>
      <p:sp>
        <p:nvSpPr>
          <p:cNvPr id="4"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66</a:t>
            </a:fld>
            <a:endParaRPr lang="zh-CN" altLang="en-US"/>
          </a:p>
        </p:txBody>
      </p:sp>
      <p:sp>
        <p:nvSpPr>
          <p:cNvPr id="5" name="页脚占位符 4"/>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141067044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文本框 5"/>
          <p:cNvSpPr txBox="1"/>
          <p:nvPr/>
        </p:nvSpPr>
        <p:spPr>
          <a:xfrm>
            <a:off x="5076056" y="196280"/>
            <a:ext cx="219624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嵌套查询</a:t>
            </a:r>
          </a:p>
        </p:txBody>
      </p:sp>
      <p:sp>
        <p:nvSpPr>
          <p:cNvPr id="9" name="文本框 8"/>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6.</a:t>
            </a:r>
            <a:r>
              <a:rPr lang="zh-CN" altLang="en-US" b="1" dirty="0">
                <a:solidFill>
                  <a:srgbClr val="123E61"/>
                </a:solidFill>
                <a:latin typeface="黑体" panose="02010609060101010101" pitchFamily="49" charset="-122"/>
                <a:ea typeface="黑体" panose="02010609060101010101" pitchFamily="49" charset="-122"/>
              </a:rPr>
              <a:t>嵌套查询</a:t>
            </a:r>
          </a:p>
        </p:txBody>
      </p:sp>
      <p:sp>
        <p:nvSpPr>
          <p:cNvPr id="10" name="文本框 9"/>
          <p:cNvSpPr txBox="1"/>
          <p:nvPr/>
        </p:nvSpPr>
        <p:spPr>
          <a:xfrm>
            <a:off x="1007604" y="1189842"/>
            <a:ext cx="7128792" cy="2062103"/>
          </a:xfrm>
          <a:prstGeom prst="rect">
            <a:avLst/>
          </a:prstGeom>
          <a:noFill/>
        </p:spPr>
        <p:txBody>
          <a:bodyPr wrap="square" rtlCol="0">
            <a:spAutoFit/>
          </a:bodyPr>
          <a:lstStyle/>
          <a:p>
            <a:pPr marL="285750" indent="-285750">
              <a:buClr>
                <a:schemeClr val="tx2"/>
              </a:buClr>
              <a:buFont typeface="Wingdings" panose="05000000000000000000" pitchFamily="2" charset="2"/>
              <a:buChar char="l"/>
            </a:pPr>
            <a:r>
              <a:rPr lang="en-US" altLang="zh-CN" sz="1600" dirty="0">
                <a:solidFill>
                  <a:schemeClr val="accent1"/>
                </a:solidFill>
                <a:latin typeface="黑体" panose="02010609060101010101" pitchFamily="49" charset="-122"/>
                <a:ea typeface="黑体" panose="02010609060101010101" pitchFamily="49" charset="-122"/>
              </a:rPr>
              <a:t>ANY</a:t>
            </a:r>
            <a:r>
              <a:rPr lang="zh-CN" altLang="en-US" sz="1600" dirty="0">
                <a:solidFill>
                  <a:schemeClr val="accent1"/>
                </a:solidFill>
                <a:latin typeface="黑体" panose="02010609060101010101" pitchFamily="49" charset="-122"/>
                <a:ea typeface="黑体" panose="02010609060101010101" pitchFamily="49" charset="-122"/>
              </a:rPr>
              <a:t>运算符是检查在子查询结果集中是否满足给定的条件。如果子查询的结果集中</a:t>
            </a:r>
            <a:r>
              <a:rPr lang="zh-CN" altLang="en-US" sz="1600" dirty="0">
                <a:solidFill>
                  <a:srgbClr val="FF0000"/>
                </a:solidFill>
                <a:latin typeface="黑体" panose="02010609060101010101" pitchFamily="49" charset="-122"/>
                <a:ea typeface="黑体" panose="02010609060101010101" pitchFamily="49" charset="-122"/>
              </a:rPr>
              <a:t>至少有一个值</a:t>
            </a:r>
            <a:r>
              <a:rPr lang="zh-CN" altLang="en-US" sz="1600" dirty="0">
                <a:solidFill>
                  <a:schemeClr val="accent1"/>
                </a:solidFill>
                <a:latin typeface="黑体" panose="02010609060101010101" pitchFamily="49" charset="-122"/>
                <a:ea typeface="黑体" panose="02010609060101010101" pitchFamily="49" charset="-122"/>
              </a:rPr>
              <a:t>满足条件，则比较运算结果为真，否则为假</a:t>
            </a:r>
            <a:endParaRPr lang="en-US" altLang="zh-CN" sz="1600" dirty="0">
              <a:solidFill>
                <a:schemeClr val="accent1"/>
              </a:solidFill>
              <a:latin typeface="黑体" panose="02010609060101010101" pitchFamily="49" charset="-122"/>
              <a:ea typeface="黑体" panose="02010609060101010101" pitchFamily="49" charset="-122"/>
            </a:endParaRPr>
          </a:p>
          <a:p>
            <a:pPr marL="285750" indent="-285750">
              <a:buClr>
                <a:schemeClr val="tx2"/>
              </a:buClr>
              <a:buFont typeface="Wingdings" panose="05000000000000000000" pitchFamily="2" charset="2"/>
              <a:buChar char="l"/>
            </a:pPr>
            <a:endParaRPr lang="zh-CN" altLang="en-US" sz="1600" dirty="0">
              <a:solidFill>
                <a:schemeClr val="accent1"/>
              </a:solidFill>
              <a:latin typeface="黑体" panose="02010609060101010101" pitchFamily="49" charset="-122"/>
              <a:ea typeface="黑体" panose="02010609060101010101" pitchFamily="49" charset="-122"/>
            </a:endParaRPr>
          </a:p>
          <a:p>
            <a:pPr marL="285750" indent="-285750">
              <a:buClr>
                <a:schemeClr val="tx2"/>
              </a:buClr>
              <a:buFont typeface="Wingdings" panose="05000000000000000000" pitchFamily="2" charset="2"/>
              <a:buChar char="l"/>
            </a:pPr>
            <a:r>
              <a:rPr lang="en-US" altLang="zh-CN" sz="1600" dirty="0">
                <a:solidFill>
                  <a:schemeClr val="accent1"/>
                </a:solidFill>
                <a:latin typeface="黑体" panose="02010609060101010101" pitchFamily="49" charset="-122"/>
                <a:ea typeface="黑体" panose="02010609060101010101" pitchFamily="49" charset="-122"/>
              </a:rPr>
              <a:t>ALL</a:t>
            </a:r>
            <a:r>
              <a:rPr lang="zh-CN" altLang="en-US" sz="1600" dirty="0">
                <a:solidFill>
                  <a:schemeClr val="accent1"/>
                </a:solidFill>
                <a:latin typeface="黑体" panose="02010609060101010101" pitchFamily="49" charset="-122"/>
                <a:ea typeface="黑体" panose="02010609060101010101" pitchFamily="49" charset="-122"/>
              </a:rPr>
              <a:t>运算符是检查在子查询结果集中所有值是否都满足给定的条件。只有当结果集的所有值</a:t>
            </a:r>
            <a:r>
              <a:rPr lang="zh-CN" altLang="en-US" sz="1600" dirty="0">
                <a:solidFill>
                  <a:srgbClr val="FF0000"/>
                </a:solidFill>
                <a:latin typeface="黑体" panose="02010609060101010101" pitchFamily="49" charset="-122"/>
                <a:ea typeface="黑体" panose="02010609060101010101" pitchFamily="49" charset="-122"/>
              </a:rPr>
              <a:t>均满足给定的条件</a:t>
            </a:r>
            <a:r>
              <a:rPr lang="zh-CN" altLang="en-US" sz="1600" dirty="0">
                <a:solidFill>
                  <a:schemeClr val="accent1"/>
                </a:solidFill>
                <a:latin typeface="黑体" panose="02010609060101010101" pitchFamily="49" charset="-122"/>
                <a:ea typeface="黑体" panose="02010609060101010101" pitchFamily="49" charset="-122"/>
              </a:rPr>
              <a:t>，则比较运算结果为真，否则为假</a:t>
            </a:r>
            <a:endParaRPr lang="en-US" altLang="zh-CN" sz="1600" dirty="0">
              <a:solidFill>
                <a:schemeClr val="accent1"/>
              </a:solidFill>
              <a:latin typeface="黑体" panose="02010609060101010101" pitchFamily="49" charset="-122"/>
              <a:ea typeface="黑体" panose="02010609060101010101" pitchFamily="49" charset="-122"/>
            </a:endParaRPr>
          </a:p>
          <a:p>
            <a:pPr marL="285750" indent="-285750">
              <a:buClr>
                <a:schemeClr val="tx2"/>
              </a:buClr>
              <a:buFont typeface="Wingdings" panose="05000000000000000000" pitchFamily="2" charset="2"/>
              <a:buChar char="l"/>
            </a:pPr>
            <a:endParaRPr lang="en-US" altLang="zh-CN" sz="1600" dirty="0">
              <a:solidFill>
                <a:schemeClr val="accent1"/>
              </a:solidFill>
              <a:latin typeface="黑体" panose="02010609060101010101" pitchFamily="49" charset="-122"/>
              <a:ea typeface="黑体" panose="02010609060101010101" pitchFamily="49" charset="-122"/>
            </a:endParaRPr>
          </a:p>
          <a:p>
            <a:pPr marL="285750" indent="-285750">
              <a:buClr>
                <a:schemeClr val="tx2"/>
              </a:buClr>
              <a:buFont typeface="Wingdings" panose="05000000000000000000" pitchFamily="2" charset="2"/>
              <a:buChar char="l"/>
            </a:pPr>
            <a:r>
              <a:rPr lang="zh-CN" altLang="en-US" sz="1600" dirty="0">
                <a:solidFill>
                  <a:schemeClr val="accent1"/>
                </a:solidFill>
                <a:latin typeface="黑体" panose="02010609060101010101" pitchFamily="49" charset="-122"/>
                <a:ea typeface="黑体" panose="02010609060101010101" pitchFamily="49" charset="-122"/>
              </a:rPr>
              <a:t>在</a:t>
            </a:r>
            <a:r>
              <a:rPr lang="en-US" altLang="zh-CN" sz="1600" dirty="0">
                <a:solidFill>
                  <a:schemeClr val="accent1"/>
                </a:solidFill>
                <a:latin typeface="黑体" panose="02010609060101010101" pitchFamily="49" charset="-122"/>
                <a:ea typeface="黑体" panose="02010609060101010101" pitchFamily="49" charset="-122"/>
              </a:rPr>
              <a:t>ANY</a:t>
            </a:r>
            <a:r>
              <a:rPr lang="zh-CN" altLang="en-US" sz="1600" dirty="0">
                <a:solidFill>
                  <a:schemeClr val="accent1"/>
                </a:solidFill>
                <a:latin typeface="黑体" panose="02010609060101010101" pitchFamily="49" charset="-122"/>
                <a:ea typeface="黑体" panose="02010609060101010101" pitchFamily="49" charset="-122"/>
              </a:rPr>
              <a:t>和</a:t>
            </a:r>
            <a:r>
              <a:rPr lang="en-US" altLang="zh-CN" sz="1600" dirty="0">
                <a:solidFill>
                  <a:schemeClr val="accent1"/>
                </a:solidFill>
                <a:latin typeface="黑体" panose="02010609060101010101" pitchFamily="49" charset="-122"/>
                <a:ea typeface="黑体" panose="02010609060101010101" pitchFamily="49" charset="-122"/>
              </a:rPr>
              <a:t>ALL</a:t>
            </a:r>
            <a:r>
              <a:rPr lang="zh-CN" altLang="en-US" sz="1600" dirty="0">
                <a:solidFill>
                  <a:schemeClr val="accent1"/>
                </a:solidFill>
                <a:latin typeface="黑体" panose="02010609060101010101" pitchFamily="49" charset="-122"/>
                <a:ea typeface="黑体" panose="02010609060101010101" pitchFamily="49" charset="-122"/>
              </a:rPr>
              <a:t>一般需要</a:t>
            </a:r>
            <a:r>
              <a:rPr lang="en-US" altLang="zh-CN" sz="1600" dirty="0">
                <a:solidFill>
                  <a:schemeClr val="accent1"/>
                </a:solidFill>
                <a:latin typeface="黑体" panose="02010609060101010101" pitchFamily="49" charset="-122"/>
                <a:ea typeface="黑体" panose="02010609060101010101" pitchFamily="49" charset="-122"/>
              </a:rPr>
              <a:t>=</a:t>
            </a:r>
            <a:r>
              <a:rPr lang="zh-CN" altLang="en-US" sz="1600" dirty="0">
                <a:solidFill>
                  <a:schemeClr val="accent1"/>
                </a:solidFill>
                <a:latin typeface="黑体" panose="02010609060101010101" pitchFamily="49" charset="-122"/>
                <a:ea typeface="黑体" panose="02010609060101010101" pitchFamily="49" charset="-122"/>
              </a:rPr>
              <a:t>，</a:t>
            </a:r>
            <a:r>
              <a:rPr lang="en-US" altLang="zh-CN" sz="1600" dirty="0">
                <a:solidFill>
                  <a:schemeClr val="accent1"/>
                </a:solidFill>
                <a:latin typeface="黑体" panose="02010609060101010101" pitchFamily="49" charset="-122"/>
                <a:ea typeface="黑体" panose="02010609060101010101" pitchFamily="49" charset="-122"/>
              </a:rPr>
              <a:t>!=</a:t>
            </a:r>
            <a:r>
              <a:rPr lang="zh-CN" altLang="en-US" sz="1600" dirty="0">
                <a:solidFill>
                  <a:schemeClr val="accent1"/>
                </a:solidFill>
                <a:latin typeface="黑体" panose="02010609060101010101" pitchFamily="49" charset="-122"/>
                <a:ea typeface="黑体" panose="02010609060101010101" pitchFamily="49" charset="-122"/>
              </a:rPr>
              <a:t>，</a:t>
            </a:r>
            <a:r>
              <a:rPr lang="en-US" altLang="zh-CN" sz="1600" dirty="0">
                <a:solidFill>
                  <a:schemeClr val="accent1"/>
                </a:solidFill>
                <a:latin typeface="黑体" panose="02010609060101010101" pitchFamily="49" charset="-122"/>
                <a:ea typeface="黑体" panose="02010609060101010101" pitchFamily="49" charset="-122"/>
              </a:rPr>
              <a:t>&gt;</a:t>
            </a:r>
            <a:r>
              <a:rPr lang="zh-CN" altLang="en-US" sz="1600" dirty="0">
                <a:solidFill>
                  <a:schemeClr val="accent1"/>
                </a:solidFill>
                <a:latin typeface="黑体" panose="02010609060101010101" pitchFamily="49" charset="-122"/>
                <a:ea typeface="黑体" panose="02010609060101010101" pitchFamily="49" charset="-122"/>
              </a:rPr>
              <a:t>，</a:t>
            </a:r>
            <a:r>
              <a:rPr lang="en-US" altLang="zh-CN" sz="1600" dirty="0">
                <a:solidFill>
                  <a:schemeClr val="accent1"/>
                </a:solidFill>
                <a:latin typeface="黑体" panose="02010609060101010101" pitchFamily="49" charset="-122"/>
                <a:ea typeface="黑体" panose="02010609060101010101" pitchFamily="49" charset="-122"/>
              </a:rPr>
              <a:t>&lt;</a:t>
            </a:r>
            <a:r>
              <a:rPr lang="zh-CN" altLang="en-US" sz="1600" dirty="0">
                <a:solidFill>
                  <a:schemeClr val="accent1"/>
                </a:solidFill>
                <a:latin typeface="黑体" panose="02010609060101010101" pitchFamily="49" charset="-122"/>
                <a:ea typeface="黑体" panose="02010609060101010101" pitchFamily="49" charset="-122"/>
              </a:rPr>
              <a:t>，</a:t>
            </a:r>
            <a:r>
              <a:rPr lang="en-US" altLang="zh-CN" sz="1600" dirty="0">
                <a:solidFill>
                  <a:schemeClr val="accent1"/>
                </a:solidFill>
                <a:latin typeface="黑体" panose="02010609060101010101" pitchFamily="49" charset="-122"/>
                <a:ea typeface="黑体" panose="02010609060101010101" pitchFamily="49" charset="-122"/>
              </a:rPr>
              <a:t>&lt;=</a:t>
            </a:r>
            <a:r>
              <a:rPr lang="zh-CN" altLang="en-US" sz="1600" dirty="0">
                <a:solidFill>
                  <a:schemeClr val="accent1"/>
                </a:solidFill>
                <a:latin typeface="黑体" panose="02010609060101010101" pitchFamily="49" charset="-122"/>
                <a:ea typeface="黑体" panose="02010609060101010101" pitchFamily="49" charset="-122"/>
              </a:rPr>
              <a:t>或</a:t>
            </a:r>
            <a:r>
              <a:rPr lang="en-US" altLang="zh-CN" sz="1600" dirty="0">
                <a:solidFill>
                  <a:schemeClr val="accent1"/>
                </a:solidFill>
                <a:latin typeface="黑体" panose="02010609060101010101" pitchFamily="49" charset="-122"/>
                <a:ea typeface="黑体" panose="02010609060101010101" pitchFamily="49" charset="-122"/>
              </a:rPr>
              <a:t>&gt;=</a:t>
            </a:r>
            <a:r>
              <a:rPr lang="zh-CN" altLang="en-US" sz="1600" dirty="0">
                <a:solidFill>
                  <a:schemeClr val="accent1"/>
                </a:solidFill>
                <a:latin typeface="黑体" panose="02010609060101010101" pitchFamily="49" charset="-122"/>
                <a:ea typeface="黑体" panose="02010609060101010101" pitchFamily="49" charset="-122"/>
              </a:rPr>
              <a:t>等比较运算符配合使用</a:t>
            </a:r>
            <a:endParaRPr lang="en-US" altLang="zh-CN" sz="1600" dirty="0">
              <a:solidFill>
                <a:schemeClr val="accent1"/>
              </a:solidFill>
              <a:latin typeface="黑体" panose="02010609060101010101" pitchFamily="49" charset="-122"/>
              <a:ea typeface="黑体" panose="02010609060101010101" pitchFamily="49" charset="-122"/>
            </a:endParaRPr>
          </a:p>
          <a:p>
            <a:pPr>
              <a:buClr>
                <a:srgbClr val="FF0000"/>
              </a:buClr>
            </a:pPr>
            <a:r>
              <a:rPr lang="en-US" altLang="zh-CN" sz="1600" dirty="0">
                <a:solidFill>
                  <a:schemeClr val="tx2"/>
                </a:solidFill>
                <a:latin typeface="黑体" panose="02010609060101010101" pitchFamily="49" charset="-122"/>
                <a:ea typeface="黑体" panose="02010609060101010101" pitchFamily="49" charset="-122"/>
              </a:rPr>
              <a:t>   </a:t>
            </a:r>
            <a:endParaRPr lang="en-US" altLang="zh-CN" sz="1600" dirty="0">
              <a:solidFill>
                <a:schemeClr val="accent1"/>
              </a:solidFill>
              <a:latin typeface="黑体" panose="02010609060101010101" pitchFamily="49" charset="-122"/>
              <a:ea typeface="黑体" panose="02010609060101010101" pitchFamily="49" charset="-122"/>
            </a:endParaRPr>
          </a:p>
        </p:txBody>
      </p:sp>
      <p:sp>
        <p:nvSpPr>
          <p:cNvPr id="11" name="文本框 10"/>
          <p:cNvSpPr txBox="1"/>
          <p:nvPr/>
        </p:nvSpPr>
        <p:spPr>
          <a:xfrm>
            <a:off x="863588" y="664332"/>
            <a:ext cx="2326278" cy="400110"/>
          </a:xfrm>
          <a:prstGeom prst="rect">
            <a:avLst/>
          </a:prstGeom>
          <a:noFill/>
        </p:spPr>
        <p:txBody>
          <a:bodyPr wrap="none" rtlCol="0">
            <a:spAutoFit/>
          </a:bodyPr>
          <a:lstStyle/>
          <a:p>
            <a:pPr marL="342900"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运算符</a:t>
            </a:r>
            <a:r>
              <a:rPr lang="en-US" altLang="zh-CN" sz="2000" dirty="0">
                <a:solidFill>
                  <a:schemeClr val="accent1"/>
                </a:solidFill>
                <a:latin typeface="黑体" panose="02010609060101010101" pitchFamily="49" charset="-122"/>
                <a:ea typeface="黑体" panose="02010609060101010101" pitchFamily="49" charset="-122"/>
              </a:rPr>
              <a:t>ANY</a:t>
            </a:r>
            <a:r>
              <a:rPr lang="zh-CN" altLang="en-US" sz="2000" dirty="0">
                <a:solidFill>
                  <a:schemeClr val="accent1"/>
                </a:solidFill>
                <a:latin typeface="黑体" panose="02010609060101010101" pitchFamily="49" charset="-122"/>
                <a:ea typeface="黑体" panose="02010609060101010101" pitchFamily="49" charset="-122"/>
              </a:rPr>
              <a:t>和</a:t>
            </a:r>
            <a:r>
              <a:rPr lang="en-US" altLang="zh-CN" sz="2000" dirty="0">
                <a:solidFill>
                  <a:schemeClr val="accent1"/>
                </a:solidFill>
                <a:latin typeface="黑体" panose="02010609060101010101" pitchFamily="49" charset="-122"/>
                <a:ea typeface="黑体" panose="02010609060101010101" pitchFamily="49" charset="-122"/>
              </a:rPr>
              <a:t>ALL</a:t>
            </a: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67</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85064759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文本框 5"/>
          <p:cNvSpPr txBox="1"/>
          <p:nvPr/>
        </p:nvSpPr>
        <p:spPr>
          <a:xfrm>
            <a:off x="5076056" y="196280"/>
            <a:ext cx="219624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嵌套查询</a:t>
            </a:r>
          </a:p>
        </p:txBody>
      </p:sp>
      <p:sp>
        <p:nvSpPr>
          <p:cNvPr id="9" name="文本框 8"/>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6.</a:t>
            </a:r>
            <a:r>
              <a:rPr lang="zh-CN" altLang="en-US" b="1" dirty="0">
                <a:solidFill>
                  <a:srgbClr val="123E61"/>
                </a:solidFill>
                <a:latin typeface="黑体" panose="02010609060101010101" pitchFamily="49" charset="-122"/>
                <a:ea typeface="黑体" panose="02010609060101010101" pitchFamily="49" charset="-122"/>
              </a:rPr>
              <a:t>嵌套查询</a:t>
            </a:r>
          </a:p>
        </p:txBody>
      </p:sp>
      <p:sp>
        <p:nvSpPr>
          <p:cNvPr id="10" name="文本框 9"/>
          <p:cNvSpPr txBox="1"/>
          <p:nvPr/>
        </p:nvSpPr>
        <p:spPr>
          <a:xfrm>
            <a:off x="1007604" y="1070970"/>
            <a:ext cx="7128792" cy="3847207"/>
          </a:xfrm>
          <a:prstGeom prst="rect">
            <a:avLst/>
          </a:prstGeom>
          <a:noFill/>
        </p:spPr>
        <p:txBody>
          <a:bodyPr wrap="square" rtlCol="0">
            <a:spAutoFit/>
          </a:bodyPr>
          <a:lstStyle/>
          <a:p>
            <a:pPr marL="285750" indent="-285750">
              <a:buClr>
                <a:schemeClr val="tx2"/>
              </a:buClr>
              <a:buFont typeface="Wingdings" panose="05000000000000000000" pitchFamily="2" charset="2"/>
              <a:buChar char="l"/>
            </a:pPr>
            <a:r>
              <a:rPr lang="zh-CN" altLang="en-US" sz="1600" dirty="0">
                <a:solidFill>
                  <a:schemeClr val="tx2"/>
                </a:solidFill>
                <a:latin typeface="黑体" panose="02010609060101010101" pitchFamily="49" charset="-122"/>
                <a:ea typeface="黑体" panose="02010609060101010101" pitchFamily="49" charset="-122"/>
              </a:rPr>
              <a:t>例：查询比</a:t>
            </a:r>
            <a:r>
              <a:rPr lang="zh-CN" altLang="en-US" sz="1600" dirty="0">
                <a:solidFill>
                  <a:srgbClr val="FF0000"/>
                </a:solidFill>
                <a:latin typeface="黑体" panose="02010609060101010101" pitchFamily="49" charset="-122"/>
                <a:ea typeface="黑体" panose="02010609060101010101" pitchFamily="49" charset="-122"/>
              </a:rPr>
              <a:t>任意一位</a:t>
            </a:r>
            <a:r>
              <a:rPr lang="zh-CN" altLang="en-US" sz="1600" dirty="0">
                <a:solidFill>
                  <a:schemeClr val="tx2"/>
                </a:solidFill>
                <a:latin typeface="黑体" panose="02010609060101010101" pitchFamily="49" charset="-122"/>
                <a:ea typeface="黑体" panose="02010609060101010101" pitchFamily="49" charset="-122"/>
              </a:rPr>
              <a:t>女医生年龄大的男医生姓名和年龄</a:t>
            </a:r>
            <a:endParaRPr lang="en-US" altLang="zh-CN" sz="1600" dirty="0">
              <a:solidFill>
                <a:schemeClr val="tx2"/>
              </a:solidFill>
              <a:latin typeface="黑体" panose="02010609060101010101" pitchFamily="49" charset="-122"/>
              <a:ea typeface="黑体" panose="02010609060101010101" pitchFamily="49" charset="-122"/>
            </a:endParaRPr>
          </a:p>
          <a:p>
            <a:pPr>
              <a:buClr>
                <a:srgbClr val="FF0000"/>
              </a:buClr>
            </a:pPr>
            <a:r>
              <a:rPr lang="en-US" altLang="zh-CN" sz="1600" dirty="0">
                <a:solidFill>
                  <a:schemeClr val="tx2"/>
                </a:solidFill>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SELECT </a:t>
            </a:r>
            <a:r>
              <a:rPr lang="en-US" altLang="zh-CN" sz="1400" dirty="0" err="1">
                <a:latin typeface="黑体" panose="02010609060101010101" pitchFamily="49" charset="-122"/>
                <a:ea typeface="黑体" panose="02010609060101010101" pitchFamily="49" charset="-122"/>
              </a:rPr>
              <a:t>Dname</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姓名</a:t>
            </a:r>
            <a:r>
              <a:rPr lang="en-US" altLang="zh-CN" sz="1400" dirty="0">
                <a:latin typeface="黑体" panose="02010609060101010101" pitchFamily="49" charset="-122"/>
                <a:ea typeface="黑体" panose="02010609060101010101" pitchFamily="49" charset="-122"/>
              </a:rPr>
              <a:t>,</a:t>
            </a:r>
            <a:r>
              <a:rPr lang="en-US" altLang="zh-CN" sz="1400" dirty="0" err="1">
                <a:latin typeface="黑体" panose="02010609060101010101" pitchFamily="49" charset="-122"/>
                <a:ea typeface="黑体" panose="02010609060101010101" pitchFamily="49" charset="-122"/>
              </a:rPr>
              <a:t>Dage</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年龄 </a:t>
            </a:r>
          </a:p>
          <a:p>
            <a:pPr>
              <a:buClr>
                <a:srgbClr val="FF0000"/>
              </a:buClr>
            </a:pPr>
            <a:r>
              <a:rPr lang="en-US" altLang="zh-CN" sz="1400" dirty="0">
                <a:latin typeface="黑体" panose="02010609060101010101" pitchFamily="49" charset="-122"/>
                <a:ea typeface="黑体" panose="02010609060101010101" pitchFamily="49" charset="-122"/>
              </a:rPr>
              <a:t>   	FROM Doctor</a:t>
            </a:r>
          </a:p>
          <a:p>
            <a:pPr>
              <a:buClr>
                <a:srgbClr val="FF0000"/>
              </a:buClr>
            </a:pPr>
            <a:r>
              <a:rPr lang="en-US" altLang="zh-CN" sz="1400" dirty="0">
                <a:latin typeface="黑体" panose="02010609060101010101" pitchFamily="49" charset="-122"/>
                <a:ea typeface="黑体" panose="02010609060101010101" pitchFamily="49" charset="-122"/>
              </a:rPr>
              <a:t>   	WHERE </a:t>
            </a:r>
            <a:r>
              <a:rPr lang="en-US" altLang="zh-CN" sz="1400" dirty="0" err="1">
                <a:latin typeface="黑体" panose="02010609060101010101" pitchFamily="49" charset="-122"/>
                <a:ea typeface="黑体" panose="02010609060101010101" pitchFamily="49" charset="-122"/>
              </a:rPr>
              <a:t>Dsex</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男</a:t>
            </a:r>
            <a:r>
              <a:rPr lang="en-US" altLang="zh-CN" sz="1400" dirty="0">
                <a:latin typeface="黑体" panose="02010609060101010101" pitchFamily="49" charset="-122"/>
                <a:ea typeface="黑体" panose="02010609060101010101" pitchFamily="49" charset="-122"/>
              </a:rPr>
              <a:t>' AND </a:t>
            </a:r>
            <a:r>
              <a:rPr lang="en-US" altLang="zh-CN" sz="1400" dirty="0" err="1">
                <a:latin typeface="黑体" panose="02010609060101010101" pitchFamily="49" charset="-122"/>
                <a:ea typeface="黑体" panose="02010609060101010101" pitchFamily="49" charset="-122"/>
              </a:rPr>
              <a:t>Dage</a:t>
            </a:r>
            <a:r>
              <a:rPr lang="en-US" altLang="zh-CN" sz="1400" dirty="0">
                <a:latin typeface="黑体" panose="02010609060101010101" pitchFamily="49" charset="-122"/>
                <a:ea typeface="黑体" panose="02010609060101010101" pitchFamily="49" charset="-122"/>
              </a:rPr>
              <a:t> &gt;ANY</a:t>
            </a:r>
          </a:p>
          <a:p>
            <a:pPr>
              <a:buClr>
                <a:srgbClr val="FF0000"/>
              </a:buClr>
            </a:pPr>
            <a:r>
              <a:rPr lang="en-US" altLang="zh-CN" sz="1400" dirty="0">
                <a:latin typeface="黑体" panose="02010609060101010101" pitchFamily="49" charset="-122"/>
                <a:ea typeface="黑体" panose="02010609060101010101" pitchFamily="49" charset="-122"/>
              </a:rPr>
              <a:t>               ( SELECT </a:t>
            </a:r>
            <a:r>
              <a:rPr lang="en-US" altLang="zh-CN" sz="1400" dirty="0" err="1">
                <a:latin typeface="黑体" panose="02010609060101010101" pitchFamily="49" charset="-122"/>
                <a:ea typeface="黑体" panose="02010609060101010101" pitchFamily="49" charset="-122"/>
              </a:rPr>
              <a:t>Dage</a:t>
            </a:r>
            <a:r>
              <a:rPr lang="en-US" altLang="zh-CN" sz="1400" dirty="0">
                <a:latin typeface="黑体" panose="02010609060101010101" pitchFamily="49" charset="-122"/>
                <a:ea typeface="黑体" panose="02010609060101010101" pitchFamily="49" charset="-122"/>
              </a:rPr>
              <a:t> </a:t>
            </a:r>
          </a:p>
          <a:p>
            <a:pPr>
              <a:buClr>
                <a:srgbClr val="FF0000"/>
              </a:buClr>
            </a:pPr>
            <a:r>
              <a:rPr lang="en-US" altLang="zh-CN" sz="1400" dirty="0">
                <a:latin typeface="黑体" panose="02010609060101010101" pitchFamily="49" charset="-122"/>
                <a:ea typeface="黑体" panose="02010609060101010101" pitchFamily="49" charset="-122"/>
              </a:rPr>
              <a:t>                 FROM Doctor </a:t>
            </a:r>
          </a:p>
          <a:p>
            <a:pPr>
              <a:buClr>
                <a:srgbClr val="FF0000"/>
              </a:buClr>
            </a:pPr>
            <a:r>
              <a:rPr lang="en-US" altLang="zh-CN" sz="1400" dirty="0">
                <a:latin typeface="黑体" panose="02010609060101010101" pitchFamily="49" charset="-122"/>
                <a:ea typeface="黑体" panose="02010609060101010101" pitchFamily="49" charset="-122"/>
              </a:rPr>
              <a:t>                 WHERE </a:t>
            </a:r>
            <a:r>
              <a:rPr lang="en-US" altLang="zh-CN" sz="1400" dirty="0" err="1">
                <a:latin typeface="黑体" panose="02010609060101010101" pitchFamily="49" charset="-122"/>
                <a:ea typeface="黑体" panose="02010609060101010101" pitchFamily="49" charset="-122"/>
              </a:rPr>
              <a:t>Dsex</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女</a:t>
            </a:r>
            <a:r>
              <a:rPr lang="en-US" altLang="zh-CN" sz="1400" dirty="0">
                <a:latin typeface="黑体" panose="02010609060101010101" pitchFamily="49" charset="-122"/>
                <a:ea typeface="黑体" panose="02010609060101010101" pitchFamily="49" charset="-122"/>
              </a:rPr>
              <a:t>’</a:t>
            </a:r>
          </a:p>
          <a:p>
            <a:pPr>
              <a:buClr>
                <a:srgbClr val="FF0000"/>
              </a:buClr>
            </a:pP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a:t>
            </a:r>
            <a:endParaRPr lang="en-US" altLang="zh-CN" sz="1400" dirty="0">
              <a:latin typeface="黑体" panose="02010609060101010101" pitchFamily="49" charset="-122"/>
              <a:ea typeface="黑体" panose="02010609060101010101" pitchFamily="49" charset="-122"/>
            </a:endParaRPr>
          </a:p>
          <a:p>
            <a:pPr>
              <a:buClr>
                <a:srgbClr val="FF0000"/>
              </a:buClr>
            </a:pPr>
            <a:r>
              <a:rPr lang="en-US" altLang="zh-CN" sz="1400" dirty="0">
                <a:latin typeface="黑体" panose="02010609060101010101" pitchFamily="49" charset="-122"/>
                <a:ea typeface="黑体" panose="02010609060101010101" pitchFamily="49" charset="-122"/>
              </a:rPr>
              <a:t>            </a:t>
            </a:r>
          </a:p>
          <a:p>
            <a:pPr>
              <a:buClr>
                <a:srgbClr val="FF0000"/>
              </a:buClr>
            </a:pPr>
            <a:r>
              <a:rPr lang="en-US" altLang="zh-CN" sz="1400" dirty="0">
                <a:latin typeface="黑体" panose="02010609060101010101" pitchFamily="49" charset="-122"/>
                <a:ea typeface="黑体" panose="02010609060101010101" pitchFamily="49" charset="-122"/>
              </a:rPr>
              <a:t>            SELECT </a:t>
            </a:r>
            <a:r>
              <a:rPr lang="en-US" altLang="zh-CN" sz="1400" dirty="0" err="1">
                <a:latin typeface="黑体" panose="02010609060101010101" pitchFamily="49" charset="-122"/>
                <a:ea typeface="黑体" panose="02010609060101010101" pitchFamily="49" charset="-122"/>
              </a:rPr>
              <a:t>Dname</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姓名</a:t>
            </a:r>
            <a:r>
              <a:rPr lang="en-US" altLang="zh-CN" sz="1400" dirty="0">
                <a:latin typeface="黑体" panose="02010609060101010101" pitchFamily="49" charset="-122"/>
                <a:ea typeface="黑体" panose="02010609060101010101" pitchFamily="49" charset="-122"/>
              </a:rPr>
              <a:t>,</a:t>
            </a:r>
            <a:r>
              <a:rPr lang="en-US" altLang="zh-CN" sz="1400" dirty="0" err="1">
                <a:latin typeface="黑体" panose="02010609060101010101" pitchFamily="49" charset="-122"/>
                <a:ea typeface="黑体" panose="02010609060101010101" pitchFamily="49" charset="-122"/>
              </a:rPr>
              <a:t>Dage</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年龄 </a:t>
            </a:r>
          </a:p>
          <a:p>
            <a:pPr>
              <a:buClr>
                <a:srgbClr val="FF0000"/>
              </a:buClr>
            </a:pPr>
            <a:r>
              <a:rPr lang="en-US" altLang="zh-CN" sz="1400" dirty="0">
                <a:latin typeface="黑体" panose="02010609060101010101" pitchFamily="49" charset="-122"/>
                <a:ea typeface="黑体" panose="02010609060101010101" pitchFamily="49" charset="-122"/>
              </a:rPr>
              <a:t>   	FROM Doctor</a:t>
            </a:r>
          </a:p>
          <a:p>
            <a:pPr>
              <a:buClr>
                <a:srgbClr val="FF0000"/>
              </a:buClr>
            </a:pPr>
            <a:r>
              <a:rPr lang="en-US" altLang="zh-CN" sz="1400" dirty="0">
                <a:latin typeface="黑体" panose="02010609060101010101" pitchFamily="49" charset="-122"/>
                <a:ea typeface="黑体" panose="02010609060101010101" pitchFamily="49" charset="-122"/>
              </a:rPr>
              <a:t>   	WHERE </a:t>
            </a:r>
            <a:r>
              <a:rPr lang="en-US" altLang="zh-CN" sz="1400" dirty="0" err="1">
                <a:latin typeface="黑体" panose="02010609060101010101" pitchFamily="49" charset="-122"/>
                <a:ea typeface="黑体" panose="02010609060101010101" pitchFamily="49" charset="-122"/>
              </a:rPr>
              <a:t>Dsex</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男</a:t>
            </a:r>
            <a:r>
              <a:rPr lang="en-US" altLang="zh-CN" sz="1400" dirty="0">
                <a:latin typeface="黑体" panose="02010609060101010101" pitchFamily="49" charset="-122"/>
                <a:ea typeface="黑体" panose="02010609060101010101" pitchFamily="49" charset="-122"/>
              </a:rPr>
              <a:t>' AND </a:t>
            </a:r>
            <a:r>
              <a:rPr lang="en-US" altLang="zh-CN" sz="1400" dirty="0" err="1">
                <a:latin typeface="黑体" panose="02010609060101010101" pitchFamily="49" charset="-122"/>
                <a:ea typeface="黑体" panose="02010609060101010101" pitchFamily="49" charset="-122"/>
              </a:rPr>
              <a:t>Dage</a:t>
            </a:r>
            <a:r>
              <a:rPr lang="en-US" altLang="zh-CN" sz="1400" dirty="0">
                <a:latin typeface="黑体" panose="02010609060101010101" pitchFamily="49" charset="-122"/>
                <a:ea typeface="黑体" panose="02010609060101010101" pitchFamily="49" charset="-122"/>
              </a:rPr>
              <a:t> &gt;</a:t>
            </a:r>
          </a:p>
          <a:p>
            <a:pPr>
              <a:buClr>
                <a:srgbClr val="FF0000"/>
              </a:buClr>
            </a:pPr>
            <a:r>
              <a:rPr lang="en-US" altLang="zh-CN" sz="1400" dirty="0">
                <a:latin typeface="黑体" panose="02010609060101010101" pitchFamily="49" charset="-122"/>
                <a:ea typeface="黑体" panose="02010609060101010101" pitchFamily="49" charset="-122"/>
              </a:rPr>
              <a:t>               ( SELECT MIN(</a:t>
            </a:r>
            <a:r>
              <a:rPr lang="en-US" altLang="zh-CN" sz="1400" dirty="0" err="1">
                <a:latin typeface="黑体" panose="02010609060101010101" pitchFamily="49" charset="-122"/>
                <a:ea typeface="黑体" panose="02010609060101010101" pitchFamily="49" charset="-122"/>
              </a:rPr>
              <a:t>Dage</a:t>
            </a:r>
            <a:r>
              <a:rPr lang="en-US" altLang="zh-CN" sz="1400" dirty="0">
                <a:latin typeface="黑体" panose="02010609060101010101" pitchFamily="49" charset="-122"/>
                <a:ea typeface="黑体" panose="02010609060101010101" pitchFamily="49" charset="-122"/>
              </a:rPr>
              <a:t>) </a:t>
            </a:r>
          </a:p>
          <a:p>
            <a:pPr>
              <a:buClr>
                <a:srgbClr val="FF0000"/>
              </a:buClr>
            </a:pPr>
            <a:r>
              <a:rPr lang="en-US" altLang="zh-CN" sz="1400" dirty="0">
                <a:latin typeface="黑体" panose="02010609060101010101" pitchFamily="49" charset="-122"/>
                <a:ea typeface="黑体" panose="02010609060101010101" pitchFamily="49" charset="-122"/>
              </a:rPr>
              <a:t>                 FROM Doctor </a:t>
            </a:r>
          </a:p>
          <a:p>
            <a:pPr>
              <a:buClr>
                <a:srgbClr val="FF0000"/>
              </a:buClr>
            </a:pPr>
            <a:r>
              <a:rPr lang="en-US" altLang="zh-CN" sz="1400" dirty="0">
                <a:latin typeface="黑体" panose="02010609060101010101" pitchFamily="49" charset="-122"/>
                <a:ea typeface="黑体" panose="02010609060101010101" pitchFamily="49" charset="-122"/>
              </a:rPr>
              <a:t>                 WHERE </a:t>
            </a:r>
            <a:r>
              <a:rPr lang="en-US" altLang="zh-CN" sz="1400" dirty="0" err="1">
                <a:latin typeface="黑体" panose="02010609060101010101" pitchFamily="49" charset="-122"/>
                <a:ea typeface="黑体" panose="02010609060101010101" pitchFamily="49" charset="-122"/>
              </a:rPr>
              <a:t>Dsex</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女</a:t>
            </a:r>
            <a:r>
              <a:rPr lang="en-US" altLang="zh-CN" sz="1400" dirty="0">
                <a:latin typeface="黑体" panose="02010609060101010101" pitchFamily="49" charset="-122"/>
                <a:ea typeface="黑体" panose="02010609060101010101" pitchFamily="49" charset="-122"/>
              </a:rPr>
              <a:t>’</a:t>
            </a:r>
          </a:p>
          <a:p>
            <a:pPr>
              <a:buClr>
                <a:srgbClr val="FF0000"/>
              </a:buClr>
            </a:pP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a:t>
            </a:r>
            <a:endParaRPr lang="zh-CN" altLang="en-US" dirty="0">
              <a:solidFill>
                <a:schemeClr val="accent1"/>
              </a:solidFill>
              <a:latin typeface="黑体" panose="02010609060101010101" pitchFamily="49" charset="-122"/>
              <a:ea typeface="黑体" panose="02010609060101010101" pitchFamily="49" charset="-122"/>
            </a:endParaRPr>
          </a:p>
          <a:p>
            <a:pPr>
              <a:buClr>
                <a:srgbClr val="FF0000"/>
              </a:buClr>
            </a:pPr>
            <a:endParaRPr lang="en-US" altLang="zh-CN" dirty="0">
              <a:solidFill>
                <a:schemeClr val="accent1"/>
              </a:solidFill>
              <a:latin typeface="黑体" panose="02010609060101010101" pitchFamily="49" charset="-122"/>
              <a:ea typeface="黑体" panose="02010609060101010101" pitchFamily="49" charset="-122"/>
            </a:endParaRPr>
          </a:p>
        </p:txBody>
      </p:sp>
      <p:sp>
        <p:nvSpPr>
          <p:cNvPr id="11" name="文本框 10"/>
          <p:cNvSpPr txBox="1"/>
          <p:nvPr/>
        </p:nvSpPr>
        <p:spPr>
          <a:xfrm>
            <a:off x="863588" y="664332"/>
            <a:ext cx="2326278" cy="400110"/>
          </a:xfrm>
          <a:prstGeom prst="rect">
            <a:avLst/>
          </a:prstGeom>
          <a:noFill/>
        </p:spPr>
        <p:txBody>
          <a:bodyPr wrap="none" rtlCol="0">
            <a:spAutoFit/>
          </a:bodyPr>
          <a:lstStyle/>
          <a:p>
            <a:pPr marL="342900"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运算符</a:t>
            </a:r>
            <a:r>
              <a:rPr lang="en-US" altLang="zh-CN" sz="2000" dirty="0">
                <a:solidFill>
                  <a:schemeClr val="accent1"/>
                </a:solidFill>
                <a:latin typeface="黑体" panose="02010609060101010101" pitchFamily="49" charset="-122"/>
                <a:ea typeface="黑体" panose="02010609060101010101" pitchFamily="49" charset="-122"/>
              </a:rPr>
              <a:t>ANY</a:t>
            </a:r>
            <a:r>
              <a:rPr lang="zh-CN" altLang="en-US" sz="2000" dirty="0">
                <a:solidFill>
                  <a:schemeClr val="accent1"/>
                </a:solidFill>
                <a:latin typeface="黑体" panose="02010609060101010101" pitchFamily="49" charset="-122"/>
                <a:ea typeface="黑体" panose="02010609060101010101" pitchFamily="49" charset="-122"/>
              </a:rPr>
              <a:t>和</a:t>
            </a:r>
            <a:r>
              <a:rPr lang="en-US" altLang="zh-CN" sz="2000" dirty="0">
                <a:solidFill>
                  <a:schemeClr val="accent1"/>
                </a:solidFill>
                <a:latin typeface="黑体" panose="02010609060101010101" pitchFamily="49" charset="-122"/>
                <a:ea typeface="黑体" panose="02010609060101010101" pitchFamily="49" charset="-122"/>
              </a:rPr>
              <a:t>ALL</a:t>
            </a:r>
          </a:p>
        </p:txBody>
      </p:sp>
      <p:pic>
        <p:nvPicPr>
          <p:cNvPr id="2" name="图片 1">
            <a:extLst>
              <a:ext uri="{FF2B5EF4-FFF2-40B4-BE49-F238E27FC236}">
                <a16:creationId xmlns:a16="http://schemas.microsoft.com/office/drawing/2014/main" id="{BFDB804B-819B-4008-B688-B23B51D48153}"/>
              </a:ext>
            </a:extLst>
          </p:cNvPr>
          <p:cNvPicPr>
            <a:picLocks noChangeAspect="1"/>
          </p:cNvPicPr>
          <p:nvPr/>
        </p:nvPicPr>
        <p:blipFill>
          <a:blip r:embed="rId4"/>
          <a:stretch>
            <a:fillRect/>
          </a:stretch>
        </p:blipFill>
        <p:spPr>
          <a:xfrm>
            <a:off x="5971926" y="1832156"/>
            <a:ext cx="1836204" cy="994188"/>
          </a:xfrm>
          <a:prstGeom prst="rect">
            <a:avLst/>
          </a:prstGeom>
        </p:spPr>
      </p:pic>
      <p:sp>
        <p:nvSpPr>
          <p:cNvPr id="4"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68</a:t>
            </a:fld>
            <a:endParaRPr lang="zh-CN" altLang="en-US"/>
          </a:p>
        </p:txBody>
      </p:sp>
      <p:sp>
        <p:nvSpPr>
          <p:cNvPr id="5" name="页脚占位符 4"/>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300332096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7.</a:t>
            </a:r>
            <a:r>
              <a:rPr lang="zh-CN" altLang="en-US" b="1" dirty="0">
                <a:solidFill>
                  <a:srgbClr val="123E61"/>
                </a:solidFill>
                <a:latin typeface="黑体" panose="02010609060101010101" pitchFamily="49" charset="-122"/>
                <a:ea typeface="黑体" panose="02010609060101010101" pitchFamily="49" charset="-122"/>
              </a:rPr>
              <a:t>数据修改</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数据插入</a:t>
            </a:r>
          </a:p>
        </p:txBody>
      </p:sp>
      <p:sp>
        <p:nvSpPr>
          <p:cNvPr id="11" name="矩形 10"/>
          <p:cNvSpPr/>
          <p:nvPr/>
        </p:nvSpPr>
        <p:spPr>
          <a:xfrm>
            <a:off x="827584" y="844352"/>
            <a:ext cx="7811710" cy="2993127"/>
          </a:xfrm>
          <a:prstGeom prst="rect">
            <a:avLst/>
          </a:prstGeom>
        </p:spPr>
        <p:txBody>
          <a:bodyPr wrap="square">
            <a:spAutoFit/>
          </a:bodyPr>
          <a:lstStyle/>
          <a:p>
            <a:pPr marL="342900" indent="-342900" algn="just">
              <a:spcAft>
                <a:spcPts val="1500"/>
              </a:spcAft>
              <a:buFont typeface="Wingdings" pitchFamily="2" charset="2"/>
              <a:buChar char="l"/>
            </a:pPr>
            <a:r>
              <a:rPr sz="2000" dirty="0">
                <a:solidFill>
                  <a:schemeClr val="tx2"/>
                </a:solidFill>
                <a:latin typeface="黑体" panose="02010609060101010101" pitchFamily="49" charset="-122"/>
                <a:ea typeface="黑体" panose="02010609060101010101" pitchFamily="49" charset="-122"/>
              </a:rPr>
              <a:t>数据插入（insert）</a:t>
            </a:r>
          </a:p>
          <a:p>
            <a:pPr marL="742950" lvl="1" indent="-285750" algn="just">
              <a:spcAft>
                <a:spcPts val="1500"/>
              </a:spcAft>
              <a:buFont typeface="Wingdings" panose="05000000000000000000" pitchFamily="2" charset="2"/>
              <a:buChar char="l"/>
            </a:pPr>
            <a:r>
              <a:rPr sz="1600" dirty="0" err="1">
                <a:solidFill>
                  <a:schemeClr val="tx2"/>
                </a:solidFill>
                <a:latin typeface="黑体" panose="02010609060101010101" pitchFamily="49" charset="-122"/>
                <a:ea typeface="黑体" panose="02010609060101010101" pitchFamily="49" charset="-122"/>
              </a:rPr>
              <a:t>插入元组</a:t>
            </a:r>
            <a:endParaRPr lang="en-US" altLang="zh-CN" sz="1600" dirty="0">
              <a:solidFill>
                <a:schemeClr val="tx2"/>
              </a:solidFill>
              <a:latin typeface="黑体" panose="02010609060101010101" pitchFamily="49" charset="-122"/>
              <a:ea typeface="黑体" panose="02010609060101010101" pitchFamily="49" charset="-122"/>
            </a:endParaRPr>
          </a:p>
          <a:p>
            <a:pPr lvl="1" algn="just">
              <a:spcAft>
                <a:spcPts val="1500"/>
              </a:spcAft>
            </a:pPr>
            <a:r>
              <a:rPr lang="en-US" altLang="zh-CN" sz="1400" dirty="0">
                <a:latin typeface="黑体" panose="02010609060101010101" pitchFamily="49" charset="-122"/>
                <a:ea typeface="黑体" panose="02010609060101010101" pitchFamily="49" charset="-122"/>
              </a:rPr>
              <a:t>    INSERT INTO &lt;</a:t>
            </a:r>
            <a:r>
              <a:rPr lang="en-US" altLang="zh-CN" sz="1400" dirty="0" err="1">
                <a:latin typeface="黑体" panose="02010609060101010101" pitchFamily="49" charset="-122"/>
                <a:ea typeface="黑体" panose="02010609060101010101" pitchFamily="49" charset="-122"/>
              </a:rPr>
              <a:t>基表名</a:t>
            </a:r>
            <a:r>
              <a:rPr lang="en-US" altLang="zh-CN" sz="1400" dirty="0">
                <a:latin typeface="黑体" panose="02010609060101010101" pitchFamily="49" charset="-122"/>
                <a:ea typeface="黑体" panose="02010609060101010101" pitchFamily="49" charset="-122"/>
              </a:rPr>
              <a:t>&gt;[(&lt;</a:t>
            </a:r>
            <a:r>
              <a:rPr lang="en-US" altLang="zh-CN" sz="1400" dirty="0" err="1">
                <a:latin typeface="黑体" panose="02010609060101010101" pitchFamily="49" charset="-122"/>
                <a:ea typeface="黑体" panose="02010609060101010101" pitchFamily="49" charset="-122"/>
              </a:rPr>
              <a:t>属性列表</a:t>
            </a:r>
            <a:r>
              <a:rPr lang="en-US" altLang="zh-CN" sz="1400" dirty="0">
                <a:latin typeface="黑体" panose="02010609060101010101" pitchFamily="49" charset="-122"/>
                <a:ea typeface="黑体" panose="02010609060101010101" pitchFamily="49" charset="-122"/>
              </a:rPr>
              <a:t>&gt;)] VALUES (&lt;</a:t>
            </a:r>
            <a:r>
              <a:rPr lang="en-US" altLang="zh-CN" sz="1400" dirty="0" err="1">
                <a:latin typeface="黑体" panose="02010609060101010101" pitchFamily="49" charset="-122"/>
                <a:ea typeface="黑体" panose="02010609060101010101" pitchFamily="49" charset="-122"/>
              </a:rPr>
              <a:t>属性值列表</a:t>
            </a:r>
            <a:r>
              <a:rPr lang="en-US" altLang="zh-CN" sz="1400" dirty="0">
                <a:latin typeface="黑体" panose="02010609060101010101" pitchFamily="49" charset="-122"/>
                <a:ea typeface="黑体" panose="02010609060101010101" pitchFamily="49" charset="-122"/>
              </a:rPr>
              <a:t>&gt;)</a:t>
            </a:r>
            <a:endParaRPr sz="1400" dirty="0">
              <a:solidFill>
                <a:schemeClr val="tx2"/>
              </a:solidFill>
              <a:latin typeface="黑体" panose="02010609060101010101" pitchFamily="49" charset="-122"/>
              <a:ea typeface="黑体" panose="02010609060101010101" pitchFamily="49" charset="-122"/>
            </a:endParaRPr>
          </a:p>
          <a:p>
            <a:pPr marL="742950" lvl="1" indent="-285750" algn="just">
              <a:spcAft>
                <a:spcPts val="1500"/>
              </a:spcAft>
              <a:buFont typeface="Wingdings" panose="05000000000000000000" pitchFamily="2" charset="2"/>
              <a:buChar char="l"/>
            </a:pPr>
            <a:r>
              <a:rPr sz="1600" dirty="0" err="1">
                <a:solidFill>
                  <a:schemeClr val="tx2"/>
                </a:solidFill>
                <a:latin typeface="黑体" panose="02010609060101010101" pitchFamily="49" charset="-122"/>
                <a:ea typeface="黑体" panose="02010609060101010101" pitchFamily="49" charset="-122"/>
              </a:rPr>
              <a:t>插入子查询的结果</a:t>
            </a:r>
            <a:endParaRPr lang="en-US" altLang="zh-CN" sz="1600" dirty="0">
              <a:solidFill>
                <a:schemeClr val="tx2"/>
              </a:solidFill>
              <a:latin typeface="黑体" panose="02010609060101010101" pitchFamily="49" charset="-122"/>
              <a:ea typeface="黑体" panose="02010609060101010101" pitchFamily="49" charset="-122"/>
            </a:endParaRPr>
          </a:p>
          <a:p>
            <a:pPr lvl="1" algn="just"/>
            <a:r>
              <a:rPr lang="en-US" altLang="zh-CN" sz="1400" dirty="0">
                <a:latin typeface="黑体" panose="02010609060101010101" pitchFamily="49" charset="-122"/>
                <a:ea typeface="黑体" panose="02010609060101010101" pitchFamily="49" charset="-122"/>
              </a:rPr>
              <a:t>    INSERT INTO &lt;</a:t>
            </a:r>
            <a:r>
              <a:rPr lang="en-US" altLang="zh-CN" sz="1400" dirty="0" err="1">
                <a:latin typeface="黑体" panose="02010609060101010101" pitchFamily="49" charset="-122"/>
                <a:ea typeface="黑体" panose="02010609060101010101" pitchFamily="49" charset="-122"/>
              </a:rPr>
              <a:t>基表名</a:t>
            </a:r>
            <a:r>
              <a:rPr lang="en-US" altLang="zh-CN" sz="1400" dirty="0">
                <a:latin typeface="黑体" panose="02010609060101010101" pitchFamily="49" charset="-122"/>
                <a:ea typeface="黑体" panose="02010609060101010101" pitchFamily="49" charset="-122"/>
              </a:rPr>
              <a:t>&gt;[(&lt;</a:t>
            </a:r>
            <a:r>
              <a:rPr lang="en-US" altLang="zh-CN" sz="1400" dirty="0" err="1">
                <a:latin typeface="黑体" panose="02010609060101010101" pitchFamily="49" charset="-122"/>
                <a:ea typeface="黑体" panose="02010609060101010101" pitchFamily="49" charset="-122"/>
              </a:rPr>
              <a:t>属性列表</a:t>
            </a:r>
            <a:r>
              <a:rPr lang="en-US" altLang="zh-CN" sz="1400" dirty="0">
                <a:latin typeface="黑体" panose="02010609060101010101" pitchFamily="49" charset="-122"/>
                <a:ea typeface="黑体" panose="02010609060101010101" pitchFamily="49" charset="-122"/>
              </a:rPr>
              <a:t>&gt;)]</a:t>
            </a:r>
          </a:p>
          <a:p>
            <a:pPr lvl="1" algn="just"/>
            <a:r>
              <a:rPr lang="zh-CN" altLang="en-US" sz="1400" dirty="0">
                <a:latin typeface="黑体" panose="02010609060101010101" pitchFamily="49" charset="-122"/>
                <a:ea typeface="黑体" panose="02010609060101010101" pitchFamily="49" charset="-122"/>
              </a:rPr>
              <a:t>    子查询</a:t>
            </a:r>
            <a:endParaRPr lang="en-US" altLang="zh-CN" sz="1400" dirty="0">
              <a:latin typeface="黑体" panose="02010609060101010101" pitchFamily="49" charset="-122"/>
              <a:ea typeface="黑体" panose="02010609060101010101" pitchFamily="49" charset="-122"/>
            </a:endParaRPr>
          </a:p>
          <a:p>
            <a:pPr lvl="1" algn="just">
              <a:spcAft>
                <a:spcPts val="1500"/>
              </a:spcAft>
            </a:pPr>
            <a:endParaRPr lang="en-US" altLang="zh-CN" sz="1600" dirty="0">
              <a:solidFill>
                <a:schemeClr val="tx2"/>
              </a:solidFill>
              <a:latin typeface="黑体" panose="02010609060101010101" pitchFamily="49" charset="-122"/>
              <a:ea typeface="黑体" panose="02010609060101010101" pitchFamily="49" charset="-122"/>
            </a:endParaRPr>
          </a:p>
          <a:p>
            <a:pPr marL="742950" lvl="1" indent="-285750" algn="just">
              <a:spcAft>
                <a:spcPts val="1500"/>
              </a:spcAft>
              <a:buFont typeface="Wingdings" panose="05000000000000000000" pitchFamily="2" charset="2"/>
              <a:buChar char="l"/>
            </a:pPr>
            <a:endParaRPr sz="1600" dirty="0">
              <a:solidFill>
                <a:schemeClr val="tx2"/>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69</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346007506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zh-CN" altLang="zh-CN" b="1" dirty="0">
                <a:solidFill>
                  <a:srgbClr val="123E61"/>
                </a:solidFill>
                <a:latin typeface="黑体" panose="02010609060101010101" pitchFamily="49" charset="-122"/>
                <a:ea typeface="黑体" panose="02010609060101010101" pitchFamily="49" charset="-122"/>
              </a:rPr>
              <a:t>2</a:t>
            </a:r>
            <a:r>
              <a:rPr lang="en-US" altLang="zh-CN" b="1" dirty="0">
                <a:solidFill>
                  <a:srgbClr val="123E61"/>
                </a:solidFill>
                <a:latin typeface="黑体" panose="02010609060101010101" pitchFamily="49" charset="-122"/>
                <a:ea typeface="黑体" panose="02010609060101010101" pitchFamily="49" charset="-122"/>
              </a:rPr>
              <a:t>.</a:t>
            </a:r>
            <a:r>
              <a:rPr lang="zh-CN" altLang="en-US" b="1" dirty="0">
                <a:solidFill>
                  <a:srgbClr val="123E61"/>
                </a:solidFill>
                <a:latin typeface="黑体" panose="02010609060101010101" pitchFamily="49" charset="-122"/>
                <a:ea typeface="黑体" panose="02010609060101010101" pitchFamily="49" charset="-122"/>
              </a:rPr>
              <a:t>数据库基本结构定义</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数据库的创建</a:t>
            </a:r>
          </a:p>
        </p:txBody>
      </p:sp>
      <p:sp>
        <p:nvSpPr>
          <p:cNvPr id="39" name="矩形 38"/>
          <p:cNvSpPr/>
          <p:nvPr/>
        </p:nvSpPr>
        <p:spPr>
          <a:xfrm>
            <a:off x="611560" y="772344"/>
            <a:ext cx="7776864" cy="3270126"/>
          </a:xfrm>
          <a:prstGeom prst="rect">
            <a:avLst/>
          </a:prstGeom>
        </p:spPr>
        <p:txBody>
          <a:bodyPr wrap="square">
            <a:spAutoFit/>
          </a:bodyPr>
          <a:lstStyle/>
          <a:p>
            <a:pPr marL="285750" indent="-285750" algn="just">
              <a:spcAft>
                <a:spcPts val="1500"/>
              </a:spcAft>
              <a:buFont typeface="Wingdings" panose="05000000000000000000" pitchFamily="2" charset="2"/>
              <a:buChar char="l"/>
            </a:pPr>
            <a:r>
              <a:rPr lang="zh-CN" altLang="en-US" sz="1600" kern="1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数据库是包含多个对象的集合，包括</a:t>
            </a:r>
            <a:r>
              <a:rPr lang="zh-CN" altLang="en-US" sz="160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基表、视图、索引、存储过程、与数据库安全性有关的控制机制及其他对象。</a:t>
            </a:r>
            <a:endParaRPr lang="en-US" altLang="zh-CN" sz="160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285750" indent="-285750" algn="just">
              <a:spcAft>
                <a:spcPts val="1500"/>
              </a:spcAft>
              <a:buFont typeface="Wingdings" panose="05000000000000000000" pitchFamily="2" charset="2"/>
              <a:buChar char="l"/>
            </a:pPr>
            <a:r>
              <a:rPr lang="zh-CN" altLang="zh-CN" sz="1600" kern="1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数据库的创建一般由</a:t>
            </a:r>
            <a:r>
              <a:rPr lang="en-US" altLang="zh-CN" sz="1600" kern="1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DBA</a:t>
            </a:r>
            <a:r>
              <a:rPr lang="zh-CN" altLang="zh-CN" sz="1600" kern="1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来完成。</a:t>
            </a:r>
            <a:r>
              <a:rPr lang="en-US" altLang="zh-CN" sz="1600" kern="1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ISO</a:t>
            </a:r>
            <a:r>
              <a:rPr lang="zh-CN" altLang="zh-CN" sz="1600" kern="1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标准并没有对如何创建数据库进行详细规定</a:t>
            </a:r>
            <a:r>
              <a:rPr lang="en-US" altLang="zh-CN" sz="1600" kern="1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600" kern="1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因此数据库的创建过程在不同的商用数据库系统中差异较大。</a:t>
            </a:r>
            <a:endParaRPr lang="en-US" altLang="zh-CN" sz="1600" kern="100" dirty="0">
              <a:solidFill>
                <a:srgbClr val="123E61"/>
              </a:solidFill>
              <a:latin typeface="黑体" panose="02010609060101010101" pitchFamily="49" charset="-122"/>
              <a:ea typeface="黑体" panose="02010609060101010101" pitchFamily="49" charset="-122"/>
              <a:cs typeface="Times New Roman" panose="02020603050405020304" pitchFamily="18" charset="0"/>
            </a:endParaRPr>
          </a:p>
          <a:p>
            <a:pPr marL="285750" indent="-285750" algn="just">
              <a:spcAft>
                <a:spcPts val="1500"/>
              </a:spcAft>
              <a:buFont typeface="Wingdings" panose="05000000000000000000" pitchFamily="2" charset="2"/>
              <a:buChar char="l"/>
            </a:pPr>
            <a:r>
              <a:rPr lang="zh-CN" altLang="zh-CN" sz="1600" kern="1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在</a:t>
            </a:r>
            <a:r>
              <a:rPr lang="en-US" altLang="zh-CN" sz="1600" kern="1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SQL SERVER</a:t>
            </a:r>
            <a:r>
              <a:rPr lang="zh-CN" altLang="zh-CN" sz="1600" kern="1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中使用一组操作系统文件来映射数据库，数据库中的所有数据和对象（如表、存储过程、触发器和视图）都存储在三类操作系统文件中：</a:t>
            </a:r>
            <a:endParaRPr lang="en-US" altLang="zh-CN" sz="1600" kern="100" dirty="0">
              <a:solidFill>
                <a:srgbClr val="123E61"/>
              </a:solidFill>
              <a:latin typeface="黑体" panose="02010609060101010101" pitchFamily="49" charset="-122"/>
              <a:ea typeface="黑体" panose="02010609060101010101" pitchFamily="49" charset="-122"/>
              <a:cs typeface="Times New Roman" panose="02020603050405020304" pitchFamily="18" charset="0"/>
            </a:endParaRPr>
          </a:p>
          <a:p>
            <a:pPr marL="742950" lvl="1" indent="-285750" algn="just">
              <a:spcAft>
                <a:spcPts val="1500"/>
              </a:spcAft>
              <a:buFont typeface="Wingdings" panose="05000000000000000000" pitchFamily="2" charset="2"/>
              <a:buChar char="l"/>
            </a:pPr>
            <a:r>
              <a:rPr lang="zh-CN" altLang="zh-CN" sz="1600" kern="100" dirty="0">
                <a:solidFill>
                  <a:schemeClr val="tx2"/>
                </a:solidFill>
                <a:latin typeface="黑体" panose="02010609060101010101" pitchFamily="49" charset="-122"/>
                <a:ea typeface="黑体" panose="02010609060101010101" pitchFamily="49" charset="-122"/>
                <a:cs typeface="Times New Roman" panose="02020603050405020304" pitchFamily="18" charset="0"/>
              </a:rPr>
              <a:t>第一类是</a:t>
            </a:r>
            <a:r>
              <a:rPr lang="zh-CN" altLang="zh-CN" sz="160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主文件，扩展名为</a:t>
            </a:r>
            <a:r>
              <a:rPr lang="en-US" altLang="zh-CN" sz="1600" kern="100" dirty="0" err="1">
                <a:solidFill>
                  <a:srgbClr val="FF0000"/>
                </a:solidFill>
                <a:latin typeface="黑体" panose="02010609060101010101" pitchFamily="49" charset="-122"/>
                <a:ea typeface="黑体" panose="02010609060101010101" pitchFamily="49" charset="-122"/>
                <a:cs typeface="Times New Roman" panose="02020603050405020304" pitchFamily="18" charset="0"/>
              </a:rPr>
              <a:t>mdf</a:t>
            </a:r>
            <a:r>
              <a:rPr lang="zh-CN" altLang="zh-CN" sz="1600" kern="100" dirty="0">
                <a:solidFill>
                  <a:schemeClr val="tx2"/>
                </a:solidFill>
                <a:latin typeface="黑体" panose="02010609060101010101" pitchFamily="49" charset="-122"/>
                <a:ea typeface="黑体" panose="02010609060101010101" pitchFamily="49" charset="-122"/>
                <a:cs typeface="Times New Roman" panose="02020603050405020304" pitchFamily="18" charset="0"/>
              </a:rPr>
              <a:t>。包含数据库的启动信息及数据信息</a:t>
            </a:r>
            <a:r>
              <a:rPr lang="zh-CN" altLang="en-US" sz="1600" kern="100" dirty="0">
                <a:solidFill>
                  <a:schemeClr val="tx2"/>
                </a:solidFill>
                <a:latin typeface="黑体" panose="02010609060101010101" pitchFamily="49" charset="-122"/>
                <a:ea typeface="黑体" panose="02010609060101010101" pitchFamily="49" charset="-122"/>
                <a:cs typeface="Times New Roman" panose="02020603050405020304" pitchFamily="18" charset="0"/>
              </a:rPr>
              <a:t>；</a:t>
            </a:r>
            <a:endParaRPr lang="en-US" altLang="zh-CN" sz="1600" kern="100" dirty="0">
              <a:solidFill>
                <a:schemeClr val="tx2"/>
              </a:solidFill>
              <a:latin typeface="黑体" panose="02010609060101010101" pitchFamily="49" charset="-122"/>
              <a:ea typeface="黑体" panose="02010609060101010101" pitchFamily="49" charset="-122"/>
              <a:cs typeface="Times New Roman" panose="02020603050405020304" pitchFamily="18" charset="0"/>
            </a:endParaRPr>
          </a:p>
          <a:p>
            <a:pPr marL="742950" lvl="1" indent="-285750" algn="just">
              <a:spcAft>
                <a:spcPts val="1500"/>
              </a:spcAft>
              <a:buFont typeface="Wingdings" panose="05000000000000000000" pitchFamily="2" charset="2"/>
              <a:buChar char="l"/>
            </a:pPr>
            <a:r>
              <a:rPr lang="zh-CN" altLang="zh-CN" sz="1600" kern="100" dirty="0">
                <a:solidFill>
                  <a:schemeClr val="tx2"/>
                </a:solidFill>
                <a:latin typeface="黑体" panose="02010609060101010101" pitchFamily="49" charset="-122"/>
                <a:ea typeface="黑体" panose="02010609060101010101" pitchFamily="49" charset="-122"/>
                <a:cs typeface="Times New Roman" panose="02020603050405020304" pitchFamily="18" charset="0"/>
              </a:rPr>
              <a:t>第二类是</a:t>
            </a:r>
            <a:r>
              <a:rPr lang="zh-CN" altLang="zh-CN" sz="160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次要文件</a:t>
            </a:r>
            <a:r>
              <a:rPr lang="zh-CN" altLang="en-US" sz="160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或</a:t>
            </a:r>
            <a:r>
              <a:rPr lang="zh-CN" altLang="zh-CN" sz="160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从文件，扩展名为</a:t>
            </a:r>
            <a:r>
              <a:rPr lang="en-US" altLang="zh-CN" sz="1600" kern="100" dirty="0" err="1">
                <a:solidFill>
                  <a:srgbClr val="FF0000"/>
                </a:solidFill>
                <a:latin typeface="黑体" panose="02010609060101010101" pitchFamily="49" charset="-122"/>
                <a:ea typeface="黑体" panose="02010609060101010101" pitchFamily="49" charset="-122"/>
                <a:cs typeface="Times New Roman" panose="02020603050405020304" pitchFamily="18" charset="0"/>
              </a:rPr>
              <a:t>ndf</a:t>
            </a:r>
            <a:r>
              <a:rPr lang="zh-CN" altLang="zh-CN" sz="1600" kern="100" dirty="0">
                <a:solidFill>
                  <a:schemeClr val="tx2"/>
                </a:solidFill>
                <a:latin typeface="黑体" panose="02010609060101010101" pitchFamily="49" charset="-122"/>
                <a:ea typeface="黑体" panose="02010609060101010101" pitchFamily="49" charset="-122"/>
                <a:cs typeface="Times New Roman" panose="02020603050405020304" pitchFamily="18" charset="0"/>
              </a:rPr>
              <a:t>。含有主文件以外的所有数据</a:t>
            </a:r>
            <a:r>
              <a:rPr lang="zh-CN" altLang="en-US" sz="1600" kern="100" dirty="0">
                <a:solidFill>
                  <a:schemeClr val="tx2"/>
                </a:solidFill>
                <a:latin typeface="黑体" panose="02010609060101010101" pitchFamily="49" charset="-122"/>
                <a:ea typeface="黑体" panose="02010609060101010101" pitchFamily="49" charset="-122"/>
                <a:cs typeface="Times New Roman" panose="02020603050405020304" pitchFamily="18" charset="0"/>
              </a:rPr>
              <a:t>；</a:t>
            </a:r>
            <a:endParaRPr lang="en-US" altLang="zh-CN" sz="1600" kern="100" dirty="0">
              <a:solidFill>
                <a:schemeClr val="tx2"/>
              </a:solidFill>
              <a:latin typeface="黑体" panose="02010609060101010101" pitchFamily="49" charset="-122"/>
              <a:ea typeface="黑体" panose="02010609060101010101" pitchFamily="49" charset="-122"/>
              <a:cs typeface="Times New Roman" panose="02020603050405020304" pitchFamily="18" charset="0"/>
            </a:endParaRPr>
          </a:p>
          <a:p>
            <a:pPr marL="742950" lvl="1" indent="-285750" algn="just">
              <a:spcAft>
                <a:spcPts val="1500"/>
              </a:spcAft>
              <a:buFont typeface="Wingdings" panose="05000000000000000000" pitchFamily="2" charset="2"/>
              <a:buChar char="l"/>
            </a:pPr>
            <a:r>
              <a:rPr lang="zh-CN" altLang="zh-CN" sz="1600" kern="100" dirty="0">
                <a:solidFill>
                  <a:schemeClr val="tx2"/>
                </a:solidFill>
                <a:latin typeface="黑体" panose="02010609060101010101" pitchFamily="49" charset="-122"/>
                <a:ea typeface="黑体" panose="02010609060101010101" pitchFamily="49" charset="-122"/>
                <a:cs typeface="Times New Roman" panose="02020603050405020304" pitchFamily="18" charset="0"/>
              </a:rPr>
              <a:t>第三类是</a:t>
            </a:r>
            <a:r>
              <a:rPr lang="zh-CN" altLang="zh-CN" sz="160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事务日志，扩展名为</a:t>
            </a:r>
            <a:r>
              <a:rPr lang="en-US" altLang="zh-CN" sz="1600" kern="100" dirty="0" err="1">
                <a:solidFill>
                  <a:srgbClr val="FF0000"/>
                </a:solidFill>
                <a:latin typeface="黑体" panose="02010609060101010101" pitchFamily="49" charset="-122"/>
                <a:ea typeface="黑体" panose="02010609060101010101" pitchFamily="49" charset="-122"/>
                <a:cs typeface="Times New Roman" panose="02020603050405020304" pitchFamily="18" charset="0"/>
              </a:rPr>
              <a:t>ldf</a:t>
            </a:r>
            <a:r>
              <a:rPr lang="zh-CN" altLang="zh-CN" sz="1600" kern="100" dirty="0">
                <a:solidFill>
                  <a:schemeClr val="tx2"/>
                </a:solidFill>
                <a:latin typeface="黑体" panose="02010609060101010101" pitchFamily="49" charset="-122"/>
                <a:ea typeface="黑体" panose="02010609060101010101" pitchFamily="49" charset="-122"/>
                <a:cs typeface="Times New Roman" panose="02020603050405020304" pitchFamily="18" charset="0"/>
              </a:rPr>
              <a:t>。包含用于恢复数据库的日志信息。</a:t>
            </a:r>
            <a:endParaRPr lang="zh-CN" altLang="en-US" sz="1600" kern="100" dirty="0">
              <a:solidFill>
                <a:schemeClr val="tx2"/>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7</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9212629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 calcmode="lin" valueType="num">
                                      <p:cBhvr additive="base">
                                        <p:cTn id="7"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
                                            <p:txEl>
                                              <p:pRg st="1" end="1"/>
                                            </p:txEl>
                                          </p:spTgt>
                                        </p:tgtEl>
                                        <p:attrNameLst>
                                          <p:attrName>style.visibility</p:attrName>
                                        </p:attrNameLst>
                                      </p:cBhvr>
                                      <p:to>
                                        <p:strVal val="visible"/>
                                      </p:to>
                                    </p:set>
                                    <p:anim calcmode="lin" valueType="num">
                                      <p:cBhvr additive="base">
                                        <p:cTn id="11" dur="500" fill="hold"/>
                                        <p:tgtEl>
                                          <p:spTgt spid="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9">
                                            <p:txEl>
                                              <p:pRg st="2" end="2"/>
                                            </p:txEl>
                                          </p:spTgt>
                                        </p:tgtEl>
                                        <p:attrNameLst>
                                          <p:attrName>style.visibility</p:attrName>
                                        </p:attrNameLst>
                                      </p:cBhvr>
                                      <p:to>
                                        <p:strVal val="visible"/>
                                      </p:to>
                                    </p:set>
                                    <p:anim calcmode="lin" valueType="num">
                                      <p:cBhvr additive="base">
                                        <p:cTn id="15" dur="500" fill="hold"/>
                                        <p:tgtEl>
                                          <p:spTgt spid="3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9">
                                            <p:txEl>
                                              <p:pRg st="3" end="3"/>
                                            </p:txEl>
                                          </p:spTgt>
                                        </p:tgtEl>
                                        <p:attrNameLst>
                                          <p:attrName>style.visibility</p:attrName>
                                        </p:attrNameLst>
                                      </p:cBhvr>
                                      <p:to>
                                        <p:strVal val="visible"/>
                                      </p:to>
                                    </p:set>
                                    <p:anim calcmode="lin" valueType="num">
                                      <p:cBhvr additive="base">
                                        <p:cTn id="21" dur="500" fill="hold"/>
                                        <p:tgtEl>
                                          <p:spTgt spid="3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9">
                                            <p:txEl>
                                              <p:pRg st="4" end="4"/>
                                            </p:txEl>
                                          </p:spTgt>
                                        </p:tgtEl>
                                        <p:attrNameLst>
                                          <p:attrName>style.visibility</p:attrName>
                                        </p:attrNameLst>
                                      </p:cBhvr>
                                      <p:to>
                                        <p:strVal val="visible"/>
                                      </p:to>
                                    </p:set>
                                    <p:anim calcmode="lin" valueType="num">
                                      <p:cBhvr additive="base">
                                        <p:cTn id="25" dur="500" fill="hold"/>
                                        <p:tgtEl>
                                          <p:spTgt spid="3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9">
                                            <p:txEl>
                                              <p:pRg st="5" end="5"/>
                                            </p:txEl>
                                          </p:spTgt>
                                        </p:tgtEl>
                                        <p:attrNameLst>
                                          <p:attrName>style.visibility</p:attrName>
                                        </p:attrNameLst>
                                      </p:cBhvr>
                                      <p:to>
                                        <p:strVal val="visible"/>
                                      </p:to>
                                    </p:set>
                                    <p:anim calcmode="lin" valueType="num">
                                      <p:cBhvr additive="base">
                                        <p:cTn id="29" dur="500" fill="hold"/>
                                        <p:tgtEl>
                                          <p:spTgt spid="3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7.</a:t>
            </a:r>
            <a:r>
              <a:rPr lang="zh-CN" altLang="en-US" b="1" dirty="0">
                <a:solidFill>
                  <a:srgbClr val="123E61"/>
                </a:solidFill>
                <a:latin typeface="黑体" panose="02010609060101010101" pitchFamily="49" charset="-122"/>
                <a:ea typeface="黑体" panose="02010609060101010101" pitchFamily="49" charset="-122"/>
              </a:rPr>
              <a:t>数据修改</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数据插入</a:t>
            </a:r>
          </a:p>
        </p:txBody>
      </p:sp>
      <p:sp>
        <p:nvSpPr>
          <p:cNvPr id="8" name="矩形 7"/>
          <p:cNvSpPr/>
          <p:nvPr/>
        </p:nvSpPr>
        <p:spPr>
          <a:xfrm>
            <a:off x="-97544" y="982763"/>
            <a:ext cx="9670348" cy="1908215"/>
          </a:xfrm>
          <a:prstGeom prst="rect">
            <a:avLst/>
          </a:prstGeom>
        </p:spPr>
        <p:txBody>
          <a:bodyPr wrap="square">
            <a:spAutoFit/>
          </a:bodyPr>
          <a:lstStyle/>
          <a:p>
            <a:pPr marL="742950" lvl="1" indent="-285750">
              <a:spcBef>
                <a:spcPts val="1200"/>
              </a:spcBef>
              <a:buClr>
                <a:schemeClr val="tx2"/>
              </a:buClr>
              <a:buFont typeface="Wingdings" pitchFamily="2" charset="2"/>
              <a:buChar char="l"/>
            </a:pPr>
            <a:r>
              <a:rPr lang="zh-CN" altLang="en-US" sz="1600" dirty="0">
                <a:solidFill>
                  <a:schemeClr val="tx2"/>
                </a:solidFill>
                <a:latin typeface="黑体" panose="02010609060101010101" pitchFamily="49" charset="-122"/>
                <a:ea typeface="黑体" panose="02010609060101010101" pitchFamily="49" charset="-122"/>
              </a:rPr>
              <a:t>例：</a:t>
            </a:r>
            <a:r>
              <a:rPr sz="1600" dirty="0">
                <a:solidFill>
                  <a:schemeClr val="tx2"/>
                </a:solidFill>
                <a:latin typeface="黑体" panose="02010609060101010101" pitchFamily="49" charset="-122"/>
                <a:ea typeface="黑体" panose="02010609060101010101" pitchFamily="49" charset="-122"/>
              </a:rPr>
              <a:t>在医院数据库中，需要向医生信息表中插入('145','王军','男',28,'101','医师')记录</a:t>
            </a:r>
          </a:p>
          <a:p>
            <a:pPr lvl="1">
              <a:buClr>
                <a:srgbClr val="FF0000"/>
              </a:buClr>
            </a:pPr>
            <a:r>
              <a:rPr lang="en-US" altLang="zh-CN" sz="1200" dirty="0">
                <a:latin typeface="黑体" panose="02010609060101010101" pitchFamily="49" charset="-122"/>
                <a:ea typeface="黑体" panose="02010609060101010101" pitchFamily="49" charset="-122"/>
              </a:rPr>
              <a:t>      </a:t>
            </a:r>
            <a:r>
              <a:rPr sz="1400" dirty="0">
                <a:latin typeface="黑体" panose="02010609060101010101" pitchFamily="49" charset="-122"/>
                <a:ea typeface="黑体" panose="02010609060101010101" pitchFamily="49" charset="-122"/>
              </a:rPr>
              <a:t>INSERT INTO Doctor(Dno,Dname,Dsex,Dage,Ddeptno,Dlevel)</a:t>
            </a:r>
          </a:p>
          <a:p>
            <a:pPr lvl="1">
              <a:buClr>
                <a:srgbClr val="FF0000"/>
              </a:buClr>
            </a:pPr>
            <a:r>
              <a:rPr lang="en-US" altLang="zh-CN" sz="1400" dirty="0">
                <a:latin typeface="黑体" panose="02010609060101010101" pitchFamily="49" charset="-122"/>
                <a:ea typeface="黑体" panose="02010609060101010101" pitchFamily="49" charset="-122"/>
              </a:rPr>
              <a:t>      </a:t>
            </a:r>
            <a:r>
              <a:rPr sz="1400" dirty="0">
                <a:latin typeface="黑体" panose="02010609060101010101" pitchFamily="49" charset="-122"/>
                <a:ea typeface="黑体" panose="02010609060101010101" pitchFamily="49" charset="-122"/>
              </a:rPr>
              <a:t>VALUES('145','王军','男',28,'101,</a:t>
            </a:r>
            <a:r>
              <a:rPr lang="en-US" sz="1400" dirty="0">
                <a:latin typeface="黑体" panose="02010609060101010101" pitchFamily="49" charset="-122"/>
                <a:ea typeface="黑体" panose="02010609060101010101" pitchFamily="49" charset="-122"/>
              </a:rPr>
              <a:t>'</a:t>
            </a:r>
            <a:r>
              <a:rPr sz="1400" dirty="0">
                <a:latin typeface="黑体" panose="02010609060101010101" pitchFamily="49" charset="-122"/>
                <a:ea typeface="黑体" panose="02010609060101010101" pitchFamily="49" charset="-122"/>
              </a:rPr>
              <a:t>医师</a:t>
            </a:r>
            <a:r>
              <a:rPr lang="en-US" sz="1400" dirty="0">
                <a:latin typeface="黑体" panose="02010609060101010101" pitchFamily="49" charset="-122"/>
                <a:ea typeface="黑体" panose="02010609060101010101" pitchFamily="49" charset="-122"/>
              </a:rPr>
              <a:t>'</a:t>
            </a:r>
            <a:r>
              <a:rPr sz="1400" dirty="0">
                <a:latin typeface="黑体" panose="02010609060101010101" pitchFamily="49" charset="-122"/>
                <a:ea typeface="黑体" panose="02010609060101010101" pitchFamily="49" charset="-122"/>
              </a:rPr>
              <a:t>)</a:t>
            </a:r>
            <a:endParaRPr lang="en-US" altLang="zh-CN" sz="1400" b="1" dirty="0">
              <a:latin typeface="黑体" panose="02010609060101010101" pitchFamily="49" charset="-122"/>
              <a:ea typeface="Hei" pitchFamily="2" charset="-122"/>
            </a:endParaRPr>
          </a:p>
          <a:p>
            <a:pPr lvl="1">
              <a:spcBef>
                <a:spcPts val="1200"/>
              </a:spcBef>
              <a:buClr>
                <a:srgbClr val="FF0000"/>
              </a:buClr>
            </a:pPr>
            <a:r>
              <a:rPr lang="zh-CN" altLang="en-US" sz="1400" b="1" dirty="0">
                <a:latin typeface="黑体" panose="02010609060101010101" pitchFamily="49" charset="-122"/>
                <a:ea typeface="Hei" pitchFamily="2" charset="-122"/>
              </a:rPr>
              <a:t>     </a:t>
            </a:r>
            <a:endParaRPr lang="en-US" altLang="zh-CN" sz="1400" b="1" dirty="0">
              <a:latin typeface="黑体" panose="02010609060101010101" pitchFamily="49" charset="-122"/>
              <a:ea typeface="Hei" pitchFamily="2" charset="-122"/>
            </a:endParaRPr>
          </a:p>
          <a:p>
            <a:pPr lvl="1">
              <a:spcBef>
                <a:spcPts val="1200"/>
              </a:spcBef>
              <a:buClr>
                <a:srgbClr val="FF0000"/>
              </a:buClr>
            </a:pPr>
            <a:r>
              <a:rPr lang="en-US" altLang="zh-CN" sz="1200" dirty="0">
                <a:latin typeface="黑体" panose="02010609060101010101" pitchFamily="49" charset="-122"/>
                <a:ea typeface="黑体" panose="02010609060101010101" pitchFamily="49" charset="-122"/>
              </a:rPr>
              <a:t>	</a:t>
            </a:r>
          </a:p>
          <a:p>
            <a:pPr lvl="1">
              <a:buClr>
                <a:srgbClr val="FF0000"/>
              </a:buClr>
            </a:pPr>
            <a:r>
              <a:rPr lang="en-US" altLang="zh-CN" sz="1400" dirty="0">
                <a:latin typeface="黑体" panose="02010609060101010101" pitchFamily="49" charset="-122"/>
                <a:ea typeface="黑体" panose="02010609060101010101" pitchFamily="49" charset="-122"/>
              </a:rPr>
              <a:t>     INSERT NTO Doctor </a:t>
            </a:r>
          </a:p>
          <a:p>
            <a:pPr lvl="1">
              <a:buClr>
                <a:srgbClr val="FF0000"/>
              </a:buClr>
            </a:pPr>
            <a:r>
              <a:rPr lang="en-US" altLang="zh-CN" sz="1400" dirty="0">
                <a:latin typeface="黑体" panose="02010609060101010101" pitchFamily="49" charset="-122"/>
                <a:ea typeface="黑体" panose="02010609060101010101" pitchFamily="49" charset="-122"/>
              </a:rPr>
              <a:t>     VALUES('145','王军','男',28,'101','医师')</a:t>
            </a:r>
          </a:p>
        </p:txBody>
      </p:sp>
      <p:pic>
        <p:nvPicPr>
          <p:cNvPr id="11" name="图片 61" descr="C:\Users\Administrator\Desktop\jietu\第三章\3-35.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3491880" y="2890978"/>
            <a:ext cx="4896831" cy="1715877"/>
          </a:xfrm>
          <a:prstGeom prst="rect">
            <a:avLst/>
          </a:prstGeom>
          <a:noFill/>
          <a:ln>
            <a:noFill/>
          </a:ln>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70</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176557222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7.</a:t>
            </a:r>
            <a:r>
              <a:rPr lang="zh-CN" altLang="en-US" b="1" dirty="0">
                <a:solidFill>
                  <a:srgbClr val="123E61"/>
                </a:solidFill>
                <a:latin typeface="黑体" panose="02010609060101010101" pitchFamily="49" charset="-122"/>
                <a:ea typeface="黑体" panose="02010609060101010101" pitchFamily="49" charset="-122"/>
              </a:rPr>
              <a:t>数据修改</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数据插入</a:t>
            </a:r>
          </a:p>
        </p:txBody>
      </p:sp>
      <p:sp>
        <p:nvSpPr>
          <p:cNvPr id="8" name="矩形 7"/>
          <p:cNvSpPr/>
          <p:nvPr/>
        </p:nvSpPr>
        <p:spPr>
          <a:xfrm>
            <a:off x="-144524" y="803303"/>
            <a:ext cx="9670348" cy="2800767"/>
          </a:xfrm>
          <a:prstGeom prst="rect">
            <a:avLst/>
          </a:prstGeom>
        </p:spPr>
        <p:txBody>
          <a:bodyPr wrap="square">
            <a:spAutoFit/>
          </a:bodyPr>
          <a:lstStyle/>
          <a:p>
            <a:pPr marL="742950" lvl="1" indent="-285750">
              <a:spcBef>
                <a:spcPts val="1200"/>
              </a:spcBef>
              <a:buClr>
                <a:schemeClr val="tx2"/>
              </a:buClr>
              <a:buFont typeface="Wingdings" pitchFamily="2" charset="2"/>
              <a:buChar char="l"/>
            </a:pPr>
            <a:r>
              <a:rPr lang="zh-CN" altLang="en-US" sz="1600" dirty="0">
                <a:solidFill>
                  <a:schemeClr val="tx2"/>
                </a:solidFill>
                <a:latin typeface="黑体" panose="02010609060101010101" pitchFamily="49" charset="-122"/>
                <a:ea typeface="黑体" panose="02010609060101010101" pitchFamily="49" charset="-122"/>
              </a:rPr>
              <a:t>例：</a:t>
            </a:r>
            <a:r>
              <a:rPr sz="1600" dirty="0" err="1">
                <a:solidFill>
                  <a:schemeClr val="tx2"/>
                </a:solidFill>
                <a:latin typeface="黑体" panose="02010609060101010101" pitchFamily="49" charset="-122"/>
                <a:ea typeface="黑体" panose="02010609060101010101" pitchFamily="49" charset="-122"/>
              </a:rPr>
              <a:t>在医院数据库中，统计每个医生每天诊断的患者数量，并把结果存入数据库</a:t>
            </a:r>
            <a:endParaRPr sz="1600" dirty="0">
              <a:solidFill>
                <a:schemeClr val="tx2"/>
              </a:solidFill>
              <a:latin typeface="黑体" panose="02010609060101010101" pitchFamily="49" charset="-122"/>
              <a:ea typeface="黑体" panose="02010609060101010101" pitchFamily="49" charset="-122"/>
            </a:endParaRPr>
          </a:p>
          <a:p>
            <a:pPr lvl="1">
              <a:spcBef>
                <a:spcPts val="1200"/>
              </a:spcBef>
              <a:buClr>
                <a:srgbClr val="FF0000"/>
              </a:buClr>
            </a:pPr>
            <a:r>
              <a:rPr lang="en-US" altLang="zh-CN" sz="1400" dirty="0">
                <a:latin typeface="黑体" panose="02010609060101010101" pitchFamily="49" charset="-122"/>
                <a:ea typeface="黑体" panose="02010609060101010101" pitchFamily="49" charset="-122"/>
              </a:rPr>
              <a:t>     </a:t>
            </a:r>
            <a:r>
              <a:rPr sz="1400" dirty="0" err="1">
                <a:latin typeface="黑体" panose="02010609060101010101" pitchFamily="49" charset="-122"/>
                <a:ea typeface="黑体" panose="02010609060101010101" pitchFamily="49" charset="-122"/>
              </a:rPr>
              <a:t>首先要建立一个新表DiagNum，包含医生编码、诊断日期和患者数量</a:t>
            </a:r>
            <a:r>
              <a:rPr sz="1400" dirty="0">
                <a:latin typeface="黑体" panose="02010609060101010101" pitchFamily="49" charset="-122"/>
                <a:ea typeface="黑体" panose="02010609060101010101" pitchFamily="49" charset="-122"/>
              </a:rPr>
              <a:t>：</a:t>
            </a:r>
          </a:p>
          <a:p>
            <a:pPr lvl="1">
              <a:buClr>
                <a:srgbClr val="FF0000"/>
              </a:buClr>
            </a:pPr>
            <a:r>
              <a:rPr lang="en-US" altLang="zh-TW" sz="1400" dirty="0">
                <a:solidFill>
                  <a:srgbClr val="FF0000"/>
                </a:solidFill>
                <a:latin typeface="黑体" panose="02010609060101010101" pitchFamily="49" charset="-122"/>
                <a:ea typeface="黑体" panose="02010609060101010101" pitchFamily="49" charset="-122"/>
              </a:rPr>
              <a:t>	</a:t>
            </a:r>
            <a:r>
              <a:rPr sz="1400" dirty="0">
                <a:latin typeface="黑体" panose="02010609060101010101" pitchFamily="49" charset="-122"/>
                <a:ea typeface="黑体" panose="02010609060101010101" pitchFamily="49" charset="-122"/>
              </a:rPr>
              <a:t>CREATE TABLE </a:t>
            </a:r>
            <a:r>
              <a:rPr sz="1400" dirty="0" err="1">
                <a:latin typeface="黑体" panose="02010609060101010101" pitchFamily="49" charset="-122"/>
                <a:ea typeface="黑体" panose="02010609060101010101" pitchFamily="49" charset="-122"/>
              </a:rPr>
              <a:t>DiagNum</a:t>
            </a:r>
            <a:r>
              <a:rPr sz="1400" dirty="0">
                <a:latin typeface="黑体" panose="02010609060101010101" pitchFamily="49" charset="-122"/>
                <a:ea typeface="黑体" panose="02010609060101010101" pitchFamily="49" charset="-122"/>
              </a:rPr>
              <a:t> </a:t>
            </a:r>
            <a:endParaRPr lang="en-US" altLang="zh-CN" sz="1400" dirty="0">
              <a:latin typeface="黑体" panose="02010609060101010101" pitchFamily="49" charset="-122"/>
              <a:ea typeface="黑体" panose="02010609060101010101" pitchFamily="49" charset="-122"/>
            </a:endParaRPr>
          </a:p>
          <a:p>
            <a:pPr lvl="1">
              <a:buClr>
                <a:srgbClr val="FF0000"/>
              </a:buClr>
            </a:pPr>
            <a:r>
              <a:rPr lang="en-US" altLang="zh-CN" sz="1400" dirty="0">
                <a:latin typeface="黑体" panose="02010609060101010101" pitchFamily="49" charset="-122"/>
                <a:ea typeface="黑体" panose="02010609060101010101" pitchFamily="49" charset="-122"/>
              </a:rPr>
              <a:t>      </a:t>
            </a:r>
            <a:r>
              <a:rPr sz="1400" dirty="0">
                <a:latin typeface="黑体" panose="02010609060101010101" pitchFamily="49" charset="-122"/>
                <a:ea typeface="黑体" panose="02010609060101010101" pitchFamily="49" charset="-122"/>
              </a:rPr>
              <a:t>(Dno VARCHAR(10) NOT NULL,</a:t>
            </a:r>
          </a:p>
          <a:p>
            <a:pPr lvl="1">
              <a:buClr>
                <a:srgbClr val="FF0000"/>
              </a:buClr>
            </a:pPr>
            <a:r>
              <a:rPr sz="14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 </a:t>
            </a:r>
            <a:r>
              <a:rPr sz="1400" dirty="0" err="1">
                <a:latin typeface="黑体" panose="02010609060101010101" pitchFamily="49" charset="-122"/>
                <a:ea typeface="黑体" panose="02010609060101010101" pitchFamily="49" charset="-122"/>
              </a:rPr>
              <a:t>DiagDate</a:t>
            </a:r>
            <a:r>
              <a:rPr sz="1400" dirty="0">
                <a:latin typeface="黑体" panose="02010609060101010101" pitchFamily="49" charset="-122"/>
                <a:ea typeface="黑体" panose="02010609060101010101" pitchFamily="49" charset="-122"/>
              </a:rPr>
              <a:t> DATETIME,</a:t>
            </a:r>
          </a:p>
          <a:p>
            <a:pPr lvl="1">
              <a:buClr>
                <a:srgbClr val="FF0000"/>
              </a:buClr>
            </a:pPr>
            <a:r>
              <a:rPr sz="1400" dirty="0">
                <a:latin typeface="黑体" panose="02010609060101010101" pitchFamily="49" charset="-122"/>
                <a:ea typeface="黑体" panose="02010609060101010101" pitchFamily="49" charset="-122"/>
              </a:rPr>
              <a:t>       </a:t>
            </a:r>
            <a:r>
              <a:rPr sz="1400" dirty="0" err="1">
                <a:latin typeface="黑体" panose="02010609060101010101" pitchFamily="49" charset="-122"/>
                <a:ea typeface="黑体" panose="02010609060101010101" pitchFamily="49" charset="-122"/>
              </a:rPr>
              <a:t>PatientNum</a:t>
            </a:r>
            <a:r>
              <a:rPr sz="1400" dirty="0">
                <a:latin typeface="黑体" panose="02010609060101010101" pitchFamily="49" charset="-122"/>
                <a:ea typeface="黑体" panose="02010609060101010101" pitchFamily="49" charset="-122"/>
              </a:rPr>
              <a:t> INT)</a:t>
            </a:r>
            <a:endParaRPr lang="en-US" sz="1400" dirty="0">
              <a:latin typeface="黑体" panose="02010609060101010101" pitchFamily="49" charset="-122"/>
              <a:ea typeface="黑体" panose="02010609060101010101" pitchFamily="49" charset="-122"/>
            </a:endParaRPr>
          </a:p>
          <a:p>
            <a:pPr lvl="1">
              <a:spcBef>
                <a:spcPts val="1200"/>
              </a:spcBef>
              <a:buClr>
                <a:srgbClr val="FF0000"/>
              </a:buClr>
            </a:pPr>
            <a:r>
              <a:rPr lang="en-US" altLang="zh-CN" sz="1400" dirty="0">
                <a:latin typeface="黑体" panose="02010609060101010101" pitchFamily="49" charset="-122"/>
                <a:ea typeface="黑体" panose="02010609060101010101" pitchFamily="49" charset="-122"/>
              </a:rPr>
              <a:t>      </a:t>
            </a:r>
            <a:r>
              <a:rPr sz="1400" dirty="0" err="1">
                <a:latin typeface="黑体" panose="02010609060101010101" pitchFamily="49" charset="-122"/>
                <a:ea typeface="黑体" panose="02010609060101010101" pitchFamily="49" charset="-122"/>
              </a:rPr>
              <a:t>然后插入</a:t>
            </a:r>
            <a:r>
              <a:rPr sz="1400" dirty="0">
                <a:latin typeface="黑体" panose="02010609060101010101" pitchFamily="49" charset="-122"/>
                <a:ea typeface="黑体" panose="02010609060101010101" pitchFamily="49" charset="-122"/>
              </a:rPr>
              <a:t>：</a:t>
            </a:r>
          </a:p>
          <a:p>
            <a:pPr lvl="1">
              <a:buClr>
                <a:srgbClr val="FF0000"/>
              </a:buClr>
            </a:pPr>
            <a:r>
              <a:rPr lang="en-US" altLang="zh-TW" sz="1400" dirty="0">
                <a:solidFill>
                  <a:srgbClr val="FF0000"/>
                </a:solidFill>
                <a:latin typeface="黑体" panose="02010609060101010101" pitchFamily="49" charset="-122"/>
                <a:ea typeface="黑体" panose="02010609060101010101" pitchFamily="49" charset="-122"/>
              </a:rPr>
              <a:t>	</a:t>
            </a:r>
            <a:r>
              <a:rPr sz="1400" dirty="0">
                <a:latin typeface="黑体" panose="02010609060101010101" pitchFamily="49" charset="-122"/>
                <a:ea typeface="黑体" panose="02010609060101010101" pitchFamily="49" charset="-122"/>
              </a:rPr>
              <a:t>INSERT INTO DiagNum (Dno, DiagDate, PatientNum)</a:t>
            </a:r>
          </a:p>
          <a:p>
            <a:pPr lvl="1">
              <a:buClr>
                <a:srgbClr val="FF0000"/>
              </a:buClr>
            </a:pPr>
            <a:r>
              <a:rPr lang="en-US" altLang="zh-TW" sz="1400" dirty="0">
                <a:latin typeface="黑体" panose="02010609060101010101" pitchFamily="49" charset="-122"/>
                <a:ea typeface="黑体" panose="02010609060101010101" pitchFamily="49" charset="-122"/>
              </a:rPr>
              <a:t>	</a:t>
            </a:r>
            <a:r>
              <a:rPr sz="1400" dirty="0">
                <a:latin typeface="黑体" panose="02010609060101010101" pitchFamily="49" charset="-122"/>
                <a:ea typeface="黑体" panose="02010609060101010101" pitchFamily="49" charset="-122"/>
              </a:rPr>
              <a:t>SELECT Dno,Rdatatime,COUNT(DGno)</a:t>
            </a:r>
          </a:p>
          <a:p>
            <a:pPr lvl="1">
              <a:buClr>
                <a:srgbClr val="FF0000"/>
              </a:buClr>
            </a:pPr>
            <a:r>
              <a:rPr lang="en-US" altLang="zh-TW" sz="1400" dirty="0">
                <a:latin typeface="黑体" panose="02010609060101010101" pitchFamily="49" charset="-122"/>
                <a:ea typeface="黑体" panose="02010609060101010101" pitchFamily="49" charset="-122"/>
              </a:rPr>
              <a:t>	</a:t>
            </a:r>
            <a:r>
              <a:rPr sz="1400" dirty="0">
                <a:latin typeface="黑体" panose="02010609060101010101" pitchFamily="49" charset="-122"/>
                <a:ea typeface="黑体" panose="02010609060101010101" pitchFamily="49" charset="-122"/>
              </a:rPr>
              <a:t>FROM RecipeMaster</a:t>
            </a:r>
          </a:p>
          <a:p>
            <a:pPr lvl="1">
              <a:buClr>
                <a:srgbClr val="FF0000"/>
              </a:buClr>
            </a:pPr>
            <a:r>
              <a:rPr lang="en-US" altLang="zh-TW" sz="1400" dirty="0">
                <a:latin typeface="黑体" panose="02010609060101010101" pitchFamily="49" charset="-122"/>
                <a:ea typeface="黑体" panose="02010609060101010101" pitchFamily="49" charset="-122"/>
              </a:rPr>
              <a:t>	</a:t>
            </a:r>
            <a:r>
              <a:rPr sz="1400" dirty="0">
                <a:latin typeface="黑体" panose="02010609060101010101" pitchFamily="49" charset="-122"/>
                <a:ea typeface="黑体" panose="02010609060101010101" pitchFamily="49" charset="-122"/>
              </a:rPr>
              <a:t>GROUP BY Dno,Rdatatime</a:t>
            </a:r>
          </a:p>
        </p:txBody>
      </p:sp>
      <p:pic>
        <p:nvPicPr>
          <p:cNvPr id="11" name="图片 63" descr="C:\Users\Administrator\Desktop\jietu\第三章\3-36.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284538" y="2901108"/>
            <a:ext cx="4537323" cy="1856654"/>
          </a:xfrm>
          <a:prstGeom prst="rect">
            <a:avLst/>
          </a:prstGeom>
          <a:noFill/>
          <a:ln>
            <a:noFill/>
          </a:ln>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71</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348642650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7.</a:t>
            </a:r>
            <a:r>
              <a:rPr lang="zh-CN" altLang="en-US" b="1" dirty="0">
                <a:solidFill>
                  <a:srgbClr val="123E61"/>
                </a:solidFill>
                <a:latin typeface="黑体" panose="02010609060101010101" pitchFamily="49" charset="-122"/>
                <a:ea typeface="黑体" panose="02010609060101010101" pitchFamily="49" charset="-122"/>
              </a:rPr>
              <a:t>数据修改</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数据修改</a:t>
            </a:r>
          </a:p>
        </p:txBody>
      </p:sp>
      <p:sp>
        <p:nvSpPr>
          <p:cNvPr id="8" name="矩形 7"/>
          <p:cNvSpPr/>
          <p:nvPr/>
        </p:nvSpPr>
        <p:spPr>
          <a:xfrm>
            <a:off x="179512" y="810822"/>
            <a:ext cx="8611153" cy="2631490"/>
          </a:xfrm>
          <a:prstGeom prst="rect">
            <a:avLst/>
          </a:prstGeom>
        </p:spPr>
        <p:txBody>
          <a:bodyPr wrap="square">
            <a:spAutoFit/>
          </a:bodyPr>
          <a:lstStyle/>
          <a:p>
            <a:pPr marL="800100" lvl="1" indent="-342900">
              <a:spcBef>
                <a:spcPts val="1200"/>
              </a:spcBef>
              <a:buClr>
                <a:schemeClr val="tx2"/>
              </a:buClr>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rPr>
              <a:t>数据修改</a:t>
            </a:r>
          </a:p>
          <a:p>
            <a:pPr marL="1200150" lvl="2" indent="-285750">
              <a:buClr>
                <a:srgbClr val="002060"/>
              </a:buClr>
              <a:buFont typeface="Wingdings" panose="05000000000000000000" pitchFamily="2" charset="2"/>
              <a:buChar char="l"/>
            </a:pPr>
            <a:r>
              <a:rPr lang="zh-CN" altLang="en-US" sz="1600" dirty="0">
                <a:solidFill>
                  <a:srgbClr val="002060"/>
                </a:solidFill>
                <a:latin typeface="黑体" panose="02010609060101010101" pitchFamily="49" charset="-122"/>
                <a:ea typeface="黑体" panose="02010609060101010101" pitchFamily="49" charset="-122"/>
              </a:rPr>
              <a:t>修改语句语法</a:t>
            </a:r>
            <a:endParaRPr lang="en-US" altLang="zh-CN" sz="1600" dirty="0">
              <a:solidFill>
                <a:srgbClr val="002060"/>
              </a:solidFill>
              <a:latin typeface="黑体" panose="02010609060101010101" pitchFamily="49" charset="-122"/>
              <a:ea typeface="黑体" panose="02010609060101010101" pitchFamily="49" charset="-122"/>
            </a:endParaRPr>
          </a:p>
          <a:p>
            <a:pPr lvl="2">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UPDATE &lt;基表名&gt;</a:t>
            </a:r>
          </a:p>
          <a:p>
            <a:pPr lvl="2">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SET &lt;属性列名&gt;=&lt;表达式&gt;[,&lt;属性列名&gt;=&lt;表达式&gt;,….]</a:t>
            </a:r>
          </a:p>
          <a:p>
            <a:pPr lvl="2">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[WHERE &lt;</a:t>
            </a:r>
            <a:r>
              <a:rPr lang="en-US" altLang="zh-CN" sz="1400" dirty="0" err="1">
                <a:latin typeface="黑体" panose="02010609060101010101" pitchFamily="49" charset="-122"/>
                <a:ea typeface="黑体" panose="02010609060101010101" pitchFamily="49" charset="-122"/>
              </a:rPr>
              <a:t>行选择条件</a:t>
            </a:r>
            <a:r>
              <a:rPr lang="en-US" altLang="zh-CN" sz="1400" dirty="0">
                <a:latin typeface="黑体" panose="02010609060101010101" pitchFamily="49" charset="-122"/>
                <a:ea typeface="黑体" panose="02010609060101010101" pitchFamily="49" charset="-122"/>
              </a:rPr>
              <a:t>&gt;]</a:t>
            </a:r>
          </a:p>
          <a:p>
            <a:pPr lvl="2">
              <a:spcBef>
                <a:spcPts val="600"/>
              </a:spcBef>
              <a:buClr>
                <a:srgbClr val="0070C0"/>
              </a:buClr>
              <a:buFont typeface="Wingdings" panose="05000000000000000000" pitchFamily="2" charset="2"/>
              <a:buNone/>
            </a:pPr>
            <a:endParaRPr lang="en-US" altLang="zh-CN" sz="1200" dirty="0">
              <a:latin typeface="黑体" panose="02010609060101010101" pitchFamily="49" charset="-122"/>
              <a:ea typeface="黑体" panose="02010609060101010101" pitchFamily="49" charset="-122"/>
            </a:endParaRPr>
          </a:p>
          <a:p>
            <a:pPr marL="1200150" lvl="2" indent="-285750">
              <a:spcBef>
                <a:spcPts val="600"/>
              </a:spcBef>
              <a:buClr>
                <a:srgbClr val="002060"/>
              </a:buClr>
              <a:buFont typeface="Wingdings" panose="05000000000000000000" pitchFamily="2" charset="2"/>
              <a:buChar char="l"/>
            </a:pPr>
            <a:r>
              <a:rPr lang="zh-CN" altLang="en-US" sz="1600" dirty="0">
                <a:solidFill>
                  <a:srgbClr val="002060"/>
                </a:solidFill>
                <a:latin typeface="黑体" panose="02010609060101010101" pitchFamily="49" charset="-122"/>
                <a:ea typeface="黑体" panose="02010609060101010101" pitchFamily="49" charset="-122"/>
              </a:rPr>
              <a:t>例：</a:t>
            </a:r>
            <a:r>
              <a:rPr lang="zh-CN" altLang="en-US" sz="1600" dirty="0">
                <a:solidFill>
                  <a:srgbClr val="002060"/>
                </a:solidFill>
                <a:latin typeface="黑体" panose="02010609060101010101" pitchFamily="49" charset="-122"/>
                <a:ea typeface="黑体" panose="02010609060101010101" pitchFamily="49" charset="-122"/>
                <a:sym typeface="+mn-ea"/>
              </a:rPr>
              <a:t>在医院数据库中，将编号为“</a:t>
            </a:r>
            <a:r>
              <a:rPr lang="en-US" altLang="zh-CN" sz="1600" dirty="0">
                <a:solidFill>
                  <a:srgbClr val="002060"/>
                </a:solidFill>
                <a:latin typeface="黑体" panose="02010609060101010101" pitchFamily="49" charset="-122"/>
                <a:ea typeface="黑体" panose="02010609060101010101" pitchFamily="49" charset="-122"/>
                <a:sym typeface="+mn-ea"/>
              </a:rPr>
              <a:t>421”</a:t>
            </a:r>
            <a:r>
              <a:rPr lang="zh-CN" altLang="en-US" sz="1600" dirty="0">
                <a:solidFill>
                  <a:srgbClr val="002060"/>
                </a:solidFill>
                <a:latin typeface="黑体" panose="02010609060101010101" pitchFamily="49" charset="-122"/>
                <a:ea typeface="黑体" panose="02010609060101010101" pitchFamily="49" charset="-122"/>
                <a:sym typeface="+mn-ea"/>
              </a:rPr>
              <a:t>的患者的社会保障号修改为“</a:t>
            </a:r>
            <a:r>
              <a:rPr lang="en-US" altLang="zh-CN" sz="1600" dirty="0">
                <a:solidFill>
                  <a:srgbClr val="002060"/>
                </a:solidFill>
                <a:latin typeface="黑体" panose="02010609060101010101" pitchFamily="49" charset="-122"/>
                <a:ea typeface="黑体" panose="02010609060101010101" pitchFamily="49" charset="-122"/>
                <a:sym typeface="+mn-ea"/>
              </a:rPr>
              <a:t>20073425”</a:t>
            </a:r>
          </a:p>
          <a:p>
            <a:pPr lvl="2">
              <a:buClr>
                <a:srgbClr val="0070C0"/>
              </a:buClr>
              <a:buFont typeface="Wingdings" panose="05000000000000000000" pitchFamily="2" charset="2"/>
              <a:buNone/>
            </a:pPr>
            <a:r>
              <a:rPr lang="en-US" altLang="zh-CN" sz="12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UPDATE Patient SET Pino='20073425’ </a:t>
            </a:r>
          </a:p>
          <a:p>
            <a:pPr lvl="2">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WHERE </a:t>
            </a:r>
            <a:r>
              <a:rPr lang="en-US" altLang="zh-CN" sz="1400" dirty="0" err="1">
                <a:latin typeface="黑体" panose="02010609060101010101" pitchFamily="49" charset="-122"/>
                <a:ea typeface="黑体" panose="02010609060101010101" pitchFamily="49" charset="-122"/>
              </a:rPr>
              <a:t>Pno</a:t>
            </a:r>
            <a:r>
              <a:rPr lang="en-US" altLang="zh-CN" sz="1400" dirty="0">
                <a:latin typeface="黑体" panose="02010609060101010101" pitchFamily="49" charset="-122"/>
                <a:ea typeface="黑体" panose="02010609060101010101" pitchFamily="49" charset="-122"/>
              </a:rPr>
              <a:t>='421'</a:t>
            </a:r>
          </a:p>
          <a:p>
            <a:pPr lvl="2">
              <a:spcBef>
                <a:spcPts val="600"/>
              </a:spcBef>
              <a:buClr>
                <a:srgbClr val="002060"/>
              </a:buClr>
            </a:pPr>
            <a:endParaRPr lang="en-US" altLang="zh-CN" sz="1600" dirty="0">
              <a:solidFill>
                <a:srgbClr val="002060"/>
              </a:solidFill>
              <a:latin typeface="黑体" panose="02010609060101010101" pitchFamily="49" charset="-122"/>
              <a:ea typeface="黑体" panose="02010609060101010101" pitchFamily="49" charset="-122"/>
            </a:endParaRPr>
          </a:p>
        </p:txBody>
      </p:sp>
      <p:pic>
        <p:nvPicPr>
          <p:cNvPr id="13" name="图片 64" descr="C:\Users\Administrator\Desktop\jietu\第三章\3-37.1.PNG">
            <a:extLst>
              <a:ext uri="{FF2B5EF4-FFF2-40B4-BE49-F238E27FC236}">
                <a16:creationId xmlns:a16="http://schemas.microsoft.com/office/drawing/2014/main" id="{79B5614E-012A-41FF-B547-04D83EED5F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07504" y="3184612"/>
            <a:ext cx="4526315" cy="1356171"/>
          </a:xfrm>
          <a:prstGeom prst="rect">
            <a:avLst/>
          </a:prstGeom>
          <a:noFill/>
          <a:ln>
            <a:noFill/>
          </a:ln>
        </p:spPr>
      </p:pic>
      <p:pic>
        <p:nvPicPr>
          <p:cNvPr id="15" name="图片 66" descr="C:\Users\Administrator\Desktop\jietu\第三章\3-37.3.PNG">
            <a:extLst>
              <a:ext uri="{FF2B5EF4-FFF2-40B4-BE49-F238E27FC236}">
                <a16:creationId xmlns:a16="http://schemas.microsoft.com/office/drawing/2014/main" id="{2897DCF6-23F1-49DB-B70D-38AAD66210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4658914" y="3288422"/>
            <a:ext cx="4312600" cy="1288365"/>
          </a:xfrm>
          <a:prstGeom prst="rect">
            <a:avLst/>
          </a:prstGeom>
          <a:noFill/>
          <a:ln>
            <a:noFill/>
          </a:ln>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72</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175084314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7.</a:t>
            </a:r>
            <a:r>
              <a:rPr lang="zh-CN" altLang="en-US" b="1" dirty="0">
                <a:solidFill>
                  <a:srgbClr val="123E61"/>
                </a:solidFill>
                <a:latin typeface="黑体" panose="02010609060101010101" pitchFamily="49" charset="-122"/>
                <a:ea typeface="黑体" panose="02010609060101010101" pitchFamily="49" charset="-122"/>
              </a:rPr>
              <a:t>数据修改</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数据修改</a:t>
            </a:r>
          </a:p>
        </p:txBody>
      </p:sp>
      <p:sp>
        <p:nvSpPr>
          <p:cNvPr id="8" name="矩形 7"/>
          <p:cNvSpPr/>
          <p:nvPr/>
        </p:nvSpPr>
        <p:spPr>
          <a:xfrm>
            <a:off x="143508" y="880356"/>
            <a:ext cx="10989830" cy="2092881"/>
          </a:xfrm>
          <a:prstGeom prst="rect">
            <a:avLst/>
          </a:prstGeom>
        </p:spPr>
        <p:txBody>
          <a:bodyPr wrap="square">
            <a:spAutoFit/>
          </a:bodyPr>
          <a:lstStyle/>
          <a:p>
            <a:pPr marL="800100" lvl="1" indent="-342900">
              <a:spcBef>
                <a:spcPts val="1200"/>
              </a:spcBef>
              <a:buClr>
                <a:schemeClr val="tx2"/>
              </a:buClr>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rPr>
              <a:t>带子查询的修改语句</a:t>
            </a:r>
          </a:p>
          <a:p>
            <a:pPr marL="1200150" lvl="2" indent="-285750">
              <a:spcBef>
                <a:spcPts val="1200"/>
              </a:spcBef>
              <a:buClr>
                <a:srgbClr val="002060"/>
              </a:buClr>
              <a:buFont typeface="Wingdings" panose="05000000000000000000" pitchFamily="2" charset="2"/>
              <a:buChar char="l"/>
            </a:pPr>
            <a:r>
              <a:rPr lang="zh-CN" altLang="en-US" sz="1600" dirty="0">
                <a:solidFill>
                  <a:srgbClr val="002060"/>
                </a:solidFill>
                <a:latin typeface="黑体" panose="02010609060101010101" pitchFamily="49" charset="-122"/>
                <a:ea typeface="黑体" panose="02010609060101010101" pitchFamily="49" charset="-122"/>
                <a:sym typeface="+mn-ea"/>
              </a:rPr>
              <a:t>例：</a:t>
            </a:r>
            <a:r>
              <a:rPr sz="1600" dirty="0">
                <a:solidFill>
                  <a:srgbClr val="002060"/>
                </a:solidFill>
                <a:latin typeface="黑体" panose="02010609060101010101" pitchFamily="49" charset="-122"/>
                <a:ea typeface="黑体" panose="02010609060101010101" pitchFamily="49" charset="-122"/>
                <a:sym typeface="+mn-ea"/>
              </a:rPr>
              <a:t>将消化内科所有医生的工资上浮10%</a:t>
            </a:r>
          </a:p>
          <a:p>
            <a:pPr lvl="3">
              <a:buClr>
                <a:srgbClr val="0070C0"/>
              </a:buClr>
            </a:pPr>
            <a:r>
              <a:rPr lang="en-US" altLang="zh-CN" sz="1400" dirty="0">
                <a:latin typeface="黑体" panose="02010609060101010101" pitchFamily="49" charset="-122"/>
                <a:ea typeface="黑体" panose="02010609060101010101" pitchFamily="49" charset="-122"/>
              </a:rPr>
              <a:t>UPDATE Doctor </a:t>
            </a:r>
          </a:p>
          <a:p>
            <a:pPr lvl="3">
              <a:buClr>
                <a:srgbClr val="0070C0"/>
              </a:buClr>
            </a:pPr>
            <a:r>
              <a:rPr lang="en-US" altLang="zh-CN" sz="1400" dirty="0">
                <a:latin typeface="黑体" panose="02010609060101010101" pitchFamily="49" charset="-122"/>
                <a:ea typeface="黑体" panose="02010609060101010101" pitchFamily="49" charset="-122"/>
              </a:rPr>
              <a:t>SET Dsalary = Dsalary+Dsalary*0.1</a:t>
            </a:r>
          </a:p>
          <a:p>
            <a:pPr lvl="3">
              <a:buClr>
                <a:srgbClr val="0070C0"/>
              </a:buClr>
            </a:pPr>
            <a:r>
              <a:rPr lang="en-US" altLang="zh-CN" sz="1400" dirty="0">
                <a:latin typeface="黑体" panose="02010609060101010101" pitchFamily="49" charset="-122"/>
                <a:ea typeface="黑体" panose="02010609060101010101" pitchFamily="49" charset="-122"/>
              </a:rPr>
              <a:t>WHERE Ddeptno IN </a:t>
            </a:r>
          </a:p>
          <a:p>
            <a:pPr lvl="3">
              <a:buClr>
                <a:srgbClr val="0070C0"/>
              </a:buClr>
            </a:pPr>
            <a:r>
              <a:rPr lang="en-US" altLang="zh-CN" sz="1400" dirty="0">
                <a:latin typeface="黑体" panose="02010609060101010101" pitchFamily="49" charset="-122"/>
                <a:ea typeface="黑体" panose="02010609060101010101" pitchFamily="49" charset="-122"/>
              </a:rPr>
              <a:t>     (SELECT Ddeptno </a:t>
            </a:r>
          </a:p>
          <a:p>
            <a:pPr lvl="3">
              <a:buClr>
                <a:srgbClr val="0070C0"/>
              </a:buClr>
            </a:pPr>
            <a:r>
              <a:rPr lang="en-US" altLang="zh-CN" sz="1400" dirty="0">
                <a:latin typeface="黑体" panose="02010609060101010101" pitchFamily="49" charset="-122"/>
                <a:ea typeface="黑体" panose="02010609060101010101" pitchFamily="49" charset="-122"/>
              </a:rPr>
              <a:t>      FROM Dept </a:t>
            </a:r>
          </a:p>
          <a:p>
            <a:pPr lvl="3">
              <a:buClr>
                <a:srgbClr val="0070C0"/>
              </a:buClr>
            </a:pPr>
            <a:r>
              <a:rPr lang="en-US" altLang="zh-CN" sz="1400" dirty="0">
                <a:latin typeface="黑体" panose="02010609060101010101" pitchFamily="49" charset="-122"/>
                <a:ea typeface="黑体" panose="02010609060101010101" pitchFamily="49" charset="-122"/>
              </a:rPr>
              <a:t>      WHERE DeptName='消化内科')</a:t>
            </a:r>
            <a:endParaRPr lang="en-US" altLang="zh-CN" dirty="0">
              <a:latin typeface="黑体" panose="02010609060101010101" pitchFamily="49" charset="-122"/>
              <a:ea typeface="黑体" panose="02010609060101010101" pitchFamily="49" charset="-122"/>
            </a:endParaRPr>
          </a:p>
        </p:txBody>
      </p:sp>
      <p:pic>
        <p:nvPicPr>
          <p:cNvPr id="11" name="图片 175"/>
          <p:cNvPicPr>
            <a:picLocks noChangeAspect="1"/>
          </p:cNvPicPr>
          <p:nvPr/>
        </p:nvPicPr>
        <p:blipFill>
          <a:blip r:embed="rId4"/>
          <a:stretch>
            <a:fillRect/>
          </a:stretch>
        </p:blipFill>
        <p:spPr>
          <a:xfrm>
            <a:off x="4985936" y="3097679"/>
            <a:ext cx="3719384" cy="1512795"/>
          </a:xfrm>
          <a:prstGeom prst="rect">
            <a:avLst/>
          </a:prstGeom>
        </p:spPr>
      </p:pic>
      <p:pic>
        <p:nvPicPr>
          <p:cNvPr id="12" name="图片 176"/>
          <p:cNvPicPr>
            <a:picLocks noChangeAspect="1"/>
          </p:cNvPicPr>
          <p:nvPr/>
        </p:nvPicPr>
        <p:blipFill>
          <a:blip r:embed="rId5"/>
          <a:stretch>
            <a:fillRect/>
          </a:stretch>
        </p:blipFill>
        <p:spPr>
          <a:xfrm>
            <a:off x="5947023" y="4990292"/>
            <a:ext cx="3817524" cy="1612502"/>
          </a:xfrm>
          <a:prstGeom prst="rect">
            <a:avLst/>
          </a:prstGeom>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73</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429129256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7.</a:t>
            </a:r>
            <a:r>
              <a:rPr lang="zh-CN" altLang="en-US" b="1" dirty="0">
                <a:solidFill>
                  <a:srgbClr val="123E61"/>
                </a:solidFill>
                <a:latin typeface="黑体" panose="02010609060101010101" pitchFamily="49" charset="-122"/>
                <a:ea typeface="黑体" panose="02010609060101010101" pitchFamily="49" charset="-122"/>
              </a:rPr>
              <a:t>数据修改</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数据删除</a:t>
            </a:r>
          </a:p>
        </p:txBody>
      </p:sp>
      <p:sp>
        <p:nvSpPr>
          <p:cNvPr id="8" name="矩形 7"/>
          <p:cNvSpPr/>
          <p:nvPr/>
        </p:nvSpPr>
        <p:spPr>
          <a:xfrm>
            <a:off x="215516" y="784836"/>
            <a:ext cx="10989830" cy="4062651"/>
          </a:xfrm>
          <a:prstGeom prst="rect">
            <a:avLst/>
          </a:prstGeom>
        </p:spPr>
        <p:txBody>
          <a:bodyPr wrap="square">
            <a:spAutoFit/>
          </a:bodyPr>
          <a:lstStyle/>
          <a:p>
            <a:pPr marL="800100" lvl="1" indent="-342900">
              <a:spcBef>
                <a:spcPts val="1200"/>
              </a:spcBef>
              <a:buClr>
                <a:schemeClr val="tx2"/>
              </a:buClr>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rPr>
              <a:t>数据删除的语法</a:t>
            </a:r>
          </a:p>
          <a:p>
            <a:pPr marL="1085850" lvl="2" indent="-171450">
              <a:spcBef>
                <a:spcPts val="1200"/>
              </a:spcBef>
              <a:buClr>
                <a:srgbClr val="002060"/>
              </a:buClr>
              <a:buFont typeface="Wingdings" panose="05000000000000000000" pitchFamily="2" charset="2"/>
              <a:buChar char="l"/>
            </a:pPr>
            <a:r>
              <a:rPr lang="zh-CN" altLang="en-US" sz="1600" dirty="0">
                <a:latin typeface="黑体" panose="02010609060101010101" pitchFamily="49" charset="-122"/>
                <a:ea typeface="黑体" panose="02010609060101010101" pitchFamily="49" charset="-122"/>
              </a:rPr>
              <a:t>  </a:t>
            </a:r>
            <a:r>
              <a:rPr lang="zh-CN" altLang="en-US" sz="1600" dirty="0">
                <a:solidFill>
                  <a:srgbClr val="002060"/>
                </a:solidFill>
                <a:latin typeface="黑体" panose="02010609060101010101" pitchFamily="49" charset="-122"/>
                <a:ea typeface="黑体" panose="02010609060101010101" pitchFamily="49" charset="-122"/>
              </a:rPr>
              <a:t>删除语句格式</a:t>
            </a:r>
            <a:endParaRPr lang="en-US" sz="1600" dirty="0">
              <a:solidFill>
                <a:srgbClr val="002060"/>
              </a:solidFill>
              <a:latin typeface="黑体" panose="02010609060101010101" pitchFamily="49" charset="-122"/>
              <a:ea typeface="黑体" panose="02010609060101010101" pitchFamily="49" charset="-122"/>
            </a:endParaRPr>
          </a:p>
          <a:p>
            <a:pPr lvl="3">
              <a:buClr>
                <a:srgbClr val="FF0000"/>
              </a:buClr>
            </a:pPr>
            <a:r>
              <a:rPr lang="en-US" altLang="zh-CN" sz="1400" dirty="0">
                <a:latin typeface="黑体" panose="02010609060101010101" pitchFamily="49" charset="-122"/>
                <a:ea typeface="黑体" panose="02010609060101010101" pitchFamily="49" charset="-122"/>
              </a:rPr>
              <a:t>DELETE FROM &lt;</a:t>
            </a:r>
            <a:r>
              <a:rPr lang="zh-CN" altLang="en-US" sz="1400" dirty="0">
                <a:latin typeface="黑体" panose="02010609060101010101" pitchFamily="49" charset="-122"/>
                <a:ea typeface="黑体" panose="02010609060101010101" pitchFamily="49" charset="-122"/>
              </a:rPr>
              <a:t>基表名</a:t>
            </a:r>
            <a:r>
              <a:rPr lang="en-US" altLang="zh-CN" sz="1400" dirty="0">
                <a:latin typeface="黑体" panose="02010609060101010101" pitchFamily="49" charset="-122"/>
                <a:ea typeface="黑体" panose="02010609060101010101" pitchFamily="49" charset="-122"/>
              </a:rPr>
              <a:t>&gt;</a:t>
            </a:r>
          </a:p>
          <a:p>
            <a:pPr lvl="3">
              <a:buClr>
                <a:srgbClr val="FF0000"/>
              </a:buClr>
            </a:pPr>
            <a:r>
              <a:rPr lang="en-US" altLang="zh-CN" sz="1400" dirty="0">
                <a:latin typeface="黑体" panose="02010609060101010101" pitchFamily="49" charset="-122"/>
                <a:ea typeface="黑体" panose="02010609060101010101" pitchFamily="49" charset="-122"/>
              </a:rPr>
              <a:t>[WHERE&lt;</a:t>
            </a:r>
            <a:r>
              <a:rPr lang="en-US" altLang="zh-CN" sz="1400" dirty="0" err="1">
                <a:latin typeface="黑体" panose="02010609060101010101" pitchFamily="49" charset="-122"/>
                <a:ea typeface="黑体" panose="02010609060101010101" pitchFamily="49" charset="-122"/>
              </a:rPr>
              <a:t>行选择条件</a:t>
            </a:r>
            <a:r>
              <a:rPr lang="en-US" altLang="zh-CN" sz="1400" dirty="0">
                <a:latin typeface="黑体" panose="02010609060101010101" pitchFamily="49" charset="-122"/>
                <a:ea typeface="黑体" panose="02010609060101010101" pitchFamily="49" charset="-122"/>
              </a:rPr>
              <a:t>&gt;]</a:t>
            </a:r>
          </a:p>
          <a:p>
            <a:pPr marL="1200150" lvl="2" indent="-285750">
              <a:spcBef>
                <a:spcPts val="1200"/>
              </a:spcBef>
              <a:buClr>
                <a:srgbClr val="002060"/>
              </a:buClr>
              <a:buFont typeface="Wingdings" panose="05000000000000000000" pitchFamily="2" charset="2"/>
              <a:buChar char="l"/>
            </a:pPr>
            <a:r>
              <a:rPr lang="zh-CN" altLang="en-US" sz="1600" dirty="0">
                <a:solidFill>
                  <a:srgbClr val="002060"/>
                </a:solidFill>
                <a:latin typeface="黑体" panose="02010609060101010101" pitchFamily="49" charset="-122"/>
                <a:ea typeface="黑体" panose="02010609060101010101" pitchFamily="49" charset="-122"/>
                <a:sym typeface="+mn-ea"/>
              </a:rPr>
              <a:t>例</a:t>
            </a:r>
            <a:r>
              <a:rPr lang="en-US" altLang="zh-CN" sz="1600" dirty="0">
                <a:solidFill>
                  <a:srgbClr val="002060"/>
                </a:solidFill>
                <a:latin typeface="黑体" panose="02010609060101010101" pitchFamily="49" charset="-122"/>
                <a:ea typeface="黑体" panose="02010609060101010101" pitchFamily="49" charset="-122"/>
                <a:sym typeface="+mn-ea"/>
              </a:rPr>
              <a:t>1</a:t>
            </a:r>
            <a:r>
              <a:rPr lang="zh-CN" altLang="en-US" sz="1600" dirty="0">
                <a:solidFill>
                  <a:srgbClr val="002060"/>
                </a:solidFill>
                <a:latin typeface="黑体" panose="02010609060101010101" pitchFamily="49" charset="-122"/>
                <a:ea typeface="黑体" panose="02010609060101010101" pitchFamily="49" charset="-122"/>
                <a:sym typeface="+mn-ea"/>
              </a:rPr>
              <a:t>：在医院数据库中，将编号为“</a:t>
            </a:r>
            <a:r>
              <a:rPr lang="en-US" altLang="zh-CN" sz="1600" dirty="0">
                <a:solidFill>
                  <a:srgbClr val="002060"/>
                </a:solidFill>
                <a:latin typeface="黑体" panose="02010609060101010101" pitchFamily="49" charset="-122"/>
                <a:ea typeface="黑体" panose="02010609060101010101" pitchFamily="49" charset="-122"/>
                <a:sym typeface="+mn-ea"/>
              </a:rPr>
              <a:t>421”</a:t>
            </a:r>
            <a:r>
              <a:rPr lang="zh-CN" altLang="en-US" sz="1600" dirty="0">
                <a:solidFill>
                  <a:srgbClr val="002060"/>
                </a:solidFill>
                <a:latin typeface="黑体" panose="02010609060101010101" pitchFamily="49" charset="-122"/>
                <a:ea typeface="黑体" panose="02010609060101010101" pitchFamily="49" charset="-122"/>
                <a:sym typeface="+mn-ea"/>
              </a:rPr>
              <a:t>的患者从系统中删除</a:t>
            </a:r>
            <a:endParaRPr lang="en-US" altLang="zh-CN" sz="1600" dirty="0">
              <a:solidFill>
                <a:srgbClr val="002060"/>
              </a:solidFill>
              <a:latin typeface="黑体" panose="02010609060101010101" pitchFamily="49" charset="-122"/>
              <a:ea typeface="黑体" panose="02010609060101010101" pitchFamily="49" charset="-122"/>
              <a:sym typeface="+mn-ea"/>
            </a:endParaRPr>
          </a:p>
          <a:p>
            <a:pPr lvl="2">
              <a:spcBef>
                <a:spcPts val="1200"/>
              </a:spcBef>
              <a:buClr>
                <a:srgbClr val="002060"/>
              </a:buClr>
            </a:pPr>
            <a:r>
              <a:rPr lang="en-US" altLang="zh-CN" sz="12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DELETE FROM Patient WHERE </a:t>
            </a:r>
            <a:r>
              <a:rPr lang="en-US" altLang="zh-CN" sz="1400" dirty="0" err="1">
                <a:latin typeface="黑体" panose="02010609060101010101" pitchFamily="49" charset="-122"/>
                <a:ea typeface="黑体" panose="02010609060101010101" pitchFamily="49" charset="-122"/>
              </a:rPr>
              <a:t>Pno</a:t>
            </a:r>
            <a:r>
              <a:rPr lang="en-US" altLang="zh-CN" sz="1400" dirty="0">
                <a:latin typeface="黑体" panose="02010609060101010101" pitchFamily="49" charset="-122"/>
                <a:ea typeface="黑体" panose="02010609060101010101" pitchFamily="49" charset="-122"/>
              </a:rPr>
              <a:t>='421’</a:t>
            </a:r>
          </a:p>
          <a:p>
            <a:pPr marL="1200150" lvl="2" indent="-285750">
              <a:spcBef>
                <a:spcPts val="1200"/>
              </a:spcBef>
              <a:buClr>
                <a:srgbClr val="002060"/>
              </a:buClr>
              <a:buFont typeface="Wingdings" panose="05000000000000000000" pitchFamily="2" charset="2"/>
              <a:buChar char="l"/>
            </a:pPr>
            <a:r>
              <a:rPr lang="zh-CN" altLang="en-US" sz="1600" dirty="0">
                <a:solidFill>
                  <a:srgbClr val="002060"/>
                </a:solidFill>
                <a:latin typeface="黑体" panose="02010609060101010101" pitchFamily="49" charset="-122"/>
                <a:ea typeface="黑体" panose="02010609060101010101" pitchFamily="49" charset="-122"/>
              </a:rPr>
              <a:t>例</a:t>
            </a:r>
            <a:r>
              <a:rPr lang="en-US" altLang="zh-CN" sz="1600" dirty="0">
                <a:solidFill>
                  <a:srgbClr val="002060"/>
                </a:solidFill>
                <a:latin typeface="黑体" panose="02010609060101010101" pitchFamily="49" charset="-122"/>
                <a:ea typeface="黑体" panose="02010609060101010101" pitchFamily="49" charset="-122"/>
              </a:rPr>
              <a:t>2</a:t>
            </a:r>
            <a:r>
              <a:rPr lang="zh-CN" altLang="en-US" sz="1600" dirty="0">
                <a:solidFill>
                  <a:srgbClr val="002060"/>
                </a:solidFill>
                <a:latin typeface="黑体" panose="02010609060101010101" pitchFamily="49" charset="-122"/>
                <a:ea typeface="黑体" panose="02010609060101010101" pitchFamily="49" charset="-122"/>
              </a:rPr>
              <a:t>：在医院数据库中，将姓名为“刘景”的患者收费记录从系统中删除</a:t>
            </a:r>
          </a:p>
          <a:p>
            <a:pPr lvl="2">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DELETE FROM Fee </a:t>
            </a:r>
          </a:p>
          <a:p>
            <a:pPr lvl="2">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WHERE </a:t>
            </a:r>
            <a:r>
              <a:rPr lang="en-US" altLang="zh-CN" sz="1400" dirty="0" err="1">
                <a:latin typeface="黑体" panose="02010609060101010101" pitchFamily="49" charset="-122"/>
                <a:ea typeface="黑体" panose="02010609060101010101" pitchFamily="49" charset="-122"/>
              </a:rPr>
              <a:t>Pno</a:t>
            </a:r>
            <a:r>
              <a:rPr lang="en-US" altLang="zh-CN" sz="1400" dirty="0">
                <a:latin typeface="黑体" panose="02010609060101010101" pitchFamily="49" charset="-122"/>
                <a:ea typeface="黑体" panose="02010609060101010101" pitchFamily="49" charset="-122"/>
              </a:rPr>
              <a:t> in (</a:t>
            </a:r>
            <a:br>
              <a:rPr lang="en-US" altLang="zh-CN" sz="1400" dirty="0">
                <a:latin typeface="黑体" panose="02010609060101010101" pitchFamily="49" charset="-122"/>
                <a:ea typeface="黑体" panose="02010609060101010101" pitchFamily="49" charset="-122"/>
              </a:rPr>
            </a:br>
            <a:r>
              <a:rPr lang="en-US" altLang="zh-CN" sz="1400" dirty="0">
                <a:latin typeface="黑体" panose="02010609060101010101" pitchFamily="49" charset="-122"/>
                <a:ea typeface="黑体" panose="02010609060101010101" pitchFamily="49" charset="-122"/>
              </a:rPr>
              <a:t>           SELECT </a:t>
            </a:r>
            <a:r>
              <a:rPr lang="en-US" altLang="zh-CN" sz="1400" dirty="0" err="1">
                <a:latin typeface="黑体" panose="02010609060101010101" pitchFamily="49" charset="-122"/>
                <a:ea typeface="黑体" panose="02010609060101010101" pitchFamily="49" charset="-122"/>
              </a:rPr>
              <a:t>Pno</a:t>
            </a:r>
            <a:r>
              <a:rPr lang="en-US" altLang="zh-CN" sz="1400" dirty="0">
                <a:latin typeface="黑体" panose="02010609060101010101" pitchFamily="49" charset="-122"/>
                <a:ea typeface="黑体" panose="02010609060101010101" pitchFamily="49" charset="-122"/>
              </a:rPr>
              <a:t> </a:t>
            </a:r>
          </a:p>
          <a:p>
            <a:pPr lvl="2">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FROM Patient </a:t>
            </a:r>
          </a:p>
          <a:p>
            <a:pPr lvl="2">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WHERE </a:t>
            </a:r>
            <a:r>
              <a:rPr lang="en-US" altLang="zh-CN" sz="1400" dirty="0" err="1">
                <a:latin typeface="黑体" panose="02010609060101010101" pitchFamily="49" charset="-122"/>
                <a:ea typeface="黑体" panose="02010609060101010101" pitchFamily="49" charset="-122"/>
              </a:rPr>
              <a:t>Pname</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刘景</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 </a:t>
            </a:r>
            <a:r>
              <a:rPr lang="zh-CN" altLang="en-US" sz="1400" dirty="0"/>
              <a:t/>
            </a:r>
            <a:br>
              <a:rPr lang="zh-CN" altLang="en-US" sz="1400" dirty="0"/>
            </a:br>
            <a:r>
              <a:rPr lang="zh-CN" altLang="en-US" sz="1400" dirty="0"/>
              <a:t> </a:t>
            </a:r>
            <a:r>
              <a:rPr lang="zh-CN" altLang="en-US" sz="1200" dirty="0"/>
              <a:t/>
            </a:r>
            <a:br>
              <a:rPr lang="zh-CN" altLang="en-US" sz="1200" dirty="0"/>
            </a:br>
            <a:endParaRPr lang="en-US" altLang="zh-CN" sz="1200" dirty="0">
              <a:latin typeface="黑体" panose="02010609060101010101" pitchFamily="49" charset="-122"/>
              <a:ea typeface="黑体" panose="02010609060101010101" pitchFamily="49" charset="-122"/>
            </a:endParaRPr>
          </a:p>
          <a:p>
            <a:pPr lvl="3">
              <a:buClr>
                <a:srgbClr val="FF0000"/>
              </a:buClr>
            </a:pPr>
            <a:endParaRPr lang="en-US" altLang="zh-CN" sz="1200" dirty="0">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74</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16066769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8.</a:t>
            </a:r>
            <a:r>
              <a:rPr lang="zh-CN" altLang="en-US" b="1" dirty="0">
                <a:solidFill>
                  <a:srgbClr val="123E61"/>
                </a:solidFill>
                <a:latin typeface="黑体" panose="02010609060101010101" pitchFamily="49" charset="-122"/>
                <a:ea typeface="黑体" panose="02010609060101010101" pitchFamily="49" charset="-122"/>
              </a:rPr>
              <a:t>视图</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视图的基本概念</a:t>
            </a:r>
          </a:p>
        </p:txBody>
      </p:sp>
      <p:sp>
        <p:nvSpPr>
          <p:cNvPr id="11" name="矩形 10"/>
          <p:cNvSpPr/>
          <p:nvPr/>
        </p:nvSpPr>
        <p:spPr>
          <a:xfrm>
            <a:off x="719572" y="808348"/>
            <a:ext cx="7704856" cy="1577355"/>
          </a:xfrm>
          <a:prstGeom prst="rect">
            <a:avLst/>
          </a:prstGeom>
        </p:spPr>
        <p:txBody>
          <a:bodyPr wrap="square">
            <a:spAutoFit/>
          </a:bodyPr>
          <a:lstStyle/>
          <a:p>
            <a:pPr marL="342900" indent="-342900" algn="just">
              <a:spcAft>
                <a:spcPts val="1500"/>
              </a:spcAft>
              <a:buFont typeface="Wingdings" pitchFamily="2" charset="2"/>
              <a:buChar char="l"/>
            </a:pPr>
            <a:r>
              <a:rPr lang="zh-CN" altLang="zh-CN" sz="2000" dirty="0">
                <a:solidFill>
                  <a:srgbClr val="123E61"/>
                </a:solidFill>
                <a:latin typeface="黑体" panose="02010609060101010101" pitchFamily="49" charset="-122"/>
                <a:ea typeface="黑体" panose="02010609060101010101" pitchFamily="49" charset="-122"/>
              </a:rPr>
              <a:t>视图的基本概念</a:t>
            </a:r>
            <a:endParaRPr lang="en-US" altLang="zh-CN" sz="2000" dirty="0">
              <a:solidFill>
                <a:srgbClr val="123E61"/>
              </a:solidFill>
              <a:latin typeface="黑体" panose="02010609060101010101" pitchFamily="49" charset="-122"/>
              <a:ea typeface="黑体" panose="02010609060101010101" pitchFamily="49" charset="-122"/>
            </a:endParaRPr>
          </a:p>
          <a:p>
            <a:pPr marL="742950" lvl="1" indent="-285750" algn="just">
              <a:buFont typeface="Wingdings" pitchFamily="2" charset="2"/>
              <a:buChar char="l"/>
            </a:pPr>
            <a:r>
              <a:rPr altLang="zh-CN" sz="1600" dirty="0" err="1">
                <a:solidFill>
                  <a:srgbClr val="123E61"/>
                </a:solidFill>
                <a:latin typeface="黑体" panose="02010609060101010101" pitchFamily="49" charset="-122"/>
                <a:ea typeface="黑体" panose="02010609060101010101" pitchFamily="49" charset="-122"/>
              </a:rPr>
              <a:t>视图是一个虚表，即视图所对应的数据不进行实际存储</a:t>
            </a:r>
            <a:endParaRPr lang="en-US" altLang="zh-CN" sz="1600" dirty="0">
              <a:solidFill>
                <a:srgbClr val="123E61"/>
              </a:solidFill>
              <a:latin typeface="黑体" panose="02010609060101010101" pitchFamily="49" charset="-122"/>
              <a:ea typeface="黑体" panose="02010609060101010101" pitchFamily="49" charset="-122"/>
            </a:endParaRPr>
          </a:p>
          <a:p>
            <a:pPr marL="742950" lvl="1" indent="-285750" algn="just">
              <a:buFont typeface="Wingdings" pitchFamily="2" charset="2"/>
              <a:buChar char="l"/>
            </a:pPr>
            <a:r>
              <a:rPr altLang="zh-CN" sz="1600" dirty="0" err="1">
                <a:solidFill>
                  <a:srgbClr val="123E61"/>
                </a:solidFill>
                <a:latin typeface="黑体" panose="02010609060101010101" pitchFamily="49" charset="-122"/>
                <a:ea typeface="黑体" panose="02010609060101010101" pitchFamily="49" charset="-122"/>
              </a:rPr>
              <a:t>数据库中只存储视图的定义，在对视图的数据进行操作时</a:t>
            </a:r>
            <a:r>
              <a:rPr altLang="zh-CN" sz="1600" dirty="0">
                <a:solidFill>
                  <a:srgbClr val="123E61"/>
                </a:solidFill>
                <a:latin typeface="黑体" panose="02010609060101010101" pitchFamily="49" charset="-122"/>
                <a:ea typeface="黑体" panose="02010609060101010101" pitchFamily="49" charset="-122"/>
              </a:rPr>
              <a:t>，</a:t>
            </a:r>
            <a:r>
              <a:rPr lang="zh-CN" altLang="en-US" sz="1600" dirty="0">
                <a:solidFill>
                  <a:srgbClr val="123E61"/>
                </a:solidFill>
                <a:latin typeface="黑体" panose="02010609060101010101" pitchFamily="49" charset="-122"/>
                <a:ea typeface="黑体" panose="02010609060101010101" pitchFamily="49" charset="-122"/>
              </a:rPr>
              <a:t>数据库</a:t>
            </a:r>
            <a:r>
              <a:rPr altLang="zh-CN" sz="1600" dirty="0" err="1">
                <a:solidFill>
                  <a:srgbClr val="123E61"/>
                </a:solidFill>
                <a:latin typeface="黑体" panose="02010609060101010101" pitchFamily="49" charset="-122"/>
                <a:ea typeface="黑体" panose="02010609060101010101" pitchFamily="49" charset="-122"/>
              </a:rPr>
              <a:t>系统根据视图的定义去操作与视图相关联的基本表</a:t>
            </a:r>
            <a:endParaRPr altLang="zh-CN" sz="1600" dirty="0">
              <a:solidFill>
                <a:srgbClr val="123E61"/>
              </a:solidFill>
              <a:latin typeface="黑体" panose="02010609060101010101" pitchFamily="49" charset="-122"/>
              <a:ea typeface="黑体" panose="02010609060101010101" pitchFamily="49" charset="-122"/>
            </a:endParaRPr>
          </a:p>
          <a:p>
            <a:pPr algn="just">
              <a:spcAft>
                <a:spcPts val="1500"/>
              </a:spcAft>
            </a:pPr>
            <a:endParaRPr lang="en-US" altLang="zh-CN" sz="1600" dirty="0">
              <a:solidFill>
                <a:srgbClr val="123E61"/>
              </a:solidFill>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115488AA-49E6-431F-A4A2-8F1275B44BDA}"/>
              </a:ext>
            </a:extLst>
          </p:cNvPr>
          <p:cNvSpPr/>
          <p:nvPr/>
        </p:nvSpPr>
        <p:spPr>
          <a:xfrm>
            <a:off x="719572" y="2568852"/>
            <a:ext cx="5153956" cy="2208297"/>
          </a:xfrm>
          <a:prstGeom prst="rect">
            <a:avLst/>
          </a:prstGeom>
        </p:spPr>
        <p:txBody>
          <a:bodyPr wrap="square">
            <a:spAutoFit/>
          </a:bodyPr>
          <a:lstStyle/>
          <a:p>
            <a:pPr marL="342900" indent="-342900" algn="just">
              <a:spcAft>
                <a:spcPts val="1500"/>
              </a:spcAft>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视图的优点</a:t>
            </a:r>
          </a:p>
          <a:p>
            <a:pPr marL="742950" lvl="1" indent="-285750" algn="just">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sym typeface="+mn-ea"/>
              </a:rPr>
              <a:t>视图能简化用户的操作</a:t>
            </a:r>
          </a:p>
          <a:p>
            <a:pPr marL="742950" lvl="1" indent="-285750" algn="just">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sym typeface="+mn-ea"/>
              </a:rPr>
              <a:t>提高数据的安全性</a:t>
            </a:r>
          </a:p>
          <a:p>
            <a:pPr marL="742950" lvl="1" indent="-285750" algn="just">
              <a:spcAft>
                <a:spcPts val="1500"/>
              </a:spcAft>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sym typeface="+mn-ea"/>
              </a:rPr>
              <a:t>保证数据的完整性</a:t>
            </a:r>
          </a:p>
          <a:p>
            <a:pPr algn="just">
              <a:spcAft>
                <a:spcPts val="1500"/>
              </a:spcAft>
            </a:pPr>
            <a:endParaRPr lang="zh-CN" altLang="en-US" sz="1600" b="1" dirty="0">
              <a:solidFill>
                <a:srgbClr val="123E61"/>
              </a:solidFill>
              <a:latin typeface="黑体" panose="02010609060101010101" pitchFamily="49" charset="-122"/>
              <a:ea typeface="黑体" panose="02010609060101010101" pitchFamily="49" charset="-122"/>
            </a:endParaRPr>
          </a:p>
          <a:p>
            <a:pPr algn="just">
              <a:spcAft>
                <a:spcPts val="1500"/>
              </a:spcAft>
            </a:pPr>
            <a:endParaRPr lang="zh-CN" altLang="en-US" sz="1600" dirty="0">
              <a:solidFill>
                <a:srgbClr val="123E61"/>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75</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156445426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8.</a:t>
            </a:r>
            <a:r>
              <a:rPr lang="zh-CN" altLang="en-US" b="1" dirty="0">
                <a:solidFill>
                  <a:srgbClr val="123E61"/>
                </a:solidFill>
                <a:latin typeface="黑体" panose="02010609060101010101" pitchFamily="49" charset="-122"/>
                <a:ea typeface="黑体" panose="02010609060101010101" pitchFamily="49" charset="-122"/>
              </a:rPr>
              <a:t>视图</a:t>
            </a:r>
          </a:p>
        </p:txBody>
      </p:sp>
      <p:sp>
        <p:nvSpPr>
          <p:cNvPr id="6" name="文本框 5"/>
          <p:cNvSpPr txBox="1"/>
          <p:nvPr/>
        </p:nvSpPr>
        <p:spPr>
          <a:xfrm>
            <a:off x="4175956" y="196280"/>
            <a:ext cx="309634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视图的定义</a:t>
            </a:r>
          </a:p>
        </p:txBody>
      </p:sp>
      <p:sp>
        <p:nvSpPr>
          <p:cNvPr id="8" name="矩形 7"/>
          <p:cNvSpPr/>
          <p:nvPr/>
        </p:nvSpPr>
        <p:spPr>
          <a:xfrm>
            <a:off x="229213" y="741409"/>
            <a:ext cx="10989830" cy="1231106"/>
          </a:xfrm>
          <a:prstGeom prst="rect">
            <a:avLst/>
          </a:prstGeom>
        </p:spPr>
        <p:txBody>
          <a:bodyPr wrap="square">
            <a:spAutoFit/>
          </a:bodyPr>
          <a:lstStyle/>
          <a:p>
            <a:pPr marL="800100" lvl="1" indent="-342900">
              <a:spcBef>
                <a:spcPts val="1200"/>
              </a:spcBef>
              <a:buClr>
                <a:schemeClr val="tx2"/>
              </a:buClr>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定义视图的语法</a:t>
            </a:r>
          </a:p>
          <a:p>
            <a:pPr marL="1143000" lvl="2" indent="-228600">
              <a:spcBef>
                <a:spcPct val="0"/>
              </a:spcBef>
              <a:buClr>
                <a:srgbClr val="FF0000"/>
              </a:buClr>
            </a:pPr>
            <a:endParaRPr lang="en-US" altLang="zh-CN" sz="1200" dirty="0">
              <a:latin typeface="黑体" panose="02010609060101010101" pitchFamily="49" charset="-122"/>
              <a:ea typeface="黑体" panose="02010609060101010101" pitchFamily="49" charset="-122"/>
            </a:endParaRPr>
          </a:p>
          <a:p>
            <a:pPr marL="1143000" lvl="2" indent="-228600">
              <a:spcBef>
                <a:spcPct val="0"/>
              </a:spcBef>
              <a:buClr>
                <a:srgbClr val="FF0000"/>
              </a:buClr>
            </a:pPr>
            <a:r>
              <a:rPr lang="en-US" altLang="zh-CN" sz="1400" dirty="0">
                <a:latin typeface="黑体" panose="02010609060101010101" pitchFamily="49" charset="-122"/>
                <a:ea typeface="黑体" panose="02010609060101010101" pitchFamily="49" charset="-122"/>
              </a:rPr>
              <a:t>CREATE VIEW &lt;视图名&gt;  [(视图列表)]</a:t>
            </a:r>
          </a:p>
          <a:p>
            <a:pPr marL="1143000" lvl="2" indent="-228600">
              <a:spcBef>
                <a:spcPct val="0"/>
              </a:spcBef>
              <a:buClr>
                <a:srgbClr val="FF0000"/>
              </a:buClr>
            </a:pPr>
            <a:r>
              <a:rPr lang="en-US" altLang="zh-CN" sz="1400" dirty="0">
                <a:latin typeface="黑体" panose="02010609060101010101" pitchFamily="49" charset="-122"/>
                <a:ea typeface="黑体" panose="02010609060101010101" pitchFamily="49" charset="-122"/>
              </a:rPr>
              <a:t>AS &lt;子查询&gt;</a:t>
            </a:r>
          </a:p>
          <a:p>
            <a:pPr marL="1143000" lvl="2" indent="-228600">
              <a:spcBef>
                <a:spcPct val="0"/>
              </a:spcBef>
              <a:buClr>
                <a:srgbClr val="FF0000"/>
              </a:buClr>
            </a:pPr>
            <a:r>
              <a:rPr lang="en-US" altLang="zh-CN" sz="1400" dirty="0">
                <a:latin typeface="黑体" panose="02010609060101010101" pitchFamily="49" charset="-122"/>
                <a:ea typeface="黑体" panose="02010609060101010101" pitchFamily="49" charset="-122"/>
              </a:rPr>
              <a:t>[ WITH CHECK OPTION ] </a:t>
            </a:r>
            <a:endParaRPr lang="en-US" altLang="zh-CN" dirty="0">
              <a:latin typeface="黑体" panose="02010609060101010101" pitchFamily="49" charset="-122"/>
              <a:ea typeface="黑体" panose="02010609060101010101" pitchFamily="49" charset="-122"/>
            </a:endParaRPr>
          </a:p>
        </p:txBody>
      </p:sp>
      <p:sp>
        <p:nvSpPr>
          <p:cNvPr id="12" name="矩形 11">
            <a:extLst>
              <a:ext uri="{FF2B5EF4-FFF2-40B4-BE49-F238E27FC236}">
                <a16:creationId xmlns:a16="http://schemas.microsoft.com/office/drawing/2014/main" id="{58DE6E8F-66BE-4F6B-90EC-6D360149598D}"/>
              </a:ext>
            </a:extLst>
          </p:cNvPr>
          <p:cNvSpPr/>
          <p:nvPr/>
        </p:nvSpPr>
        <p:spPr>
          <a:xfrm>
            <a:off x="386172" y="2105558"/>
            <a:ext cx="10989830" cy="2031325"/>
          </a:xfrm>
          <a:prstGeom prst="rect">
            <a:avLst/>
          </a:prstGeom>
        </p:spPr>
        <p:txBody>
          <a:bodyPr wrap="square">
            <a:spAutoFit/>
          </a:bodyPr>
          <a:lstStyle/>
          <a:p>
            <a:pPr marL="800100" lvl="1" indent="-342900">
              <a:spcBef>
                <a:spcPts val="1200"/>
              </a:spcBef>
              <a:buClr>
                <a:srgbClr val="002060"/>
              </a:buClr>
              <a:buFont typeface="Wingdings" panose="05000000000000000000" pitchFamily="2" charset="2"/>
              <a:buChar char="l"/>
            </a:pPr>
            <a:r>
              <a:rPr lang="zh-CN" altLang="en-US" sz="1600" dirty="0">
                <a:solidFill>
                  <a:srgbClr val="002060"/>
                </a:solidFill>
                <a:latin typeface="黑体" panose="02010609060101010101" pitchFamily="49" charset="-122"/>
                <a:ea typeface="黑体" panose="02010609060101010101" pitchFamily="49" charset="-122"/>
                <a:sym typeface="+mn-ea"/>
              </a:rPr>
              <a:t>例：为消化内科诊断的患者信息建立一个视图</a:t>
            </a:r>
          </a:p>
          <a:p>
            <a:pPr marL="1143000" lvl="2" indent="-228600">
              <a:spcBef>
                <a:spcPct val="0"/>
              </a:spcBef>
              <a:buClr>
                <a:srgbClr val="FF0000"/>
              </a:buClr>
            </a:pPr>
            <a:endParaRPr lang="en-US" altLang="zh-CN" sz="1200" dirty="0">
              <a:latin typeface="黑体" panose="02010609060101010101" pitchFamily="49" charset="-122"/>
              <a:ea typeface="黑体" panose="02010609060101010101" pitchFamily="49" charset="-122"/>
            </a:endParaRPr>
          </a:p>
          <a:p>
            <a:pPr marL="1143000" lvl="2" indent="-228600">
              <a:spcBef>
                <a:spcPct val="0"/>
              </a:spcBef>
              <a:buClr>
                <a:srgbClr val="FF0000"/>
              </a:buClr>
            </a:pPr>
            <a:r>
              <a:rPr lang="en-US" altLang="zh-CN" sz="1400" dirty="0">
                <a:latin typeface="黑体" panose="02010609060101010101" pitchFamily="49" charset="-122"/>
                <a:ea typeface="黑体" panose="02010609060101010101" pitchFamily="49" charset="-122"/>
              </a:rPr>
              <a:t>CREATE VIEW DiagView</a:t>
            </a:r>
          </a:p>
          <a:p>
            <a:pPr marL="1143000" lvl="2" indent="-228600">
              <a:spcBef>
                <a:spcPct val="0"/>
              </a:spcBef>
              <a:buClr>
                <a:srgbClr val="FF0000"/>
              </a:buClr>
            </a:pPr>
            <a:r>
              <a:rPr lang="en-US" altLang="zh-CN" sz="1400" dirty="0">
                <a:latin typeface="黑体" panose="02010609060101010101" pitchFamily="49" charset="-122"/>
                <a:ea typeface="黑体" panose="02010609060101010101" pitchFamily="49" charset="-122"/>
              </a:rPr>
              <a:t>AS</a:t>
            </a:r>
          </a:p>
          <a:p>
            <a:pPr marL="1143000" lvl="2" indent="-228600">
              <a:spcBef>
                <a:spcPct val="0"/>
              </a:spcBef>
              <a:buClr>
                <a:srgbClr val="FF0000"/>
              </a:buClr>
            </a:pPr>
            <a:r>
              <a:rPr lang="en-US" altLang="zh-CN" sz="1400" dirty="0">
                <a:latin typeface="黑体" panose="02010609060101010101" pitchFamily="49" charset="-122"/>
                <a:ea typeface="黑体" panose="02010609060101010101" pitchFamily="49" charset="-122"/>
              </a:rPr>
              <a:t>SELECT DGno,P.Pno,Pname,Doc.Dno,Symptom,Diagnosis,DGtime</a:t>
            </a:r>
          </a:p>
          <a:p>
            <a:pPr marL="1143000" lvl="2" indent="-228600">
              <a:spcBef>
                <a:spcPct val="0"/>
              </a:spcBef>
              <a:buClr>
                <a:srgbClr val="FF0000"/>
              </a:buClr>
            </a:pPr>
            <a:r>
              <a:rPr lang="en-US" altLang="zh-CN" sz="1400" dirty="0">
                <a:latin typeface="黑体" panose="02010609060101010101" pitchFamily="49" charset="-122"/>
                <a:ea typeface="黑体" panose="02010609060101010101" pitchFamily="49" charset="-122"/>
              </a:rPr>
              <a:t>FROM Diagnosis Diag,Doctor Doc,Patient P</a:t>
            </a:r>
          </a:p>
          <a:p>
            <a:pPr marL="1143000" lvl="2" indent="-228600">
              <a:spcBef>
                <a:spcPct val="0"/>
              </a:spcBef>
              <a:buClr>
                <a:srgbClr val="FF0000"/>
              </a:buClr>
            </a:pPr>
            <a:r>
              <a:rPr lang="en-US" altLang="zh-CN" sz="1400" dirty="0">
                <a:latin typeface="黑体" panose="02010609060101010101" pitchFamily="49" charset="-122"/>
                <a:ea typeface="黑体" panose="02010609060101010101" pitchFamily="49" charset="-122"/>
              </a:rPr>
              <a:t>WHERE Diag.Dno=Doc.Dno</a:t>
            </a:r>
          </a:p>
          <a:p>
            <a:pPr marL="1143000" lvl="2" indent="-228600">
              <a:spcBef>
                <a:spcPct val="0"/>
              </a:spcBef>
              <a:buClr>
                <a:srgbClr val="FF0000"/>
              </a:buClr>
            </a:pPr>
            <a:r>
              <a:rPr lang="en-US" altLang="zh-CN" sz="1400" dirty="0">
                <a:latin typeface="黑体" panose="02010609060101010101" pitchFamily="49" charset="-122"/>
                <a:ea typeface="黑体" panose="02010609060101010101" pitchFamily="49" charset="-122"/>
              </a:rPr>
              <a:t>AND P.Pno=Diag.Pno</a:t>
            </a:r>
          </a:p>
          <a:p>
            <a:pPr marL="1143000" lvl="2" indent="-228600">
              <a:spcBef>
                <a:spcPct val="0"/>
              </a:spcBef>
              <a:buClr>
                <a:srgbClr val="FF0000"/>
              </a:buClr>
            </a:pPr>
            <a:r>
              <a:rPr lang="en-US" altLang="zh-CN" sz="1400" dirty="0">
                <a:latin typeface="黑体" panose="02010609060101010101" pitchFamily="49" charset="-122"/>
                <a:ea typeface="黑体" panose="02010609060101010101" pitchFamily="49" charset="-122"/>
              </a:rPr>
              <a:t>AND Doc.Ddeptno IN(SELECT Ddeptno FROM Dept WHERE DeptName='消化内科')</a:t>
            </a:r>
          </a:p>
        </p:txBody>
      </p:sp>
      <p:pic>
        <p:nvPicPr>
          <p:cNvPr id="4" name="图片 3">
            <a:extLst>
              <a:ext uri="{FF2B5EF4-FFF2-40B4-BE49-F238E27FC236}">
                <a16:creationId xmlns:a16="http://schemas.microsoft.com/office/drawing/2014/main" id="{FE9D17D7-71BA-4B55-8397-B88E4234E3D6}"/>
              </a:ext>
            </a:extLst>
          </p:cNvPr>
          <p:cNvPicPr>
            <a:picLocks noChangeAspect="1"/>
          </p:cNvPicPr>
          <p:nvPr/>
        </p:nvPicPr>
        <p:blipFill>
          <a:blip r:embed="rId4"/>
          <a:stretch>
            <a:fillRect/>
          </a:stretch>
        </p:blipFill>
        <p:spPr>
          <a:xfrm>
            <a:off x="5787397" y="675363"/>
            <a:ext cx="3108650" cy="2228538"/>
          </a:xfrm>
          <a:prstGeom prst="rect">
            <a:avLst/>
          </a:prstGeom>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76</a:t>
            </a:fld>
            <a:endParaRPr lang="zh-CN" altLang="en-US"/>
          </a:p>
        </p:txBody>
      </p:sp>
      <p:sp>
        <p:nvSpPr>
          <p:cNvPr id="5" name="页脚占位符 4"/>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116511541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8.</a:t>
            </a:r>
            <a:r>
              <a:rPr lang="zh-CN" altLang="en-US" b="1" dirty="0">
                <a:solidFill>
                  <a:srgbClr val="123E61"/>
                </a:solidFill>
                <a:latin typeface="黑体" panose="02010609060101010101" pitchFamily="49" charset="-122"/>
                <a:ea typeface="黑体" panose="02010609060101010101" pitchFamily="49" charset="-122"/>
              </a:rPr>
              <a:t>视图</a:t>
            </a:r>
          </a:p>
        </p:txBody>
      </p:sp>
      <p:sp>
        <p:nvSpPr>
          <p:cNvPr id="6" name="文本框 5"/>
          <p:cNvSpPr txBox="1"/>
          <p:nvPr/>
        </p:nvSpPr>
        <p:spPr>
          <a:xfrm>
            <a:off x="4175956" y="196280"/>
            <a:ext cx="309634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查询视图</a:t>
            </a:r>
          </a:p>
        </p:txBody>
      </p:sp>
      <p:sp>
        <p:nvSpPr>
          <p:cNvPr id="8" name="矩形 7"/>
          <p:cNvSpPr/>
          <p:nvPr/>
        </p:nvSpPr>
        <p:spPr>
          <a:xfrm>
            <a:off x="124457" y="799640"/>
            <a:ext cx="10989830" cy="1169551"/>
          </a:xfrm>
          <a:prstGeom prst="rect">
            <a:avLst/>
          </a:prstGeom>
        </p:spPr>
        <p:txBody>
          <a:bodyPr wrap="square">
            <a:spAutoFit/>
          </a:bodyPr>
          <a:lstStyle/>
          <a:p>
            <a:pPr marL="800100" lvl="1" indent="-342900">
              <a:spcBef>
                <a:spcPts val="1200"/>
              </a:spcBef>
              <a:buClr>
                <a:schemeClr val="tx2"/>
              </a:buClr>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查询视图</a:t>
            </a:r>
          </a:p>
          <a:p>
            <a:pPr marL="1200150" lvl="2" indent="-285750">
              <a:spcBef>
                <a:spcPts val="1200"/>
              </a:spcBef>
              <a:buClr>
                <a:srgbClr val="002060"/>
              </a:buClr>
              <a:buFont typeface="Wingdings" panose="05000000000000000000" pitchFamily="2" charset="2"/>
              <a:buChar char="l"/>
            </a:pPr>
            <a:r>
              <a:rPr lang="zh-CN" altLang="en-US" sz="1600" dirty="0">
                <a:solidFill>
                  <a:srgbClr val="002060"/>
                </a:solidFill>
                <a:latin typeface="黑体" panose="02010609060101010101" pitchFamily="49" charset="-122"/>
                <a:ea typeface="黑体" panose="02010609060101010101" pitchFamily="49" charset="-122"/>
                <a:sym typeface="+mn-ea"/>
              </a:rPr>
              <a:t>例：</a:t>
            </a:r>
            <a:r>
              <a:rPr sz="1600" dirty="0">
                <a:solidFill>
                  <a:srgbClr val="002060"/>
                </a:solidFill>
                <a:latin typeface="黑体" panose="02010609060101010101" pitchFamily="49" charset="-122"/>
                <a:ea typeface="黑体" panose="02010609060101010101" pitchFamily="49" charset="-122"/>
                <a:sym typeface="+mn-ea"/>
              </a:rPr>
              <a:t>查询视图DiagView中的记录</a:t>
            </a:r>
          </a:p>
          <a:p>
            <a:pPr lvl="1">
              <a:spcBef>
                <a:spcPts val="1200"/>
              </a:spcBef>
              <a:buClr>
                <a:srgbClr val="FF0000"/>
              </a:buClr>
            </a:pPr>
            <a:r>
              <a:rPr lang="en-US" altLang="zh-CN" sz="1400" dirty="0">
                <a:latin typeface="黑体" panose="02010609060101010101" pitchFamily="49" charset="-122"/>
                <a:ea typeface="黑体" panose="02010609060101010101" pitchFamily="49" charset="-122"/>
              </a:rPr>
              <a:t>          SELECT * FROM DiagView</a:t>
            </a:r>
            <a:endParaRPr lang="en-US" altLang="zh-CN" dirty="0">
              <a:latin typeface="黑体" panose="02010609060101010101" pitchFamily="49" charset="-122"/>
              <a:ea typeface="黑体" panose="02010609060101010101" pitchFamily="49" charset="-122"/>
            </a:endParaRPr>
          </a:p>
        </p:txBody>
      </p:sp>
      <p:pic>
        <p:nvPicPr>
          <p:cNvPr id="11" name="图片 149"/>
          <p:cNvPicPr>
            <a:picLocks noChangeAspect="1"/>
          </p:cNvPicPr>
          <p:nvPr/>
        </p:nvPicPr>
        <p:blipFill>
          <a:blip r:embed="rId4"/>
          <a:stretch>
            <a:fillRect/>
          </a:stretch>
        </p:blipFill>
        <p:spPr>
          <a:xfrm>
            <a:off x="1835696" y="2201433"/>
            <a:ext cx="5119080" cy="2331384"/>
          </a:xfrm>
          <a:prstGeom prst="rect">
            <a:avLst/>
          </a:prstGeom>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77</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307960102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8.</a:t>
            </a:r>
            <a:r>
              <a:rPr lang="zh-CN" altLang="en-US" b="1" dirty="0">
                <a:solidFill>
                  <a:srgbClr val="123E61"/>
                </a:solidFill>
                <a:latin typeface="黑体" panose="02010609060101010101" pitchFamily="49" charset="-122"/>
                <a:ea typeface="黑体" panose="02010609060101010101" pitchFamily="49" charset="-122"/>
              </a:rPr>
              <a:t>视图</a:t>
            </a:r>
          </a:p>
        </p:txBody>
      </p:sp>
      <p:sp>
        <p:nvSpPr>
          <p:cNvPr id="6" name="文本框 5"/>
          <p:cNvSpPr txBox="1"/>
          <p:nvPr/>
        </p:nvSpPr>
        <p:spPr>
          <a:xfrm>
            <a:off x="4175956" y="196280"/>
            <a:ext cx="309634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更新视图</a:t>
            </a:r>
          </a:p>
        </p:txBody>
      </p:sp>
      <p:sp>
        <p:nvSpPr>
          <p:cNvPr id="8" name="矩形 7"/>
          <p:cNvSpPr/>
          <p:nvPr/>
        </p:nvSpPr>
        <p:spPr>
          <a:xfrm>
            <a:off x="107505" y="740877"/>
            <a:ext cx="8568952" cy="400110"/>
          </a:xfrm>
          <a:prstGeom prst="rect">
            <a:avLst/>
          </a:prstGeom>
        </p:spPr>
        <p:txBody>
          <a:bodyPr wrap="square">
            <a:spAutoFit/>
          </a:bodyPr>
          <a:lstStyle/>
          <a:p>
            <a:pPr marL="800100" lvl="1" indent="-342900">
              <a:spcBef>
                <a:spcPts val="1200"/>
              </a:spcBef>
              <a:buClr>
                <a:schemeClr val="tx2"/>
              </a:buClr>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rPr>
              <a:t>更新视图的原则</a:t>
            </a:r>
          </a:p>
        </p:txBody>
      </p:sp>
      <p:sp>
        <p:nvSpPr>
          <p:cNvPr id="11" name="文本框 10"/>
          <p:cNvSpPr txBox="1"/>
          <p:nvPr/>
        </p:nvSpPr>
        <p:spPr>
          <a:xfrm>
            <a:off x="935596" y="1347030"/>
            <a:ext cx="8100900" cy="2062103"/>
          </a:xfrm>
          <a:prstGeom prst="rect">
            <a:avLst/>
          </a:prstGeom>
          <a:noFill/>
        </p:spPr>
        <p:txBody>
          <a:bodyPr wrap="square" rtlCol="0">
            <a:spAutoFit/>
          </a:bodyPr>
          <a:lstStyle/>
          <a:p>
            <a:pPr marL="285750" indent="-285750" algn="l">
              <a:buFont typeface="Wingdings" panose="05000000000000000000" pitchFamily="2" charset="2"/>
              <a:buChar char="l"/>
            </a:pPr>
            <a:r>
              <a:rPr sz="1600" dirty="0" err="1">
                <a:solidFill>
                  <a:schemeClr val="tx2"/>
                </a:solidFill>
                <a:latin typeface="黑体" panose="02010609060101010101" pitchFamily="49" charset="-122"/>
                <a:ea typeface="黑体" panose="02010609060101010101" pitchFamily="49" charset="-122"/>
              </a:rPr>
              <a:t>所定义的视图必须有一个单一表源</a:t>
            </a:r>
            <a:endParaRPr lang="en-US" sz="1600" dirty="0">
              <a:solidFill>
                <a:schemeClr val="tx2"/>
              </a:solidFill>
              <a:latin typeface="黑体" panose="02010609060101010101" pitchFamily="49" charset="-122"/>
              <a:ea typeface="黑体" panose="02010609060101010101" pitchFamily="49" charset="-122"/>
            </a:endParaRPr>
          </a:p>
          <a:p>
            <a:pPr algn="l"/>
            <a:endParaRPr sz="1600" dirty="0">
              <a:solidFill>
                <a:schemeClr val="tx2"/>
              </a:solidFill>
              <a:latin typeface="黑体" panose="02010609060101010101" pitchFamily="49" charset="-122"/>
              <a:ea typeface="黑体" panose="02010609060101010101" pitchFamily="49" charset="-122"/>
            </a:endParaRPr>
          </a:p>
          <a:p>
            <a:pPr marL="285750" indent="-285750" algn="l">
              <a:buFont typeface="Wingdings" panose="05000000000000000000" pitchFamily="2" charset="2"/>
              <a:buChar char="l"/>
            </a:pPr>
            <a:r>
              <a:rPr lang="zh-CN" altLang="en-US" sz="1600" dirty="0">
                <a:solidFill>
                  <a:schemeClr val="tx2"/>
                </a:solidFill>
                <a:latin typeface="黑体" panose="02010609060101010101" pitchFamily="49" charset="-122"/>
                <a:ea typeface="黑体" panose="02010609060101010101" pitchFamily="49" charset="-122"/>
              </a:rPr>
              <a:t>创建视图语法中不能用</a:t>
            </a:r>
            <a:r>
              <a:rPr sz="1600" dirty="0">
                <a:solidFill>
                  <a:schemeClr val="tx2"/>
                </a:solidFill>
                <a:latin typeface="黑体" panose="02010609060101010101" pitchFamily="49" charset="-122"/>
                <a:ea typeface="黑体" panose="02010609060101010101" pitchFamily="49" charset="-122"/>
              </a:rPr>
              <a:t>DISTINCT，</a:t>
            </a:r>
            <a:r>
              <a:rPr lang="zh-CN" altLang="en-US" sz="1600" dirty="0">
                <a:solidFill>
                  <a:schemeClr val="tx2"/>
                </a:solidFill>
                <a:latin typeface="黑体" panose="02010609060101010101" pitchFamily="49" charset="-122"/>
                <a:ea typeface="黑体" panose="02010609060101010101" pitchFamily="49" charset="-122"/>
              </a:rPr>
              <a:t>不能含有</a:t>
            </a:r>
            <a:r>
              <a:rPr sz="1600" dirty="0">
                <a:solidFill>
                  <a:schemeClr val="tx2"/>
                </a:solidFill>
                <a:latin typeface="黑体" panose="02010609060101010101" pitchFamily="49" charset="-122"/>
                <a:ea typeface="黑体" panose="02010609060101010101" pitchFamily="49" charset="-122"/>
              </a:rPr>
              <a:t>GROUP </a:t>
            </a:r>
            <a:r>
              <a:rPr sz="1600" dirty="0" err="1">
                <a:solidFill>
                  <a:schemeClr val="tx2"/>
                </a:solidFill>
                <a:latin typeface="黑体" panose="02010609060101010101" pitchFamily="49" charset="-122"/>
                <a:ea typeface="黑体" panose="02010609060101010101" pitchFamily="49" charset="-122"/>
              </a:rPr>
              <a:t>BY、HAVING子句</a:t>
            </a:r>
            <a:endParaRPr lang="en-US" sz="1600" dirty="0">
              <a:solidFill>
                <a:schemeClr val="tx2"/>
              </a:solidFill>
              <a:latin typeface="黑体" panose="02010609060101010101" pitchFamily="49" charset="-122"/>
              <a:ea typeface="黑体" panose="02010609060101010101" pitchFamily="49" charset="-122"/>
            </a:endParaRPr>
          </a:p>
          <a:p>
            <a:pPr algn="l"/>
            <a:endParaRPr sz="1600" dirty="0">
              <a:solidFill>
                <a:schemeClr val="tx2"/>
              </a:solidFill>
              <a:latin typeface="黑体" panose="02010609060101010101" pitchFamily="49" charset="-122"/>
              <a:ea typeface="黑体" panose="02010609060101010101" pitchFamily="49" charset="-122"/>
            </a:endParaRPr>
          </a:p>
          <a:p>
            <a:pPr marL="285750" indent="-285750" algn="l">
              <a:buFont typeface="Wingdings" panose="05000000000000000000" pitchFamily="2" charset="2"/>
              <a:buChar char="l"/>
            </a:pPr>
            <a:r>
              <a:rPr sz="1600" dirty="0">
                <a:solidFill>
                  <a:schemeClr val="tx2"/>
                </a:solidFill>
                <a:latin typeface="黑体" panose="02010609060101010101" pitchFamily="49" charset="-122"/>
                <a:ea typeface="黑体" panose="02010609060101010101" pitchFamily="49" charset="-122"/>
              </a:rPr>
              <a:t>每一个选择条目必须是一个简单的字段引用，选择列表中不能包含表达式、计</a:t>
            </a:r>
          </a:p>
          <a:p>
            <a:pPr indent="0" algn="l">
              <a:buFont typeface="Arial" panose="020B0604020202020204" pitchFamily="34" charset="0"/>
              <a:buNone/>
            </a:pPr>
            <a:r>
              <a:rPr sz="1600" dirty="0">
                <a:solidFill>
                  <a:schemeClr val="tx2"/>
                </a:solidFill>
                <a:latin typeface="黑体" panose="02010609060101010101" pitchFamily="49" charset="-122"/>
                <a:ea typeface="黑体" panose="02010609060101010101" pitchFamily="49" charset="-122"/>
              </a:rPr>
              <a:t>   </a:t>
            </a:r>
            <a:r>
              <a:rPr sz="1600" dirty="0" err="1">
                <a:solidFill>
                  <a:schemeClr val="tx2"/>
                </a:solidFill>
                <a:latin typeface="黑体" panose="02010609060101010101" pitchFamily="49" charset="-122"/>
                <a:ea typeface="黑体" panose="02010609060101010101" pitchFamily="49" charset="-122"/>
              </a:rPr>
              <a:t>算字段或者字段函数等</a:t>
            </a:r>
            <a:endParaRPr lang="en-US" sz="1600" dirty="0">
              <a:solidFill>
                <a:schemeClr val="tx2"/>
              </a:solidFill>
              <a:latin typeface="黑体" panose="02010609060101010101" pitchFamily="49" charset="-122"/>
              <a:ea typeface="黑体" panose="02010609060101010101" pitchFamily="49" charset="-122"/>
            </a:endParaRPr>
          </a:p>
          <a:p>
            <a:pPr indent="0" algn="l">
              <a:buFont typeface="Arial" panose="020B0604020202020204" pitchFamily="34" charset="0"/>
              <a:buNone/>
            </a:pPr>
            <a:endParaRPr sz="1600" dirty="0">
              <a:solidFill>
                <a:schemeClr val="tx2"/>
              </a:solidFill>
              <a:latin typeface="黑体" panose="02010609060101010101" pitchFamily="49" charset="-122"/>
              <a:ea typeface="黑体" panose="02010609060101010101" pitchFamily="49" charset="-122"/>
            </a:endParaRPr>
          </a:p>
          <a:p>
            <a:pPr marL="342900" indent="-342900" algn="l">
              <a:buFont typeface="Wingdings" panose="05000000000000000000" pitchFamily="2" charset="2"/>
              <a:buChar char="l"/>
            </a:pPr>
            <a:r>
              <a:rPr sz="1600" dirty="0" err="1">
                <a:solidFill>
                  <a:schemeClr val="tx2"/>
                </a:solidFill>
                <a:latin typeface="黑体" panose="02010609060101010101" pitchFamily="49" charset="-122"/>
                <a:ea typeface="黑体" panose="02010609060101010101" pitchFamily="49" charset="-122"/>
              </a:rPr>
              <a:t>必须包含</a:t>
            </a:r>
            <a:r>
              <a:rPr lang="zh-CN" altLang="en-US" sz="1600" dirty="0">
                <a:solidFill>
                  <a:schemeClr val="tx2"/>
                </a:solidFill>
                <a:latin typeface="黑体" panose="02010609060101010101" pitchFamily="49" charset="-122"/>
                <a:ea typeface="黑体" panose="02010609060101010101" pitchFamily="49" charset="-122"/>
              </a:rPr>
              <a:t>表源</a:t>
            </a:r>
            <a:r>
              <a:rPr sz="1600" dirty="0" err="1">
                <a:solidFill>
                  <a:schemeClr val="tx2"/>
                </a:solidFill>
                <a:latin typeface="黑体" panose="02010609060101010101" pitchFamily="49" charset="-122"/>
                <a:ea typeface="黑体" panose="02010609060101010101" pitchFamily="49" charset="-122"/>
              </a:rPr>
              <a:t>的所有NOT</a:t>
            </a:r>
            <a:r>
              <a:rPr sz="1600" dirty="0">
                <a:solidFill>
                  <a:schemeClr val="tx2"/>
                </a:solidFill>
                <a:latin typeface="黑体" panose="02010609060101010101" pitchFamily="49" charset="-122"/>
                <a:ea typeface="黑体" panose="02010609060101010101" pitchFamily="49" charset="-122"/>
              </a:rPr>
              <a:t> NULL列</a:t>
            </a: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78</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387196253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8.</a:t>
            </a:r>
            <a:r>
              <a:rPr lang="zh-CN" altLang="en-US" b="1" dirty="0">
                <a:solidFill>
                  <a:srgbClr val="123E61"/>
                </a:solidFill>
                <a:latin typeface="黑体" panose="02010609060101010101" pitchFamily="49" charset="-122"/>
                <a:ea typeface="黑体" panose="02010609060101010101" pitchFamily="49" charset="-122"/>
              </a:rPr>
              <a:t>视图</a:t>
            </a:r>
          </a:p>
        </p:txBody>
      </p:sp>
      <p:sp>
        <p:nvSpPr>
          <p:cNvPr id="6" name="文本框 5"/>
          <p:cNvSpPr txBox="1"/>
          <p:nvPr/>
        </p:nvSpPr>
        <p:spPr>
          <a:xfrm>
            <a:off x="4175956" y="196280"/>
            <a:ext cx="309634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更新视图</a:t>
            </a:r>
          </a:p>
        </p:txBody>
      </p:sp>
      <p:sp>
        <p:nvSpPr>
          <p:cNvPr id="8" name="矩形 7"/>
          <p:cNvSpPr/>
          <p:nvPr/>
        </p:nvSpPr>
        <p:spPr>
          <a:xfrm>
            <a:off x="229213" y="582718"/>
            <a:ext cx="10989830" cy="4678204"/>
          </a:xfrm>
          <a:prstGeom prst="rect">
            <a:avLst/>
          </a:prstGeom>
        </p:spPr>
        <p:txBody>
          <a:bodyPr wrap="square">
            <a:spAutoFit/>
          </a:bodyPr>
          <a:lstStyle/>
          <a:p>
            <a:pPr marL="800100" lvl="1" indent="-342900">
              <a:spcBef>
                <a:spcPts val="1200"/>
              </a:spcBef>
              <a:buClr>
                <a:schemeClr val="tx2"/>
              </a:buClr>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rPr>
              <a:t>更新视图的方法</a:t>
            </a:r>
            <a:r>
              <a:rPr lang="zh-CN" altLang="en-US" sz="2000" b="1" dirty="0">
                <a:solidFill>
                  <a:schemeClr val="tx2"/>
                </a:solidFill>
                <a:latin typeface="黑体" panose="02010609060101010101" pitchFamily="49" charset="-122"/>
                <a:ea typeface="黑体" panose="02010609060101010101" pitchFamily="49" charset="-122"/>
                <a:sym typeface="+mn-ea"/>
              </a:rPr>
              <a:t>      </a:t>
            </a:r>
          </a:p>
          <a:p>
            <a:pPr marL="742950" lvl="1" indent="-285750">
              <a:spcBef>
                <a:spcPts val="1200"/>
              </a:spcBef>
              <a:buClr>
                <a:srgbClr val="002060"/>
              </a:buClr>
              <a:buFont typeface="Wingdings" panose="05000000000000000000" pitchFamily="2" charset="2"/>
              <a:buChar char="l"/>
            </a:pPr>
            <a:r>
              <a:rPr lang="zh-CN" altLang="en-US" sz="1600" dirty="0">
                <a:solidFill>
                  <a:srgbClr val="002060"/>
                </a:solidFill>
                <a:latin typeface="黑体" panose="02010609060101010101" pitchFamily="49" charset="-122"/>
                <a:ea typeface="黑体" panose="02010609060101010101" pitchFamily="49" charset="-122"/>
                <a:sym typeface="+mn-ea"/>
              </a:rPr>
              <a:t>例：</a:t>
            </a:r>
            <a:r>
              <a:rPr sz="1600" dirty="0" err="1">
                <a:solidFill>
                  <a:srgbClr val="002060"/>
                </a:solidFill>
                <a:latin typeface="黑体" panose="02010609060101010101" pitchFamily="49" charset="-122"/>
                <a:ea typeface="黑体" panose="02010609060101010101" pitchFamily="49" charset="-122"/>
                <a:sym typeface="+mn-ea"/>
              </a:rPr>
              <a:t>在医院数据库中，创建了</a:t>
            </a:r>
            <a:r>
              <a:rPr lang="zh-CN" altLang="en-US" sz="1600" dirty="0">
                <a:solidFill>
                  <a:srgbClr val="002060"/>
                </a:solidFill>
                <a:latin typeface="黑体" panose="02010609060101010101" pitchFamily="49" charset="-122"/>
                <a:ea typeface="黑体" panose="02010609060101010101" pitchFamily="49" charset="-122"/>
                <a:sym typeface="+mn-ea"/>
              </a:rPr>
              <a:t>男</a:t>
            </a:r>
            <a:r>
              <a:rPr sz="1600" dirty="0" err="1">
                <a:solidFill>
                  <a:srgbClr val="002060"/>
                </a:solidFill>
                <a:latin typeface="黑体" panose="02010609060101010101" pitchFamily="49" charset="-122"/>
                <a:ea typeface="黑体" panose="02010609060101010101" pitchFamily="49" charset="-122"/>
                <a:sym typeface="+mn-ea"/>
              </a:rPr>
              <a:t>医生视图</a:t>
            </a:r>
            <a:r>
              <a:rPr lang="zh-CN" altLang="en-US" sz="1600" dirty="0">
                <a:solidFill>
                  <a:srgbClr val="002060"/>
                </a:solidFill>
                <a:latin typeface="黑体" panose="02010609060101010101" pitchFamily="49" charset="-122"/>
                <a:ea typeface="黑体" panose="02010609060101010101" pitchFamily="49" charset="-122"/>
                <a:sym typeface="+mn-ea"/>
              </a:rPr>
              <a:t>，</a:t>
            </a:r>
            <a:r>
              <a:rPr sz="1600" dirty="0" err="1">
                <a:solidFill>
                  <a:srgbClr val="002060"/>
                </a:solidFill>
                <a:latin typeface="黑体" panose="02010609060101010101" pitchFamily="49" charset="-122"/>
                <a:ea typeface="黑体" panose="02010609060101010101" pitchFamily="49" charset="-122"/>
                <a:sym typeface="+mn-ea"/>
              </a:rPr>
              <a:t>该视图为</a:t>
            </a:r>
            <a:r>
              <a:rPr lang="zh-CN" altLang="en-US" sz="1600" dirty="0">
                <a:solidFill>
                  <a:srgbClr val="002060"/>
                </a:solidFill>
                <a:latin typeface="黑体" panose="02010609060101010101" pitchFamily="49" charset="-122"/>
                <a:ea typeface="黑体" panose="02010609060101010101" pitchFamily="49" charset="-122"/>
                <a:sym typeface="+mn-ea"/>
              </a:rPr>
              <a:t>可更新</a:t>
            </a:r>
            <a:r>
              <a:rPr sz="1600" dirty="0" err="1">
                <a:solidFill>
                  <a:srgbClr val="002060"/>
                </a:solidFill>
                <a:latin typeface="黑体" panose="02010609060101010101" pitchFamily="49" charset="-122"/>
                <a:ea typeface="黑体" panose="02010609060101010101" pitchFamily="49" charset="-122"/>
                <a:sym typeface="+mn-ea"/>
              </a:rPr>
              <a:t>视图</a:t>
            </a:r>
            <a:endParaRPr sz="1600" dirty="0">
              <a:solidFill>
                <a:srgbClr val="002060"/>
              </a:solidFill>
              <a:latin typeface="黑体" panose="02010609060101010101" pitchFamily="49" charset="-122"/>
              <a:ea typeface="黑体" panose="02010609060101010101" pitchFamily="49" charset="-122"/>
              <a:sym typeface="+mn-ea"/>
            </a:endParaRPr>
          </a:p>
          <a:p>
            <a:pPr marL="1143000" lvl="2" indent="-228600">
              <a:spcBef>
                <a:spcPct val="0"/>
              </a:spcBef>
              <a:buClr>
                <a:srgbClr val="FF0000"/>
              </a:buClr>
            </a:pPr>
            <a:r>
              <a:rPr lang="en-US" altLang="zh-CN" sz="1400" dirty="0">
                <a:latin typeface="黑体" panose="02010609060101010101" pitchFamily="49" charset="-122"/>
                <a:ea typeface="黑体" panose="02010609060101010101" pitchFamily="49" charset="-122"/>
              </a:rPr>
              <a:t>CREATE VIEW </a:t>
            </a:r>
            <a:r>
              <a:rPr lang="en-US" altLang="zh-CN" sz="1400" dirty="0" err="1">
                <a:latin typeface="黑体" panose="02010609060101010101" pitchFamily="49" charset="-122"/>
                <a:ea typeface="黑体" panose="02010609060101010101" pitchFamily="49" charset="-122"/>
              </a:rPr>
              <a:t>MaleDoctor</a:t>
            </a:r>
            <a:endParaRPr lang="en-US" altLang="zh-CN" sz="1400" dirty="0">
              <a:latin typeface="黑体" panose="02010609060101010101" pitchFamily="49" charset="-122"/>
              <a:ea typeface="黑体" panose="02010609060101010101" pitchFamily="49" charset="-122"/>
            </a:endParaRPr>
          </a:p>
          <a:p>
            <a:pPr marL="1143000" lvl="2" indent="-228600">
              <a:spcBef>
                <a:spcPct val="0"/>
              </a:spcBef>
              <a:buClr>
                <a:srgbClr val="FF0000"/>
              </a:buClr>
            </a:pPr>
            <a:r>
              <a:rPr lang="en-US" altLang="zh-CN" sz="1400" dirty="0">
                <a:latin typeface="黑体" panose="02010609060101010101" pitchFamily="49" charset="-122"/>
                <a:ea typeface="黑体" panose="02010609060101010101" pitchFamily="49" charset="-122"/>
              </a:rPr>
              <a:t>AS</a:t>
            </a:r>
          </a:p>
          <a:p>
            <a:pPr marL="1143000" lvl="2" indent="-228600">
              <a:spcBef>
                <a:spcPct val="0"/>
              </a:spcBef>
              <a:buClr>
                <a:srgbClr val="FF0000"/>
              </a:buClr>
            </a:pPr>
            <a:r>
              <a:rPr lang="en-US" altLang="zh-CN" sz="1400" dirty="0">
                <a:latin typeface="黑体" panose="02010609060101010101" pitchFamily="49" charset="-122"/>
                <a:ea typeface="黑体" panose="02010609060101010101" pitchFamily="49" charset="-122"/>
              </a:rPr>
              <a:t>SELECT *</a:t>
            </a:r>
          </a:p>
          <a:p>
            <a:pPr marL="1143000" lvl="2" indent="-228600">
              <a:spcBef>
                <a:spcPct val="0"/>
              </a:spcBef>
              <a:buClr>
                <a:srgbClr val="FF0000"/>
              </a:buClr>
            </a:pPr>
            <a:r>
              <a:rPr lang="en-US" altLang="zh-CN" sz="1400" dirty="0">
                <a:latin typeface="黑体" panose="02010609060101010101" pitchFamily="49" charset="-122"/>
                <a:ea typeface="黑体" panose="02010609060101010101" pitchFamily="49" charset="-122"/>
              </a:rPr>
              <a:t>FROM Doctor Doc</a:t>
            </a:r>
          </a:p>
          <a:p>
            <a:pPr marL="1143000" lvl="2" indent="-228600">
              <a:spcBef>
                <a:spcPct val="0"/>
              </a:spcBef>
              <a:buClr>
                <a:srgbClr val="FF0000"/>
              </a:buClr>
            </a:pPr>
            <a:r>
              <a:rPr lang="en-US" altLang="zh-CN" sz="1400" dirty="0">
                <a:latin typeface="黑体" panose="02010609060101010101" pitchFamily="49" charset="-122"/>
                <a:ea typeface="黑体" panose="02010609060101010101" pitchFamily="49" charset="-122"/>
              </a:rPr>
              <a:t>WHERE </a:t>
            </a:r>
            <a:r>
              <a:rPr lang="en-US" altLang="zh-CN" sz="1400" dirty="0" err="1">
                <a:latin typeface="黑体" panose="02010609060101010101" pitchFamily="49" charset="-122"/>
                <a:ea typeface="黑体" panose="02010609060101010101" pitchFamily="49" charset="-122"/>
              </a:rPr>
              <a:t>Dsex</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男</a:t>
            </a:r>
            <a:r>
              <a:rPr lang="en-US" altLang="zh-CN" sz="1400" dirty="0">
                <a:latin typeface="黑体" panose="02010609060101010101" pitchFamily="49" charset="-122"/>
                <a:ea typeface="黑体" panose="02010609060101010101" pitchFamily="49" charset="-122"/>
              </a:rPr>
              <a:t>’</a:t>
            </a:r>
          </a:p>
          <a:p>
            <a:pPr marL="1143000" lvl="2" indent="-228600">
              <a:spcBef>
                <a:spcPct val="0"/>
              </a:spcBef>
              <a:buClr>
                <a:srgbClr val="FF0000"/>
              </a:buClr>
            </a:pPr>
            <a:r>
              <a:rPr lang="en-US" altLang="zh-CN" sz="1400" dirty="0">
                <a:latin typeface="黑体" panose="02010609060101010101" pitchFamily="49" charset="-122"/>
                <a:ea typeface="黑体" panose="02010609060101010101" pitchFamily="49" charset="-122"/>
              </a:rPr>
              <a:t>WITH CHECK OPTION</a:t>
            </a:r>
          </a:p>
          <a:p>
            <a:pPr marL="1143000" lvl="2" indent="-228600">
              <a:spcBef>
                <a:spcPct val="0"/>
              </a:spcBef>
              <a:buClr>
                <a:srgbClr val="FF0000"/>
              </a:buClr>
            </a:pPr>
            <a:endParaRPr lang="en-US" altLang="zh-CN" sz="1200" dirty="0">
              <a:latin typeface="黑体" panose="02010609060101010101" pitchFamily="49" charset="-122"/>
              <a:ea typeface="黑体" panose="02010609060101010101" pitchFamily="49" charset="-122"/>
            </a:endParaRPr>
          </a:p>
          <a:p>
            <a:pPr marL="1143000" lvl="2" indent="-228600">
              <a:spcBef>
                <a:spcPct val="0"/>
              </a:spcBef>
              <a:buClr>
                <a:srgbClr val="FF0000"/>
              </a:buClr>
            </a:pPr>
            <a:r>
              <a:rPr lang="zh-CN" altLang="en-US" sz="1600" dirty="0">
                <a:solidFill>
                  <a:srgbClr val="002060"/>
                </a:solidFill>
                <a:latin typeface="黑体" panose="02010609060101010101" pitchFamily="49" charset="-122"/>
                <a:ea typeface="黑体" panose="02010609060101010101" pitchFamily="49" charset="-122"/>
              </a:rPr>
              <a:t>更新视图，</a:t>
            </a:r>
            <a:r>
              <a:rPr lang="en-US" altLang="zh-CN" sz="1600" dirty="0">
                <a:solidFill>
                  <a:srgbClr val="002060"/>
                </a:solidFill>
                <a:latin typeface="黑体" panose="02010609060101010101" pitchFamily="49" charset="-122"/>
                <a:ea typeface="黑体" panose="02010609060101010101" pitchFamily="49" charset="-122"/>
              </a:rPr>
              <a:t>104</a:t>
            </a:r>
            <a:r>
              <a:rPr lang="zh-CN" altLang="en-US" sz="1600" dirty="0">
                <a:solidFill>
                  <a:srgbClr val="002060"/>
                </a:solidFill>
                <a:latin typeface="黑体" panose="02010609060101010101" pitchFamily="49" charset="-122"/>
                <a:ea typeface="黑体" panose="02010609060101010101" pitchFamily="49" charset="-122"/>
              </a:rPr>
              <a:t>部门的男医生年龄增加一岁</a:t>
            </a:r>
            <a:endParaRPr lang="en-US" altLang="zh-CN" sz="1600" dirty="0">
              <a:solidFill>
                <a:srgbClr val="002060"/>
              </a:solidFill>
              <a:latin typeface="黑体" panose="02010609060101010101" pitchFamily="49" charset="-122"/>
              <a:ea typeface="黑体" panose="02010609060101010101" pitchFamily="49" charset="-122"/>
            </a:endParaRPr>
          </a:p>
          <a:p>
            <a:pPr marL="1143000" lvl="2" indent="-228600">
              <a:spcBef>
                <a:spcPct val="0"/>
              </a:spcBef>
              <a:buClr>
                <a:srgbClr val="FF0000"/>
              </a:buClr>
            </a:pPr>
            <a:r>
              <a:rPr lang="en-US" altLang="zh-CN" sz="1400" dirty="0">
                <a:latin typeface="黑体" panose="02010609060101010101" pitchFamily="49" charset="-122"/>
                <a:ea typeface="黑体" panose="02010609060101010101" pitchFamily="49" charset="-122"/>
              </a:rPr>
              <a:t>UPDATE </a:t>
            </a:r>
            <a:r>
              <a:rPr lang="en-US" altLang="zh-CN" sz="1400" dirty="0" err="1">
                <a:latin typeface="黑体" panose="02010609060101010101" pitchFamily="49" charset="-122"/>
                <a:ea typeface="黑体" panose="02010609060101010101" pitchFamily="49" charset="-122"/>
              </a:rPr>
              <a:t>MaleDoctor</a:t>
            </a:r>
            <a:endParaRPr lang="en-US" altLang="zh-CN" sz="1400" dirty="0">
              <a:latin typeface="黑体" panose="02010609060101010101" pitchFamily="49" charset="-122"/>
              <a:ea typeface="黑体" panose="02010609060101010101" pitchFamily="49" charset="-122"/>
            </a:endParaRPr>
          </a:p>
          <a:p>
            <a:pPr marL="1143000" lvl="2" indent="-228600">
              <a:spcBef>
                <a:spcPct val="0"/>
              </a:spcBef>
              <a:buClr>
                <a:srgbClr val="FF0000"/>
              </a:buClr>
            </a:pPr>
            <a:r>
              <a:rPr lang="en-US" altLang="zh-CN" sz="1400" dirty="0">
                <a:latin typeface="黑体" panose="02010609060101010101" pitchFamily="49" charset="-122"/>
                <a:ea typeface="黑体" panose="02010609060101010101" pitchFamily="49" charset="-122"/>
              </a:rPr>
              <a:t>SET </a:t>
            </a:r>
            <a:r>
              <a:rPr lang="en-US" altLang="zh-CN" sz="1400" dirty="0" err="1">
                <a:latin typeface="黑体" panose="02010609060101010101" pitchFamily="49" charset="-122"/>
                <a:ea typeface="黑体" panose="02010609060101010101" pitchFamily="49" charset="-122"/>
              </a:rPr>
              <a:t>Dage</a:t>
            </a:r>
            <a:r>
              <a:rPr lang="en-US" altLang="zh-CN" sz="1400" dirty="0">
                <a:latin typeface="黑体" panose="02010609060101010101" pitchFamily="49" charset="-122"/>
                <a:ea typeface="黑体" panose="02010609060101010101" pitchFamily="49" charset="-122"/>
              </a:rPr>
              <a:t>=Dage+1</a:t>
            </a:r>
          </a:p>
          <a:p>
            <a:pPr marL="1143000" lvl="2" indent="-228600">
              <a:spcBef>
                <a:spcPct val="0"/>
              </a:spcBef>
              <a:buClr>
                <a:srgbClr val="FF0000"/>
              </a:buClr>
            </a:pPr>
            <a:r>
              <a:rPr lang="en-US" altLang="zh-CN" sz="1400" dirty="0">
                <a:latin typeface="黑体" panose="02010609060101010101" pitchFamily="49" charset="-122"/>
                <a:ea typeface="黑体" panose="02010609060101010101" pitchFamily="49" charset="-122"/>
              </a:rPr>
              <a:t>WHERE </a:t>
            </a:r>
            <a:r>
              <a:rPr lang="en-US" altLang="zh-CN" sz="1400" dirty="0" err="1">
                <a:latin typeface="黑体" panose="02010609060101010101" pitchFamily="49" charset="-122"/>
                <a:ea typeface="黑体" panose="02010609060101010101" pitchFamily="49" charset="-122"/>
              </a:rPr>
              <a:t>Ddeptno</a:t>
            </a:r>
            <a:r>
              <a:rPr lang="en-US" altLang="zh-CN" sz="1400" dirty="0">
                <a:latin typeface="黑体" panose="02010609060101010101" pitchFamily="49" charset="-122"/>
                <a:ea typeface="黑体" panose="02010609060101010101" pitchFamily="49" charset="-122"/>
              </a:rPr>
              <a:t>=‘104’</a:t>
            </a:r>
          </a:p>
          <a:p>
            <a:pPr marL="1143000" lvl="2" indent="-228600">
              <a:spcBef>
                <a:spcPct val="0"/>
              </a:spcBef>
              <a:buClr>
                <a:srgbClr val="FF0000"/>
              </a:buClr>
            </a:pPr>
            <a:endParaRPr lang="en-US" altLang="zh-CN" sz="1200" dirty="0">
              <a:latin typeface="黑体" panose="02010609060101010101" pitchFamily="49" charset="-122"/>
              <a:ea typeface="黑体" panose="02010609060101010101" pitchFamily="49" charset="-122"/>
            </a:endParaRPr>
          </a:p>
          <a:p>
            <a:pPr marL="1143000" lvl="2" indent="-228600">
              <a:spcBef>
                <a:spcPct val="0"/>
              </a:spcBef>
              <a:buClr>
                <a:srgbClr val="FF0000"/>
              </a:buClr>
            </a:pPr>
            <a:r>
              <a:rPr lang="zh-CN" altLang="en-US" sz="1600" dirty="0">
                <a:solidFill>
                  <a:srgbClr val="002060"/>
                </a:solidFill>
                <a:latin typeface="黑体" panose="02010609060101010101" pitchFamily="49" charset="-122"/>
                <a:ea typeface="黑体" panose="02010609060101010101" pitchFamily="49" charset="-122"/>
              </a:rPr>
              <a:t>等价于</a:t>
            </a:r>
            <a:endParaRPr lang="en-US" altLang="zh-CN" sz="1600" dirty="0">
              <a:solidFill>
                <a:srgbClr val="002060"/>
              </a:solidFill>
              <a:latin typeface="黑体" panose="02010609060101010101" pitchFamily="49" charset="-122"/>
              <a:ea typeface="黑体" panose="02010609060101010101" pitchFamily="49" charset="-122"/>
            </a:endParaRPr>
          </a:p>
          <a:p>
            <a:pPr marL="1143000" lvl="2" indent="-228600">
              <a:spcBef>
                <a:spcPct val="0"/>
              </a:spcBef>
              <a:buClr>
                <a:srgbClr val="FF0000"/>
              </a:buClr>
            </a:pPr>
            <a:r>
              <a:rPr lang="en-US" altLang="zh-CN" sz="1400" dirty="0">
                <a:latin typeface="黑体" panose="02010609060101010101" pitchFamily="49" charset="-122"/>
                <a:ea typeface="黑体" panose="02010609060101010101" pitchFamily="49" charset="-122"/>
              </a:rPr>
              <a:t>UPDATE Doctor</a:t>
            </a:r>
          </a:p>
          <a:p>
            <a:pPr marL="1143000" lvl="2" indent="-228600">
              <a:spcBef>
                <a:spcPct val="0"/>
              </a:spcBef>
              <a:buClr>
                <a:srgbClr val="FF0000"/>
              </a:buClr>
            </a:pPr>
            <a:r>
              <a:rPr lang="en-US" altLang="zh-CN" sz="1400" dirty="0">
                <a:latin typeface="黑体" panose="02010609060101010101" pitchFamily="49" charset="-122"/>
                <a:ea typeface="黑体" panose="02010609060101010101" pitchFamily="49" charset="-122"/>
              </a:rPr>
              <a:t>SET </a:t>
            </a:r>
            <a:r>
              <a:rPr lang="en-US" altLang="zh-CN" sz="1400" dirty="0" err="1">
                <a:latin typeface="黑体" panose="02010609060101010101" pitchFamily="49" charset="-122"/>
                <a:ea typeface="黑体" panose="02010609060101010101" pitchFamily="49" charset="-122"/>
              </a:rPr>
              <a:t>Dage</a:t>
            </a:r>
            <a:r>
              <a:rPr lang="en-US" altLang="zh-CN" sz="1400" dirty="0">
                <a:latin typeface="黑体" panose="02010609060101010101" pitchFamily="49" charset="-122"/>
                <a:ea typeface="黑体" panose="02010609060101010101" pitchFamily="49" charset="-122"/>
              </a:rPr>
              <a:t>=Dage+1</a:t>
            </a:r>
          </a:p>
          <a:p>
            <a:pPr marL="1143000" lvl="2" indent="-228600">
              <a:spcBef>
                <a:spcPct val="0"/>
              </a:spcBef>
              <a:buClr>
                <a:srgbClr val="FF0000"/>
              </a:buClr>
            </a:pPr>
            <a:r>
              <a:rPr lang="en-US" altLang="zh-CN" sz="1400" dirty="0">
                <a:latin typeface="黑体" panose="02010609060101010101" pitchFamily="49" charset="-122"/>
                <a:ea typeface="黑体" panose="02010609060101010101" pitchFamily="49" charset="-122"/>
              </a:rPr>
              <a:t>WHERE </a:t>
            </a:r>
            <a:r>
              <a:rPr lang="en-US" altLang="zh-CN" sz="1400" dirty="0" err="1">
                <a:latin typeface="黑体" panose="02010609060101010101" pitchFamily="49" charset="-122"/>
                <a:ea typeface="黑体" panose="02010609060101010101" pitchFamily="49" charset="-122"/>
              </a:rPr>
              <a:t>Ddeptno</a:t>
            </a:r>
            <a:r>
              <a:rPr lang="en-US" altLang="zh-CN" sz="1400" dirty="0">
                <a:latin typeface="黑体" panose="02010609060101010101" pitchFamily="49" charset="-122"/>
                <a:ea typeface="黑体" panose="02010609060101010101" pitchFamily="49" charset="-122"/>
              </a:rPr>
              <a:t>=‘104’AND </a:t>
            </a:r>
            <a:r>
              <a:rPr lang="en-US" altLang="zh-CN" sz="1400" dirty="0" err="1">
                <a:latin typeface="黑体" panose="02010609060101010101" pitchFamily="49" charset="-122"/>
                <a:ea typeface="黑体" panose="02010609060101010101" pitchFamily="49" charset="-122"/>
              </a:rPr>
              <a:t>Dsex</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男</a:t>
            </a:r>
            <a:r>
              <a:rPr lang="en-US" altLang="zh-CN" sz="1400" dirty="0">
                <a:latin typeface="黑体" panose="02010609060101010101" pitchFamily="49" charset="-122"/>
                <a:ea typeface="黑体" panose="02010609060101010101" pitchFamily="49" charset="-122"/>
              </a:rPr>
              <a:t>’</a:t>
            </a:r>
          </a:p>
          <a:p>
            <a:pPr marL="1143000" lvl="2" indent="-228600">
              <a:spcBef>
                <a:spcPct val="0"/>
              </a:spcBef>
              <a:buClr>
                <a:srgbClr val="FF0000"/>
              </a:buClr>
            </a:pPr>
            <a:endParaRPr lang="en-US" altLang="zh-CN" sz="1200" dirty="0">
              <a:latin typeface="黑体" panose="02010609060101010101" pitchFamily="49" charset="-122"/>
              <a:ea typeface="黑体" panose="02010609060101010101" pitchFamily="49" charset="-122"/>
            </a:endParaRPr>
          </a:p>
          <a:p>
            <a:pPr marL="1143000" lvl="2" indent="-228600">
              <a:spcBef>
                <a:spcPct val="0"/>
              </a:spcBef>
              <a:buClr>
                <a:srgbClr val="FF0000"/>
              </a:buClr>
            </a:pPr>
            <a:endParaRPr lang="en-US" altLang="zh-CN" sz="1600" dirty="0">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79</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424289876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zh-CN" altLang="zh-CN" b="1" dirty="0">
                <a:solidFill>
                  <a:srgbClr val="123E61"/>
                </a:solidFill>
                <a:latin typeface="黑体" panose="02010609060101010101" pitchFamily="49" charset="-122"/>
                <a:ea typeface="黑体" panose="02010609060101010101" pitchFamily="49" charset="-122"/>
              </a:rPr>
              <a:t>2</a:t>
            </a:r>
            <a:r>
              <a:rPr lang="en-US" altLang="zh-CN" b="1" dirty="0">
                <a:solidFill>
                  <a:srgbClr val="123E61"/>
                </a:solidFill>
                <a:latin typeface="黑体" panose="02010609060101010101" pitchFamily="49" charset="-122"/>
                <a:ea typeface="黑体" panose="02010609060101010101" pitchFamily="49" charset="-122"/>
              </a:rPr>
              <a:t>.</a:t>
            </a:r>
            <a:r>
              <a:rPr lang="zh-CN" altLang="en-US" b="1" dirty="0">
                <a:solidFill>
                  <a:srgbClr val="123E61"/>
                </a:solidFill>
                <a:latin typeface="黑体" panose="02010609060101010101" pitchFamily="49" charset="-122"/>
                <a:ea typeface="黑体" panose="02010609060101010101" pitchFamily="49" charset="-122"/>
              </a:rPr>
              <a:t>数据库基本结构定义</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数据库的创建</a:t>
            </a:r>
          </a:p>
        </p:txBody>
      </p:sp>
      <p:sp>
        <p:nvSpPr>
          <p:cNvPr id="39" name="矩形 38"/>
          <p:cNvSpPr/>
          <p:nvPr/>
        </p:nvSpPr>
        <p:spPr>
          <a:xfrm>
            <a:off x="107504" y="700336"/>
            <a:ext cx="8244408" cy="3908762"/>
          </a:xfrm>
          <a:prstGeom prst="rect">
            <a:avLst/>
          </a:prstGeom>
        </p:spPr>
        <p:txBody>
          <a:bodyPr wrap="square">
            <a:spAutoFit/>
          </a:bodyPr>
          <a:lstStyle/>
          <a:p>
            <a:pPr marL="742950" lvl="1" indent="-285750">
              <a:spcBef>
                <a:spcPts val="1200"/>
              </a:spcBef>
              <a:buClr>
                <a:schemeClr val="accent1"/>
              </a:buClr>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创建数据库语法形式如下</a:t>
            </a:r>
            <a:r>
              <a:rPr lang="zh-CN" altLang="en-US" sz="2000" dirty="0" smtClean="0">
                <a:solidFill>
                  <a:srgbClr val="123E61"/>
                </a:solidFill>
                <a:latin typeface="黑体" panose="02010609060101010101" pitchFamily="49" charset="-122"/>
                <a:ea typeface="黑体" panose="02010609060101010101" pitchFamily="49" charset="-122"/>
              </a:rPr>
              <a:t>：</a:t>
            </a:r>
            <a:endParaRPr lang="en-US" altLang="zh-CN" sz="1200" dirty="0" smtClean="0">
              <a:latin typeface="黑体" panose="02010609060101010101" pitchFamily="49" charset="-122"/>
              <a:ea typeface="黑体" panose="02010609060101010101" pitchFamily="49" charset="-122"/>
            </a:endParaRPr>
          </a:p>
          <a:p>
            <a:pPr lvl="2">
              <a:spcBef>
                <a:spcPts val="60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CREATE DATABASE &lt;</a:t>
            </a:r>
            <a:r>
              <a:rPr lang="zh-CN" altLang="en-US" sz="1400" dirty="0">
                <a:latin typeface="黑体" panose="02010609060101010101" pitchFamily="49" charset="-122"/>
                <a:ea typeface="黑体" panose="02010609060101010101" pitchFamily="49" charset="-122"/>
              </a:rPr>
              <a:t>数据库名</a:t>
            </a:r>
            <a:r>
              <a:rPr lang="en-US" altLang="zh-CN" sz="1400" dirty="0">
                <a:latin typeface="黑体" panose="02010609060101010101" pitchFamily="49" charset="-122"/>
                <a:ea typeface="黑体" panose="02010609060101010101" pitchFamily="49" charset="-122"/>
              </a:rPr>
              <a:t>&gt;</a:t>
            </a:r>
            <a:endParaRPr lang="zh-CN" altLang="en-US" sz="1400" dirty="0">
              <a:latin typeface="黑体" panose="02010609060101010101" pitchFamily="49" charset="-122"/>
              <a:ea typeface="黑体" panose="02010609060101010101" pitchFamily="49" charset="-122"/>
            </a:endParaRPr>
          </a:p>
          <a:p>
            <a:pPr lvl="2">
              <a:spcBef>
                <a:spcPts val="60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[&lt;On  Primary&gt; </a:t>
            </a:r>
          </a:p>
          <a:p>
            <a:pPr lvl="2">
              <a:spcBef>
                <a:spcPts val="60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([Name = </a:t>
            </a:r>
            <a:r>
              <a:rPr lang="zh-CN" altLang="en-US" sz="1400" dirty="0">
                <a:latin typeface="黑体" panose="02010609060101010101" pitchFamily="49" charset="-122"/>
                <a:ea typeface="黑体" panose="02010609060101010101" pitchFamily="49" charset="-122"/>
              </a:rPr>
              <a:t>系统使用的逻辑名</a:t>
            </a:r>
            <a:r>
              <a:rPr lang="en-US" altLang="zh-CN" sz="1400" dirty="0">
                <a:latin typeface="黑体" panose="02010609060101010101" pitchFamily="49" charset="-122"/>
                <a:ea typeface="黑体" panose="02010609060101010101" pitchFamily="49" charset="-122"/>
              </a:rPr>
              <a:t>],</a:t>
            </a:r>
            <a:endParaRPr lang="zh-CN" altLang="en-US" sz="1400" dirty="0">
              <a:latin typeface="黑体" panose="02010609060101010101" pitchFamily="49" charset="-122"/>
              <a:ea typeface="黑体" panose="02010609060101010101" pitchFamily="49" charset="-122"/>
            </a:endParaRPr>
          </a:p>
          <a:p>
            <a:pPr lvl="2">
              <a:spcBef>
                <a:spcPts val="60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[Filename = </a:t>
            </a:r>
            <a:r>
              <a:rPr lang="zh-CN" altLang="en-US" sz="1400" dirty="0">
                <a:latin typeface="黑体" panose="02010609060101010101" pitchFamily="49" charset="-122"/>
                <a:ea typeface="黑体" panose="02010609060101010101" pitchFamily="49" charset="-122"/>
              </a:rPr>
              <a:t>完全限定的</a:t>
            </a:r>
            <a:r>
              <a:rPr lang="en-US" altLang="zh-CN" sz="1400" dirty="0">
                <a:latin typeface="黑体" panose="02010609060101010101" pitchFamily="49" charset="-122"/>
                <a:ea typeface="黑体" panose="02010609060101010101" pitchFamily="49" charset="-122"/>
              </a:rPr>
              <a:t>NT Server</a:t>
            </a:r>
            <a:r>
              <a:rPr lang="zh-CN" altLang="en-US" sz="1400" dirty="0">
                <a:latin typeface="黑体" panose="02010609060101010101" pitchFamily="49" charset="-122"/>
                <a:ea typeface="黑体" panose="02010609060101010101" pitchFamily="49" charset="-122"/>
              </a:rPr>
              <a:t>文件名</a:t>
            </a:r>
            <a:r>
              <a:rPr lang="en-US" altLang="zh-CN" sz="1400" dirty="0">
                <a:latin typeface="黑体" panose="02010609060101010101" pitchFamily="49" charset="-122"/>
                <a:ea typeface="黑体" panose="02010609060101010101" pitchFamily="49" charset="-122"/>
              </a:rPr>
              <a:t>], </a:t>
            </a:r>
            <a:endParaRPr lang="zh-CN" altLang="en-US" sz="1400" dirty="0">
              <a:latin typeface="黑体" panose="02010609060101010101" pitchFamily="49" charset="-122"/>
              <a:ea typeface="黑体" panose="02010609060101010101" pitchFamily="49" charset="-122"/>
            </a:endParaRPr>
          </a:p>
          <a:p>
            <a:pPr lvl="2">
              <a:spcBef>
                <a:spcPts val="60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[Size = </a:t>
            </a:r>
            <a:r>
              <a:rPr lang="zh-CN" altLang="en-US" sz="1400" dirty="0">
                <a:latin typeface="黑体" panose="02010609060101010101" pitchFamily="49" charset="-122"/>
                <a:ea typeface="黑体" panose="02010609060101010101" pitchFamily="49" charset="-122"/>
              </a:rPr>
              <a:t>文件的初始大小</a:t>
            </a:r>
            <a:r>
              <a:rPr lang="en-US" altLang="zh-CN" sz="1400" dirty="0">
                <a:latin typeface="黑体" panose="02010609060101010101" pitchFamily="49" charset="-122"/>
                <a:ea typeface="黑体" panose="02010609060101010101" pitchFamily="49" charset="-122"/>
              </a:rPr>
              <a:t>],</a:t>
            </a:r>
            <a:endParaRPr lang="zh-CN" altLang="en-US" sz="1400" dirty="0">
              <a:latin typeface="黑体" panose="02010609060101010101" pitchFamily="49" charset="-122"/>
              <a:ea typeface="黑体" panose="02010609060101010101" pitchFamily="49" charset="-122"/>
            </a:endParaRPr>
          </a:p>
          <a:p>
            <a:pPr lvl="2">
              <a:spcBef>
                <a:spcPts val="60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MaxSize</a:t>
            </a:r>
            <a:r>
              <a:rPr lang="en-US" altLang="zh-CN" sz="1400" dirty="0">
                <a:latin typeface="黑体" panose="02010609060101010101" pitchFamily="49" charset="-122"/>
                <a:ea typeface="黑体" panose="02010609060101010101" pitchFamily="49" charset="-122"/>
              </a:rPr>
              <a:t> = </a:t>
            </a:r>
            <a:r>
              <a:rPr lang="zh-CN" altLang="en-US" sz="1400" dirty="0">
                <a:latin typeface="黑体" panose="02010609060101010101" pitchFamily="49" charset="-122"/>
                <a:ea typeface="黑体" panose="02010609060101010101" pitchFamily="49" charset="-122"/>
              </a:rPr>
              <a:t>最大的文件尺寸</a:t>
            </a:r>
            <a:r>
              <a:rPr lang="en-US" altLang="zh-CN" sz="1400" dirty="0">
                <a:latin typeface="黑体" panose="02010609060101010101" pitchFamily="49" charset="-122"/>
                <a:ea typeface="黑体" panose="02010609060101010101" pitchFamily="49" charset="-122"/>
              </a:rPr>
              <a:t>],</a:t>
            </a:r>
            <a:endParaRPr lang="zh-CN" altLang="en-US" sz="1400" dirty="0">
              <a:latin typeface="黑体" panose="02010609060101010101" pitchFamily="49" charset="-122"/>
              <a:ea typeface="黑体" panose="02010609060101010101" pitchFamily="49" charset="-122"/>
            </a:endParaRPr>
          </a:p>
          <a:p>
            <a:pPr lvl="2">
              <a:spcBef>
                <a:spcPts val="60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FileGrowth</a:t>
            </a:r>
            <a:r>
              <a:rPr lang="en-US" altLang="zh-CN" sz="1400" dirty="0">
                <a:latin typeface="黑体" panose="02010609060101010101" pitchFamily="49" charset="-122"/>
                <a:ea typeface="黑体" panose="02010609060101010101" pitchFamily="49" charset="-122"/>
              </a:rPr>
              <a:t> = </a:t>
            </a:r>
            <a:r>
              <a:rPr lang="zh-CN" altLang="en-US" sz="1400" dirty="0">
                <a:latin typeface="黑体" panose="02010609060101010101" pitchFamily="49" charset="-122"/>
                <a:ea typeface="黑体" panose="02010609060101010101" pitchFamily="49" charset="-122"/>
              </a:rPr>
              <a:t>系统的扩展文件量</a:t>
            </a:r>
            <a:r>
              <a:rPr lang="en-US" altLang="zh-CN" sz="1400" dirty="0">
                <a:latin typeface="黑体" panose="02010609060101010101" pitchFamily="49" charset="-122"/>
                <a:ea typeface="黑体" panose="02010609060101010101" pitchFamily="49" charset="-122"/>
              </a:rPr>
              <a:t>])…]</a:t>
            </a:r>
            <a:endParaRPr lang="zh-CN" altLang="en-US" sz="1400" dirty="0">
              <a:latin typeface="黑体" panose="02010609060101010101" pitchFamily="49" charset="-122"/>
              <a:ea typeface="黑体" panose="02010609060101010101" pitchFamily="49" charset="-122"/>
            </a:endParaRPr>
          </a:p>
          <a:p>
            <a:pPr lvl="2">
              <a:spcBef>
                <a:spcPts val="60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[&lt;Log On&gt;</a:t>
            </a:r>
            <a:endParaRPr lang="zh-CN" altLang="en-US" sz="1400" dirty="0">
              <a:latin typeface="黑体" panose="02010609060101010101" pitchFamily="49" charset="-122"/>
              <a:ea typeface="黑体" panose="02010609060101010101" pitchFamily="49" charset="-122"/>
            </a:endParaRPr>
          </a:p>
          <a:p>
            <a:pPr lvl="2">
              <a:spcBef>
                <a:spcPts val="60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([Name = </a:t>
            </a:r>
            <a:r>
              <a:rPr lang="zh-CN" altLang="en-US" sz="1400" dirty="0">
                <a:latin typeface="黑体" panose="02010609060101010101" pitchFamily="49" charset="-122"/>
                <a:ea typeface="黑体" panose="02010609060101010101" pitchFamily="49" charset="-122"/>
              </a:rPr>
              <a:t>系统使用的逻辑名</a:t>
            </a:r>
            <a:r>
              <a:rPr lang="en-US" altLang="zh-CN" sz="1400" dirty="0">
                <a:latin typeface="黑体" panose="02010609060101010101" pitchFamily="49" charset="-122"/>
                <a:ea typeface="黑体" panose="02010609060101010101" pitchFamily="49" charset="-122"/>
              </a:rPr>
              <a:t>],</a:t>
            </a:r>
            <a:endParaRPr lang="zh-CN" altLang="en-US" sz="1400" dirty="0">
              <a:latin typeface="黑体" panose="02010609060101010101" pitchFamily="49" charset="-122"/>
              <a:ea typeface="黑体" panose="02010609060101010101" pitchFamily="49" charset="-122"/>
            </a:endParaRPr>
          </a:p>
          <a:p>
            <a:pPr lvl="2">
              <a:spcBef>
                <a:spcPts val="60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[Filename = </a:t>
            </a:r>
            <a:r>
              <a:rPr lang="zh-CN" altLang="en-US" sz="1400" dirty="0">
                <a:latin typeface="黑体" panose="02010609060101010101" pitchFamily="49" charset="-122"/>
                <a:ea typeface="黑体" panose="02010609060101010101" pitchFamily="49" charset="-122"/>
              </a:rPr>
              <a:t>完全限定的</a:t>
            </a:r>
            <a:r>
              <a:rPr lang="en-US" altLang="zh-CN" sz="1400" dirty="0">
                <a:latin typeface="黑体" panose="02010609060101010101" pitchFamily="49" charset="-122"/>
                <a:ea typeface="黑体" panose="02010609060101010101" pitchFamily="49" charset="-122"/>
              </a:rPr>
              <a:t>NT Server</a:t>
            </a:r>
            <a:r>
              <a:rPr lang="zh-CN" altLang="en-US" sz="1400" dirty="0">
                <a:latin typeface="黑体" panose="02010609060101010101" pitchFamily="49" charset="-122"/>
                <a:ea typeface="黑体" panose="02010609060101010101" pitchFamily="49" charset="-122"/>
              </a:rPr>
              <a:t>文件名</a:t>
            </a:r>
            <a:r>
              <a:rPr lang="en-US" altLang="zh-CN" sz="1400" dirty="0">
                <a:latin typeface="黑体" panose="02010609060101010101" pitchFamily="49" charset="-122"/>
                <a:ea typeface="黑体" panose="02010609060101010101" pitchFamily="49" charset="-122"/>
              </a:rPr>
              <a:t>],</a:t>
            </a:r>
            <a:endParaRPr lang="zh-CN" altLang="en-US" sz="1400" dirty="0">
              <a:latin typeface="黑体" panose="02010609060101010101" pitchFamily="49" charset="-122"/>
              <a:ea typeface="黑体" panose="02010609060101010101" pitchFamily="49" charset="-122"/>
            </a:endParaRPr>
          </a:p>
          <a:p>
            <a:pPr lvl="2">
              <a:spcBef>
                <a:spcPts val="60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[Size = </a:t>
            </a:r>
            <a:r>
              <a:rPr lang="zh-CN" altLang="en-US" sz="1400" dirty="0">
                <a:latin typeface="黑体" panose="02010609060101010101" pitchFamily="49" charset="-122"/>
                <a:ea typeface="黑体" panose="02010609060101010101" pitchFamily="49" charset="-122"/>
              </a:rPr>
              <a:t>文件的初始大小</a:t>
            </a:r>
            <a:r>
              <a:rPr lang="en-US" altLang="zh-CN" sz="1400" dirty="0">
                <a:latin typeface="黑体" panose="02010609060101010101" pitchFamily="49" charset="-122"/>
                <a:ea typeface="黑体" panose="02010609060101010101" pitchFamily="49" charset="-122"/>
              </a:rPr>
              <a:t>],</a:t>
            </a:r>
            <a:endParaRPr lang="zh-CN" altLang="en-US" sz="1400" dirty="0">
              <a:latin typeface="黑体" panose="02010609060101010101" pitchFamily="49" charset="-122"/>
              <a:ea typeface="黑体" panose="02010609060101010101" pitchFamily="49" charset="-122"/>
            </a:endParaRPr>
          </a:p>
          <a:p>
            <a:pPr lvl="2">
              <a:spcBef>
                <a:spcPts val="60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FileGrowth</a:t>
            </a:r>
            <a:r>
              <a:rPr lang="en-US" altLang="zh-CN" sz="1400" dirty="0">
                <a:latin typeface="黑体" panose="02010609060101010101" pitchFamily="49" charset="-122"/>
                <a:ea typeface="黑体" panose="02010609060101010101" pitchFamily="49" charset="-122"/>
              </a:rPr>
              <a:t> = </a:t>
            </a:r>
            <a:r>
              <a:rPr lang="zh-CN" altLang="en-US" sz="1400" dirty="0">
                <a:latin typeface="黑体" panose="02010609060101010101" pitchFamily="49" charset="-122"/>
                <a:ea typeface="黑体" panose="02010609060101010101" pitchFamily="49" charset="-122"/>
              </a:rPr>
              <a:t>系统的扩展文件量</a:t>
            </a:r>
            <a:r>
              <a:rPr lang="en-US" altLang="zh-CN" sz="1400" dirty="0">
                <a:latin typeface="黑体" panose="02010609060101010101" pitchFamily="49" charset="-122"/>
                <a:ea typeface="黑体" panose="02010609060101010101" pitchFamily="49" charset="-122"/>
              </a:rPr>
              <a:t>])]</a:t>
            </a:r>
            <a:endParaRPr lang="zh-CN" altLang="en-US" sz="1400" dirty="0"/>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8</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385058155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 calcmode="lin" valueType="num">
                                      <p:cBhvr additive="base">
                                        <p:cTn id="7"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
                                            <p:txEl>
                                              <p:pRg st="1" end="1"/>
                                            </p:txEl>
                                          </p:spTgt>
                                        </p:tgtEl>
                                        <p:attrNameLst>
                                          <p:attrName>style.visibility</p:attrName>
                                        </p:attrNameLst>
                                      </p:cBhvr>
                                      <p:to>
                                        <p:strVal val="visible"/>
                                      </p:to>
                                    </p:set>
                                    <p:anim calcmode="lin" valueType="num">
                                      <p:cBhvr additive="base">
                                        <p:cTn id="13" dur="500" fill="hold"/>
                                        <p:tgtEl>
                                          <p:spTgt spid="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9">
                                            <p:txEl>
                                              <p:pRg st="2" end="2"/>
                                            </p:txEl>
                                          </p:spTgt>
                                        </p:tgtEl>
                                        <p:attrNameLst>
                                          <p:attrName>style.visibility</p:attrName>
                                        </p:attrNameLst>
                                      </p:cBhvr>
                                      <p:to>
                                        <p:strVal val="visible"/>
                                      </p:to>
                                    </p:set>
                                    <p:anim calcmode="lin" valueType="num">
                                      <p:cBhvr additive="base">
                                        <p:cTn id="17" dur="500" fill="hold"/>
                                        <p:tgtEl>
                                          <p:spTgt spid="3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9">
                                            <p:txEl>
                                              <p:pRg st="3" end="3"/>
                                            </p:txEl>
                                          </p:spTgt>
                                        </p:tgtEl>
                                        <p:attrNameLst>
                                          <p:attrName>style.visibility</p:attrName>
                                        </p:attrNameLst>
                                      </p:cBhvr>
                                      <p:to>
                                        <p:strVal val="visible"/>
                                      </p:to>
                                    </p:set>
                                    <p:anim calcmode="lin" valueType="num">
                                      <p:cBhvr additive="base">
                                        <p:cTn id="21" dur="500" fill="hold"/>
                                        <p:tgtEl>
                                          <p:spTgt spid="3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9">
                                            <p:txEl>
                                              <p:pRg st="4" end="4"/>
                                            </p:txEl>
                                          </p:spTgt>
                                        </p:tgtEl>
                                        <p:attrNameLst>
                                          <p:attrName>style.visibility</p:attrName>
                                        </p:attrNameLst>
                                      </p:cBhvr>
                                      <p:to>
                                        <p:strVal val="visible"/>
                                      </p:to>
                                    </p:set>
                                    <p:anim calcmode="lin" valueType="num">
                                      <p:cBhvr additive="base">
                                        <p:cTn id="25" dur="500" fill="hold"/>
                                        <p:tgtEl>
                                          <p:spTgt spid="3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9">
                                            <p:txEl>
                                              <p:pRg st="5" end="5"/>
                                            </p:txEl>
                                          </p:spTgt>
                                        </p:tgtEl>
                                        <p:attrNameLst>
                                          <p:attrName>style.visibility</p:attrName>
                                        </p:attrNameLst>
                                      </p:cBhvr>
                                      <p:to>
                                        <p:strVal val="visible"/>
                                      </p:to>
                                    </p:set>
                                    <p:anim calcmode="lin" valueType="num">
                                      <p:cBhvr additive="base">
                                        <p:cTn id="29" dur="500" fill="hold"/>
                                        <p:tgtEl>
                                          <p:spTgt spid="3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9">
                                            <p:txEl>
                                              <p:pRg st="6" end="6"/>
                                            </p:txEl>
                                          </p:spTgt>
                                        </p:tgtEl>
                                        <p:attrNameLst>
                                          <p:attrName>style.visibility</p:attrName>
                                        </p:attrNameLst>
                                      </p:cBhvr>
                                      <p:to>
                                        <p:strVal val="visible"/>
                                      </p:to>
                                    </p:set>
                                    <p:anim calcmode="lin" valueType="num">
                                      <p:cBhvr additive="base">
                                        <p:cTn id="33" dur="500" fill="hold"/>
                                        <p:tgtEl>
                                          <p:spTgt spid="3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9">
                                            <p:txEl>
                                              <p:pRg st="7" end="7"/>
                                            </p:txEl>
                                          </p:spTgt>
                                        </p:tgtEl>
                                        <p:attrNameLst>
                                          <p:attrName>style.visibility</p:attrName>
                                        </p:attrNameLst>
                                      </p:cBhvr>
                                      <p:to>
                                        <p:strVal val="visible"/>
                                      </p:to>
                                    </p:set>
                                    <p:anim calcmode="lin" valueType="num">
                                      <p:cBhvr additive="base">
                                        <p:cTn id="37" dur="500" fill="hold"/>
                                        <p:tgtEl>
                                          <p:spTgt spid="3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9">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9">
                                            <p:txEl>
                                              <p:pRg st="8" end="8"/>
                                            </p:txEl>
                                          </p:spTgt>
                                        </p:tgtEl>
                                        <p:attrNameLst>
                                          <p:attrName>style.visibility</p:attrName>
                                        </p:attrNameLst>
                                      </p:cBhvr>
                                      <p:to>
                                        <p:strVal val="visible"/>
                                      </p:to>
                                    </p:set>
                                    <p:anim calcmode="lin" valueType="num">
                                      <p:cBhvr additive="base">
                                        <p:cTn id="41" dur="500" fill="hold"/>
                                        <p:tgtEl>
                                          <p:spTgt spid="3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9">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9">
                                            <p:txEl>
                                              <p:pRg st="9" end="9"/>
                                            </p:txEl>
                                          </p:spTgt>
                                        </p:tgtEl>
                                        <p:attrNameLst>
                                          <p:attrName>style.visibility</p:attrName>
                                        </p:attrNameLst>
                                      </p:cBhvr>
                                      <p:to>
                                        <p:strVal val="visible"/>
                                      </p:to>
                                    </p:set>
                                    <p:anim calcmode="lin" valueType="num">
                                      <p:cBhvr additive="base">
                                        <p:cTn id="45" dur="500" fill="hold"/>
                                        <p:tgtEl>
                                          <p:spTgt spid="39">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9">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9">
                                            <p:txEl>
                                              <p:pRg st="10" end="10"/>
                                            </p:txEl>
                                          </p:spTgt>
                                        </p:tgtEl>
                                        <p:attrNameLst>
                                          <p:attrName>style.visibility</p:attrName>
                                        </p:attrNameLst>
                                      </p:cBhvr>
                                      <p:to>
                                        <p:strVal val="visible"/>
                                      </p:to>
                                    </p:set>
                                    <p:anim calcmode="lin" valueType="num">
                                      <p:cBhvr additive="base">
                                        <p:cTn id="49" dur="500" fill="hold"/>
                                        <p:tgtEl>
                                          <p:spTgt spid="39">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9">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9">
                                            <p:txEl>
                                              <p:pRg st="11" end="11"/>
                                            </p:txEl>
                                          </p:spTgt>
                                        </p:tgtEl>
                                        <p:attrNameLst>
                                          <p:attrName>style.visibility</p:attrName>
                                        </p:attrNameLst>
                                      </p:cBhvr>
                                      <p:to>
                                        <p:strVal val="visible"/>
                                      </p:to>
                                    </p:set>
                                    <p:anim calcmode="lin" valueType="num">
                                      <p:cBhvr additive="base">
                                        <p:cTn id="53" dur="500" fill="hold"/>
                                        <p:tgtEl>
                                          <p:spTgt spid="39">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9">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9">
                                            <p:txEl>
                                              <p:pRg st="12" end="12"/>
                                            </p:txEl>
                                          </p:spTgt>
                                        </p:tgtEl>
                                        <p:attrNameLst>
                                          <p:attrName>style.visibility</p:attrName>
                                        </p:attrNameLst>
                                      </p:cBhvr>
                                      <p:to>
                                        <p:strVal val="visible"/>
                                      </p:to>
                                    </p:set>
                                    <p:anim calcmode="lin" valueType="num">
                                      <p:cBhvr additive="base">
                                        <p:cTn id="57" dur="500" fill="hold"/>
                                        <p:tgtEl>
                                          <p:spTgt spid="39">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8.</a:t>
            </a:r>
            <a:r>
              <a:rPr lang="zh-CN" altLang="en-US" b="1" dirty="0">
                <a:solidFill>
                  <a:srgbClr val="123E61"/>
                </a:solidFill>
                <a:latin typeface="黑体" panose="02010609060101010101" pitchFamily="49" charset="-122"/>
                <a:ea typeface="黑体" panose="02010609060101010101" pitchFamily="49" charset="-122"/>
              </a:rPr>
              <a:t>视图</a:t>
            </a:r>
          </a:p>
        </p:txBody>
      </p:sp>
      <p:sp>
        <p:nvSpPr>
          <p:cNvPr id="6" name="文本框 5"/>
          <p:cNvSpPr txBox="1"/>
          <p:nvPr/>
        </p:nvSpPr>
        <p:spPr>
          <a:xfrm>
            <a:off x="4175956" y="196280"/>
            <a:ext cx="3096344" cy="307777"/>
          </a:xfrm>
          <a:prstGeom prst="rect">
            <a:avLst/>
          </a:prstGeom>
          <a:noFill/>
        </p:spPr>
        <p:txBody>
          <a:bodyPr wrap="square" rtlCol="0">
            <a:spAutoFit/>
          </a:bodyPr>
          <a:lstStyle/>
          <a:p>
            <a:pPr algn="r"/>
            <a:r>
              <a:rPr lang="zh-CN" altLang="en-US" sz="1400" b="1">
                <a:solidFill>
                  <a:srgbClr val="123E61"/>
                </a:solidFill>
                <a:latin typeface="黑体" panose="02010609060101010101" pitchFamily="49" charset="-122"/>
                <a:ea typeface="黑体" panose="02010609060101010101" pitchFamily="49" charset="-122"/>
              </a:rPr>
              <a:t>删除视图</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id="{061B59CC-1158-9749-9B0B-93BB4DCEF5CE}"/>
              </a:ext>
            </a:extLst>
          </p:cNvPr>
          <p:cNvSpPr/>
          <p:nvPr/>
        </p:nvSpPr>
        <p:spPr>
          <a:xfrm>
            <a:off x="388466" y="1024372"/>
            <a:ext cx="3509294" cy="2062103"/>
          </a:xfrm>
          <a:prstGeom prst="rect">
            <a:avLst/>
          </a:prstGeom>
        </p:spPr>
        <p:txBody>
          <a:bodyPr wrap="none">
            <a:spAutoFit/>
          </a:bodyPr>
          <a:lstStyle/>
          <a:p>
            <a:pPr marL="800100" lvl="1" indent="-342900">
              <a:spcBef>
                <a:spcPts val="1200"/>
              </a:spcBef>
              <a:buClr>
                <a:schemeClr val="tx2"/>
              </a:buClr>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rPr>
              <a:t>删除视图的语法</a:t>
            </a:r>
            <a:endParaRPr lang="en-US" altLang="zh-CN" sz="2000" dirty="0">
              <a:solidFill>
                <a:schemeClr val="tx2"/>
              </a:solidFill>
              <a:latin typeface="黑体" panose="02010609060101010101" pitchFamily="49" charset="-122"/>
              <a:ea typeface="黑体" panose="02010609060101010101" pitchFamily="49" charset="-122"/>
            </a:endParaRPr>
          </a:p>
          <a:p>
            <a:pPr lvl="1">
              <a:spcBef>
                <a:spcPts val="1200"/>
              </a:spcBef>
              <a:buClr>
                <a:schemeClr val="tx2"/>
              </a:buClr>
            </a:pPr>
            <a:r>
              <a:rPr lang="zh-CN" altLang="en-US" sz="1200" dirty="0">
                <a:latin typeface="黑体" panose="02010609060101010101" pitchFamily="49" charset="-122"/>
                <a:ea typeface="黑体" panose="02010609060101010101" pitchFamily="49" charset="-122"/>
                <a:sym typeface="+mn-ea"/>
              </a:rPr>
              <a:t>    </a:t>
            </a:r>
            <a:r>
              <a:rPr lang="en-US" altLang="zh-CN" sz="1400" dirty="0">
                <a:latin typeface="黑体" panose="02010609060101010101" pitchFamily="49" charset="-122"/>
                <a:ea typeface="黑体" panose="02010609060101010101" pitchFamily="49" charset="-122"/>
                <a:sym typeface="+mn-ea"/>
              </a:rPr>
              <a:t>DROP</a:t>
            </a:r>
            <a:r>
              <a:rPr lang="zh-CN" altLang="en-US" sz="1400" dirty="0">
                <a:latin typeface="黑体" panose="02010609060101010101" pitchFamily="49" charset="-122"/>
                <a:ea typeface="黑体" panose="02010609060101010101" pitchFamily="49" charset="-122"/>
                <a:sym typeface="+mn-ea"/>
              </a:rPr>
              <a:t> </a:t>
            </a:r>
            <a:r>
              <a:rPr lang="en-US" altLang="zh-CN" sz="1400" dirty="0">
                <a:latin typeface="黑体" panose="02010609060101010101" pitchFamily="49" charset="-122"/>
                <a:ea typeface="黑体" panose="02010609060101010101" pitchFamily="49" charset="-122"/>
                <a:sym typeface="+mn-ea"/>
              </a:rPr>
              <a:t>VIEW</a:t>
            </a:r>
            <a:r>
              <a:rPr lang="zh-CN" altLang="en-US" sz="1400" dirty="0">
                <a:latin typeface="黑体" panose="02010609060101010101" pitchFamily="49" charset="-122"/>
                <a:ea typeface="黑体" panose="02010609060101010101" pitchFamily="49" charset="-122"/>
                <a:sym typeface="+mn-ea"/>
              </a:rPr>
              <a:t> 要删除的视图名 </a:t>
            </a:r>
            <a:r>
              <a:rPr lang="zh-CN" altLang="en-US" sz="2400" b="1" dirty="0">
                <a:solidFill>
                  <a:schemeClr val="tx2"/>
                </a:solidFill>
                <a:latin typeface="黑体" panose="02010609060101010101" pitchFamily="49" charset="-122"/>
                <a:ea typeface="黑体" panose="02010609060101010101" pitchFamily="49" charset="-122"/>
                <a:sym typeface="+mn-ea"/>
              </a:rPr>
              <a:t>  </a:t>
            </a:r>
            <a:endParaRPr lang="zh-CN" altLang="en-US" sz="2000" b="1" dirty="0">
              <a:solidFill>
                <a:schemeClr val="tx2"/>
              </a:solidFill>
              <a:latin typeface="黑体" panose="02010609060101010101" pitchFamily="49" charset="-122"/>
              <a:ea typeface="黑体" panose="02010609060101010101" pitchFamily="49" charset="-122"/>
              <a:sym typeface="+mn-ea"/>
            </a:endParaRPr>
          </a:p>
          <a:p>
            <a:pPr marL="1257300" lvl="2" indent="-342900">
              <a:spcBef>
                <a:spcPts val="1200"/>
              </a:spcBef>
              <a:buClr>
                <a:schemeClr val="tx2"/>
              </a:buClr>
              <a:buFont typeface="Wingdings" pitchFamily="2" charset="2"/>
              <a:buChar char="l"/>
            </a:pPr>
            <a:r>
              <a:rPr lang="zh-CN" altLang="en-US" sz="1600" dirty="0">
                <a:solidFill>
                  <a:schemeClr val="tx2"/>
                </a:solidFill>
                <a:latin typeface="黑体" panose="02010609060101010101" pitchFamily="49" charset="-122"/>
                <a:ea typeface="黑体" panose="02010609060101010101" pitchFamily="49" charset="-122"/>
                <a:sym typeface="+mn-ea"/>
              </a:rPr>
              <a:t>例：删除视图 </a:t>
            </a:r>
            <a:endParaRPr lang="en-US" altLang="zh-CN" sz="1600" dirty="0">
              <a:solidFill>
                <a:schemeClr val="tx2"/>
              </a:solidFill>
              <a:latin typeface="黑体" panose="02010609060101010101" pitchFamily="49" charset="-122"/>
              <a:ea typeface="黑体" panose="02010609060101010101" pitchFamily="49" charset="-122"/>
              <a:sym typeface="+mn-ea"/>
            </a:endParaRPr>
          </a:p>
          <a:p>
            <a:pPr lvl="1">
              <a:spcBef>
                <a:spcPts val="1200"/>
              </a:spcBef>
              <a:buClr>
                <a:schemeClr val="tx2"/>
              </a:buClr>
            </a:pPr>
            <a:r>
              <a:rPr lang="en-US" altLang="zh-CN" sz="1400" dirty="0">
                <a:latin typeface="黑体" panose="02010609060101010101" pitchFamily="49" charset="-122"/>
                <a:ea typeface="黑体" panose="02010609060101010101" pitchFamily="49" charset="-122"/>
                <a:sym typeface="+mn-ea"/>
              </a:rPr>
              <a:t>           DROP</a:t>
            </a:r>
            <a:r>
              <a:rPr lang="zh-CN" altLang="en-US" sz="1400" dirty="0">
                <a:latin typeface="黑体" panose="02010609060101010101" pitchFamily="49" charset="-122"/>
                <a:ea typeface="黑体" panose="02010609060101010101" pitchFamily="49" charset="-122"/>
                <a:sym typeface="+mn-ea"/>
              </a:rPr>
              <a:t> </a:t>
            </a:r>
            <a:r>
              <a:rPr lang="en-US" altLang="zh-CN" sz="1400" dirty="0">
                <a:latin typeface="黑体" panose="02010609060101010101" pitchFamily="49" charset="-122"/>
                <a:ea typeface="黑体" panose="02010609060101010101" pitchFamily="49" charset="-122"/>
                <a:sym typeface="+mn-ea"/>
              </a:rPr>
              <a:t>VIEW</a:t>
            </a:r>
            <a:r>
              <a:rPr lang="zh-CN" altLang="en-US" sz="1400" dirty="0">
                <a:latin typeface="黑体" panose="02010609060101010101" pitchFamily="49" charset="-122"/>
                <a:ea typeface="黑体" panose="02010609060101010101" pitchFamily="49" charset="-122"/>
                <a:sym typeface="+mn-ea"/>
              </a:rPr>
              <a:t> </a:t>
            </a:r>
            <a:r>
              <a:rPr lang="en-US" altLang="zh-CN" sz="1400" dirty="0" err="1">
                <a:latin typeface="黑体" panose="02010609060101010101" pitchFamily="49" charset="-122"/>
                <a:ea typeface="黑体" panose="02010609060101010101" pitchFamily="49" charset="-122"/>
                <a:sym typeface="+mn-ea"/>
              </a:rPr>
              <a:t>DiagView</a:t>
            </a:r>
            <a:endParaRPr lang="en-US" altLang="zh-CN" sz="1400" dirty="0">
              <a:latin typeface="黑体" panose="02010609060101010101" pitchFamily="49" charset="-122"/>
              <a:ea typeface="黑体" panose="02010609060101010101" pitchFamily="49" charset="-122"/>
              <a:sym typeface="+mn-ea"/>
            </a:endParaRPr>
          </a:p>
          <a:p>
            <a:pPr lvl="1">
              <a:spcBef>
                <a:spcPts val="1200"/>
              </a:spcBef>
              <a:buClr>
                <a:schemeClr val="tx2"/>
              </a:buClr>
            </a:pPr>
            <a:r>
              <a:rPr lang="en-US" altLang="zh-CN" sz="1400" dirty="0">
                <a:latin typeface="黑体" panose="02010609060101010101" pitchFamily="49" charset="-122"/>
                <a:ea typeface="黑体" panose="02010609060101010101" pitchFamily="49" charset="-122"/>
                <a:sym typeface="+mn-ea"/>
              </a:rPr>
              <a:t>           DROP VIEW </a:t>
            </a:r>
            <a:r>
              <a:rPr lang="en-US" altLang="zh-CN" sz="1400" dirty="0" err="1">
                <a:latin typeface="黑体" panose="02010609060101010101" pitchFamily="49" charset="-122"/>
                <a:ea typeface="黑体" panose="02010609060101010101" pitchFamily="49" charset="-122"/>
                <a:sym typeface="+mn-ea"/>
              </a:rPr>
              <a:t>MaleDoctor</a:t>
            </a:r>
            <a:endParaRPr lang="en-US" altLang="zh-CN" sz="1400" dirty="0">
              <a:latin typeface="黑体" panose="02010609060101010101" pitchFamily="49" charset="-122"/>
              <a:ea typeface="黑体" panose="02010609060101010101" pitchFamily="49" charset="-122"/>
              <a:sym typeface="+mn-ea"/>
            </a:endParaRPr>
          </a:p>
        </p:txBody>
      </p:sp>
      <p:sp>
        <p:nvSpPr>
          <p:cNvPr id="4"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80</a:t>
            </a:fld>
            <a:endParaRPr lang="zh-CN" altLang="en-US"/>
          </a:p>
        </p:txBody>
      </p:sp>
      <p:sp>
        <p:nvSpPr>
          <p:cNvPr id="5" name="页脚占位符 4"/>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154520331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9.</a:t>
            </a:r>
            <a:r>
              <a:rPr lang="zh-CN" altLang="en-US" b="1" dirty="0">
                <a:solidFill>
                  <a:srgbClr val="123E61"/>
                </a:solidFill>
                <a:latin typeface="黑体" panose="02010609060101010101" pitchFamily="49" charset="-122"/>
                <a:ea typeface="黑体" panose="02010609060101010101" pitchFamily="49" charset="-122"/>
              </a:rPr>
              <a:t>完整性约束</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完整性约束概述</a:t>
            </a:r>
          </a:p>
        </p:txBody>
      </p:sp>
      <p:sp>
        <p:nvSpPr>
          <p:cNvPr id="7" name="内容占位符 2">
            <a:extLst>
              <a:ext uri="{FF2B5EF4-FFF2-40B4-BE49-F238E27FC236}">
                <a16:creationId xmlns:a16="http://schemas.microsoft.com/office/drawing/2014/main" id="{4AA15A6D-A7AB-4FF4-A24A-D51EC9F5CC25}"/>
              </a:ext>
            </a:extLst>
          </p:cNvPr>
          <p:cNvSpPr txBox="1">
            <a:spLocks/>
          </p:cNvSpPr>
          <p:nvPr/>
        </p:nvSpPr>
        <p:spPr bwMode="auto">
          <a:xfrm>
            <a:off x="719572" y="1240396"/>
            <a:ext cx="8028892" cy="469265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zh-CN" sz="1600" dirty="0">
                <a:solidFill>
                  <a:srgbClr val="123E61"/>
                </a:solidFill>
                <a:latin typeface="黑体" panose="02010609060101010101" pitchFamily="49" charset="-122"/>
                <a:ea typeface="黑体" panose="02010609060101010101" pitchFamily="49" charset="-122"/>
              </a:rPr>
              <a:t>数据库系统是对现实世界的真实反映，用户在进行数据库访问的过程中，有很多原因可能导致更新数据出现错误，因此保护存储数据的一致性和正确性很有必要。</a:t>
            </a:r>
            <a:endParaRPr lang="en-US" altLang="zh-CN" sz="1600" dirty="0">
              <a:solidFill>
                <a:srgbClr val="123E61"/>
              </a:solidFill>
              <a:latin typeface="黑体" panose="02010609060101010101" pitchFamily="49" charset="-122"/>
              <a:ea typeface="黑体" panose="02010609060101010101" pitchFamily="49" charset="-122"/>
            </a:endParaRPr>
          </a:p>
          <a:p>
            <a:pPr marL="0" indent="0">
              <a:buNone/>
            </a:pPr>
            <a:r>
              <a:rPr lang="zh-CN" altLang="zh-CN" sz="1600" dirty="0">
                <a:solidFill>
                  <a:srgbClr val="123E61"/>
                </a:solidFill>
                <a:latin typeface="黑体" panose="02010609060101010101" pitchFamily="49" charset="-122"/>
                <a:ea typeface="黑体" panose="02010609060101010101" pitchFamily="49" charset="-122"/>
              </a:rPr>
              <a:t> </a:t>
            </a:r>
          </a:p>
          <a:p>
            <a:pPr>
              <a:buFont typeface="Wingdings" panose="05000000000000000000" pitchFamily="2" charset="2"/>
              <a:buChar char="l"/>
            </a:pPr>
            <a:r>
              <a:rPr lang="zh-CN" altLang="zh-CN" sz="1600" dirty="0">
                <a:solidFill>
                  <a:srgbClr val="123E61"/>
                </a:solidFill>
                <a:latin typeface="黑体" panose="02010609060101010101" pitchFamily="49" charset="-122"/>
                <a:ea typeface="黑体" panose="02010609060101010101" pitchFamily="49" charset="-122"/>
              </a:rPr>
              <a:t>完整性约束是加在数据库模式上的一个具体条件，它规定什么样的数据能够存储到数据库系统当中。</a:t>
            </a:r>
            <a:endParaRPr lang="en-US" altLang="zh-CN" sz="1600" dirty="0">
              <a:solidFill>
                <a:srgbClr val="123E61"/>
              </a:solidFill>
              <a:latin typeface="黑体" panose="02010609060101010101" pitchFamily="49" charset="-122"/>
              <a:ea typeface="黑体" panose="02010609060101010101" pitchFamily="49" charset="-122"/>
            </a:endParaRPr>
          </a:p>
          <a:p>
            <a:pPr marL="0" indent="0">
              <a:buNone/>
            </a:pPr>
            <a:endParaRPr lang="zh-CN" altLang="zh-CN" sz="1600" dirty="0">
              <a:solidFill>
                <a:srgbClr val="123E61"/>
              </a:solidFill>
              <a:latin typeface="黑体" panose="02010609060101010101" pitchFamily="49" charset="-122"/>
              <a:ea typeface="黑体" panose="02010609060101010101" pitchFamily="49" charset="-122"/>
            </a:endParaRPr>
          </a:p>
          <a:p>
            <a:pPr>
              <a:buFont typeface="Wingdings" panose="05000000000000000000" pitchFamily="2" charset="2"/>
              <a:buChar char="l"/>
            </a:pPr>
            <a:r>
              <a:rPr lang="en-US" altLang="zh-CN" sz="1600" dirty="0">
                <a:solidFill>
                  <a:srgbClr val="123E61"/>
                </a:solidFill>
                <a:latin typeface="黑体" panose="02010609060101010101" pitchFamily="49" charset="-122"/>
                <a:ea typeface="黑体" panose="02010609060101010101" pitchFamily="49" charset="-122"/>
              </a:rPr>
              <a:t>DBA</a:t>
            </a:r>
            <a:r>
              <a:rPr lang="zh-CN" altLang="zh-CN" sz="1600" dirty="0">
                <a:solidFill>
                  <a:srgbClr val="123E61"/>
                </a:solidFill>
                <a:latin typeface="黑体" panose="02010609060101010101" pitchFamily="49" charset="-122"/>
                <a:ea typeface="黑体" panose="02010609060101010101" pitchFamily="49" charset="-122"/>
              </a:rPr>
              <a:t>或用户定义完数据模式后，就指明在数据库中的所有模式应满足的完整性约束条件。</a:t>
            </a:r>
            <a:endParaRPr lang="zh-CN" altLang="en-US" sz="2800" dirty="0">
              <a:solidFill>
                <a:srgbClr val="123E61"/>
              </a:solidFill>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id="{B23EFFF7-7D34-4803-B95F-883B391D9161}"/>
              </a:ext>
            </a:extLst>
          </p:cNvPr>
          <p:cNvSpPr txBox="1"/>
          <p:nvPr/>
        </p:nvSpPr>
        <p:spPr>
          <a:xfrm>
            <a:off x="143508" y="603421"/>
            <a:ext cx="4824536" cy="481863"/>
          </a:xfrm>
          <a:prstGeom prst="rect">
            <a:avLst/>
          </a:prstGeom>
          <a:noFill/>
        </p:spPr>
        <p:txBody>
          <a:bodyPr wrap="square" rtlCol="0">
            <a:spAutoFit/>
          </a:bodyPr>
          <a:lstStyle/>
          <a:p>
            <a:pPr marL="800100" lvl="1" indent="-342900">
              <a:lnSpc>
                <a:spcPct val="150000"/>
              </a:lnSpc>
              <a:spcBef>
                <a:spcPct val="20000"/>
              </a:spcBef>
              <a:buClr>
                <a:schemeClr val="accent1"/>
              </a:buClr>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完整性约束概述</a:t>
            </a: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81</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4148333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9.</a:t>
            </a:r>
            <a:r>
              <a:rPr lang="zh-CN" altLang="en-US" b="1" dirty="0">
                <a:solidFill>
                  <a:srgbClr val="123E61"/>
                </a:solidFill>
                <a:latin typeface="黑体" panose="02010609060101010101" pitchFamily="49" charset="-122"/>
                <a:ea typeface="黑体" panose="02010609060101010101" pitchFamily="49" charset="-122"/>
              </a:rPr>
              <a:t>完整性约束</a:t>
            </a:r>
          </a:p>
        </p:txBody>
      </p:sp>
      <p:sp>
        <p:nvSpPr>
          <p:cNvPr id="6" name="文本框 5"/>
          <p:cNvSpPr txBox="1"/>
          <p:nvPr/>
        </p:nvSpPr>
        <p:spPr>
          <a:xfrm>
            <a:off x="5076056" y="196280"/>
            <a:ext cx="219624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完整性约束分类</a:t>
            </a:r>
          </a:p>
        </p:txBody>
      </p:sp>
      <p:sp>
        <p:nvSpPr>
          <p:cNvPr id="2" name="矩形 1"/>
          <p:cNvSpPr/>
          <p:nvPr/>
        </p:nvSpPr>
        <p:spPr>
          <a:xfrm>
            <a:off x="179512" y="772344"/>
            <a:ext cx="8460940" cy="2831544"/>
          </a:xfrm>
          <a:prstGeom prst="rect">
            <a:avLst/>
          </a:prstGeom>
        </p:spPr>
        <p:txBody>
          <a:bodyPr wrap="square">
            <a:spAutoFit/>
          </a:bodyPr>
          <a:lstStyle/>
          <a:p>
            <a:pPr marL="800100" lvl="1" indent="-342900">
              <a:lnSpc>
                <a:spcPct val="150000"/>
              </a:lnSpc>
              <a:buClr>
                <a:schemeClr val="tx2"/>
              </a:buClr>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完整性约束的分类</a:t>
            </a:r>
            <a:endParaRPr lang="en-US" altLang="zh-CN" sz="2000" dirty="0">
              <a:solidFill>
                <a:srgbClr val="123E61"/>
              </a:solidFill>
              <a:latin typeface="黑体" panose="02010609060101010101" pitchFamily="49" charset="-122"/>
              <a:ea typeface="黑体" panose="02010609060101010101" pitchFamily="49" charset="-122"/>
            </a:endParaRPr>
          </a:p>
          <a:p>
            <a:pPr marL="1200150" lvl="2" indent="-285750">
              <a:lnSpc>
                <a:spcPct val="150000"/>
              </a:lnSpc>
              <a:buFont typeface="Wingdings" charset="2"/>
              <a:buChar char="l"/>
            </a:pPr>
            <a:r>
              <a:rPr lang="zh-CN" altLang="en-US" sz="1600" dirty="0">
                <a:solidFill>
                  <a:srgbClr val="123E61"/>
                </a:solidFill>
                <a:latin typeface="黑体" panose="02010609060101010101" pitchFamily="49" charset="-122"/>
                <a:ea typeface="黑体" panose="02010609060101010101" pitchFamily="49" charset="-122"/>
              </a:rPr>
              <a:t>按照完整性约束条件作用的对象分：</a:t>
            </a:r>
          </a:p>
          <a:p>
            <a:pPr marL="1543050" lvl="3" indent="-171450">
              <a:buFont typeface="Wingdings" pitchFamily="2" charset="2"/>
              <a:buChar char="l"/>
            </a:pPr>
            <a:r>
              <a:rPr lang="zh-CN" altLang="en-US" sz="1600" dirty="0">
                <a:solidFill>
                  <a:srgbClr val="123E61"/>
                </a:solidFill>
                <a:latin typeface="黑体" panose="02010609060101010101" pitchFamily="49" charset="-122"/>
                <a:ea typeface="黑体" panose="02010609060101010101" pitchFamily="49" charset="-122"/>
              </a:rPr>
              <a:t>类型约束</a:t>
            </a:r>
          </a:p>
          <a:p>
            <a:pPr marL="1543050" lvl="3" indent="-171450">
              <a:buFont typeface="Wingdings" pitchFamily="2" charset="2"/>
              <a:buChar char="l"/>
            </a:pPr>
            <a:r>
              <a:rPr lang="zh-CN" altLang="en-US" sz="1600" dirty="0">
                <a:solidFill>
                  <a:srgbClr val="123E61"/>
                </a:solidFill>
                <a:latin typeface="黑体" panose="02010609060101010101" pitchFamily="49" charset="-122"/>
                <a:ea typeface="黑体" panose="02010609060101010101" pitchFamily="49" charset="-122"/>
              </a:rPr>
              <a:t>属性约束</a:t>
            </a:r>
          </a:p>
          <a:p>
            <a:pPr marL="1543050" lvl="3" indent="-171450">
              <a:buFont typeface="Wingdings" pitchFamily="2" charset="2"/>
              <a:buChar char="l"/>
            </a:pPr>
            <a:r>
              <a:rPr lang="zh-CN" altLang="en-US" sz="1600" dirty="0">
                <a:solidFill>
                  <a:srgbClr val="123E61"/>
                </a:solidFill>
                <a:latin typeface="黑体" panose="02010609060101010101" pitchFamily="49" charset="-122"/>
                <a:ea typeface="黑体" panose="02010609060101010101" pitchFamily="49" charset="-122"/>
              </a:rPr>
              <a:t>关系变量约束</a:t>
            </a:r>
          </a:p>
          <a:p>
            <a:pPr marL="1543050" lvl="3" indent="-171450">
              <a:buFont typeface="Wingdings" pitchFamily="2" charset="2"/>
              <a:buChar char="l"/>
            </a:pPr>
            <a:r>
              <a:rPr lang="zh-CN" altLang="en-US" sz="1600" dirty="0">
                <a:solidFill>
                  <a:srgbClr val="123E61"/>
                </a:solidFill>
                <a:latin typeface="黑体" panose="02010609060101010101" pitchFamily="49" charset="-122"/>
                <a:ea typeface="黑体" panose="02010609060101010101" pitchFamily="49" charset="-122"/>
              </a:rPr>
              <a:t>数据库约束</a:t>
            </a:r>
            <a:endParaRPr lang="en-US" altLang="zh-CN" sz="1600" dirty="0">
              <a:solidFill>
                <a:srgbClr val="123E61"/>
              </a:solidFill>
              <a:latin typeface="黑体" panose="02010609060101010101" pitchFamily="49" charset="-122"/>
              <a:ea typeface="黑体" panose="02010609060101010101" pitchFamily="49" charset="-122"/>
            </a:endParaRPr>
          </a:p>
          <a:p>
            <a:pPr lvl="3"/>
            <a:endParaRPr lang="zh-CN" altLang="en-US" sz="1200" dirty="0">
              <a:solidFill>
                <a:srgbClr val="123E61"/>
              </a:solidFill>
              <a:latin typeface="黑体" panose="02010609060101010101" pitchFamily="49" charset="-122"/>
              <a:ea typeface="黑体" panose="02010609060101010101" pitchFamily="49" charset="-122"/>
            </a:endParaRPr>
          </a:p>
          <a:p>
            <a:pPr marL="1200150" lvl="2" indent="-285750">
              <a:buFont typeface="Wingdings" charset="2"/>
              <a:buChar char="l"/>
            </a:pPr>
            <a:r>
              <a:rPr lang="zh-CN" altLang="en-US" sz="1600" dirty="0">
                <a:solidFill>
                  <a:srgbClr val="123E61"/>
                </a:solidFill>
                <a:latin typeface="黑体" panose="02010609060101010101" pitchFamily="49" charset="-122"/>
                <a:ea typeface="黑体" panose="02010609060101010101" pitchFamily="49" charset="-122"/>
              </a:rPr>
              <a:t>按照完整性约束条件声明时的位置分：</a:t>
            </a:r>
          </a:p>
          <a:p>
            <a:pPr marL="1543050" lvl="3" indent="-171450">
              <a:buFont typeface="Wingdings" pitchFamily="2" charset="2"/>
              <a:buChar char="l"/>
            </a:pPr>
            <a:r>
              <a:rPr lang="zh-CN" altLang="en-US" sz="1600" dirty="0">
                <a:solidFill>
                  <a:srgbClr val="123E61"/>
                </a:solidFill>
                <a:latin typeface="黑体" panose="02010609060101010101" pitchFamily="49" charset="-122"/>
                <a:ea typeface="黑体" panose="02010609060101010101" pitchFamily="49" charset="-122"/>
              </a:rPr>
              <a:t>列级约束</a:t>
            </a:r>
          </a:p>
          <a:p>
            <a:pPr marL="1543050" lvl="3" indent="-171450">
              <a:buFont typeface="Wingdings" pitchFamily="2" charset="2"/>
              <a:buChar char="l"/>
            </a:pPr>
            <a:r>
              <a:rPr lang="zh-CN" altLang="en-US" sz="1600" dirty="0">
                <a:solidFill>
                  <a:srgbClr val="123E61"/>
                </a:solidFill>
                <a:latin typeface="黑体" panose="02010609060101010101" pitchFamily="49" charset="-122"/>
                <a:ea typeface="黑体" panose="02010609060101010101" pitchFamily="49" charset="-122"/>
              </a:rPr>
              <a:t>表级约束</a:t>
            </a:r>
            <a:endParaRPr lang="en-US" altLang="zh-CN" sz="1600" dirty="0">
              <a:solidFill>
                <a:srgbClr val="123E61"/>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82</a:t>
            </a:fld>
            <a:endParaRPr lang="zh-CN" altLang="en-US"/>
          </a:p>
        </p:txBody>
      </p:sp>
      <p:sp>
        <p:nvSpPr>
          <p:cNvPr id="5" name="页脚占位符 4"/>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30645417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 calcmode="lin" valueType="num">
                                      <p:cBhvr additive="base">
                                        <p:cTn id="2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 calcmode="lin" valueType="num">
                                      <p:cBhvr additive="base">
                                        <p:cTn id="3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 calcmode="lin" valueType="num">
                                      <p:cBhvr additive="base">
                                        <p:cTn id="37"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9.</a:t>
            </a:r>
            <a:r>
              <a:rPr lang="zh-CN" altLang="en-US" b="1" dirty="0">
                <a:solidFill>
                  <a:srgbClr val="123E61"/>
                </a:solidFill>
                <a:latin typeface="黑体" panose="02010609060101010101" pitchFamily="49" charset="-122"/>
                <a:ea typeface="黑体" panose="02010609060101010101" pitchFamily="49" charset="-122"/>
              </a:rPr>
              <a:t>完整性约束</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主键约束</a:t>
            </a:r>
          </a:p>
        </p:txBody>
      </p:sp>
      <p:sp>
        <p:nvSpPr>
          <p:cNvPr id="9" name="内容占位符 2">
            <a:extLst>
              <a:ext uri="{FF2B5EF4-FFF2-40B4-BE49-F238E27FC236}">
                <a16:creationId xmlns:a16="http://schemas.microsoft.com/office/drawing/2014/main" id="{74B9E43B-1C1D-4E15-BEC8-3B32444944BF}"/>
              </a:ext>
            </a:extLst>
          </p:cNvPr>
          <p:cNvSpPr txBox="1">
            <a:spLocks noChangeArrowheads="1"/>
          </p:cNvSpPr>
          <p:nvPr/>
        </p:nvSpPr>
        <p:spPr bwMode="auto">
          <a:xfrm>
            <a:off x="683568" y="908806"/>
            <a:ext cx="6063654" cy="64807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1200"/>
              </a:spcBef>
              <a:buClr>
                <a:srgbClr val="123E61"/>
              </a:buClr>
              <a:buSzPct val="108000"/>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主键约束</a:t>
            </a:r>
            <a:endParaRPr lang="en-US" altLang="zh-CN" sz="2000" dirty="0">
              <a:solidFill>
                <a:srgbClr val="123E61"/>
              </a:solidFill>
              <a:latin typeface="黑体" panose="02010609060101010101" pitchFamily="49" charset="-122"/>
              <a:ea typeface="黑体" panose="02010609060101010101" pitchFamily="49" charset="-122"/>
            </a:endParaRPr>
          </a:p>
          <a:p>
            <a:pPr>
              <a:spcBef>
                <a:spcPts val="1200"/>
              </a:spcBef>
              <a:buSzPct val="108000"/>
              <a:buFont typeface="Wingdings" panose="05000000000000000000" pitchFamily="2" charset="2"/>
              <a:buChar char="l"/>
            </a:pPr>
            <a:endParaRPr lang="en-US" altLang="zh-CN" sz="2000" dirty="0">
              <a:solidFill>
                <a:srgbClr val="123E61"/>
              </a:solidFill>
              <a:latin typeface="黑体" panose="02010609060101010101" pitchFamily="49" charset="-122"/>
              <a:ea typeface="黑体" panose="02010609060101010101" pitchFamily="49" charset="-122"/>
            </a:endParaRPr>
          </a:p>
        </p:txBody>
      </p:sp>
      <p:sp>
        <p:nvSpPr>
          <p:cNvPr id="10" name="文本框 9">
            <a:extLst>
              <a:ext uri="{FF2B5EF4-FFF2-40B4-BE49-F238E27FC236}">
                <a16:creationId xmlns:a16="http://schemas.microsoft.com/office/drawing/2014/main" id="{76C8AA77-9D21-4825-AD39-FA683FAB3706}"/>
              </a:ext>
            </a:extLst>
          </p:cNvPr>
          <p:cNvSpPr txBox="1"/>
          <p:nvPr/>
        </p:nvSpPr>
        <p:spPr>
          <a:xfrm>
            <a:off x="1046488" y="1304850"/>
            <a:ext cx="7485951" cy="2923877"/>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sz="1600" dirty="0">
                <a:solidFill>
                  <a:srgbClr val="123E61"/>
                </a:solidFill>
                <a:latin typeface="黑体" panose="02010609060101010101" pitchFamily="49" charset="-122"/>
                <a:ea typeface="黑体" panose="02010609060101010101" pitchFamily="49" charset="-122"/>
              </a:rPr>
              <a:t>一个</a:t>
            </a:r>
            <a:r>
              <a:rPr lang="zh-CN" altLang="en-US" sz="1600" dirty="0">
                <a:solidFill>
                  <a:srgbClr val="123E61"/>
                </a:solidFill>
                <a:latin typeface="黑体" panose="02010609060101010101" pitchFamily="49" charset="-122"/>
                <a:ea typeface="黑体" panose="02010609060101010101" pitchFamily="49" charset="-122"/>
              </a:rPr>
              <a:t>基本表</a:t>
            </a:r>
            <a:r>
              <a:rPr lang="zh-CN" altLang="zh-CN" sz="1600" dirty="0">
                <a:solidFill>
                  <a:srgbClr val="123E61"/>
                </a:solidFill>
                <a:latin typeface="黑体" panose="02010609060101010101" pitchFamily="49" charset="-122"/>
                <a:ea typeface="黑体" panose="02010609060101010101" pitchFamily="49" charset="-122"/>
              </a:rPr>
              <a:t>只能有一个主键。在使用</a:t>
            </a:r>
            <a:r>
              <a:rPr lang="en-US" altLang="zh-CN" sz="1600" dirty="0">
                <a:solidFill>
                  <a:srgbClr val="123E61"/>
                </a:solidFill>
                <a:latin typeface="黑体" panose="02010609060101010101" pitchFamily="49" charset="-122"/>
                <a:ea typeface="黑体" panose="02010609060101010101" pitchFamily="49" charset="-122"/>
              </a:rPr>
              <a:t>CREATE TABLE</a:t>
            </a:r>
            <a:r>
              <a:rPr lang="zh-CN" altLang="zh-CN" sz="1600" dirty="0">
                <a:solidFill>
                  <a:srgbClr val="123E61"/>
                </a:solidFill>
                <a:latin typeface="黑体" panose="02010609060101010101" pitchFamily="49" charset="-122"/>
                <a:ea typeface="黑体" panose="02010609060101010101" pitchFamily="49" charset="-122"/>
              </a:rPr>
              <a:t>语句定义</a:t>
            </a:r>
            <a:r>
              <a:rPr lang="zh-CN" altLang="en-US" sz="1600" dirty="0">
                <a:solidFill>
                  <a:srgbClr val="123E61"/>
                </a:solidFill>
                <a:latin typeface="黑体" panose="02010609060101010101" pitchFamily="49" charset="-122"/>
                <a:ea typeface="黑体" panose="02010609060101010101" pitchFamily="49" charset="-122"/>
              </a:rPr>
              <a:t>基本</a:t>
            </a:r>
            <a:r>
              <a:rPr lang="zh-CN" altLang="zh-CN" sz="1600" dirty="0">
                <a:solidFill>
                  <a:srgbClr val="123E61"/>
                </a:solidFill>
                <a:latin typeface="黑体" panose="02010609060101010101" pitchFamily="49" charset="-122"/>
                <a:ea typeface="黑体" panose="02010609060101010101" pitchFamily="49" charset="-122"/>
              </a:rPr>
              <a:t>表时，可以有两种方法定义主键：</a:t>
            </a:r>
          </a:p>
          <a:p>
            <a:pPr marL="742950" lvl="1" indent="-285750">
              <a:lnSpc>
                <a:spcPct val="150000"/>
              </a:lnSpc>
              <a:buFont typeface="Wingdings" charset="2"/>
              <a:buChar char="l"/>
            </a:pPr>
            <a:r>
              <a:rPr lang="zh-CN" altLang="zh-CN" sz="1600" dirty="0">
                <a:solidFill>
                  <a:srgbClr val="123E61"/>
                </a:solidFill>
                <a:latin typeface="黑体" panose="02010609060101010101" pitchFamily="49" charset="-122"/>
                <a:ea typeface="黑体" panose="02010609060101010101" pitchFamily="49" charset="-122"/>
              </a:rPr>
              <a:t>在一个属性的类型定义完毕后，直接在后面加上</a:t>
            </a:r>
            <a:r>
              <a:rPr lang="en-US" altLang="zh-CN" sz="1600" dirty="0">
                <a:solidFill>
                  <a:srgbClr val="123E61"/>
                </a:solidFill>
                <a:latin typeface="黑体" panose="02010609060101010101" pitchFamily="49" charset="-122"/>
                <a:ea typeface="黑体" panose="02010609060101010101" pitchFamily="49" charset="-122"/>
              </a:rPr>
              <a:t>PRIMARY KEY</a:t>
            </a:r>
            <a:r>
              <a:rPr lang="zh-CN" altLang="zh-CN" sz="1600" dirty="0">
                <a:solidFill>
                  <a:srgbClr val="123E61"/>
                </a:solidFill>
                <a:latin typeface="黑体" panose="02010609060101010101" pitchFamily="49" charset="-122"/>
                <a:ea typeface="黑体" panose="02010609060101010101" pitchFamily="49" charset="-122"/>
              </a:rPr>
              <a:t>。</a:t>
            </a:r>
            <a:endParaRPr lang="en-US" altLang="zh-CN" sz="1600" dirty="0">
              <a:solidFill>
                <a:srgbClr val="123E61"/>
              </a:solidFill>
              <a:latin typeface="黑体" panose="02010609060101010101" pitchFamily="49" charset="-122"/>
              <a:ea typeface="黑体" panose="02010609060101010101" pitchFamily="49" charset="-122"/>
            </a:endParaRPr>
          </a:p>
          <a:p>
            <a:pPr marL="742950" lvl="1" indent="-285750">
              <a:lnSpc>
                <a:spcPct val="150000"/>
              </a:lnSpc>
              <a:buFont typeface="Wingdings" charset="2"/>
              <a:buChar char="l"/>
            </a:pPr>
            <a:r>
              <a:rPr lang="zh-CN" altLang="zh-CN" sz="1600" dirty="0">
                <a:solidFill>
                  <a:srgbClr val="123E61"/>
                </a:solidFill>
                <a:latin typeface="黑体" panose="02010609060101010101" pitchFamily="49" charset="-122"/>
                <a:ea typeface="黑体" panose="02010609060101010101" pitchFamily="49" charset="-122"/>
              </a:rPr>
              <a:t>在所有属性定义完毕后，增加一个</a:t>
            </a:r>
            <a:r>
              <a:rPr lang="en-US" altLang="zh-CN" sz="1600" dirty="0">
                <a:solidFill>
                  <a:srgbClr val="123E61"/>
                </a:solidFill>
                <a:latin typeface="黑体" panose="02010609060101010101" pitchFamily="49" charset="-122"/>
                <a:ea typeface="黑体" panose="02010609060101010101" pitchFamily="49" charset="-122"/>
              </a:rPr>
              <a:t>PRIMARY KEY</a:t>
            </a:r>
            <a:r>
              <a:rPr lang="zh-CN" altLang="zh-CN" sz="1600" dirty="0">
                <a:solidFill>
                  <a:srgbClr val="123E61"/>
                </a:solidFill>
                <a:latin typeface="黑体" panose="02010609060101010101" pitchFamily="49" charset="-122"/>
                <a:ea typeface="黑体" panose="02010609060101010101" pitchFamily="49" charset="-122"/>
              </a:rPr>
              <a:t>的声明，指出主键包含哪些属性。</a:t>
            </a:r>
            <a:endParaRPr lang="en-US" altLang="zh-CN" sz="1200" dirty="0">
              <a:solidFill>
                <a:srgbClr val="123E61"/>
              </a:solidFill>
              <a:latin typeface="黑体" panose="02010609060101010101" pitchFamily="49" charset="-122"/>
              <a:ea typeface="黑体" panose="02010609060101010101" pitchFamily="49" charset="-122"/>
            </a:endParaRPr>
          </a:p>
          <a:p>
            <a:pPr marL="285750" indent="-285750">
              <a:lnSpc>
                <a:spcPct val="150000"/>
              </a:lnSpc>
              <a:buFont typeface="Wingdings" pitchFamily="2" charset="2"/>
              <a:buChar char="l"/>
            </a:pPr>
            <a:r>
              <a:rPr lang="en-US" altLang="zh-CN" sz="1600" dirty="0">
                <a:solidFill>
                  <a:srgbClr val="123E61"/>
                </a:solidFill>
                <a:latin typeface="黑体" panose="02010609060101010101" pitchFamily="49" charset="-122"/>
                <a:ea typeface="黑体" panose="02010609060101010101" pitchFamily="49" charset="-122"/>
              </a:rPr>
              <a:t>PRIMARY KEY</a:t>
            </a:r>
            <a:r>
              <a:rPr lang="zh-CN" altLang="en-US" sz="1600" dirty="0">
                <a:solidFill>
                  <a:srgbClr val="123E61"/>
                </a:solidFill>
                <a:latin typeface="黑体" panose="02010609060101010101" pitchFamily="49" charset="-122"/>
                <a:ea typeface="黑体" panose="02010609060101010101" pitchFamily="49" charset="-122"/>
              </a:rPr>
              <a:t>子句中的每个属性的取值都必须是</a:t>
            </a:r>
            <a:r>
              <a:rPr lang="en-US" altLang="zh-CN" sz="1600" dirty="0">
                <a:solidFill>
                  <a:srgbClr val="123E61"/>
                </a:solidFill>
                <a:latin typeface="黑体" panose="02010609060101010101" pitchFamily="49" charset="-122"/>
                <a:ea typeface="黑体" panose="02010609060101010101" pitchFamily="49" charset="-122"/>
              </a:rPr>
              <a:t>NOT NULL</a:t>
            </a:r>
          </a:p>
          <a:p>
            <a:pPr>
              <a:lnSpc>
                <a:spcPct val="150000"/>
              </a:lnSpc>
            </a:pPr>
            <a:endParaRPr lang="zh-CN" altLang="zh-CN" sz="1600" dirty="0"/>
          </a:p>
          <a:p>
            <a:endParaRPr lang="zh-CN" altLang="en-US" sz="1600" dirty="0"/>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83</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403572010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 calcmode="lin" valueType="num">
                                      <p:cBhvr additive="base">
                                        <p:cTn id="21" dur="500"/>
                                        <p:tgtEl>
                                          <p:spTgt spid="10">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9.</a:t>
            </a:r>
            <a:r>
              <a:rPr lang="zh-CN" altLang="en-US" b="1" dirty="0">
                <a:solidFill>
                  <a:srgbClr val="123E61"/>
                </a:solidFill>
                <a:latin typeface="黑体" panose="02010609060101010101" pitchFamily="49" charset="-122"/>
                <a:ea typeface="黑体" panose="02010609060101010101" pitchFamily="49" charset="-122"/>
              </a:rPr>
              <a:t>完整性约束</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主键约束</a:t>
            </a:r>
          </a:p>
        </p:txBody>
      </p:sp>
      <p:sp>
        <p:nvSpPr>
          <p:cNvPr id="8" name="内容占位符 2">
            <a:extLst>
              <a:ext uri="{FF2B5EF4-FFF2-40B4-BE49-F238E27FC236}">
                <a16:creationId xmlns:a16="http://schemas.microsoft.com/office/drawing/2014/main" id="{74B9E43B-1C1D-4E15-BEC8-3B32444944BF}"/>
              </a:ext>
            </a:extLst>
          </p:cNvPr>
          <p:cNvSpPr txBox="1">
            <a:spLocks noChangeArrowheads="1"/>
          </p:cNvSpPr>
          <p:nvPr/>
        </p:nvSpPr>
        <p:spPr bwMode="auto">
          <a:xfrm>
            <a:off x="287524" y="880356"/>
            <a:ext cx="6063654" cy="576064"/>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spcBef>
                <a:spcPts val="1200"/>
              </a:spcBef>
              <a:buClr>
                <a:schemeClr val="tx2"/>
              </a:buClr>
              <a:buFont typeface="Wingdings" pitchFamily="2" charset="2"/>
              <a:buChar char="l"/>
            </a:pPr>
            <a:r>
              <a:rPr lang="zh-CN" altLang="en-US" sz="1600" dirty="0">
                <a:solidFill>
                  <a:srgbClr val="123E61"/>
                </a:solidFill>
                <a:latin typeface="黑体" panose="02010609060101010101" pitchFamily="49" charset="-122"/>
                <a:ea typeface="黑体" panose="02010609060101010101" pitchFamily="49" charset="-122"/>
              </a:rPr>
              <a:t>例：</a:t>
            </a:r>
            <a:r>
              <a:rPr lang="en-US" altLang="zh-CN" sz="1600" dirty="0">
                <a:solidFill>
                  <a:srgbClr val="123E61"/>
                </a:solidFill>
                <a:latin typeface="黑体" panose="02010609060101010101" pitchFamily="49" charset="-122"/>
                <a:ea typeface="黑体" panose="02010609060101010101" pitchFamily="49" charset="-122"/>
              </a:rPr>
              <a:t>Primary Key</a:t>
            </a:r>
            <a:r>
              <a:rPr lang="zh-CN" altLang="en-US" sz="1600" dirty="0">
                <a:solidFill>
                  <a:srgbClr val="123E61"/>
                </a:solidFill>
                <a:latin typeface="黑体" panose="02010609060101010101" pitchFamily="49" charset="-122"/>
                <a:ea typeface="黑体" panose="02010609060101010101" pitchFamily="49" charset="-122"/>
              </a:rPr>
              <a:t>约束</a:t>
            </a:r>
            <a:endParaRPr lang="en-US" altLang="zh-CN" sz="1600" dirty="0">
              <a:solidFill>
                <a:srgbClr val="123E61"/>
              </a:solidFill>
              <a:latin typeface="黑体" panose="02010609060101010101" pitchFamily="49" charset="-122"/>
              <a:ea typeface="黑体" panose="02010609060101010101" pitchFamily="49" charset="-122"/>
            </a:endParaRPr>
          </a:p>
          <a:p>
            <a:pPr lvl="1">
              <a:spcBef>
                <a:spcPts val="1200"/>
              </a:spcBef>
              <a:buClr>
                <a:srgbClr val="FF0000"/>
              </a:buClr>
              <a:buFont typeface="Wingdings" panose="05000000000000000000" pitchFamily="2" charset="2"/>
              <a:buNone/>
            </a:pPr>
            <a:endParaRPr lang="en-US" altLang="zh-CN" sz="1600" dirty="0">
              <a:solidFill>
                <a:srgbClr val="123E61"/>
              </a:solidFill>
              <a:latin typeface="黑体" panose="02010609060101010101" pitchFamily="49" charset="-122"/>
              <a:ea typeface="黑体" panose="02010609060101010101" pitchFamily="49" charset="-122"/>
            </a:endParaRPr>
          </a:p>
        </p:txBody>
      </p:sp>
      <p:sp>
        <p:nvSpPr>
          <p:cNvPr id="11" name="文本框 10">
            <a:extLst>
              <a:ext uri="{FF2B5EF4-FFF2-40B4-BE49-F238E27FC236}">
                <a16:creationId xmlns:a16="http://schemas.microsoft.com/office/drawing/2014/main" id="{5F3B1F2C-5CF9-4F4F-8AB4-8634B5C171B4}"/>
              </a:ext>
            </a:extLst>
          </p:cNvPr>
          <p:cNvSpPr txBox="1"/>
          <p:nvPr/>
        </p:nvSpPr>
        <p:spPr>
          <a:xfrm>
            <a:off x="323528" y="1312404"/>
            <a:ext cx="5724636" cy="1446550"/>
          </a:xfrm>
          <a:prstGeom prst="rect">
            <a:avLst/>
          </a:prstGeom>
          <a:noFill/>
        </p:spPr>
        <p:txBody>
          <a:bodyPr wrap="square" rtlCol="0">
            <a:spAutoFit/>
          </a:bodyPr>
          <a:lstStyle/>
          <a:p>
            <a:pPr lvl="2">
              <a:spcBef>
                <a:spcPct val="0"/>
              </a:spcBef>
              <a:buFont typeface="Wingdings" pitchFamily="2" charset="2"/>
              <a:buNone/>
            </a:pPr>
            <a:r>
              <a:rPr lang="en-US" altLang="zh-CN" sz="1400" dirty="0">
                <a:latin typeface="黑体" panose="02010609060101010101" pitchFamily="49" charset="-122"/>
                <a:ea typeface="黑体" panose="02010609060101010101" pitchFamily="49" charset="-122"/>
              </a:rPr>
              <a:t>CREATE TABLE </a:t>
            </a:r>
            <a:r>
              <a:rPr lang="en-US" altLang="zh-CN" sz="1400" dirty="0" err="1">
                <a:latin typeface="黑体" panose="02010609060101010101" pitchFamily="49" charset="-122"/>
                <a:ea typeface="黑体" panose="02010609060101010101" pitchFamily="49" charset="-122"/>
              </a:rPr>
              <a:t>RecipeMaster</a:t>
            </a:r>
            <a:r>
              <a:rPr lang="en-US" altLang="zh-CN" sz="1400" dirty="0">
                <a:latin typeface="黑体" panose="02010609060101010101" pitchFamily="49" charset="-122"/>
                <a:ea typeface="黑体" panose="02010609060101010101" pitchFamily="49" charset="-122"/>
              </a:rPr>
              <a:t>{</a:t>
            </a:r>
          </a:p>
          <a:p>
            <a:pPr lvl="2">
              <a:spcBef>
                <a:spcPct val="0"/>
              </a:spcBef>
              <a:buFont typeface="Wingdings" pitchFamily="2" charset="2"/>
              <a:buNone/>
            </a:pPr>
            <a:r>
              <a:rPr lang="en-US" altLang="zh-CN" sz="1400" dirty="0" err="1">
                <a:latin typeface="黑体" panose="02010609060101010101" pitchFamily="49" charset="-122"/>
                <a:ea typeface="黑体" panose="02010609060101010101" pitchFamily="49" charset="-122"/>
              </a:rPr>
              <a:t>Rno</a:t>
            </a:r>
            <a:r>
              <a:rPr lang="en-US" altLang="zh-CN" sz="1400" dirty="0">
                <a:latin typeface="黑体" panose="02010609060101010101" pitchFamily="49" charset="-122"/>
                <a:ea typeface="黑体" panose="02010609060101010101" pitchFamily="49" charset="-122"/>
              </a:rPr>
              <a:t> VARCHAR(10) PRIMARY KEY, </a:t>
            </a:r>
          </a:p>
          <a:p>
            <a:pPr lvl="2">
              <a:spcBef>
                <a:spcPct val="0"/>
              </a:spcBef>
              <a:buFont typeface="Wingdings" pitchFamily="2" charset="2"/>
              <a:buNone/>
            </a:pPr>
            <a:r>
              <a:rPr lang="en-US" altLang="zh-CN" sz="1400" dirty="0" err="1">
                <a:latin typeface="黑体" panose="02010609060101010101" pitchFamily="49" charset="-122"/>
                <a:ea typeface="黑体" panose="02010609060101010101" pitchFamily="49" charset="-122"/>
              </a:rPr>
              <a:t>DGno</a:t>
            </a:r>
            <a:r>
              <a:rPr lang="en-US" altLang="zh-CN" sz="1400" dirty="0">
                <a:latin typeface="黑体" panose="02010609060101010101" pitchFamily="49" charset="-122"/>
                <a:ea typeface="黑体" panose="02010609060101010101" pitchFamily="49" charset="-122"/>
              </a:rPr>
              <a:t> VARCHAR</a:t>
            </a:r>
            <a:r>
              <a:rPr lang="zh-CN" altLang="en-US" sz="1400" dirty="0">
                <a:latin typeface="黑体" panose="02010609060101010101" pitchFamily="49" charset="-122"/>
                <a:ea typeface="黑体" panose="02010609060101010101" pitchFamily="49" charset="-122"/>
              </a:rPr>
              <a:t>（</a:t>
            </a:r>
            <a:r>
              <a:rPr lang="en-US" altLang="zh-CN" sz="1400" dirty="0">
                <a:latin typeface="黑体" panose="02010609060101010101" pitchFamily="49" charset="-122"/>
                <a:ea typeface="黑体" panose="02010609060101010101" pitchFamily="49" charset="-122"/>
              </a:rPr>
              <a:t>10</a:t>
            </a:r>
            <a:r>
              <a:rPr lang="zh-CN" altLang="en-US" sz="1400" dirty="0">
                <a:latin typeface="黑体" panose="02010609060101010101" pitchFamily="49" charset="-122"/>
                <a:ea typeface="黑体" panose="02010609060101010101" pitchFamily="49" charset="-122"/>
              </a:rPr>
              <a:t>），</a:t>
            </a:r>
          </a:p>
          <a:p>
            <a:pPr lvl="2">
              <a:spcBef>
                <a:spcPct val="0"/>
              </a:spcBef>
              <a:buFont typeface="Wingdings" pitchFamily="2" charset="2"/>
              <a:buNone/>
            </a:pPr>
            <a:r>
              <a:rPr lang="en-US" altLang="zh-CN" sz="1400" dirty="0" err="1">
                <a:latin typeface="黑体" panose="02010609060101010101" pitchFamily="49" charset="-122"/>
                <a:ea typeface="黑体" panose="02010609060101010101" pitchFamily="49" charset="-122"/>
              </a:rPr>
              <a:t>Rdatetime</a:t>
            </a:r>
            <a:r>
              <a:rPr lang="en-US" altLang="zh-CN" sz="1400" dirty="0">
                <a:latin typeface="黑体" panose="02010609060101010101" pitchFamily="49" charset="-122"/>
                <a:ea typeface="黑体" panose="02010609060101010101" pitchFamily="49" charset="-122"/>
              </a:rPr>
              <a:t>  DATETIME</a:t>
            </a:r>
          </a:p>
          <a:p>
            <a:pPr lvl="2">
              <a:spcBef>
                <a:spcPct val="0"/>
              </a:spcBef>
              <a:buFont typeface="Wingdings" pitchFamily="2" charset="2"/>
              <a:buNone/>
            </a:pPr>
            <a:r>
              <a:rPr lang="en-US" altLang="zh-CN" sz="1400" dirty="0">
                <a:latin typeface="黑体" panose="02010609060101010101" pitchFamily="49" charset="-122"/>
                <a:ea typeface="黑体" panose="02010609060101010101" pitchFamily="49" charset="-122"/>
              </a:rPr>
              <a:t>}</a:t>
            </a:r>
          </a:p>
          <a:p>
            <a:endParaRPr lang="zh-CN" altLang="en-US" dirty="0">
              <a:solidFill>
                <a:srgbClr val="123E61"/>
              </a:solidFill>
            </a:endParaRPr>
          </a:p>
        </p:txBody>
      </p:sp>
      <p:pic>
        <p:nvPicPr>
          <p:cNvPr id="12" name="图片 11" descr="C:\Users\Administrator\Desktop\jietu\第四章\4-1.1.PNG">
            <a:extLst>
              <a:ext uri="{FF2B5EF4-FFF2-40B4-BE49-F238E27FC236}">
                <a16:creationId xmlns:a16="http://schemas.microsoft.com/office/drawing/2014/main" id="{A62BD83E-B2B7-4F27-A725-0FE0AC7F257F}"/>
              </a:ext>
            </a:extLst>
          </p:cNvPr>
          <p:cNvPicPr/>
          <p:nvPr/>
        </p:nvPicPr>
        <p:blipFill>
          <a:blip r:embed="rId4">
            <a:extLst>
              <a:ext uri="{28A0092B-C50C-407E-A947-70E740481C1C}">
                <a14:useLocalDpi xmlns:a14="http://schemas.microsoft.com/office/drawing/2010/main" val="0"/>
              </a:ext>
            </a:extLst>
          </a:blip>
          <a:srcRect/>
          <a:stretch>
            <a:fillRect/>
          </a:stretch>
        </p:blipFill>
        <p:spPr>
          <a:xfrm>
            <a:off x="683568" y="2788568"/>
            <a:ext cx="4104604" cy="1620180"/>
          </a:xfrm>
          <a:prstGeom prst="rect">
            <a:avLst/>
          </a:prstGeom>
          <a:noFill/>
          <a:ln>
            <a:noFill/>
          </a:ln>
        </p:spPr>
      </p:pic>
      <p:pic>
        <p:nvPicPr>
          <p:cNvPr id="13" name="图片 12" descr="C:\Users\Administrator\Desktop\jietu\第四章\4-1.2.PNG">
            <a:extLst>
              <a:ext uri="{FF2B5EF4-FFF2-40B4-BE49-F238E27FC236}">
                <a16:creationId xmlns:a16="http://schemas.microsoft.com/office/drawing/2014/main" id="{727C5FC5-2A7D-43CD-B7C5-D7A4C3220CB7}"/>
              </a:ext>
            </a:extLst>
          </p:cNvPr>
          <p:cNvPicPr/>
          <p:nvPr/>
        </p:nvPicPr>
        <p:blipFill>
          <a:blip r:embed="rId5">
            <a:extLst>
              <a:ext uri="{28A0092B-C50C-407E-A947-70E740481C1C}">
                <a14:useLocalDpi xmlns:a14="http://schemas.microsoft.com/office/drawing/2010/main" val="0"/>
              </a:ext>
            </a:extLst>
          </a:blip>
          <a:srcRect/>
          <a:stretch>
            <a:fillRect/>
          </a:stretch>
        </p:blipFill>
        <p:spPr>
          <a:xfrm>
            <a:off x="3275856" y="2536540"/>
            <a:ext cx="4644516" cy="2052228"/>
          </a:xfrm>
          <a:prstGeom prst="rect">
            <a:avLst/>
          </a:prstGeom>
          <a:noFill/>
          <a:ln>
            <a:noFill/>
          </a:ln>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84</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161071842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p:tgtEl>
                                          <p:spTgt spid="12"/>
                                        </p:tgtEl>
                                        <p:attrNameLst>
                                          <p:attrName>ppt_y</p:attrName>
                                        </p:attrNameLst>
                                      </p:cBhvr>
                                      <p:tavLst>
                                        <p:tav tm="0">
                                          <p:val>
                                            <p:strVal val="#ppt_y+#ppt_h*1.125000"/>
                                          </p:val>
                                        </p:tav>
                                        <p:tav tm="100000">
                                          <p:val>
                                            <p:strVal val="#ppt_y"/>
                                          </p:val>
                                        </p:tav>
                                      </p:tavLst>
                                    </p:anim>
                                    <p:animEffect transition="in" filter="wipe(up)">
                                      <p:cBhvr>
                                        <p:cTn id="14" dur="500"/>
                                        <p:tgtEl>
                                          <p:spTgt spid="12"/>
                                        </p:tgtEl>
                                      </p:cBhvr>
                                    </p:animEffect>
                                  </p:childTnLst>
                                </p:cTn>
                              </p:par>
                              <p:par>
                                <p:cTn id="15" presetID="12" presetClass="entr" presetSubtype="4"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p:tgtEl>
                                          <p:spTgt spid="13"/>
                                        </p:tgtEl>
                                        <p:attrNameLst>
                                          <p:attrName>ppt_y</p:attrName>
                                        </p:attrNameLst>
                                      </p:cBhvr>
                                      <p:tavLst>
                                        <p:tav tm="0">
                                          <p:val>
                                            <p:strVal val="#ppt_y+#ppt_h*1.125000"/>
                                          </p:val>
                                        </p:tav>
                                        <p:tav tm="100000">
                                          <p:val>
                                            <p:strVal val="#ppt_y"/>
                                          </p:val>
                                        </p:tav>
                                      </p:tavLst>
                                    </p:anim>
                                    <p:animEffect transition="in" filter="wipe(up)">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9.</a:t>
            </a:r>
            <a:r>
              <a:rPr lang="zh-CN" altLang="en-US" b="1" dirty="0">
                <a:solidFill>
                  <a:srgbClr val="123E61"/>
                </a:solidFill>
                <a:latin typeface="黑体" panose="02010609060101010101" pitchFamily="49" charset="-122"/>
                <a:ea typeface="黑体" panose="02010609060101010101" pitchFamily="49" charset="-122"/>
              </a:rPr>
              <a:t>完整性约束</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唯一约束</a:t>
            </a:r>
          </a:p>
        </p:txBody>
      </p:sp>
      <p:sp>
        <p:nvSpPr>
          <p:cNvPr id="8" name="内容占位符 2">
            <a:extLst>
              <a:ext uri="{FF2B5EF4-FFF2-40B4-BE49-F238E27FC236}">
                <a16:creationId xmlns:a16="http://schemas.microsoft.com/office/drawing/2014/main" id="{74B9E43B-1C1D-4E15-BEC8-3B32444944BF}"/>
              </a:ext>
            </a:extLst>
          </p:cNvPr>
          <p:cNvSpPr txBox="1">
            <a:spLocks noChangeArrowheads="1"/>
          </p:cNvSpPr>
          <p:nvPr/>
        </p:nvSpPr>
        <p:spPr bwMode="auto">
          <a:xfrm>
            <a:off x="359532" y="772344"/>
            <a:ext cx="2520280" cy="684076"/>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spcBef>
                <a:spcPts val="1200"/>
              </a:spcBef>
              <a:buClr>
                <a:schemeClr val="tx2"/>
              </a:buClr>
              <a:buFont typeface="Wingdings" pitchFamily="2" charset="2"/>
              <a:buChar char="l"/>
            </a:pPr>
            <a:r>
              <a:rPr lang="en-US" altLang="zh-CN" sz="2000" dirty="0">
                <a:solidFill>
                  <a:srgbClr val="123E61"/>
                </a:solidFill>
                <a:latin typeface="黑体" panose="02010609060101010101" pitchFamily="49" charset="-122"/>
                <a:ea typeface="黑体" panose="02010609060101010101" pitchFamily="49" charset="-122"/>
              </a:rPr>
              <a:t>UNIQUE</a:t>
            </a:r>
            <a:r>
              <a:rPr lang="zh-CN" altLang="en-US" sz="2000" dirty="0">
                <a:solidFill>
                  <a:srgbClr val="123E61"/>
                </a:solidFill>
                <a:latin typeface="黑体" panose="02010609060101010101" pitchFamily="49" charset="-122"/>
                <a:ea typeface="黑体" panose="02010609060101010101" pitchFamily="49" charset="-122"/>
              </a:rPr>
              <a:t>约束</a:t>
            </a:r>
            <a:endParaRPr lang="en-US" altLang="zh-CN" sz="2000" dirty="0">
              <a:solidFill>
                <a:srgbClr val="123E61"/>
              </a:solidFill>
              <a:latin typeface="黑体" panose="02010609060101010101" pitchFamily="49" charset="-122"/>
              <a:ea typeface="黑体" panose="02010609060101010101" pitchFamily="49" charset="-122"/>
            </a:endParaRPr>
          </a:p>
        </p:txBody>
      </p:sp>
      <p:sp>
        <p:nvSpPr>
          <p:cNvPr id="11" name="文本框 10">
            <a:extLst>
              <a:ext uri="{FF2B5EF4-FFF2-40B4-BE49-F238E27FC236}">
                <a16:creationId xmlns:a16="http://schemas.microsoft.com/office/drawing/2014/main" id="{368E0EAD-4A88-48AC-B89A-E13022BDBA83}"/>
              </a:ext>
            </a:extLst>
          </p:cNvPr>
          <p:cNvSpPr txBox="1"/>
          <p:nvPr/>
        </p:nvSpPr>
        <p:spPr>
          <a:xfrm>
            <a:off x="1115616" y="1276400"/>
            <a:ext cx="7056784" cy="1881284"/>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1600" dirty="0">
                <a:solidFill>
                  <a:srgbClr val="14436A"/>
                </a:solidFill>
                <a:latin typeface="黑体" panose="02010609060101010101" pitchFamily="49" charset="-122"/>
                <a:ea typeface="黑体" panose="02010609060101010101" pitchFamily="49" charset="-122"/>
              </a:rPr>
              <a:t>UNIQUE</a:t>
            </a:r>
            <a:r>
              <a:rPr lang="zh-CN" altLang="zh-CN" sz="1600" dirty="0">
                <a:solidFill>
                  <a:srgbClr val="14436A"/>
                </a:solidFill>
                <a:latin typeface="黑体" panose="02010609060101010101" pitchFamily="49" charset="-122"/>
                <a:ea typeface="黑体" panose="02010609060101010101" pitchFamily="49" charset="-122"/>
              </a:rPr>
              <a:t>约束用于指明某一列或多个列的组合上的取值必须唯一</a:t>
            </a:r>
            <a:endParaRPr lang="en-US" altLang="zh-CN" sz="1600" dirty="0">
              <a:solidFill>
                <a:srgbClr val="14436A"/>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l"/>
            </a:pPr>
            <a:r>
              <a:rPr lang="zh-CN" altLang="en-US" sz="1600" dirty="0">
                <a:solidFill>
                  <a:srgbClr val="14436A"/>
                </a:solidFill>
                <a:latin typeface="黑体" panose="02010609060101010101" pitchFamily="49" charset="-122"/>
                <a:ea typeface="黑体" panose="02010609060101010101" pitchFamily="49" charset="-122"/>
              </a:rPr>
              <a:t>在一个关系中，</a:t>
            </a:r>
            <a:r>
              <a:rPr lang="en-US" altLang="zh-CN" sz="1600" dirty="0">
                <a:solidFill>
                  <a:srgbClr val="14436A"/>
                </a:solidFill>
                <a:latin typeface="黑体" panose="02010609060101010101" pitchFamily="49" charset="-122"/>
                <a:ea typeface="黑体" panose="02010609060101010101" pitchFamily="49" charset="-122"/>
              </a:rPr>
              <a:t>PRIMARY KEY</a:t>
            </a:r>
            <a:r>
              <a:rPr lang="zh-CN" altLang="en-US" sz="1600" dirty="0">
                <a:solidFill>
                  <a:srgbClr val="14436A"/>
                </a:solidFill>
                <a:latin typeface="黑体" panose="02010609060101010101" pitchFamily="49" charset="-122"/>
                <a:ea typeface="黑体" panose="02010609060101010101" pitchFamily="49" charset="-122"/>
              </a:rPr>
              <a:t>只有一个，而</a:t>
            </a:r>
            <a:r>
              <a:rPr lang="en-US" altLang="zh-CN" sz="1600" dirty="0">
                <a:solidFill>
                  <a:srgbClr val="14436A"/>
                </a:solidFill>
                <a:latin typeface="黑体" panose="02010609060101010101" pitchFamily="49" charset="-122"/>
                <a:ea typeface="黑体" panose="02010609060101010101" pitchFamily="49" charset="-122"/>
              </a:rPr>
              <a:t>UNIQUE</a:t>
            </a:r>
            <a:r>
              <a:rPr lang="zh-CN" altLang="en-US" sz="1600" dirty="0">
                <a:solidFill>
                  <a:srgbClr val="14436A"/>
                </a:solidFill>
                <a:latin typeface="黑体" panose="02010609060101010101" pitchFamily="49" charset="-122"/>
                <a:ea typeface="黑体" panose="02010609060101010101" pitchFamily="49" charset="-122"/>
              </a:rPr>
              <a:t>可以声明多个</a:t>
            </a:r>
            <a:endParaRPr lang="en-US" altLang="zh-CN" sz="1600" dirty="0">
              <a:solidFill>
                <a:srgbClr val="14436A"/>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l"/>
            </a:pPr>
            <a:r>
              <a:rPr lang="en-US" altLang="zh-CN" sz="1600" dirty="0">
                <a:solidFill>
                  <a:srgbClr val="14436A"/>
                </a:solidFill>
                <a:latin typeface="黑体" panose="02010609060101010101" pitchFamily="49" charset="-122"/>
                <a:ea typeface="黑体" panose="02010609060101010101" pitchFamily="49" charset="-122"/>
              </a:rPr>
              <a:t>PRIMARY KEY</a:t>
            </a:r>
            <a:r>
              <a:rPr lang="zh-CN" altLang="en-US" sz="1600" dirty="0">
                <a:solidFill>
                  <a:srgbClr val="14436A"/>
                </a:solidFill>
                <a:latin typeface="黑体" panose="02010609060101010101" pitchFamily="49" charset="-122"/>
                <a:ea typeface="黑体" panose="02010609060101010101" pitchFamily="49" charset="-122"/>
              </a:rPr>
              <a:t>要求属性取值不能为</a:t>
            </a:r>
            <a:r>
              <a:rPr lang="en-US" altLang="zh-CN" sz="1600" dirty="0">
                <a:solidFill>
                  <a:srgbClr val="14436A"/>
                </a:solidFill>
                <a:latin typeface="黑体" panose="02010609060101010101" pitchFamily="49" charset="-122"/>
                <a:ea typeface="黑体" panose="02010609060101010101" pitchFamily="49" charset="-122"/>
              </a:rPr>
              <a:t>NULL</a:t>
            </a:r>
            <a:r>
              <a:rPr lang="zh-CN" altLang="en-US" sz="1600" dirty="0">
                <a:solidFill>
                  <a:srgbClr val="14436A"/>
                </a:solidFill>
                <a:latin typeface="黑体" panose="02010609060101010101" pitchFamily="49" charset="-122"/>
                <a:ea typeface="黑体" panose="02010609060101010101" pitchFamily="49" charset="-122"/>
              </a:rPr>
              <a:t>，而</a:t>
            </a:r>
            <a:r>
              <a:rPr lang="en-US" altLang="zh-CN" sz="1600" dirty="0">
                <a:solidFill>
                  <a:srgbClr val="14436A"/>
                </a:solidFill>
                <a:latin typeface="黑体" panose="02010609060101010101" pitchFamily="49" charset="-122"/>
                <a:ea typeface="黑体" panose="02010609060101010101" pitchFamily="49" charset="-122"/>
              </a:rPr>
              <a:t>UNIQUE</a:t>
            </a:r>
            <a:r>
              <a:rPr lang="zh-CN" altLang="en-US" sz="1600" dirty="0">
                <a:solidFill>
                  <a:srgbClr val="14436A"/>
                </a:solidFill>
                <a:latin typeface="黑体" panose="02010609060101010101" pitchFamily="49" charset="-122"/>
                <a:ea typeface="黑体" panose="02010609060101010101" pitchFamily="49" charset="-122"/>
              </a:rPr>
              <a:t>允许属性取空值，允许多个空值同时存在</a:t>
            </a:r>
            <a:endParaRPr lang="en-US" altLang="zh-CN" sz="1600" dirty="0">
              <a:solidFill>
                <a:srgbClr val="14436A"/>
              </a:solidFill>
              <a:latin typeface="黑体" panose="02010609060101010101" pitchFamily="49" charset="-122"/>
              <a:ea typeface="黑体" panose="02010609060101010101" pitchFamily="49" charset="-122"/>
            </a:endParaRPr>
          </a:p>
          <a:p>
            <a:pPr>
              <a:lnSpc>
                <a:spcPct val="150000"/>
              </a:lnSpc>
            </a:pPr>
            <a:endParaRPr lang="en-US" altLang="zh-CN" sz="1600" dirty="0">
              <a:solidFill>
                <a:srgbClr val="14436A"/>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85</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300960774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9.</a:t>
            </a:r>
            <a:r>
              <a:rPr lang="zh-CN" altLang="en-US" b="1" dirty="0">
                <a:solidFill>
                  <a:srgbClr val="123E61"/>
                </a:solidFill>
                <a:latin typeface="黑体" panose="02010609060101010101" pitchFamily="49" charset="-122"/>
                <a:ea typeface="黑体" panose="02010609060101010101" pitchFamily="49" charset="-122"/>
              </a:rPr>
              <a:t>完整性约束</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唯一约束</a:t>
            </a:r>
          </a:p>
        </p:txBody>
      </p:sp>
      <p:sp>
        <p:nvSpPr>
          <p:cNvPr id="9" name="文本框 8">
            <a:extLst>
              <a:ext uri="{FF2B5EF4-FFF2-40B4-BE49-F238E27FC236}">
                <a16:creationId xmlns:a16="http://schemas.microsoft.com/office/drawing/2014/main" id="{9DA53C91-9A65-4058-B464-117844FD6FF0}"/>
              </a:ext>
            </a:extLst>
          </p:cNvPr>
          <p:cNvSpPr txBox="1"/>
          <p:nvPr/>
        </p:nvSpPr>
        <p:spPr>
          <a:xfrm>
            <a:off x="719572" y="844352"/>
            <a:ext cx="4752528" cy="646331"/>
          </a:xfrm>
          <a:prstGeom prst="rect">
            <a:avLst/>
          </a:prstGeom>
          <a:noFill/>
        </p:spPr>
        <p:txBody>
          <a:bodyPr wrap="square" rtlCol="0">
            <a:spAutoFit/>
          </a:bodyPr>
          <a:lstStyle/>
          <a:p>
            <a:pPr marL="342900" indent="-342900">
              <a:buClr>
                <a:schemeClr val="tx2"/>
              </a:buClr>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例：</a:t>
            </a:r>
            <a:r>
              <a:rPr lang="en-US" altLang="zh-CN" sz="2000" dirty="0">
                <a:solidFill>
                  <a:srgbClr val="123E61"/>
                </a:solidFill>
                <a:latin typeface="黑体" panose="02010609060101010101" pitchFamily="49" charset="-122"/>
                <a:ea typeface="黑体" panose="02010609060101010101" pitchFamily="49" charset="-122"/>
              </a:rPr>
              <a:t>UNIQUE</a:t>
            </a:r>
            <a:r>
              <a:rPr lang="zh-CN" altLang="en-US" sz="2000" dirty="0">
                <a:solidFill>
                  <a:srgbClr val="123E61"/>
                </a:solidFill>
                <a:latin typeface="黑体" panose="02010609060101010101" pitchFamily="49" charset="-122"/>
                <a:ea typeface="黑体" panose="02010609060101010101" pitchFamily="49" charset="-122"/>
              </a:rPr>
              <a:t>约束</a:t>
            </a:r>
            <a:endParaRPr lang="en-US" altLang="zh-CN" sz="2000" dirty="0">
              <a:solidFill>
                <a:srgbClr val="123E61"/>
              </a:solidFill>
              <a:latin typeface="黑体" panose="02010609060101010101" pitchFamily="49" charset="-122"/>
              <a:ea typeface="黑体" panose="02010609060101010101" pitchFamily="49" charset="-122"/>
            </a:endParaRPr>
          </a:p>
          <a:p>
            <a:endParaRPr lang="zh-CN" altLang="en-US" sz="1600" dirty="0">
              <a:solidFill>
                <a:srgbClr val="123E61"/>
              </a:solidFill>
            </a:endParaRPr>
          </a:p>
        </p:txBody>
      </p:sp>
      <p:sp>
        <p:nvSpPr>
          <p:cNvPr id="10" name="内容占位符 2">
            <a:extLst>
              <a:ext uri="{FF2B5EF4-FFF2-40B4-BE49-F238E27FC236}">
                <a16:creationId xmlns:a16="http://schemas.microsoft.com/office/drawing/2014/main" id="{1253740D-ACC5-4C07-B88D-E0E13F40E8EF}"/>
              </a:ext>
            </a:extLst>
          </p:cNvPr>
          <p:cNvSpPr txBox="1">
            <a:spLocks noChangeArrowheads="1"/>
          </p:cNvSpPr>
          <p:nvPr/>
        </p:nvSpPr>
        <p:spPr bwMode="auto">
          <a:xfrm>
            <a:off x="277652" y="1313716"/>
            <a:ext cx="5544616" cy="494734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2">
              <a:spcBef>
                <a:spcPct val="0"/>
              </a:spcBef>
              <a:buFont typeface="Wingdings" pitchFamily="2" charset="2"/>
              <a:buNone/>
            </a:pPr>
            <a:r>
              <a:rPr lang="en-US" altLang="zh-CN" sz="1400" dirty="0">
                <a:latin typeface="黑体" panose="02010609060101010101" pitchFamily="49" charset="-122"/>
                <a:ea typeface="黑体" panose="02010609060101010101" pitchFamily="49" charset="-122"/>
              </a:rPr>
              <a:t>CREATE TABLE Dept{</a:t>
            </a:r>
          </a:p>
          <a:p>
            <a:pPr lvl="2">
              <a:spcBef>
                <a:spcPct val="0"/>
              </a:spcBef>
              <a:buFont typeface="Wingdings" pitchFamily="2" charset="2"/>
              <a:buNone/>
            </a:pPr>
            <a:r>
              <a:rPr lang="en-US" altLang="zh-CN" sz="1400" dirty="0" err="1">
                <a:latin typeface="黑体" panose="02010609060101010101" pitchFamily="49" charset="-122"/>
                <a:ea typeface="黑体" panose="02010609060101010101" pitchFamily="49" charset="-122"/>
              </a:rPr>
              <a:t>DeptNo</a:t>
            </a:r>
            <a:r>
              <a:rPr lang="en-US" altLang="zh-CN" sz="1400" dirty="0">
                <a:latin typeface="黑体" panose="02010609060101010101" pitchFamily="49" charset="-122"/>
                <a:ea typeface="黑体" panose="02010609060101010101" pitchFamily="49" charset="-122"/>
              </a:rPr>
              <a:t> VARCHAR(10) PRIMARY KEY,</a:t>
            </a:r>
          </a:p>
          <a:p>
            <a:pPr lvl="2">
              <a:spcBef>
                <a:spcPct val="0"/>
              </a:spcBef>
              <a:buFont typeface="Wingdings" pitchFamily="2" charset="2"/>
              <a:buNone/>
            </a:pPr>
            <a:r>
              <a:rPr lang="en-US" altLang="zh-CN" sz="1400" dirty="0" err="1">
                <a:latin typeface="黑体" panose="02010609060101010101" pitchFamily="49" charset="-122"/>
                <a:ea typeface="黑体" panose="02010609060101010101" pitchFamily="49" charset="-122"/>
              </a:rPr>
              <a:t>DeptName</a:t>
            </a:r>
            <a:r>
              <a:rPr lang="en-US" altLang="zh-CN" sz="1400" dirty="0">
                <a:latin typeface="黑体" panose="02010609060101010101" pitchFamily="49" charset="-122"/>
                <a:ea typeface="黑体" panose="02010609060101010101" pitchFamily="49" charset="-122"/>
              </a:rPr>
              <a:t> VARCHAR(50) UNIQUE,</a:t>
            </a:r>
          </a:p>
          <a:p>
            <a:pPr lvl="2">
              <a:spcBef>
                <a:spcPct val="0"/>
              </a:spcBef>
              <a:buFont typeface="Wingdings" pitchFamily="2" charset="2"/>
              <a:buNone/>
            </a:pPr>
            <a:r>
              <a:rPr lang="en-US" altLang="zh-CN" sz="1400" dirty="0" err="1">
                <a:latin typeface="黑体" panose="02010609060101010101" pitchFamily="49" charset="-122"/>
                <a:ea typeface="黑体" panose="02010609060101010101" pitchFamily="49" charset="-122"/>
              </a:rPr>
              <a:t>ParentDeptNo</a:t>
            </a:r>
            <a:r>
              <a:rPr lang="en-US" altLang="zh-CN" sz="1400" dirty="0">
                <a:latin typeface="黑体" panose="02010609060101010101" pitchFamily="49" charset="-122"/>
                <a:ea typeface="黑体" panose="02010609060101010101" pitchFamily="49" charset="-122"/>
              </a:rPr>
              <a:t> VARCHAR(10),</a:t>
            </a:r>
          </a:p>
          <a:p>
            <a:pPr lvl="2">
              <a:spcBef>
                <a:spcPct val="0"/>
              </a:spcBef>
              <a:buFont typeface="Wingdings" pitchFamily="2" charset="2"/>
              <a:buNone/>
            </a:pPr>
            <a:r>
              <a:rPr lang="en-US" altLang="zh-CN" sz="1400" dirty="0">
                <a:latin typeface="黑体" panose="02010609060101010101" pitchFamily="49" charset="-122"/>
                <a:ea typeface="黑体" panose="02010609060101010101" pitchFamily="49" charset="-122"/>
              </a:rPr>
              <a:t>Manager VARCHAR(10)</a:t>
            </a:r>
          </a:p>
          <a:p>
            <a:pPr lvl="2">
              <a:spcBef>
                <a:spcPct val="0"/>
              </a:spcBef>
              <a:buFont typeface="Wingdings" pitchFamily="2" charset="2"/>
              <a:buNone/>
            </a:pPr>
            <a:r>
              <a:rPr lang="en-US" altLang="zh-CN" sz="1400" dirty="0">
                <a:latin typeface="黑体" panose="02010609060101010101" pitchFamily="49" charset="-122"/>
                <a:ea typeface="黑体" panose="02010609060101010101" pitchFamily="49" charset="-122"/>
              </a:rPr>
              <a:t>}</a:t>
            </a:r>
          </a:p>
        </p:txBody>
      </p:sp>
      <p:pic>
        <p:nvPicPr>
          <p:cNvPr id="13" name="图片 12" descr="C:\Users\Administrator\Desktop\jietu\第四章\4-4.1.PNG">
            <a:extLst>
              <a:ext uri="{FF2B5EF4-FFF2-40B4-BE49-F238E27FC236}">
                <a16:creationId xmlns:a16="http://schemas.microsoft.com/office/drawing/2014/main" id="{B8E9A6D1-97A5-4174-A0B6-FE5A64AA5FD4}"/>
              </a:ext>
            </a:extLst>
          </p:cNvPr>
          <p:cNvPicPr/>
          <p:nvPr/>
        </p:nvPicPr>
        <p:blipFill>
          <a:blip r:embed="rId4">
            <a:extLst>
              <a:ext uri="{28A0092B-C50C-407E-A947-70E740481C1C}">
                <a14:useLocalDpi xmlns:a14="http://schemas.microsoft.com/office/drawing/2010/main" val="0"/>
              </a:ext>
            </a:extLst>
          </a:blip>
          <a:srcRect/>
          <a:stretch>
            <a:fillRect/>
          </a:stretch>
        </p:blipFill>
        <p:spPr>
          <a:xfrm>
            <a:off x="1115616" y="2860576"/>
            <a:ext cx="3869690" cy="1793111"/>
          </a:xfrm>
          <a:prstGeom prst="rect">
            <a:avLst/>
          </a:prstGeom>
          <a:noFill/>
          <a:ln>
            <a:noFill/>
          </a:ln>
        </p:spPr>
      </p:pic>
      <p:pic>
        <p:nvPicPr>
          <p:cNvPr id="14" name="图片 13" descr="C:\Users\Administrator\Desktop\jietu\第四章\4-4.2.PNG">
            <a:extLst>
              <a:ext uri="{FF2B5EF4-FFF2-40B4-BE49-F238E27FC236}">
                <a16:creationId xmlns:a16="http://schemas.microsoft.com/office/drawing/2014/main" id="{D6899A6F-3FD4-40C0-ADD2-01E6B1356A4C}"/>
              </a:ext>
            </a:extLst>
          </p:cNvPr>
          <p:cNvPicPr/>
          <p:nvPr/>
        </p:nvPicPr>
        <p:blipFill>
          <a:blip r:embed="rId5">
            <a:extLst>
              <a:ext uri="{28A0092B-C50C-407E-A947-70E740481C1C}">
                <a14:useLocalDpi xmlns:a14="http://schemas.microsoft.com/office/drawing/2010/main" val="0"/>
              </a:ext>
            </a:extLst>
          </a:blip>
          <a:srcRect/>
          <a:stretch>
            <a:fillRect/>
          </a:stretch>
        </p:blipFill>
        <p:spPr>
          <a:xfrm>
            <a:off x="2954384" y="2860576"/>
            <a:ext cx="3869690" cy="1725483"/>
          </a:xfrm>
          <a:prstGeom prst="rect">
            <a:avLst/>
          </a:prstGeom>
          <a:noFill/>
          <a:ln>
            <a:noFill/>
          </a:ln>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86</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46620629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9.</a:t>
            </a:r>
            <a:r>
              <a:rPr lang="zh-CN" altLang="en-US" b="1" dirty="0">
                <a:solidFill>
                  <a:srgbClr val="123E61"/>
                </a:solidFill>
                <a:latin typeface="黑体" panose="02010609060101010101" pitchFamily="49" charset="-122"/>
                <a:ea typeface="黑体" panose="02010609060101010101" pitchFamily="49" charset="-122"/>
              </a:rPr>
              <a:t>完整性约束</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非空约束</a:t>
            </a:r>
          </a:p>
        </p:txBody>
      </p:sp>
      <p:sp>
        <p:nvSpPr>
          <p:cNvPr id="9" name="文本框 8">
            <a:extLst>
              <a:ext uri="{FF2B5EF4-FFF2-40B4-BE49-F238E27FC236}">
                <a16:creationId xmlns:a16="http://schemas.microsoft.com/office/drawing/2014/main" id="{9BD3EB9A-6F9E-4377-BC10-D80F6593E78F}"/>
              </a:ext>
            </a:extLst>
          </p:cNvPr>
          <p:cNvSpPr txBox="1"/>
          <p:nvPr/>
        </p:nvSpPr>
        <p:spPr>
          <a:xfrm>
            <a:off x="719572" y="736340"/>
            <a:ext cx="4752528" cy="400110"/>
          </a:xfrm>
          <a:prstGeom prst="rect">
            <a:avLst/>
          </a:prstGeom>
          <a:noFill/>
        </p:spPr>
        <p:txBody>
          <a:bodyPr wrap="square" rtlCol="0">
            <a:spAutoFit/>
          </a:bodyPr>
          <a:lstStyle/>
          <a:p>
            <a:pPr marL="342900" indent="-342900">
              <a:buClr>
                <a:schemeClr val="tx2"/>
              </a:buClr>
              <a:buFont typeface="Wingdings" pitchFamily="2" charset="2"/>
              <a:buChar char="l"/>
            </a:pPr>
            <a:r>
              <a:rPr lang="en-US" altLang="zh-CN" sz="2000" dirty="0">
                <a:solidFill>
                  <a:srgbClr val="123E61"/>
                </a:solidFill>
                <a:latin typeface="黑体" panose="02010609060101010101" pitchFamily="49" charset="-122"/>
                <a:ea typeface="黑体" panose="02010609060101010101" pitchFamily="49" charset="-122"/>
              </a:rPr>
              <a:t>NOT NULL</a:t>
            </a:r>
            <a:r>
              <a:rPr lang="zh-CN" altLang="en-US" sz="2000" dirty="0">
                <a:solidFill>
                  <a:srgbClr val="123E61"/>
                </a:solidFill>
                <a:latin typeface="黑体" panose="02010609060101010101" pitchFamily="49" charset="-122"/>
                <a:ea typeface="黑体" panose="02010609060101010101" pitchFamily="49" charset="-122"/>
              </a:rPr>
              <a:t>约束</a:t>
            </a:r>
          </a:p>
        </p:txBody>
      </p:sp>
      <p:sp>
        <p:nvSpPr>
          <p:cNvPr id="10" name="内容占位符 2">
            <a:extLst>
              <a:ext uri="{FF2B5EF4-FFF2-40B4-BE49-F238E27FC236}">
                <a16:creationId xmlns:a16="http://schemas.microsoft.com/office/drawing/2014/main" id="{5BCCD679-1B07-4B86-BFE0-AD31884776BB}"/>
              </a:ext>
            </a:extLst>
          </p:cNvPr>
          <p:cNvSpPr txBox="1">
            <a:spLocks noChangeArrowheads="1"/>
          </p:cNvSpPr>
          <p:nvPr/>
        </p:nvSpPr>
        <p:spPr bwMode="auto">
          <a:xfrm>
            <a:off x="143508" y="1136450"/>
            <a:ext cx="5544616" cy="494734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2">
              <a:spcBef>
                <a:spcPct val="0"/>
              </a:spcBef>
              <a:buFont typeface="Wingdings" pitchFamily="2" charset="2"/>
              <a:buNone/>
            </a:pPr>
            <a:r>
              <a:rPr lang="en-US" altLang="zh-CN" sz="1400" dirty="0">
                <a:latin typeface="黑体" panose="02010609060101010101" pitchFamily="49" charset="-122"/>
                <a:ea typeface="黑体" panose="02010609060101010101" pitchFamily="49" charset="-122"/>
              </a:rPr>
              <a:t>CREATE TABLE Diagnosis{</a:t>
            </a:r>
          </a:p>
          <a:p>
            <a:pPr lvl="2">
              <a:spcBef>
                <a:spcPct val="0"/>
              </a:spcBef>
              <a:buFont typeface="Wingdings" pitchFamily="2" charset="2"/>
              <a:buNone/>
            </a:pPr>
            <a:r>
              <a:rPr lang="en-US" altLang="zh-CN" sz="1400" dirty="0" err="1">
                <a:latin typeface="黑体" panose="02010609060101010101" pitchFamily="49" charset="-122"/>
                <a:ea typeface="黑体" panose="02010609060101010101" pitchFamily="49" charset="-122"/>
              </a:rPr>
              <a:t>DGno</a:t>
            </a:r>
            <a:r>
              <a:rPr lang="en-US" altLang="zh-CN" sz="1400" dirty="0">
                <a:latin typeface="黑体" panose="02010609060101010101" pitchFamily="49" charset="-122"/>
                <a:ea typeface="黑体" panose="02010609060101010101" pitchFamily="49" charset="-122"/>
              </a:rPr>
              <a:t> VARCHAR(10) PRIMARY KEY,</a:t>
            </a:r>
          </a:p>
          <a:p>
            <a:pPr lvl="2">
              <a:spcBef>
                <a:spcPct val="0"/>
              </a:spcBef>
              <a:buFont typeface="Wingdings" pitchFamily="2" charset="2"/>
              <a:buNone/>
            </a:pPr>
            <a:r>
              <a:rPr lang="en-US" altLang="zh-CN" sz="1400" dirty="0" err="1">
                <a:latin typeface="黑体" panose="02010609060101010101" pitchFamily="49" charset="-122"/>
                <a:ea typeface="黑体" panose="02010609060101010101" pitchFamily="49" charset="-122"/>
              </a:rPr>
              <a:t>Pno</a:t>
            </a:r>
            <a:r>
              <a:rPr lang="en-US" altLang="zh-CN" sz="1400" dirty="0">
                <a:latin typeface="黑体" panose="02010609060101010101" pitchFamily="49" charset="-122"/>
                <a:ea typeface="黑体" panose="02010609060101010101" pitchFamily="49" charset="-122"/>
              </a:rPr>
              <a:t> VARCHAR(10) NOT NULL,</a:t>
            </a:r>
          </a:p>
          <a:p>
            <a:pPr lvl="2">
              <a:spcBef>
                <a:spcPct val="0"/>
              </a:spcBef>
              <a:buFont typeface="Wingdings" pitchFamily="2" charset="2"/>
              <a:buNone/>
            </a:pPr>
            <a:r>
              <a:rPr lang="en-US" altLang="zh-CN" sz="1400" dirty="0" err="1">
                <a:latin typeface="黑体" panose="02010609060101010101" pitchFamily="49" charset="-122"/>
                <a:ea typeface="黑体" panose="02010609060101010101" pitchFamily="49" charset="-122"/>
              </a:rPr>
              <a:t>Dno</a:t>
            </a:r>
            <a:r>
              <a:rPr lang="en-US" altLang="zh-CN" sz="1400" dirty="0">
                <a:latin typeface="黑体" panose="02010609060101010101" pitchFamily="49" charset="-122"/>
                <a:ea typeface="黑体" panose="02010609060101010101" pitchFamily="49" charset="-122"/>
              </a:rPr>
              <a:t> VARCHAR(10) NOT NULL,</a:t>
            </a:r>
          </a:p>
          <a:p>
            <a:pPr lvl="2">
              <a:spcBef>
                <a:spcPct val="0"/>
              </a:spcBef>
              <a:buFont typeface="Wingdings" pitchFamily="2" charset="2"/>
              <a:buNone/>
            </a:pPr>
            <a:r>
              <a:rPr lang="en-US" altLang="zh-CN" sz="1400" dirty="0">
                <a:latin typeface="黑体" panose="02010609060101010101" pitchFamily="49" charset="-122"/>
                <a:ea typeface="黑体" panose="02010609060101010101" pitchFamily="49" charset="-122"/>
              </a:rPr>
              <a:t>Symptom VARCHAR(100),</a:t>
            </a:r>
          </a:p>
          <a:p>
            <a:pPr lvl="2">
              <a:spcBef>
                <a:spcPct val="0"/>
              </a:spcBef>
              <a:buFont typeface="Wingdings" pitchFamily="2" charset="2"/>
              <a:buNone/>
            </a:pPr>
            <a:r>
              <a:rPr lang="en-US" altLang="zh-CN" sz="1400" dirty="0">
                <a:latin typeface="黑体" panose="02010609060101010101" pitchFamily="49" charset="-122"/>
                <a:ea typeface="黑体" panose="02010609060101010101" pitchFamily="49" charset="-122"/>
              </a:rPr>
              <a:t>Diagnosis VARCHAR(100),</a:t>
            </a:r>
          </a:p>
          <a:p>
            <a:pPr lvl="2">
              <a:spcBef>
                <a:spcPct val="0"/>
              </a:spcBef>
              <a:buFont typeface="Wingdings" pitchFamily="2" charset="2"/>
              <a:buNone/>
            </a:pPr>
            <a:r>
              <a:rPr lang="en-US" altLang="zh-CN" sz="1400" dirty="0" err="1">
                <a:latin typeface="黑体" panose="02010609060101010101" pitchFamily="49" charset="-122"/>
                <a:ea typeface="黑体" panose="02010609060101010101" pitchFamily="49" charset="-122"/>
              </a:rPr>
              <a:t>DGtime</a:t>
            </a:r>
            <a:r>
              <a:rPr lang="en-US" altLang="zh-CN" sz="1400" dirty="0">
                <a:latin typeface="黑体" panose="02010609060101010101" pitchFamily="49" charset="-122"/>
                <a:ea typeface="黑体" panose="02010609060101010101" pitchFamily="49" charset="-122"/>
              </a:rPr>
              <a:t> DATETIME,</a:t>
            </a:r>
          </a:p>
          <a:p>
            <a:pPr lvl="2">
              <a:spcBef>
                <a:spcPct val="0"/>
              </a:spcBef>
              <a:buFont typeface="Wingdings" pitchFamily="2" charset="2"/>
              <a:buNone/>
            </a:pPr>
            <a:r>
              <a:rPr lang="en-US" altLang="zh-CN" sz="1400" dirty="0" err="1">
                <a:latin typeface="黑体" panose="02010609060101010101" pitchFamily="49" charset="-122"/>
                <a:ea typeface="黑体" panose="02010609060101010101" pitchFamily="49" charset="-122"/>
              </a:rPr>
              <a:t>Rfee</a:t>
            </a:r>
            <a:r>
              <a:rPr lang="en-US" altLang="zh-CN" sz="1400" dirty="0">
                <a:latin typeface="黑体" panose="02010609060101010101" pitchFamily="49" charset="-122"/>
                <a:ea typeface="黑体" panose="02010609060101010101" pitchFamily="49" charset="-122"/>
              </a:rPr>
              <a:t> DECIMAL(18,2) NOT NULL</a:t>
            </a:r>
          </a:p>
          <a:p>
            <a:pPr lvl="2">
              <a:spcBef>
                <a:spcPct val="0"/>
              </a:spcBef>
              <a:buFont typeface="Wingdings" pitchFamily="2" charset="2"/>
              <a:buNone/>
            </a:pPr>
            <a:r>
              <a:rPr lang="en-US" altLang="zh-CN" sz="1400" dirty="0">
                <a:latin typeface="黑体" panose="02010609060101010101" pitchFamily="49" charset="-122"/>
                <a:ea typeface="黑体" panose="02010609060101010101" pitchFamily="49" charset="-122"/>
              </a:rPr>
              <a:t>}</a:t>
            </a:r>
          </a:p>
        </p:txBody>
      </p:sp>
      <p:pic>
        <p:nvPicPr>
          <p:cNvPr id="13" name="图片 12" descr="C:\Users\Administrator\Desktop\jietu\第四章\4-6.1.PNG">
            <a:extLst>
              <a:ext uri="{FF2B5EF4-FFF2-40B4-BE49-F238E27FC236}">
                <a16:creationId xmlns:a16="http://schemas.microsoft.com/office/drawing/2014/main" id="{5940AEDD-FD0B-4676-B8C2-382FC2F64B37}"/>
              </a:ext>
            </a:extLst>
          </p:cNvPr>
          <p:cNvPicPr/>
          <p:nvPr/>
        </p:nvPicPr>
        <p:blipFill>
          <a:blip r:embed="rId4" cstate="print">
            <a:extLst>
              <a:ext uri="{28A0092B-C50C-407E-A947-70E740481C1C}">
                <a14:useLocalDpi xmlns:a14="http://schemas.microsoft.com/office/drawing/2010/main" val="0"/>
              </a:ext>
            </a:extLst>
          </a:blip>
          <a:srcRect/>
          <a:stretch>
            <a:fillRect/>
          </a:stretch>
        </p:blipFill>
        <p:spPr>
          <a:xfrm>
            <a:off x="4067944" y="2860576"/>
            <a:ext cx="3312368" cy="1656184"/>
          </a:xfrm>
          <a:prstGeom prst="rect">
            <a:avLst/>
          </a:prstGeom>
          <a:noFill/>
          <a:ln>
            <a:noFill/>
          </a:ln>
        </p:spPr>
      </p:pic>
      <p:pic>
        <p:nvPicPr>
          <p:cNvPr id="14" name="图片 13" descr="C:\Users\Administrator\Desktop\jietu\第四章\4-6.2.PNG">
            <a:extLst>
              <a:ext uri="{FF2B5EF4-FFF2-40B4-BE49-F238E27FC236}">
                <a16:creationId xmlns:a16="http://schemas.microsoft.com/office/drawing/2014/main" id="{ADD5B06F-E01E-49BB-94AF-86819725B5CB}"/>
              </a:ext>
            </a:extLst>
          </p:cNvPr>
          <p:cNvPicPr/>
          <p:nvPr/>
        </p:nvPicPr>
        <p:blipFill>
          <a:blip r:embed="rId5">
            <a:extLst>
              <a:ext uri="{28A0092B-C50C-407E-A947-70E740481C1C}">
                <a14:useLocalDpi xmlns:a14="http://schemas.microsoft.com/office/drawing/2010/main" val="0"/>
              </a:ext>
            </a:extLst>
          </a:blip>
          <a:srcRect/>
          <a:stretch>
            <a:fillRect/>
          </a:stretch>
        </p:blipFill>
        <p:spPr>
          <a:xfrm>
            <a:off x="5004048" y="1312404"/>
            <a:ext cx="3672408" cy="1869708"/>
          </a:xfrm>
          <a:prstGeom prst="rect">
            <a:avLst/>
          </a:prstGeom>
          <a:noFill/>
          <a:ln>
            <a:noFill/>
          </a:ln>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87</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109461109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9.</a:t>
            </a:r>
            <a:r>
              <a:rPr lang="zh-CN" altLang="en-US" b="1" dirty="0">
                <a:solidFill>
                  <a:srgbClr val="123E61"/>
                </a:solidFill>
                <a:latin typeface="黑体" panose="02010609060101010101" pitchFamily="49" charset="-122"/>
                <a:ea typeface="黑体" panose="02010609060101010101" pitchFamily="49" charset="-122"/>
              </a:rPr>
              <a:t>完整性约束</a:t>
            </a:r>
          </a:p>
        </p:txBody>
      </p:sp>
      <p:sp>
        <p:nvSpPr>
          <p:cNvPr id="7" name="内容占位符 2">
            <a:extLst>
              <a:ext uri="{FF2B5EF4-FFF2-40B4-BE49-F238E27FC236}">
                <a16:creationId xmlns:a16="http://schemas.microsoft.com/office/drawing/2014/main" id="{791BEF8E-0B2C-45C3-B4EF-C4A2EA498DC8}"/>
              </a:ext>
            </a:extLst>
          </p:cNvPr>
          <p:cNvSpPr txBox="1">
            <a:spLocks/>
          </p:cNvSpPr>
          <p:nvPr/>
        </p:nvSpPr>
        <p:spPr bwMode="auto">
          <a:xfrm>
            <a:off x="375886" y="716863"/>
            <a:ext cx="2723559" cy="64807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buClr>
                <a:schemeClr val="tx2"/>
              </a:buClr>
              <a:buFont typeface="Wingdings" pitchFamily="2" charset="2"/>
              <a:buChar char="l"/>
            </a:pPr>
            <a:r>
              <a:rPr lang="en-US" altLang="zh-CN" sz="2000" dirty="0">
                <a:solidFill>
                  <a:srgbClr val="123E61"/>
                </a:solidFill>
                <a:latin typeface="黑体" panose="02010609060101010101" pitchFamily="49" charset="-122"/>
                <a:ea typeface="黑体" panose="02010609060101010101" pitchFamily="49" charset="-122"/>
              </a:rPr>
              <a:t>CHECK</a:t>
            </a:r>
            <a:r>
              <a:rPr lang="zh-CN" altLang="en-US" sz="2000" dirty="0">
                <a:solidFill>
                  <a:srgbClr val="123E61"/>
                </a:solidFill>
                <a:latin typeface="黑体" panose="02010609060101010101" pitchFamily="49" charset="-122"/>
                <a:ea typeface="黑体" panose="02010609060101010101" pitchFamily="49" charset="-122"/>
              </a:rPr>
              <a:t>约束</a:t>
            </a:r>
            <a:endParaRPr lang="en-US" altLang="zh-CN" sz="2000" dirty="0">
              <a:solidFill>
                <a:srgbClr val="123E61"/>
              </a:solidFill>
              <a:latin typeface="黑体" panose="02010609060101010101" pitchFamily="49" charset="-122"/>
              <a:ea typeface="黑体" panose="02010609060101010101" pitchFamily="49" charset="-122"/>
            </a:endParaRPr>
          </a:p>
          <a:p>
            <a:pPr lvl="1">
              <a:lnSpc>
                <a:spcPct val="150000"/>
              </a:lnSpc>
              <a:buClr>
                <a:srgbClr val="FF0000"/>
              </a:buClr>
              <a:buFont typeface="Wingdings" panose="05000000000000000000" pitchFamily="2" charset="2"/>
              <a:buChar char="l"/>
            </a:pPr>
            <a:endParaRPr lang="zh-CN" altLang="en-US" sz="1600" dirty="0">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id="{BDC4D88C-BCF3-4932-8936-50767FD88587}"/>
              </a:ext>
            </a:extLst>
          </p:cNvPr>
          <p:cNvSpPr txBox="1"/>
          <p:nvPr/>
        </p:nvSpPr>
        <p:spPr>
          <a:xfrm>
            <a:off x="863588" y="1314142"/>
            <a:ext cx="7488832" cy="2923877"/>
          </a:xfrm>
          <a:prstGeom prst="rect">
            <a:avLst/>
          </a:prstGeom>
          <a:noFill/>
        </p:spPr>
        <p:txBody>
          <a:bodyPr wrap="square" rtlCol="0">
            <a:spAutoFit/>
          </a:bodyPr>
          <a:lstStyle/>
          <a:p>
            <a:pPr marL="742950" lvl="1" indent="-285750">
              <a:lnSpc>
                <a:spcPct val="150000"/>
              </a:lnSpc>
              <a:buFont typeface="Wingdings" panose="05000000000000000000" pitchFamily="2" charset="2"/>
              <a:buChar char="l"/>
            </a:pPr>
            <a:r>
              <a:rPr lang="en-US" altLang="zh-CN" sz="1600" dirty="0">
                <a:solidFill>
                  <a:srgbClr val="123E61"/>
                </a:solidFill>
                <a:latin typeface="SimHei" panose="02010609060101010101" pitchFamily="49" charset="-122"/>
                <a:ea typeface="SimHei" panose="02010609060101010101" pitchFamily="49" charset="-122"/>
              </a:rPr>
              <a:t>CHECK</a:t>
            </a:r>
            <a:r>
              <a:rPr lang="zh-CN" altLang="zh-CN" sz="1600" dirty="0">
                <a:solidFill>
                  <a:srgbClr val="123E61"/>
                </a:solidFill>
                <a:latin typeface="SimHei" panose="02010609060101010101" pitchFamily="49" charset="-122"/>
                <a:ea typeface="SimHei" panose="02010609060101010101" pitchFamily="49" charset="-122"/>
              </a:rPr>
              <a:t>子句的通常应用是保证属性值满足指定的条件。</a:t>
            </a:r>
            <a:r>
              <a:rPr lang="en-US" altLang="zh-CN" sz="1600" dirty="0">
                <a:solidFill>
                  <a:srgbClr val="123E61"/>
                </a:solidFill>
                <a:latin typeface="SimHei" panose="02010609060101010101" pitchFamily="49" charset="-122"/>
                <a:ea typeface="SimHei" panose="02010609060101010101" pitchFamily="49" charset="-122"/>
              </a:rPr>
              <a:t>CHECK</a:t>
            </a:r>
            <a:r>
              <a:rPr lang="zh-CN" altLang="zh-CN" sz="1600" dirty="0">
                <a:solidFill>
                  <a:srgbClr val="123E61"/>
                </a:solidFill>
                <a:latin typeface="SimHei" panose="02010609060101010101" pitchFamily="49" charset="-122"/>
                <a:ea typeface="SimHei" panose="02010609060101010101" pitchFamily="49" charset="-122"/>
              </a:rPr>
              <a:t>子句括号内的条件可以是取值的简单限制。一个表中可以定义多个</a:t>
            </a:r>
            <a:r>
              <a:rPr lang="en-US" altLang="zh-CN" sz="1600" dirty="0">
                <a:solidFill>
                  <a:srgbClr val="123E61"/>
                </a:solidFill>
                <a:latin typeface="SimHei" panose="02010609060101010101" pitchFamily="49" charset="-122"/>
                <a:ea typeface="SimHei" panose="02010609060101010101" pitchFamily="49" charset="-122"/>
              </a:rPr>
              <a:t>CHECK</a:t>
            </a:r>
            <a:r>
              <a:rPr lang="zh-CN" altLang="zh-CN" sz="1600" dirty="0">
                <a:solidFill>
                  <a:srgbClr val="123E61"/>
                </a:solidFill>
                <a:latin typeface="SimHei" panose="02010609060101010101" pitchFamily="49" charset="-122"/>
                <a:ea typeface="SimHei" panose="02010609060101010101" pitchFamily="49" charset="-122"/>
              </a:rPr>
              <a:t>约束，在多个字段上定义</a:t>
            </a:r>
            <a:r>
              <a:rPr lang="en-US" altLang="zh-CN" sz="1600" dirty="0">
                <a:solidFill>
                  <a:srgbClr val="123E61"/>
                </a:solidFill>
                <a:latin typeface="SimHei" panose="02010609060101010101" pitchFamily="49" charset="-122"/>
                <a:ea typeface="SimHei" panose="02010609060101010101" pitchFamily="49" charset="-122"/>
              </a:rPr>
              <a:t>CHECK</a:t>
            </a:r>
            <a:r>
              <a:rPr lang="zh-CN" altLang="zh-CN" sz="1600" dirty="0">
                <a:solidFill>
                  <a:srgbClr val="123E61"/>
                </a:solidFill>
                <a:latin typeface="SimHei" panose="02010609060101010101" pitchFamily="49" charset="-122"/>
                <a:ea typeface="SimHei" panose="02010609060101010101" pitchFamily="49" charset="-122"/>
              </a:rPr>
              <a:t>约束时，则必须将</a:t>
            </a:r>
            <a:r>
              <a:rPr lang="en-US" altLang="zh-CN" sz="1600" dirty="0">
                <a:solidFill>
                  <a:srgbClr val="123E61"/>
                </a:solidFill>
                <a:latin typeface="SimHei" panose="02010609060101010101" pitchFamily="49" charset="-122"/>
                <a:ea typeface="SimHei" panose="02010609060101010101" pitchFamily="49" charset="-122"/>
              </a:rPr>
              <a:t>CHECK</a:t>
            </a:r>
            <a:r>
              <a:rPr lang="zh-CN" altLang="zh-CN" sz="1600" dirty="0">
                <a:solidFill>
                  <a:srgbClr val="123E61"/>
                </a:solidFill>
                <a:latin typeface="SimHei" panose="02010609060101010101" pitchFamily="49" charset="-122"/>
                <a:ea typeface="SimHei" panose="02010609060101010101" pitchFamily="49" charset="-122"/>
              </a:rPr>
              <a:t>约束定义为表级约束。</a:t>
            </a:r>
            <a:r>
              <a:rPr lang="en-US" altLang="zh-CN" sz="1600" dirty="0">
                <a:solidFill>
                  <a:srgbClr val="123E61"/>
                </a:solidFill>
                <a:latin typeface="SimHei" panose="02010609060101010101" pitchFamily="49" charset="-122"/>
                <a:ea typeface="SimHei" panose="02010609060101010101" pitchFamily="49" charset="-122"/>
              </a:rPr>
              <a:t>CHECK</a:t>
            </a:r>
            <a:r>
              <a:rPr lang="zh-CN" altLang="zh-CN" sz="1600" dirty="0">
                <a:solidFill>
                  <a:srgbClr val="123E61"/>
                </a:solidFill>
                <a:latin typeface="SimHei" panose="02010609060101010101" pitchFamily="49" charset="-122"/>
                <a:ea typeface="SimHei" panose="02010609060101010101" pitchFamily="49" charset="-122"/>
              </a:rPr>
              <a:t>约束不能包含子查询。</a:t>
            </a:r>
          </a:p>
          <a:p>
            <a:pPr marL="742950" lvl="1" indent="-285750">
              <a:lnSpc>
                <a:spcPct val="150000"/>
              </a:lnSpc>
              <a:buFont typeface="Wingdings" panose="05000000000000000000" pitchFamily="2" charset="2"/>
              <a:buChar char="l"/>
            </a:pPr>
            <a:r>
              <a:rPr lang="en-US" altLang="zh-CN" sz="1600" dirty="0">
                <a:solidFill>
                  <a:srgbClr val="123E61"/>
                </a:solidFill>
                <a:latin typeface="SimHei" panose="02010609060101010101" pitchFamily="49" charset="-122"/>
                <a:ea typeface="SimHei" panose="02010609060101010101" pitchFamily="49" charset="-122"/>
              </a:rPr>
              <a:t>CHECK</a:t>
            </a:r>
            <a:r>
              <a:rPr lang="zh-CN" altLang="zh-CN" sz="1600" dirty="0">
                <a:solidFill>
                  <a:srgbClr val="123E61"/>
                </a:solidFill>
                <a:latin typeface="SimHei" panose="02010609060101010101" pitchFamily="49" charset="-122"/>
                <a:ea typeface="SimHei" panose="02010609060101010101" pitchFamily="49" charset="-122"/>
              </a:rPr>
              <a:t>子句中的条件可以涉及关系表中的其他属性、元组。每当关系中插入一新元组或有元组被修改，</a:t>
            </a:r>
            <a:r>
              <a:rPr lang="en-US" altLang="zh-CN" sz="1600" dirty="0">
                <a:solidFill>
                  <a:srgbClr val="123E61"/>
                </a:solidFill>
                <a:latin typeface="SimHei" panose="02010609060101010101" pitchFamily="49" charset="-122"/>
                <a:ea typeface="SimHei" panose="02010609060101010101" pitchFamily="49" charset="-122"/>
              </a:rPr>
              <a:t>CHECK</a:t>
            </a:r>
            <a:r>
              <a:rPr lang="zh-CN" altLang="zh-CN" sz="1600" dirty="0">
                <a:solidFill>
                  <a:srgbClr val="123E61"/>
                </a:solidFill>
                <a:latin typeface="SimHei" panose="02010609060101010101" pitchFamily="49" charset="-122"/>
                <a:ea typeface="SimHei" panose="02010609060101010101" pitchFamily="49" charset="-122"/>
              </a:rPr>
              <a:t>约束中的条件都会被立即进行检查，若条件为假，更新操作被拒绝。</a:t>
            </a:r>
          </a:p>
          <a:p>
            <a:endParaRPr lang="zh-CN" altLang="en-US" sz="1600" dirty="0">
              <a:solidFill>
                <a:srgbClr val="123E61"/>
              </a:solidFill>
            </a:endParaRPr>
          </a:p>
        </p:txBody>
      </p:sp>
      <p:sp>
        <p:nvSpPr>
          <p:cNvPr id="9" name="文本框 8"/>
          <p:cNvSpPr txBox="1"/>
          <p:nvPr/>
        </p:nvSpPr>
        <p:spPr>
          <a:xfrm>
            <a:off x="5076056" y="196280"/>
            <a:ext cx="2196244" cy="307777"/>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CHECK</a:t>
            </a:r>
            <a:r>
              <a:rPr lang="zh-CN" altLang="en-US" sz="1400" b="1" dirty="0">
                <a:solidFill>
                  <a:srgbClr val="123E61"/>
                </a:solidFill>
                <a:latin typeface="黑体" panose="02010609060101010101" pitchFamily="49" charset="-122"/>
                <a:ea typeface="黑体" panose="02010609060101010101" pitchFamily="49" charset="-122"/>
              </a:rPr>
              <a:t>约束</a:t>
            </a: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88</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362960906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9.</a:t>
            </a:r>
            <a:r>
              <a:rPr lang="zh-CN" altLang="en-US" b="1" dirty="0">
                <a:solidFill>
                  <a:srgbClr val="123E61"/>
                </a:solidFill>
                <a:latin typeface="黑体" panose="02010609060101010101" pitchFamily="49" charset="-122"/>
                <a:ea typeface="黑体" panose="02010609060101010101" pitchFamily="49" charset="-122"/>
              </a:rPr>
              <a:t>完整性约束</a:t>
            </a:r>
          </a:p>
        </p:txBody>
      </p:sp>
      <p:sp>
        <p:nvSpPr>
          <p:cNvPr id="7" name="内容占位符 2">
            <a:extLst>
              <a:ext uri="{FF2B5EF4-FFF2-40B4-BE49-F238E27FC236}">
                <a16:creationId xmlns:a16="http://schemas.microsoft.com/office/drawing/2014/main" id="{1B0E5882-0E82-4A16-BAD9-483080C42B3E}"/>
              </a:ext>
            </a:extLst>
          </p:cNvPr>
          <p:cNvSpPr txBox="1">
            <a:spLocks noChangeArrowheads="1"/>
          </p:cNvSpPr>
          <p:nvPr/>
        </p:nvSpPr>
        <p:spPr bwMode="auto">
          <a:xfrm>
            <a:off x="467544" y="700336"/>
            <a:ext cx="6063654" cy="576064"/>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spcBef>
                <a:spcPts val="1200"/>
              </a:spcBef>
              <a:buClr>
                <a:schemeClr val="tx2"/>
              </a:buClr>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例：</a:t>
            </a:r>
            <a:r>
              <a:rPr lang="en-US" altLang="zh-CN" sz="2000" dirty="0">
                <a:solidFill>
                  <a:srgbClr val="123E61"/>
                </a:solidFill>
                <a:latin typeface="黑体" panose="02010609060101010101" pitchFamily="49" charset="-122"/>
                <a:ea typeface="黑体" panose="02010609060101010101" pitchFamily="49" charset="-122"/>
              </a:rPr>
              <a:t>CHECK</a:t>
            </a:r>
            <a:r>
              <a:rPr lang="zh-CN" altLang="en-US" sz="2000" dirty="0">
                <a:solidFill>
                  <a:srgbClr val="123E61"/>
                </a:solidFill>
                <a:latin typeface="黑体" panose="02010609060101010101" pitchFamily="49" charset="-122"/>
                <a:ea typeface="黑体" panose="02010609060101010101" pitchFamily="49" charset="-122"/>
              </a:rPr>
              <a:t>约束</a:t>
            </a:r>
            <a:endParaRPr lang="en-US" altLang="zh-CN" sz="2000" dirty="0">
              <a:solidFill>
                <a:srgbClr val="123E61"/>
              </a:solidFill>
              <a:latin typeface="黑体" panose="02010609060101010101" pitchFamily="49" charset="-122"/>
              <a:ea typeface="黑体" panose="02010609060101010101" pitchFamily="49" charset="-122"/>
            </a:endParaRPr>
          </a:p>
          <a:p>
            <a:pPr lvl="1">
              <a:spcBef>
                <a:spcPts val="1200"/>
              </a:spcBef>
              <a:buClr>
                <a:srgbClr val="FF0000"/>
              </a:buClr>
              <a:buFont typeface="Wingdings" panose="05000000000000000000" pitchFamily="2" charset="2"/>
              <a:buNone/>
            </a:pPr>
            <a:endParaRPr lang="en-US" altLang="zh-CN" sz="1600" dirty="0">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id="{58A2CAB1-5EAE-453B-9151-E5E5566AD582}"/>
              </a:ext>
            </a:extLst>
          </p:cNvPr>
          <p:cNvSpPr txBox="1"/>
          <p:nvPr/>
        </p:nvSpPr>
        <p:spPr>
          <a:xfrm>
            <a:off x="179512" y="1096380"/>
            <a:ext cx="5724636" cy="1846659"/>
          </a:xfrm>
          <a:prstGeom prst="rect">
            <a:avLst/>
          </a:prstGeom>
          <a:noFill/>
        </p:spPr>
        <p:txBody>
          <a:bodyPr wrap="square" rtlCol="0">
            <a:spAutoFit/>
          </a:bodyPr>
          <a:lstStyle/>
          <a:p>
            <a:pPr lvl="2">
              <a:buFont typeface="Wingdings" pitchFamily="2" charset="2"/>
              <a:buNone/>
            </a:pPr>
            <a:r>
              <a:rPr lang="en-US" altLang="zh-CN" sz="1400" dirty="0">
                <a:latin typeface="黑体" panose="02010609060101010101" pitchFamily="49" charset="-122"/>
                <a:ea typeface="黑体" panose="02010609060101010101" pitchFamily="49" charset="-122"/>
              </a:rPr>
              <a:t>CREATE TABLE </a:t>
            </a:r>
            <a:r>
              <a:rPr lang="en-US" altLang="zh-CN" sz="1400" dirty="0" err="1">
                <a:latin typeface="黑体" panose="02010609060101010101" pitchFamily="49" charset="-122"/>
                <a:ea typeface="黑体" panose="02010609060101010101" pitchFamily="49" charset="-122"/>
              </a:rPr>
              <a:t>RecipeDetail</a:t>
            </a:r>
            <a:r>
              <a:rPr lang="en-US" altLang="zh-CN" sz="1400" dirty="0">
                <a:latin typeface="黑体" panose="02010609060101010101" pitchFamily="49" charset="-122"/>
                <a:ea typeface="黑体" panose="02010609060101010101" pitchFamily="49" charset="-122"/>
              </a:rPr>
              <a:t>{</a:t>
            </a:r>
          </a:p>
          <a:p>
            <a:pPr lvl="2">
              <a:buFont typeface="Wingdings" pitchFamily="2" charset="2"/>
              <a:buNone/>
            </a:pPr>
            <a:r>
              <a:rPr lang="en-US" altLang="zh-CN" sz="1400" dirty="0" err="1">
                <a:latin typeface="黑体" panose="02010609060101010101" pitchFamily="49" charset="-122"/>
                <a:ea typeface="黑体" panose="02010609060101010101" pitchFamily="49" charset="-122"/>
              </a:rPr>
              <a:t>Rno</a:t>
            </a:r>
            <a:r>
              <a:rPr lang="en-US" altLang="zh-CN" sz="1400" dirty="0">
                <a:latin typeface="黑体" panose="02010609060101010101" pitchFamily="49" charset="-122"/>
                <a:ea typeface="黑体" panose="02010609060101010101" pitchFamily="49" charset="-122"/>
              </a:rPr>
              <a:t> VARCHAR(10),</a:t>
            </a:r>
          </a:p>
          <a:p>
            <a:pPr lvl="2">
              <a:buFont typeface="Wingdings" pitchFamily="2" charset="2"/>
              <a:buNone/>
            </a:pPr>
            <a:r>
              <a:rPr lang="en-US" altLang="zh-CN" sz="1400" dirty="0" err="1">
                <a:latin typeface="黑体" panose="02010609060101010101" pitchFamily="49" charset="-122"/>
                <a:ea typeface="黑体" panose="02010609060101010101" pitchFamily="49" charset="-122"/>
              </a:rPr>
              <a:t>Mno</a:t>
            </a:r>
            <a:r>
              <a:rPr lang="en-US" altLang="zh-CN" sz="1400" dirty="0">
                <a:latin typeface="黑体" panose="02010609060101010101" pitchFamily="49" charset="-122"/>
                <a:ea typeface="黑体" panose="02010609060101010101" pitchFamily="49" charset="-122"/>
              </a:rPr>
              <a:t> VARCHAR(10) NOT NULL,</a:t>
            </a:r>
          </a:p>
          <a:p>
            <a:pPr lvl="2">
              <a:buFont typeface="Wingdings" pitchFamily="2" charset="2"/>
              <a:buNone/>
            </a:pPr>
            <a:r>
              <a:rPr lang="en-US" altLang="zh-CN" sz="1400" dirty="0" err="1">
                <a:latin typeface="黑体" panose="02010609060101010101" pitchFamily="49" charset="-122"/>
                <a:ea typeface="黑体" panose="02010609060101010101" pitchFamily="49" charset="-122"/>
              </a:rPr>
              <a:t>Mamount</a:t>
            </a:r>
            <a:r>
              <a:rPr lang="en-US" altLang="zh-CN" sz="1400" dirty="0">
                <a:latin typeface="黑体" panose="02010609060101010101" pitchFamily="49" charset="-122"/>
                <a:ea typeface="黑体" panose="02010609060101010101" pitchFamily="49" charset="-122"/>
              </a:rPr>
              <a:t>  DECIMAL(18,0),</a:t>
            </a:r>
          </a:p>
          <a:p>
            <a:pPr lvl="2">
              <a:buFont typeface="Wingdings" pitchFamily="2" charset="2"/>
              <a:buNone/>
            </a:pPr>
            <a:r>
              <a:rPr lang="en-US" altLang="zh-CN" sz="1400" dirty="0">
                <a:latin typeface="黑体" panose="02010609060101010101" pitchFamily="49" charset="-122"/>
                <a:ea typeface="黑体" panose="02010609060101010101" pitchFamily="49" charset="-122"/>
              </a:rPr>
              <a:t>PRIMARY KEY(</a:t>
            </a:r>
            <a:r>
              <a:rPr lang="en-US" altLang="zh-CN" sz="1400" dirty="0" err="1">
                <a:latin typeface="黑体" panose="02010609060101010101" pitchFamily="49" charset="-122"/>
                <a:ea typeface="黑体" panose="02010609060101010101" pitchFamily="49" charset="-122"/>
              </a:rPr>
              <a:t>Rno,Mno</a:t>
            </a:r>
            <a:r>
              <a:rPr lang="en-US" altLang="zh-CN" sz="1400" dirty="0">
                <a:latin typeface="黑体" panose="02010609060101010101" pitchFamily="49" charset="-122"/>
                <a:ea typeface="黑体" panose="02010609060101010101" pitchFamily="49" charset="-122"/>
              </a:rPr>
              <a:t>),</a:t>
            </a:r>
          </a:p>
          <a:p>
            <a:pPr lvl="2">
              <a:buFont typeface="Wingdings" pitchFamily="2" charset="2"/>
              <a:buNone/>
            </a:pPr>
            <a:r>
              <a:rPr lang="en-US" altLang="zh-CN" sz="1400" dirty="0">
                <a:latin typeface="黑体" panose="02010609060101010101" pitchFamily="49" charset="-122"/>
                <a:ea typeface="黑体" panose="02010609060101010101" pitchFamily="49" charset="-122"/>
              </a:rPr>
              <a:t>CHECK (</a:t>
            </a:r>
            <a:r>
              <a:rPr lang="en-US" altLang="zh-CN" sz="1400" dirty="0" err="1">
                <a:latin typeface="黑体" panose="02010609060101010101" pitchFamily="49" charset="-122"/>
                <a:ea typeface="黑体" panose="02010609060101010101" pitchFamily="49" charset="-122"/>
              </a:rPr>
              <a:t>Mno</a:t>
            </a:r>
            <a:r>
              <a:rPr lang="en-US" altLang="zh-CN" sz="1400" dirty="0">
                <a:latin typeface="黑体" panose="02010609060101010101" pitchFamily="49" charset="-122"/>
                <a:ea typeface="黑体" panose="02010609060101010101" pitchFamily="49" charset="-122"/>
              </a:rPr>
              <a:t> IN (SELECT </a:t>
            </a:r>
            <a:r>
              <a:rPr lang="en-US" altLang="zh-CN" sz="1400" dirty="0" err="1">
                <a:latin typeface="黑体" panose="02010609060101010101" pitchFamily="49" charset="-122"/>
                <a:ea typeface="黑体" panose="02010609060101010101" pitchFamily="49" charset="-122"/>
              </a:rPr>
              <a:t>Mno</a:t>
            </a:r>
            <a:r>
              <a:rPr lang="en-US" altLang="zh-CN" sz="1400" dirty="0">
                <a:latin typeface="黑体" panose="02010609060101010101" pitchFamily="49" charset="-122"/>
                <a:ea typeface="黑体" panose="02010609060101010101" pitchFamily="49" charset="-122"/>
              </a:rPr>
              <a:t> FROM Medicine))</a:t>
            </a:r>
          </a:p>
          <a:p>
            <a:pPr lvl="2">
              <a:buFont typeface="Wingdings" pitchFamily="2" charset="2"/>
              <a:buNone/>
            </a:pPr>
            <a:r>
              <a:rPr lang="en-US" altLang="zh-CN" sz="1400" dirty="0">
                <a:latin typeface="黑体" panose="02010609060101010101" pitchFamily="49" charset="-122"/>
                <a:ea typeface="黑体" panose="02010609060101010101" pitchFamily="49" charset="-122"/>
              </a:rPr>
              <a:t>}</a:t>
            </a:r>
          </a:p>
          <a:p>
            <a:endParaRPr lang="zh-CN" altLang="en-US" sz="1600" dirty="0"/>
          </a:p>
        </p:txBody>
      </p:sp>
      <p:sp>
        <p:nvSpPr>
          <p:cNvPr id="9" name="文本框 8">
            <a:extLst>
              <a:ext uri="{FF2B5EF4-FFF2-40B4-BE49-F238E27FC236}">
                <a16:creationId xmlns:a16="http://schemas.microsoft.com/office/drawing/2014/main" id="{469484A6-2BAB-4F26-B8A6-D0E76CC4DC3E}"/>
              </a:ext>
            </a:extLst>
          </p:cNvPr>
          <p:cNvSpPr txBox="1"/>
          <p:nvPr/>
        </p:nvSpPr>
        <p:spPr>
          <a:xfrm>
            <a:off x="940210" y="2654159"/>
            <a:ext cx="2844316" cy="307777"/>
          </a:xfrm>
          <a:prstGeom prst="rect">
            <a:avLst/>
          </a:prstGeom>
          <a:noFill/>
        </p:spPr>
        <p:txBody>
          <a:bodyPr wrap="square" rtlCol="0">
            <a:spAutoFit/>
          </a:bodyPr>
          <a:lstStyle/>
          <a:p>
            <a:r>
              <a:rPr lang="zh-CN" altLang="en-US" sz="1400" dirty="0">
                <a:latin typeface="黑体"/>
                <a:ea typeface="黑体"/>
                <a:cs typeface="黑体"/>
              </a:rPr>
              <a:t>执行过程及结果</a:t>
            </a:r>
          </a:p>
        </p:txBody>
      </p:sp>
      <p:pic>
        <p:nvPicPr>
          <p:cNvPr id="10" name="图片 9" descr="C:\Users\Administrator\Desktop\jietu\第四章\4-8.1.PNG">
            <a:extLst>
              <a:ext uri="{FF2B5EF4-FFF2-40B4-BE49-F238E27FC236}">
                <a16:creationId xmlns:a16="http://schemas.microsoft.com/office/drawing/2014/main" id="{AD405B8E-FACA-4DB9-85BD-0552238472DA}"/>
              </a:ext>
            </a:extLst>
          </p:cNvPr>
          <p:cNvPicPr/>
          <p:nvPr/>
        </p:nvPicPr>
        <p:blipFill>
          <a:blip r:embed="rId4" cstate="print">
            <a:extLst>
              <a:ext uri="{28A0092B-C50C-407E-A947-70E740481C1C}">
                <a14:useLocalDpi xmlns:a14="http://schemas.microsoft.com/office/drawing/2010/main" val="0"/>
              </a:ext>
            </a:extLst>
          </a:blip>
          <a:srcRect/>
          <a:stretch>
            <a:fillRect/>
          </a:stretch>
        </p:blipFill>
        <p:spPr>
          <a:xfrm>
            <a:off x="1205626" y="3112604"/>
            <a:ext cx="2988332" cy="1488957"/>
          </a:xfrm>
          <a:prstGeom prst="rect">
            <a:avLst/>
          </a:prstGeom>
          <a:noFill/>
          <a:ln>
            <a:noFill/>
          </a:ln>
        </p:spPr>
      </p:pic>
      <p:pic>
        <p:nvPicPr>
          <p:cNvPr id="11" name="图片 10" descr="C:\Users\Administrator\Desktop\jietu\第四章\4-8.2.PNG">
            <a:extLst>
              <a:ext uri="{FF2B5EF4-FFF2-40B4-BE49-F238E27FC236}">
                <a16:creationId xmlns:a16="http://schemas.microsoft.com/office/drawing/2014/main" id="{2EB86B90-F9F8-454C-B31E-098585F78B16}"/>
              </a:ext>
            </a:extLst>
          </p:cNvPr>
          <p:cNvPicPr/>
          <p:nvPr/>
        </p:nvPicPr>
        <p:blipFill>
          <a:blip r:embed="rId5">
            <a:extLst>
              <a:ext uri="{28A0092B-C50C-407E-A947-70E740481C1C}">
                <a14:useLocalDpi xmlns:a14="http://schemas.microsoft.com/office/drawing/2010/main" val="0"/>
              </a:ext>
            </a:extLst>
          </a:blip>
          <a:srcRect/>
          <a:stretch>
            <a:fillRect/>
          </a:stretch>
        </p:blipFill>
        <p:spPr>
          <a:xfrm>
            <a:off x="2699792" y="3184612"/>
            <a:ext cx="3372210" cy="1380912"/>
          </a:xfrm>
          <a:prstGeom prst="rect">
            <a:avLst/>
          </a:prstGeom>
          <a:noFill/>
          <a:ln>
            <a:noFill/>
          </a:ln>
        </p:spPr>
      </p:pic>
      <p:sp>
        <p:nvSpPr>
          <p:cNvPr id="12" name="文本框 11"/>
          <p:cNvSpPr txBox="1"/>
          <p:nvPr/>
        </p:nvSpPr>
        <p:spPr>
          <a:xfrm>
            <a:off x="5076056" y="196280"/>
            <a:ext cx="2196244" cy="307777"/>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CHECK</a:t>
            </a:r>
            <a:r>
              <a:rPr lang="zh-CN" altLang="en-US" sz="1400" b="1" dirty="0">
                <a:solidFill>
                  <a:srgbClr val="123E61"/>
                </a:solidFill>
                <a:latin typeface="黑体" panose="02010609060101010101" pitchFamily="49" charset="-122"/>
                <a:ea typeface="黑体" panose="02010609060101010101" pitchFamily="49" charset="-122"/>
              </a:rPr>
              <a:t>约束</a:t>
            </a: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89</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312148669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zh-CN" altLang="zh-CN" b="1" dirty="0">
                <a:solidFill>
                  <a:srgbClr val="123E61"/>
                </a:solidFill>
                <a:latin typeface="黑体" panose="02010609060101010101" pitchFamily="49" charset="-122"/>
                <a:ea typeface="黑体" panose="02010609060101010101" pitchFamily="49" charset="-122"/>
              </a:rPr>
              <a:t>2</a:t>
            </a:r>
            <a:r>
              <a:rPr lang="en-US" altLang="zh-CN" b="1" dirty="0">
                <a:solidFill>
                  <a:srgbClr val="123E61"/>
                </a:solidFill>
                <a:latin typeface="黑体" panose="02010609060101010101" pitchFamily="49" charset="-122"/>
                <a:ea typeface="黑体" panose="02010609060101010101" pitchFamily="49" charset="-122"/>
              </a:rPr>
              <a:t>.</a:t>
            </a:r>
            <a:r>
              <a:rPr lang="zh-CN" altLang="en-US" b="1" dirty="0">
                <a:solidFill>
                  <a:srgbClr val="123E61"/>
                </a:solidFill>
                <a:latin typeface="黑体" panose="02010609060101010101" pitchFamily="49" charset="-122"/>
                <a:ea typeface="黑体" panose="02010609060101010101" pitchFamily="49" charset="-122"/>
              </a:rPr>
              <a:t>数据库基本结构定义</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数据库的创建</a:t>
            </a:r>
          </a:p>
        </p:txBody>
      </p:sp>
      <p:sp>
        <p:nvSpPr>
          <p:cNvPr id="7" name="矩形 6"/>
          <p:cNvSpPr/>
          <p:nvPr/>
        </p:nvSpPr>
        <p:spPr>
          <a:xfrm>
            <a:off x="-74305" y="737254"/>
            <a:ext cx="7254552" cy="4216539"/>
          </a:xfrm>
          <a:prstGeom prst="rect">
            <a:avLst/>
          </a:prstGeom>
        </p:spPr>
        <p:txBody>
          <a:bodyPr wrap="square">
            <a:spAutoFit/>
          </a:bodyPr>
          <a:lstStyle/>
          <a:p>
            <a:pPr marL="742950" lvl="1" indent="-285750">
              <a:spcBef>
                <a:spcPts val="1200"/>
              </a:spcBef>
              <a:buClr>
                <a:schemeClr val="accent1"/>
              </a:buClr>
              <a:buFont typeface="Wingdings" pitchFamily="2" charset="2"/>
              <a:buChar char="l"/>
            </a:pPr>
            <a:r>
              <a:rPr lang="zh-CN" altLang="en-US" sz="1600" dirty="0">
                <a:solidFill>
                  <a:srgbClr val="123E61"/>
                </a:solidFill>
                <a:latin typeface="黑体" panose="02010609060101010101" pitchFamily="49" charset="-122"/>
                <a:ea typeface="黑体" panose="02010609060101010101" pitchFamily="49" charset="-122"/>
              </a:rPr>
              <a:t>例：指定</a:t>
            </a:r>
            <a:r>
              <a:rPr lang="zh-CN" altLang="en-US" sz="1600" dirty="0">
                <a:solidFill>
                  <a:srgbClr val="123E61"/>
                </a:solidFill>
                <a:latin typeface="黑体"/>
                <a:ea typeface="黑体"/>
                <a:cs typeface="黑体"/>
              </a:rPr>
              <a:t>参数，</a:t>
            </a:r>
            <a:r>
              <a:rPr lang="zh-CN" altLang="zh-CN" sz="1600" dirty="0">
                <a:solidFill>
                  <a:srgbClr val="123E61"/>
                </a:solidFill>
                <a:latin typeface="黑体"/>
                <a:ea typeface="黑体"/>
                <a:cs typeface="黑体"/>
              </a:rPr>
              <a:t>创建医院信息系统数据库</a:t>
            </a:r>
            <a:r>
              <a:rPr lang="en-US" altLang="zh-CN" sz="1600" dirty="0" smtClean="0">
                <a:solidFill>
                  <a:srgbClr val="123E61"/>
                </a:solidFill>
                <a:latin typeface="黑体"/>
                <a:ea typeface="黑体"/>
                <a:cs typeface="黑体"/>
              </a:rPr>
              <a:t>HIS</a:t>
            </a:r>
            <a:endParaRPr lang="en-US" altLang="zh-CN" b="1"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CREATE DATABASE HIS</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ON Primary</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NAME = HIS_DATA1,</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FILENAME = 'd:\data\ HIS_DATA1.mdf',</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SIZE = 10,</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MAXSIZE = 1500,</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FILEGROWTH = 5 )</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NAME = HIS_DATA2,</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FILENAME 'd:\data\ HIS_DATA2.ndf',</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SIZE = 10,</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MAXSIZE = 500,</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FILEGROWTH = 5 )</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LOG ON</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NAME = HIS_LOG,</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FILENAME = 'd:\data\ </a:t>
            </a:r>
            <a:r>
              <a:rPr lang="en-US" altLang="zh-CN" sz="1400" dirty="0" err="1">
                <a:latin typeface="黑体" panose="02010609060101010101" pitchFamily="49" charset="-122"/>
                <a:ea typeface="黑体" panose="02010609060101010101" pitchFamily="49" charset="-122"/>
              </a:rPr>
              <a:t>HIS_LOG.ldf</a:t>
            </a:r>
            <a:r>
              <a:rPr lang="en-US" altLang="zh-CN" sz="1400" dirty="0">
                <a:latin typeface="黑体" panose="02010609060101010101" pitchFamily="49" charset="-122"/>
                <a:ea typeface="黑体" panose="02010609060101010101" pitchFamily="49" charset="-122"/>
              </a:rPr>
              <a:t>',</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SIZE = 5MB,</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MAXSIZE = 500MB,</a:t>
            </a:r>
            <a:endParaRPr lang="zh-CN" altLang="en-US" sz="1400" dirty="0">
              <a:latin typeface="黑体" panose="02010609060101010101" pitchFamily="49" charset="-122"/>
              <a:ea typeface="黑体" panose="02010609060101010101" pitchFamily="49" charset="-122"/>
            </a:endParaRPr>
          </a:p>
          <a:p>
            <a:pPr lvl="2">
              <a:spcBef>
                <a:spcPct val="0"/>
              </a:spcBef>
              <a:buClr>
                <a:srgbClr val="0070C0"/>
              </a:buClr>
              <a:buFont typeface="Wingdings" panose="05000000000000000000" pitchFamily="2" charset="2"/>
              <a:buNone/>
            </a:pPr>
            <a:r>
              <a:rPr lang="en-US" altLang="zh-CN" sz="1400" dirty="0">
                <a:latin typeface="黑体" panose="02010609060101010101" pitchFamily="49" charset="-122"/>
                <a:ea typeface="黑体" panose="02010609060101010101" pitchFamily="49" charset="-122"/>
              </a:rPr>
              <a:t>    FILEGROWTH = 5MB )</a:t>
            </a:r>
            <a:endParaRPr lang="zh-CN" altLang="en-US" sz="1400" dirty="0"/>
          </a:p>
        </p:txBody>
      </p:sp>
      <p:pic>
        <p:nvPicPr>
          <p:cNvPr id="8" name="图片 7"/>
          <p:cNvPicPr/>
          <p:nvPr/>
        </p:nvPicPr>
        <p:blipFill>
          <a:blip r:embed="rId4">
            <a:extLst>
              <a:ext uri="{28A0092B-C50C-407E-A947-70E740481C1C}">
                <a14:useLocalDpi xmlns:a14="http://schemas.microsoft.com/office/drawing/2010/main" val="0"/>
              </a:ext>
            </a:extLst>
          </a:blip>
          <a:stretch>
            <a:fillRect/>
          </a:stretch>
        </p:blipFill>
        <p:spPr>
          <a:xfrm>
            <a:off x="4680012" y="576064"/>
            <a:ext cx="3954145" cy="2905760"/>
          </a:xfrm>
          <a:prstGeom prst="rect">
            <a:avLst/>
          </a:prstGeom>
        </p:spPr>
      </p:pic>
      <p:pic>
        <p:nvPicPr>
          <p:cNvPr id="9" name="图片 8"/>
          <p:cNvPicPr/>
          <p:nvPr/>
        </p:nvPicPr>
        <p:blipFill>
          <a:blip r:embed="rId5" cstate="print">
            <a:extLst>
              <a:ext uri="{28A0092B-C50C-407E-A947-70E740481C1C}">
                <a14:useLocalDpi xmlns:a14="http://schemas.microsoft.com/office/drawing/2010/main" val="0"/>
              </a:ext>
            </a:extLst>
          </a:blip>
          <a:stretch>
            <a:fillRect/>
          </a:stretch>
        </p:blipFill>
        <p:spPr>
          <a:xfrm>
            <a:off x="4456809" y="1913865"/>
            <a:ext cx="4400550" cy="2120265"/>
          </a:xfrm>
          <a:prstGeom prst="rect">
            <a:avLst/>
          </a:prstGeom>
        </p:spPr>
      </p:pic>
      <p:pic>
        <p:nvPicPr>
          <p:cNvPr id="10" name="图片 9"/>
          <p:cNvPicPr/>
          <p:nvPr/>
        </p:nvPicPr>
        <p:blipFill>
          <a:blip r:embed="rId6">
            <a:extLst>
              <a:ext uri="{28A0092B-C50C-407E-A947-70E740481C1C}">
                <a14:useLocalDpi xmlns:a14="http://schemas.microsoft.com/office/drawing/2010/main" val="0"/>
              </a:ext>
            </a:extLst>
          </a:blip>
          <a:stretch>
            <a:fillRect/>
          </a:stretch>
        </p:blipFill>
        <p:spPr>
          <a:xfrm>
            <a:off x="6120172" y="1600436"/>
            <a:ext cx="2322138" cy="3132348"/>
          </a:xfrm>
          <a:prstGeom prst="rect">
            <a:avLst/>
          </a:prstGeom>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9</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4696524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additive="base">
                                        <p:cTn id="2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 calcmode="lin" valueType="num">
                                      <p:cBhvr additive="base">
                                        <p:cTn id="2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 calcmode="lin" valueType="num">
                                      <p:cBhvr additive="base">
                                        <p:cTn id="3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 calcmode="lin" valueType="num">
                                      <p:cBhvr additive="base">
                                        <p:cTn id="37"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 calcmode="lin" valueType="num">
                                      <p:cBhvr additive="base">
                                        <p:cTn id="41"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
                                            <p:txEl>
                                              <p:pRg st="9" end="9"/>
                                            </p:txEl>
                                          </p:spTgt>
                                        </p:tgtEl>
                                        <p:attrNameLst>
                                          <p:attrName>style.visibility</p:attrName>
                                        </p:attrNameLst>
                                      </p:cBhvr>
                                      <p:to>
                                        <p:strVal val="visible"/>
                                      </p:to>
                                    </p:set>
                                    <p:anim calcmode="lin" valueType="num">
                                      <p:cBhvr additive="base">
                                        <p:cTn id="4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
                                            <p:txEl>
                                              <p:pRg st="10" end="10"/>
                                            </p:txEl>
                                          </p:spTgt>
                                        </p:tgtEl>
                                        <p:attrNameLst>
                                          <p:attrName>style.visibility</p:attrName>
                                        </p:attrNameLst>
                                      </p:cBhvr>
                                      <p:to>
                                        <p:strVal val="visible"/>
                                      </p:to>
                                    </p:set>
                                    <p:anim calcmode="lin" valueType="num">
                                      <p:cBhvr additive="base">
                                        <p:cTn id="49"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
                                            <p:txEl>
                                              <p:pRg st="11" end="11"/>
                                            </p:txEl>
                                          </p:spTgt>
                                        </p:tgtEl>
                                        <p:attrNameLst>
                                          <p:attrName>style.visibility</p:attrName>
                                        </p:attrNameLst>
                                      </p:cBhvr>
                                      <p:to>
                                        <p:strVal val="visible"/>
                                      </p:to>
                                    </p:set>
                                    <p:anim calcmode="lin" valueType="num">
                                      <p:cBhvr additive="base">
                                        <p:cTn id="53"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
                                            <p:txEl>
                                              <p:pRg st="12" end="12"/>
                                            </p:txEl>
                                          </p:spTgt>
                                        </p:tgtEl>
                                        <p:attrNameLst>
                                          <p:attrName>style.visibility</p:attrName>
                                        </p:attrNameLst>
                                      </p:cBhvr>
                                      <p:to>
                                        <p:strVal val="visible"/>
                                      </p:to>
                                    </p:set>
                                    <p:anim calcmode="lin" valueType="num">
                                      <p:cBhvr additive="base">
                                        <p:cTn id="57"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
                                            <p:txEl>
                                              <p:pRg st="13" end="13"/>
                                            </p:txEl>
                                          </p:spTgt>
                                        </p:tgtEl>
                                        <p:attrNameLst>
                                          <p:attrName>style.visibility</p:attrName>
                                        </p:attrNameLst>
                                      </p:cBhvr>
                                      <p:to>
                                        <p:strVal val="visible"/>
                                      </p:to>
                                    </p:set>
                                    <p:anim calcmode="lin" valueType="num">
                                      <p:cBhvr additive="base">
                                        <p:cTn id="61"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3" end="13"/>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7">
                                            <p:txEl>
                                              <p:pRg st="14" end="14"/>
                                            </p:txEl>
                                          </p:spTgt>
                                        </p:tgtEl>
                                        <p:attrNameLst>
                                          <p:attrName>style.visibility</p:attrName>
                                        </p:attrNameLst>
                                      </p:cBhvr>
                                      <p:to>
                                        <p:strVal val="visible"/>
                                      </p:to>
                                    </p:set>
                                    <p:anim calcmode="lin" valueType="num">
                                      <p:cBhvr additive="base">
                                        <p:cTn id="65"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4" end="14"/>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
                                            <p:txEl>
                                              <p:pRg st="15" end="15"/>
                                            </p:txEl>
                                          </p:spTgt>
                                        </p:tgtEl>
                                        <p:attrNameLst>
                                          <p:attrName>style.visibility</p:attrName>
                                        </p:attrNameLst>
                                      </p:cBhvr>
                                      <p:to>
                                        <p:strVal val="visible"/>
                                      </p:to>
                                    </p:set>
                                    <p:anim calcmode="lin" valueType="num">
                                      <p:cBhvr additive="base">
                                        <p:cTn id="69" dur="500" fill="hold"/>
                                        <p:tgtEl>
                                          <p:spTgt spid="7">
                                            <p:txEl>
                                              <p:pRg st="15" end="15"/>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15" end="15"/>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7">
                                            <p:txEl>
                                              <p:pRg st="16" end="16"/>
                                            </p:txEl>
                                          </p:spTgt>
                                        </p:tgtEl>
                                        <p:attrNameLst>
                                          <p:attrName>style.visibility</p:attrName>
                                        </p:attrNameLst>
                                      </p:cBhvr>
                                      <p:to>
                                        <p:strVal val="visible"/>
                                      </p:to>
                                    </p:set>
                                    <p:anim calcmode="lin" valueType="num">
                                      <p:cBhvr additive="base">
                                        <p:cTn id="73" dur="500" fill="hold"/>
                                        <p:tgtEl>
                                          <p:spTgt spid="7">
                                            <p:txEl>
                                              <p:pRg st="16" end="1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6" end="16"/>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7">
                                            <p:txEl>
                                              <p:pRg st="17" end="17"/>
                                            </p:txEl>
                                          </p:spTgt>
                                        </p:tgtEl>
                                        <p:attrNameLst>
                                          <p:attrName>style.visibility</p:attrName>
                                        </p:attrNameLst>
                                      </p:cBhvr>
                                      <p:to>
                                        <p:strVal val="visible"/>
                                      </p:to>
                                    </p:set>
                                    <p:anim calcmode="lin" valueType="num">
                                      <p:cBhvr additive="base">
                                        <p:cTn id="77" dur="500" fill="hold"/>
                                        <p:tgtEl>
                                          <p:spTgt spid="7">
                                            <p:txEl>
                                              <p:pRg st="17" end="17"/>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7">
                                            <p:txEl>
                                              <p:pRg st="17" end="17"/>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
                                            <p:txEl>
                                              <p:pRg st="18" end="18"/>
                                            </p:txEl>
                                          </p:spTgt>
                                        </p:tgtEl>
                                        <p:attrNameLst>
                                          <p:attrName>style.visibility</p:attrName>
                                        </p:attrNameLst>
                                      </p:cBhvr>
                                      <p:to>
                                        <p:strVal val="visible"/>
                                      </p:to>
                                    </p:set>
                                    <p:anim calcmode="lin" valueType="num">
                                      <p:cBhvr additive="base">
                                        <p:cTn id="81" dur="500" fill="hold"/>
                                        <p:tgtEl>
                                          <p:spTgt spid="7">
                                            <p:txEl>
                                              <p:pRg st="18" end="18"/>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7">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8"/>
                                        </p:tgtEl>
                                        <p:attrNameLst>
                                          <p:attrName>style.visibility</p:attrName>
                                        </p:attrNameLst>
                                      </p:cBhvr>
                                      <p:to>
                                        <p:strVal val="visible"/>
                                      </p:to>
                                    </p:set>
                                    <p:anim calcmode="lin" valueType="num">
                                      <p:cBhvr additive="base">
                                        <p:cTn id="87" dur="500" fill="hold"/>
                                        <p:tgtEl>
                                          <p:spTgt spid="8"/>
                                        </p:tgtEl>
                                        <p:attrNameLst>
                                          <p:attrName>ppt_x</p:attrName>
                                        </p:attrNameLst>
                                      </p:cBhvr>
                                      <p:tavLst>
                                        <p:tav tm="0">
                                          <p:val>
                                            <p:strVal val="#ppt_x"/>
                                          </p:val>
                                        </p:tav>
                                        <p:tav tm="100000">
                                          <p:val>
                                            <p:strVal val="#ppt_x"/>
                                          </p:val>
                                        </p:tav>
                                      </p:tavLst>
                                    </p:anim>
                                    <p:anim calcmode="lin" valueType="num">
                                      <p:cBhvr additive="base">
                                        <p:cTn id="8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9"/>
                                        </p:tgtEl>
                                        <p:attrNameLst>
                                          <p:attrName>style.visibility</p:attrName>
                                        </p:attrNameLst>
                                      </p:cBhvr>
                                      <p:to>
                                        <p:strVal val="visible"/>
                                      </p:to>
                                    </p:set>
                                    <p:anim calcmode="lin" valueType="num">
                                      <p:cBhvr additive="base">
                                        <p:cTn id="93" dur="500" fill="hold"/>
                                        <p:tgtEl>
                                          <p:spTgt spid="9"/>
                                        </p:tgtEl>
                                        <p:attrNameLst>
                                          <p:attrName>ppt_x</p:attrName>
                                        </p:attrNameLst>
                                      </p:cBhvr>
                                      <p:tavLst>
                                        <p:tav tm="0">
                                          <p:val>
                                            <p:strVal val="#ppt_x"/>
                                          </p:val>
                                        </p:tav>
                                        <p:tav tm="100000">
                                          <p:val>
                                            <p:strVal val="#ppt_x"/>
                                          </p:val>
                                        </p:tav>
                                      </p:tavLst>
                                    </p:anim>
                                    <p:anim calcmode="lin" valueType="num">
                                      <p:cBhvr additive="base">
                                        <p:cTn id="9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10"/>
                                        </p:tgtEl>
                                        <p:attrNameLst>
                                          <p:attrName>style.visibility</p:attrName>
                                        </p:attrNameLst>
                                      </p:cBhvr>
                                      <p:to>
                                        <p:strVal val="visible"/>
                                      </p:to>
                                    </p:set>
                                    <p:anim calcmode="lin" valueType="num">
                                      <p:cBhvr additive="base">
                                        <p:cTn id="99" dur="500" fill="hold"/>
                                        <p:tgtEl>
                                          <p:spTgt spid="10"/>
                                        </p:tgtEl>
                                        <p:attrNameLst>
                                          <p:attrName>ppt_x</p:attrName>
                                        </p:attrNameLst>
                                      </p:cBhvr>
                                      <p:tavLst>
                                        <p:tav tm="0">
                                          <p:val>
                                            <p:strVal val="#ppt_x"/>
                                          </p:val>
                                        </p:tav>
                                        <p:tav tm="100000">
                                          <p:val>
                                            <p:strVal val="#ppt_x"/>
                                          </p:val>
                                        </p:tav>
                                      </p:tavLst>
                                    </p:anim>
                                    <p:anim calcmode="lin" valueType="num">
                                      <p:cBhvr additive="base">
                                        <p:cTn id="10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9.</a:t>
            </a:r>
            <a:r>
              <a:rPr lang="zh-CN" altLang="en-US" b="1" dirty="0">
                <a:solidFill>
                  <a:srgbClr val="123E61"/>
                </a:solidFill>
                <a:latin typeface="黑体" panose="02010609060101010101" pitchFamily="49" charset="-122"/>
                <a:ea typeface="黑体" panose="02010609060101010101" pitchFamily="49" charset="-122"/>
              </a:rPr>
              <a:t>完整性约束</a:t>
            </a:r>
          </a:p>
        </p:txBody>
      </p:sp>
      <p:sp>
        <p:nvSpPr>
          <p:cNvPr id="7" name="内容占位符 2">
            <a:extLst>
              <a:ext uri="{FF2B5EF4-FFF2-40B4-BE49-F238E27FC236}">
                <a16:creationId xmlns:a16="http://schemas.microsoft.com/office/drawing/2014/main" id="{791BEF8E-0B2C-45C3-B4EF-C4A2EA498DC8}"/>
              </a:ext>
            </a:extLst>
          </p:cNvPr>
          <p:cNvSpPr txBox="1">
            <a:spLocks/>
          </p:cNvSpPr>
          <p:nvPr/>
        </p:nvSpPr>
        <p:spPr bwMode="auto">
          <a:xfrm>
            <a:off x="467544" y="628328"/>
            <a:ext cx="4644516" cy="64807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buClr>
                <a:schemeClr val="tx2"/>
              </a:buClr>
              <a:buFont typeface="Wingdings" pitchFamily="2" charset="2"/>
              <a:buChar char="l"/>
            </a:pPr>
            <a:r>
              <a:rPr lang="en-US" altLang="zh-CN" sz="2000" dirty="0">
                <a:solidFill>
                  <a:srgbClr val="123E61"/>
                </a:solidFill>
                <a:latin typeface="黑体" panose="02010609060101010101" pitchFamily="49" charset="-122"/>
                <a:ea typeface="黑体" panose="02010609060101010101" pitchFamily="49" charset="-122"/>
              </a:rPr>
              <a:t> </a:t>
            </a:r>
            <a:r>
              <a:rPr lang="zh-CN" altLang="en-US" sz="2000" dirty="0">
                <a:solidFill>
                  <a:srgbClr val="123E61"/>
                </a:solidFill>
                <a:latin typeface="黑体" panose="02010609060101010101" pitchFamily="49" charset="-122"/>
                <a:ea typeface="黑体" panose="02010609060101010101" pitchFamily="49" charset="-122"/>
              </a:rPr>
              <a:t>例：表级约束的定义</a:t>
            </a:r>
          </a:p>
        </p:txBody>
      </p:sp>
      <p:sp>
        <p:nvSpPr>
          <p:cNvPr id="8" name="文本框 7">
            <a:extLst>
              <a:ext uri="{FF2B5EF4-FFF2-40B4-BE49-F238E27FC236}">
                <a16:creationId xmlns:a16="http://schemas.microsoft.com/office/drawing/2014/main" id="{BDC4D88C-BCF3-4932-8936-50767FD88587}"/>
              </a:ext>
            </a:extLst>
          </p:cNvPr>
          <p:cNvSpPr txBox="1"/>
          <p:nvPr/>
        </p:nvSpPr>
        <p:spPr>
          <a:xfrm>
            <a:off x="1043608" y="1231684"/>
            <a:ext cx="7236804" cy="584776"/>
          </a:xfrm>
          <a:prstGeom prst="rect">
            <a:avLst/>
          </a:prstGeom>
          <a:noFill/>
        </p:spPr>
        <p:txBody>
          <a:bodyPr wrap="square" rtlCol="0">
            <a:spAutoFit/>
          </a:bodyPr>
          <a:lstStyle/>
          <a:p>
            <a:pPr marL="285750" indent="-285750">
              <a:buFont typeface="Wingdings" pitchFamily="2" charset="2"/>
              <a:buChar char="l"/>
            </a:pPr>
            <a:r>
              <a:rPr lang="en-US" altLang="zh-CN" sz="1600" dirty="0">
                <a:solidFill>
                  <a:srgbClr val="123E61"/>
                </a:solidFill>
                <a:latin typeface="黑体" panose="02010609060101010101" pitchFamily="49" charset="-122"/>
                <a:ea typeface="黑体" panose="02010609060101010101" pitchFamily="49" charset="-122"/>
              </a:rPr>
              <a:t>PRIMARY  KEY</a:t>
            </a:r>
            <a:r>
              <a:rPr lang="zh-CN" altLang="en-US" sz="1600" dirty="0">
                <a:solidFill>
                  <a:srgbClr val="123E61"/>
                </a:solidFill>
                <a:latin typeface="黑体" panose="02010609060101010101" pitchFamily="49" charset="-122"/>
                <a:ea typeface="黑体" panose="02010609060101010101" pitchFamily="49" charset="-122"/>
              </a:rPr>
              <a:t>表级约束</a:t>
            </a:r>
            <a:endParaRPr lang="en-US" altLang="zh-CN" sz="1600" dirty="0">
              <a:solidFill>
                <a:srgbClr val="123E61"/>
              </a:solidFill>
              <a:latin typeface="黑体" panose="02010609060101010101" pitchFamily="49" charset="-122"/>
              <a:ea typeface="黑体" panose="02010609060101010101" pitchFamily="49" charset="-122"/>
            </a:endParaRPr>
          </a:p>
          <a:p>
            <a:endParaRPr lang="zh-CN" altLang="en-US" sz="1600" dirty="0">
              <a:solidFill>
                <a:srgbClr val="123E61"/>
              </a:solidFill>
              <a:latin typeface="黑体" panose="02010609060101010101" pitchFamily="49" charset="-122"/>
              <a:ea typeface="黑体" panose="02010609060101010101" pitchFamily="49" charset="-122"/>
            </a:endParaRPr>
          </a:p>
        </p:txBody>
      </p:sp>
      <p:sp>
        <p:nvSpPr>
          <p:cNvPr id="10" name="文本框 9">
            <a:extLst>
              <a:ext uri="{FF2B5EF4-FFF2-40B4-BE49-F238E27FC236}">
                <a16:creationId xmlns:a16="http://schemas.microsoft.com/office/drawing/2014/main" id="{58C65608-E991-4D0B-9F2A-2C391D79C73E}"/>
              </a:ext>
            </a:extLst>
          </p:cNvPr>
          <p:cNvSpPr txBox="1"/>
          <p:nvPr/>
        </p:nvSpPr>
        <p:spPr>
          <a:xfrm>
            <a:off x="462553" y="2023772"/>
            <a:ext cx="3996444" cy="1631216"/>
          </a:xfrm>
          <a:prstGeom prst="rect">
            <a:avLst/>
          </a:prstGeom>
          <a:noFill/>
        </p:spPr>
        <p:txBody>
          <a:bodyPr wrap="square" rtlCol="0">
            <a:spAutoFit/>
          </a:bodyPr>
          <a:lstStyle/>
          <a:p>
            <a:pPr lvl="2">
              <a:spcBef>
                <a:spcPct val="0"/>
              </a:spcBef>
              <a:buFont typeface="Wingdings" pitchFamily="2" charset="2"/>
              <a:buNone/>
            </a:pPr>
            <a:r>
              <a:rPr lang="en-US" altLang="zh-CN" sz="1400" dirty="0">
                <a:latin typeface="黑体" panose="02010609060101010101" pitchFamily="49" charset="-122"/>
                <a:ea typeface="黑体" panose="02010609060101010101" pitchFamily="49" charset="-122"/>
              </a:rPr>
              <a:t>CREATE TABLE </a:t>
            </a:r>
            <a:r>
              <a:rPr lang="en-US" altLang="zh-CN" sz="1400" dirty="0" err="1">
                <a:latin typeface="黑体" panose="02010609060101010101" pitchFamily="49" charset="-122"/>
                <a:ea typeface="黑体" panose="02010609060101010101" pitchFamily="49" charset="-122"/>
              </a:rPr>
              <a:t>RecipeDetail</a:t>
            </a:r>
            <a:r>
              <a:rPr lang="en-US" altLang="zh-CN" sz="1400" dirty="0">
                <a:latin typeface="黑体" panose="02010609060101010101" pitchFamily="49" charset="-122"/>
                <a:ea typeface="黑体" panose="02010609060101010101" pitchFamily="49" charset="-122"/>
              </a:rPr>
              <a:t>{</a:t>
            </a:r>
          </a:p>
          <a:p>
            <a:pPr lvl="2">
              <a:spcBef>
                <a:spcPct val="0"/>
              </a:spcBef>
              <a:buFont typeface="Wingdings" pitchFamily="2" charset="2"/>
              <a:buNone/>
            </a:pPr>
            <a:r>
              <a:rPr lang="en-US" altLang="zh-CN" sz="1400" dirty="0" err="1">
                <a:latin typeface="黑体" panose="02010609060101010101" pitchFamily="49" charset="-122"/>
                <a:ea typeface="黑体" panose="02010609060101010101" pitchFamily="49" charset="-122"/>
              </a:rPr>
              <a:t>Rno</a:t>
            </a:r>
            <a:r>
              <a:rPr lang="en-US" altLang="zh-CN" sz="1400" dirty="0">
                <a:latin typeface="黑体" panose="02010609060101010101" pitchFamily="49" charset="-122"/>
                <a:ea typeface="黑体" panose="02010609060101010101" pitchFamily="49" charset="-122"/>
              </a:rPr>
              <a:t> VARCHAR(10),</a:t>
            </a:r>
          </a:p>
          <a:p>
            <a:pPr lvl="2">
              <a:spcBef>
                <a:spcPct val="0"/>
              </a:spcBef>
              <a:buFont typeface="Wingdings" pitchFamily="2" charset="2"/>
              <a:buNone/>
            </a:pPr>
            <a:r>
              <a:rPr lang="en-US" altLang="zh-CN" sz="1400" dirty="0" err="1">
                <a:latin typeface="黑体" panose="02010609060101010101" pitchFamily="49" charset="-122"/>
                <a:ea typeface="黑体" panose="02010609060101010101" pitchFamily="49" charset="-122"/>
              </a:rPr>
              <a:t>Mno</a:t>
            </a:r>
            <a:r>
              <a:rPr lang="en-US" altLang="zh-CN" sz="1400" dirty="0">
                <a:latin typeface="黑体" panose="02010609060101010101" pitchFamily="49" charset="-122"/>
                <a:ea typeface="黑体" panose="02010609060101010101" pitchFamily="49" charset="-122"/>
              </a:rPr>
              <a:t> VARCHAR(10) NOT NULL,</a:t>
            </a:r>
          </a:p>
          <a:p>
            <a:pPr lvl="2">
              <a:spcBef>
                <a:spcPct val="0"/>
              </a:spcBef>
              <a:buFont typeface="Wingdings" pitchFamily="2" charset="2"/>
              <a:buNone/>
            </a:pPr>
            <a:r>
              <a:rPr lang="en-US" altLang="zh-CN" sz="1400" dirty="0" err="1">
                <a:latin typeface="黑体" panose="02010609060101010101" pitchFamily="49" charset="-122"/>
                <a:ea typeface="黑体" panose="02010609060101010101" pitchFamily="49" charset="-122"/>
              </a:rPr>
              <a:t>Mamount</a:t>
            </a:r>
            <a:r>
              <a:rPr lang="en-US" altLang="zh-CN" sz="1400" dirty="0">
                <a:latin typeface="黑体" panose="02010609060101010101" pitchFamily="49" charset="-122"/>
                <a:ea typeface="黑体" panose="02010609060101010101" pitchFamily="49" charset="-122"/>
              </a:rPr>
              <a:t> DECIMAL(18,0),</a:t>
            </a:r>
          </a:p>
          <a:p>
            <a:pPr lvl="2">
              <a:spcBef>
                <a:spcPct val="0"/>
              </a:spcBef>
              <a:buFont typeface="Wingdings" pitchFamily="2" charset="2"/>
              <a:buNone/>
            </a:pPr>
            <a:r>
              <a:rPr lang="en-US" altLang="zh-CN" sz="1400" dirty="0">
                <a:solidFill>
                  <a:srgbClr val="FF0000"/>
                </a:solidFill>
                <a:latin typeface="黑体" panose="02010609060101010101" pitchFamily="49" charset="-122"/>
                <a:ea typeface="黑体" panose="02010609060101010101" pitchFamily="49" charset="-122"/>
              </a:rPr>
              <a:t>PRIMARY KEY(</a:t>
            </a:r>
            <a:r>
              <a:rPr lang="en-US" altLang="zh-CN" sz="1400" dirty="0" err="1">
                <a:solidFill>
                  <a:srgbClr val="FF0000"/>
                </a:solidFill>
                <a:latin typeface="黑体" panose="02010609060101010101" pitchFamily="49" charset="-122"/>
                <a:ea typeface="黑体" panose="02010609060101010101" pitchFamily="49" charset="-122"/>
              </a:rPr>
              <a:t>Rno,Mno</a:t>
            </a:r>
            <a:r>
              <a:rPr lang="en-US" altLang="zh-CN" sz="1400" dirty="0">
                <a:solidFill>
                  <a:srgbClr val="FF0000"/>
                </a:solidFill>
                <a:latin typeface="黑体" panose="02010609060101010101" pitchFamily="49" charset="-122"/>
                <a:ea typeface="黑体" panose="02010609060101010101" pitchFamily="49" charset="-122"/>
              </a:rPr>
              <a:t>)</a:t>
            </a:r>
          </a:p>
          <a:p>
            <a:pPr lvl="2">
              <a:spcBef>
                <a:spcPct val="0"/>
              </a:spcBef>
              <a:buFont typeface="Wingdings" pitchFamily="2" charset="2"/>
              <a:buNone/>
            </a:pPr>
            <a:r>
              <a:rPr lang="en-US" altLang="zh-CN" sz="1400" dirty="0">
                <a:latin typeface="黑体" panose="02010609060101010101" pitchFamily="49" charset="-122"/>
                <a:ea typeface="黑体" panose="02010609060101010101" pitchFamily="49" charset="-122"/>
              </a:rPr>
              <a:t>}</a:t>
            </a:r>
          </a:p>
          <a:p>
            <a:endParaRPr lang="zh-CN" altLang="en-US" sz="1600" dirty="0"/>
          </a:p>
        </p:txBody>
      </p:sp>
      <p:sp>
        <p:nvSpPr>
          <p:cNvPr id="11" name="文本框 10"/>
          <p:cNvSpPr txBox="1"/>
          <p:nvPr/>
        </p:nvSpPr>
        <p:spPr>
          <a:xfrm>
            <a:off x="5076056" y="196280"/>
            <a:ext cx="219624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表级约束</a:t>
            </a: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90</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387260858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9.</a:t>
            </a:r>
            <a:r>
              <a:rPr lang="zh-CN" altLang="en-US" b="1" dirty="0">
                <a:solidFill>
                  <a:srgbClr val="123E61"/>
                </a:solidFill>
                <a:latin typeface="黑体" panose="02010609060101010101" pitchFamily="49" charset="-122"/>
                <a:ea typeface="黑体" panose="02010609060101010101" pitchFamily="49" charset="-122"/>
              </a:rPr>
              <a:t>完整性约束</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约束的创建</a:t>
            </a:r>
          </a:p>
        </p:txBody>
      </p:sp>
      <p:pic>
        <p:nvPicPr>
          <p:cNvPr id="7"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内容占位符 2">
            <a:extLst>
              <a:ext uri="{FF2B5EF4-FFF2-40B4-BE49-F238E27FC236}">
                <a16:creationId xmlns:a16="http://schemas.microsoft.com/office/drawing/2014/main" id="{74B9E43B-1C1D-4E15-BEC8-3B32444944BF}"/>
              </a:ext>
            </a:extLst>
          </p:cNvPr>
          <p:cNvSpPr txBox="1">
            <a:spLocks noChangeArrowheads="1"/>
          </p:cNvSpPr>
          <p:nvPr/>
        </p:nvSpPr>
        <p:spPr bwMode="auto">
          <a:xfrm>
            <a:off x="251520" y="707917"/>
            <a:ext cx="5585400" cy="424467"/>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spcBef>
                <a:spcPts val="0"/>
              </a:spcBef>
              <a:buClr>
                <a:schemeClr val="tx2"/>
              </a:buClr>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约束的创建</a:t>
            </a:r>
            <a:endParaRPr lang="en-US" altLang="zh-CN" sz="2000" dirty="0">
              <a:solidFill>
                <a:srgbClr val="123E61"/>
              </a:solidFill>
              <a:latin typeface="黑体" panose="02010609060101010101" pitchFamily="49" charset="-122"/>
              <a:ea typeface="黑体" panose="02010609060101010101" pitchFamily="49" charset="-122"/>
            </a:endParaRPr>
          </a:p>
        </p:txBody>
      </p:sp>
      <p:sp>
        <p:nvSpPr>
          <p:cNvPr id="10" name="文本框 9">
            <a:extLst>
              <a:ext uri="{FF2B5EF4-FFF2-40B4-BE49-F238E27FC236}">
                <a16:creationId xmlns:a16="http://schemas.microsoft.com/office/drawing/2014/main" id="{54AED65C-3C4D-4270-8EF8-DF5ACCB120FA}"/>
              </a:ext>
            </a:extLst>
          </p:cNvPr>
          <p:cNvSpPr txBox="1"/>
          <p:nvPr/>
        </p:nvSpPr>
        <p:spPr>
          <a:xfrm>
            <a:off x="755576" y="1123609"/>
            <a:ext cx="7048400" cy="1169551"/>
          </a:xfrm>
          <a:prstGeom prst="rect">
            <a:avLst/>
          </a:prstGeom>
          <a:noFill/>
        </p:spPr>
        <p:txBody>
          <a:bodyPr wrap="square" rtlCol="0">
            <a:spAutoFit/>
          </a:bodyPr>
          <a:lstStyle/>
          <a:p>
            <a:r>
              <a:rPr lang="en-US" altLang="zh-CN" sz="1400" dirty="0">
                <a:latin typeface="黑体" panose="02010609060101010101" pitchFamily="49" charset="-122"/>
                <a:ea typeface="黑体" panose="02010609060101010101" pitchFamily="49" charset="-122"/>
              </a:rPr>
              <a:t>Create table </a:t>
            </a:r>
            <a:r>
              <a:rPr lang="en-US" altLang="zh-CN" sz="1400" dirty="0" err="1">
                <a:latin typeface="黑体" panose="02010609060101010101" pitchFamily="49" charset="-122"/>
                <a:ea typeface="黑体" panose="02010609060101010101" pitchFamily="49" charset="-122"/>
              </a:rPr>
              <a:t>RecipeDeteail</a:t>
            </a:r>
            <a:r>
              <a:rPr lang="en-US" altLang="zh-CN" sz="1400" dirty="0">
                <a:latin typeface="黑体" panose="02010609060101010101" pitchFamily="49" charset="-122"/>
                <a:ea typeface="黑体" panose="02010609060101010101" pitchFamily="49" charset="-122"/>
              </a:rPr>
              <a:t>(</a:t>
            </a:r>
            <a:endParaRPr lang="zh-CN"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Rno</a:t>
            </a:r>
            <a:r>
              <a:rPr lang="en-US" altLang="zh-CN" sz="1400" dirty="0">
                <a:latin typeface="黑体" panose="02010609060101010101" pitchFamily="49" charset="-122"/>
                <a:ea typeface="黑体" panose="02010609060101010101" pitchFamily="49" charset="-122"/>
              </a:rPr>
              <a:t> varchar(10) Constraint  </a:t>
            </a:r>
            <a:r>
              <a:rPr lang="en-US" altLang="zh-CN" sz="1400" dirty="0" err="1">
                <a:latin typeface="黑体" panose="02010609060101010101" pitchFamily="49" charset="-122"/>
                <a:ea typeface="黑体" panose="02010609060101010101" pitchFamily="49" charset="-122"/>
              </a:rPr>
              <a:t>pk_rd</a:t>
            </a:r>
            <a:r>
              <a:rPr lang="en-US" altLang="zh-CN" sz="1400" dirty="0">
                <a:latin typeface="黑体" panose="02010609060101010101" pitchFamily="49" charset="-122"/>
                <a:ea typeface="黑体" panose="02010609060101010101" pitchFamily="49" charset="-122"/>
              </a:rPr>
              <a:t>  primary key,</a:t>
            </a:r>
            <a:endParaRPr lang="zh-CN"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Pno</a:t>
            </a:r>
            <a:r>
              <a:rPr lang="en-US" altLang="zh-CN" sz="1400" dirty="0">
                <a:latin typeface="黑体" panose="02010609060101010101" pitchFamily="49" charset="-122"/>
                <a:ea typeface="黑体" panose="02010609060101010101" pitchFamily="49" charset="-122"/>
              </a:rPr>
              <a:t> varchar(20),</a:t>
            </a:r>
            <a:endParaRPr lang="zh-CN"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Dno</a:t>
            </a:r>
            <a:r>
              <a:rPr lang="en-US" altLang="zh-CN" sz="1400" dirty="0">
                <a:latin typeface="黑体" panose="02010609060101010101" pitchFamily="49" charset="-122"/>
                <a:ea typeface="黑体" panose="02010609060101010101" pitchFamily="49" charset="-122"/>
              </a:rPr>
              <a:t> varchar(20),</a:t>
            </a:r>
            <a:endParaRPr lang="zh-CN"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        Constraint  </a:t>
            </a:r>
            <a:r>
              <a:rPr lang="en-US" altLang="zh-CN" sz="1400" dirty="0" err="1">
                <a:latin typeface="黑体" panose="02010609060101010101" pitchFamily="49" charset="-122"/>
                <a:ea typeface="黑体" panose="02010609060101010101" pitchFamily="49" charset="-122"/>
              </a:rPr>
              <a:t>un_pname_pm</a:t>
            </a:r>
            <a:r>
              <a:rPr lang="en-US" altLang="zh-CN" sz="1400" dirty="0">
                <a:latin typeface="黑体" panose="02010609060101010101" pitchFamily="49" charset="-122"/>
                <a:ea typeface="黑体" panose="02010609060101010101" pitchFamily="49" charset="-122"/>
              </a:rPr>
              <a:t>  unique(</a:t>
            </a:r>
            <a:r>
              <a:rPr lang="en-US" altLang="zh-CN" sz="1400" dirty="0" err="1">
                <a:latin typeface="黑体" panose="02010609060101010101" pitchFamily="49" charset="-122"/>
                <a:ea typeface="黑体" panose="02010609060101010101" pitchFamily="49" charset="-122"/>
              </a:rPr>
              <a:t>Pno,Dno</a:t>
            </a:r>
            <a:r>
              <a:rPr lang="en-US" altLang="zh-CN" sz="1400" dirty="0">
                <a:latin typeface="黑体" panose="02010609060101010101" pitchFamily="49" charset="-122"/>
                <a:ea typeface="黑体" panose="02010609060101010101" pitchFamily="49" charset="-122"/>
              </a:rPr>
              <a:t>))</a:t>
            </a:r>
            <a:endParaRPr lang="zh-CN" altLang="zh-CN" sz="1400" dirty="0">
              <a:latin typeface="黑体" panose="02010609060101010101" pitchFamily="49" charset="-122"/>
              <a:ea typeface="黑体" panose="02010609060101010101" pitchFamily="49" charset="-122"/>
            </a:endParaRPr>
          </a:p>
        </p:txBody>
      </p:sp>
      <p:pic>
        <p:nvPicPr>
          <p:cNvPr id="11" name="图片 10">
            <a:extLst>
              <a:ext uri="{FF2B5EF4-FFF2-40B4-BE49-F238E27FC236}">
                <a16:creationId xmlns:a16="http://schemas.microsoft.com/office/drawing/2014/main" id="{97C82674-FAA1-410C-B904-3C06E1F2CBAB}"/>
              </a:ext>
            </a:extLst>
          </p:cNvPr>
          <p:cNvPicPr/>
          <p:nvPr/>
        </p:nvPicPr>
        <p:blipFill>
          <a:blip r:embed="rId4"/>
          <a:stretch>
            <a:fillRect/>
          </a:stretch>
        </p:blipFill>
        <p:spPr>
          <a:xfrm>
            <a:off x="755576" y="2730058"/>
            <a:ext cx="4010025" cy="1609725"/>
          </a:xfrm>
          <a:prstGeom prst="rect">
            <a:avLst/>
          </a:prstGeom>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91</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361427389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9.</a:t>
            </a:r>
            <a:r>
              <a:rPr lang="zh-CN" altLang="en-US" b="1" dirty="0">
                <a:solidFill>
                  <a:srgbClr val="123E61"/>
                </a:solidFill>
                <a:latin typeface="黑体" panose="02010609060101010101" pitchFamily="49" charset="-122"/>
                <a:ea typeface="黑体" panose="02010609060101010101" pitchFamily="49" charset="-122"/>
              </a:rPr>
              <a:t>完整性约束</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a:solidFill>
                  <a:srgbClr val="123E61"/>
                </a:solidFill>
                <a:latin typeface="黑体" panose="02010609060101010101" pitchFamily="49" charset="-122"/>
                <a:ea typeface="黑体" panose="02010609060101010101" pitchFamily="49" charset="-122"/>
              </a:rPr>
              <a:t>约束的添加</a:t>
            </a:r>
            <a:endParaRPr lang="zh-CN" altLang="en-US" sz="1400" b="1" dirty="0">
              <a:solidFill>
                <a:srgbClr val="123E61"/>
              </a:solidFill>
              <a:latin typeface="黑体" panose="02010609060101010101" pitchFamily="49" charset="-122"/>
              <a:ea typeface="黑体" panose="02010609060101010101" pitchFamily="49" charset="-122"/>
            </a:endParaRPr>
          </a:p>
        </p:txBody>
      </p:sp>
      <p:pic>
        <p:nvPicPr>
          <p:cNvPr id="7"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内容占位符 2">
            <a:extLst>
              <a:ext uri="{FF2B5EF4-FFF2-40B4-BE49-F238E27FC236}">
                <a16:creationId xmlns:a16="http://schemas.microsoft.com/office/drawing/2014/main" id="{74B9E43B-1C1D-4E15-BEC8-3B32444944BF}"/>
              </a:ext>
            </a:extLst>
          </p:cNvPr>
          <p:cNvSpPr txBox="1">
            <a:spLocks noChangeArrowheads="1"/>
          </p:cNvSpPr>
          <p:nvPr/>
        </p:nvSpPr>
        <p:spPr bwMode="auto">
          <a:xfrm>
            <a:off x="251520" y="628328"/>
            <a:ext cx="5976664" cy="873034"/>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spcBef>
                <a:spcPts val="0"/>
              </a:spcBef>
              <a:buClr>
                <a:schemeClr val="tx2"/>
              </a:buClr>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约束的添加</a:t>
            </a:r>
            <a:endParaRPr lang="en-US" altLang="zh-CN" sz="2000" dirty="0">
              <a:solidFill>
                <a:srgbClr val="123E61"/>
              </a:solidFill>
              <a:latin typeface="黑体" panose="02010609060101010101" pitchFamily="49" charset="-122"/>
              <a:ea typeface="黑体" panose="02010609060101010101" pitchFamily="49" charset="-122"/>
            </a:endParaRPr>
          </a:p>
          <a:p>
            <a:pPr marL="457200" lvl="1" indent="0">
              <a:spcBef>
                <a:spcPts val="0"/>
              </a:spcBef>
              <a:buClr>
                <a:srgbClr val="FF0000"/>
              </a:buClr>
              <a:buSzPct val="50000"/>
              <a:buNone/>
            </a:pPr>
            <a:r>
              <a:rPr lang="zh-CN" altLang="zh-CN" sz="1600" dirty="0">
                <a:latin typeface="黑体" panose="02010609060101010101" pitchFamily="49" charset="-122"/>
                <a:ea typeface="黑体" panose="02010609060101010101" pitchFamily="49" charset="-122"/>
              </a:rPr>
              <a:t>可以通过</a:t>
            </a:r>
            <a:r>
              <a:rPr lang="en-US" altLang="zh-CN" sz="1600" dirty="0">
                <a:latin typeface="黑体" panose="02010609060101010101" pitchFamily="49" charset="-122"/>
                <a:ea typeface="黑体" panose="02010609060101010101" pitchFamily="49" charset="-122"/>
              </a:rPr>
              <a:t>ALTER TABLE</a:t>
            </a:r>
            <a:r>
              <a:rPr lang="zh-CN" altLang="zh-CN" sz="1600" dirty="0">
                <a:latin typeface="黑体" panose="02010609060101010101" pitchFamily="49" charset="-122"/>
                <a:ea typeface="黑体" panose="02010609060101010101" pitchFamily="49" charset="-122"/>
              </a:rPr>
              <a:t>语句为已有表添加各种约束</a:t>
            </a:r>
            <a:endParaRPr lang="zh-CN" altLang="zh-CN" sz="2000" dirty="0">
              <a:latin typeface="黑体" panose="02010609060101010101" pitchFamily="49" charset="-122"/>
              <a:ea typeface="黑体" panose="02010609060101010101" pitchFamily="49" charset="-122"/>
            </a:endParaRPr>
          </a:p>
          <a:p>
            <a:pPr marL="457200" lvl="1" indent="0">
              <a:spcBef>
                <a:spcPts val="0"/>
              </a:spcBef>
              <a:buClr>
                <a:srgbClr val="FF0000"/>
              </a:buClr>
              <a:buNone/>
            </a:pPr>
            <a:endParaRPr lang="en-US" altLang="zh-CN" sz="2400" dirty="0">
              <a:latin typeface="黑体" panose="02010609060101010101" pitchFamily="49" charset="-122"/>
              <a:ea typeface="黑体" panose="02010609060101010101" pitchFamily="49" charset="-122"/>
            </a:endParaRPr>
          </a:p>
        </p:txBody>
      </p:sp>
      <p:sp>
        <p:nvSpPr>
          <p:cNvPr id="15" name="文本框 14">
            <a:extLst>
              <a:ext uri="{FF2B5EF4-FFF2-40B4-BE49-F238E27FC236}">
                <a16:creationId xmlns:a16="http://schemas.microsoft.com/office/drawing/2014/main" id="{54AED65C-3C4D-4270-8EF8-DF5ACCB120FA}"/>
              </a:ext>
            </a:extLst>
          </p:cNvPr>
          <p:cNvSpPr txBox="1"/>
          <p:nvPr/>
        </p:nvSpPr>
        <p:spPr>
          <a:xfrm>
            <a:off x="756876" y="1360862"/>
            <a:ext cx="7048400" cy="1446550"/>
          </a:xfrm>
          <a:prstGeom prst="rect">
            <a:avLst/>
          </a:prstGeom>
          <a:noFill/>
        </p:spPr>
        <p:txBody>
          <a:bodyPr wrap="square" rtlCol="0">
            <a:spAutoFit/>
          </a:bodyPr>
          <a:lstStyle/>
          <a:p>
            <a:r>
              <a:rPr lang="en-US" altLang="zh-CN" sz="1400" dirty="0">
                <a:latin typeface="SimHei" panose="02010609060101010101" pitchFamily="49" charset="-122"/>
                <a:ea typeface="SimHei" panose="02010609060101010101" pitchFamily="49" charset="-122"/>
              </a:rPr>
              <a:t>ALTER TABLE </a:t>
            </a:r>
            <a:r>
              <a:rPr lang="en-US" altLang="zh-CN" sz="1400" dirty="0" err="1">
                <a:latin typeface="SimHei" panose="02010609060101010101" pitchFamily="49" charset="-122"/>
                <a:ea typeface="SimHei" panose="02010609060101010101" pitchFamily="49" charset="-122"/>
              </a:rPr>
              <a:t>RecipeDetail</a:t>
            </a:r>
            <a:r>
              <a:rPr lang="en-US" altLang="zh-CN" sz="1400" dirty="0">
                <a:latin typeface="SimHei" panose="02010609060101010101" pitchFamily="49" charset="-122"/>
                <a:ea typeface="SimHei" panose="02010609060101010101" pitchFamily="49" charset="-122"/>
              </a:rPr>
              <a:t> </a:t>
            </a:r>
            <a:endParaRPr lang="zh-CN" altLang="zh-CN" sz="1400" dirty="0">
              <a:latin typeface="SimHei" panose="02010609060101010101" pitchFamily="49" charset="-122"/>
              <a:ea typeface="SimHei" panose="02010609060101010101" pitchFamily="49" charset="-122"/>
            </a:endParaRPr>
          </a:p>
          <a:p>
            <a:r>
              <a:rPr lang="en-US" altLang="zh-CN" sz="1400" dirty="0">
                <a:latin typeface="SimHei" panose="02010609060101010101" pitchFamily="49" charset="-122"/>
                <a:ea typeface="SimHei" panose="02010609060101010101" pitchFamily="49" charset="-122"/>
              </a:rPr>
              <a:t>        ADD CONSTRAINT </a:t>
            </a:r>
            <a:r>
              <a:rPr lang="en-US" altLang="zh-CN" sz="1400" dirty="0" err="1">
                <a:latin typeface="SimHei" panose="02010609060101010101" pitchFamily="49" charset="-122"/>
                <a:ea typeface="SimHei" panose="02010609060101010101" pitchFamily="49" charset="-122"/>
              </a:rPr>
              <a:t>rno_mnokey</a:t>
            </a:r>
            <a:r>
              <a:rPr lang="en-US" altLang="zh-CN" sz="1400" dirty="0">
                <a:latin typeface="SimHei" panose="02010609060101010101" pitchFamily="49" charset="-122"/>
                <a:ea typeface="SimHei" panose="02010609060101010101" pitchFamily="49" charset="-122"/>
              </a:rPr>
              <a:t> PRIMARY KEY(</a:t>
            </a:r>
            <a:r>
              <a:rPr lang="en-US" altLang="zh-CN" sz="1400" dirty="0" err="1">
                <a:latin typeface="SimHei" panose="02010609060101010101" pitchFamily="49" charset="-122"/>
                <a:ea typeface="SimHei" panose="02010609060101010101" pitchFamily="49" charset="-122"/>
              </a:rPr>
              <a:t>Rno,Mno</a:t>
            </a:r>
            <a:r>
              <a:rPr lang="en-US" altLang="zh-CN" sz="1400" dirty="0">
                <a:latin typeface="SimHei" panose="02010609060101010101" pitchFamily="49" charset="-122"/>
                <a:ea typeface="SimHei" panose="02010609060101010101" pitchFamily="49" charset="-122"/>
              </a:rPr>
              <a:t>);</a:t>
            </a:r>
            <a:endParaRPr lang="zh-CN" altLang="zh-CN" sz="1400" dirty="0">
              <a:latin typeface="SimHei" panose="02010609060101010101" pitchFamily="49" charset="-122"/>
              <a:ea typeface="SimHei" panose="02010609060101010101" pitchFamily="49" charset="-122"/>
            </a:endParaRPr>
          </a:p>
          <a:p>
            <a:r>
              <a:rPr lang="en-US" altLang="zh-CN" sz="1400" dirty="0">
                <a:latin typeface="SimHei" panose="02010609060101010101" pitchFamily="49" charset="-122"/>
                <a:ea typeface="SimHei" panose="02010609060101010101" pitchFamily="49" charset="-122"/>
              </a:rPr>
              <a:t>ALTER TABLE </a:t>
            </a:r>
            <a:r>
              <a:rPr lang="en-US" altLang="zh-CN" sz="1400" dirty="0" err="1">
                <a:latin typeface="SimHei" panose="02010609060101010101" pitchFamily="49" charset="-122"/>
                <a:ea typeface="SimHei" panose="02010609060101010101" pitchFamily="49" charset="-122"/>
              </a:rPr>
              <a:t>RecipeDetail</a:t>
            </a:r>
            <a:r>
              <a:rPr lang="en-US" altLang="zh-CN" sz="1400" dirty="0">
                <a:latin typeface="SimHei" panose="02010609060101010101" pitchFamily="49" charset="-122"/>
                <a:ea typeface="SimHei" panose="02010609060101010101" pitchFamily="49" charset="-122"/>
              </a:rPr>
              <a:t> </a:t>
            </a:r>
            <a:endParaRPr lang="zh-CN" altLang="zh-CN" sz="1400" dirty="0">
              <a:latin typeface="SimHei" panose="02010609060101010101" pitchFamily="49" charset="-122"/>
              <a:ea typeface="SimHei" panose="02010609060101010101" pitchFamily="49" charset="-122"/>
            </a:endParaRPr>
          </a:p>
          <a:p>
            <a:r>
              <a:rPr lang="en-US" altLang="zh-CN" sz="1400" dirty="0">
                <a:latin typeface="SimHei" panose="02010609060101010101" pitchFamily="49" charset="-122"/>
                <a:ea typeface="SimHei" panose="02010609060101010101" pitchFamily="49" charset="-122"/>
              </a:rPr>
              <a:t>        ADD CONSTRAINT </a:t>
            </a:r>
            <a:r>
              <a:rPr lang="en-US" altLang="zh-CN" sz="1400" dirty="0" err="1">
                <a:latin typeface="SimHei" panose="02010609060101010101" pitchFamily="49" charset="-122"/>
                <a:ea typeface="SimHei" panose="02010609060101010101" pitchFamily="49" charset="-122"/>
              </a:rPr>
              <a:t>mnoforeignkey</a:t>
            </a:r>
            <a:r>
              <a:rPr lang="en-US" altLang="zh-CN" sz="1400" dirty="0">
                <a:latin typeface="SimHei" panose="02010609060101010101" pitchFamily="49" charset="-122"/>
                <a:ea typeface="SimHei" panose="02010609060101010101" pitchFamily="49" charset="-122"/>
              </a:rPr>
              <a:t> FOREIGN KEY(</a:t>
            </a:r>
            <a:r>
              <a:rPr lang="en-US" altLang="zh-CN" sz="1400" dirty="0" err="1">
                <a:latin typeface="SimHei" panose="02010609060101010101" pitchFamily="49" charset="-122"/>
                <a:ea typeface="SimHei" panose="02010609060101010101" pitchFamily="49" charset="-122"/>
              </a:rPr>
              <a:t>Mno</a:t>
            </a:r>
            <a:r>
              <a:rPr lang="en-US" altLang="zh-CN" sz="1400" dirty="0">
                <a:latin typeface="SimHei" panose="02010609060101010101" pitchFamily="49" charset="-122"/>
                <a:ea typeface="SimHei" panose="02010609060101010101" pitchFamily="49" charset="-122"/>
              </a:rPr>
              <a:t>) REFERENCES Medicine (</a:t>
            </a:r>
            <a:r>
              <a:rPr lang="en-US" altLang="zh-CN" sz="1400" dirty="0" err="1">
                <a:latin typeface="SimHei" panose="02010609060101010101" pitchFamily="49" charset="-122"/>
                <a:ea typeface="SimHei" panose="02010609060101010101" pitchFamily="49" charset="-122"/>
              </a:rPr>
              <a:t>Mno</a:t>
            </a:r>
            <a:r>
              <a:rPr lang="en-US" altLang="zh-CN" sz="1400" dirty="0">
                <a:latin typeface="SimHei" panose="02010609060101010101" pitchFamily="49" charset="-122"/>
                <a:ea typeface="SimHei" panose="02010609060101010101" pitchFamily="49" charset="-122"/>
              </a:rPr>
              <a:t>);</a:t>
            </a:r>
            <a:endParaRPr lang="zh-CN" altLang="zh-CN" sz="1400" dirty="0">
              <a:latin typeface="SimHei" panose="02010609060101010101" pitchFamily="49" charset="-122"/>
              <a:ea typeface="SimHei" panose="02010609060101010101" pitchFamily="49" charset="-122"/>
            </a:endParaRPr>
          </a:p>
          <a:p>
            <a:endParaRPr lang="zh-CN" altLang="en-US" dirty="0">
              <a:solidFill>
                <a:srgbClr val="123E61"/>
              </a:solidFill>
            </a:endParaRPr>
          </a:p>
        </p:txBody>
      </p:sp>
      <p:pic>
        <p:nvPicPr>
          <p:cNvPr id="17" name="图片 16" descr="C:\Users\Administrator\Desktop\jietu\第四章\4-28.2.PNG">
            <a:extLst>
              <a:ext uri="{FF2B5EF4-FFF2-40B4-BE49-F238E27FC236}">
                <a16:creationId xmlns:a16="http://schemas.microsoft.com/office/drawing/2014/main" id="{24D0DEDE-2DB0-4EAE-BE03-98529AC96B4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a:xfrm>
            <a:off x="3829872" y="1645674"/>
            <a:ext cx="5062608" cy="3123114"/>
          </a:xfrm>
          <a:prstGeom prst="rect">
            <a:avLst/>
          </a:prstGeom>
          <a:noFill/>
          <a:ln>
            <a:noFill/>
          </a:ln>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92</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58272685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9.</a:t>
            </a:r>
            <a:r>
              <a:rPr lang="zh-CN" altLang="en-US" b="1" dirty="0">
                <a:solidFill>
                  <a:srgbClr val="123E61"/>
                </a:solidFill>
                <a:latin typeface="黑体" panose="02010609060101010101" pitchFamily="49" charset="-122"/>
                <a:ea typeface="黑体" panose="02010609060101010101" pitchFamily="49" charset="-122"/>
              </a:rPr>
              <a:t>完整性约束</a:t>
            </a: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约束的删除</a:t>
            </a:r>
          </a:p>
        </p:txBody>
      </p:sp>
      <p:pic>
        <p:nvPicPr>
          <p:cNvPr id="7"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内容占位符 2">
            <a:extLst>
              <a:ext uri="{FF2B5EF4-FFF2-40B4-BE49-F238E27FC236}">
                <a16:creationId xmlns:a16="http://schemas.microsoft.com/office/drawing/2014/main" id="{74B9E43B-1C1D-4E15-BEC8-3B32444944BF}"/>
              </a:ext>
            </a:extLst>
          </p:cNvPr>
          <p:cNvSpPr txBox="1">
            <a:spLocks noChangeArrowheads="1"/>
          </p:cNvSpPr>
          <p:nvPr/>
        </p:nvSpPr>
        <p:spPr bwMode="auto">
          <a:xfrm>
            <a:off x="323528" y="603792"/>
            <a:ext cx="6063654" cy="576064"/>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spcBef>
                <a:spcPts val="1200"/>
              </a:spcBef>
              <a:buClr>
                <a:schemeClr val="tx2"/>
              </a:buClr>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例：约束的删除</a:t>
            </a:r>
            <a:endParaRPr lang="en-US" altLang="zh-CN" sz="2000" dirty="0">
              <a:solidFill>
                <a:srgbClr val="123E61"/>
              </a:solidFill>
              <a:latin typeface="黑体" panose="02010609060101010101" pitchFamily="49" charset="-122"/>
              <a:ea typeface="黑体" panose="02010609060101010101" pitchFamily="49" charset="-122"/>
            </a:endParaRPr>
          </a:p>
        </p:txBody>
      </p:sp>
      <p:sp>
        <p:nvSpPr>
          <p:cNvPr id="14" name="文本框 13">
            <a:extLst>
              <a:ext uri="{FF2B5EF4-FFF2-40B4-BE49-F238E27FC236}">
                <a16:creationId xmlns:a16="http://schemas.microsoft.com/office/drawing/2014/main" id="{5F3B1F2C-5CF9-4F4F-8AB4-8634B5C171B4}"/>
              </a:ext>
            </a:extLst>
          </p:cNvPr>
          <p:cNvSpPr txBox="1"/>
          <p:nvPr/>
        </p:nvSpPr>
        <p:spPr>
          <a:xfrm>
            <a:off x="-108520" y="1072574"/>
            <a:ext cx="7020780" cy="307777"/>
          </a:xfrm>
          <a:prstGeom prst="rect">
            <a:avLst/>
          </a:prstGeom>
          <a:noFill/>
        </p:spPr>
        <p:txBody>
          <a:bodyPr wrap="square" rtlCol="0">
            <a:spAutoFit/>
          </a:bodyPr>
          <a:lstStyle/>
          <a:p>
            <a:pPr lvl="2">
              <a:spcBef>
                <a:spcPct val="0"/>
              </a:spcBef>
              <a:buFont typeface="Wingdings" pitchFamily="2" charset="2"/>
              <a:buNone/>
            </a:pPr>
            <a:r>
              <a:rPr lang="en-US" altLang="zh-CN" sz="1400" dirty="0">
                <a:latin typeface="黑体" panose="02010609060101010101" pitchFamily="49" charset="-122"/>
                <a:ea typeface="黑体" panose="02010609060101010101" pitchFamily="49" charset="-122"/>
              </a:rPr>
              <a:t>ALTER TABLE </a:t>
            </a:r>
            <a:r>
              <a:rPr lang="en-US" altLang="zh-CN" sz="1400" dirty="0" err="1">
                <a:latin typeface="黑体" panose="02010609060101010101" pitchFamily="49" charset="-122"/>
                <a:ea typeface="黑体" panose="02010609060101010101" pitchFamily="49" charset="-122"/>
              </a:rPr>
              <a:t>RecipeDetail</a:t>
            </a:r>
            <a:r>
              <a:rPr lang="en-US" altLang="zh-CN" sz="1400" dirty="0">
                <a:latin typeface="黑体" panose="02010609060101010101" pitchFamily="49" charset="-122"/>
                <a:ea typeface="黑体" panose="02010609060101010101" pitchFamily="49" charset="-122"/>
              </a:rPr>
              <a:t> DROP CONSTRAINT </a:t>
            </a:r>
            <a:r>
              <a:rPr lang="en-US" altLang="zh-CN" sz="1400" dirty="0" err="1">
                <a:latin typeface="黑体" panose="02010609060101010101" pitchFamily="49" charset="-122"/>
                <a:ea typeface="黑体" panose="02010609060101010101" pitchFamily="49" charset="-122"/>
              </a:rPr>
              <a:t>rno_mnokey</a:t>
            </a:r>
            <a:r>
              <a:rPr lang="en-US" altLang="zh-CN" sz="1400" dirty="0">
                <a:latin typeface="黑体" panose="02010609060101010101" pitchFamily="49" charset="-122"/>
                <a:ea typeface="黑体" panose="02010609060101010101" pitchFamily="49" charset="-122"/>
              </a:rPr>
              <a:t>;</a:t>
            </a:r>
            <a:endParaRPr lang="zh-CN" altLang="en-US" sz="1400" dirty="0">
              <a:latin typeface="黑体" panose="02010609060101010101" pitchFamily="49" charset="-122"/>
              <a:ea typeface="黑体" panose="02010609060101010101" pitchFamily="49" charset="-122"/>
            </a:endParaRPr>
          </a:p>
        </p:txBody>
      </p:sp>
      <p:pic>
        <p:nvPicPr>
          <p:cNvPr id="17" name="图片 16" descr="C:\Users\Administrator\Desktop\jietu\第四章\4-24.1.PNG">
            <a:extLst>
              <a:ext uri="{FF2B5EF4-FFF2-40B4-BE49-F238E27FC236}">
                <a16:creationId xmlns:a16="http://schemas.microsoft.com/office/drawing/2014/main" id="{DE07C53B-BF4B-488A-8CDD-8933BBB92F77}"/>
              </a:ext>
            </a:extLst>
          </p:cNvPr>
          <p:cNvPicPr/>
          <p:nvPr/>
        </p:nvPicPr>
        <p:blipFill>
          <a:blip r:embed="rId4">
            <a:extLst>
              <a:ext uri="{28A0092B-C50C-407E-A947-70E740481C1C}">
                <a14:useLocalDpi xmlns:a14="http://schemas.microsoft.com/office/drawing/2010/main" val="0"/>
              </a:ext>
            </a:extLst>
          </a:blip>
          <a:srcRect/>
          <a:stretch>
            <a:fillRect/>
          </a:stretch>
        </p:blipFill>
        <p:spPr>
          <a:xfrm>
            <a:off x="309192" y="1848306"/>
            <a:ext cx="3027489" cy="1876365"/>
          </a:xfrm>
          <a:prstGeom prst="rect">
            <a:avLst/>
          </a:prstGeom>
          <a:noFill/>
          <a:ln>
            <a:noFill/>
          </a:ln>
        </p:spPr>
      </p:pic>
      <p:pic>
        <p:nvPicPr>
          <p:cNvPr id="18" name="图片 17" descr="C:\Users\Administrator\Desktop\jietu\第四章\4-24.2.PNG">
            <a:extLst>
              <a:ext uri="{FF2B5EF4-FFF2-40B4-BE49-F238E27FC236}">
                <a16:creationId xmlns:a16="http://schemas.microsoft.com/office/drawing/2014/main" id="{E60E1AB1-C1F2-46DC-B3E0-4A6D8D66FA82}"/>
              </a:ext>
            </a:extLst>
          </p:cNvPr>
          <p:cNvPicPr/>
          <p:nvPr/>
        </p:nvPicPr>
        <p:blipFill>
          <a:blip r:embed="rId5" cstate="print">
            <a:extLst>
              <a:ext uri="{28A0092B-C50C-407E-A947-70E740481C1C}">
                <a14:useLocalDpi xmlns:a14="http://schemas.microsoft.com/office/drawing/2010/main" val="0"/>
              </a:ext>
            </a:extLst>
          </a:blip>
          <a:srcRect/>
          <a:stretch>
            <a:fillRect/>
          </a:stretch>
        </p:blipFill>
        <p:spPr>
          <a:xfrm>
            <a:off x="4019796" y="1818355"/>
            <a:ext cx="4152604" cy="1977161"/>
          </a:xfrm>
          <a:prstGeom prst="rect">
            <a:avLst/>
          </a:prstGeom>
          <a:noFill/>
          <a:ln>
            <a:noFill/>
          </a:ln>
        </p:spPr>
      </p:pic>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93</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35089259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9.</a:t>
            </a:r>
            <a:r>
              <a:rPr lang="zh-CN" altLang="en-US" b="1" dirty="0">
                <a:solidFill>
                  <a:srgbClr val="123E61"/>
                </a:solidFill>
                <a:latin typeface="黑体" panose="02010609060101010101" pitchFamily="49" charset="-122"/>
                <a:ea typeface="黑体" panose="02010609060101010101" pitchFamily="49" charset="-122"/>
              </a:rPr>
              <a:t>完整性约束</a:t>
            </a:r>
          </a:p>
        </p:txBody>
      </p:sp>
      <p:sp>
        <p:nvSpPr>
          <p:cNvPr id="6" name="文本框 5"/>
          <p:cNvSpPr txBox="1"/>
          <p:nvPr/>
        </p:nvSpPr>
        <p:spPr>
          <a:xfrm>
            <a:off x="4139952" y="160276"/>
            <a:ext cx="3240360"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参照完整性定义</a:t>
            </a:r>
          </a:p>
        </p:txBody>
      </p:sp>
      <p:sp>
        <p:nvSpPr>
          <p:cNvPr id="9" name="内容占位符 2">
            <a:extLst>
              <a:ext uri="{FF2B5EF4-FFF2-40B4-BE49-F238E27FC236}">
                <a16:creationId xmlns:a16="http://schemas.microsoft.com/office/drawing/2014/main" id="{74B9E43B-1C1D-4E15-BEC8-3B32444944BF}"/>
              </a:ext>
            </a:extLst>
          </p:cNvPr>
          <p:cNvSpPr txBox="1">
            <a:spLocks noChangeArrowheads="1"/>
          </p:cNvSpPr>
          <p:nvPr/>
        </p:nvSpPr>
        <p:spPr bwMode="auto">
          <a:xfrm>
            <a:off x="791579" y="891386"/>
            <a:ext cx="7512735" cy="279728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1200"/>
              </a:spcBef>
              <a:buClr>
                <a:schemeClr val="accent1"/>
              </a:buClr>
              <a:buSzPct val="108000"/>
              <a:buFont typeface="Wingdings" pitchFamily="2" charset="2"/>
              <a:buChar char="l"/>
            </a:pPr>
            <a:r>
              <a:rPr lang="en-US" altLang="zh-CN" sz="2000" dirty="0">
                <a:solidFill>
                  <a:srgbClr val="123E61"/>
                </a:solidFill>
                <a:latin typeface="黑体" panose="02010609060101010101" pitchFamily="49" charset="-122"/>
                <a:ea typeface="黑体" panose="02010609060101010101" pitchFamily="49" charset="-122"/>
              </a:rPr>
              <a:t>Foreign Key</a:t>
            </a:r>
            <a:r>
              <a:rPr lang="zh-CN" altLang="en-US" sz="2000" dirty="0">
                <a:solidFill>
                  <a:srgbClr val="123E61"/>
                </a:solidFill>
                <a:latin typeface="黑体" panose="02010609060101010101" pitchFamily="49" charset="-122"/>
                <a:ea typeface="黑体" panose="02010609060101010101" pitchFamily="49" charset="-122"/>
              </a:rPr>
              <a:t>约束</a:t>
            </a:r>
            <a:endParaRPr lang="en-US" altLang="zh-CN" sz="2000" dirty="0">
              <a:solidFill>
                <a:srgbClr val="123E61"/>
              </a:solidFill>
              <a:latin typeface="黑体" panose="02010609060101010101" pitchFamily="49" charset="-122"/>
              <a:ea typeface="黑体" panose="02010609060101010101" pitchFamily="49" charset="-122"/>
            </a:endParaRPr>
          </a:p>
          <a:p>
            <a:pPr marL="685800" lvl="1">
              <a:lnSpc>
                <a:spcPct val="150000"/>
              </a:lnSpc>
              <a:buFont typeface="Wingdings" pitchFamily="2" charset="2"/>
              <a:buChar char="l"/>
            </a:pPr>
            <a:r>
              <a:rPr lang="zh-CN" altLang="en-US" sz="1600" dirty="0">
                <a:solidFill>
                  <a:srgbClr val="14436A"/>
                </a:solidFill>
                <a:latin typeface="黑体" panose="02010609060101010101" pitchFamily="49" charset="-122"/>
                <a:ea typeface="黑体" panose="02010609060101010101" pitchFamily="49" charset="-122"/>
              </a:rPr>
              <a:t>设</a:t>
            </a:r>
            <a:r>
              <a:rPr lang="en-US" altLang="zh-CN" sz="1600" dirty="0">
                <a:solidFill>
                  <a:srgbClr val="14436A"/>
                </a:solidFill>
                <a:latin typeface="黑体" panose="02010609060101010101" pitchFamily="49" charset="-122"/>
                <a:ea typeface="黑体" panose="02010609060101010101" pitchFamily="49" charset="-122"/>
              </a:rPr>
              <a:t>R</a:t>
            </a:r>
            <a:r>
              <a:rPr lang="zh-CN" altLang="en-US" sz="1600" dirty="0">
                <a:solidFill>
                  <a:srgbClr val="14436A"/>
                </a:solidFill>
                <a:latin typeface="黑体" panose="02010609060101010101" pitchFamily="49" charset="-122"/>
                <a:ea typeface="黑体" panose="02010609060101010101" pitchFamily="49" charset="-122"/>
              </a:rPr>
              <a:t>和</a:t>
            </a:r>
            <a:r>
              <a:rPr lang="en-US" altLang="zh-CN" sz="1600" dirty="0">
                <a:solidFill>
                  <a:srgbClr val="14436A"/>
                </a:solidFill>
                <a:latin typeface="黑体" panose="02010609060101010101" pitchFamily="49" charset="-122"/>
                <a:ea typeface="黑体" panose="02010609060101010101" pitchFamily="49" charset="-122"/>
              </a:rPr>
              <a:t>S</a:t>
            </a:r>
            <a:r>
              <a:rPr lang="zh-CN" altLang="en-US" sz="1600" dirty="0">
                <a:solidFill>
                  <a:srgbClr val="14436A"/>
                </a:solidFill>
                <a:latin typeface="黑体" panose="02010609060101010101" pitchFamily="49" charset="-122"/>
                <a:ea typeface="黑体" panose="02010609060101010101" pitchFamily="49" charset="-122"/>
              </a:rPr>
              <a:t>是两个基本关系；</a:t>
            </a:r>
            <a:endParaRPr lang="en-US" altLang="zh-CN" sz="1600" dirty="0">
              <a:solidFill>
                <a:srgbClr val="14436A"/>
              </a:solidFill>
              <a:latin typeface="黑体" panose="02010609060101010101" pitchFamily="49" charset="-122"/>
              <a:ea typeface="黑体" panose="02010609060101010101" pitchFamily="49" charset="-122"/>
            </a:endParaRPr>
          </a:p>
          <a:p>
            <a:pPr marL="685800" lvl="1">
              <a:lnSpc>
                <a:spcPct val="150000"/>
              </a:lnSpc>
              <a:buFont typeface="Wingdings" pitchFamily="2" charset="2"/>
              <a:buChar char="l"/>
            </a:pPr>
            <a:r>
              <a:rPr lang="en-US" altLang="zh-CN" sz="1600" dirty="0">
                <a:solidFill>
                  <a:srgbClr val="14436A"/>
                </a:solidFill>
                <a:latin typeface="黑体" panose="02010609060101010101" pitchFamily="49" charset="-122"/>
                <a:ea typeface="黑体" panose="02010609060101010101" pitchFamily="49" charset="-122"/>
              </a:rPr>
              <a:t>F</a:t>
            </a:r>
            <a:r>
              <a:rPr lang="zh-CN" altLang="en-US" sz="1600" dirty="0">
                <a:solidFill>
                  <a:srgbClr val="14436A"/>
                </a:solidFill>
                <a:latin typeface="黑体" panose="02010609060101010101" pitchFamily="49" charset="-122"/>
                <a:ea typeface="黑体" panose="02010609060101010101" pitchFamily="49" charset="-122"/>
              </a:rPr>
              <a:t>是关系</a:t>
            </a:r>
            <a:r>
              <a:rPr lang="en-US" altLang="zh-CN" sz="1600" dirty="0">
                <a:solidFill>
                  <a:srgbClr val="14436A"/>
                </a:solidFill>
                <a:latin typeface="黑体" panose="02010609060101010101" pitchFamily="49" charset="-122"/>
                <a:ea typeface="黑体" panose="02010609060101010101" pitchFamily="49" charset="-122"/>
              </a:rPr>
              <a:t>R</a:t>
            </a:r>
            <a:r>
              <a:rPr lang="zh-CN" altLang="zh-CN" sz="1600" dirty="0">
                <a:solidFill>
                  <a:srgbClr val="14436A"/>
                </a:solidFill>
                <a:latin typeface="黑体" panose="02010609060101010101" pitchFamily="49" charset="-122"/>
                <a:ea typeface="黑体" panose="02010609060101010101" pitchFamily="49" charset="-122"/>
              </a:rPr>
              <a:t>的一个或一组属性，但不是关系</a:t>
            </a:r>
            <a:r>
              <a:rPr lang="en-US" altLang="zh-CN" sz="1600" dirty="0">
                <a:solidFill>
                  <a:srgbClr val="14436A"/>
                </a:solidFill>
                <a:latin typeface="黑体" panose="02010609060101010101" pitchFamily="49" charset="-122"/>
                <a:ea typeface="黑体" panose="02010609060101010101" pitchFamily="49" charset="-122"/>
              </a:rPr>
              <a:t>R</a:t>
            </a:r>
            <a:r>
              <a:rPr lang="zh-CN" altLang="zh-CN" sz="1600" dirty="0">
                <a:solidFill>
                  <a:srgbClr val="14436A"/>
                </a:solidFill>
                <a:latin typeface="黑体" panose="02010609060101010101" pitchFamily="49" charset="-122"/>
                <a:ea typeface="黑体" panose="02010609060101010101" pitchFamily="49" charset="-122"/>
              </a:rPr>
              <a:t>的码</a:t>
            </a:r>
            <a:r>
              <a:rPr lang="zh-CN" altLang="en-US" sz="1600" dirty="0">
                <a:solidFill>
                  <a:srgbClr val="14436A"/>
                </a:solidFill>
                <a:latin typeface="黑体" panose="02010609060101010101" pitchFamily="49" charset="-122"/>
                <a:ea typeface="黑体" panose="02010609060101010101" pitchFamily="49" charset="-122"/>
              </a:rPr>
              <a:t>；</a:t>
            </a:r>
            <a:endParaRPr lang="en-US" altLang="zh-CN" sz="1600" dirty="0">
              <a:solidFill>
                <a:srgbClr val="14436A"/>
              </a:solidFill>
              <a:latin typeface="黑体" panose="02010609060101010101" pitchFamily="49" charset="-122"/>
              <a:ea typeface="黑体" panose="02010609060101010101" pitchFamily="49" charset="-122"/>
            </a:endParaRPr>
          </a:p>
          <a:p>
            <a:pPr marL="685800" lvl="1">
              <a:lnSpc>
                <a:spcPct val="150000"/>
              </a:lnSpc>
              <a:buFont typeface="Wingdings" pitchFamily="2" charset="2"/>
              <a:buChar char="l"/>
            </a:pPr>
            <a:r>
              <a:rPr lang="zh-CN" altLang="zh-CN" sz="1600" dirty="0">
                <a:solidFill>
                  <a:srgbClr val="14436A"/>
                </a:solidFill>
                <a:latin typeface="黑体" panose="02010609060101010101" pitchFamily="49" charset="-122"/>
                <a:ea typeface="黑体" panose="02010609060101010101" pitchFamily="49" charset="-122"/>
              </a:rPr>
              <a:t>如果</a:t>
            </a:r>
            <a:r>
              <a:rPr lang="en-US" altLang="zh-CN" sz="1600" dirty="0">
                <a:solidFill>
                  <a:srgbClr val="14436A"/>
                </a:solidFill>
                <a:latin typeface="黑体" panose="02010609060101010101" pitchFamily="49" charset="-122"/>
                <a:ea typeface="黑体" panose="02010609060101010101" pitchFamily="49" charset="-122"/>
              </a:rPr>
              <a:t>F</a:t>
            </a:r>
            <a:r>
              <a:rPr lang="zh-CN" altLang="zh-CN" sz="1600" dirty="0">
                <a:solidFill>
                  <a:srgbClr val="14436A"/>
                </a:solidFill>
                <a:latin typeface="黑体" panose="02010609060101010101" pitchFamily="49" charset="-122"/>
                <a:ea typeface="黑体" panose="02010609060101010101" pitchFamily="49" charset="-122"/>
              </a:rPr>
              <a:t>与关系</a:t>
            </a:r>
            <a:r>
              <a:rPr lang="en-US" altLang="zh-CN" sz="1600" dirty="0">
                <a:solidFill>
                  <a:srgbClr val="14436A"/>
                </a:solidFill>
                <a:latin typeface="黑体" panose="02010609060101010101" pitchFamily="49" charset="-122"/>
                <a:ea typeface="黑体" panose="02010609060101010101" pitchFamily="49" charset="-122"/>
              </a:rPr>
              <a:t>S</a:t>
            </a:r>
            <a:r>
              <a:rPr lang="zh-CN" altLang="zh-CN" sz="1600" dirty="0">
                <a:solidFill>
                  <a:srgbClr val="14436A"/>
                </a:solidFill>
                <a:latin typeface="黑体" panose="02010609060101010101" pitchFamily="49" charset="-122"/>
                <a:ea typeface="黑体" panose="02010609060101010101" pitchFamily="49" charset="-122"/>
              </a:rPr>
              <a:t>的主码</a:t>
            </a:r>
            <a:r>
              <a:rPr lang="en-US" altLang="zh-CN" sz="1600" dirty="0">
                <a:solidFill>
                  <a:srgbClr val="14436A"/>
                </a:solidFill>
                <a:latin typeface="黑体" panose="02010609060101010101" pitchFamily="49" charset="-122"/>
                <a:ea typeface="黑体" panose="02010609060101010101" pitchFamily="49" charset="-122"/>
              </a:rPr>
              <a:t>K</a:t>
            </a:r>
            <a:r>
              <a:rPr lang="zh-CN" altLang="zh-CN" sz="1600" dirty="0">
                <a:solidFill>
                  <a:srgbClr val="14436A"/>
                </a:solidFill>
                <a:latin typeface="黑体" panose="02010609060101010101" pitchFamily="49" charset="-122"/>
                <a:ea typeface="黑体" panose="02010609060101010101" pitchFamily="49" charset="-122"/>
              </a:rPr>
              <a:t>相对应，则称</a:t>
            </a:r>
            <a:r>
              <a:rPr lang="en-US" altLang="zh-CN" sz="1600" dirty="0">
                <a:solidFill>
                  <a:srgbClr val="14436A"/>
                </a:solidFill>
                <a:latin typeface="黑体" panose="02010609060101010101" pitchFamily="49" charset="-122"/>
                <a:ea typeface="黑体" panose="02010609060101010101" pitchFamily="49" charset="-122"/>
              </a:rPr>
              <a:t>F</a:t>
            </a:r>
            <a:r>
              <a:rPr lang="zh-CN" altLang="zh-CN" sz="1600" dirty="0">
                <a:solidFill>
                  <a:srgbClr val="14436A"/>
                </a:solidFill>
                <a:latin typeface="黑体" panose="02010609060101010101" pitchFamily="49" charset="-122"/>
                <a:ea typeface="黑体" panose="02010609060101010101" pitchFamily="49" charset="-122"/>
              </a:rPr>
              <a:t>是关系</a:t>
            </a:r>
            <a:r>
              <a:rPr lang="en-US" altLang="zh-CN" sz="1600" dirty="0">
                <a:solidFill>
                  <a:srgbClr val="14436A"/>
                </a:solidFill>
                <a:latin typeface="黑体" panose="02010609060101010101" pitchFamily="49" charset="-122"/>
                <a:ea typeface="黑体" panose="02010609060101010101" pitchFamily="49" charset="-122"/>
              </a:rPr>
              <a:t>R</a:t>
            </a:r>
            <a:r>
              <a:rPr lang="zh-CN" altLang="zh-CN" sz="1600" dirty="0">
                <a:solidFill>
                  <a:srgbClr val="14436A"/>
                </a:solidFill>
                <a:latin typeface="黑体" panose="02010609060101010101" pitchFamily="49" charset="-122"/>
                <a:ea typeface="黑体" panose="02010609060101010101" pitchFamily="49" charset="-122"/>
              </a:rPr>
              <a:t>的外码（</a:t>
            </a:r>
            <a:r>
              <a:rPr lang="en-US" altLang="zh-CN" sz="1600" dirty="0">
                <a:solidFill>
                  <a:srgbClr val="14436A"/>
                </a:solidFill>
                <a:latin typeface="黑体" panose="02010609060101010101" pitchFamily="49" charset="-122"/>
                <a:ea typeface="黑体" panose="02010609060101010101" pitchFamily="49" charset="-122"/>
              </a:rPr>
              <a:t>Foreign-Key</a:t>
            </a:r>
            <a:r>
              <a:rPr lang="zh-CN" altLang="zh-CN" sz="1600" dirty="0">
                <a:solidFill>
                  <a:srgbClr val="14436A"/>
                </a:solidFill>
                <a:latin typeface="黑体" panose="02010609060101010101" pitchFamily="49" charset="-122"/>
                <a:ea typeface="黑体" panose="02010609060101010101" pitchFamily="49" charset="-122"/>
              </a:rPr>
              <a:t>）</a:t>
            </a:r>
            <a:r>
              <a:rPr lang="zh-CN" altLang="en-US" sz="1600" dirty="0">
                <a:solidFill>
                  <a:srgbClr val="14436A"/>
                </a:solidFill>
                <a:latin typeface="黑体" panose="02010609060101010101" pitchFamily="49" charset="-122"/>
                <a:ea typeface="黑体" panose="02010609060101010101" pitchFamily="49" charset="-122"/>
              </a:rPr>
              <a:t>；</a:t>
            </a:r>
            <a:endParaRPr lang="en-US" altLang="zh-CN" sz="1600" dirty="0">
              <a:solidFill>
                <a:srgbClr val="14436A"/>
              </a:solidFill>
              <a:latin typeface="黑体" panose="02010609060101010101" pitchFamily="49" charset="-122"/>
              <a:ea typeface="黑体" panose="02010609060101010101" pitchFamily="49" charset="-122"/>
            </a:endParaRPr>
          </a:p>
          <a:p>
            <a:pPr marL="685800" lvl="1">
              <a:lnSpc>
                <a:spcPct val="150000"/>
              </a:lnSpc>
              <a:buFont typeface="Wingdings" pitchFamily="2" charset="2"/>
              <a:buChar char="l"/>
            </a:pPr>
            <a:r>
              <a:rPr lang="en-US" altLang="zh-CN" sz="1600" dirty="0">
                <a:solidFill>
                  <a:srgbClr val="14436A"/>
                </a:solidFill>
                <a:latin typeface="黑体" panose="02010609060101010101" pitchFamily="49" charset="-122"/>
                <a:ea typeface="黑体" panose="02010609060101010101" pitchFamily="49" charset="-122"/>
              </a:rPr>
              <a:t>R</a:t>
            </a:r>
            <a:r>
              <a:rPr lang="zh-CN" altLang="zh-CN" sz="1600" dirty="0">
                <a:solidFill>
                  <a:srgbClr val="14436A"/>
                </a:solidFill>
                <a:latin typeface="黑体" panose="02010609060101010101" pitchFamily="49" charset="-122"/>
                <a:ea typeface="黑体" panose="02010609060101010101" pitchFamily="49" charset="-122"/>
              </a:rPr>
              <a:t>中每个元组在</a:t>
            </a:r>
            <a:r>
              <a:rPr lang="en-US" altLang="zh-CN" sz="1600" dirty="0">
                <a:solidFill>
                  <a:srgbClr val="14436A"/>
                </a:solidFill>
                <a:latin typeface="黑体" panose="02010609060101010101" pitchFamily="49" charset="-122"/>
                <a:ea typeface="黑体" panose="02010609060101010101" pitchFamily="49" charset="-122"/>
              </a:rPr>
              <a:t>F</a:t>
            </a:r>
            <a:r>
              <a:rPr lang="zh-CN" altLang="zh-CN" sz="1600" dirty="0">
                <a:solidFill>
                  <a:srgbClr val="14436A"/>
                </a:solidFill>
                <a:latin typeface="黑体" panose="02010609060101010101" pitchFamily="49" charset="-122"/>
                <a:ea typeface="黑体" panose="02010609060101010101" pitchFamily="49" charset="-122"/>
              </a:rPr>
              <a:t>上的值必须为：①或者取空值；②或者等于</a:t>
            </a:r>
            <a:r>
              <a:rPr lang="en-US" altLang="zh-CN" sz="1600" dirty="0">
                <a:solidFill>
                  <a:srgbClr val="14436A"/>
                </a:solidFill>
                <a:latin typeface="黑体" panose="02010609060101010101" pitchFamily="49" charset="-122"/>
                <a:ea typeface="黑体" panose="02010609060101010101" pitchFamily="49" charset="-122"/>
              </a:rPr>
              <a:t>S</a:t>
            </a:r>
            <a:r>
              <a:rPr lang="zh-CN" altLang="zh-CN" sz="1600" dirty="0">
                <a:solidFill>
                  <a:srgbClr val="14436A"/>
                </a:solidFill>
                <a:latin typeface="黑体" panose="02010609060101010101" pitchFamily="49" charset="-122"/>
                <a:ea typeface="黑体" panose="02010609060101010101" pitchFamily="49" charset="-122"/>
              </a:rPr>
              <a:t>中某个元组的主码值。</a:t>
            </a:r>
          </a:p>
          <a:p>
            <a:pPr>
              <a:lnSpc>
                <a:spcPct val="150000"/>
              </a:lnSpc>
            </a:pPr>
            <a:endParaRPr lang="zh-CN" altLang="zh-CN" sz="1600" dirty="0"/>
          </a:p>
          <a:p>
            <a:pPr>
              <a:spcBef>
                <a:spcPts val="1200"/>
              </a:spcBef>
              <a:buClr>
                <a:schemeClr val="accent1"/>
              </a:buClr>
              <a:buSzPct val="108000"/>
              <a:buFont typeface="Wingdings" pitchFamily="2" charset="2"/>
              <a:buChar char="l"/>
            </a:pPr>
            <a:endParaRPr lang="en-US" altLang="zh-CN" sz="2000" dirty="0">
              <a:solidFill>
                <a:srgbClr val="123E61"/>
              </a:solidFill>
              <a:latin typeface="黑体" panose="02010609060101010101" pitchFamily="49" charset="-122"/>
              <a:ea typeface="黑体" panose="02010609060101010101" pitchFamily="49" charset="-122"/>
            </a:endParaRPr>
          </a:p>
          <a:p>
            <a:pPr lvl="1">
              <a:spcBef>
                <a:spcPts val="1200"/>
              </a:spcBef>
              <a:buClr>
                <a:schemeClr val="accent1"/>
              </a:buClr>
              <a:buSzPct val="108000"/>
              <a:buFont typeface="Wingdings" pitchFamily="2" charset="2"/>
              <a:buChar char="l"/>
            </a:pPr>
            <a:endParaRPr lang="en-US" altLang="zh-CN" sz="1600" dirty="0">
              <a:solidFill>
                <a:srgbClr val="123E61"/>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94</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330408920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9.</a:t>
            </a:r>
            <a:r>
              <a:rPr lang="zh-CN" altLang="en-US" b="1" dirty="0">
                <a:solidFill>
                  <a:srgbClr val="123E61"/>
                </a:solidFill>
                <a:latin typeface="黑体" panose="02010609060101010101" pitchFamily="49" charset="-122"/>
                <a:ea typeface="黑体" panose="02010609060101010101" pitchFamily="49" charset="-122"/>
              </a:rPr>
              <a:t>完整性约束</a:t>
            </a:r>
          </a:p>
        </p:txBody>
      </p:sp>
      <p:sp>
        <p:nvSpPr>
          <p:cNvPr id="6" name="文本框 5"/>
          <p:cNvSpPr txBox="1"/>
          <p:nvPr/>
        </p:nvSpPr>
        <p:spPr>
          <a:xfrm>
            <a:off x="4139952" y="160276"/>
            <a:ext cx="3240360"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参照完整性定义</a:t>
            </a:r>
          </a:p>
        </p:txBody>
      </p:sp>
      <p:pic>
        <p:nvPicPr>
          <p:cNvPr id="7"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内容占位符 2">
            <a:extLst>
              <a:ext uri="{FF2B5EF4-FFF2-40B4-BE49-F238E27FC236}">
                <a16:creationId xmlns:a16="http://schemas.microsoft.com/office/drawing/2014/main" id="{74B9E43B-1C1D-4E15-BEC8-3B32444944BF}"/>
              </a:ext>
            </a:extLst>
          </p:cNvPr>
          <p:cNvSpPr txBox="1">
            <a:spLocks noChangeArrowheads="1"/>
          </p:cNvSpPr>
          <p:nvPr/>
        </p:nvSpPr>
        <p:spPr bwMode="auto">
          <a:xfrm>
            <a:off x="791580" y="736340"/>
            <a:ext cx="6063654" cy="64807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1200"/>
              </a:spcBef>
              <a:buClr>
                <a:schemeClr val="tx2"/>
              </a:buClr>
              <a:buSzPct val="108000"/>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外码的声明</a:t>
            </a:r>
            <a:endParaRPr lang="en-US" altLang="zh-CN" sz="2000" dirty="0">
              <a:solidFill>
                <a:srgbClr val="123E61"/>
              </a:solidFill>
              <a:latin typeface="黑体" panose="02010609060101010101" pitchFamily="49" charset="-122"/>
              <a:ea typeface="黑体" panose="02010609060101010101" pitchFamily="49" charset="-122"/>
            </a:endParaRPr>
          </a:p>
        </p:txBody>
      </p:sp>
      <p:sp>
        <p:nvSpPr>
          <p:cNvPr id="9" name="文本框 8">
            <a:extLst>
              <a:ext uri="{FF2B5EF4-FFF2-40B4-BE49-F238E27FC236}">
                <a16:creationId xmlns:a16="http://schemas.microsoft.com/office/drawing/2014/main" id="{76C8AA77-9D21-4825-AD39-FA683FAB3706}"/>
              </a:ext>
            </a:extLst>
          </p:cNvPr>
          <p:cNvSpPr txBox="1"/>
          <p:nvPr/>
        </p:nvSpPr>
        <p:spPr>
          <a:xfrm>
            <a:off x="971600" y="1187549"/>
            <a:ext cx="7332715" cy="2339102"/>
          </a:xfrm>
          <a:prstGeom prst="rect">
            <a:avLst/>
          </a:prstGeom>
          <a:noFill/>
        </p:spPr>
        <p:txBody>
          <a:bodyPr wrap="square" rtlCol="0">
            <a:spAutoFit/>
          </a:bodyPr>
          <a:lstStyle/>
          <a:p>
            <a:pPr marL="285750" lvl="0" indent="-285750">
              <a:buFont typeface="Wingdings" pitchFamily="2" charset="2"/>
              <a:buChar char="l"/>
            </a:pPr>
            <a:r>
              <a:rPr lang="zh-CN" altLang="zh-CN" sz="1600" dirty="0">
                <a:solidFill>
                  <a:srgbClr val="123E61"/>
                </a:solidFill>
                <a:latin typeface="黑体" panose="02010609060101010101" pitchFamily="49" charset="-122"/>
                <a:ea typeface="黑体" panose="02010609060101010101" pitchFamily="49" charset="-122"/>
              </a:rPr>
              <a:t>若外码为单属性，则可在属性名称、类型声明之后，用</a:t>
            </a:r>
            <a:r>
              <a:rPr lang="en-US" altLang="zh-CN" sz="1600" dirty="0">
                <a:solidFill>
                  <a:srgbClr val="123E61"/>
                </a:solidFill>
                <a:latin typeface="黑体" panose="02010609060101010101" pitchFamily="49" charset="-122"/>
                <a:ea typeface="黑体" panose="02010609060101010101" pitchFamily="49" charset="-122"/>
              </a:rPr>
              <a:t>REFERENCES</a:t>
            </a:r>
            <a:r>
              <a:rPr lang="zh-CN" altLang="zh-CN" sz="1600" dirty="0">
                <a:solidFill>
                  <a:srgbClr val="123E61"/>
                </a:solidFill>
                <a:latin typeface="黑体" panose="02010609060101010101" pitchFamily="49" charset="-122"/>
                <a:ea typeface="黑体" panose="02010609060101010101" pitchFamily="49" charset="-122"/>
              </a:rPr>
              <a:t>指出被参照的关系、属性。形式为：</a:t>
            </a:r>
            <a:endParaRPr lang="en-US" altLang="zh-CN" sz="1600" dirty="0">
              <a:solidFill>
                <a:srgbClr val="123E61"/>
              </a:solidFill>
              <a:latin typeface="黑体" panose="02010609060101010101" pitchFamily="49" charset="-122"/>
              <a:ea typeface="黑体" panose="02010609060101010101" pitchFamily="49" charset="-122"/>
            </a:endParaRPr>
          </a:p>
          <a:p>
            <a:pPr lvl="0"/>
            <a:endParaRPr lang="zh-CN" altLang="zh-CN" sz="1600" dirty="0">
              <a:latin typeface="黑体" panose="02010609060101010101" pitchFamily="49" charset="-122"/>
              <a:ea typeface="黑体" panose="02010609060101010101" pitchFamily="49" charset="-122"/>
            </a:endParaRPr>
          </a:p>
          <a:p>
            <a:r>
              <a:rPr lang="en-US" altLang="zh-CN" sz="1600" dirty="0">
                <a:solidFill>
                  <a:srgbClr val="FF0000"/>
                </a:solidFill>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REFERENCES &lt;</a:t>
            </a:r>
            <a:r>
              <a:rPr lang="zh-CN" altLang="zh-CN" sz="1400" dirty="0">
                <a:latin typeface="黑体" panose="02010609060101010101" pitchFamily="49" charset="-122"/>
                <a:ea typeface="黑体" panose="02010609060101010101" pitchFamily="49" charset="-122"/>
              </a:rPr>
              <a:t>被参照表表名</a:t>
            </a:r>
            <a:r>
              <a:rPr lang="en-US" altLang="zh-CN" sz="1400" dirty="0">
                <a:latin typeface="黑体" panose="02010609060101010101" pitchFamily="49" charset="-122"/>
                <a:ea typeface="黑体" panose="02010609060101010101" pitchFamily="49" charset="-122"/>
              </a:rPr>
              <a:t>&gt;</a:t>
            </a:r>
            <a:r>
              <a:rPr lang="zh-CN" altLang="zh-CN" sz="1400" dirty="0">
                <a:latin typeface="黑体" panose="02010609060101010101" pitchFamily="49" charset="-122"/>
                <a:ea typeface="黑体" panose="02010609060101010101" pitchFamily="49" charset="-122"/>
              </a:rPr>
              <a:t>（</a:t>
            </a:r>
            <a:r>
              <a:rPr lang="en-US" altLang="zh-CN" sz="1400" dirty="0">
                <a:latin typeface="黑体" panose="02010609060101010101" pitchFamily="49" charset="-122"/>
                <a:ea typeface="黑体" panose="02010609060101010101" pitchFamily="49" charset="-122"/>
              </a:rPr>
              <a:t>&lt;</a:t>
            </a:r>
            <a:r>
              <a:rPr lang="zh-CN" altLang="zh-CN" sz="1400" dirty="0">
                <a:latin typeface="黑体" panose="02010609060101010101" pitchFamily="49" charset="-122"/>
                <a:ea typeface="黑体" panose="02010609060101010101" pitchFamily="49" charset="-122"/>
              </a:rPr>
              <a:t>属性名</a:t>
            </a:r>
            <a:r>
              <a:rPr lang="en-US" altLang="zh-CN" sz="1400" dirty="0">
                <a:latin typeface="黑体" panose="02010609060101010101" pitchFamily="49" charset="-122"/>
                <a:ea typeface="黑体" panose="02010609060101010101" pitchFamily="49" charset="-122"/>
              </a:rPr>
              <a:t>&gt;</a:t>
            </a:r>
            <a:r>
              <a:rPr lang="zh-CN" altLang="zh-CN" sz="1400" dirty="0">
                <a:latin typeface="黑体" panose="02010609060101010101" pitchFamily="49" charset="-122"/>
                <a:ea typeface="黑体" panose="02010609060101010101" pitchFamily="49" charset="-122"/>
              </a:rPr>
              <a:t>）</a:t>
            </a:r>
            <a:endParaRPr lang="en-US" altLang="zh-CN" sz="1400" dirty="0">
              <a:latin typeface="黑体" panose="02010609060101010101" pitchFamily="49" charset="-122"/>
              <a:ea typeface="黑体" panose="02010609060101010101" pitchFamily="49" charset="-122"/>
            </a:endParaRPr>
          </a:p>
          <a:p>
            <a:endParaRPr lang="zh-CN" altLang="zh-CN" sz="1600" dirty="0">
              <a:solidFill>
                <a:srgbClr val="FF0000"/>
              </a:solidFill>
              <a:latin typeface="黑体" panose="02010609060101010101" pitchFamily="49" charset="-122"/>
              <a:ea typeface="黑体" panose="02010609060101010101" pitchFamily="49" charset="-122"/>
            </a:endParaRPr>
          </a:p>
          <a:p>
            <a:pPr marL="285750" lvl="0" indent="-285750">
              <a:buFont typeface="Wingdings" pitchFamily="2" charset="2"/>
              <a:buChar char="l"/>
            </a:pPr>
            <a:r>
              <a:rPr lang="zh-CN" altLang="zh-CN" sz="1600" dirty="0">
                <a:solidFill>
                  <a:srgbClr val="123E61"/>
                </a:solidFill>
                <a:latin typeface="黑体" panose="02010609060101010101" pitchFamily="49" charset="-122"/>
                <a:ea typeface="黑体" panose="02010609060101010101" pitchFamily="49" charset="-122"/>
              </a:rPr>
              <a:t>在属性列描述之后，将一个或多个属性列声明为外码。形式为：</a:t>
            </a:r>
            <a:endParaRPr lang="en-US" altLang="zh-CN" sz="1600" dirty="0">
              <a:solidFill>
                <a:srgbClr val="123E61"/>
              </a:solidFill>
              <a:latin typeface="黑体" panose="02010609060101010101" pitchFamily="49" charset="-122"/>
              <a:ea typeface="黑体" panose="02010609060101010101" pitchFamily="49" charset="-122"/>
            </a:endParaRPr>
          </a:p>
          <a:p>
            <a:pPr lvl="0"/>
            <a:endParaRPr lang="zh-CN" altLang="zh-CN" sz="1600" dirty="0">
              <a:latin typeface="黑体" panose="02010609060101010101" pitchFamily="49" charset="-122"/>
              <a:ea typeface="黑体" panose="02010609060101010101" pitchFamily="49" charset="-122"/>
            </a:endParaRPr>
          </a:p>
          <a:p>
            <a:r>
              <a:rPr lang="en-US" altLang="zh-CN" dirty="0">
                <a:solidFill>
                  <a:srgbClr val="FF0000"/>
                </a:solidFill>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FOREIGN KEY</a:t>
            </a:r>
            <a:r>
              <a:rPr lang="zh-CN" altLang="zh-CN" sz="1400" dirty="0">
                <a:latin typeface="黑体" panose="02010609060101010101" pitchFamily="49" charset="-122"/>
                <a:ea typeface="黑体" panose="02010609060101010101" pitchFamily="49" charset="-122"/>
              </a:rPr>
              <a:t>（</a:t>
            </a:r>
            <a:r>
              <a:rPr lang="en-US" altLang="zh-CN" sz="1400" dirty="0">
                <a:latin typeface="黑体" panose="02010609060101010101" pitchFamily="49" charset="-122"/>
                <a:ea typeface="黑体" panose="02010609060101010101" pitchFamily="49" charset="-122"/>
              </a:rPr>
              <a:t>&lt;</a:t>
            </a:r>
            <a:r>
              <a:rPr lang="zh-CN" altLang="zh-CN" sz="1400" dirty="0">
                <a:latin typeface="黑体" panose="02010609060101010101" pitchFamily="49" charset="-122"/>
                <a:ea typeface="黑体" panose="02010609060101010101" pitchFamily="49" charset="-122"/>
              </a:rPr>
              <a:t>属性名</a:t>
            </a:r>
            <a:r>
              <a:rPr lang="en-US" altLang="zh-CN" sz="1400" dirty="0">
                <a:latin typeface="黑体" panose="02010609060101010101" pitchFamily="49" charset="-122"/>
                <a:ea typeface="黑体" panose="02010609060101010101" pitchFamily="49" charset="-122"/>
              </a:rPr>
              <a:t>&gt;</a:t>
            </a:r>
            <a:r>
              <a:rPr lang="zh-CN" altLang="zh-CN" sz="1400" dirty="0">
                <a:latin typeface="黑体" panose="02010609060101010101" pitchFamily="49" charset="-122"/>
                <a:ea typeface="黑体" panose="02010609060101010101" pitchFamily="49" charset="-122"/>
              </a:rPr>
              <a:t>）</a:t>
            </a:r>
            <a:r>
              <a:rPr lang="en-US" altLang="zh-CN" sz="1400" dirty="0">
                <a:latin typeface="黑体" panose="02010609060101010101" pitchFamily="49" charset="-122"/>
                <a:ea typeface="黑体" panose="02010609060101010101" pitchFamily="49" charset="-122"/>
              </a:rPr>
              <a:t>REFERENCES &lt;</a:t>
            </a:r>
            <a:r>
              <a:rPr lang="zh-CN" altLang="zh-CN" sz="1400" dirty="0">
                <a:latin typeface="黑体" panose="02010609060101010101" pitchFamily="49" charset="-122"/>
                <a:ea typeface="黑体" panose="02010609060101010101" pitchFamily="49" charset="-122"/>
              </a:rPr>
              <a:t>被参照表表名</a:t>
            </a:r>
            <a:r>
              <a:rPr lang="en-US" altLang="zh-CN" sz="1400" dirty="0">
                <a:latin typeface="黑体" panose="02010609060101010101" pitchFamily="49" charset="-122"/>
                <a:ea typeface="黑体" panose="02010609060101010101" pitchFamily="49" charset="-122"/>
              </a:rPr>
              <a:t>&gt;</a:t>
            </a:r>
            <a:r>
              <a:rPr lang="zh-CN" altLang="zh-CN" sz="1400" dirty="0">
                <a:latin typeface="黑体" panose="02010609060101010101" pitchFamily="49" charset="-122"/>
                <a:ea typeface="黑体" panose="02010609060101010101" pitchFamily="49" charset="-122"/>
              </a:rPr>
              <a:t>（</a:t>
            </a:r>
            <a:r>
              <a:rPr lang="en-US" altLang="zh-CN" sz="1400" dirty="0">
                <a:latin typeface="黑体" panose="02010609060101010101" pitchFamily="49" charset="-122"/>
                <a:ea typeface="黑体" panose="02010609060101010101" pitchFamily="49" charset="-122"/>
              </a:rPr>
              <a:t>&lt;</a:t>
            </a:r>
            <a:r>
              <a:rPr lang="zh-CN" altLang="zh-CN" sz="1400" dirty="0">
                <a:latin typeface="黑体" panose="02010609060101010101" pitchFamily="49" charset="-122"/>
                <a:ea typeface="黑体" panose="02010609060101010101" pitchFamily="49" charset="-122"/>
              </a:rPr>
              <a:t>属性名</a:t>
            </a:r>
            <a:r>
              <a:rPr lang="en-US" altLang="zh-CN" sz="1400" dirty="0">
                <a:latin typeface="黑体" panose="02010609060101010101" pitchFamily="49" charset="-122"/>
                <a:ea typeface="黑体" panose="02010609060101010101" pitchFamily="49" charset="-122"/>
              </a:rPr>
              <a:t>&gt;</a:t>
            </a:r>
            <a:r>
              <a:rPr lang="zh-CN" altLang="zh-CN" sz="1400" dirty="0">
                <a:latin typeface="黑体" panose="02010609060101010101" pitchFamily="49" charset="-122"/>
                <a:ea typeface="黑体" panose="02010609060101010101" pitchFamily="49" charset="-122"/>
              </a:rPr>
              <a:t>）</a:t>
            </a:r>
          </a:p>
          <a:p>
            <a:endParaRPr lang="zh-CN" altLang="en-US" sz="1600" dirty="0"/>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95</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86040819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9.</a:t>
            </a:r>
            <a:r>
              <a:rPr lang="zh-CN" altLang="en-US" b="1" dirty="0">
                <a:solidFill>
                  <a:srgbClr val="123E61"/>
                </a:solidFill>
                <a:latin typeface="黑体" panose="02010609060101010101" pitchFamily="49" charset="-122"/>
                <a:ea typeface="黑体" panose="02010609060101010101" pitchFamily="49" charset="-122"/>
              </a:rPr>
              <a:t>完整性约束</a:t>
            </a:r>
          </a:p>
        </p:txBody>
      </p:sp>
      <p:sp>
        <p:nvSpPr>
          <p:cNvPr id="6" name="文本框 5"/>
          <p:cNvSpPr txBox="1"/>
          <p:nvPr/>
        </p:nvSpPr>
        <p:spPr>
          <a:xfrm>
            <a:off x="4139952" y="160276"/>
            <a:ext cx="3240360"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参照完整性定义</a:t>
            </a:r>
          </a:p>
        </p:txBody>
      </p:sp>
      <p:pic>
        <p:nvPicPr>
          <p:cNvPr id="7"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内容占位符 2">
            <a:extLst>
              <a:ext uri="{FF2B5EF4-FFF2-40B4-BE49-F238E27FC236}">
                <a16:creationId xmlns:a16="http://schemas.microsoft.com/office/drawing/2014/main" id="{74B9E43B-1C1D-4E15-BEC8-3B32444944BF}"/>
              </a:ext>
            </a:extLst>
          </p:cNvPr>
          <p:cNvSpPr txBox="1">
            <a:spLocks noChangeArrowheads="1"/>
          </p:cNvSpPr>
          <p:nvPr/>
        </p:nvSpPr>
        <p:spPr bwMode="auto">
          <a:xfrm>
            <a:off x="791580" y="736340"/>
            <a:ext cx="6063654" cy="64807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1200"/>
              </a:spcBef>
              <a:buClr>
                <a:schemeClr val="tx2"/>
              </a:buClr>
              <a:buSzPct val="108000"/>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示例 ：</a:t>
            </a:r>
            <a:r>
              <a:rPr lang="en-US" altLang="zh-CN" sz="2000" dirty="0">
                <a:solidFill>
                  <a:srgbClr val="123E61"/>
                </a:solidFill>
                <a:latin typeface="黑体" panose="02010609060101010101" pitchFamily="49" charset="-122"/>
                <a:ea typeface="黑体" panose="02010609060101010101" pitchFamily="49" charset="-122"/>
              </a:rPr>
              <a:t>Foreign Key</a:t>
            </a:r>
            <a:r>
              <a:rPr lang="zh-CN" altLang="en-US" sz="2000" dirty="0">
                <a:solidFill>
                  <a:srgbClr val="123E61"/>
                </a:solidFill>
                <a:latin typeface="黑体" panose="02010609060101010101" pitchFamily="49" charset="-122"/>
                <a:ea typeface="黑体" panose="02010609060101010101" pitchFamily="49" charset="-122"/>
              </a:rPr>
              <a:t>的定义</a:t>
            </a:r>
            <a:endParaRPr lang="en-US" altLang="zh-CN" sz="2000" dirty="0">
              <a:solidFill>
                <a:srgbClr val="123E61"/>
              </a:solidFill>
              <a:latin typeface="黑体" panose="02010609060101010101" pitchFamily="49" charset="-122"/>
              <a:ea typeface="黑体" panose="02010609060101010101" pitchFamily="49" charset="-122"/>
            </a:endParaRPr>
          </a:p>
        </p:txBody>
      </p:sp>
      <p:sp>
        <p:nvSpPr>
          <p:cNvPr id="9" name="文本框 8">
            <a:extLst>
              <a:ext uri="{FF2B5EF4-FFF2-40B4-BE49-F238E27FC236}">
                <a16:creationId xmlns:a16="http://schemas.microsoft.com/office/drawing/2014/main" id="{76C8AA77-9D21-4825-AD39-FA683FAB3706}"/>
              </a:ext>
            </a:extLst>
          </p:cNvPr>
          <p:cNvSpPr txBox="1"/>
          <p:nvPr/>
        </p:nvSpPr>
        <p:spPr>
          <a:xfrm>
            <a:off x="827584" y="1204392"/>
            <a:ext cx="6189807" cy="2523768"/>
          </a:xfrm>
          <a:prstGeom prst="rect">
            <a:avLst/>
          </a:prstGeom>
          <a:noFill/>
        </p:spPr>
        <p:txBody>
          <a:bodyPr wrap="square" rtlCol="0">
            <a:spAutoFit/>
          </a:bodyPr>
          <a:lstStyle/>
          <a:p>
            <a:r>
              <a:rPr lang="en-US" altLang="zh-CN" sz="1400" dirty="0">
                <a:latin typeface="黑体" panose="02010609060101010101" pitchFamily="49" charset="-122"/>
                <a:ea typeface="黑体" panose="02010609060101010101" pitchFamily="49" charset="-122"/>
              </a:rPr>
              <a:t>CREATE TABLE Doctor ( </a:t>
            </a:r>
            <a:r>
              <a:rPr lang="en-US" altLang="zh-CN" sz="1400" dirty="0" err="1">
                <a:latin typeface="黑体" panose="02010609060101010101" pitchFamily="49" charset="-122"/>
                <a:ea typeface="黑体" panose="02010609060101010101" pitchFamily="49" charset="-122"/>
              </a:rPr>
              <a:t>Dno</a:t>
            </a:r>
            <a:r>
              <a:rPr lang="en-US" altLang="zh-CN" sz="1400" dirty="0">
                <a:latin typeface="黑体" panose="02010609060101010101" pitchFamily="49" charset="-122"/>
                <a:ea typeface="黑体" panose="02010609060101010101" pitchFamily="49" charset="-122"/>
              </a:rPr>
              <a:t> VARCHAR(10),</a:t>
            </a:r>
            <a:endParaRPr lang="zh-CN"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Dname</a:t>
            </a:r>
            <a:r>
              <a:rPr lang="en-US" altLang="zh-CN" sz="1400" dirty="0">
                <a:latin typeface="黑体" panose="02010609060101010101" pitchFamily="49" charset="-122"/>
                <a:ea typeface="黑体" panose="02010609060101010101" pitchFamily="49" charset="-122"/>
              </a:rPr>
              <a:t> VARCHAR(50) NOT NULL,</a:t>
            </a:r>
            <a:endParaRPr lang="zh-CN"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Dsex</a:t>
            </a:r>
            <a:r>
              <a:rPr lang="en-US" altLang="zh-CN" sz="1400" dirty="0">
                <a:latin typeface="黑体" panose="02010609060101010101" pitchFamily="49" charset="-122"/>
                <a:ea typeface="黑体" panose="02010609060101010101" pitchFamily="49" charset="-122"/>
              </a:rPr>
              <a:t> VARCHAR(2),</a:t>
            </a:r>
            <a:endParaRPr lang="zh-CN"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Dage</a:t>
            </a:r>
            <a:r>
              <a:rPr lang="en-US" altLang="zh-CN" sz="1400" dirty="0">
                <a:latin typeface="黑体" panose="02010609060101010101" pitchFamily="49" charset="-122"/>
                <a:ea typeface="黑体" panose="02010609060101010101" pitchFamily="49" charset="-122"/>
              </a:rPr>
              <a:t> INT,</a:t>
            </a:r>
            <a:endParaRPr lang="zh-CN"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Ddeptno</a:t>
            </a:r>
            <a:r>
              <a:rPr lang="en-US" altLang="zh-CN" sz="1400" dirty="0">
                <a:latin typeface="黑体" panose="02010609060101010101" pitchFamily="49" charset="-122"/>
                <a:ea typeface="黑体" panose="02010609060101010101" pitchFamily="49" charset="-122"/>
              </a:rPr>
              <a:t> VARCHAR(10)  </a:t>
            </a:r>
            <a:r>
              <a:rPr lang="en-US" altLang="zh-CN" sz="1400" dirty="0">
                <a:solidFill>
                  <a:srgbClr val="FF0000"/>
                </a:solidFill>
                <a:latin typeface="黑体" panose="02010609060101010101" pitchFamily="49" charset="-122"/>
                <a:ea typeface="黑体" panose="02010609060101010101" pitchFamily="49" charset="-122"/>
              </a:rPr>
              <a:t>REFERENCES Dept(</a:t>
            </a:r>
            <a:r>
              <a:rPr lang="en-US" altLang="zh-CN" sz="1400" dirty="0" err="1">
                <a:solidFill>
                  <a:srgbClr val="FF0000"/>
                </a:solidFill>
                <a:latin typeface="黑体" panose="02010609060101010101" pitchFamily="49" charset="-122"/>
                <a:ea typeface="黑体" panose="02010609060101010101" pitchFamily="49" charset="-122"/>
              </a:rPr>
              <a:t>DeptNo</a:t>
            </a:r>
            <a:r>
              <a:rPr lang="en-US" altLang="zh-CN" sz="1400" dirty="0">
                <a:solidFill>
                  <a:srgbClr val="FF0000"/>
                </a:solidFill>
                <a:latin typeface="黑体" panose="02010609060101010101" pitchFamily="49" charset="-122"/>
                <a:ea typeface="黑体" panose="02010609060101010101" pitchFamily="49" charset="-122"/>
              </a:rPr>
              <a:t>),</a:t>
            </a:r>
            <a:endParaRPr lang="zh-CN" altLang="zh-CN" sz="1400" dirty="0">
              <a:solidFill>
                <a:srgbClr val="FF0000"/>
              </a:solidFill>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Dlevel</a:t>
            </a:r>
            <a:r>
              <a:rPr lang="en-US" altLang="zh-CN" sz="1400" dirty="0">
                <a:latin typeface="黑体" panose="02010609060101010101" pitchFamily="49" charset="-122"/>
                <a:ea typeface="黑体" panose="02010609060101010101" pitchFamily="49" charset="-122"/>
              </a:rPr>
              <a:t> VARCHAR(50),</a:t>
            </a:r>
            <a:endParaRPr lang="zh-CN"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Dsalary</a:t>
            </a:r>
            <a:r>
              <a:rPr lang="en-US" altLang="zh-CN" sz="1400" dirty="0">
                <a:latin typeface="黑体" panose="02010609060101010101" pitchFamily="49" charset="-122"/>
                <a:ea typeface="黑体" panose="02010609060101010101" pitchFamily="49" charset="-122"/>
              </a:rPr>
              <a:t> DECIMAL(18,2),</a:t>
            </a:r>
            <a:endParaRPr lang="zh-CN"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              PRIMARY KEY(</a:t>
            </a:r>
            <a:r>
              <a:rPr lang="en-US" altLang="zh-CN" sz="1400" dirty="0" err="1">
                <a:latin typeface="黑体" panose="02010609060101010101" pitchFamily="49" charset="-122"/>
                <a:ea typeface="黑体" panose="02010609060101010101" pitchFamily="49" charset="-122"/>
              </a:rPr>
              <a:t>Dno</a:t>
            </a:r>
            <a:r>
              <a:rPr lang="en-US" altLang="zh-CN" sz="1400" dirty="0">
                <a:latin typeface="黑体" panose="02010609060101010101" pitchFamily="49" charset="-122"/>
                <a:ea typeface="黑体" panose="02010609060101010101" pitchFamily="49" charset="-122"/>
              </a:rPr>
              <a:t>),</a:t>
            </a:r>
            <a:endParaRPr lang="zh-CN"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              CHECK( </a:t>
            </a:r>
            <a:r>
              <a:rPr lang="en-US" altLang="zh-CN" sz="1400" dirty="0" err="1">
                <a:latin typeface="黑体" panose="02010609060101010101" pitchFamily="49" charset="-122"/>
                <a:ea typeface="黑体" panose="02010609060101010101" pitchFamily="49" charset="-122"/>
              </a:rPr>
              <a:t>Dsex</a:t>
            </a:r>
            <a:r>
              <a:rPr lang="en-US" altLang="zh-CN" sz="1400" dirty="0">
                <a:latin typeface="黑体" panose="02010609060101010101" pitchFamily="49" charset="-122"/>
                <a:ea typeface="黑体" panose="02010609060101010101" pitchFamily="49" charset="-122"/>
              </a:rPr>
              <a:t> IN ('</a:t>
            </a:r>
            <a:r>
              <a:rPr lang="zh-CN" altLang="zh-CN" sz="1400" dirty="0">
                <a:latin typeface="黑体" panose="02010609060101010101" pitchFamily="49" charset="-122"/>
                <a:ea typeface="黑体" panose="02010609060101010101" pitchFamily="49" charset="-122"/>
              </a:rPr>
              <a:t>男</a:t>
            </a:r>
            <a:r>
              <a:rPr lang="en-US" altLang="zh-CN" sz="1400" dirty="0">
                <a:latin typeface="黑体" panose="02010609060101010101" pitchFamily="49" charset="-122"/>
                <a:ea typeface="黑体" panose="02010609060101010101" pitchFamily="49" charset="-122"/>
              </a:rPr>
              <a:t>','</a:t>
            </a:r>
            <a:r>
              <a:rPr lang="zh-CN" altLang="zh-CN" sz="1400" dirty="0">
                <a:latin typeface="黑体" panose="02010609060101010101" pitchFamily="49" charset="-122"/>
                <a:ea typeface="黑体" panose="02010609060101010101" pitchFamily="49" charset="-122"/>
              </a:rPr>
              <a:t>女</a:t>
            </a:r>
            <a:r>
              <a:rPr lang="en-US" altLang="zh-CN" sz="1400" dirty="0">
                <a:latin typeface="黑体" panose="02010609060101010101" pitchFamily="49" charset="-122"/>
                <a:ea typeface="黑体" panose="02010609060101010101" pitchFamily="49" charset="-122"/>
              </a:rPr>
              <a:t>'))</a:t>
            </a:r>
            <a:endParaRPr lang="zh-CN"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    )</a:t>
            </a:r>
            <a:endParaRPr lang="zh-CN" altLang="zh-CN" sz="1400" dirty="0">
              <a:latin typeface="黑体" panose="02010609060101010101" pitchFamily="49" charset="-122"/>
              <a:ea typeface="黑体" panose="02010609060101010101" pitchFamily="49" charset="-122"/>
            </a:endParaRPr>
          </a:p>
          <a:p>
            <a:endParaRPr lang="zh-CN" altLang="en-US" dirty="0"/>
          </a:p>
        </p:txBody>
      </p:sp>
      <p:pic>
        <p:nvPicPr>
          <p:cNvPr id="11" name="图片 98" descr="4-14.1">
            <a:extLst>
              <a:ext uri="{FF2B5EF4-FFF2-40B4-BE49-F238E27FC236}">
                <a16:creationId xmlns:a16="http://schemas.microsoft.com/office/drawing/2014/main" id="{3E63A7B3-7286-44E2-8224-12215B7A51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3822" y="2424987"/>
            <a:ext cx="4279037" cy="2080432"/>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Rectangle 3">
            <a:extLst>
              <a:ext uri="{FF2B5EF4-FFF2-40B4-BE49-F238E27FC236}">
                <a16:creationId xmlns:a16="http://schemas.microsoft.com/office/drawing/2014/main" id="{71DD3F5C-CBA3-4FFF-A42B-E47648ABF96A}"/>
              </a:ext>
            </a:extLst>
          </p:cNvPr>
          <p:cNvSpPr>
            <a:spLocks noChangeArrowheads="1"/>
          </p:cNvSpPr>
          <p:nvPr/>
        </p:nvSpPr>
        <p:spPr bwMode="auto">
          <a:xfrm>
            <a:off x="0" y="74711"/>
            <a:ext cx="184731"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1400"/>
          </a:p>
        </p:txBody>
      </p:sp>
      <p:sp>
        <p:nvSpPr>
          <p:cNvPr id="14" name="Rectangle 4">
            <a:extLst>
              <a:ext uri="{FF2B5EF4-FFF2-40B4-BE49-F238E27FC236}">
                <a16:creationId xmlns:a16="http://schemas.microsoft.com/office/drawing/2014/main" id="{D1B5BED8-6DF1-42AB-9295-A0BFC6B6FF12}"/>
              </a:ext>
            </a:extLst>
          </p:cNvPr>
          <p:cNvSpPr>
            <a:spLocks noChangeArrowheads="1"/>
          </p:cNvSpPr>
          <p:nvPr/>
        </p:nvSpPr>
        <p:spPr bwMode="auto">
          <a:xfrm>
            <a:off x="0" y="2551698"/>
            <a:ext cx="18466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1600"/>
          </a:p>
        </p:txBody>
      </p:sp>
      <p:sp>
        <p:nvSpPr>
          <p:cNvPr id="15" name="Rectangle 5">
            <a:extLst>
              <a:ext uri="{FF2B5EF4-FFF2-40B4-BE49-F238E27FC236}">
                <a16:creationId xmlns:a16="http://schemas.microsoft.com/office/drawing/2014/main" id="{1AAAF276-C634-4D92-B7A0-C26C88994021}"/>
              </a:ext>
            </a:extLst>
          </p:cNvPr>
          <p:cNvSpPr>
            <a:spLocks noChangeArrowheads="1"/>
          </p:cNvSpPr>
          <p:nvPr/>
        </p:nvSpPr>
        <p:spPr bwMode="auto">
          <a:xfrm>
            <a:off x="0" y="4685298"/>
            <a:ext cx="18466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1600"/>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96</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92114623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9.</a:t>
            </a:r>
            <a:r>
              <a:rPr lang="zh-CN" altLang="en-US" b="1" dirty="0">
                <a:solidFill>
                  <a:srgbClr val="123E61"/>
                </a:solidFill>
                <a:latin typeface="黑体" panose="02010609060101010101" pitchFamily="49" charset="-122"/>
                <a:ea typeface="黑体" panose="02010609060101010101" pitchFamily="49" charset="-122"/>
              </a:rPr>
              <a:t>完整性约束</a:t>
            </a:r>
          </a:p>
        </p:txBody>
      </p:sp>
      <p:sp>
        <p:nvSpPr>
          <p:cNvPr id="6" name="文本框 5"/>
          <p:cNvSpPr txBox="1"/>
          <p:nvPr/>
        </p:nvSpPr>
        <p:spPr>
          <a:xfrm>
            <a:off x="4139952" y="160276"/>
            <a:ext cx="3240360"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参照完整性定义</a:t>
            </a:r>
          </a:p>
        </p:txBody>
      </p:sp>
      <p:pic>
        <p:nvPicPr>
          <p:cNvPr id="7"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内容占位符 2">
            <a:extLst>
              <a:ext uri="{FF2B5EF4-FFF2-40B4-BE49-F238E27FC236}">
                <a16:creationId xmlns:a16="http://schemas.microsoft.com/office/drawing/2014/main" id="{74B9E43B-1C1D-4E15-BEC8-3B32444944BF}"/>
              </a:ext>
            </a:extLst>
          </p:cNvPr>
          <p:cNvSpPr txBox="1">
            <a:spLocks noChangeArrowheads="1"/>
          </p:cNvSpPr>
          <p:nvPr/>
        </p:nvSpPr>
        <p:spPr bwMode="auto">
          <a:xfrm>
            <a:off x="791580" y="736340"/>
            <a:ext cx="6063654" cy="64807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1200"/>
              </a:spcBef>
              <a:buClr>
                <a:schemeClr val="tx2"/>
              </a:buClr>
              <a:buSzPct val="108000"/>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示例 ：</a:t>
            </a:r>
            <a:r>
              <a:rPr lang="en-US" altLang="zh-CN" sz="2000" dirty="0">
                <a:solidFill>
                  <a:srgbClr val="123E61"/>
                </a:solidFill>
                <a:latin typeface="黑体" panose="02010609060101010101" pitchFamily="49" charset="-122"/>
                <a:ea typeface="黑体" panose="02010609060101010101" pitchFamily="49" charset="-122"/>
              </a:rPr>
              <a:t>Foreign Key</a:t>
            </a:r>
            <a:r>
              <a:rPr lang="zh-CN" altLang="en-US" sz="2000" dirty="0">
                <a:solidFill>
                  <a:srgbClr val="123E61"/>
                </a:solidFill>
                <a:latin typeface="黑体" panose="02010609060101010101" pitchFamily="49" charset="-122"/>
                <a:ea typeface="黑体" panose="02010609060101010101" pitchFamily="49" charset="-122"/>
              </a:rPr>
              <a:t>的定义</a:t>
            </a:r>
            <a:endParaRPr lang="en-US" altLang="zh-CN" sz="2000" dirty="0">
              <a:solidFill>
                <a:srgbClr val="123E61"/>
              </a:solidFill>
              <a:latin typeface="黑体" panose="02010609060101010101" pitchFamily="49" charset="-122"/>
              <a:ea typeface="黑体" panose="02010609060101010101" pitchFamily="49" charset="-122"/>
            </a:endParaRPr>
          </a:p>
        </p:txBody>
      </p:sp>
      <p:sp>
        <p:nvSpPr>
          <p:cNvPr id="9" name="文本框 8">
            <a:extLst>
              <a:ext uri="{FF2B5EF4-FFF2-40B4-BE49-F238E27FC236}">
                <a16:creationId xmlns:a16="http://schemas.microsoft.com/office/drawing/2014/main" id="{76C8AA77-9D21-4825-AD39-FA683FAB3706}"/>
              </a:ext>
            </a:extLst>
          </p:cNvPr>
          <p:cNvSpPr txBox="1"/>
          <p:nvPr/>
        </p:nvSpPr>
        <p:spPr>
          <a:xfrm>
            <a:off x="827584" y="1204392"/>
            <a:ext cx="6189807" cy="2739211"/>
          </a:xfrm>
          <a:prstGeom prst="rect">
            <a:avLst/>
          </a:prstGeom>
          <a:noFill/>
        </p:spPr>
        <p:txBody>
          <a:bodyPr wrap="square" rtlCol="0">
            <a:spAutoFit/>
          </a:bodyPr>
          <a:lstStyle/>
          <a:p>
            <a:r>
              <a:rPr lang="en-US" altLang="zh-CN" sz="1400" dirty="0">
                <a:latin typeface="黑体" panose="02010609060101010101" pitchFamily="49" charset="-122"/>
                <a:ea typeface="黑体" panose="02010609060101010101" pitchFamily="49" charset="-122"/>
              </a:rPr>
              <a:t>CREATE TABLE Doctor ( </a:t>
            </a:r>
            <a:r>
              <a:rPr lang="en-US" altLang="zh-CN" sz="1400" dirty="0" err="1">
                <a:latin typeface="黑体" panose="02010609060101010101" pitchFamily="49" charset="-122"/>
                <a:ea typeface="黑体" panose="02010609060101010101" pitchFamily="49" charset="-122"/>
              </a:rPr>
              <a:t>Dno</a:t>
            </a:r>
            <a:r>
              <a:rPr lang="en-US" altLang="zh-CN" sz="1400" dirty="0">
                <a:latin typeface="黑体" panose="02010609060101010101" pitchFamily="49" charset="-122"/>
                <a:ea typeface="黑体" panose="02010609060101010101" pitchFamily="49" charset="-122"/>
              </a:rPr>
              <a:t> VARCHAR(10),</a:t>
            </a:r>
            <a:endParaRPr lang="zh-CN"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Dname</a:t>
            </a:r>
            <a:r>
              <a:rPr lang="en-US" altLang="zh-CN" sz="1400" dirty="0">
                <a:latin typeface="黑体" panose="02010609060101010101" pitchFamily="49" charset="-122"/>
                <a:ea typeface="黑体" panose="02010609060101010101" pitchFamily="49" charset="-122"/>
              </a:rPr>
              <a:t> VARCHAR(50) NOT NULL,</a:t>
            </a:r>
            <a:endParaRPr lang="zh-CN"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Dsex</a:t>
            </a:r>
            <a:r>
              <a:rPr lang="en-US" altLang="zh-CN" sz="1400" dirty="0">
                <a:latin typeface="黑体" panose="02010609060101010101" pitchFamily="49" charset="-122"/>
                <a:ea typeface="黑体" panose="02010609060101010101" pitchFamily="49" charset="-122"/>
              </a:rPr>
              <a:t> VARCHAR(2),</a:t>
            </a:r>
            <a:endParaRPr lang="zh-CN"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Dage</a:t>
            </a:r>
            <a:r>
              <a:rPr lang="en-US" altLang="zh-CN" sz="1400" dirty="0">
                <a:latin typeface="黑体" panose="02010609060101010101" pitchFamily="49" charset="-122"/>
                <a:ea typeface="黑体" panose="02010609060101010101" pitchFamily="49" charset="-122"/>
              </a:rPr>
              <a:t> INT,</a:t>
            </a:r>
            <a:endParaRPr lang="zh-CN"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Ddeptno</a:t>
            </a:r>
            <a:r>
              <a:rPr lang="en-US" altLang="zh-CN" sz="1400" dirty="0">
                <a:latin typeface="黑体" panose="02010609060101010101" pitchFamily="49" charset="-122"/>
                <a:ea typeface="黑体" panose="02010609060101010101" pitchFamily="49" charset="-122"/>
              </a:rPr>
              <a:t> VARCHAR(10),</a:t>
            </a:r>
            <a:endParaRPr lang="zh-CN"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Dlevel</a:t>
            </a:r>
            <a:r>
              <a:rPr lang="en-US" altLang="zh-CN" sz="1400" dirty="0">
                <a:latin typeface="黑体" panose="02010609060101010101" pitchFamily="49" charset="-122"/>
                <a:ea typeface="黑体" panose="02010609060101010101" pitchFamily="49" charset="-122"/>
              </a:rPr>
              <a:t> VARCHAR(50),</a:t>
            </a:r>
            <a:endParaRPr lang="zh-CN"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Dsalary</a:t>
            </a:r>
            <a:r>
              <a:rPr lang="en-US" altLang="zh-CN" sz="1400" dirty="0">
                <a:latin typeface="黑体" panose="02010609060101010101" pitchFamily="49" charset="-122"/>
                <a:ea typeface="黑体" panose="02010609060101010101" pitchFamily="49" charset="-122"/>
              </a:rPr>
              <a:t> DECIMAL(18,2),</a:t>
            </a:r>
            <a:endParaRPr lang="zh-CN"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              PRIMARY KEY(</a:t>
            </a:r>
            <a:r>
              <a:rPr lang="en-US" altLang="zh-CN" sz="1400" dirty="0" err="1">
                <a:latin typeface="黑体" panose="02010609060101010101" pitchFamily="49" charset="-122"/>
                <a:ea typeface="黑体" panose="02010609060101010101" pitchFamily="49" charset="-122"/>
              </a:rPr>
              <a:t>Dno</a:t>
            </a:r>
            <a:r>
              <a:rPr lang="en-US" altLang="zh-CN" sz="1400" dirty="0">
                <a:latin typeface="黑体" panose="02010609060101010101" pitchFamily="49" charset="-122"/>
                <a:ea typeface="黑体" panose="02010609060101010101" pitchFamily="49" charset="-122"/>
              </a:rPr>
              <a:t>),</a:t>
            </a:r>
            <a:endParaRPr lang="zh-CN"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              CHECK( </a:t>
            </a:r>
            <a:r>
              <a:rPr lang="en-US" altLang="zh-CN" sz="1400" dirty="0" err="1">
                <a:latin typeface="黑体" panose="02010609060101010101" pitchFamily="49" charset="-122"/>
                <a:ea typeface="黑体" panose="02010609060101010101" pitchFamily="49" charset="-122"/>
              </a:rPr>
              <a:t>Dsex</a:t>
            </a:r>
            <a:r>
              <a:rPr lang="en-US" altLang="zh-CN" sz="1400" dirty="0">
                <a:latin typeface="黑体" panose="02010609060101010101" pitchFamily="49" charset="-122"/>
                <a:ea typeface="黑体" panose="02010609060101010101" pitchFamily="49" charset="-122"/>
              </a:rPr>
              <a:t> IN (‘</a:t>
            </a:r>
            <a:r>
              <a:rPr lang="zh-CN" altLang="zh-CN" sz="1400" dirty="0">
                <a:latin typeface="黑体" panose="02010609060101010101" pitchFamily="49" charset="-122"/>
                <a:ea typeface="黑体" panose="02010609060101010101" pitchFamily="49" charset="-122"/>
              </a:rPr>
              <a:t>男</a:t>
            </a:r>
            <a:r>
              <a:rPr lang="en-US" altLang="zh-CN" sz="1400" dirty="0">
                <a:latin typeface="黑体" panose="02010609060101010101" pitchFamily="49" charset="-122"/>
                <a:ea typeface="黑体" panose="02010609060101010101" pitchFamily="49" charset="-122"/>
              </a:rPr>
              <a:t>’,‘</a:t>
            </a:r>
            <a:r>
              <a:rPr lang="zh-CN" altLang="zh-CN" sz="1400" dirty="0">
                <a:latin typeface="黑体" panose="02010609060101010101" pitchFamily="49" charset="-122"/>
                <a:ea typeface="黑体" panose="02010609060101010101" pitchFamily="49" charset="-122"/>
              </a:rPr>
              <a:t>女</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a:t>
            </a:r>
            <a:endParaRPr lang="en-US" altLang="zh-CN" sz="1400" dirty="0">
              <a:latin typeface="黑体" panose="02010609060101010101" pitchFamily="49" charset="-122"/>
              <a:ea typeface="黑体" panose="02010609060101010101" pitchFamily="49" charset="-122"/>
            </a:endParaRPr>
          </a:p>
          <a:p>
            <a:r>
              <a:rPr lang="zh-CN" altLang="en-US" sz="14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             </a:t>
            </a:r>
            <a:r>
              <a:rPr lang="en-US" altLang="zh-CN" sz="1400" dirty="0">
                <a:solidFill>
                  <a:srgbClr val="FF0000"/>
                </a:solidFill>
                <a:latin typeface="黑体" panose="02010609060101010101" pitchFamily="49" charset="-122"/>
                <a:ea typeface="黑体" panose="02010609060101010101" pitchFamily="49" charset="-122"/>
              </a:rPr>
              <a:t>FOREIGN KEY </a:t>
            </a:r>
            <a:r>
              <a:rPr lang="en-US" altLang="zh-CN" sz="1400" dirty="0" err="1">
                <a:solidFill>
                  <a:srgbClr val="FF0000"/>
                </a:solidFill>
                <a:latin typeface="黑体" panose="02010609060101010101" pitchFamily="49" charset="-122"/>
                <a:ea typeface="黑体" panose="02010609060101010101" pitchFamily="49" charset="-122"/>
              </a:rPr>
              <a:t>Ddeptno</a:t>
            </a:r>
            <a:r>
              <a:rPr lang="en-US" altLang="zh-CN" sz="1400" dirty="0">
                <a:solidFill>
                  <a:srgbClr val="FF0000"/>
                </a:solidFill>
                <a:latin typeface="黑体" panose="02010609060101010101" pitchFamily="49" charset="-122"/>
                <a:ea typeface="黑体" panose="02010609060101010101" pitchFamily="49" charset="-122"/>
              </a:rPr>
              <a:t> REFERENCES Dept(</a:t>
            </a:r>
            <a:r>
              <a:rPr lang="en-US" altLang="zh-CN" sz="1400" dirty="0" err="1">
                <a:solidFill>
                  <a:srgbClr val="FF0000"/>
                </a:solidFill>
                <a:latin typeface="黑体" panose="02010609060101010101" pitchFamily="49" charset="-122"/>
                <a:ea typeface="黑体" panose="02010609060101010101" pitchFamily="49" charset="-122"/>
              </a:rPr>
              <a:t>DeptNo</a:t>
            </a:r>
            <a:r>
              <a:rPr lang="en-US" altLang="zh-CN" sz="1400" dirty="0">
                <a:solidFill>
                  <a:srgbClr val="FF0000"/>
                </a:solidFill>
                <a:latin typeface="黑体" panose="02010609060101010101" pitchFamily="49" charset="-122"/>
                <a:ea typeface="黑体" panose="02010609060101010101" pitchFamily="49" charset="-122"/>
              </a:rPr>
              <a:t>)</a:t>
            </a:r>
            <a:endParaRPr lang="zh-CN" altLang="zh-CN" sz="1400" dirty="0">
              <a:solidFill>
                <a:srgbClr val="FF0000"/>
              </a:solidFill>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    )</a:t>
            </a:r>
            <a:endParaRPr lang="zh-CN" altLang="zh-CN" sz="1400" dirty="0">
              <a:latin typeface="黑体" panose="02010609060101010101" pitchFamily="49" charset="-122"/>
              <a:ea typeface="黑体" panose="02010609060101010101" pitchFamily="49" charset="-122"/>
            </a:endParaRPr>
          </a:p>
          <a:p>
            <a:endParaRPr lang="zh-CN" altLang="en-US" dirty="0"/>
          </a:p>
        </p:txBody>
      </p:sp>
      <p:sp>
        <p:nvSpPr>
          <p:cNvPr id="13" name="Rectangle 3">
            <a:extLst>
              <a:ext uri="{FF2B5EF4-FFF2-40B4-BE49-F238E27FC236}">
                <a16:creationId xmlns:a16="http://schemas.microsoft.com/office/drawing/2014/main" id="{71DD3F5C-CBA3-4FFF-A42B-E47648ABF96A}"/>
              </a:ext>
            </a:extLst>
          </p:cNvPr>
          <p:cNvSpPr>
            <a:spLocks noChangeArrowheads="1"/>
          </p:cNvSpPr>
          <p:nvPr/>
        </p:nvSpPr>
        <p:spPr bwMode="auto">
          <a:xfrm>
            <a:off x="0" y="74711"/>
            <a:ext cx="184731"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1400"/>
          </a:p>
        </p:txBody>
      </p:sp>
      <p:sp>
        <p:nvSpPr>
          <p:cNvPr id="14" name="Rectangle 4">
            <a:extLst>
              <a:ext uri="{FF2B5EF4-FFF2-40B4-BE49-F238E27FC236}">
                <a16:creationId xmlns:a16="http://schemas.microsoft.com/office/drawing/2014/main" id="{D1B5BED8-6DF1-42AB-9295-A0BFC6B6FF12}"/>
              </a:ext>
            </a:extLst>
          </p:cNvPr>
          <p:cNvSpPr>
            <a:spLocks noChangeArrowheads="1"/>
          </p:cNvSpPr>
          <p:nvPr/>
        </p:nvSpPr>
        <p:spPr bwMode="auto">
          <a:xfrm>
            <a:off x="0" y="2551698"/>
            <a:ext cx="18466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1600"/>
          </a:p>
        </p:txBody>
      </p:sp>
      <p:sp>
        <p:nvSpPr>
          <p:cNvPr id="15" name="Rectangle 5">
            <a:extLst>
              <a:ext uri="{FF2B5EF4-FFF2-40B4-BE49-F238E27FC236}">
                <a16:creationId xmlns:a16="http://schemas.microsoft.com/office/drawing/2014/main" id="{1AAAF276-C634-4D92-B7A0-C26C88994021}"/>
              </a:ext>
            </a:extLst>
          </p:cNvPr>
          <p:cNvSpPr>
            <a:spLocks noChangeArrowheads="1"/>
          </p:cNvSpPr>
          <p:nvPr/>
        </p:nvSpPr>
        <p:spPr bwMode="auto">
          <a:xfrm>
            <a:off x="0" y="4685298"/>
            <a:ext cx="18466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1600"/>
          </a:p>
        </p:txBody>
      </p:sp>
      <p:sp>
        <p:nvSpPr>
          <p:cNvPr id="2" name="矩形 1">
            <a:extLst>
              <a:ext uri="{FF2B5EF4-FFF2-40B4-BE49-F238E27FC236}">
                <a16:creationId xmlns:a16="http://schemas.microsoft.com/office/drawing/2014/main" id="{B18A635A-A9D0-444C-B3CB-E0E7DC6FA191}"/>
              </a:ext>
            </a:extLst>
          </p:cNvPr>
          <p:cNvSpPr/>
          <p:nvPr/>
        </p:nvSpPr>
        <p:spPr>
          <a:xfrm>
            <a:off x="1907704" y="3756030"/>
            <a:ext cx="6120680" cy="307777"/>
          </a:xfrm>
          <a:prstGeom prst="rect">
            <a:avLst/>
          </a:prstGeom>
        </p:spPr>
        <p:txBody>
          <a:bodyPr wrap="square">
            <a:spAutoFit/>
          </a:bodyPr>
          <a:lstStyle/>
          <a:p>
            <a:r>
              <a:rPr lang="en-US" altLang="zh-CN" sz="1400" dirty="0">
                <a:solidFill>
                  <a:srgbClr val="FF0000"/>
                </a:solidFill>
                <a:latin typeface="黑体" panose="02010609060101010101" pitchFamily="49" charset="-122"/>
                <a:ea typeface="黑体" panose="02010609060101010101" pitchFamily="49" charset="-122"/>
              </a:rPr>
              <a:t>CONSTRAINT </a:t>
            </a:r>
            <a:r>
              <a:rPr lang="en-US" altLang="zh-CN" sz="1400" dirty="0" err="1">
                <a:solidFill>
                  <a:srgbClr val="FF0000"/>
                </a:solidFill>
                <a:latin typeface="黑体" panose="02010609060101010101" pitchFamily="49" charset="-122"/>
                <a:ea typeface="黑体" panose="02010609060101010101" pitchFamily="49" charset="-122"/>
              </a:rPr>
              <a:t>fk_Deptno</a:t>
            </a:r>
            <a:r>
              <a:rPr lang="en-US" altLang="zh-CN" sz="1400" dirty="0">
                <a:solidFill>
                  <a:srgbClr val="FF0000"/>
                </a:solidFill>
                <a:latin typeface="黑体" panose="02010609060101010101" pitchFamily="49" charset="-122"/>
                <a:ea typeface="黑体" panose="02010609060101010101" pitchFamily="49" charset="-122"/>
              </a:rPr>
              <a:t> FOREIGN KEY </a:t>
            </a:r>
            <a:r>
              <a:rPr lang="en-US" altLang="zh-CN" sz="1400" dirty="0" err="1">
                <a:solidFill>
                  <a:srgbClr val="FF0000"/>
                </a:solidFill>
                <a:latin typeface="黑体" panose="02010609060101010101" pitchFamily="49" charset="-122"/>
                <a:ea typeface="黑体" panose="02010609060101010101" pitchFamily="49" charset="-122"/>
              </a:rPr>
              <a:t>Ddeptno</a:t>
            </a:r>
            <a:r>
              <a:rPr lang="en-US" altLang="zh-CN" sz="1400" dirty="0">
                <a:solidFill>
                  <a:srgbClr val="FF0000"/>
                </a:solidFill>
                <a:latin typeface="黑体" panose="02010609060101010101" pitchFamily="49" charset="-122"/>
                <a:ea typeface="黑体" panose="02010609060101010101" pitchFamily="49" charset="-122"/>
              </a:rPr>
              <a:t> REFERENCES Dept(</a:t>
            </a:r>
            <a:r>
              <a:rPr lang="en-US" altLang="zh-CN" sz="1400" dirty="0" err="1">
                <a:solidFill>
                  <a:srgbClr val="FF0000"/>
                </a:solidFill>
                <a:latin typeface="黑体" panose="02010609060101010101" pitchFamily="49" charset="-122"/>
                <a:ea typeface="黑体" panose="02010609060101010101" pitchFamily="49" charset="-122"/>
              </a:rPr>
              <a:t>DeptNo</a:t>
            </a:r>
            <a:r>
              <a:rPr lang="en-US" altLang="zh-CN" sz="1400" dirty="0">
                <a:solidFill>
                  <a:srgbClr val="FF0000"/>
                </a:solidFill>
                <a:latin typeface="黑体" panose="02010609060101010101" pitchFamily="49" charset="-122"/>
                <a:ea typeface="黑体" panose="02010609060101010101" pitchFamily="49" charset="-122"/>
              </a:rPr>
              <a:t>)</a:t>
            </a:r>
            <a:endParaRPr lang="zh-CN" altLang="zh-CN" sz="1400" dirty="0">
              <a:solidFill>
                <a:srgbClr val="FF0000"/>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t>97</a:t>
            </a:fld>
            <a:endParaRPr lang="zh-CN" altLang="en-US"/>
          </a:p>
        </p:txBody>
      </p:sp>
      <p:sp>
        <p:nvSpPr>
          <p:cNvPr id="5" name="页脚占位符 4"/>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11349062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9.</a:t>
            </a:r>
            <a:r>
              <a:rPr lang="zh-CN" altLang="en-US" b="1" dirty="0">
                <a:solidFill>
                  <a:srgbClr val="123E61"/>
                </a:solidFill>
                <a:latin typeface="黑体" panose="02010609060101010101" pitchFamily="49" charset="-122"/>
                <a:ea typeface="黑体" panose="02010609060101010101" pitchFamily="49" charset="-122"/>
              </a:rPr>
              <a:t>完整性约束</a:t>
            </a:r>
          </a:p>
        </p:txBody>
      </p:sp>
      <p:sp>
        <p:nvSpPr>
          <p:cNvPr id="6" name="文本框 5"/>
          <p:cNvSpPr txBox="1"/>
          <p:nvPr/>
        </p:nvSpPr>
        <p:spPr>
          <a:xfrm>
            <a:off x="4139952" y="160276"/>
            <a:ext cx="3240360"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破坏参照完整性及对策</a:t>
            </a:r>
          </a:p>
        </p:txBody>
      </p:sp>
      <p:pic>
        <p:nvPicPr>
          <p:cNvPr id="7"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内容占位符 2">
            <a:extLst>
              <a:ext uri="{FF2B5EF4-FFF2-40B4-BE49-F238E27FC236}">
                <a16:creationId xmlns:a16="http://schemas.microsoft.com/office/drawing/2014/main" id="{B1C42C68-3263-4C88-922F-9866B666E98F}"/>
              </a:ext>
            </a:extLst>
          </p:cNvPr>
          <p:cNvSpPr txBox="1">
            <a:spLocks/>
          </p:cNvSpPr>
          <p:nvPr/>
        </p:nvSpPr>
        <p:spPr bwMode="auto">
          <a:xfrm>
            <a:off x="251520" y="772344"/>
            <a:ext cx="7632848" cy="1368153"/>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buClr>
                <a:schemeClr val="tx2"/>
              </a:buClr>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受限策略（</a:t>
            </a:r>
            <a:r>
              <a:rPr lang="en-US" altLang="zh-CN" sz="2000" dirty="0">
                <a:solidFill>
                  <a:srgbClr val="123E61"/>
                </a:solidFill>
                <a:latin typeface="黑体" panose="02010609060101010101" pitchFamily="49" charset="-122"/>
                <a:ea typeface="黑体" panose="02010609060101010101" pitchFamily="49" charset="-122"/>
              </a:rPr>
              <a:t>RESTRICTED</a:t>
            </a:r>
            <a:r>
              <a:rPr lang="zh-CN" altLang="en-US" sz="2000" dirty="0">
                <a:solidFill>
                  <a:srgbClr val="123E61"/>
                </a:solidFill>
                <a:latin typeface="黑体" panose="02010609060101010101" pitchFamily="49" charset="-122"/>
                <a:ea typeface="黑体" panose="02010609060101010101" pitchFamily="49" charset="-122"/>
              </a:rPr>
              <a:t>）</a:t>
            </a:r>
          </a:p>
          <a:p>
            <a:pPr lvl="2">
              <a:buFont typeface="Wingdings" charset="2"/>
              <a:buChar char="l"/>
            </a:pPr>
            <a:r>
              <a:rPr lang="zh-CN" altLang="en-US" sz="1600" dirty="0">
                <a:solidFill>
                  <a:srgbClr val="123E61"/>
                </a:solidFill>
                <a:latin typeface="黑体" panose="02010609060101010101" pitchFamily="49" charset="-122"/>
                <a:ea typeface="黑体" panose="02010609060101010101" pitchFamily="49" charset="-122"/>
              </a:rPr>
              <a:t>系统的默认方式。</a:t>
            </a:r>
            <a:endParaRPr lang="en-US" altLang="zh-CN" sz="1600" dirty="0">
              <a:solidFill>
                <a:srgbClr val="123E61"/>
              </a:solidFill>
              <a:latin typeface="黑体" panose="02010609060101010101" pitchFamily="49" charset="-122"/>
              <a:ea typeface="黑体" panose="02010609060101010101" pitchFamily="49" charset="-122"/>
            </a:endParaRPr>
          </a:p>
          <a:p>
            <a:pPr lvl="2">
              <a:buFont typeface="Wingdings" charset="2"/>
              <a:buChar char="l"/>
            </a:pPr>
            <a:r>
              <a:rPr lang="zh-CN" altLang="en-US" sz="1600" dirty="0">
                <a:solidFill>
                  <a:srgbClr val="123E61"/>
                </a:solidFill>
                <a:latin typeface="黑体" panose="02010609060101010101" pitchFamily="49" charset="-122"/>
                <a:ea typeface="黑体" panose="02010609060101010101" pitchFamily="49" charset="-122"/>
              </a:rPr>
              <a:t>当出现违背参照完整性规则的更新操作请求时，系统拒绝执行该操作。</a:t>
            </a:r>
            <a:endParaRPr lang="en-US" altLang="zh-CN" sz="1600" dirty="0">
              <a:solidFill>
                <a:srgbClr val="123E61"/>
              </a:solidFill>
              <a:latin typeface="黑体" panose="02010609060101010101" pitchFamily="49" charset="-122"/>
              <a:ea typeface="黑体" panose="02010609060101010101" pitchFamily="49" charset="-122"/>
            </a:endParaRPr>
          </a:p>
          <a:p>
            <a:pPr marL="457200" lvl="1" indent="0">
              <a:lnSpc>
                <a:spcPct val="120000"/>
              </a:lnSpc>
              <a:buClr>
                <a:srgbClr val="FF0000"/>
              </a:buClr>
              <a:buNone/>
            </a:pPr>
            <a:endParaRPr lang="zh-CN" altLang="en-US" sz="1600" dirty="0">
              <a:latin typeface="黑体" panose="02010609060101010101" pitchFamily="49" charset="-122"/>
              <a:ea typeface="黑体" panose="02010609060101010101" pitchFamily="49" charset="-122"/>
            </a:endParaRPr>
          </a:p>
        </p:txBody>
      </p:sp>
      <p:sp>
        <p:nvSpPr>
          <p:cNvPr id="9" name="文本框 8">
            <a:extLst>
              <a:ext uri="{FF2B5EF4-FFF2-40B4-BE49-F238E27FC236}">
                <a16:creationId xmlns:a16="http://schemas.microsoft.com/office/drawing/2014/main" id="{5A5A91E0-7833-419C-89B2-6010EB044D5E}"/>
              </a:ext>
            </a:extLst>
          </p:cNvPr>
          <p:cNvSpPr txBox="1"/>
          <p:nvPr/>
        </p:nvSpPr>
        <p:spPr>
          <a:xfrm>
            <a:off x="251520" y="2307960"/>
            <a:ext cx="8280920" cy="1372683"/>
          </a:xfrm>
          <a:prstGeom prst="rect">
            <a:avLst/>
          </a:prstGeom>
          <a:noFill/>
        </p:spPr>
        <p:txBody>
          <a:bodyPr wrap="square" rtlCol="0">
            <a:spAutoFit/>
          </a:bodyPr>
          <a:lstStyle/>
          <a:p>
            <a:pPr marL="742950" lvl="1" indent="-285750">
              <a:spcBef>
                <a:spcPct val="20000"/>
              </a:spcBef>
              <a:buClr>
                <a:schemeClr val="tx2"/>
              </a:buClr>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例：受限策略示例</a:t>
            </a:r>
            <a:endParaRPr lang="en-US" altLang="zh-CN" sz="2000" dirty="0">
              <a:solidFill>
                <a:srgbClr val="123E61"/>
              </a:solidFill>
              <a:latin typeface="黑体" panose="02010609060101010101" pitchFamily="49" charset="-122"/>
              <a:ea typeface="黑体" panose="02010609060101010101" pitchFamily="49" charset="-122"/>
            </a:endParaRPr>
          </a:p>
          <a:p>
            <a:pPr lvl="1">
              <a:spcBef>
                <a:spcPct val="20000"/>
              </a:spcBef>
              <a:buClr>
                <a:schemeClr val="tx2"/>
              </a:buClr>
            </a:pPr>
            <a:endParaRPr lang="en-US" altLang="zh-CN" sz="1200" dirty="0">
              <a:latin typeface="黑体" panose="02010609060101010101" pitchFamily="49" charset="-122"/>
              <a:ea typeface="黑体" panose="02010609060101010101" pitchFamily="49" charset="-122"/>
            </a:endParaRPr>
          </a:p>
          <a:p>
            <a:pPr lvl="1">
              <a:spcBef>
                <a:spcPct val="20000"/>
              </a:spcBef>
              <a:buClr>
                <a:schemeClr val="tx2"/>
              </a:buClr>
            </a:pPr>
            <a:r>
              <a:rPr lang="en-US" altLang="zh-CN" sz="12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用户试图修改 </a:t>
            </a:r>
            <a:r>
              <a:rPr lang="en-US" altLang="zh-CN" sz="1400" dirty="0">
                <a:latin typeface="黑体" panose="02010609060101010101" pitchFamily="49" charset="-122"/>
                <a:ea typeface="黑体" panose="02010609060101010101" pitchFamily="49" charset="-122"/>
              </a:rPr>
              <a:t>Doctor </a:t>
            </a:r>
            <a:r>
              <a:rPr lang="zh-CN" altLang="en-US" sz="1400" dirty="0">
                <a:latin typeface="黑体" panose="02010609060101010101" pitchFamily="49" charset="-122"/>
                <a:ea typeface="黑体" panose="02010609060101010101" pitchFamily="49" charset="-122"/>
              </a:rPr>
              <a:t>表中某一元组在 </a:t>
            </a:r>
            <a:r>
              <a:rPr lang="en-US" altLang="zh-CN" sz="1400" dirty="0" err="1">
                <a:latin typeface="黑体" panose="02010609060101010101" pitchFamily="49" charset="-122"/>
                <a:ea typeface="黑体" panose="02010609060101010101" pitchFamily="49" charset="-122"/>
              </a:rPr>
              <a:t>Ddeptno</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属性列的分量值。若修改后的 </a:t>
            </a:r>
            <a:r>
              <a:rPr lang="en-US" altLang="zh-CN" sz="1400" dirty="0" err="1">
                <a:latin typeface="黑体" panose="02010609060101010101" pitchFamily="49" charset="-122"/>
                <a:ea typeface="黑体" panose="02010609060101010101" pitchFamily="49" charset="-122"/>
              </a:rPr>
              <a:t>Ddeptno</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值在 </a:t>
            </a:r>
            <a:r>
              <a:rPr lang="en-US" altLang="zh-CN" sz="1400" dirty="0">
                <a:latin typeface="黑体" panose="02010609060101010101" pitchFamily="49" charset="-122"/>
                <a:ea typeface="黑体" panose="02010609060101010101" pitchFamily="49" charset="-122"/>
              </a:rPr>
              <a:t>Dept</a:t>
            </a:r>
            <a:r>
              <a:rPr lang="zh-CN" altLang="en-US" sz="1400" dirty="0">
                <a:latin typeface="黑体" panose="02010609060101010101" pitchFamily="49" charset="-122"/>
                <a:ea typeface="黑体" panose="02010609060101010101" pitchFamily="49" charset="-122"/>
              </a:rPr>
              <a:t>的任何元组中都不存在，则这个修改操作请求将被拒绝。 </a:t>
            </a:r>
            <a:r>
              <a:rPr lang="zh-CN" altLang="en-US" sz="2400" dirty="0"/>
              <a:t/>
            </a:r>
            <a:br>
              <a:rPr lang="zh-CN" altLang="en-US" sz="2400" dirty="0"/>
            </a:br>
            <a:endParaRPr lang="zh-CN" altLang="en-US" dirty="0">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98</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117492179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403244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9.</a:t>
            </a:r>
            <a:r>
              <a:rPr lang="zh-CN" altLang="en-US" b="1" dirty="0">
                <a:solidFill>
                  <a:srgbClr val="123E61"/>
                </a:solidFill>
                <a:latin typeface="黑体" panose="02010609060101010101" pitchFamily="49" charset="-122"/>
                <a:ea typeface="黑体" panose="02010609060101010101" pitchFamily="49" charset="-122"/>
              </a:rPr>
              <a:t>完整性约束</a:t>
            </a:r>
          </a:p>
        </p:txBody>
      </p:sp>
      <p:sp>
        <p:nvSpPr>
          <p:cNvPr id="7" name="文本框 6"/>
          <p:cNvSpPr txBox="1"/>
          <p:nvPr/>
        </p:nvSpPr>
        <p:spPr>
          <a:xfrm>
            <a:off x="4139952" y="160276"/>
            <a:ext cx="3240360"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破坏参照完整性及对策</a:t>
            </a:r>
          </a:p>
        </p:txBody>
      </p:sp>
      <p:pic>
        <p:nvPicPr>
          <p:cNvPr id="8"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内容占位符 2">
            <a:extLst>
              <a:ext uri="{FF2B5EF4-FFF2-40B4-BE49-F238E27FC236}">
                <a16:creationId xmlns:a16="http://schemas.microsoft.com/office/drawing/2014/main" id="{B1C42C68-3263-4C88-922F-9866B666E98F}"/>
              </a:ext>
            </a:extLst>
          </p:cNvPr>
          <p:cNvSpPr txBox="1">
            <a:spLocks/>
          </p:cNvSpPr>
          <p:nvPr/>
        </p:nvSpPr>
        <p:spPr bwMode="auto">
          <a:xfrm>
            <a:off x="251520" y="464486"/>
            <a:ext cx="6408712" cy="1299047"/>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buClr>
                <a:schemeClr val="tx2"/>
              </a:buClr>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置空策略（</a:t>
            </a:r>
            <a:r>
              <a:rPr lang="en-US" altLang="zh-CN" sz="2000" dirty="0">
                <a:solidFill>
                  <a:srgbClr val="123E61"/>
                </a:solidFill>
                <a:latin typeface="黑体" panose="02010609060101010101" pitchFamily="49" charset="-122"/>
                <a:ea typeface="黑体" panose="02010609060101010101" pitchFamily="49" charset="-122"/>
              </a:rPr>
              <a:t>SET-NULL</a:t>
            </a:r>
            <a:r>
              <a:rPr lang="zh-CN" altLang="en-US" sz="2000" dirty="0">
                <a:solidFill>
                  <a:srgbClr val="123E61"/>
                </a:solidFill>
                <a:latin typeface="黑体" panose="02010609060101010101" pitchFamily="49" charset="-122"/>
                <a:ea typeface="黑体" panose="02010609060101010101" pitchFamily="49" charset="-122"/>
              </a:rPr>
              <a:t>）</a:t>
            </a:r>
          </a:p>
          <a:p>
            <a:pPr lvl="2">
              <a:buFont typeface="Wingdings" charset="2"/>
              <a:buChar char="l"/>
            </a:pPr>
            <a:r>
              <a:rPr lang="zh-CN" altLang="en-US" sz="1600" dirty="0">
                <a:solidFill>
                  <a:srgbClr val="123E61"/>
                </a:solidFill>
                <a:latin typeface="黑体" panose="02010609060101010101" pitchFamily="49" charset="-122"/>
                <a:ea typeface="黑体" panose="02010609060101010101" pitchFamily="49" charset="-122"/>
              </a:rPr>
              <a:t>依照参照完整性规则，外码是可以取空值的。</a:t>
            </a:r>
            <a:endParaRPr lang="en-US" altLang="zh-CN" sz="1600" dirty="0">
              <a:solidFill>
                <a:srgbClr val="123E61"/>
              </a:solidFill>
              <a:latin typeface="黑体" panose="02010609060101010101" pitchFamily="49" charset="-122"/>
              <a:ea typeface="黑体" panose="02010609060101010101" pitchFamily="49" charset="-122"/>
            </a:endParaRPr>
          </a:p>
          <a:p>
            <a:pPr lvl="2">
              <a:buFont typeface="Wingdings" charset="2"/>
              <a:buChar char="l"/>
            </a:pPr>
            <a:r>
              <a:rPr lang="zh-CN" altLang="en-US" sz="1600" dirty="0">
                <a:solidFill>
                  <a:srgbClr val="123E61"/>
                </a:solidFill>
                <a:latin typeface="黑体" panose="02010609060101010101" pitchFamily="49" charset="-122"/>
                <a:ea typeface="黑体" panose="02010609060101010101" pitchFamily="49" charset="-122"/>
              </a:rPr>
              <a:t>但具体能否取空值，要根据应用环境的语义来定。</a:t>
            </a:r>
            <a:endParaRPr lang="en-US" altLang="zh-CN" sz="1600" dirty="0">
              <a:solidFill>
                <a:srgbClr val="123E61"/>
              </a:solidFill>
              <a:latin typeface="黑体" panose="02010609060101010101" pitchFamily="49" charset="-122"/>
              <a:ea typeface="黑体" panose="02010609060101010101" pitchFamily="49" charset="-122"/>
            </a:endParaRPr>
          </a:p>
          <a:p>
            <a:pPr marL="457200" lvl="1" indent="0">
              <a:lnSpc>
                <a:spcPct val="120000"/>
              </a:lnSpc>
              <a:buClr>
                <a:srgbClr val="FF0000"/>
              </a:buClr>
              <a:buNone/>
            </a:pPr>
            <a:endParaRPr lang="zh-CN" altLang="en-US" sz="1600" dirty="0">
              <a:latin typeface="黑体" panose="02010609060101010101" pitchFamily="49" charset="-122"/>
              <a:ea typeface="黑体" panose="02010609060101010101" pitchFamily="49" charset="-122"/>
            </a:endParaRPr>
          </a:p>
        </p:txBody>
      </p:sp>
      <p:sp>
        <p:nvSpPr>
          <p:cNvPr id="14" name="文本框 13">
            <a:extLst>
              <a:ext uri="{FF2B5EF4-FFF2-40B4-BE49-F238E27FC236}">
                <a16:creationId xmlns:a16="http://schemas.microsoft.com/office/drawing/2014/main" id="{3555308A-CE6F-43C6-87B1-3D0DFE8D52C4}"/>
              </a:ext>
            </a:extLst>
          </p:cNvPr>
          <p:cNvSpPr txBox="1"/>
          <p:nvPr/>
        </p:nvSpPr>
        <p:spPr>
          <a:xfrm>
            <a:off x="251520" y="1555952"/>
            <a:ext cx="8280920" cy="1120307"/>
          </a:xfrm>
          <a:prstGeom prst="rect">
            <a:avLst/>
          </a:prstGeom>
          <a:noFill/>
        </p:spPr>
        <p:txBody>
          <a:bodyPr wrap="square" rtlCol="0">
            <a:spAutoFit/>
          </a:bodyPr>
          <a:lstStyle/>
          <a:p>
            <a:pPr marL="742950" lvl="1" indent="-285750">
              <a:spcBef>
                <a:spcPct val="20000"/>
              </a:spcBef>
              <a:buClr>
                <a:schemeClr val="tx2"/>
              </a:buClr>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例：置空策略示例</a:t>
            </a:r>
            <a:endParaRPr lang="en-US" altLang="zh-CN" sz="2000" dirty="0">
              <a:solidFill>
                <a:srgbClr val="123E61"/>
              </a:solidFill>
              <a:latin typeface="黑体" panose="02010609060101010101" pitchFamily="49" charset="-122"/>
              <a:ea typeface="黑体" panose="02010609060101010101" pitchFamily="49" charset="-122"/>
            </a:endParaRPr>
          </a:p>
          <a:p>
            <a:pPr lvl="1">
              <a:spcBef>
                <a:spcPct val="20000"/>
              </a:spcBef>
              <a:buClr>
                <a:schemeClr val="tx2"/>
              </a:buClr>
            </a:pPr>
            <a:r>
              <a:rPr lang="en-US" altLang="zh-CN" sz="12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若用户删除 </a:t>
            </a:r>
            <a:r>
              <a:rPr lang="en-US" altLang="zh-CN" sz="1400" dirty="0">
                <a:latin typeface="黑体" panose="02010609060101010101" pitchFamily="49" charset="-122"/>
                <a:ea typeface="黑体" panose="02010609060101010101" pitchFamily="49" charset="-122"/>
              </a:rPr>
              <a:t>Dept</a:t>
            </a:r>
            <a:r>
              <a:rPr lang="zh-CN" altLang="en-US" sz="1400" dirty="0">
                <a:latin typeface="黑体" panose="02010609060101010101" pitchFamily="49" charset="-122"/>
                <a:ea typeface="黑体" panose="02010609060101010101" pitchFamily="49" charset="-122"/>
              </a:rPr>
              <a:t>表中某一行元组（设该元组的主码</a:t>
            </a:r>
            <a:r>
              <a:rPr lang="en-US" altLang="zh-CN" sz="1400" dirty="0" err="1">
                <a:latin typeface="黑体" panose="02010609060101010101" pitchFamily="49" charset="-122"/>
                <a:ea typeface="黑体" panose="02010609060101010101" pitchFamily="49" charset="-122"/>
              </a:rPr>
              <a:t>DeptNo</a:t>
            </a:r>
            <a:r>
              <a:rPr lang="zh-CN" altLang="en-US" sz="1400" dirty="0">
                <a:latin typeface="黑体" panose="02010609060101010101" pitchFamily="49" charset="-122"/>
                <a:ea typeface="黑体" panose="02010609060101010101" pitchFamily="49" charset="-122"/>
              </a:rPr>
              <a:t>的值为“内科”），则 </a:t>
            </a:r>
            <a:r>
              <a:rPr lang="en-US" altLang="zh-CN" sz="1400" dirty="0">
                <a:latin typeface="黑体" panose="02010609060101010101" pitchFamily="49" charset="-122"/>
                <a:ea typeface="黑体" panose="02010609060101010101" pitchFamily="49" charset="-122"/>
              </a:rPr>
              <a:t>Doctor </a:t>
            </a:r>
            <a:r>
              <a:rPr lang="zh-CN" altLang="en-US" sz="1400" dirty="0">
                <a:latin typeface="黑体" panose="02010609060101010101" pitchFamily="49" charset="-122"/>
                <a:ea typeface="黑体" panose="02010609060101010101" pitchFamily="49" charset="-122"/>
              </a:rPr>
              <a:t>表中外码</a:t>
            </a:r>
            <a:r>
              <a:rPr lang="en-US" altLang="zh-CN" sz="1400" dirty="0" err="1">
                <a:latin typeface="黑体" panose="02010609060101010101" pitchFamily="49" charset="-122"/>
                <a:ea typeface="黑体" panose="02010609060101010101" pitchFamily="49" charset="-122"/>
              </a:rPr>
              <a:t>Ddeptno</a:t>
            </a:r>
            <a:r>
              <a:rPr lang="zh-CN" altLang="en-US" sz="1400" dirty="0">
                <a:latin typeface="黑体" panose="02010609060101010101" pitchFamily="49" charset="-122"/>
                <a:ea typeface="黑体" panose="02010609060101010101" pitchFamily="49" charset="-122"/>
              </a:rPr>
              <a:t>中所有“内科”均被更新为空值</a:t>
            </a:r>
            <a:r>
              <a:rPr lang="en-US" altLang="zh-CN" sz="1400" dirty="0">
                <a:latin typeface="黑体" panose="02010609060101010101" pitchFamily="49" charset="-122"/>
                <a:ea typeface="黑体" panose="02010609060101010101" pitchFamily="49" charset="-122"/>
              </a:rPr>
              <a:t>NULL</a:t>
            </a:r>
            <a:r>
              <a:rPr lang="zh-CN" altLang="en-US" sz="1400" dirty="0">
                <a:latin typeface="黑体" panose="02010609060101010101" pitchFamily="49" charset="-122"/>
                <a:ea typeface="黑体" panose="02010609060101010101" pitchFamily="49" charset="-122"/>
              </a:rPr>
              <a:t>。 </a:t>
            </a:r>
            <a:r>
              <a:rPr lang="zh-CN" altLang="en-US" sz="2400" dirty="0"/>
              <a:t/>
            </a:r>
            <a:br>
              <a:rPr lang="zh-CN" altLang="en-US" sz="2400" dirty="0"/>
            </a:br>
            <a:endParaRPr lang="zh-CN" altLang="en-US" sz="1600" dirty="0">
              <a:latin typeface="黑体" panose="02010609060101010101" pitchFamily="49" charset="-122"/>
              <a:ea typeface="黑体" panose="02010609060101010101" pitchFamily="49" charset="-122"/>
            </a:endParaRPr>
          </a:p>
        </p:txBody>
      </p:sp>
      <p:sp>
        <p:nvSpPr>
          <p:cNvPr id="15" name="文本框 14">
            <a:extLst>
              <a:ext uri="{FF2B5EF4-FFF2-40B4-BE49-F238E27FC236}">
                <a16:creationId xmlns:a16="http://schemas.microsoft.com/office/drawing/2014/main" id="{25D512F3-1DB7-4022-879D-D6B3993405CD}"/>
              </a:ext>
            </a:extLst>
          </p:cNvPr>
          <p:cNvSpPr txBox="1"/>
          <p:nvPr/>
        </p:nvSpPr>
        <p:spPr>
          <a:xfrm>
            <a:off x="254690" y="2531543"/>
            <a:ext cx="8280920" cy="2659190"/>
          </a:xfrm>
          <a:prstGeom prst="rect">
            <a:avLst/>
          </a:prstGeom>
          <a:noFill/>
        </p:spPr>
        <p:txBody>
          <a:bodyPr wrap="square" rtlCol="0">
            <a:spAutoFit/>
          </a:bodyPr>
          <a:lstStyle/>
          <a:p>
            <a:pPr marL="742950" lvl="1" indent="-285750">
              <a:spcBef>
                <a:spcPct val="20000"/>
              </a:spcBef>
              <a:buClr>
                <a:schemeClr val="tx2"/>
              </a:buClr>
              <a:buFont typeface="Wingdings" pitchFamily="2" charset="2"/>
              <a:buChar char="l"/>
            </a:pPr>
            <a:r>
              <a:rPr lang="zh-CN" altLang="en-US" sz="2000" dirty="0">
                <a:solidFill>
                  <a:srgbClr val="123E61"/>
                </a:solidFill>
                <a:latin typeface="黑体" panose="02010609060101010101" pitchFamily="49" charset="-122"/>
                <a:ea typeface="黑体" panose="02010609060101010101" pitchFamily="49" charset="-122"/>
              </a:rPr>
              <a:t>定义置空策略</a:t>
            </a:r>
            <a:endParaRPr lang="en-US" altLang="zh-CN" sz="2000" dirty="0">
              <a:solidFill>
                <a:srgbClr val="123E61"/>
              </a:solidFill>
              <a:latin typeface="黑体" panose="02010609060101010101" pitchFamily="49" charset="-122"/>
              <a:ea typeface="黑体" panose="02010609060101010101" pitchFamily="49" charset="-122"/>
            </a:endParaRPr>
          </a:p>
          <a:p>
            <a:pPr lvl="1">
              <a:spcBef>
                <a:spcPct val="20000"/>
              </a:spcBef>
              <a:buClr>
                <a:schemeClr val="tx2"/>
              </a:buClr>
            </a:pPr>
            <a:r>
              <a:rPr lang="en-US" altLang="zh-CN" sz="12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CREATE TABLE Doctor</a:t>
            </a:r>
            <a:br>
              <a:rPr lang="en-US" altLang="zh-CN" sz="1400" dirty="0">
                <a:latin typeface="黑体" panose="02010609060101010101" pitchFamily="49" charset="-122"/>
                <a:ea typeface="黑体" panose="02010609060101010101" pitchFamily="49" charset="-122"/>
              </a:rPr>
            </a:br>
            <a:r>
              <a:rPr lang="en-US" altLang="zh-CN" sz="1400" dirty="0">
                <a:latin typeface="黑体" panose="02010609060101010101" pitchFamily="49" charset="-122"/>
                <a:ea typeface="黑体" panose="02010609060101010101" pitchFamily="49" charset="-122"/>
              </a:rPr>
              <a:t>    ( </a:t>
            </a:r>
            <a:r>
              <a:rPr lang="en-US" altLang="zh-CN" sz="1400" dirty="0" err="1">
                <a:latin typeface="黑体" panose="02010609060101010101" pitchFamily="49" charset="-122"/>
                <a:ea typeface="黑体" panose="02010609060101010101" pitchFamily="49" charset="-122"/>
              </a:rPr>
              <a:t>Dno</a:t>
            </a:r>
            <a:r>
              <a:rPr lang="en-US" altLang="zh-CN" sz="1400" dirty="0">
                <a:latin typeface="黑体" panose="02010609060101010101" pitchFamily="49" charset="-122"/>
                <a:ea typeface="黑体" panose="02010609060101010101" pitchFamily="49" charset="-122"/>
              </a:rPr>
              <a:t> VARCHAR(10) PRIMARY KEY,</a:t>
            </a:r>
            <a:br>
              <a:rPr lang="en-US" altLang="zh-CN" sz="1400" dirty="0">
                <a:latin typeface="黑体" panose="02010609060101010101" pitchFamily="49" charset="-122"/>
                <a:ea typeface="黑体" panose="02010609060101010101" pitchFamily="49" charset="-122"/>
              </a:rPr>
            </a:b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Dname</a:t>
            </a:r>
            <a:r>
              <a:rPr lang="en-US" altLang="zh-CN" sz="1400" dirty="0">
                <a:latin typeface="黑体" panose="02010609060101010101" pitchFamily="49" charset="-122"/>
                <a:ea typeface="黑体" panose="02010609060101010101" pitchFamily="49" charset="-122"/>
              </a:rPr>
              <a:t> VARCHAR(50) NOT NULL,</a:t>
            </a:r>
            <a:br>
              <a:rPr lang="en-US" altLang="zh-CN" sz="1400" dirty="0">
                <a:latin typeface="黑体" panose="02010609060101010101" pitchFamily="49" charset="-122"/>
                <a:ea typeface="黑体" panose="02010609060101010101" pitchFamily="49" charset="-122"/>
              </a:rPr>
            </a:b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Dsex</a:t>
            </a:r>
            <a:r>
              <a:rPr lang="en-US" altLang="zh-CN" sz="1400" dirty="0">
                <a:latin typeface="黑体" panose="02010609060101010101" pitchFamily="49" charset="-122"/>
                <a:ea typeface="黑体" panose="02010609060101010101" pitchFamily="49" charset="-122"/>
              </a:rPr>
              <a:t> VARCHAR(2),</a:t>
            </a:r>
            <a:br>
              <a:rPr lang="en-US" altLang="zh-CN" sz="1400" dirty="0">
                <a:latin typeface="黑体" panose="02010609060101010101" pitchFamily="49" charset="-122"/>
                <a:ea typeface="黑体" panose="02010609060101010101" pitchFamily="49" charset="-122"/>
              </a:rPr>
            </a:b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Dage</a:t>
            </a:r>
            <a:r>
              <a:rPr lang="en-US" altLang="zh-CN" sz="1400" dirty="0">
                <a:latin typeface="黑体" panose="02010609060101010101" pitchFamily="49" charset="-122"/>
                <a:ea typeface="黑体" panose="02010609060101010101" pitchFamily="49" charset="-122"/>
              </a:rPr>
              <a:t> INT,</a:t>
            </a:r>
            <a:br>
              <a:rPr lang="en-US" altLang="zh-CN" sz="1400" dirty="0">
                <a:latin typeface="黑体" panose="02010609060101010101" pitchFamily="49" charset="-122"/>
                <a:ea typeface="黑体" panose="02010609060101010101" pitchFamily="49" charset="-122"/>
              </a:rPr>
            </a:b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Dlevel</a:t>
            </a:r>
            <a:r>
              <a:rPr lang="en-US" altLang="zh-CN" sz="1400" dirty="0">
                <a:latin typeface="黑体" panose="02010609060101010101" pitchFamily="49" charset="-122"/>
                <a:ea typeface="黑体" panose="02010609060101010101" pitchFamily="49" charset="-122"/>
              </a:rPr>
              <a:t> VARCHAR(50),</a:t>
            </a:r>
            <a:br>
              <a:rPr lang="en-US" altLang="zh-CN" sz="1400" dirty="0">
                <a:latin typeface="黑体" panose="02010609060101010101" pitchFamily="49" charset="-122"/>
                <a:ea typeface="黑体" panose="02010609060101010101" pitchFamily="49" charset="-122"/>
              </a:rPr>
            </a:b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Dsalary</a:t>
            </a:r>
            <a:r>
              <a:rPr lang="en-US" altLang="zh-CN" sz="1400" dirty="0">
                <a:latin typeface="黑体" panose="02010609060101010101" pitchFamily="49" charset="-122"/>
                <a:ea typeface="黑体" panose="02010609060101010101" pitchFamily="49" charset="-122"/>
              </a:rPr>
              <a:t> DECIMAL(18,2),</a:t>
            </a:r>
            <a:br>
              <a:rPr lang="en-US" altLang="zh-CN" sz="1400" dirty="0">
                <a:latin typeface="黑体" panose="02010609060101010101" pitchFamily="49" charset="-122"/>
                <a:ea typeface="黑体" panose="02010609060101010101" pitchFamily="49" charset="-122"/>
              </a:rPr>
            </a:br>
            <a:r>
              <a:rPr lang="en-US" altLang="zh-CN"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Ddeptno</a:t>
            </a:r>
            <a:r>
              <a:rPr lang="en-US" altLang="zh-CN" sz="1400" dirty="0">
                <a:latin typeface="黑体" panose="02010609060101010101" pitchFamily="49" charset="-122"/>
                <a:ea typeface="黑体" panose="02010609060101010101" pitchFamily="49" charset="-122"/>
              </a:rPr>
              <a:t> VARCHAR(10) REFERENCES Dept(</a:t>
            </a:r>
            <a:r>
              <a:rPr lang="en-US" altLang="zh-CN" sz="1400" dirty="0" err="1">
                <a:latin typeface="黑体" panose="02010609060101010101" pitchFamily="49" charset="-122"/>
                <a:ea typeface="黑体" panose="02010609060101010101" pitchFamily="49" charset="-122"/>
              </a:rPr>
              <a:t>DeptNo</a:t>
            </a:r>
            <a:r>
              <a:rPr lang="en-US" altLang="zh-CN" sz="1400" dirty="0">
                <a:latin typeface="黑体" panose="02010609060101010101" pitchFamily="49" charset="-122"/>
                <a:ea typeface="黑体" panose="02010609060101010101" pitchFamily="49" charset="-122"/>
              </a:rPr>
              <a:t>) </a:t>
            </a:r>
            <a:r>
              <a:rPr lang="en-US" altLang="zh-CN" sz="1400" b="1" dirty="0">
                <a:solidFill>
                  <a:srgbClr val="FF0000"/>
                </a:solidFill>
                <a:latin typeface="黑体" panose="02010609060101010101" pitchFamily="49" charset="-122"/>
                <a:ea typeface="黑体" panose="02010609060101010101" pitchFamily="49" charset="-122"/>
              </a:rPr>
              <a:t>ON DELETE SET NULL</a:t>
            </a:r>
            <a:r>
              <a:rPr lang="en-US" altLang="zh-CN" sz="1400" dirty="0">
                <a:latin typeface="黑体" panose="02010609060101010101" pitchFamily="49" charset="-122"/>
                <a:ea typeface="黑体" panose="02010609060101010101" pitchFamily="49" charset="-122"/>
              </a:rPr>
              <a:t/>
            </a:r>
            <a:br>
              <a:rPr lang="en-US" altLang="zh-CN" sz="1400" dirty="0">
                <a:latin typeface="黑体" panose="02010609060101010101" pitchFamily="49" charset="-122"/>
                <a:ea typeface="黑体" panose="02010609060101010101" pitchFamily="49" charset="-122"/>
              </a:rPr>
            </a:br>
            <a:r>
              <a:rPr lang="en-US" altLang="zh-CN" sz="1400" dirty="0">
                <a:latin typeface="黑体" panose="02010609060101010101" pitchFamily="49" charset="-122"/>
                <a:ea typeface="黑体" panose="02010609060101010101" pitchFamily="49" charset="-122"/>
              </a:rPr>
              <a:t>    ); </a:t>
            </a:r>
            <a:r>
              <a:rPr lang="en-US" altLang="zh-CN" sz="1400" dirty="0"/>
              <a:t/>
            </a:r>
            <a:br>
              <a:rPr lang="en-US" altLang="zh-CN" sz="1400" dirty="0"/>
            </a:br>
            <a:endParaRPr lang="zh-CN" altLang="en-US" dirty="0">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a:xfrm>
            <a:off x="6553200" y="4768735"/>
            <a:ext cx="2133600" cy="273928"/>
          </a:xfrm>
        </p:spPr>
        <p:txBody>
          <a:bodyPr/>
          <a:lstStyle/>
          <a:p>
            <a:fld id="{A24B006D-818D-47B3-9EBE-C5AB269A17AF}" type="slidenum">
              <a:rPr lang="zh-CN" altLang="en-US" smtClean="0"/>
              <a:t>99</a:t>
            </a:fld>
            <a:endParaRPr lang="zh-CN" altLang="en-US"/>
          </a:p>
        </p:txBody>
      </p:sp>
      <p:sp>
        <p:nvSpPr>
          <p:cNvPr id="4" name="页脚占位符 3"/>
          <p:cNvSpPr>
            <a:spLocks noGrp="1"/>
          </p:cNvSpPr>
          <p:nvPr>
            <p:ph type="ftr" sz="quarter" idx="11"/>
          </p:nvPr>
        </p:nvSpPr>
        <p:spPr>
          <a:xfrm>
            <a:off x="3059832" y="4768735"/>
            <a:ext cx="3067980" cy="273928"/>
          </a:xfrm>
        </p:spPr>
        <p:txBody>
          <a:bodyPr/>
          <a:lstStyle/>
          <a:p>
            <a:r>
              <a:rPr lang="en-US" altLang="zh-CN" smtClean="0"/>
              <a:t>DataBase@UESTC </a:t>
            </a:r>
            <a:r>
              <a:rPr lang="zh-CN" altLang="en-US" smtClean="0"/>
              <a:t>学以致用←→用以促学</a:t>
            </a:r>
            <a:endParaRPr lang="zh-CN" altLang="en-US"/>
          </a:p>
        </p:txBody>
      </p:sp>
    </p:spTree>
    <p:extLst>
      <p:ext uri="{BB962C8B-B14F-4D97-AF65-F5344CB8AC3E}">
        <p14:creationId xmlns:p14="http://schemas.microsoft.com/office/powerpoint/2010/main" val="29762156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theme/theme1.xml><?xml version="1.0" encoding="utf-8"?>
<a:theme xmlns:a="http://schemas.openxmlformats.org/drawingml/2006/main" name="Office 主题">
  <a:themeElements>
    <a:clrScheme name="自定义 39">
      <a:dk1>
        <a:sysClr val="windowText" lastClr="000000"/>
      </a:dk1>
      <a:lt1>
        <a:sysClr val="window" lastClr="FFFFFF"/>
      </a:lt1>
      <a:dk2>
        <a:srgbClr val="123E61"/>
      </a:dk2>
      <a:lt2>
        <a:srgbClr val="D4D4D6"/>
      </a:lt2>
      <a:accent1>
        <a:srgbClr val="123E61"/>
      </a:accent1>
      <a:accent2>
        <a:srgbClr val="123E61"/>
      </a:accent2>
      <a:accent3>
        <a:srgbClr val="123E61"/>
      </a:accent3>
      <a:accent4>
        <a:srgbClr val="123E61"/>
      </a:accent4>
      <a:accent5>
        <a:srgbClr val="123E61"/>
      </a:accent5>
      <a:accent6>
        <a:srgbClr val="000000"/>
      </a:accent6>
      <a:hlink>
        <a:srgbClr val="168BBA"/>
      </a:hlink>
      <a:folHlink>
        <a:srgbClr val="680000"/>
      </a:folHlink>
    </a:clrScheme>
    <a:fontScheme name="ljrzjgmu">
      <a:majorFont>
        <a:latin typeface="FZZhengHeiS-R-GB"/>
        <a:ea typeface="FZHei-B01S"/>
        <a:cs typeface=""/>
      </a:majorFont>
      <a:minorFont>
        <a:latin typeface="FZZhengHeiS-R-GB"/>
        <a:ea typeface="FZHei-B01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1753</TotalTime>
  <Words>10930</Words>
  <Application>Microsoft Office PowerPoint</Application>
  <PresentationFormat>自定义</PresentationFormat>
  <Paragraphs>1496</Paragraphs>
  <Slides>100</Slides>
  <Notes>100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100</vt:i4>
      </vt:variant>
    </vt:vector>
  </HeadingPairs>
  <TitlesOfParts>
    <vt:vector size="114" baseType="lpstr">
      <vt:lpstr>FZHei-B01S</vt:lpstr>
      <vt:lpstr>FZZhengHeiS-R-GB</vt:lpstr>
      <vt:lpstr>Garamond (正文)</vt:lpstr>
      <vt:lpstr>Hei</vt:lpstr>
      <vt:lpstr>方正兰亭黑简体</vt:lpstr>
      <vt:lpstr>SimHei</vt:lpstr>
      <vt:lpstr>SimHei</vt:lpstr>
      <vt:lpstr>宋体</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电子科技大学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电子科技大学教学PPT模板002</dc:title>
  <dc:creator>教育技术部</dc:creator>
  <cp:lastModifiedBy>Anlex WEE</cp:lastModifiedBy>
  <cp:revision>262</cp:revision>
  <dcterms:created xsi:type="dcterms:W3CDTF">2017-04-06T01:11:00Z</dcterms:created>
  <dcterms:modified xsi:type="dcterms:W3CDTF">2021-02-28T13:40:54Z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2052-11.1.0.8013</vt:lpwstr>
  </property>
</Properties>
</file>