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94" r:id="rId2"/>
    <p:sldId id="303" r:id="rId3"/>
    <p:sldId id="304" r:id="rId4"/>
    <p:sldId id="305" r:id="rId5"/>
    <p:sldId id="306" r:id="rId6"/>
    <p:sldId id="345"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46" r:id="rId32"/>
    <p:sldId id="331" r:id="rId33"/>
    <p:sldId id="332" r:id="rId34"/>
    <p:sldId id="333" r:id="rId35"/>
    <p:sldId id="334" r:id="rId36"/>
    <p:sldId id="335" r:id="rId37"/>
    <p:sldId id="336" r:id="rId38"/>
    <p:sldId id="337" r:id="rId39"/>
    <p:sldId id="338" r:id="rId40"/>
    <p:sldId id="347" r:id="rId41"/>
    <p:sldId id="339" r:id="rId42"/>
    <p:sldId id="340" r:id="rId43"/>
    <p:sldId id="341" r:id="rId44"/>
    <p:sldId id="342" r:id="rId45"/>
    <p:sldId id="343" r:id="rId46"/>
    <p:sldId id="344" r:id="rId47"/>
    <p:sldId id="348" r:id="rId48"/>
    <p:sldId id="349" r:id="rId49"/>
    <p:sldId id="350" r:id="rId50"/>
    <p:sldId id="352" r:id="rId5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2"/>
    <p:restoredTop sz="95918" autoAdjust="0"/>
  </p:normalViewPr>
  <p:slideViewPr>
    <p:cSldViewPr>
      <p:cViewPr varScale="1">
        <p:scale>
          <a:sx n="165" d="100"/>
          <a:sy n="165" d="100"/>
        </p:scale>
        <p:origin x="528" y="126"/>
      </p:cViewPr>
      <p:guideLst>
        <p:guide orient="horz" pos="1621"/>
        <p:guide pos="2880"/>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2021/4/8/Thu</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3537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数据库中有一个很重要的概念叫：事务。他是数据库管理系统进行数据库操作的最小工作单位。通过对事务的管理，数据库管理系统确保数据库中数据的一致性。</a:t>
            </a:r>
            <a:endParaRPr lang="en-US" altLang="zh-CN" dirty="0"/>
          </a:p>
          <a:p>
            <a:r>
              <a:rPr lang="zh-CN" altLang="en-US" dirty="0"/>
              <a:t>本章我们将分八个部分介绍事务以及多用户环境下数据库管理系统进行并发控制的原理。具体包括：</a:t>
            </a:r>
            <a:endParaRPr lang="en-US" altLang="zh-CN" dirty="0"/>
          </a:p>
          <a:p>
            <a:r>
              <a:rPr lang="en-US" altLang="zh-CN" dirty="0"/>
              <a:t>1</a:t>
            </a:r>
            <a:r>
              <a:rPr lang="zh-CN" altLang="en-US" dirty="0"/>
              <a:t>、介绍事务的概念、定义以及事务的</a:t>
            </a:r>
            <a:r>
              <a:rPr lang="en-US" altLang="zh-CN" dirty="0"/>
              <a:t>ACID</a:t>
            </a:r>
            <a:r>
              <a:rPr lang="zh-CN" altLang="en-US" dirty="0"/>
              <a:t>特性；</a:t>
            </a:r>
            <a:endParaRPr lang="en-US" altLang="zh-CN" dirty="0"/>
          </a:p>
          <a:p>
            <a:r>
              <a:rPr lang="en-US" altLang="zh-CN" dirty="0"/>
              <a:t>2</a:t>
            </a:r>
            <a:r>
              <a:rPr lang="zh-CN" altLang="en-US" dirty="0"/>
              <a:t>、介绍事务在并行执行过程中可能发生的三个问题：读脏数据、丢失更新、数据不可重复读</a:t>
            </a:r>
            <a:endParaRPr lang="en-US" altLang="zh-CN" dirty="0"/>
          </a:p>
          <a:p>
            <a:r>
              <a:rPr lang="en-US" altLang="zh-CN" dirty="0"/>
              <a:t>3</a:t>
            </a:r>
            <a:r>
              <a:rPr lang="zh-CN" altLang="en-US" dirty="0"/>
              <a:t>、事务在执行过程中其数据库操作指令的执行主要由操作系统调度完成，事务指令不同的执行顺序可能导致不同的最终结果。</a:t>
            </a:r>
            <a:r>
              <a:rPr lang="en-US" altLang="zh-CN" dirty="0"/>
              <a:t>DBMS</a:t>
            </a:r>
            <a:r>
              <a:rPr lang="zh-CN" altLang="en-US" dirty="0"/>
              <a:t>认定事务串行执行的最终结果都是正确的，希望事务交叉调度执行后其结果与某一种方式的串行调度的结果相同，这样的交叉调度就称为可串行化调度。</a:t>
            </a:r>
            <a:endParaRPr lang="en-US" altLang="zh-CN" dirty="0"/>
          </a:p>
          <a:p>
            <a:r>
              <a:rPr lang="en-US" altLang="zh-CN" dirty="0"/>
              <a:t>4</a:t>
            </a:r>
            <a:r>
              <a:rPr lang="zh-CN" altLang="en-US" dirty="0"/>
              <a:t>、根据不同的判定准则，可串行化调度分为冲突可串行化和视图可串行化。本小节我们将为大家介绍他们的定义，比较二者的差异</a:t>
            </a:r>
            <a:endParaRPr lang="en-US" altLang="zh-CN" dirty="0"/>
          </a:p>
          <a:p>
            <a:r>
              <a:rPr lang="en-US" altLang="zh-CN" dirty="0"/>
              <a:t>5</a:t>
            </a:r>
            <a:r>
              <a:rPr lang="zh-CN" altLang="en-US" dirty="0"/>
              <a:t>、</a:t>
            </a:r>
            <a:r>
              <a:rPr lang="en-US" altLang="zh-CN" dirty="0"/>
              <a:t>DBMS</a:t>
            </a:r>
            <a:r>
              <a:rPr lang="zh-CN" altLang="en-US" dirty="0"/>
              <a:t>中冲突可串行化判定的实现方式为等待图，在这里我们将介绍等待图的构建、判定依据。并介绍可恢复调度及无级联回滚调度的保证条件。</a:t>
            </a:r>
            <a:endParaRPr lang="en-US" altLang="zh-CN" dirty="0"/>
          </a:p>
          <a:p>
            <a:r>
              <a:rPr lang="en-US" altLang="zh-CN" dirty="0"/>
              <a:t>6</a:t>
            </a:r>
            <a:r>
              <a:rPr lang="zh-CN" altLang="en-US" dirty="0"/>
              <a:t>、为了解决事务在并发执行中可能出现的三个问题，并保证数据的一致性，</a:t>
            </a:r>
            <a:r>
              <a:rPr lang="en-US" altLang="zh-CN" dirty="0"/>
              <a:t>DBMS</a:t>
            </a:r>
            <a:r>
              <a:rPr lang="zh-CN" altLang="en-US" dirty="0"/>
              <a:t>提供封锁技术加以处理。第</a:t>
            </a:r>
            <a:r>
              <a:rPr lang="en-US" altLang="zh-CN" dirty="0"/>
              <a:t>6</a:t>
            </a:r>
            <a:r>
              <a:rPr lang="zh-CN" altLang="en-US" dirty="0"/>
              <a:t>部分我们介绍锁资源及锁的相容矩阵；</a:t>
            </a:r>
            <a:endParaRPr lang="en-US" altLang="zh-CN" dirty="0"/>
          </a:p>
          <a:p>
            <a:r>
              <a:rPr lang="en-US" altLang="zh-CN" dirty="0"/>
              <a:t>7</a:t>
            </a:r>
            <a:r>
              <a:rPr lang="zh-CN" altLang="en-US" dirty="0"/>
              <a:t>、第</a:t>
            </a:r>
            <a:r>
              <a:rPr lang="en-US" altLang="zh-CN" dirty="0"/>
              <a:t>7</a:t>
            </a:r>
            <a:r>
              <a:rPr lang="zh-CN" altLang="en-US" dirty="0"/>
              <a:t>部分介绍两段锁协议及改进的两段锁协议。</a:t>
            </a:r>
            <a:endParaRPr lang="en-US" altLang="zh-CN" dirty="0"/>
          </a:p>
          <a:p>
            <a:r>
              <a:rPr lang="en-US" altLang="zh-CN" dirty="0"/>
              <a:t>8</a:t>
            </a:r>
            <a:r>
              <a:rPr lang="zh-CN" altLang="en-US" dirty="0"/>
              <a:t>、在对数据对象加锁之后，数据库的一致性得到不同程度的保证，与此同时，可能出现新的问题。在第</a:t>
            </a:r>
            <a:r>
              <a:rPr lang="en-US" altLang="zh-CN" dirty="0"/>
              <a:t>8</a:t>
            </a:r>
            <a:r>
              <a:rPr lang="zh-CN" altLang="en-US" dirty="0"/>
              <a:t>部分我们就简要介绍可能出现的活锁和死锁现象，以及出现后的处理方式。</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extLst>
      <p:ext uri="{BB962C8B-B14F-4D97-AF65-F5344CB8AC3E}">
        <p14:creationId xmlns:p14="http://schemas.microsoft.com/office/powerpoint/2010/main" val="1111608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algn="just">
              <a:lnSpc>
                <a:spcPct val="120000"/>
              </a:lnSpc>
              <a:spcBef>
                <a:spcPct val="50000"/>
              </a:spcBef>
            </a:pP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1</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、事务T1的两次读取数据之间，其它事务修改了它要读取的数据，以致两次读到的值不同 </a:t>
            </a:r>
            <a:endParaRPr lang="en-US" altLang="zh-CN" sz="1200" dirty="0">
              <a:solidFill>
                <a:srgbClr val="0D0D0D"/>
              </a:solidFill>
              <a:latin typeface="微软雅黑" panose="020B0503020204020204" pitchFamily="34" charset="-122"/>
              <a:ea typeface="微软雅黑" panose="020B0503020204020204" pitchFamily="34" charset="-122"/>
              <a:sym typeface="FZHei-B01S" charset="0"/>
            </a:endParaRPr>
          </a:p>
          <a:p>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2</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、解释图：</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事务统计药品的价格总和，因此需查询所有药品的价格，然后求和。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事务对药品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的药价进行</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的下调。若按图所示进行事务的调度：（</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读取药品价格，进行求和操作。在取得药品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的价格之后的某一时刻，系统转而运行事务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读取并修改药品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的价格，提交事务。（</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T1 </a:t>
            </a:r>
            <a:r>
              <a:rPr lang="zh-CN" altLang="zh-CN" sz="1200" kern="1200" dirty="0">
                <a:solidFill>
                  <a:schemeClr val="tx1"/>
                </a:solidFill>
                <a:effectLst/>
                <a:latin typeface="+mn-lt"/>
                <a:ea typeface="+mn-ea"/>
                <a:cs typeface="+mn-cs"/>
              </a:rPr>
              <a:t>再次读取药品价格，进行求和操作。这样，事务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由于前后两次读取的药品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价格不一致，两次得到的价格总和就出现了差异。出现这个问题的原因是在事务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的两次读取数据之间，其它事务修改了它要读取的数据，以致两次读到的值不同。</a:t>
            </a:r>
            <a:r>
              <a:rPr lang="zh-CN" altLang="zh-CN" dirty="0">
                <a:effectLst/>
              </a:rPr>
              <a:t> </a:t>
            </a:r>
            <a:endParaRPr lang="zh-CN" altLang="en-US" sz="1200" dirty="0">
              <a:solidFill>
                <a:srgbClr val="0D0D0D"/>
              </a:solidFill>
              <a:latin typeface="微软雅黑" panose="020B0503020204020204" pitchFamily="34" charset="-122"/>
              <a:ea typeface="微软雅黑" panose="020B0503020204020204" pitchFamily="34" charset="-122"/>
            </a:endParaRPr>
          </a:p>
          <a:p>
            <a:pPr algn="just">
              <a:lnSpc>
                <a:spcPct val="120000"/>
              </a:lnSpc>
              <a:spcBef>
                <a:spcPct val="50000"/>
              </a:spcBef>
            </a:pP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3</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、在事务串行执行时，不会出现此现象 </a:t>
            </a:r>
            <a:endParaRPr lang="zh-CN" altLang="en-US" sz="1200" b="1" dirty="0">
              <a:latin typeface="黑体" panose="02010609060101010101" pitchFamily="49" charset="-122"/>
              <a:ea typeface="黑体" panose="02010609060101010101" pitchFamily="49" charset="-122"/>
            </a:endParaRP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1892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algn="just">
              <a:lnSpc>
                <a:spcPct val="120000"/>
              </a:lnSpc>
              <a:spcBef>
                <a:spcPct val="50000"/>
              </a:spcBef>
            </a:pP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1</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、解释图：</a:t>
            </a:r>
            <a:r>
              <a:rPr lang="zh-CN" altLang="zh-CN" sz="1200" kern="1200" dirty="0">
                <a:solidFill>
                  <a:schemeClr val="tx1"/>
                </a:solidFill>
                <a:effectLst/>
                <a:latin typeface="+mn-lt"/>
                <a:ea typeface="+mn-ea"/>
                <a:cs typeface="+mn-cs"/>
              </a:rPr>
              <a:t>图所示为事务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的一个调度。两者都对药品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的价格进行更新，事务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将药品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的价格下调</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将药品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的价格增加</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元。设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的初始值为</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，则按照图</a:t>
            </a:r>
            <a:r>
              <a:rPr lang="en-US" altLang="zh-CN" sz="1200" kern="1200" dirty="0">
                <a:solidFill>
                  <a:schemeClr val="tx1"/>
                </a:solidFill>
                <a:effectLst/>
                <a:latin typeface="+mn-lt"/>
                <a:ea typeface="+mn-ea"/>
                <a:cs typeface="+mn-cs"/>
              </a:rPr>
              <a:t>11.7</a:t>
            </a:r>
            <a:r>
              <a:rPr lang="zh-CN" altLang="zh-CN" sz="1200" kern="1200" dirty="0">
                <a:solidFill>
                  <a:schemeClr val="tx1"/>
                </a:solidFill>
                <a:effectLst/>
                <a:latin typeface="+mn-lt"/>
                <a:ea typeface="+mn-ea"/>
                <a:cs typeface="+mn-cs"/>
              </a:rPr>
              <a:t>的次序执行，在数据库中</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的最终值为</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的修改被丢失，未在数据库中体现。这与</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串行执行的结果不一样。若按照</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次序执行，则</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的终值为</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；若按照</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次序执行，</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的终值为</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。图</a:t>
            </a:r>
            <a:r>
              <a:rPr lang="zh-CN" altLang="en-US" sz="1200" kern="1200" dirty="0">
                <a:solidFill>
                  <a:schemeClr val="tx1"/>
                </a:solidFill>
                <a:effectLst/>
                <a:latin typeface="+mn-lt"/>
                <a:ea typeface="+mn-ea"/>
                <a:cs typeface="+mn-cs"/>
              </a:rPr>
              <a:t>所示</a:t>
            </a:r>
            <a:r>
              <a:rPr lang="zh-CN" altLang="zh-CN" sz="1200" kern="1200" dirty="0">
                <a:solidFill>
                  <a:schemeClr val="tx1"/>
                </a:solidFill>
                <a:effectLst/>
                <a:latin typeface="+mn-lt"/>
                <a:ea typeface="+mn-ea"/>
                <a:cs typeface="+mn-cs"/>
              </a:rPr>
              <a:t>调度的结果与任何一个串行调度的结果都不相同</a:t>
            </a:r>
            <a:r>
              <a:rPr lang="zh-CN" altLang="en-US" sz="1200" kern="1200" dirty="0">
                <a:solidFill>
                  <a:schemeClr val="tx1"/>
                </a:solidFill>
                <a:effectLst/>
                <a:latin typeface="+mn-lt"/>
                <a:ea typeface="+mn-ea"/>
                <a:cs typeface="+mn-cs"/>
              </a:rPr>
              <a:t>。</a:t>
            </a:r>
            <a:r>
              <a:rPr lang="zh-CN" altLang="zh-CN" dirty="0">
                <a:effectLst/>
              </a:rPr>
              <a:t> </a:t>
            </a:r>
            <a:endParaRPr lang="zh-CN" altLang="en-US" sz="1200" dirty="0">
              <a:solidFill>
                <a:srgbClr val="0D0D0D"/>
              </a:solidFill>
              <a:latin typeface="微软雅黑" panose="020B0503020204020204" pitchFamily="34" charset="-122"/>
              <a:ea typeface="微软雅黑" panose="020B0503020204020204" pitchFamily="34" charset="-122"/>
              <a:sym typeface="FZZhengHeiS-R-GB"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这种情况由两个事务对同一数据并发地写入引起</a:t>
            </a:r>
            <a:endParaRPr lang="en-US" altLang="zh-CN" sz="1200" dirty="0">
              <a:solidFill>
                <a:srgbClr val="0D0D0D"/>
              </a:solidFill>
              <a:latin typeface="微软雅黑" panose="020B0503020204020204" pitchFamily="34" charset="-122"/>
              <a:ea typeface="微软雅黑" panose="020B0503020204020204" pitchFamily="34"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D0D0D"/>
              </a:solidFill>
              <a:latin typeface="微软雅黑" panose="020B0503020204020204" pitchFamily="34" charset="-122"/>
              <a:ea typeface="微软雅黑" panose="020B0503020204020204" pitchFamily="34"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今天，我们给大家介绍了事务在并行执行过程中可能遇到的三种情况：读脏数据、不可重复读、丢失更新。从下一小节可串行化调度到第</a:t>
            </a: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7</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小节的两段锁协议，我们将用</a:t>
            </a: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5</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个小节给大家介绍</a:t>
            </a:r>
            <a:r>
              <a:rPr lang="en-US" altLang="zh-CN" sz="1200" dirty="0">
                <a:solidFill>
                  <a:srgbClr val="0D0D0D"/>
                </a:solidFill>
                <a:latin typeface="微软雅黑" panose="020B0503020204020204" pitchFamily="34" charset="-122"/>
                <a:ea typeface="微软雅黑" panose="020B0503020204020204" pitchFamily="34" charset="-122"/>
                <a:sym typeface="FZHei-B01S" charset="0"/>
              </a:rPr>
              <a:t>DBMS</a:t>
            </a:r>
            <a:r>
              <a:rPr lang="zh-CN" altLang="en-US" sz="1200" dirty="0">
                <a:solidFill>
                  <a:srgbClr val="0D0D0D"/>
                </a:solidFill>
                <a:latin typeface="微软雅黑" panose="020B0503020204020204" pitchFamily="34" charset="-122"/>
                <a:ea typeface="微软雅黑" panose="020B0503020204020204" pitchFamily="34" charset="-122"/>
                <a:sym typeface="FZHei-B01S" charset="0"/>
              </a:rPr>
              <a:t>都采用了哪些技术手段来解决这些问题。</a:t>
            </a:r>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11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5441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在前面介绍事务的</a:t>
            </a:r>
            <a:r>
              <a:rPr lang="en-US" altLang="zh-CN" sz="1200" kern="1200" dirty="0">
                <a:solidFill>
                  <a:schemeClr val="tx1"/>
                </a:solidFill>
                <a:effectLst/>
                <a:latin typeface="+mn-lt"/>
                <a:ea typeface="+mn-ea"/>
                <a:cs typeface="+mn-cs"/>
              </a:rPr>
              <a:t>ACID</a:t>
            </a:r>
            <a:r>
              <a:rPr lang="zh-CN" altLang="zh-CN" sz="1200" kern="1200" dirty="0">
                <a:solidFill>
                  <a:schemeClr val="tx1"/>
                </a:solidFill>
                <a:effectLst/>
                <a:latin typeface="+mn-lt"/>
                <a:ea typeface="+mn-ea"/>
                <a:cs typeface="+mn-cs"/>
              </a:rPr>
              <a:t>特性时，我们曾指出：事务的执行具有隔离性，应将数据库从一个一致性状态带到另一个一致性状态。事务在运行中不受其它事务的干扰的一种方法是每个事务依次顺序执行。但在实际系统中，事务之间通常都是并发执行的。为保证并发执行时不会出现上节中提到的问题，使数据库的一致性遭到破坏，</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需调整事务的调度，使其运行结果与一次只执行一个事务的结果相同。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zh-CN" sz="1200" kern="1200" dirty="0">
                <a:solidFill>
                  <a:schemeClr val="tx1"/>
                </a:solidFill>
                <a:effectLst/>
                <a:latin typeface="+mn-lt"/>
                <a:ea typeface="+mn-ea"/>
                <a:cs typeface="+mn-cs"/>
              </a:rPr>
              <a:t>若不同事务的活动在调度中是一个接一个执行的，没有交叉的运行，就称这样的调度为串行调度。</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个事务的串行调度方式有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种。</a:t>
            </a:r>
            <a:r>
              <a:rPr lang="zh-CN" altLang="en-US" sz="1200" kern="1200" dirty="0">
                <a:solidFill>
                  <a:schemeClr val="tx1"/>
                </a:solidFill>
                <a:effectLst/>
                <a:latin typeface="+mn-lt"/>
                <a:ea typeface="+mn-ea"/>
                <a:cs typeface="+mn-cs"/>
              </a:rPr>
              <a:t>我们来看两个事务的两种可能的串行调度方式。</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事务将药品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的价格各自上浮</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事务将药品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的价格上浮</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元，药品</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的价格下调</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元。假定</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的初始值都为</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元。</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en-US" dirty="0">
                <a:effectLst/>
              </a:rPr>
              <a:t>按</a:t>
            </a:r>
            <a:r>
              <a:rPr lang="zh-CN" altLang="zh-CN" sz="1200" kern="1200" dirty="0">
                <a:solidFill>
                  <a:schemeClr val="tx1"/>
                </a:solidFill>
                <a:effectLst/>
                <a:latin typeface="+mn-lt"/>
                <a:ea typeface="+mn-ea"/>
                <a:cs typeface="+mn-cs"/>
              </a:rPr>
              <a:t>照调度</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执行，最后写入数据库的药品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的价格为</a:t>
            </a:r>
            <a:r>
              <a:rPr lang="en-US" altLang="zh-CN" sz="1200" kern="1200" dirty="0">
                <a:solidFill>
                  <a:schemeClr val="tx1"/>
                </a:solidFill>
                <a:effectLst/>
                <a:latin typeface="+mn-lt"/>
                <a:ea typeface="+mn-ea"/>
                <a:cs typeface="+mn-cs"/>
              </a:rPr>
              <a:t>43</a:t>
            </a:r>
            <a:r>
              <a:rPr lang="zh-CN" altLang="zh-CN" sz="1200" kern="1200" dirty="0">
                <a:solidFill>
                  <a:schemeClr val="tx1"/>
                </a:solidFill>
                <a:effectLst/>
                <a:latin typeface="+mn-lt"/>
                <a:ea typeface="+mn-ea"/>
                <a:cs typeface="+mn-cs"/>
              </a:rPr>
              <a:t>元和</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元。</a:t>
            </a:r>
            <a:r>
              <a:rPr lang="zh-CN" altLang="en-US" sz="1200" kern="1200" dirty="0">
                <a:solidFill>
                  <a:schemeClr val="tx1"/>
                </a:solidFill>
                <a:effectLst/>
                <a:latin typeface="+mn-lt"/>
                <a:ea typeface="+mn-ea"/>
                <a:cs typeface="+mn-cs"/>
              </a:rPr>
              <a:t>按</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的串行调度，最终写入数据库的值为药品</a:t>
            </a:r>
            <a:r>
              <a:rPr lang="en-US" altLang="zh-CN" sz="1200" kern="1200" dirty="0">
                <a:solidFill>
                  <a:schemeClr val="tx1"/>
                </a:solidFill>
                <a:effectLst/>
                <a:latin typeface="+mn-lt"/>
                <a:ea typeface="+mn-ea"/>
                <a:cs typeface="+mn-cs"/>
              </a:rPr>
              <a:t>A 44</a:t>
            </a:r>
            <a:r>
              <a:rPr lang="zh-CN" altLang="zh-CN" sz="1200" kern="1200" dirty="0">
                <a:solidFill>
                  <a:schemeClr val="tx1"/>
                </a:solidFill>
                <a:effectLst/>
                <a:latin typeface="+mn-lt"/>
                <a:ea typeface="+mn-ea"/>
                <a:cs typeface="+mn-cs"/>
              </a:rPr>
              <a:t>元，药品</a:t>
            </a:r>
            <a:r>
              <a:rPr lang="en-US" altLang="zh-CN" sz="1200" kern="1200" dirty="0">
                <a:solidFill>
                  <a:schemeClr val="tx1"/>
                </a:solidFill>
                <a:effectLst/>
                <a:latin typeface="+mn-lt"/>
                <a:ea typeface="+mn-ea"/>
                <a:cs typeface="+mn-cs"/>
              </a:rPr>
              <a:t>B 12</a:t>
            </a:r>
            <a:r>
              <a:rPr lang="zh-CN" altLang="zh-CN" sz="1200" kern="1200" dirty="0">
                <a:solidFill>
                  <a:schemeClr val="tx1"/>
                </a:solidFill>
                <a:effectLst/>
                <a:latin typeface="+mn-lt"/>
                <a:ea typeface="+mn-ea"/>
                <a:cs typeface="+mn-cs"/>
              </a:rPr>
              <a:t>元。</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、说明结论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12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93378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eaLnBrk="1" hangingPunct="1"/>
            <a:r>
              <a:rPr lang="en-US" altLang="zh-CN" dirty="0"/>
              <a:t>1</a:t>
            </a:r>
            <a:r>
              <a:rPr lang="zh-CN" altLang="en-US" dirty="0"/>
              <a:t>、</a:t>
            </a:r>
            <a:r>
              <a:rPr lang="zh-CN" altLang="zh-CN" sz="1200" kern="1200" dirty="0">
                <a:solidFill>
                  <a:schemeClr val="tx1"/>
                </a:solidFill>
                <a:effectLst/>
                <a:latin typeface="+mn-lt"/>
                <a:ea typeface="+mn-ea"/>
                <a:cs typeface="+mn-cs"/>
              </a:rPr>
              <a:t>事务串行执行确实能很容易地保证事务的隔离性。但如果事务并行执行，怎么知道它的最终结果是正确的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eaLnBrk="1" hangingPunct="1"/>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认为事务串行调度的结果保持了数据库的一致性，都是正确的。当数据库系统并发地执行多个事务时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多个事务交叉调度的结果与某一个串行调度的结果相同时，就说该调度是可串行化的。一个调度如果是可串行化的，系统也认为其调度是一个正确的调度，保持了数据库的一致性。</a:t>
            </a:r>
            <a:r>
              <a:rPr lang="zh-CN" altLang="zh-CN" dirty="0">
                <a:effectLst/>
              </a:rPr>
              <a:t> </a:t>
            </a:r>
            <a:endParaRPr lang="en-US" altLang="zh-CN" dirty="0">
              <a:effectLst/>
            </a:endParaRPr>
          </a:p>
          <a:p>
            <a:pPr eaLnBrk="1" hangingPunct="1"/>
            <a:r>
              <a:rPr lang="en-US" altLang="zh-CN" dirty="0">
                <a:effectLst/>
              </a:rPr>
              <a:t>3</a:t>
            </a:r>
            <a:r>
              <a:rPr lang="zh-CN" altLang="en-US" dirty="0">
                <a:effectLst/>
              </a:rPr>
              <a:t>、说明图</a:t>
            </a:r>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13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3404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Arial" panose="020B0604020202020204" pitchFamily="34" charset="0"/>
                <a:ea typeface="黑体" panose="02010609060101010101" pitchFamily="49" charset="-122"/>
                <a:sym typeface="FZHei-B01S" charset="0"/>
              </a:rPr>
              <a:t>1</a:t>
            </a:r>
            <a:r>
              <a:rPr lang="zh-CN" altLang="en-US" b="1" dirty="0">
                <a:latin typeface="Arial" panose="020B0604020202020204" pitchFamily="34" charset="0"/>
                <a:ea typeface="黑体" panose="02010609060101010101" pitchFamily="49" charset="-122"/>
                <a:sym typeface="FZHei-B01S" charset="0"/>
              </a:rPr>
              <a:t>、</a:t>
            </a:r>
            <a:r>
              <a:rPr lang="zh-CN" altLang="zh-CN" sz="1200" kern="1200" dirty="0">
                <a:solidFill>
                  <a:schemeClr val="tx1"/>
                </a:solidFill>
                <a:effectLst/>
                <a:latin typeface="+mn-lt"/>
                <a:ea typeface="+mn-ea"/>
                <a:cs typeface="+mn-cs"/>
              </a:rPr>
              <a:t>并不是所有的交叉调度都是可串行化的</a:t>
            </a:r>
            <a:r>
              <a:rPr lang="zh-CN" altLang="en-US" sz="1200" kern="1200" dirty="0">
                <a:solidFill>
                  <a:schemeClr val="tx1"/>
                </a:solidFill>
                <a:effectLst/>
                <a:latin typeface="+mn-lt"/>
                <a:ea typeface="+mn-ea"/>
                <a:cs typeface="+mn-cs"/>
              </a:rPr>
              <a:t>。</a:t>
            </a:r>
            <a:endParaRPr lang="zh-CN" altLang="en-US" dirty="0">
              <a:latin typeface="黑体" panose="02010609060101010101" pitchFamily="49" charset="-122"/>
              <a:ea typeface="黑体" panose="02010609060101010101" pitchFamily="49" charset="-122"/>
              <a:sym typeface="FZHei-B01S" charset="0"/>
            </a:endParaRPr>
          </a:p>
          <a:p>
            <a:r>
              <a:rPr kumimoji="1" lang="en-US" altLang="zh-CN" dirty="0"/>
              <a:t>2</a:t>
            </a:r>
            <a:r>
              <a:rPr kumimoji="1" lang="zh-CN" altLang="en-US" dirty="0"/>
              <a:t>、解释图</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a:t>
            </a:r>
            <a:r>
              <a:rPr kumimoji="1" lang="zh-CN" altLang="en-US" dirty="0"/>
              <a:t>、</a:t>
            </a:r>
            <a:r>
              <a:rPr lang="zh-CN" altLang="zh-CN" sz="1200" kern="1200" dirty="0">
                <a:solidFill>
                  <a:schemeClr val="tx1"/>
                </a:solidFill>
                <a:effectLst/>
                <a:latin typeface="+mn-lt"/>
                <a:ea typeface="+mn-ea"/>
                <a:cs typeface="+mn-cs"/>
              </a:rPr>
              <a:t>图所示的调度就是一个不可串行化的调度。该调度最终的结果是药品</a:t>
            </a:r>
            <a:r>
              <a:rPr lang="en-US" altLang="zh-CN" sz="1200" kern="1200" dirty="0">
                <a:solidFill>
                  <a:schemeClr val="tx1"/>
                </a:solidFill>
                <a:effectLst/>
                <a:latin typeface="+mn-lt"/>
                <a:ea typeface="+mn-ea"/>
                <a:cs typeface="+mn-cs"/>
              </a:rPr>
              <a:t>A 40</a:t>
            </a:r>
            <a:r>
              <a:rPr lang="zh-CN" altLang="zh-CN" sz="1200" kern="1200" dirty="0">
                <a:solidFill>
                  <a:schemeClr val="tx1"/>
                </a:solidFill>
                <a:effectLst/>
                <a:latin typeface="+mn-lt"/>
                <a:ea typeface="+mn-ea"/>
                <a:cs typeface="+mn-cs"/>
              </a:rPr>
              <a:t>元，药品</a:t>
            </a:r>
            <a:r>
              <a:rPr lang="en-US" altLang="zh-CN" sz="1200" kern="1200" dirty="0">
                <a:solidFill>
                  <a:schemeClr val="tx1"/>
                </a:solidFill>
                <a:effectLst/>
                <a:latin typeface="+mn-lt"/>
                <a:ea typeface="+mn-ea"/>
                <a:cs typeface="+mn-cs"/>
              </a:rPr>
              <a:t>B 36</a:t>
            </a:r>
            <a:r>
              <a:rPr lang="zh-CN" altLang="zh-CN" sz="1200" kern="1200" dirty="0">
                <a:solidFill>
                  <a:schemeClr val="tx1"/>
                </a:solidFill>
                <a:effectLst/>
                <a:latin typeface="+mn-lt"/>
                <a:ea typeface="+mn-ea"/>
                <a:cs typeface="+mn-cs"/>
              </a:rPr>
              <a:t>元，与串行调度</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、串行调度</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中的任何一个结果都不一致。</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en-US" dirty="0">
                <a:latin typeface="黑体" panose="02010609060101010101" pitchFamily="49" charset="-122"/>
                <a:ea typeface="黑体" panose="02010609060101010101" pitchFamily="49" charset="-122"/>
                <a:sym typeface="FZHei-B01S" charset="0"/>
              </a:rPr>
              <a:t>如果将事务的并发执行完全交给操作系统，则任何一种调度方式都有可能出现。有的调度能保持数据库的一致，有的调度却会产生错误的结果。</a:t>
            </a:r>
            <a:endParaRPr lang="en-US" altLang="zh-CN" dirty="0">
              <a:latin typeface="黑体" panose="02010609060101010101" pitchFamily="49" charset="-122"/>
              <a:ea typeface="黑体" panose="02010609060101010101" pitchFamily="49"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黑体" panose="02010609060101010101" pitchFamily="49" charset="-122"/>
              <a:ea typeface="黑体" panose="02010609060101010101" pitchFamily="49" charset="-122"/>
              <a:cs typeface="+mn-cs"/>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黑体" panose="02010609060101010101" pitchFamily="49" charset="-122"/>
                <a:ea typeface="黑体" panose="02010609060101010101" pitchFamily="49" charset="-122"/>
                <a:cs typeface="+mn-cs"/>
                <a:sym typeface="FZHei-B01S" charset="0"/>
              </a:rPr>
              <a:t>本小节我们给大家介绍了可串行化调度的概念，即</a:t>
            </a:r>
            <a:r>
              <a:rPr lang="zh-CN" altLang="en-US" sz="1200" dirty="0">
                <a:latin typeface="黑体" panose="02010609060101010101" pitchFamily="49" charset="-122"/>
                <a:ea typeface="黑体" panose="02010609060101010101" pitchFamily="49" charset="-122"/>
                <a:sym typeface="FZHei-B01S" charset="0"/>
              </a:rPr>
              <a:t>多个事务交叉调度的结果与</a:t>
            </a:r>
            <a:r>
              <a:rPr lang="zh-CN" altLang="en-US" sz="1200" dirty="0">
                <a:solidFill>
                  <a:srgbClr val="FF0000"/>
                </a:solidFill>
                <a:latin typeface="黑体" panose="02010609060101010101" pitchFamily="49" charset="-122"/>
                <a:ea typeface="黑体" panose="02010609060101010101" pitchFamily="49" charset="-122"/>
                <a:sym typeface="FZHei-B01S" charset="0"/>
              </a:rPr>
              <a:t>某一个串行调度</a:t>
            </a:r>
            <a:r>
              <a:rPr lang="zh-CN" altLang="en-US" sz="1200" dirty="0">
                <a:latin typeface="黑体" panose="02010609060101010101" pitchFamily="49" charset="-122"/>
                <a:ea typeface="黑体" panose="02010609060101010101" pitchFamily="49" charset="-122"/>
                <a:sym typeface="FZHei-B01S" charset="0"/>
              </a:rPr>
              <a:t>的结果相同。我们也看到并不是所有的交叉调度都能保证事务的一致性，他有可能会出现丢失更新的问题。下节课我们将给大家介绍如何保证交叉调度结果的正确性。下</a:t>
            </a:r>
            <a:r>
              <a:rPr lang="zh-CN" altLang="en-US" sz="1200">
                <a:latin typeface="黑体" panose="02010609060101010101" pitchFamily="49" charset="-122"/>
                <a:ea typeface="黑体" panose="02010609060101010101" pitchFamily="49" charset="-122"/>
                <a:sym typeface="FZHei-B01S" charset="0"/>
              </a:rPr>
              <a:t>节课见。</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14</a:t>
            </a:fld>
            <a:endParaRPr lang="zh-CN" altLang="en-US"/>
          </a:p>
        </p:txBody>
      </p:sp>
    </p:spTree>
    <p:extLst>
      <p:ext uri="{BB962C8B-B14F-4D97-AF65-F5344CB8AC3E}">
        <p14:creationId xmlns:p14="http://schemas.microsoft.com/office/powerpoint/2010/main" val="95684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、通过前面的交叉调度，我们看到</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必须对事务的运行加以控制，确保交叉调度完毕后的结果与某一串行调度的结果相同，数据库</a:t>
            </a:r>
            <a:r>
              <a:rPr lang="zh-CN" altLang="en-US" sz="1200" kern="1200" dirty="0">
                <a:solidFill>
                  <a:schemeClr val="tx1"/>
                </a:solidFill>
                <a:effectLst/>
                <a:latin typeface="+mn-lt"/>
                <a:ea typeface="+mn-ea"/>
                <a:cs typeface="+mn-cs"/>
              </a:rPr>
              <a:t>才</a:t>
            </a:r>
            <a:r>
              <a:rPr lang="zh-CN" altLang="zh-CN" sz="1200" kern="1200" dirty="0">
                <a:solidFill>
                  <a:schemeClr val="tx1"/>
                </a:solidFill>
                <a:effectLst/>
                <a:latin typeface="+mn-lt"/>
                <a:ea typeface="+mn-ea"/>
                <a:cs typeface="+mn-cs"/>
              </a:rPr>
              <a:t>不会出现不一致的状态。</a:t>
            </a:r>
            <a:r>
              <a:rPr lang="zh-CN" altLang="en-US" sz="1200" kern="1200" dirty="0">
                <a:solidFill>
                  <a:schemeClr val="tx1"/>
                </a:solidFill>
                <a:effectLst/>
                <a:latin typeface="+mn-lt"/>
                <a:ea typeface="+mn-ea"/>
                <a:cs typeface="+mn-cs"/>
              </a:rPr>
              <a:t>今天我们就给大家介绍两种技术：冲突可串行化、视图可串行化。通过这两种方法都可以在事务的交叉调度过程中保证数据库状态的一致性。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、为方便后面</a:t>
            </a:r>
            <a:r>
              <a:rPr lang="zh-CN" altLang="zh-CN" sz="1200" kern="1200" dirty="0">
                <a:solidFill>
                  <a:schemeClr val="tx1"/>
                </a:solidFill>
                <a:effectLst/>
                <a:latin typeface="+mn-lt"/>
                <a:ea typeface="+mn-ea"/>
                <a:cs typeface="+mn-cs"/>
              </a:rPr>
              <a:t>可串行化调度</a:t>
            </a:r>
            <a:r>
              <a:rPr lang="zh-CN" altLang="en-US" sz="1200" kern="1200" dirty="0">
                <a:solidFill>
                  <a:schemeClr val="tx1"/>
                </a:solidFill>
                <a:effectLst/>
                <a:latin typeface="+mn-lt"/>
                <a:ea typeface="+mn-ea"/>
                <a:cs typeface="+mn-cs"/>
              </a:rPr>
              <a:t>方法的讨论，我们先介绍一些简记符号</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15</a:t>
            </a:fld>
            <a:endParaRPr lang="zh-CN" altLang="en-US"/>
          </a:p>
        </p:txBody>
      </p:sp>
    </p:spTree>
    <p:extLst>
      <p:ext uri="{BB962C8B-B14F-4D97-AF65-F5344CB8AC3E}">
        <p14:creationId xmlns:p14="http://schemas.microsoft.com/office/powerpoint/2010/main" val="2183405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考虑一个调度</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，涉及事务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en-US" altLang="zh-CN" sz="1200" kern="1200" baseline="-250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的操作对象元素为</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的操作对象元素为</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，很明显，事务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en-US" altLang="zh-CN" sz="1200" kern="1200" baseline="-250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是对不同的数据库元素进行操作，不论它们的执行动作是读还是写，执行的先后顺序都不会影响数据库中的最终结果。若</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，则事务的执行顺序就很重要。</a:t>
            </a:r>
          </a:p>
          <a:p>
            <a:r>
              <a:rPr kumimoji="1" lang="en-US" altLang="zh-CN" dirty="0"/>
              <a:t>2</a:t>
            </a:r>
            <a:r>
              <a:rPr kumimoji="1" lang="zh-CN" altLang="en-US" dirty="0"/>
              <a:t>、</a:t>
            </a:r>
            <a:r>
              <a:rPr lang="zh-CN" altLang="zh-CN" sz="1200" kern="1200" dirty="0">
                <a:solidFill>
                  <a:schemeClr val="tx1"/>
                </a:solidFill>
                <a:effectLst/>
                <a:latin typeface="+mn-lt"/>
                <a:ea typeface="+mn-ea"/>
                <a:cs typeface="+mn-cs"/>
              </a:rPr>
              <a:t>若事务</a:t>
            </a:r>
            <a:r>
              <a:rPr lang="en-US" altLang="zh-CN" sz="1200" kern="1200" dirty="0" err="1">
                <a:solidFill>
                  <a:schemeClr val="tx1"/>
                </a:solidFill>
                <a:effectLst/>
                <a:latin typeface="+mn-lt"/>
                <a:ea typeface="+mn-ea"/>
                <a:cs typeface="+mn-cs"/>
              </a:rPr>
              <a:t>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都是读取数据</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），则谁先读，谁后读都不影响数据库的一致性，两个事务读到的数据</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的值是一样的。即</a:t>
            </a:r>
            <a:r>
              <a:rPr lang="en-US" altLang="zh-CN" sz="1200" kern="1200" dirty="0">
                <a:solidFill>
                  <a:schemeClr val="tx1"/>
                </a:solidFill>
                <a:effectLst/>
                <a:latin typeface="+mn-lt"/>
                <a:ea typeface="+mn-ea"/>
                <a:cs typeface="+mn-cs"/>
              </a:rPr>
              <a:t>Ri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Rj</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）指令不发生冲突。</a:t>
            </a:r>
            <a:r>
              <a:rPr lang="zh-CN" altLang="zh-CN" dirty="0">
                <a:effectLst/>
              </a:rPr>
              <a:t> </a:t>
            </a:r>
            <a:endParaRPr lang="en-US" altLang="zh-CN" dirty="0">
              <a:effectLst/>
            </a:endParaRPr>
          </a:p>
          <a:p>
            <a:r>
              <a:rPr kumimoji="1" lang="en-US" altLang="zh-CN" dirty="0">
                <a:effectLst/>
              </a:rPr>
              <a:t>3</a:t>
            </a:r>
            <a:r>
              <a:rPr kumimoji="1" lang="zh-CN" altLang="en-US" dirty="0">
                <a:effectLst/>
              </a:rPr>
              <a:t>、</a:t>
            </a:r>
            <a:r>
              <a:rPr lang="zh-CN" altLang="zh-CN" sz="1200" kern="1200" dirty="0">
                <a:solidFill>
                  <a:schemeClr val="tx1"/>
                </a:solidFill>
                <a:effectLst/>
                <a:latin typeface="+mn-lt"/>
                <a:ea typeface="+mn-ea"/>
                <a:cs typeface="+mn-cs"/>
              </a:rPr>
              <a:t>若事务</a:t>
            </a:r>
            <a:r>
              <a:rPr lang="en-US" altLang="zh-CN" sz="1200" kern="1200" dirty="0" err="1">
                <a:solidFill>
                  <a:schemeClr val="tx1"/>
                </a:solidFill>
                <a:effectLst/>
                <a:latin typeface="+mn-lt"/>
                <a:ea typeface="+mn-ea"/>
                <a:cs typeface="+mn-cs"/>
              </a:rPr>
              <a:t>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一个是读数据，一个是写数据，则事务的执行顺序是重要的。假设事务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读数据</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），事务</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写数据</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）先执行，则事务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读到的是事务</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写之前的数据；若</a:t>
            </a:r>
            <a:r>
              <a:rPr lang="en-US" altLang="zh-CN" sz="1200" kern="1200" dirty="0">
                <a:solidFill>
                  <a:schemeClr val="tx1"/>
                </a:solidFill>
                <a:effectLst/>
                <a:latin typeface="+mn-lt"/>
                <a:ea typeface="+mn-ea"/>
                <a:cs typeface="+mn-cs"/>
              </a:rPr>
              <a:t>W2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）先执行，则事务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读到的是事务</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写入的数据。反之，若事务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写数据</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），事务</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读数据</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），情形类似。所以，交换</a:t>
            </a:r>
            <a:r>
              <a:rPr lang="en-US" altLang="zh-CN" sz="1200" kern="1200" dirty="0">
                <a:solidFill>
                  <a:schemeClr val="tx1"/>
                </a:solidFill>
                <a:effectLst/>
                <a:latin typeface="+mn-lt"/>
                <a:ea typeface="+mn-ea"/>
                <a:cs typeface="+mn-cs"/>
              </a:rPr>
              <a:t>Ri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Wj</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）的顺序会影响事务读到的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的值，可能因此影响事务后续所做的事。因此，</a:t>
            </a:r>
            <a:r>
              <a:rPr lang="en-US" altLang="zh-CN" sz="1200" kern="1200" dirty="0">
                <a:solidFill>
                  <a:schemeClr val="tx1"/>
                </a:solidFill>
                <a:effectLst/>
                <a:latin typeface="+mn-lt"/>
                <a:ea typeface="+mn-ea"/>
                <a:cs typeface="+mn-cs"/>
              </a:rPr>
              <a:t>Ri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Wj</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）指令是冲突的。</a:t>
            </a:r>
            <a:r>
              <a:rPr lang="zh-CN" altLang="zh-CN" dirty="0">
                <a:effectLst/>
              </a:rPr>
              <a:t> </a:t>
            </a:r>
            <a:endParaRPr lang="en-US" altLang="zh-CN" dirty="0">
              <a:effectLst/>
            </a:endParaRPr>
          </a:p>
          <a:p>
            <a:r>
              <a:rPr kumimoji="1" lang="en-US" altLang="zh-CN" dirty="0">
                <a:effectLst/>
              </a:rPr>
              <a:t>4</a:t>
            </a:r>
            <a:r>
              <a:rPr kumimoji="1" lang="zh-CN" altLang="en-US" dirty="0">
                <a:effectLst/>
              </a:rPr>
              <a:t>、</a:t>
            </a:r>
            <a:r>
              <a:rPr lang="zh-CN" altLang="zh-CN" sz="1200" kern="1200" dirty="0">
                <a:solidFill>
                  <a:schemeClr val="tx1"/>
                </a:solidFill>
                <a:effectLst/>
                <a:latin typeface="+mn-lt"/>
                <a:ea typeface="+mn-ea"/>
                <a:cs typeface="+mn-cs"/>
              </a:rPr>
              <a:t>若事务</a:t>
            </a:r>
            <a:r>
              <a:rPr lang="en-US" altLang="zh-CN" sz="1200" kern="1200" dirty="0" err="1">
                <a:solidFill>
                  <a:schemeClr val="tx1"/>
                </a:solidFill>
                <a:effectLst/>
                <a:latin typeface="+mn-lt"/>
                <a:ea typeface="+mn-ea"/>
                <a:cs typeface="+mn-cs"/>
              </a:rPr>
              <a:t>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都是写数据</a:t>
            </a:r>
            <a:r>
              <a:rPr lang="en-US" altLang="zh-CN" sz="1200" kern="1200" dirty="0">
                <a:solidFill>
                  <a:schemeClr val="tx1"/>
                </a:solidFill>
                <a:effectLst/>
                <a:latin typeface="+mn-lt"/>
                <a:ea typeface="+mn-ea"/>
                <a:cs typeface="+mn-cs"/>
              </a:rPr>
              <a:t>W1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），事务执行先后顺序对事务</a:t>
            </a:r>
            <a:r>
              <a:rPr lang="en-US" altLang="zh-CN" sz="1200" kern="1200" dirty="0" err="1">
                <a:solidFill>
                  <a:schemeClr val="tx1"/>
                </a:solidFill>
                <a:effectLst/>
                <a:latin typeface="+mn-lt"/>
                <a:ea typeface="+mn-ea"/>
                <a:cs typeface="+mn-cs"/>
              </a:rPr>
              <a:t>Ti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Tj</a:t>
            </a:r>
            <a:r>
              <a:rPr lang="zh-CN" altLang="zh-CN" sz="1200" kern="1200" dirty="0">
                <a:solidFill>
                  <a:schemeClr val="tx1"/>
                </a:solidFill>
                <a:effectLst/>
                <a:latin typeface="+mn-lt"/>
                <a:ea typeface="+mn-ea"/>
                <a:cs typeface="+mn-cs"/>
              </a:rPr>
              <a:t>本身并没有影响，但数据库中写回的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的结果是不同的，这导致后续的事务读操作结果不同。因此，</a:t>
            </a:r>
            <a:r>
              <a:rPr lang="en-US" altLang="zh-CN" sz="1200" kern="1200" dirty="0">
                <a:solidFill>
                  <a:schemeClr val="tx1"/>
                </a:solidFill>
                <a:effectLst/>
                <a:latin typeface="+mn-lt"/>
                <a:ea typeface="+mn-ea"/>
                <a:cs typeface="+mn-cs"/>
              </a:rPr>
              <a:t>Wi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Wj</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）指令也是冲突的。</a:t>
            </a:r>
            <a:r>
              <a:rPr lang="zh-CN" altLang="zh-CN" dirty="0">
                <a:effectLst/>
              </a:rPr>
              <a:t> </a:t>
            </a:r>
            <a:endParaRPr lang="en-US" altLang="zh-CN" dirty="0">
              <a:effectLst/>
            </a:endParaRPr>
          </a:p>
          <a:p>
            <a:r>
              <a:rPr kumimoji="1" lang="en-US" altLang="zh-CN" dirty="0">
                <a:effectLst/>
              </a:rPr>
              <a:t>5</a:t>
            </a:r>
            <a:r>
              <a:rPr kumimoji="1" lang="zh-CN" altLang="en-US" dirty="0">
                <a:effectLst/>
              </a:rPr>
              <a:t>、</a:t>
            </a:r>
            <a:r>
              <a:rPr lang="zh-CN" altLang="zh-CN" sz="1200" kern="1200" dirty="0">
                <a:solidFill>
                  <a:schemeClr val="tx1"/>
                </a:solidFill>
                <a:effectLst/>
                <a:latin typeface="+mn-lt"/>
                <a:ea typeface="+mn-ea"/>
                <a:cs typeface="+mn-cs"/>
              </a:rPr>
              <a:t>总结上述情况，调度</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中两个事务的操作要发生冲突，必须：</a:t>
            </a:r>
          </a:p>
          <a:p>
            <a:pPr lvl="0"/>
            <a:r>
              <a:rPr lang="zh-CN" altLang="zh-CN" sz="1200" kern="1200" dirty="0">
                <a:solidFill>
                  <a:schemeClr val="tx1"/>
                </a:solidFill>
                <a:effectLst/>
                <a:latin typeface="+mn-lt"/>
                <a:ea typeface="+mn-ea"/>
                <a:cs typeface="+mn-cs"/>
              </a:rPr>
              <a:t>对同一数据对象进行操作</a:t>
            </a:r>
          </a:p>
          <a:p>
            <a:pPr lvl="0"/>
            <a:r>
              <a:rPr lang="zh-CN" altLang="zh-CN" sz="1200" kern="1200" dirty="0">
                <a:solidFill>
                  <a:schemeClr val="tx1"/>
                </a:solidFill>
                <a:effectLst/>
                <a:latin typeface="+mn-lt"/>
                <a:ea typeface="+mn-ea"/>
                <a:cs typeface="+mn-cs"/>
              </a:rPr>
              <a:t>两个操作指令中有一个是写操作</a:t>
            </a:r>
            <a:r>
              <a:rPr lang="en-US" altLang="zh-CN" sz="1200" kern="1200" dirty="0">
                <a:solidFill>
                  <a:schemeClr val="tx1"/>
                </a:solidFill>
                <a:effectLst/>
                <a:latin typeface="+mn-lt"/>
                <a:ea typeface="+mn-ea"/>
                <a:cs typeface="+mn-cs"/>
              </a:rPr>
              <a:t>W</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16</a:t>
            </a:fld>
            <a:endParaRPr lang="zh-CN" altLang="en-US"/>
          </a:p>
        </p:txBody>
      </p:sp>
    </p:spTree>
    <p:extLst>
      <p:ext uri="{BB962C8B-B14F-4D97-AF65-F5344CB8AC3E}">
        <p14:creationId xmlns:p14="http://schemas.microsoft.com/office/powerpoint/2010/main" val="163190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解释示例</a:t>
            </a:r>
          </a:p>
        </p:txBody>
      </p:sp>
      <p:sp>
        <p:nvSpPr>
          <p:cNvPr id="4" name="灯片编号占位符 3"/>
          <p:cNvSpPr>
            <a:spLocks noGrp="1"/>
          </p:cNvSpPr>
          <p:nvPr>
            <p:ph type="sldNum" sz="quarter" idx="5"/>
          </p:nvPr>
        </p:nvSpPr>
        <p:spPr/>
        <p:txBody>
          <a:bodyPr/>
          <a:lstStyle/>
          <a:p>
            <a:fld id="{2B9AA98F-6474-4A59-A3C8-82662F366263}" type="slidenum">
              <a:rPr lang="zh-CN" altLang="en-US" smtClean="0"/>
              <a:t>17</a:t>
            </a:fld>
            <a:endParaRPr lang="zh-CN" altLang="en-US"/>
          </a:p>
        </p:txBody>
      </p:sp>
    </p:spTree>
    <p:extLst>
      <p:ext uri="{BB962C8B-B14F-4D97-AF65-F5344CB8AC3E}">
        <p14:creationId xmlns:p14="http://schemas.microsoft.com/office/powerpoint/2010/main" val="169389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解释示例，调度</a:t>
            </a:r>
            <a:r>
              <a:rPr kumimoji="1" lang="en-US" altLang="zh-CN" dirty="0"/>
              <a:t>S</a:t>
            </a:r>
            <a:r>
              <a:rPr kumimoji="1" lang="zh-CN" altLang="en-US" dirty="0"/>
              <a:t>和调度</a:t>
            </a:r>
            <a:r>
              <a:rPr kumimoji="1" lang="en-US" altLang="zh-CN" dirty="0"/>
              <a:t>S1</a:t>
            </a:r>
            <a:r>
              <a:rPr kumimoji="1" lang="zh-CN" altLang="en-US" dirty="0"/>
              <a:t>、</a:t>
            </a:r>
            <a:r>
              <a:rPr kumimoji="1" lang="en-US" altLang="zh-CN" dirty="0"/>
              <a:t>S2</a:t>
            </a:r>
            <a:r>
              <a:rPr kumimoji="1" lang="zh-CN" altLang="en-US" dirty="0"/>
              <a:t>、</a:t>
            </a:r>
            <a:r>
              <a:rPr kumimoji="1" lang="en-US" altLang="zh-CN" dirty="0"/>
              <a:t>S3</a:t>
            </a:r>
            <a:r>
              <a:rPr kumimoji="1" lang="zh-CN" altLang="en-US" dirty="0"/>
              <a:t>冲突等价；</a:t>
            </a:r>
          </a:p>
        </p:txBody>
      </p:sp>
      <p:sp>
        <p:nvSpPr>
          <p:cNvPr id="4" name="灯片编号占位符 3"/>
          <p:cNvSpPr>
            <a:spLocks noGrp="1"/>
          </p:cNvSpPr>
          <p:nvPr>
            <p:ph type="sldNum" sz="quarter" idx="5"/>
          </p:nvPr>
        </p:nvSpPr>
        <p:spPr/>
        <p:txBody>
          <a:bodyPr/>
          <a:lstStyle/>
          <a:p>
            <a:fld id="{2B9AA98F-6474-4A59-A3C8-82662F366263}" type="slidenum">
              <a:rPr lang="zh-CN" altLang="en-US" smtClean="0"/>
              <a:t>18</a:t>
            </a:fld>
            <a:endParaRPr lang="zh-CN" altLang="en-US"/>
          </a:p>
        </p:txBody>
      </p:sp>
    </p:spTree>
    <p:extLst>
      <p:ext uri="{BB962C8B-B14F-4D97-AF65-F5344CB8AC3E}">
        <p14:creationId xmlns:p14="http://schemas.microsoft.com/office/powerpoint/2010/main" val="2289508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19</a:t>
            </a:fld>
            <a:endParaRPr lang="zh-CN" altLang="en-US"/>
          </a:p>
        </p:txBody>
      </p:sp>
    </p:spTree>
    <p:extLst>
      <p:ext uri="{BB962C8B-B14F-4D97-AF65-F5344CB8AC3E}">
        <p14:creationId xmlns:p14="http://schemas.microsoft.com/office/powerpoint/2010/main" val="274041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normAutofit fontScale="92500" lnSpcReduction="10000"/>
          </a:bodyPr>
          <a:lstStyle/>
          <a:p>
            <a:pPr eaLnBrk="1" hangingPunct="1"/>
            <a:r>
              <a:rPr lang="zh-CN" altLang="en-US" sz="1200" kern="1200" dirty="0">
                <a:solidFill>
                  <a:schemeClr val="tx1"/>
                </a:solidFill>
                <a:effectLst/>
                <a:latin typeface="+mn-lt"/>
                <a:ea typeface="+mn-ea"/>
                <a:cs typeface="+mn-cs"/>
              </a:rPr>
              <a:t>本节我们将给大家介绍</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中一个非常重要的概念：事务。</a:t>
            </a:r>
            <a:r>
              <a:rPr lang="zh-CN" altLang="zh-CN" sz="1200" kern="1200" dirty="0">
                <a:solidFill>
                  <a:schemeClr val="tx1"/>
                </a:solidFill>
                <a:effectLst/>
                <a:latin typeface="+mn-lt"/>
                <a:ea typeface="+mn-ea"/>
                <a:cs typeface="+mn-cs"/>
              </a:rPr>
              <a:t>事务是数据库应用程序的基本逻辑单元，是</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中执行并发控制和故障恢复的基础</a:t>
            </a:r>
            <a:r>
              <a:rPr lang="zh-CN" altLang="en-US" sz="1200" kern="1200" dirty="0">
                <a:solidFill>
                  <a:schemeClr val="tx1"/>
                </a:solidFill>
                <a:effectLst/>
                <a:latin typeface="+mn-lt"/>
                <a:ea typeface="+mn-ea"/>
                <a:cs typeface="+mn-cs"/>
              </a:rPr>
              <a:t>。事务具有什么特性？在管理事务的过程中，我们将事务区分为哪些状态？下面就让我们来看看。</a:t>
            </a:r>
            <a:endParaRPr lang="en-US" altLang="zh-CN" sz="1200" kern="1200" dirty="0">
              <a:solidFill>
                <a:schemeClr val="tx1"/>
              </a:solidFill>
              <a:effectLst/>
              <a:latin typeface="+mn-lt"/>
              <a:ea typeface="+mn-ea"/>
              <a:cs typeface="+mn-cs"/>
            </a:endParaRPr>
          </a:p>
          <a:p>
            <a:pPr eaLnBrk="1" hangingPunct="1"/>
            <a:r>
              <a:rPr lang="zh-CN" altLang="en-US" sz="1200" kern="1200" dirty="0">
                <a:solidFill>
                  <a:schemeClr val="tx1"/>
                </a:solidFill>
                <a:effectLst/>
                <a:latin typeface="+mn-lt"/>
                <a:ea typeface="+mn-ea"/>
                <a:cs typeface="+mn-cs"/>
              </a:rPr>
              <a:t>事务概念的提出是因为在早期的大型数据库应用过程中，开发人员必须面对以下几个问题：</a:t>
            </a:r>
            <a:endParaRPr lang="en-US" altLang="zh-CN" dirty="0">
              <a:solidFill>
                <a:srgbClr val="808080"/>
              </a:solidFill>
              <a:latin typeface="微软雅黑" panose="020B0503020204020204" pitchFamily="34" charset="-122"/>
              <a:ea typeface="微软雅黑" panose="020B0503020204020204" pitchFamily="34" charset="-122"/>
              <a:sym typeface="FZHei-B01S" charset="0"/>
            </a:endParaRPr>
          </a:p>
          <a:p>
            <a:pPr eaLnBrk="1" hangingPunct="1"/>
            <a:r>
              <a:rPr lang="en-US" altLang="zh-CN" dirty="0">
                <a:solidFill>
                  <a:srgbClr val="808080"/>
                </a:solidFill>
                <a:latin typeface="微软雅黑" panose="020B0503020204020204" pitchFamily="34" charset="-122"/>
                <a:ea typeface="微软雅黑" panose="020B0503020204020204" pitchFamily="34" charset="-122"/>
                <a:sym typeface="FZHei-B01S" charset="0"/>
              </a:rPr>
              <a:t>1</a:t>
            </a:r>
            <a:r>
              <a:rPr lang="zh-CN" altLang="en-US" dirty="0">
                <a:solidFill>
                  <a:srgbClr val="808080"/>
                </a:solidFill>
                <a:latin typeface="微软雅黑" panose="020B0503020204020204" pitchFamily="34" charset="-122"/>
                <a:ea typeface="微软雅黑" panose="020B0503020204020204" pitchFamily="34" charset="-122"/>
                <a:sym typeface="FZHei-B01S" charset="0"/>
              </a:rPr>
              <a:t>、程序在执行过程中被异常中断，可能产生不一致的结果。药品调价：程序对库房中的所有药品进行价格的调整</a:t>
            </a:r>
            <a:r>
              <a:rPr lang="en-US" altLang="zh-CN" dirty="0">
                <a:solidFill>
                  <a:srgbClr val="808080"/>
                </a:solidFill>
                <a:latin typeface="微软雅黑" panose="020B0503020204020204" pitchFamily="34" charset="-122"/>
                <a:ea typeface="微软雅黑" panose="020B0503020204020204" pitchFamily="34" charset="-122"/>
                <a:sym typeface="FZHei-B01S" charset="0"/>
              </a:rPr>
              <a:t>,</a:t>
            </a:r>
            <a:r>
              <a:rPr lang="zh-CN" altLang="en-US" dirty="0">
                <a:solidFill>
                  <a:srgbClr val="808080"/>
                </a:solidFill>
                <a:latin typeface="微软雅黑" panose="020B0503020204020204" pitchFamily="34" charset="-122"/>
                <a:ea typeface="微软雅黑" panose="020B0503020204020204" pitchFamily="34" charset="-122"/>
                <a:sym typeface="FZHei-B01S" charset="0"/>
              </a:rPr>
              <a:t>上浮</a:t>
            </a:r>
            <a:r>
              <a:rPr lang="en-US" altLang="zh-CN" dirty="0">
                <a:solidFill>
                  <a:srgbClr val="808080"/>
                </a:solidFill>
                <a:latin typeface="微软雅黑" panose="020B0503020204020204" pitchFamily="34" charset="-122"/>
                <a:ea typeface="微软雅黑" panose="020B0503020204020204" pitchFamily="34" charset="-122"/>
                <a:sym typeface="FZHei-B01S" charset="0"/>
              </a:rPr>
              <a:t>10%</a:t>
            </a:r>
            <a:r>
              <a:rPr lang="zh-CN" altLang="en-US" dirty="0">
                <a:solidFill>
                  <a:srgbClr val="808080"/>
                </a:solidFill>
                <a:latin typeface="微软雅黑" panose="020B0503020204020204" pitchFamily="34" charset="-122"/>
                <a:ea typeface="微软雅黑" panose="020B0503020204020204" pitchFamily="34" charset="-122"/>
                <a:sym typeface="FZHei-B01S" charset="0"/>
              </a:rPr>
              <a:t>。</a:t>
            </a:r>
            <a:r>
              <a:rPr lang="zh-CN" altLang="zh-CN" dirty="0"/>
              <a:t>假定药品数量为一万。在应用程序修改完所有药品的价格数据前，系统发生故障停止运行，此时有部分药品的价格数据已改为新值。当系统重新启动后，系统无法知道发生故障时刻应用程序的执行逻辑，也就不能确定到底有哪些药品的信息已经发生了变化，哪些药品的价格数据还没有改变。这样，数据库处于不一致状态。</a:t>
            </a:r>
          </a:p>
          <a:p>
            <a:pPr eaLnBrk="1" hangingPunct="1"/>
            <a:endParaRPr lang="zh-CN" altLang="en-US" dirty="0">
              <a:solidFill>
                <a:srgbClr val="808080"/>
              </a:solidFill>
              <a:latin typeface="微软雅黑" panose="020B0503020204020204" pitchFamily="34" charset="-122"/>
              <a:ea typeface="微软雅黑" panose="020B0503020204020204" pitchFamily="34" charset="-122"/>
              <a:sym typeface="FZZhengHeiS-R-GB" charset="0"/>
            </a:endParaRPr>
          </a:p>
          <a:p>
            <a:pPr eaLnBrk="1" hangingPunct="1"/>
            <a:endParaRPr lang="en-US" altLang="zh-CN" dirty="0">
              <a:solidFill>
                <a:srgbClr val="808080"/>
              </a:solidFill>
              <a:latin typeface="微软雅黑" panose="020B0503020204020204" pitchFamily="34" charset="-122"/>
              <a:ea typeface="微软雅黑" panose="020B0503020204020204" pitchFamily="34" charset="-122"/>
              <a:sym typeface="FZHei-B01S" charset="0"/>
            </a:endParaRPr>
          </a:p>
          <a:p>
            <a:pPr eaLnBrk="1" hangingPunct="1"/>
            <a:r>
              <a:rPr lang="en-US" altLang="zh-CN" dirty="0">
                <a:solidFill>
                  <a:srgbClr val="808080"/>
                </a:solidFill>
                <a:latin typeface="微软雅黑" panose="020B0503020204020204" pitchFamily="34" charset="-122"/>
                <a:ea typeface="微软雅黑" panose="020B0503020204020204" pitchFamily="34" charset="-122"/>
                <a:sym typeface="FZHei-B01S" charset="0"/>
              </a:rPr>
              <a:t>2</a:t>
            </a:r>
            <a:r>
              <a:rPr lang="zh-CN" altLang="en-US" dirty="0">
                <a:solidFill>
                  <a:srgbClr val="808080"/>
                </a:solidFill>
                <a:latin typeface="微软雅黑" panose="020B0503020204020204" pitchFamily="34" charset="-122"/>
                <a:ea typeface="微软雅黑" panose="020B0503020204020204" pitchFamily="34" charset="-122"/>
                <a:sym typeface="FZHei-B01S" charset="0"/>
              </a:rPr>
              <a:t>、并行执行应用程序可以提高性能，但可能发生数据结果相互覆盖情况</a:t>
            </a:r>
            <a:r>
              <a:rPr lang="en-US" altLang="zh-CN" dirty="0">
                <a:solidFill>
                  <a:srgbClr val="808080"/>
                </a:solidFill>
                <a:latin typeface="微软雅黑" panose="020B0503020204020204" pitchFamily="34" charset="-122"/>
                <a:ea typeface="微软雅黑" panose="020B0503020204020204" pitchFamily="34" charset="-122"/>
                <a:sym typeface="FZHei-B01S" charset="0"/>
              </a:rPr>
              <a:t>.</a:t>
            </a:r>
            <a:r>
              <a:rPr lang="zh-CN" altLang="en-US" dirty="0">
                <a:solidFill>
                  <a:srgbClr val="808080"/>
                </a:solidFill>
                <a:latin typeface="微软雅黑" panose="020B0503020204020204" pitchFamily="34" charset="-122"/>
                <a:ea typeface="微软雅黑" panose="020B0503020204020204" pitchFamily="34" charset="-122"/>
                <a:sym typeface="FZHei-B01S" charset="0"/>
              </a:rPr>
              <a:t>程序1将药品A提价10％，程序2将A涨价10元。</a:t>
            </a:r>
            <a:endParaRPr lang="en-US" altLang="zh-CN" dirty="0">
              <a:solidFill>
                <a:srgbClr val="808080"/>
              </a:solidFill>
              <a:latin typeface="微软雅黑" panose="020B0503020204020204" pitchFamily="34" charset="-122"/>
              <a:ea typeface="微软雅黑" panose="020B0503020204020204" pitchFamily="34" charset="-122"/>
              <a:sym typeface="FZHei-B01S" charset="0"/>
            </a:endParaRPr>
          </a:p>
          <a:p>
            <a:pPr eaLnBrk="1" hangingPunct="1"/>
            <a:endParaRPr lang="zh-CN" altLang="en-US" dirty="0">
              <a:solidFill>
                <a:srgbClr val="808080"/>
              </a:solidFill>
              <a:latin typeface="微软雅黑" panose="020B0503020204020204" pitchFamily="34" charset="-122"/>
              <a:ea typeface="微软雅黑" panose="020B0503020204020204" pitchFamily="34" charset="-122"/>
            </a:endParaRPr>
          </a:p>
          <a:p>
            <a:pPr eaLnBrk="1" hangingPunct="1"/>
            <a:endParaRPr lang="en-US" altLang="zh-CN" dirty="0">
              <a:solidFill>
                <a:srgbClr val="808080"/>
              </a:solidFill>
              <a:latin typeface="微软雅黑" panose="020B0503020204020204" pitchFamily="34" charset="-122"/>
              <a:ea typeface="微软雅黑" panose="020B0503020204020204" pitchFamily="34" charset="-122"/>
              <a:sym typeface="FZHei-B01S" charset="0"/>
            </a:endParaRPr>
          </a:p>
          <a:p>
            <a:pPr eaLnBrk="1" hangingPunct="1"/>
            <a:r>
              <a:rPr lang="en-US" altLang="zh-CN" dirty="0">
                <a:solidFill>
                  <a:srgbClr val="808080"/>
                </a:solidFill>
                <a:latin typeface="微软雅黑" panose="020B0503020204020204" pitchFamily="34" charset="-122"/>
                <a:ea typeface="微软雅黑" panose="020B0503020204020204" pitchFamily="34" charset="-122"/>
                <a:sym typeface="FZHei-B01S" charset="0"/>
              </a:rPr>
              <a:t>3</a:t>
            </a:r>
            <a:r>
              <a:rPr lang="zh-CN" altLang="en-US" dirty="0">
                <a:solidFill>
                  <a:srgbClr val="808080"/>
                </a:solidFill>
                <a:latin typeface="微软雅黑" panose="020B0503020204020204" pitchFamily="34" charset="-122"/>
                <a:ea typeface="微软雅黑" panose="020B0503020204020204" pitchFamily="34" charset="-122"/>
                <a:sym typeface="FZHei-B01S" charset="0"/>
              </a:rPr>
              <a:t>、读数据库是将数据库中的数据先从磁盘读入内存，然后再将值赋予一个变量；写数据库是先将变量的值写入内存，然后再由内存写入磁盘</a:t>
            </a:r>
            <a:r>
              <a:rPr lang="zh-CN" altLang="en-US" sz="900" dirty="0">
                <a:solidFill>
                  <a:srgbClr val="808080"/>
                </a:solidFill>
                <a:latin typeface="微软雅黑" panose="020B0503020204020204" pitchFamily="34" charset="-122"/>
                <a:ea typeface="微软雅黑" panose="020B0503020204020204" pitchFamily="34" charset="-122"/>
                <a:sym typeface="FZHei-B01S" charset="0"/>
              </a:rPr>
              <a:t>。</a:t>
            </a:r>
            <a:r>
              <a:rPr lang="zh-CN" altLang="zh-CN" sz="1200" kern="1200" dirty="0">
                <a:solidFill>
                  <a:schemeClr val="tx1"/>
                </a:solidFill>
                <a:effectLst/>
                <a:latin typeface="+mn-lt"/>
                <a:ea typeface="+mn-ea"/>
                <a:cs typeface="+mn-cs"/>
              </a:rPr>
              <a:t>无论是读还是写，内存都是必经之路。为了减少磁盘的访问次数，我们通常会将记录在内存放置一段时间</a:t>
            </a:r>
            <a:r>
              <a:rPr lang="zh-CN" altLang="en-US" sz="1200" kern="1200" dirty="0">
                <a:solidFill>
                  <a:schemeClr val="tx1"/>
                </a:solidFill>
                <a:effectLst/>
                <a:latin typeface="+mn-lt"/>
                <a:ea typeface="+mn-ea"/>
                <a:cs typeface="+mn-cs"/>
              </a:rPr>
              <a:t>。</a:t>
            </a:r>
            <a:r>
              <a:rPr lang="zh-CN" altLang="en-US" sz="900" dirty="0">
                <a:solidFill>
                  <a:srgbClr val="808080"/>
                </a:solidFill>
                <a:latin typeface="微软雅黑" panose="020B0503020204020204" pitchFamily="34" charset="-122"/>
                <a:ea typeface="微软雅黑" panose="020B0503020204020204" pitchFamily="34" charset="-122"/>
                <a:sym typeface="FZHei-B01S" charset="0"/>
              </a:rPr>
              <a:t>内存中数据什么时候刷新到物理设备上由操作系统的进程调度决定</a:t>
            </a:r>
            <a:r>
              <a:rPr lang="zh-CN" altLang="zh-CN" sz="1200" kern="1200" dirty="0">
                <a:solidFill>
                  <a:schemeClr val="tx1"/>
                </a:solidFill>
                <a:effectLst/>
                <a:latin typeface="+mn-lt"/>
                <a:ea typeface="+mn-ea"/>
                <a:cs typeface="+mn-cs"/>
              </a:rPr>
              <a:t>这样，当故障发生时就只能找到已经写在磁盘上的内容，内存中的数据丢失了。既要减少磁盘磁盘的</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操作，又要防止数据不一致的产生，那么何时更新数据库才恰当呢</a:t>
            </a:r>
            <a:r>
              <a:rPr lang="zh-CN" altLang="zh-CN" sz="900" dirty="0">
                <a:effectLst/>
              </a:rPr>
              <a:t> </a:t>
            </a:r>
            <a:r>
              <a:rPr lang="zh-CN" altLang="en-US" sz="900" dirty="0">
                <a:solidFill>
                  <a:srgbClr val="808080"/>
                </a:solidFill>
                <a:latin typeface="微软雅黑" panose="020B0503020204020204" pitchFamily="34" charset="-122"/>
                <a:ea typeface="微软雅黑" panose="020B0503020204020204" pitchFamily="34" charset="-122"/>
                <a:sym typeface="FZHei-B01S" charset="0"/>
              </a:rPr>
              <a:t>。</a:t>
            </a:r>
            <a:endParaRPr lang="zh-CN" altLang="en-US" sz="900" dirty="0">
              <a:solidFill>
                <a:srgbClr val="808080"/>
              </a:solidFill>
              <a:latin typeface="微软雅黑" panose="020B0503020204020204" pitchFamily="34" charset="-122"/>
              <a:ea typeface="微软雅黑" panose="020B0503020204020204" pitchFamily="34" charset="-122"/>
              <a:sym typeface="FZZhengHeiS-R-GB" charset="0"/>
            </a:endParaRPr>
          </a:p>
          <a:p>
            <a:pPr eaLnBrk="1" hangingPunct="1"/>
            <a:endParaRPr lang="en-US" altLang="zh-CN" sz="1200" kern="1200" dirty="0">
              <a:solidFill>
                <a:schemeClr val="tx1"/>
              </a:solidFill>
              <a:effectLst/>
              <a:latin typeface="+mn-lt"/>
              <a:ea typeface="+mn-ea"/>
              <a:cs typeface="+mn-cs"/>
            </a:endParaRPr>
          </a:p>
          <a:p>
            <a:pPr eaLnBrk="1" hangingPunct="1"/>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为解决上述这些问题，提出了事务的概念</a:t>
            </a:r>
            <a:r>
              <a:rPr lang="zh-CN" altLang="zh-CN" dirty="0">
                <a:effectLst/>
              </a:rPr>
              <a:t> </a:t>
            </a:r>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83993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a:t>
            </a:r>
            <a:r>
              <a:rPr lang="zh-CN" altLang="zh-CN" sz="1200" kern="1200" dirty="0">
                <a:solidFill>
                  <a:schemeClr val="tx1"/>
                </a:solidFill>
                <a:effectLst/>
                <a:latin typeface="+mn-lt"/>
                <a:ea typeface="+mn-ea"/>
                <a:cs typeface="+mn-cs"/>
              </a:rPr>
              <a:t>调度的</a:t>
            </a:r>
            <a:r>
              <a:rPr lang="zh-CN" altLang="en-US" sz="1200" kern="1200" dirty="0">
                <a:solidFill>
                  <a:schemeClr val="tx1"/>
                </a:solidFill>
                <a:effectLst/>
                <a:latin typeface="+mn-lt"/>
                <a:ea typeface="+mn-ea"/>
                <a:cs typeface="+mn-cs"/>
              </a:rPr>
              <a:t>可串行化</a:t>
            </a:r>
            <a:r>
              <a:rPr lang="zh-CN" altLang="zh-CN" sz="1200" kern="1200" dirty="0">
                <a:solidFill>
                  <a:schemeClr val="tx1"/>
                </a:solidFill>
                <a:effectLst/>
                <a:latin typeface="+mn-lt"/>
                <a:ea typeface="+mn-ea"/>
                <a:cs typeface="+mn-cs"/>
              </a:rPr>
              <a:t>判断并不受事务执行操作语义的影响</a:t>
            </a:r>
            <a:r>
              <a:rPr lang="zh-CN" altLang="zh-CN" dirty="0">
                <a:effectLst/>
              </a:rPr>
              <a:t> </a:t>
            </a:r>
            <a:endParaRPr lang="en-US" altLang="zh-CN" dirty="0">
              <a:effectLst/>
            </a:endParaRPr>
          </a:p>
          <a:p>
            <a:r>
              <a:rPr kumimoji="1" lang="en-US" altLang="zh-CN" dirty="0">
                <a:effectLst/>
              </a:rPr>
              <a:t>2</a:t>
            </a:r>
            <a:r>
              <a:rPr kumimoji="1" lang="zh-CN" altLang="en-US" dirty="0">
                <a:effectLst/>
              </a:rPr>
              <a:t>、解释图</a:t>
            </a:r>
            <a:endParaRPr kumimoji="1" lang="en-US" altLang="zh-CN" dirty="0">
              <a:effectLst/>
            </a:endParaRPr>
          </a:p>
          <a:p>
            <a:r>
              <a:rPr kumimoji="1" lang="en-US" altLang="zh-CN" dirty="0">
                <a:effectLst/>
              </a:rPr>
              <a:t>3</a:t>
            </a:r>
            <a:r>
              <a:rPr kumimoji="1" lang="zh-CN" altLang="en-US" dirty="0">
                <a:effectLst/>
              </a:rPr>
              <a:t>、结论：</a:t>
            </a:r>
            <a:r>
              <a:rPr lang="zh-CN" altLang="zh-CN" sz="1200" kern="1200" dirty="0">
                <a:solidFill>
                  <a:schemeClr val="tx1"/>
                </a:solidFill>
                <a:effectLst/>
                <a:latin typeface="+mn-lt"/>
                <a:ea typeface="+mn-ea"/>
                <a:cs typeface="+mn-cs"/>
              </a:rPr>
              <a:t>冲突可串行性是可串行性的充分条件而不是必要的</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20</a:t>
            </a:fld>
            <a:endParaRPr lang="zh-CN" altLang="en-US"/>
          </a:p>
        </p:txBody>
      </p:sp>
    </p:spTree>
    <p:extLst>
      <p:ext uri="{BB962C8B-B14F-4D97-AF65-F5344CB8AC3E}">
        <p14:creationId xmlns:p14="http://schemas.microsoft.com/office/powerpoint/2010/main" val="1027673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fontAlgn="auto">
              <a:buFontTx/>
              <a:buNone/>
            </a:pPr>
            <a:r>
              <a:rPr lang="en-US" altLang="zh-CN"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1</a:t>
            </a:r>
            <a:r>
              <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a:t>
            </a:r>
            <a:r>
              <a:rPr lang="zh-CN" altLang="zh-CN" sz="1200" kern="1200" dirty="0">
                <a:solidFill>
                  <a:schemeClr val="tx1"/>
                </a:solidFill>
                <a:effectLst/>
                <a:latin typeface="+mn-lt"/>
                <a:ea typeface="+mn-ea"/>
                <a:cs typeface="+mn-cs"/>
              </a:rPr>
              <a:t>讨论</a:t>
            </a:r>
            <a:r>
              <a:rPr lang="zh-CN" altLang="en-US" sz="1200" kern="1200" dirty="0">
                <a:solidFill>
                  <a:schemeClr val="tx1"/>
                </a:solidFill>
                <a:effectLst/>
                <a:latin typeface="+mn-lt"/>
                <a:ea typeface="+mn-ea"/>
                <a:cs typeface="+mn-cs"/>
              </a:rPr>
              <a:t>另一种</a:t>
            </a:r>
            <a:r>
              <a:rPr lang="zh-CN" altLang="zh-CN" sz="1200" kern="1200" dirty="0">
                <a:solidFill>
                  <a:schemeClr val="tx1"/>
                </a:solidFill>
                <a:effectLst/>
                <a:latin typeface="+mn-lt"/>
                <a:ea typeface="+mn-ea"/>
                <a:cs typeface="+mn-cs"/>
              </a:rPr>
              <a:t>可串行化调度</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视图可串行化</a:t>
            </a:r>
            <a:r>
              <a:rPr lang="en-US" altLang="zh-CN" sz="1200" kern="1200" dirty="0">
                <a:solidFill>
                  <a:schemeClr val="tx1"/>
                </a:solidFill>
                <a:effectLst/>
                <a:latin typeface="+mn-lt"/>
                <a:ea typeface="+mn-ea"/>
                <a:cs typeface="+mn-cs"/>
              </a:rPr>
              <a:t>(view serializability)</a:t>
            </a:r>
            <a:r>
              <a:rPr lang="zh-CN" altLang="zh-CN" sz="1200" kern="1200" dirty="0">
                <a:solidFill>
                  <a:schemeClr val="tx1"/>
                </a:solidFill>
                <a:effectLst/>
                <a:latin typeface="+mn-lt"/>
                <a:ea typeface="+mn-ea"/>
                <a:cs typeface="+mn-cs"/>
              </a:rPr>
              <a:t>。</a:t>
            </a:r>
            <a:r>
              <a:rPr lang="zh-CN" altLang="zh-CN" sz="1600" dirty="0">
                <a:effectLst/>
              </a:rPr>
              <a:t> </a:t>
            </a:r>
            <a:endParaRPr lang="en-US" altLang="zh-CN" sz="1600" dirty="0">
              <a:effectLst/>
            </a:endParaRPr>
          </a:p>
          <a:p>
            <a:pPr lvl="1" fontAlgn="auto">
              <a:buFontTx/>
              <a:buNone/>
            </a:pPr>
            <a:r>
              <a:rPr lang="en-US" altLang="zh-CN" sz="1600" b="0" kern="0" noProof="1">
                <a:solidFill>
                  <a:schemeClr val="accent1"/>
                </a:solidFill>
                <a:effectLst/>
                <a:latin typeface="微软雅黑" panose="020B0503020204020204" pitchFamily="34" charset="-122"/>
                <a:ea typeface="微软雅黑" panose="020B0503020204020204" pitchFamily="34" charset="-122"/>
                <a:cs typeface="+mn-ea"/>
                <a:sym typeface="+mn-ea"/>
              </a:rPr>
              <a:t>2</a:t>
            </a:r>
            <a:r>
              <a:rPr lang="zh-CN" altLang="en-US" sz="1600" b="0" kern="0" noProof="1">
                <a:solidFill>
                  <a:schemeClr val="accent1"/>
                </a:solidFill>
                <a:effectLst/>
                <a:latin typeface="微软雅黑" panose="020B0503020204020204" pitchFamily="34" charset="-122"/>
                <a:ea typeface="微软雅黑" panose="020B0503020204020204" pitchFamily="34" charset="-122"/>
                <a:cs typeface="+mn-ea"/>
                <a:sym typeface="+mn-ea"/>
              </a:rPr>
              <a:t>、说明定义</a:t>
            </a:r>
            <a:endParaRPr lang="en-US" altLang="zh-CN" sz="1600" b="0" kern="0" noProof="1">
              <a:solidFill>
                <a:schemeClr val="accent1"/>
              </a:solidFill>
              <a:effectLst/>
              <a:latin typeface="微软雅黑" panose="020B0503020204020204" pitchFamily="34" charset="-122"/>
              <a:ea typeface="微软雅黑" panose="020B0503020204020204" pitchFamily="34" charset="-122"/>
              <a:cs typeface="+mn-ea"/>
              <a:sym typeface="+mn-ea"/>
            </a:endParaRPr>
          </a:p>
          <a:p>
            <a:pPr lvl="1" fontAlgn="auto">
              <a:buFontTx/>
              <a:buNone/>
            </a:pPr>
            <a:r>
              <a:rPr lang="en-US" altLang="zh-CN" sz="1600" b="0" kern="0" noProof="1">
                <a:solidFill>
                  <a:schemeClr val="accent1"/>
                </a:solidFill>
                <a:effectLst/>
                <a:latin typeface="微软雅黑" panose="020B0503020204020204" pitchFamily="34" charset="-122"/>
                <a:ea typeface="微软雅黑" panose="020B0503020204020204" pitchFamily="34" charset="-122"/>
                <a:cs typeface="+mn-ea"/>
                <a:sym typeface="+mn-ea"/>
              </a:rPr>
              <a:t>3</a:t>
            </a:r>
            <a:r>
              <a:rPr lang="zh-CN" altLang="en-US" sz="1600" b="0" kern="0" noProof="1">
                <a:solidFill>
                  <a:schemeClr val="accent1"/>
                </a:solidFill>
                <a:effectLst/>
                <a:latin typeface="微软雅黑" panose="020B0503020204020204" pitchFamily="34" charset="-122"/>
                <a:ea typeface="微软雅黑" panose="020B0503020204020204" pitchFamily="34" charset="-122"/>
                <a:cs typeface="+mn-ea"/>
                <a:sym typeface="+mn-ea"/>
              </a:rPr>
              <a:t>、图示两个调度不是视图等价的，</a:t>
            </a:r>
            <a:r>
              <a:rPr lang="zh-CN" altLang="en-US" sz="1500" b="0"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左图调度中T2事务读取的A值是事务T1修改后的值，右图调度中T2事务读取的A值是事务T1修改前的值。 </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21</a:t>
            </a:fld>
            <a:endParaRPr lang="zh-CN" altLang="en-US"/>
          </a:p>
        </p:txBody>
      </p:sp>
    </p:spTree>
    <p:extLst>
      <p:ext uri="{BB962C8B-B14F-4D97-AF65-F5344CB8AC3E}">
        <p14:creationId xmlns:p14="http://schemas.microsoft.com/office/powerpoint/2010/main" val="1381719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fontAlgn="auto">
              <a:buFont typeface="Wingdings" panose="05000000000000000000" pitchFamily="2" charset="2"/>
              <a:buChar char="u"/>
            </a:pPr>
            <a:r>
              <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事务T1读取的都是数据库的初始值</a:t>
            </a:r>
            <a:endPar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endParaRPr>
          </a:p>
          <a:p>
            <a:pPr lvl="1" fontAlgn="auto">
              <a:buFont typeface="Wingdings" panose="05000000000000000000" pitchFamily="2" charset="2"/>
              <a:buChar char="u"/>
            </a:pPr>
            <a:r>
              <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事务T2读取的数据都是事务T1修改后的值</a:t>
            </a:r>
            <a:endPar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endParaRPr>
          </a:p>
          <a:p>
            <a:pPr lvl="1" fontAlgn="auto">
              <a:buFont typeface="Wingdings" panose="05000000000000000000" pitchFamily="2" charset="2"/>
              <a:buChar char="u"/>
            </a:pPr>
            <a:r>
              <a:rPr lang="zh-CN" altLang="en-US" sz="1500" b="1" kern="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ea"/>
              </a:rPr>
              <a:t>数据库中药品A、B的最终状态都是由事务T2写入的。</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22</a:t>
            </a:fld>
            <a:endParaRPr lang="zh-CN" altLang="en-US"/>
          </a:p>
        </p:txBody>
      </p:sp>
    </p:spTree>
    <p:extLst>
      <p:ext uri="{BB962C8B-B14F-4D97-AF65-F5344CB8AC3E}">
        <p14:creationId xmlns:p14="http://schemas.microsoft.com/office/powerpoint/2010/main" val="285889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23</a:t>
            </a:fld>
            <a:endParaRPr lang="zh-CN" altLang="en-US"/>
          </a:p>
        </p:txBody>
      </p:sp>
    </p:spTree>
    <p:extLst>
      <p:ext uri="{BB962C8B-B14F-4D97-AF65-F5344CB8AC3E}">
        <p14:creationId xmlns:p14="http://schemas.microsoft.com/office/powerpoint/2010/main" val="4037876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lang="en-US" altLang="zh-CN" b="0" dirty="0">
                <a:latin typeface="Microsoft YaHei" panose="020B0503020204020204" pitchFamily="34" charset="-122"/>
                <a:ea typeface="Microsoft YaHei" panose="020B0503020204020204" pitchFamily="34" charset="-122"/>
                <a:sym typeface="FZHei-B01S" charset="0"/>
              </a:rPr>
              <a:t>1</a:t>
            </a:r>
            <a:r>
              <a:rPr lang="zh-CN" altLang="en-US" b="0" dirty="0">
                <a:latin typeface="Microsoft YaHei" panose="020B0503020204020204" pitchFamily="34" charset="-122"/>
                <a:ea typeface="Microsoft YaHei" panose="020B0503020204020204" pitchFamily="34" charset="-122"/>
                <a:sym typeface="FZHei-B01S" charset="0"/>
              </a:rPr>
              <a:t>、</a:t>
            </a:r>
            <a:r>
              <a:rPr lang="en-US" altLang="zh-CN" b="0" dirty="0">
                <a:latin typeface="Microsoft YaHei" panose="020B0503020204020204" pitchFamily="34" charset="-122"/>
                <a:ea typeface="Microsoft YaHei" panose="020B0503020204020204" pitchFamily="34" charset="-122"/>
                <a:sym typeface="FZHei-B01S" charset="0"/>
              </a:rPr>
              <a:t>S1</a:t>
            </a:r>
            <a:r>
              <a:rPr lang="zh-CN" altLang="en-US" b="0" dirty="0">
                <a:latin typeface="Microsoft YaHei" panose="020B0503020204020204" pitchFamily="34" charset="-122"/>
                <a:ea typeface="Microsoft YaHei" panose="020B0503020204020204" pitchFamily="34" charset="-122"/>
                <a:sym typeface="FZHei-B01S" charset="0"/>
              </a:rPr>
              <a:t> 经过非冲突调整，得到调度</a:t>
            </a:r>
            <a:r>
              <a:rPr lang="en-US" altLang="zh-CN" b="0" dirty="0">
                <a:latin typeface="Microsoft YaHei" panose="020B0503020204020204" pitchFamily="34" charset="-122"/>
                <a:ea typeface="Microsoft YaHei" panose="020B0503020204020204" pitchFamily="34" charset="-122"/>
                <a:sym typeface="FZHei-B01S" charset="0"/>
              </a:rPr>
              <a:t>S2</a:t>
            </a:r>
            <a:r>
              <a:rPr lang="zh-CN" altLang="en-US" b="0" dirty="0">
                <a:latin typeface="Microsoft YaHei" panose="020B0503020204020204" pitchFamily="34" charset="-122"/>
                <a:ea typeface="Microsoft YaHei" panose="020B0503020204020204" pitchFamily="34" charset="-122"/>
                <a:sym typeface="FZHei-B01S" charset="0"/>
              </a:rPr>
              <a:t>；两个调度冲突等价</a:t>
            </a:r>
            <a:endParaRPr lang="en-US" altLang="zh-CN" b="0" dirty="0">
              <a:latin typeface="Microsoft YaHei" panose="020B0503020204020204" pitchFamily="34" charset="-122"/>
              <a:ea typeface="Microsoft YaHei" panose="020B0503020204020204" pitchFamily="34" charset="-122"/>
              <a:sym typeface="FZHei-B01S" charset="0"/>
            </a:endParaRPr>
          </a:p>
          <a:p>
            <a:pPr>
              <a:buFontTx/>
              <a:buNone/>
            </a:pPr>
            <a:r>
              <a:rPr lang="en-US" altLang="zh-CN" b="0" dirty="0">
                <a:latin typeface="Microsoft YaHei" panose="020B0503020204020204" pitchFamily="34" charset="-122"/>
                <a:ea typeface="Microsoft YaHei" panose="020B0503020204020204" pitchFamily="34" charset="-122"/>
                <a:sym typeface="FZHei-B01S" charset="0"/>
              </a:rPr>
              <a:t>2</a:t>
            </a:r>
            <a:r>
              <a:rPr lang="zh-CN" altLang="en-US" b="0" dirty="0">
                <a:latin typeface="Microsoft YaHei" panose="020B0503020204020204" pitchFamily="34" charset="-122"/>
                <a:ea typeface="Microsoft YaHei" panose="020B0503020204020204" pitchFamily="34" charset="-122"/>
                <a:sym typeface="FZHei-B01S" charset="0"/>
              </a:rPr>
              <a:t>、又因为调度</a:t>
            </a:r>
            <a:r>
              <a:rPr lang="en-US" altLang="zh-CN" b="0" dirty="0">
                <a:latin typeface="Microsoft YaHei" panose="020B0503020204020204" pitchFamily="34" charset="-122"/>
                <a:ea typeface="Microsoft YaHei" panose="020B0503020204020204" pitchFamily="34" charset="-122"/>
                <a:sym typeface="FZHei-B01S" charset="0"/>
              </a:rPr>
              <a:t>S2</a:t>
            </a:r>
            <a:r>
              <a:rPr lang="zh-CN" altLang="en-US" b="0" dirty="0">
                <a:latin typeface="Microsoft YaHei" panose="020B0503020204020204" pitchFamily="34" charset="-122"/>
                <a:ea typeface="Microsoft YaHei" panose="020B0503020204020204" pitchFamily="34" charset="-122"/>
                <a:sym typeface="FZHei-B01S" charset="0"/>
              </a:rPr>
              <a:t>为一串行调度，因此调度</a:t>
            </a:r>
            <a:r>
              <a:rPr lang="en-US" altLang="zh-CN" b="0" dirty="0">
                <a:latin typeface="Microsoft YaHei" panose="020B0503020204020204" pitchFamily="34" charset="-122"/>
                <a:ea typeface="Microsoft YaHei" panose="020B0503020204020204" pitchFamily="34" charset="-122"/>
                <a:sym typeface="FZHei-B01S" charset="0"/>
              </a:rPr>
              <a:t>S1</a:t>
            </a:r>
            <a:r>
              <a:rPr lang="zh-CN" altLang="en-US" b="0" dirty="0">
                <a:latin typeface="Microsoft YaHei" panose="020B0503020204020204" pitchFamily="34" charset="-122"/>
                <a:ea typeface="Microsoft YaHei" panose="020B0503020204020204" pitchFamily="34" charset="-122"/>
                <a:sym typeface="FZHei-B01S" charset="0"/>
              </a:rPr>
              <a:t>是冲突可串行化</a:t>
            </a:r>
            <a:endParaRPr lang="en-US" altLang="zh-CN" b="0" dirty="0">
              <a:latin typeface="Microsoft YaHei" panose="020B0503020204020204" pitchFamily="34" charset="-122"/>
              <a:ea typeface="Microsoft YaHei" panose="020B0503020204020204" pitchFamily="34" charset="-122"/>
              <a:sym typeface="FZHei-B01S" charset="0"/>
            </a:endParaRPr>
          </a:p>
          <a:p>
            <a:pPr>
              <a:buFontTx/>
              <a:buNone/>
            </a:pPr>
            <a:r>
              <a:rPr lang="en-US" altLang="zh-CN" b="0" dirty="0">
                <a:latin typeface="Microsoft YaHei" panose="020B0503020204020204" pitchFamily="34" charset="-122"/>
                <a:ea typeface="Microsoft YaHei" panose="020B0503020204020204" pitchFamily="34" charset="-122"/>
                <a:sym typeface="FZHei-B01S" charset="0"/>
              </a:rPr>
              <a:t>3</a:t>
            </a:r>
            <a:r>
              <a:rPr lang="zh-CN" altLang="en-US" b="0" dirty="0">
                <a:latin typeface="Microsoft YaHei" panose="020B0503020204020204" pitchFamily="34" charset="-122"/>
                <a:ea typeface="Microsoft YaHei" panose="020B0503020204020204" pitchFamily="34" charset="-122"/>
                <a:sym typeface="FZHei-B01S" charset="0"/>
              </a:rPr>
              <a:t>、对于调度</a:t>
            </a:r>
            <a:r>
              <a:rPr lang="en-US" altLang="zh-CN" b="0" dirty="0">
                <a:latin typeface="Microsoft YaHei" panose="020B0503020204020204" pitchFamily="34" charset="-122"/>
                <a:ea typeface="Microsoft YaHei" panose="020B0503020204020204" pitchFamily="34" charset="-122"/>
                <a:sym typeface="FZHei-B01S" charset="0"/>
              </a:rPr>
              <a:t>S1</a:t>
            </a:r>
            <a:r>
              <a:rPr lang="zh-CN" altLang="en-US" b="0" dirty="0">
                <a:latin typeface="Microsoft YaHei" panose="020B0503020204020204" pitchFamily="34" charset="-122"/>
                <a:ea typeface="Microsoft YaHei" panose="020B0503020204020204" pitchFamily="34" charset="-122"/>
                <a:sym typeface="FZHei-B01S" charset="0"/>
              </a:rPr>
              <a:t>和</a:t>
            </a:r>
            <a:r>
              <a:rPr lang="en-US" altLang="zh-CN" b="0" dirty="0">
                <a:latin typeface="Microsoft YaHei" panose="020B0503020204020204" pitchFamily="34" charset="-122"/>
                <a:ea typeface="Microsoft YaHei" panose="020B0503020204020204" pitchFamily="34" charset="-122"/>
                <a:sym typeface="FZHei-B01S" charset="0"/>
              </a:rPr>
              <a:t>S2</a:t>
            </a:r>
            <a:r>
              <a:rPr lang="zh-CN" altLang="en-US" b="0" dirty="0">
                <a:latin typeface="Microsoft YaHei" panose="020B0503020204020204" pitchFamily="34" charset="-122"/>
                <a:ea typeface="Microsoft YaHei" panose="020B0503020204020204" pitchFamily="34" charset="-122"/>
                <a:sym typeface="FZHei-B01S" charset="0"/>
              </a:rPr>
              <a:t>，事务</a:t>
            </a:r>
            <a:r>
              <a:rPr lang="en-US" altLang="zh-CN" b="0" dirty="0">
                <a:latin typeface="Microsoft YaHei" panose="020B0503020204020204" pitchFamily="34" charset="-122"/>
                <a:ea typeface="Microsoft YaHei" panose="020B0503020204020204" pitchFamily="34" charset="-122"/>
                <a:sym typeface="FZHei-B01S" charset="0"/>
              </a:rPr>
              <a:t>T1</a:t>
            </a:r>
            <a:r>
              <a:rPr lang="zh-CN" altLang="en-US" b="0" dirty="0">
                <a:latin typeface="Microsoft YaHei" panose="020B0503020204020204" pitchFamily="34" charset="-122"/>
                <a:ea typeface="Microsoft YaHei" panose="020B0503020204020204" pitchFamily="34" charset="-122"/>
                <a:sym typeface="FZHei-B01S" charset="0"/>
              </a:rPr>
              <a:t>读取的</a:t>
            </a:r>
            <a:r>
              <a:rPr lang="en-US" altLang="zh-CN" b="0" dirty="0">
                <a:latin typeface="Microsoft YaHei" panose="020B0503020204020204" pitchFamily="34" charset="-122"/>
                <a:ea typeface="Microsoft YaHei" panose="020B0503020204020204" pitchFamily="34" charset="-122"/>
                <a:sym typeface="FZHei-B01S" charset="0"/>
              </a:rPr>
              <a:t>A</a:t>
            </a:r>
            <a:r>
              <a:rPr lang="zh-CN" altLang="en-US" b="0" dirty="0">
                <a:latin typeface="Microsoft YaHei" panose="020B0503020204020204" pitchFamily="34" charset="-122"/>
                <a:ea typeface="Microsoft YaHei" panose="020B0503020204020204" pitchFamily="34" charset="-122"/>
                <a:sym typeface="FZHei-B01S" charset="0"/>
              </a:rPr>
              <a:t>、事务</a:t>
            </a:r>
            <a:r>
              <a:rPr lang="en-US" altLang="zh-CN" b="0" dirty="0">
                <a:latin typeface="Microsoft YaHei" panose="020B0503020204020204" pitchFamily="34" charset="-122"/>
                <a:ea typeface="Microsoft YaHei" panose="020B0503020204020204" pitchFamily="34" charset="-122"/>
                <a:sym typeface="FZHei-B01S" charset="0"/>
              </a:rPr>
              <a:t>T2</a:t>
            </a:r>
            <a:r>
              <a:rPr lang="zh-CN" altLang="en-US" b="0" dirty="0">
                <a:latin typeface="Microsoft YaHei" panose="020B0503020204020204" pitchFamily="34" charset="-122"/>
                <a:ea typeface="Microsoft YaHei" panose="020B0503020204020204" pitchFamily="34" charset="-122"/>
                <a:sym typeface="FZHei-B01S" charset="0"/>
              </a:rPr>
              <a:t>读取的</a:t>
            </a:r>
            <a:r>
              <a:rPr lang="en-US" altLang="zh-CN" b="0" dirty="0">
                <a:latin typeface="Microsoft YaHei" panose="020B0503020204020204" pitchFamily="34" charset="-122"/>
                <a:ea typeface="Microsoft YaHei" panose="020B0503020204020204" pitchFamily="34" charset="-122"/>
                <a:sym typeface="FZHei-B01S" charset="0"/>
              </a:rPr>
              <a:t>B</a:t>
            </a:r>
            <a:r>
              <a:rPr lang="zh-CN" altLang="en-US" b="0" dirty="0">
                <a:latin typeface="Microsoft YaHei" panose="020B0503020204020204" pitchFamily="34" charset="-122"/>
                <a:ea typeface="Microsoft YaHei" panose="020B0503020204020204" pitchFamily="34" charset="-122"/>
                <a:sym typeface="FZHei-B01S" charset="0"/>
              </a:rPr>
              <a:t>都是数据库 的初始值；数据库最终的</a:t>
            </a:r>
            <a:r>
              <a:rPr lang="en-US" altLang="zh-CN" b="0" dirty="0">
                <a:latin typeface="Microsoft YaHei" panose="020B0503020204020204" pitchFamily="34" charset="-122"/>
                <a:ea typeface="Microsoft YaHei" panose="020B0503020204020204" pitchFamily="34" charset="-122"/>
                <a:sym typeface="FZHei-B01S" charset="0"/>
              </a:rPr>
              <a:t>A</a:t>
            </a:r>
            <a:r>
              <a:rPr lang="zh-CN" altLang="en-US" b="0" dirty="0">
                <a:latin typeface="Microsoft YaHei" panose="020B0503020204020204" pitchFamily="34" charset="-122"/>
                <a:ea typeface="Microsoft YaHei" panose="020B0503020204020204" pitchFamily="34" charset="-122"/>
                <a:sym typeface="FZHei-B01S" charset="0"/>
              </a:rPr>
              <a:t>、</a:t>
            </a:r>
            <a:r>
              <a:rPr lang="en-US" altLang="zh-CN" b="0" dirty="0">
                <a:latin typeface="Microsoft YaHei" panose="020B0503020204020204" pitchFamily="34" charset="-122"/>
                <a:ea typeface="Microsoft YaHei" panose="020B0503020204020204" pitchFamily="34" charset="-122"/>
                <a:sym typeface="FZHei-B01S" charset="0"/>
              </a:rPr>
              <a:t>B</a:t>
            </a:r>
            <a:r>
              <a:rPr lang="zh-CN" altLang="en-US" b="0" dirty="0">
                <a:latin typeface="Microsoft YaHei" panose="020B0503020204020204" pitchFamily="34" charset="-122"/>
                <a:ea typeface="Microsoft YaHei" panose="020B0503020204020204" pitchFamily="34" charset="-122"/>
                <a:sym typeface="FZHei-B01S" charset="0"/>
              </a:rPr>
              <a:t>值都是由事务</a:t>
            </a:r>
            <a:r>
              <a:rPr lang="en-US" altLang="zh-CN" b="0" dirty="0">
                <a:latin typeface="Microsoft YaHei" panose="020B0503020204020204" pitchFamily="34" charset="-122"/>
                <a:ea typeface="Microsoft YaHei" panose="020B0503020204020204" pitchFamily="34" charset="-122"/>
                <a:sym typeface="FZHei-B01S" charset="0"/>
              </a:rPr>
              <a:t>T3</a:t>
            </a:r>
            <a:r>
              <a:rPr lang="zh-CN" altLang="en-US" b="0" dirty="0">
                <a:latin typeface="Microsoft YaHei" panose="020B0503020204020204" pitchFamily="34" charset="-122"/>
                <a:ea typeface="Microsoft YaHei" panose="020B0503020204020204" pitchFamily="34" charset="-122"/>
                <a:sym typeface="FZHei-B01S" charset="0"/>
              </a:rPr>
              <a:t>和</a:t>
            </a:r>
            <a:r>
              <a:rPr lang="en-US" altLang="zh-CN" b="0" dirty="0">
                <a:latin typeface="Microsoft YaHei" panose="020B0503020204020204" pitchFamily="34" charset="-122"/>
                <a:ea typeface="Microsoft YaHei" panose="020B0503020204020204" pitchFamily="34" charset="-122"/>
                <a:sym typeface="FZHei-B01S" charset="0"/>
              </a:rPr>
              <a:t>T1</a:t>
            </a:r>
            <a:r>
              <a:rPr lang="zh-CN" altLang="en-US" b="0" dirty="0">
                <a:latin typeface="Microsoft YaHei" panose="020B0503020204020204" pitchFamily="34" charset="-122"/>
                <a:ea typeface="Microsoft YaHei" panose="020B0503020204020204" pitchFamily="34" charset="-122"/>
                <a:sym typeface="FZHei-B01S" charset="0"/>
              </a:rPr>
              <a:t>写入的。因此，调度</a:t>
            </a:r>
            <a:r>
              <a:rPr lang="en-US" altLang="zh-CN" b="0" dirty="0">
                <a:latin typeface="Microsoft YaHei" panose="020B0503020204020204" pitchFamily="34" charset="-122"/>
                <a:ea typeface="Microsoft YaHei" panose="020B0503020204020204" pitchFamily="34" charset="-122"/>
                <a:sym typeface="FZHei-B01S" charset="0"/>
              </a:rPr>
              <a:t>S1</a:t>
            </a:r>
            <a:r>
              <a:rPr lang="zh-CN" altLang="en-US" b="0" dirty="0">
                <a:latin typeface="Microsoft YaHei" panose="020B0503020204020204" pitchFamily="34" charset="-122"/>
                <a:ea typeface="Microsoft YaHei" panose="020B0503020204020204" pitchFamily="34" charset="-122"/>
                <a:sym typeface="FZHei-B01S" charset="0"/>
              </a:rPr>
              <a:t>和</a:t>
            </a:r>
            <a:r>
              <a:rPr lang="en-US" altLang="zh-CN" b="0" dirty="0">
                <a:latin typeface="Microsoft YaHei" panose="020B0503020204020204" pitchFamily="34" charset="-122"/>
                <a:ea typeface="Microsoft YaHei" panose="020B0503020204020204" pitchFamily="34" charset="-122"/>
                <a:sym typeface="FZHei-B01S" charset="0"/>
              </a:rPr>
              <a:t>S2</a:t>
            </a:r>
            <a:r>
              <a:rPr lang="zh-CN" altLang="en-US" b="0" dirty="0">
                <a:latin typeface="Microsoft YaHei" panose="020B0503020204020204" pitchFamily="34" charset="-122"/>
                <a:ea typeface="Microsoft YaHei" panose="020B0503020204020204" pitchFamily="34" charset="-122"/>
                <a:sym typeface="FZHei-B01S" charset="0"/>
              </a:rPr>
              <a:t>是视图可串行化的</a:t>
            </a:r>
            <a:endParaRPr lang="zh-CN" altLang="en-US" b="0" dirty="0"/>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24</a:t>
            </a:fld>
            <a:endParaRPr lang="zh-CN" altLang="en-US"/>
          </a:p>
        </p:txBody>
      </p:sp>
    </p:spTree>
    <p:extLst>
      <p:ext uri="{BB962C8B-B14F-4D97-AF65-F5344CB8AC3E}">
        <p14:creationId xmlns:p14="http://schemas.microsoft.com/office/powerpoint/2010/main" val="288546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lang="en-US" altLang="zh-CN" b="0" dirty="0">
                <a:latin typeface="Microsoft YaHei" panose="020B0503020204020204" pitchFamily="34" charset="-122"/>
                <a:ea typeface="Microsoft YaHei" panose="020B0503020204020204" pitchFamily="34" charset="-122"/>
                <a:sym typeface="FZHei-B01S" charset="0"/>
              </a:rPr>
              <a:t>1</a:t>
            </a:r>
            <a:r>
              <a:rPr lang="zh-CN" altLang="en-US" b="0" dirty="0">
                <a:latin typeface="Microsoft YaHei" panose="020B0503020204020204" pitchFamily="34" charset="-122"/>
                <a:ea typeface="Microsoft YaHei" panose="020B0503020204020204" pitchFamily="34" charset="-122"/>
                <a:sym typeface="FZHei-B01S" charset="0"/>
              </a:rPr>
              <a:t>、视图等价：</a:t>
            </a:r>
            <a:r>
              <a:rPr lang="zh-CN" altLang="zh-CN" sz="1200" kern="1200" dirty="0">
                <a:solidFill>
                  <a:schemeClr val="tx1"/>
                </a:solidFill>
                <a:effectLst/>
                <a:latin typeface="+mn-lt"/>
                <a:ea typeface="+mn-ea"/>
                <a:cs typeface="+mn-cs"/>
              </a:rPr>
              <a:t>两个调度中读取的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都是数据库的初始值，数据库中</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的最终值都是</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写入的。</a:t>
            </a:r>
            <a:r>
              <a:rPr lang="zh-CN" altLang="zh-CN" dirty="0">
                <a:effectLst/>
              </a:rPr>
              <a:t> </a:t>
            </a:r>
            <a:endParaRPr lang="en-US" altLang="zh-CN" b="0" dirty="0">
              <a:latin typeface="Microsoft YaHei" panose="020B0503020204020204" pitchFamily="34" charset="-122"/>
              <a:ea typeface="Microsoft YaHei" panose="020B0503020204020204" pitchFamily="34" charset="-122"/>
              <a:sym typeface="FZHei-B01S" charset="0"/>
            </a:endParaRPr>
          </a:p>
          <a:p>
            <a:r>
              <a:rPr lang="en-US" altLang="zh-CN" b="0" dirty="0">
                <a:latin typeface="Microsoft YaHei" panose="020B0503020204020204" pitchFamily="34" charset="-122"/>
                <a:ea typeface="Microsoft YaHei" panose="020B0503020204020204" pitchFamily="34" charset="-122"/>
                <a:sym typeface="FZHei-B01S" charset="0"/>
              </a:rPr>
              <a:t>2</a:t>
            </a:r>
            <a:r>
              <a:rPr lang="zh-CN" altLang="en-US" b="0" dirty="0">
                <a:latin typeface="Microsoft YaHei" panose="020B0503020204020204" pitchFamily="34" charset="-122"/>
                <a:ea typeface="Microsoft YaHei" panose="020B0503020204020204" pitchFamily="34" charset="-122"/>
                <a:sym typeface="FZHei-B01S" charset="0"/>
              </a:rPr>
              <a:t>、</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明显不是冲突可串行化的，每对连续指令都是冲突的。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a:t>
            </a:r>
            <a:r>
              <a:rPr kumimoji="1" lang="zh-CN" altLang="en-US" dirty="0"/>
              <a:t>、</a:t>
            </a:r>
            <a:r>
              <a:rPr lang="zh-CN" altLang="zh-CN" sz="1200" kern="1200" dirty="0">
                <a:solidFill>
                  <a:schemeClr val="tx1"/>
                </a:solidFill>
                <a:effectLst/>
                <a:latin typeface="+mn-lt"/>
                <a:ea typeface="+mn-ea"/>
                <a:cs typeface="+mn-cs"/>
              </a:rPr>
              <a:t>视图可串行化覆盖了所有的可串行化调度实例，但由于视图可串行化的算法是</a:t>
            </a:r>
            <a:r>
              <a:rPr lang="en-US" altLang="zh-CN" sz="1200" kern="1200" dirty="0">
                <a:solidFill>
                  <a:schemeClr val="tx1"/>
                </a:solidFill>
                <a:effectLst/>
                <a:latin typeface="+mn-lt"/>
                <a:ea typeface="+mn-ea"/>
                <a:cs typeface="+mn-cs"/>
              </a:rPr>
              <a:t>NP</a:t>
            </a:r>
            <a:r>
              <a:rPr lang="zh-CN" altLang="zh-CN" sz="1200" kern="1200" dirty="0">
                <a:solidFill>
                  <a:schemeClr val="tx1"/>
                </a:solidFill>
                <a:effectLst/>
                <a:latin typeface="+mn-lt"/>
                <a:ea typeface="+mn-ea"/>
                <a:cs typeface="+mn-cs"/>
              </a:rPr>
              <a:t>完全问题，因而不存在有效的判定视图可串行化的算法。冲突可串行化覆盖了绝大部分的可串行化调度实例，测试算法简单，容易实现。因此，当前</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中普遍采用将冲突可串行化作为并发控制的正确性准则。</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小节我们给大家介绍了冲突指令、冲突等价、冲突可串行化以及视图可串行化的概念，指出冲突可串行化是可串行性的充分条件，说明了冲突可串行化与视图可串行化之间的关系。本小节涉及的概念较多，且概念之间层层递进，希望同学们下去之后通过案例仔细分析对比，把概念理解透彻。</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25</a:t>
            </a:fld>
            <a:endParaRPr lang="zh-CN" altLang="en-US"/>
          </a:p>
        </p:txBody>
      </p:sp>
    </p:spTree>
    <p:extLst>
      <p:ext uri="{BB962C8B-B14F-4D97-AF65-F5344CB8AC3E}">
        <p14:creationId xmlns:p14="http://schemas.microsoft.com/office/powerpoint/2010/main" val="1522470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前面两节，我们给大家介绍，为了保证事务交叉调度结果的正确性，我们通过非冲突指令执行顺序的交换使事务在执行过程中是冲突可串行化的或视图可串行化的。并指出冲突可串行化是可串行性的充分条件。这些都是判定事务调度可串行化的理论依据。那么在</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中具体是通过什么方式实现可串行化判定的呢？今天，我们给大家介绍的前驱图就是可串行化判定在</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中的具体。</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判定一个调度是否是冲突可串行化的，可以使用前驱图（</a:t>
            </a:r>
            <a:r>
              <a:rPr lang="en-US" altLang="zh-CN" sz="1200" kern="1200" dirty="0">
                <a:solidFill>
                  <a:schemeClr val="tx1"/>
                </a:solidFill>
                <a:effectLst/>
                <a:latin typeface="+mn-lt"/>
                <a:ea typeface="+mn-ea"/>
                <a:cs typeface="+mn-cs"/>
              </a:rPr>
              <a:t>precedence graph</a:t>
            </a:r>
            <a:r>
              <a:rPr lang="zh-CN" altLang="zh-CN" sz="1200" kern="1200" dirty="0">
                <a:solidFill>
                  <a:schemeClr val="tx1"/>
                </a:solidFill>
                <a:effectLst/>
                <a:latin typeface="+mn-lt"/>
                <a:ea typeface="+mn-ea"/>
                <a:cs typeface="+mn-cs"/>
              </a:rPr>
              <a:t>）。</a:t>
            </a:r>
            <a:r>
              <a:rPr lang="zh-CN" altLang="zh-CN" dirty="0">
                <a:effectLst/>
              </a:rPr>
              <a:t> </a:t>
            </a:r>
            <a:endParaRPr lang="en-US" altLang="zh-CN" dirty="0">
              <a:effectLst/>
            </a:endParaRPr>
          </a:p>
          <a:p>
            <a:r>
              <a:rPr kumimoji="1" lang="en-US" altLang="zh-CN" dirty="0">
                <a:effectLst/>
              </a:rPr>
              <a:t>2</a:t>
            </a:r>
            <a:r>
              <a:rPr kumimoji="1" lang="zh-CN" altLang="en-US" dirty="0">
                <a:effectLst/>
              </a:rPr>
              <a:t>、</a:t>
            </a:r>
            <a:r>
              <a:rPr lang="zh-CN" altLang="en-US" b="1" dirty="0">
                <a:latin typeface="黑体" panose="02010609060101010101" pitchFamily="49" charset="-122"/>
                <a:ea typeface="黑体" panose="02010609060101010101" pitchFamily="49" charset="-122"/>
                <a:sym typeface="FZHei-B01S" charset="0"/>
              </a:rPr>
              <a:t>冲突指令W1(A)在R2(A)前，W1(B)在R2(B)前，因此存在从T1到T2的有向边</a:t>
            </a:r>
            <a:r>
              <a:rPr lang="zh-CN" altLang="en-US" dirty="0">
                <a:latin typeface="黑体" panose="02010609060101010101" pitchFamily="49" charset="-122"/>
                <a:ea typeface="黑体" panose="02010609060101010101" pitchFamily="49" charset="-122"/>
                <a:sym typeface="FZHei-B01S" charset="0"/>
              </a:rPr>
              <a:t>。</a:t>
            </a:r>
          </a:p>
          <a:p>
            <a:endParaRPr lang="en-US" altLang="zh-CN" b="1" dirty="0">
              <a:latin typeface="黑体" panose="02010609060101010101" pitchFamily="49" charset="-122"/>
              <a:ea typeface="黑体" panose="02010609060101010101" pitchFamily="49" charset="-122"/>
              <a:sym typeface="FZHei-B01S" charset="0"/>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26</a:t>
            </a:fld>
            <a:endParaRPr lang="zh-CN" altLang="en-US"/>
          </a:p>
        </p:txBody>
      </p:sp>
    </p:spTree>
    <p:extLst>
      <p:ext uri="{BB962C8B-B14F-4D97-AF65-F5344CB8AC3E}">
        <p14:creationId xmlns:p14="http://schemas.microsoft.com/office/powerpoint/2010/main" val="491834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27</a:t>
            </a:fld>
            <a:endParaRPr lang="zh-CN" altLang="en-US"/>
          </a:p>
        </p:txBody>
      </p:sp>
    </p:spTree>
    <p:extLst>
      <p:ext uri="{BB962C8B-B14F-4D97-AF65-F5344CB8AC3E}">
        <p14:creationId xmlns:p14="http://schemas.microsoft.com/office/powerpoint/2010/main" val="3700050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前面</a:t>
            </a:r>
            <a:r>
              <a:rPr lang="zh-CN" altLang="zh-CN" sz="1200" kern="1200" dirty="0">
                <a:solidFill>
                  <a:schemeClr val="tx1"/>
                </a:solidFill>
                <a:effectLst/>
                <a:latin typeface="+mn-lt"/>
                <a:ea typeface="+mn-ea"/>
                <a:cs typeface="+mn-cs"/>
              </a:rPr>
              <a:t>我们说系统发生故障时，如果事务中止，必须撤销该事务的影响以保证其原子性。为讨论方便，当时只考虑了单个事务。事务在并发执行的过程中如果出现故障，也应保证数据库的一致状态，依赖于被撤销事务的其它所有事务也必须中止。为此，需要改进事务的调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、解释图：</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在提交前出现故障，根据事务的原子性</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利用日志进行回滚操作。事务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的值，该值是事务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修改后的值。按照原子性规则，为保证数据库的一致性，事务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也必须回滚。但事务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已经提交，提交事务是无法回滚的。因此，出现事务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发生故障无法恢复的情况。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一个无法恢复的调度是不允许的。数据库系统要求所有的调度都是可恢复的。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28</a:t>
            </a:fld>
            <a:endParaRPr lang="zh-CN" altLang="en-US"/>
          </a:p>
        </p:txBody>
      </p:sp>
    </p:spTree>
    <p:extLst>
      <p:ext uri="{BB962C8B-B14F-4D97-AF65-F5344CB8AC3E}">
        <p14:creationId xmlns:p14="http://schemas.microsoft.com/office/powerpoint/2010/main" val="159844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读取事务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修改后的数据，事务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提交后才提交。因此，调度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是可恢复的。同时，调度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也是可串行的，交换</a:t>
            </a:r>
            <a:r>
              <a:rPr lang="en-US" altLang="zh-CN" sz="1200" kern="1200" dirty="0">
                <a:solidFill>
                  <a:schemeClr val="tx1"/>
                </a:solidFill>
                <a:effectLst/>
                <a:latin typeface="+mn-lt"/>
                <a:ea typeface="+mn-ea"/>
                <a:cs typeface="+mn-cs"/>
              </a:rPr>
              <a:t>R</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）的执行顺序，就得到</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的串行调度。</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改变了调度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）的执行顺序。仍然是事务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读取事务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修改后的数据，事务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提交后才提交。因此，调度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是可恢复的。指令</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）与指令</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）发生冲突，无法交换执行顺序，得到</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的串行调度；指令</a:t>
            </a:r>
            <a:r>
              <a:rPr lang="en-US" altLang="zh-CN" sz="1200" kern="1200" dirty="0">
                <a:solidFill>
                  <a:schemeClr val="tx1"/>
                </a:solidFill>
                <a:effectLst/>
                <a:latin typeface="+mn-lt"/>
                <a:ea typeface="+mn-ea"/>
                <a:cs typeface="+mn-cs"/>
              </a:rPr>
              <a:t>R</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）与指令</a:t>
            </a:r>
            <a:r>
              <a:rPr lang="en-US" altLang="zh-CN" sz="1200" kern="1200" dirty="0">
                <a:solidFill>
                  <a:schemeClr val="tx1"/>
                </a:solidFill>
                <a:effectLst/>
                <a:latin typeface="+mn-lt"/>
                <a:ea typeface="+mn-ea"/>
                <a:cs typeface="+mn-cs"/>
              </a:rPr>
              <a:t>W</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）也有冲突，无法置换得到</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的串行调度。因此，调度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不是可串行化的调度。</a:t>
            </a:r>
          </a:p>
          <a:p>
            <a:endParaRPr kumimoji="1" lang="en-US" altLang="zh-CN" dirty="0"/>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改变了调度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中事务的提交顺序。事务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提交在前，可能出现前面提到的脏读的情况，因此，调度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是不可恢复的。但调度</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是可串行的。</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29</a:t>
            </a:fld>
            <a:endParaRPr lang="zh-CN" altLang="en-US"/>
          </a:p>
        </p:txBody>
      </p:sp>
    </p:spTree>
    <p:extLst>
      <p:ext uri="{BB962C8B-B14F-4D97-AF65-F5344CB8AC3E}">
        <p14:creationId xmlns:p14="http://schemas.microsoft.com/office/powerpoint/2010/main" val="87012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eaLnBrk="1" hangingPunct="1"/>
            <a:r>
              <a:rPr lang="en-US" altLang="zh-CN" dirty="0"/>
              <a:t>1</a:t>
            </a:r>
            <a:r>
              <a:rPr lang="zh-CN" altLang="en-US" dirty="0"/>
              <a:t>、事务定义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zh-CN" sz="1200" kern="1200" dirty="0">
                <a:solidFill>
                  <a:schemeClr val="tx1"/>
                </a:solidFill>
                <a:effectLst/>
                <a:latin typeface="+mn-lt"/>
                <a:ea typeface="+mn-ea"/>
                <a:cs typeface="+mn-cs"/>
              </a:rPr>
              <a:t>在关系数据库中，一个事务可以是一条</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语句、一组</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语句或整个程序。一个应用程序可以包含多个事务。</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中与事务相关的语句包括</a:t>
            </a:r>
            <a:r>
              <a:rPr lang="zh-CN" altLang="en-US" sz="1200" kern="1200" dirty="0">
                <a:solidFill>
                  <a:schemeClr val="tx1"/>
                </a:solidFill>
                <a:effectLst/>
                <a:latin typeface="+mn-lt"/>
                <a:ea typeface="+mn-ea"/>
                <a:cs typeface="+mn-cs"/>
              </a:rPr>
              <a:t>红色字体展示部分内容。</a:t>
            </a:r>
            <a:r>
              <a:rPr lang="zh-CN" altLang="zh-CN" sz="1200" kern="1200" dirty="0">
                <a:solidFill>
                  <a:schemeClr val="tx1"/>
                </a:solidFill>
                <a:effectLst/>
                <a:latin typeface="+mn-lt"/>
                <a:ea typeface="+mn-ea"/>
                <a:cs typeface="+mn-cs"/>
              </a:rPr>
              <a:t>事务由事务开始（</a:t>
            </a:r>
            <a:r>
              <a:rPr lang="en-US" altLang="zh-CN" sz="1200" kern="1200" dirty="0">
                <a:solidFill>
                  <a:schemeClr val="tx1"/>
                </a:solidFill>
                <a:effectLst/>
                <a:latin typeface="+mn-lt"/>
                <a:ea typeface="+mn-ea"/>
                <a:cs typeface="+mn-cs"/>
              </a:rPr>
              <a:t>BEGIN TRANSACTION</a:t>
            </a:r>
            <a:r>
              <a:rPr lang="zh-CN" altLang="zh-CN" sz="1200" kern="1200" dirty="0">
                <a:solidFill>
                  <a:schemeClr val="tx1"/>
                </a:solidFill>
                <a:effectLst/>
                <a:latin typeface="+mn-lt"/>
                <a:ea typeface="+mn-ea"/>
                <a:cs typeface="+mn-cs"/>
              </a:rPr>
              <a:t>）和事务结束（</a:t>
            </a:r>
            <a:r>
              <a:rPr lang="en-US" altLang="zh-CN" sz="1200" kern="1200" dirty="0">
                <a:solidFill>
                  <a:schemeClr val="tx1"/>
                </a:solidFill>
                <a:effectLst/>
                <a:latin typeface="+mn-lt"/>
                <a:ea typeface="+mn-ea"/>
                <a:cs typeface="+mn-cs"/>
              </a:rPr>
              <a:t>END TRANSACTION</a:t>
            </a:r>
            <a:r>
              <a:rPr lang="zh-CN" altLang="zh-CN" sz="1200" kern="1200" dirty="0">
                <a:solidFill>
                  <a:schemeClr val="tx1"/>
                </a:solidFill>
                <a:effectLst/>
                <a:latin typeface="+mn-lt"/>
                <a:ea typeface="+mn-ea"/>
                <a:cs typeface="+mn-cs"/>
              </a:rPr>
              <a:t>）之间执行的全体操作组成。</a:t>
            </a:r>
            <a:r>
              <a:rPr lang="en-US" altLang="zh-CN" sz="1200" kern="1200" dirty="0">
                <a:solidFill>
                  <a:schemeClr val="tx1"/>
                </a:solidFill>
                <a:effectLst/>
                <a:latin typeface="+mn-lt"/>
                <a:ea typeface="+mn-ea"/>
                <a:cs typeface="+mn-cs"/>
              </a:rPr>
              <a:t>COMMIT</a:t>
            </a:r>
            <a:r>
              <a:rPr lang="zh-CN" altLang="zh-CN" sz="1200" kern="1200" dirty="0">
                <a:solidFill>
                  <a:schemeClr val="tx1"/>
                </a:solidFill>
                <a:effectLst/>
                <a:latin typeface="+mn-lt"/>
                <a:ea typeface="+mn-ea"/>
                <a:cs typeface="+mn-cs"/>
              </a:rPr>
              <a:t>表示提交，即事务已经成功完成，将事务中所有对数据库的更新写回到磁盘上永久保存，事务正常结束。</a:t>
            </a:r>
            <a:r>
              <a:rPr lang="en-US" altLang="zh-CN" sz="1200" kern="1200" dirty="0">
                <a:solidFill>
                  <a:schemeClr val="tx1"/>
                </a:solidFill>
                <a:effectLst/>
                <a:latin typeface="+mn-lt"/>
                <a:ea typeface="+mn-ea"/>
                <a:cs typeface="+mn-cs"/>
              </a:rPr>
              <a:t>ROLLBACK</a:t>
            </a:r>
            <a:r>
              <a:rPr lang="zh-CN" altLang="zh-CN" sz="1200" kern="1200" dirty="0">
                <a:solidFill>
                  <a:schemeClr val="tx1"/>
                </a:solidFill>
                <a:effectLst/>
                <a:latin typeface="+mn-lt"/>
                <a:ea typeface="+mn-ea"/>
                <a:cs typeface="+mn-cs"/>
              </a:rPr>
              <a:t>表示回滚，即在事务运行的过程中发生了故障，事务不能继续执行，将事务中对数据库的所有已完成的操作全部撤销，被修改的数据库恢复到事务执行之前的状态。</a:t>
            </a:r>
          </a:p>
          <a:p>
            <a:pPr eaLnBrk="1" hangingPunct="1"/>
            <a:r>
              <a:rPr lang="en-US" altLang="zh-CN" dirty="0"/>
              <a:t>4</a:t>
            </a:r>
            <a:r>
              <a:rPr lang="zh-CN" altLang="en-US" dirty="0"/>
              <a:t>、</a:t>
            </a:r>
            <a:r>
              <a:rPr lang="zh-CN" altLang="zh-CN" sz="1200" kern="1200" dirty="0">
                <a:solidFill>
                  <a:schemeClr val="tx1"/>
                </a:solidFill>
                <a:effectLst/>
                <a:latin typeface="+mn-lt"/>
                <a:ea typeface="+mn-ea"/>
                <a:cs typeface="+mn-cs"/>
              </a:rPr>
              <a:t>事务可以以显式的方式加以定义</a:t>
            </a:r>
            <a:r>
              <a:rPr lang="zh-CN" altLang="zh-CN" dirty="0">
                <a:effectLst/>
              </a:rPr>
              <a:t> </a:t>
            </a:r>
            <a:r>
              <a:rPr lang="zh-CN" altLang="en-US" dirty="0">
                <a:effectLst/>
              </a:rPr>
              <a:t>，也可以按</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缺省规定自动划分事务</a:t>
            </a:r>
            <a:r>
              <a:rPr lang="zh-CN" altLang="zh-CN" dirty="0">
                <a:effectLst/>
              </a:rPr>
              <a:t> </a:t>
            </a:r>
            <a:endParaRPr lang="en-US" altLang="zh-CN" dirty="0"/>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64816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1</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a:t>
            </a:r>
            <a:r>
              <a:rPr lang="zh-CN" altLang="zh-CN" sz="1200" b="0" kern="1200" dirty="0">
                <a:solidFill>
                  <a:schemeClr val="tx1"/>
                </a:solidFill>
                <a:effectLst/>
                <a:latin typeface="+mn-lt"/>
                <a:ea typeface="+mn-ea"/>
                <a:cs typeface="+mn-cs"/>
              </a:rPr>
              <a:t>事务在并行执行过程中发生故障，还可能引起多个事务的回滚</a:t>
            </a: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sym typeface="FZHei-B01S" charset="0"/>
              </a:rPr>
              <a:t>2</a:t>
            </a:r>
            <a:r>
              <a:rPr lang="zh-CN" altLang="en-US" sz="1200" b="0" kern="1200" dirty="0">
                <a:solidFill>
                  <a:schemeClr val="tx1"/>
                </a:solidFill>
                <a:effectLst/>
                <a:latin typeface="+mn-lt"/>
                <a:ea typeface="+mn-ea"/>
                <a:cs typeface="+mn-cs"/>
                <a:sym typeface="FZHei-B01S" charset="0"/>
              </a:rPr>
              <a:t>、</a:t>
            </a:r>
            <a:r>
              <a:rPr lang="zh-CN" altLang="zh-CN" sz="1200" b="0" kern="1200" dirty="0">
                <a:solidFill>
                  <a:schemeClr val="tx1"/>
                </a:solidFill>
                <a:effectLst/>
                <a:latin typeface="+mn-lt"/>
                <a:ea typeface="+mn-ea"/>
                <a:cs typeface="+mn-cs"/>
              </a:rPr>
              <a:t>同样，我们希望调度不会出现级联回滚的现象，这需要一个比可恢复更强的条件来消除级联回滚</a:t>
            </a:r>
            <a:r>
              <a:rPr lang="zh-CN" altLang="zh-CN" b="0" dirty="0">
                <a:effectLst/>
              </a:rPr>
              <a:t> </a:t>
            </a:r>
            <a:endParaRPr lang="en-US" altLang="zh-CN" sz="1200" b="0" kern="1200" dirty="0">
              <a:solidFill>
                <a:schemeClr val="tx1"/>
              </a:solidFill>
              <a:effectLst/>
              <a:latin typeface="+mn-lt"/>
              <a:ea typeface="+mn-ea"/>
              <a:cs typeface="+mn-cs"/>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3</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、即调度禁止读取脏数据。</a:t>
            </a:r>
            <a:r>
              <a:rPr lang="zh-CN" altLang="en-US" sz="1200" b="0" dirty="0">
                <a:latin typeface="宋体" panose="02010600030101010101" pitchFamily="2" charset="-122"/>
                <a:ea typeface="楷体_GB2312" pitchFamily="49" charset="-122"/>
                <a:sym typeface="FZHei-B01S" charset="0"/>
              </a:rPr>
              <a:t> </a:t>
            </a:r>
            <a:endPar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endParaRPr kumimoji="1" lang="en-US" altLang="zh-CN" dirty="0"/>
          </a:p>
          <a:p>
            <a:r>
              <a:rPr kumimoji="1" lang="zh-CN" altLang="en-US" dirty="0"/>
              <a:t>本小节，我们首先给大家介绍了可串行化判定的</a:t>
            </a:r>
            <a:r>
              <a:rPr kumimoji="1" lang="en-US" altLang="zh-CN" dirty="0"/>
              <a:t>DBMS</a:t>
            </a:r>
            <a:r>
              <a:rPr kumimoji="1" lang="zh-CN" altLang="en-US" dirty="0"/>
              <a:t>实现：前驱图。事务在调度过程中不光有可串行化的要求，我们还希望所有的调度都是可恢复的、无级联回滚的，这些对事务的交叉调度提出了更高的要求。通过案例分析，我们看到，事务不同的交叉调度方式，有些是可串行的但不是可恢复的，有些是可恢复的但无法保证可串行性，或无法保证调度不会导致级联回滚。调度的可恢复是数据库的基本要求，在此基础之上我们希望调度不会读到脏数据，不会丢失更新。这就需要一个比可恢复更强的条件。接下来我们将给大家介绍不同的调度条件产生的不同效果，以及实现调度条件最基本的技术</a:t>
            </a:r>
            <a:r>
              <a:rPr kumimoji="1" lang="en-US" altLang="zh-CN" dirty="0"/>
              <a:t>---</a:t>
            </a:r>
            <a:r>
              <a:rPr kumimoji="1" lang="zh-CN" altLang="en-US" dirty="0"/>
              <a:t>封锁。</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AA98F-6474-4A59-A3C8-82662F36626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98765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串行性允许程序人员在编制事务代码时不考虑与并行性相关的问题。对于某些应用，保证可串行性的那些协议可能只允许极小的并发度。在这种情况下，我们采用较弱级别的一致性。这又可能增加程序员的负担。</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脏写：</a:t>
            </a:r>
            <a:r>
              <a:rPr lang="zh-CN" altLang="zh-CN" sz="1200" kern="1000" dirty="0">
                <a:latin typeface="Times New Roman" panose="02020603050405020304" pitchFamily="18" charset="0"/>
                <a:ea typeface="+mn-ea"/>
              </a:rPr>
              <a:t>，即如果一个数据项已经被另一个尚未提交或终止的事务写入，则不允许对该数据项执行写操作。</a:t>
            </a:r>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AA98F-6474-4A59-A3C8-82662F36626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7604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当数据库中多个事务并发执行时，为保持事务的隔离性，</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必须对并发事务之间的相互影响加以控制。这种控制是通过一种叫并发控制的机制来实现的。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确保事务隔离性的方法之一是要求对数据的访问以互斥的方式进行。即，当一个事务访问某一数据时，其它事务不能对该数据进行修改。实现该需求最常用的方法就是在访问数据前先持有该数据上的锁。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事务执行过程中锁的申请和释放由</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中的锁管理器（</a:t>
            </a:r>
            <a:r>
              <a:rPr lang="en-US" altLang="zh-CN" sz="1200" kern="1200" dirty="0">
                <a:solidFill>
                  <a:schemeClr val="tx1"/>
                </a:solidFill>
                <a:effectLst/>
                <a:latin typeface="+mn-lt"/>
                <a:ea typeface="+mn-ea"/>
                <a:cs typeface="+mn-cs"/>
              </a:rPr>
              <a:t>lock manager</a:t>
            </a:r>
            <a:r>
              <a:rPr lang="zh-CN" altLang="zh-CN" sz="1200" kern="1200" dirty="0">
                <a:solidFill>
                  <a:schemeClr val="tx1"/>
                </a:solidFill>
                <a:effectLst/>
                <a:latin typeface="+mn-lt"/>
                <a:ea typeface="+mn-ea"/>
                <a:cs typeface="+mn-cs"/>
              </a:rPr>
              <a:t>）负责。锁管理器维护一张哈希表——锁表，对每个数据库对象，如果其上有锁，那么锁表指明持有该锁的事务。锁表包含的信息包括：每个数据库对象上已有的锁的个数、锁的类型以及一个指向申请锁队列的指针。</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32</a:t>
            </a:fld>
            <a:endParaRPr lang="zh-CN" altLang="en-US"/>
          </a:p>
        </p:txBody>
      </p:sp>
    </p:spTree>
    <p:extLst>
      <p:ext uri="{BB962C8B-B14F-4D97-AF65-F5344CB8AC3E}">
        <p14:creationId xmlns:p14="http://schemas.microsoft.com/office/powerpoint/2010/main" val="1210922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a:t>
            </a:r>
            <a:r>
              <a:rPr lang="zh-CN" altLang="zh-CN" sz="1200" kern="1200" dirty="0">
                <a:solidFill>
                  <a:schemeClr val="tx1"/>
                </a:solidFill>
                <a:effectLst/>
                <a:latin typeface="+mn-lt"/>
                <a:ea typeface="+mn-ea"/>
                <a:cs typeface="+mn-cs"/>
              </a:rPr>
              <a:t>封锁是实现数据库并发控制的重要手段</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effectLst/>
              </a:rPr>
              <a:t>2</a:t>
            </a:r>
            <a:r>
              <a:rPr kumimoji="1" lang="zh-CN" altLang="en-US" dirty="0">
                <a:effectLst/>
              </a:rPr>
              <a:t>、数据库系统提供的锁类型有基本的两类：</a:t>
            </a:r>
            <a:r>
              <a:rPr kumimoji="1" lang="en-US" altLang="zh-CN" dirty="0">
                <a:effectLst/>
              </a:rPr>
              <a:t>S</a:t>
            </a:r>
            <a:r>
              <a:rPr kumimoji="1" lang="zh-CN" altLang="en-US" dirty="0">
                <a:effectLst/>
              </a:rPr>
              <a:t>锁、</a:t>
            </a:r>
            <a:r>
              <a:rPr kumimoji="1" lang="en-US" altLang="zh-CN" dirty="0">
                <a:effectLst/>
              </a:rPr>
              <a:t>X</a:t>
            </a:r>
            <a:r>
              <a:rPr kumimoji="1" lang="zh-CN" altLang="en-US" dirty="0">
                <a:effectLst/>
              </a:rPr>
              <a:t>锁。事务在进行读或写操作之前需要先申请与之操作类型相符合的锁。</a:t>
            </a:r>
            <a:endParaRPr kumimoji="1"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effectLst/>
              </a:rPr>
              <a:t>3</a:t>
            </a:r>
            <a:r>
              <a:rPr kumimoji="1" lang="zh-CN" altLang="en-US" dirty="0">
                <a:effectLst/>
              </a:rPr>
              <a:t>、解释相容矩阵</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33</a:t>
            </a:fld>
            <a:endParaRPr lang="zh-CN" altLang="en-US"/>
          </a:p>
        </p:txBody>
      </p:sp>
    </p:spTree>
    <p:extLst>
      <p:ext uri="{BB962C8B-B14F-4D97-AF65-F5344CB8AC3E}">
        <p14:creationId xmlns:p14="http://schemas.microsoft.com/office/powerpoint/2010/main" val="2684066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kumimoji="1" lang="en-US" altLang="zh-CN" dirty="0"/>
              <a:t>1</a:t>
            </a:r>
            <a:r>
              <a:rPr kumimoji="1" lang="zh-CN" altLang="en-US" dirty="0"/>
              <a:t>、</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）中，首先</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事务在申请得到排它锁后，读并修改数据项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的值，然后释放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上的排它锁。紧接着</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事务申请数据项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上的排它锁，因当前数据项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上没有冲突的锁，因此锁管理器授予</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A </a:t>
            </a:r>
            <a:r>
              <a:rPr lang="zh-CN" altLang="zh-CN" sz="1200" kern="1200" dirty="0">
                <a:solidFill>
                  <a:schemeClr val="tx1"/>
                </a:solidFill>
                <a:effectLst/>
                <a:latin typeface="+mn-lt"/>
                <a:ea typeface="+mn-ea"/>
                <a:cs typeface="+mn-cs"/>
              </a:rPr>
              <a:t>上的排它锁。同样</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事务在修改完</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后释放该锁。照此方法进行数据项</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上锁的申请和释放。调度的最后，</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释放</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上的排它锁，提交结束。采用该方式进行封锁调度，表面上看得到的结果和前面介绍的调度</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的结果一致，没有什么问题。但该封锁在更新后立即释放，有可能引起其它事务的脏读。例如，若</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事务运行到</a:t>
            </a:r>
            <a:r>
              <a:rPr lang="en-US" altLang="zh-CN" sz="1200" kern="1200" dirty="0">
                <a:solidFill>
                  <a:schemeClr val="tx1"/>
                </a:solidFill>
                <a:effectLst/>
                <a:latin typeface="+mn-lt"/>
                <a:ea typeface="+mn-ea"/>
                <a:cs typeface="+mn-cs"/>
              </a:rPr>
              <a:t>XLOCK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）之后，提交之前出现故障，事务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回滚，而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是正常提交结束的。则由于</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事务过早地释放数据项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上的排它锁，造成</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事务读取到数据库非一致状态下的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值，最终写回数据库的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值也成为垃圾数据。所以，锁提早释放会带来一定的风险。</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）中，事务将锁的释放都放到事务的最后，这样可以有效避免图</a:t>
            </a:r>
            <a:r>
              <a:rPr lang="en-US" altLang="zh-CN" sz="1200" kern="1200" dirty="0">
                <a:solidFill>
                  <a:schemeClr val="tx1"/>
                </a:solidFill>
                <a:effectLst/>
                <a:latin typeface="+mn-lt"/>
                <a:ea typeface="+mn-ea"/>
                <a:cs typeface="+mn-cs"/>
              </a:rPr>
              <a:t>11.17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）中可能出现的脏读情况，并保证了事务执行的可串行性。但该封锁方式在一定程度上降低了并发度，整个调度几乎就是一个</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的一个串行调度。此外，将封锁放在事务的最后释放，可能会出现一种称之为死锁的状况，如图</a:t>
            </a:r>
            <a:r>
              <a:rPr lang="en-US" altLang="zh-CN" sz="1200" kern="1200" dirty="0">
                <a:solidFill>
                  <a:schemeClr val="tx1"/>
                </a:solidFill>
                <a:effectLst/>
                <a:latin typeface="+mn-lt"/>
                <a:ea typeface="+mn-ea"/>
                <a:cs typeface="+mn-cs"/>
              </a:rPr>
              <a:t>11.17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）中，假设我们将</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事务中药品</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的价格调整放在药品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价格调整之前运行，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事务分别先后得到数据项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上的排它锁，进行数据项的更新操作。然后事务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申请</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上的排它锁，因该数据项上已经授予了</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事务的排它锁，根据相容矩阵原理，事务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的申请将放入申请队列等待，事务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被挂起等待；同样，事务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对数据项</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上的排它锁的申请也将放入申请队列，事务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同样被挂起等待。这样，事务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都在等待对方释放锁资源，同时又占有对方想得到的锁资源，双方互相等待，谁也无法正常运行。这种情况称为死锁。死锁的有关问题将在后面讨论。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本节我们给大家介绍了封锁的概念以及所的相容矩阵。在案例中可以看到，交叉调度过程中不同的持锁时间将导致不同的问题：并发度降低、出现脏读、出现死锁等等。那我们的</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又将采用哪些方法对这些问题加以解决、控制呢？这就是我们后面两个小节将要介绍的内容。</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34</a:t>
            </a:fld>
            <a:endParaRPr lang="zh-CN" altLang="en-US"/>
          </a:p>
        </p:txBody>
      </p:sp>
    </p:spTree>
    <p:extLst>
      <p:ext uri="{BB962C8B-B14F-4D97-AF65-F5344CB8AC3E}">
        <p14:creationId xmlns:p14="http://schemas.microsoft.com/office/powerpoint/2010/main" val="570600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前面介绍的例子来看，如果不使用封锁，或者光对并发执行的事务加锁，对锁的申请和释放时间却不加控制，都无法保证事务执行的可串行性，数据库的一致状态仍有可能被破坏。为此，要求所有的事务遵守称为封锁协议的一组规则。这组规则规定事务什么时候进行加锁和解锁操作</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并保证调度冲突可串行化。保证可串行性的一个协议是两段锁协议（</a:t>
            </a:r>
            <a:r>
              <a:rPr lang="en-US" altLang="zh-CN" sz="1200" kern="1200" dirty="0">
                <a:solidFill>
                  <a:schemeClr val="tx1"/>
                </a:solidFill>
                <a:effectLst/>
                <a:latin typeface="+mn-lt"/>
                <a:ea typeface="+mn-ea"/>
                <a:cs typeface="+mn-cs"/>
              </a:rPr>
              <a:t>two-phase locking protocol</a:t>
            </a:r>
            <a:r>
              <a:rPr lang="zh-CN" altLang="zh-CN" sz="1200" kern="1200" dirty="0">
                <a:solidFill>
                  <a:schemeClr val="tx1"/>
                </a:solidFill>
                <a:effectLst/>
                <a:latin typeface="+mn-lt"/>
                <a:ea typeface="+mn-ea"/>
                <a:cs typeface="+mn-cs"/>
              </a:rPr>
              <a:t>），以及由两段锁协议衍生出来的严格两段锁协议和强两段锁协议。它们各自在不同程度上保证了数据的一致性。</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kumimoji="1" lang="en-US" altLang="zh-CN" dirty="0"/>
              <a:t>2</a:t>
            </a:r>
            <a:r>
              <a:rPr kumimoji="1" lang="zh-CN" altLang="en-US" dirty="0"/>
              <a:t>、解释</a:t>
            </a:r>
            <a:r>
              <a:rPr kumimoji="1" lang="en-US" altLang="zh-CN" dirty="0"/>
              <a:t>2PL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a:t>
            </a:r>
            <a:r>
              <a:rPr kumimoji="1" lang="zh-CN" altLang="en-US" dirty="0"/>
              <a:t>、</a:t>
            </a:r>
            <a:r>
              <a:rPr lang="zh-CN" altLang="zh-CN" sz="1200" kern="1200" dirty="0">
                <a:solidFill>
                  <a:schemeClr val="tx1"/>
                </a:solidFill>
                <a:effectLst/>
                <a:latin typeface="+mn-lt"/>
                <a:ea typeface="+mn-ea"/>
                <a:cs typeface="+mn-cs"/>
              </a:rPr>
              <a:t>一开始，事务是处于增长阶段的，可以根据需要申请获得任何数据项上的任何类型的锁。一旦事务开始释放封锁，该事务就进入收缩阶段，不再发出加锁请求。</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35</a:t>
            </a:fld>
            <a:endParaRPr lang="zh-CN" altLang="en-US"/>
          </a:p>
        </p:txBody>
      </p:sp>
    </p:spTree>
    <p:extLst>
      <p:ext uri="{BB962C8B-B14F-4D97-AF65-F5344CB8AC3E}">
        <p14:creationId xmlns:p14="http://schemas.microsoft.com/office/powerpoint/2010/main" val="3479112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图中的（</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）就是满足两段锁协议的，因此，该调度是一个冲突可串行化的调度。当然，该调度中锁的释放并不一定要放在事务结束，可以提前。例如，事务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UNLOCK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）就可以放在</a:t>
            </a:r>
            <a:r>
              <a:rPr lang="en-US" altLang="zh-CN" sz="1200" kern="1200" dirty="0">
                <a:solidFill>
                  <a:schemeClr val="tx1"/>
                </a:solidFill>
                <a:effectLst/>
                <a:latin typeface="+mn-lt"/>
                <a:ea typeface="+mn-ea"/>
                <a:cs typeface="+mn-cs"/>
              </a:rPr>
              <a:t>XLOCK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）之后，它仍然是满足两段锁协议要求的。</a:t>
            </a:r>
          </a:p>
          <a:p>
            <a:r>
              <a:rPr lang="zh-CN" altLang="zh-CN" sz="1200" kern="1200" dirty="0">
                <a:solidFill>
                  <a:schemeClr val="tx1"/>
                </a:solidFill>
                <a:effectLst/>
                <a:latin typeface="+mn-lt"/>
                <a:ea typeface="+mn-ea"/>
                <a:cs typeface="+mn-cs"/>
              </a:rPr>
              <a:t>图中的（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）也是满足遵守两段锁协议的，但该调度发生了死锁。</a:t>
            </a:r>
          </a:p>
          <a:p>
            <a:r>
              <a:rPr lang="zh-CN" altLang="zh-CN" sz="1200" kern="1200" dirty="0">
                <a:solidFill>
                  <a:schemeClr val="tx1"/>
                </a:solidFill>
                <a:effectLst/>
                <a:latin typeface="+mn-lt"/>
                <a:ea typeface="+mn-ea"/>
                <a:cs typeface="+mn-cs"/>
              </a:rPr>
              <a:t>图中的（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）并没有遵守两段锁协议，但该调度是冲突可串行化的。即，两段锁协议只是保证冲突可串行化的充分条件，并发事务的一个调度是冲突可串行化的，并不一定所有事务都符合两段锁协议。</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36</a:t>
            </a:fld>
            <a:endParaRPr lang="zh-CN" altLang="en-US"/>
          </a:p>
        </p:txBody>
      </p:sp>
    </p:spTree>
    <p:extLst>
      <p:ext uri="{BB962C8B-B14F-4D97-AF65-F5344CB8AC3E}">
        <p14:creationId xmlns:p14="http://schemas.microsoft.com/office/powerpoint/2010/main" val="3022736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SzPct val="80000"/>
              <a:buFontTx/>
              <a:buNone/>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1</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a:t>
            </a:r>
            <a:r>
              <a:rPr lang="zh-CN" altLang="zh-CN" sz="1200" b="0" kern="1200" dirty="0">
                <a:solidFill>
                  <a:schemeClr val="tx1"/>
                </a:solidFill>
                <a:effectLst/>
                <a:latin typeface="+mn-lt"/>
                <a:ea typeface="+mn-ea"/>
                <a:cs typeface="+mn-cs"/>
              </a:rPr>
              <a:t>除了希望调度是可串行化的，还希望它是无级联的</a:t>
            </a:r>
            <a:r>
              <a:rPr lang="zh-CN" altLang="zh-CN" b="0" dirty="0">
                <a:effectLst/>
              </a:rPr>
              <a:t> </a:t>
            </a:r>
            <a:endPar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endParaRPr>
          </a:p>
          <a:p>
            <a:pPr>
              <a:spcBef>
                <a:spcPct val="50000"/>
              </a:spcBef>
              <a:buSzPct val="80000"/>
              <a:buFontTx/>
              <a:buNone/>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2</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、图中每个事务都遵从两段锁协议；若T1事务在WRITE（B）时刻发生故障，将导致事务T2、T3级联回滚</a:t>
            </a:r>
            <a:r>
              <a:rPr lang="zh-CN" altLang="en-US" b="0" dirty="0">
                <a:latin typeface="楷体_GB2312" pitchFamily="49" charset="-122"/>
                <a:ea typeface="楷体_GB2312" pitchFamily="49" charset="-122"/>
                <a:sym typeface="FZHei-B01S" charset="0"/>
              </a:rPr>
              <a:t>。</a:t>
            </a:r>
            <a:endParaRPr lang="en-US" altLang="zh-CN" b="0" dirty="0">
              <a:latin typeface="楷体_GB2312" pitchFamily="49" charset="-122"/>
              <a:ea typeface="楷体_GB2312" pitchFamily="49" charset="-122"/>
              <a:sym typeface="FZHei-B01S" charset="0"/>
            </a:endParaRPr>
          </a:p>
          <a:p>
            <a:pPr marL="0" marR="0" lvl="0" indent="0" algn="l" defTabSz="914400" rtl="0" eaLnBrk="1" fontAlgn="auto" latinLnBrk="0" hangingPunct="1">
              <a:lnSpc>
                <a:spcPct val="100000"/>
              </a:lnSpc>
              <a:spcBef>
                <a:spcPct val="50000"/>
              </a:spcBef>
              <a:spcAft>
                <a:spcPts val="0"/>
              </a:spcAft>
              <a:buClrTx/>
              <a:buSzPct val="80000"/>
              <a:buFontTx/>
              <a:buNone/>
              <a:tabLst/>
              <a:defRPr/>
            </a:pPr>
            <a:r>
              <a:rPr lang="en-US" altLang="zh-CN" b="0" dirty="0">
                <a:ea typeface="楷体_GB2312" pitchFamily="49" charset="-122"/>
                <a:sym typeface="FZHei-B01S" charset="0"/>
              </a:rPr>
              <a:t>3</a:t>
            </a:r>
            <a:r>
              <a:rPr lang="zh-CN" altLang="en-US" b="0" dirty="0">
                <a:ea typeface="楷体_GB2312" pitchFamily="49" charset="-122"/>
                <a:sym typeface="FZHei-B01S" charset="0"/>
              </a:rPr>
              <a:t>、</a:t>
            </a:r>
            <a:r>
              <a:rPr lang="zh-CN" altLang="zh-CN" sz="1200" kern="1200" dirty="0">
                <a:solidFill>
                  <a:schemeClr val="tx1"/>
                </a:solidFill>
                <a:effectLst/>
                <a:latin typeface="+mn-lt"/>
                <a:ea typeface="+mn-ea"/>
                <a:cs typeface="+mn-cs"/>
              </a:rPr>
              <a:t>为避免级联回滚，可使用严格两段锁协议。</a:t>
            </a:r>
          </a:p>
          <a:p>
            <a:pPr>
              <a:spcBef>
                <a:spcPct val="50000"/>
              </a:spcBef>
              <a:buSzPct val="80000"/>
              <a:buFontTx/>
              <a:buNone/>
            </a:pPr>
            <a:endParaRPr lang="zh-CN" altLang="en-US" b="0" dirty="0">
              <a:ea typeface="+mn-ea"/>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37</a:t>
            </a:fld>
            <a:endParaRPr lang="zh-CN" altLang="en-US"/>
          </a:p>
        </p:txBody>
      </p:sp>
    </p:spTree>
    <p:extLst>
      <p:ext uri="{BB962C8B-B14F-4D97-AF65-F5344CB8AC3E}">
        <p14:creationId xmlns:p14="http://schemas.microsoft.com/office/powerpoint/2010/main" val="3509413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由于排它锁的释放滞后提交之后，其它事务就不可能读到数据库不一致的数据，避免了脏读和丢失修改的问题。</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38</a:t>
            </a:fld>
            <a:endParaRPr lang="zh-CN" altLang="en-US"/>
          </a:p>
        </p:txBody>
      </p:sp>
    </p:spTree>
    <p:extLst>
      <p:ext uri="{BB962C8B-B14F-4D97-AF65-F5344CB8AC3E}">
        <p14:creationId xmlns:p14="http://schemas.microsoft.com/office/powerpoint/2010/main" val="268813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从两段锁协议到严格两段锁协议，再到强两段锁协议，事务</a:t>
            </a:r>
            <a:r>
              <a:rPr lang="zh-CN" altLang="en-US" dirty="0">
                <a:solidFill>
                  <a:srgbClr val="FF0000"/>
                </a:solidFill>
                <a:latin typeface="SimHei" panose="02010609060101010101" pitchFamily="49" charset="-122"/>
                <a:ea typeface="SimHei" panose="02010609060101010101" pitchFamily="49" charset="-122"/>
              </a:rPr>
              <a:t>持锁时间不断增长</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marL="800100" lvl="2" indent="-1714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保证事务的并发调度是冲突可串行化的，增强数据库的一致性保证。</a:t>
            </a:r>
            <a:endParaRPr lang="en-US" altLang="zh-CN" sz="2000" dirty="0">
              <a:solidFill>
                <a:schemeClr val="tx2"/>
              </a:solidFill>
              <a:latin typeface="SimHei" panose="02010609060101010101" pitchFamily="49" charset="-122"/>
              <a:ea typeface="SimHei" panose="02010609060101010101" pitchFamily="49" charset="-122"/>
            </a:endParaRPr>
          </a:p>
          <a:p>
            <a:pPr marL="800100" lvl="2" indent="-1714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事务并发度降低，出现死锁的可能性增加。</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目前，大多数的DBMS都采用</a:t>
            </a:r>
            <a:r>
              <a:rPr lang="zh-CN" altLang="en-US" dirty="0">
                <a:solidFill>
                  <a:srgbClr val="FF0000"/>
                </a:solidFill>
                <a:latin typeface="SimHei" panose="02010609060101010101" pitchFamily="49" charset="-122"/>
                <a:ea typeface="SimHei" panose="02010609060101010101" pitchFamily="49" charset="-122"/>
              </a:rPr>
              <a:t>严格两段锁协议或强两段锁协议</a:t>
            </a:r>
            <a:r>
              <a:rPr lang="zh-CN" altLang="en-US" dirty="0">
                <a:latin typeface="SimHei" panose="02010609060101010101" pitchFamily="49" charset="-122"/>
                <a:ea typeface="SimHei" panose="02010609060101010101" pitchFamily="49"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panose="02010609060101010101" pitchFamily="49" charset="-122"/>
              <a:ea typeface="SimHei" panose="02010609060101010101" pitchFamily="49" charset="-122"/>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39</a:t>
            </a:fld>
            <a:endParaRPr lang="zh-CN" altLang="en-US"/>
          </a:p>
        </p:txBody>
      </p:sp>
    </p:spTree>
    <p:extLst>
      <p:ext uri="{BB962C8B-B14F-4D97-AF65-F5344CB8AC3E}">
        <p14:creationId xmlns:p14="http://schemas.microsoft.com/office/powerpoint/2010/main" val="119271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一个事务的例子</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它将医药费用</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从患者账户（</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账户）划拨到医院账户（</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账户）。这个事务有两个结束的可能，一个是以</a:t>
            </a:r>
            <a:r>
              <a:rPr lang="en-US" altLang="zh-CN" sz="1200" kern="1200" dirty="0">
                <a:solidFill>
                  <a:schemeClr val="tx1"/>
                </a:solidFill>
                <a:effectLst/>
                <a:latin typeface="+mn-lt"/>
                <a:ea typeface="+mn-ea"/>
                <a:cs typeface="+mn-cs"/>
              </a:rPr>
              <a:t>rollback</a:t>
            </a:r>
            <a:r>
              <a:rPr lang="zh-CN" altLang="zh-CN" sz="1200" kern="1200" dirty="0">
                <a:solidFill>
                  <a:schemeClr val="tx1"/>
                </a:solidFill>
                <a:effectLst/>
                <a:latin typeface="+mn-lt"/>
                <a:ea typeface="+mn-ea"/>
                <a:cs typeface="+mn-cs"/>
              </a:rPr>
              <a:t>命令结束，撤销事务的影响；一个是以</a:t>
            </a:r>
            <a:r>
              <a:rPr lang="en-US" altLang="zh-CN" sz="1200" kern="1200" dirty="0">
                <a:solidFill>
                  <a:schemeClr val="tx1"/>
                </a:solidFill>
                <a:effectLst/>
                <a:latin typeface="+mn-lt"/>
                <a:ea typeface="+mn-ea"/>
                <a:cs typeface="+mn-cs"/>
              </a:rPr>
              <a:t>commit</a:t>
            </a:r>
            <a:r>
              <a:rPr lang="zh-CN" altLang="zh-CN" sz="1200" kern="1200" dirty="0">
                <a:solidFill>
                  <a:schemeClr val="tx1"/>
                </a:solidFill>
                <a:effectLst/>
                <a:latin typeface="+mn-lt"/>
                <a:ea typeface="+mn-ea"/>
                <a:cs typeface="+mn-cs"/>
              </a:rPr>
              <a:t>命令结束，表明缴费成功。只有在</a:t>
            </a:r>
            <a:r>
              <a:rPr lang="en-US" altLang="zh-CN" sz="1200" kern="1200" dirty="0">
                <a:solidFill>
                  <a:schemeClr val="tx1"/>
                </a:solidFill>
                <a:effectLst/>
                <a:latin typeface="+mn-lt"/>
                <a:ea typeface="+mn-ea"/>
                <a:cs typeface="+mn-cs"/>
              </a:rPr>
              <a:t>commit</a:t>
            </a:r>
            <a:r>
              <a:rPr lang="zh-CN" altLang="zh-CN" sz="1200" kern="1200" dirty="0">
                <a:solidFill>
                  <a:schemeClr val="tx1"/>
                </a:solidFill>
                <a:effectLst/>
                <a:latin typeface="+mn-lt"/>
                <a:ea typeface="+mn-ea"/>
                <a:cs typeface="+mn-cs"/>
              </a:rPr>
              <a:t>之后，事务对数据库的改变对其它事务开放，以避免其它事务访问不一致或不存在的数据。</a:t>
            </a:r>
            <a:r>
              <a:rPr lang="zh-CN" altLang="zh-CN" dirty="0">
                <a:effectLst/>
              </a:rPr>
              <a:t> </a:t>
            </a:r>
            <a:endParaRPr lang="zh-CN" altLang="zh-CN" sz="1200" kern="1200" dirty="0">
              <a:solidFill>
                <a:schemeClr val="tx1"/>
              </a:solidFill>
              <a:effectLst/>
              <a:latin typeface="+mn-lt"/>
              <a:ea typeface="+mn-ea"/>
              <a:cs typeface="+mn-cs"/>
            </a:endParaRP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48900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从两段锁协议到严格两段锁协议，再到强两段锁协议，事务</a:t>
            </a:r>
            <a:r>
              <a:rPr lang="zh-CN" altLang="en-US" dirty="0">
                <a:solidFill>
                  <a:srgbClr val="FF0000"/>
                </a:solidFill>
                <a:latin typeface="SimHei" panose="02010609060101010101" pitchFamily="49" charset="-122"/>
                <a:ea typeface="SimHei" panose="02010609060101010101" pitchFamily="49" charset="-122"/>
              </a:rPr>
              <a:t>持锁时间不断增长</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marL="800100" lvl="2" indent="-1714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保证事务的并发调度是冲突可串行化的，增强数据库的一致性保证。</a:t>
            </a:r>
            <a:endParaRPr lang="en-US" altLang="zh-CN" sz="2000" dirty="0">
              <a:solidFill>
                <a:schemeClr val="tx2"/>
              </a:solidFill>
              <a:latin typeface="SimHei" panose="02010609060101010101" pitchFamily="49" charset="-122"/>
              <a:ea typeface="SimHei" panose="02010609060101010101" pitchFamily="49" charset="-122"/>
            </a:endParaRPr>
          </a:p>
          <a:p>
            <a:pPr marL="800100" lvl="2" indent="-1714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事务并发度降低，出现死锁的可能性增加。</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目前，大多数的DBMS都采用</a:t>
            </a:r>
            <a:r>
              <a:rPr lang="zh-CN" altLang="en-US" dirty="0">
                <a:solidFill>
                  <a:srgbClr val="FF0000"/>
                </a:solidFill>
                <a:latin typeface="SimHei" panose="02010609060101010101" pitchFamily="49" charset="-122"/>
                <a:ea typeface="SimHei" panose="02010609060101010101" pitchFamily="49" charset="-122"/>
              </a:rPr>
              <a:t>严格两段锁协议或强两段锁协议</a:t>
            </a:r>
            <a:r>
              <a:rPr lang="zh-CN" altLang="en-US" dirty="0">
                <a:latin typeface="SimHei" panose="02010609060101010101" pitchFamily="49" charset="-122"/>
                <a:ea typeface="SimHei" panose="02010609060101010101" pitchFamily="49"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panose="02010609060101010101" pitchFamily="49" charset="-122"/>
              <a:ea typeface="SimHei" panose="02010609060101010101" pitchFamily="49" charset="-122"/>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40</a:t>
            </a:fld>
            <a:endParaRPr lang="zh-CN" altLang="en-US"/>
          </a:p>
        </p:txBody>
      </p:sp>
    </p:spTree>
    <p:extLst>
      <p:ext uri="{BB962C8B-B14F-4D97-AF65-F5344CB8AC3E}">
        <p14:creationId xmlns:p14="http://schemas.microsoft.com/office/powerpoint/2010/main" val="77415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ct val="50000"/>
              </a:spcBef>
              <a:spcAft>
                <a:spcPts val="0"/>
              </a:spcAft>
              <a:buClrTx/>
              <a:buSzPct val="80000"/>
              <a:buFontTx/>
              <a:buNone/>
              <a:tabLst/>
              <a:defRPr/>
            </a:pPr>
            <a:endParaRPr lang="en-US" altLang="zh-CN" sz="1200" b="0" kern="12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FZHei-B01S" charset="0"/>
            </a:endParaRPr>
          </a:p>
          <a:p>
            <a:pPr marL="0" marR="0" lvl="0" indent="0" algn="l" defTabSz="914400" rtl="0" eaLnBrk="1" fontAlgn="auto" latinLnBrk="0" hangingPunct="1">
              <a:lnSpc>
                <a:spcPct val="100000"/>
              </a:lnSpc>
              <a:spcBef>
                <a:spcPct val="50000"/>
              </a:spcBef>
              <a:spcAft>
                <a:spcPts val="0"/>
              </a:spcAft>
              <a:buClrTx/>
              <a:buSzPct val="80000"/>
              <a:buFontTx/>
              <a:buNone/>
              <a:tabLst/>
              <a:defRPr/>
            </a:pPr>
            <a:r>
              <a:rPr lang="zh-CN" altLang="en-US" sz="1200" b="0" kern="1200" dirty="0">
                <a:solidFill>
                  <a:schemeClr val="tx1"/>
                </a:solidFill>
                <a:effectLst/>
                <a:latin typeface="+mn-lt"/>
                <a:ea typeface="+mn-ea"/>
                <a:cs typeface="+mn-cs"/>
              </a:rPr>
              <a:t>今天，我们介绍本章的最后一个小节。</a:t>
            </a:r>
            <a:r>
              <a:rPr lang="zh-CN" altLang="en-US" dirty="0"/>
              <a:t>在对数据对象加锁之后，数据库的一致性得到不同程度的保证，与此同时，可能出现新的问题。即</a:t>
            </a:r>
            <a:r>
              <a:rPr lang="zh-CN" altLang="zh-CN" sz="1200" b="0" kern="1200" dirty="0">
                <a:solidFill>
                  <a:schemeClr val="tx1"/>
                </a:solidFill>
                <a:effectLst/>
                <a:latin typeface="+mn-lt"/>
                <a:ea typeface="+mn-ea"/>
                <a:cs typeface="+mn-cs"/>
              </a:rPr>
              <a:t>可能导致活锁和死锁情况的出现。</a:t>
            </a:r>
            <a:r>
              <a:rPr lang="zh-CN" altLang="en-US" sz="1200" b="0" kern="1200" dirty="0">
                <a:solidFill>
                  <a:schemeClr val="tx1"/>
                </a:solidFill>
                <a:effectLst/>
                <a:latin typeface="+mn-lt"/>
                <a:ea typeface="+mn-ea"/>
                <a:cs typeface="+mn-cs"/>
              </a:rPr>
              <a:t>当出现活锁或死锁现象时，我们又该如何解决呢？我们先来看一个事务调度序列图</a:t>
            </a: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50000"/>
              </a:spcBef>
              <a:spcAft>
                <a:spcPts val="0"/>
              </a:spcAft>
              <a:buClrTx/>
              <a:buSzPct val="80000"/>
              <a:buFontTx/>
              <a:buNone/>
              <a:tabLst/>
              <a:defRPr/>
            </a:pPr>
            <a:endParaRPr lang="zh-CN" altLang="zh-CN" sz="1200" b="0" kern="1200" dirty="0">
              <a:solidFill>
                <a:schemeClr val="tx1"/>
              </a:solidFill>
              <a:effectLst/>
              <a:latin typeface="+mn-lt"/>
              <a:ea typeface="+mn-ea"/>
              <a:cs typeface="+mn-cs"/>
            </a:endParaRPr>
          </a:p>
          <a:p>
            <a:pPr>
              <a:spcBef>
                <a:spcPct val="50000"/>
              </a:spcBef>
              <a:buSzPct val="80000"/>
              <a:buFontTx/>
              <a:buNone/>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2</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、解释图</a:t>
            </a:r>
            <a:endPar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endParaRPr>
          </a:p>
          <a:p>
            <a:pPr>
              <a:spcBef>
                <a:spcPct val="50000"/>
              </a:spcBef>
              <a:buSzPct val="80000"/>
              <a:buFontTx/>
              <a:buNone/>
            </a:pPr>
            <a:r>
              <a:rPr lang="en-US" altLang="zh-CN"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3</a:t>
            </a:r>
            <a:r>
              <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FZHei-B01S" charset="0"/>
              </a:rPr>
              <a:t>、解决活锁方法：采用先来先服务的策略。</a:t>
            </a:r>
            <a:endParaRPr lang="zh-CN" altLang="en-US" sz="1200" b="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41</a:t>
            </a:fld>
            <a:endParaRPr lang="zh-CN" altLang="en-US"/>
          </a:p>
        </p:txBody>
      </p:sp>
    </p:spTree>
    <p:extLst>
      <p:ext uri="{BB962C8B-B14F-4D97-AF65-F5344CB8AC3E}">
        <p14:creationId xmlns:p14="http://schemas.microsoft.com/office/powerpoint/2010/main" val="1385516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a:t>
            </a:r>
            <a:r>
              <a:rPr lang="zh-CN" altLang="zh-CN" sz="1200" kern="1200" dirty="0">
                <a:solidFill>
                  <a:schemeClr val="tx1"/>
                </a:solidFill>
                <a:effectLst/>
                <a:latin typeface="+mn-lt"/>
                <a:ea typeface="+mn-ea"/>
                <a:cs typeface="+mn-cs"/>
              </a:rPr>
              <a:t>死锁的形成如图所示</a:t>
            </a:r>
            <a:r>
              <a:rPr lang="zh-CN" altLang="zh-CN" dirty="0">
                <a:effectLst/>
              </a:rPr>
              <a:t> </a:t>
            </a:r>
            <a:r>
              <a:rPr lang="zh-CN" altLang="en-US" dirty="0">
                <a:effectLst/>
              </a:rPr>
              <a:t>，解释图</a:t>
            </a:r>
            <a:endParaRPr lang="en-US" altLang="zh-CN" dirty="0">
              <a:effectLst/>
            </a:endParaRPr>
          </a:p>
          <a:p>
            <a:r>
              <a:rPr kumimoji="1" lang="en-US" altLang="zh-CN" dirty="0">
                <a:effectLst/>
              </a:rPr>
              <a:t>2</a:t>
            </a:r>
            <a:r>
              <a:rPr kumimoji="1" lang="zh-CN" altLang="en-US" dirty="0">
                <a:effectLst/>
              </a:rPr>
              <a:t>、</a:t>
            </a:r>
            <a:r>
              <a:rPr lang="zh-CN" altLang="zh-CN" sz="1200" kern="1200" dirty="0">
                <a:solidFill>
                  <a:schemeClr val="tx1"/>
                </a:solidFill>
                <a:effectLst/>
                <a:latin typeface="+mn-lt"/>
                <a:ea typeface="+mn-ea"/>
                <a:cs typeface="+mn-cs"/>
              </a:rPr>
              <a:t>针对死锁，</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可以有两种处理方式。</a:t>
            </a:r>
            <a:r>
              <a:rPr lang="zh-CN" altLang="zh-CN" dirty="0">
                <a:effectLst/>
              </a:rPr>
              <a:t> </a:t>
            </a:r>
            <a:endParaRPr lang="en-US" altLang="zh-CN" dirty="0">
              <a:effectLst/>
            </a:endParaRPr>
          </a:p>
          <a:p>
            <a:r>
              <a:rPr kumimoji="1" lang="en-US" altLang="zh-CN" dirty="0">
                <a:effectLst/>
              </a:rPr>
              <a:t>3</a:t>
            </a:r>
            <a:r>
              <a:rPr kumimoji="1" lang="zh-CN" altLang="en-US" dirty="0">
                <a:effectLst/>
              </a:rPr>
              <a:t>、死锁的预防采用的有顺序封锁法、一次封锁法、时间戳等。由于封锁代价大、封锁次序不易确定等因素，目前的数据库系统一般都不进行死锁的预防。而是允许死锁的发生，在死锁出现后采取措施解决。</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42</a:t>
            </a:fld>
            <a:endParaRPr lang="zh-CN" altLang="en-US"/>
          </a:p>
        </p:txBody>
      </p:sp>
    </p:spTree>
    <p:extLst>
      <p:ext uri="{BB962C8B-B14F-4D97-AF65-F5344CB8AC3E}">
        <p14:creationId xmlns:p14="http://schemas.microsoft.com/office/powerpoint/2010/main" val="3365801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等待图</a:t>
            </a:r>
            <a:r>
              <a:rPr lang="en-US" altLang="zh-CN" sz="1200" kern="1200" dirty="0">
                <a:solidFill>
                  <a:schemeClr val="tx1"/>
                </a:solidFill>
                <a:effectLst/>
                <a:latin typeface="+mn-lt"/>
                <a:ea typeface="+mn-ea"/>
                <a:cs typeface="+mn-cs"/>
              </a:rPr>
              <a:t>G=</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）是一个有向图。顶点</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为当前系统中运行事务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的集合，有新的事务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启动，检测算法在等待图中增加一个顶点</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运行结束，则在等待图中删除顶点</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以及与</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相连的边。</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是边的集合，表示事务的等待情况。若事务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等待事务</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释放封锁，则等待图中增加一条由</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顶点指向</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顶点的边，以后若</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释放了数据项的封锁，则从等待图中删除该条边。</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43</a:t>
            </a:fld>
            <a:endParaRPr lang="zh-CN" altLang="en-US"/>
          </a:p>
        </p:txBody>
      </p:sp>
    </p:spTree>
    <p:extLst>
      <p:ext uri="{BB962C8B-B14F-4D97-AF65-F5344CB8AC3E}">
        <p14:creationId xmlns:p14="http://schemas.microsoft.com/office/powerpoint/2010/main" val="1060261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系统当前状态对应的等待图如</a:t>
            </a:r>
            <a:r>
              <a:rPr lang="zh-CN" altLang="en-US" sz="1200" kern="1200" dirty="0">
                <a:solidFill>
                  <a:schemeClr val="tx1"/>
                </a:solidFill>
                <a:effectLst/>
                <a:latin typeface="+mn-lt"/>
                <a:ea typeface="+mn-ea"/>
                <a:cs typeface="+mn-cs"/>
              </a:rPr>
              <a:t>左图</a:t>
            </a:r>
            <a:r>
              <a:rPr lang="zh-CN" altLang="zh-CN" sz="1200" kern="1200" dirty="0">
                <a:solidFill>
                  <a:schemeClr val="tx1"/>
                </a:solidFill>
                <a:effectLst/>
                <a:latin typeface="+mn-lt"/>
                <a:ea typeface="+mn-ea"/>
                <a:cs typeface="+mn-cs"/>
              </a:rPr>
              <a:t>所示。该等待图没有环，系统未处于死锁状态。</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44</a:t>
            </a:fld>
            <a:endParaRPr lang="zh-CN" altLang="en-US"/>
          </a:p>
        </p:txBody>
      </p:sp>
    </p:spTree>
    <p:extLst>
      <p:ext uri="{BB962C8B-B14F-4D97-AF65-F5344CB8AC3E}">
        <p14:creationId xmlns:p14="http://schemas.microsoft.com/office/powerpoint/2010/main" val="2833041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现在，假设事务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在图中画椭圆位置的时刻申请数据项</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的排它锁</a:t>
            </a:r>
            <a:r>
              <a:rPr lang="en-US" altLang="zh-CN" sz="1200" kern="1200" dirty="0">
                <a:solidFill>
                  <a:schemeClr val="tx1"/>
                </a:solidFill>
                <a:effectLst/>
                <a:latin typeface="+mn-lt"/>
                <a:ea typeface="+mn-ea"/>
                <a:cs typeface="+mn-cs"/>
              </a:rPr>
              <a:t>XLOCK(B)</a:t>
            </a:r>
            <a:r>
              <a:rPr lang="zh-CN" altLang="zh-CN" sz="1200" kern="1200" dirty="0">
                <a:solidFill>
                  <a:schemeClr val="tx1"/>
                </a:solidFill>
                <a:effectLst/>
                <a:latin typeface="+mn-lt"/>
                <a:ea typeface="+mn-ea"/>
                <a:cs typeface="+mn-cs"/>
              </a:rPr>
              <a:t>。边</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加入等待图中，得到</a:t>
            </a:r>
            <a:r>
              <a:rPr lang="zh-CN" altLang="en-US" sz="1200" kern="1200" dirty="0">
                <a:solidFill>
                  <a:schemeClr val="tx1"/>
                </a:solidFill>
                <a:effectLst/>
                <a:latin typeface="+mn-lt"/>
                <a:ea typeface="+mn-ea"/>
                <a:cs typeface="+mn-cs"/>
              </a:rPr>
              <a:t>右</a:t>
            </a:r>
            <a:r>
              <a:rPr lang="zh-CN" altLang="zh-CN" sz="1200" kern="1200" dirty="0">
                <a:solidFill>
                  <a:schemeClr val="tx1"/>
                </a:solidFill>
                <a:effectLst/>
                <a:latin typeface="+mn-lt"/>
                <a:ea typeface="+mn-ea"/>
                <a:cs typeface="+mn-cs"/>
              </a:rPr>
              <a:t>图所示的系统新的状态。此时，等待图中包含了环</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。这也表示系统出现死锁现象，事务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处于死锁状态。</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45</a:t>
            </a:fld>
            <a:endParaRPr lang="zh-CN" altLang="en-US"/>
          </a:p>
        </p:txBody>
      </p:sp>
    </p:spTree>
    <p:extLst>
      <p:ext uri="{BB962C8B-B14F-4D97-AF65-F5344CB8AC3E}">
        <p14:creationId xmlns:p14="http://schemas.microsoft.com/office/powerpoint/2010/main" val="304985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为解除死锁必须回滚处于死锁状态的部分事务。</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事务撤销的程度可选：</a:t>
            </a:r>
            <a:endParaRPr lang="en-US" altLang="zh-CN" dirty="0">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全部回滚选中事务，然后重新开始。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imHei" panose="02010609060101010101" pitchFamily="49" charset="-122"/>
                <a:ea typeface="SimHei" panose="02010609060101010101" pitchFamily="49" charset="-122"/>
              </a:rPr>
              <a:t>部分回滚选中事务，需要系统维护更多的事务运行状态信息。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panose="02010609060101010101" pitchFamily="49" charset="-122"/>
              <a:ea typeface="SimHei" panose="02010609060101010101" pitchFamily="49" charset="-122"/>
            </a:endParaRPr>
          </a:p>
          <a:p>
            <a:endParaRPr kumimoji="1" lang="en-US" altLang="zh-CN" dirty="0"/>
          </a:p>
          <a:p>
            <a:r>
              <a:rPr kumimoji="1" lang="zh-CN" altLang="en-US" dirty="0"/>
              <a:t>本节课，我们给大家介绍了活锁和死锁的概念，以及事务调度过程中如果出现这两类现象，</a:t>
            </a:r>
            <a:r>
              <a:rPr kumimoji="1" lang="en-US" altLang="zh-CN" dirty="0"/>
              <a:t>DBMS</a:t>
            </a:r>
            <a:r>
              <a:rPr kumimoji="1" lang="zh-CN" altLang="en-US" dirty="0"/>
              <a:t>是如何解决的。</a:t>
            </a:r>
            <a:endParaRPr kumimoji="1" lang="en-US" altLang="zh-CN" dirty="0"/>
          </a:p>
          <a:p>
            <a:r>
              <a:rPr kumimoji="1" lang="zh-CN" altLang="en-US" dirty="0"/>
              <a:t>到现在为止，整个第四部分的内容就给大家介绍完了。我们来回顾一下：首先，我们介绍了一个重要概念：事务以及事务的</a:t>
            </a:r>
            <a:r>
              <a:rPr kumimoji="1" lang="en-US" altLang="zh-CN" dirty="0"/>
              <a:t>ACID</a:t>
            </a:r>
            <a:r>
              <a:rPr kumimoji="1" lang="zh-CN" altLang="en-US" dirty="0"/>
              <a:t>特性；围绕事务并发执行过程中可能出现的问题</a:t>
            </a:r>
            <a:r>
              <a:rPr kumimoji="1" lang="en-US" altLang="zh-CN" dirty="0"/>
              <a:t>—</a:t>
            </a:r>
            <a:r>
              <a:rPr kumimoji="1" lang="zh-CN" altLang="en-US" dirty="0"/>
              <a:t>脏读、不可重复读、丢失更新，我们通过可串行化判定、封锁、两段锁协议等方式加以解决。这其中涉及到的概念包括可串行化调度、冲突可串行化、视图可串行化、锁。此外，我们还简要介绍了交叉调度过程中出现死锁和活锁现象的不同解决方法。</a:t>
            </a:r>
          </a:p>
        </p:txBody>
      </p:sp>
      <p:sp>
        <p:nvSpPr>
          <p:cNvPr id="4" name="灯片编号占位符 3"/>
          <p:cNvSpPr>
            <a:spLocks noGrp="1"/>
          </p:cNvSpPr>
          <p:nvPr>
            <p:ph type="sldNum" sz="quarter" idx="5"/>
          </p:nvPr>
        </p:nvSpPr>
        <p:spPr/>
        <p:txBody>
          <a:bodyPr/>
          <a:lstStyle/>
          <a:p>
            <a:fld id="{2B9AA98F-6474-4A59-A3C8-82662F366263}" type="slidenum">
              <a:rPr lang="zh-CN" altLang="en-US" smtClean="0"/>
              <a:t>46</a:t>
            </a:fld>
            <a:endParaRPr lang="zh-CN" altLang="en-US"/>
          </a:p>
        </p:txBody>
      </p:sp>
    </p:spTree>
    <p:extLst>
      <p:ext uri="{BB962C8B-B14F-4D97-AF65-F5344CB8AC3E}">
        <p14:creationId xmlns:p14="http://schemas.microsoft.com/office/powerpoint/2010/main" val="258448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icrosoft YaHei" panose="020B0503020204020204" pitchFamily="34" charset="-122"/>
                <a:ea typeface="Microsoft YaHei" panose="020B0503020204020204" pitchFamily="34" charset="-122"/>
                <a:sym typeface="FZHei-B01S" charset="0"/>
              </a:rPr>
              <a:t>1</a:t>
            </a:r>
            <a:r>
              <a:rPr lang="zh-CN" altLang="en-US" sz="1200" dirty="0">
                <a:latin typeface="Microsoft YaHei" panose="020B0503020204020204" pitchFamily="34" charset="-122"/>
                <a:ea typeface="Microsoft YaHei" panose="020B0503020204020204" pitchFamily="34" charset="-122"/>
                <a:sym typeface="FZHei-B01S" charset="0"/>
              </a:rPr>
              <a:t>、</a:t>
            </a:r>
            <a:r>
              <a:rPr lang="zh-CN" altLang="zh-CN" sz="1200" kern="1200" dirty="0">
                <a:solidFill>
                  <a:schemeClr val="tx1"/>
                </a:solidFill>
                <a:effectLst/>
                <a:latin typeface="+mn-lt"/>
                <a:ea typeface="+mn-ea"/>
                <a:cs typeface="+mn-cs"/>
              </a:rPr>
              <a:t>为了保证数据完整性，要求数据库系统维护事务的</a:t>
            </a:r>
            <a:r>
              <a:rPr lang="en-US" altLang="zh-CN" sz="1200" kern="1200" dirty="0">
                <a:solidFill>
                  <a:schemeClr val="tx1"/>
                </a:solidFill>
                <a:effectLst/>
                <a:latin typeface="+mn-lt"/>
                <a:ea typeface="+mn-ea"/>
                <a:cs typeface="+mn-cs"/>
              </a:rPr>
              <a:t>ACID</a:t>
            </a:r>
            <a:r>
              <a:rPr lang="zh-CN" altLang="zh-CN" sz="1200" kern="1200" dirty="0">
                <a:solidFill>
                  <a:schemeClr val="tx1"/>
                </a:solidFill>
                <a:effectLst/>
                <a:latin typeface="+mn-lt"/>
                <a:ea typeface="+mn-ea"/>
                <a:cs typeface="+mn-cs"/>
              </a:rPr>
              <a:t>特性</a:t>
            </a:r>
            <a:r>
              <a:rPr lang="zh-CN" altLang="zh-CN" dirty="0">
                <a:effectLst/>
              </a:rPr>
              <a:t> </a:t>
            </a:r>
            <a:endParaRPr lang="en-US" altLang="zh-CN" sz="1200" dirty="0">
              <a:latin typeface="Microsoft YaHei" panose="020B0503020204020204" pitchFamily="34" charset="-122"/>
              <a:ea typeface="Microsoft YaHei" panose="020B0503020204020204" pitchFamily="34"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icrosoft YaHei" panose="020B0503020204020204" pitchFamily="34" charset="-122"/>
                <a:ea typeface="Microsoft YaHei" panose="020B0503020204020204" pitchFamily="34" charset="-122"/>
                <a:sym typeface="FZHei-B01S" charset="0"/>
              </a:rPr>
              <a:t>2</a:t>
            </a:r>
            <a:r>
              <a:rPr lang="zh-CN" altLang="en-US" sz="1200" dirty="0">
                <a:latin typeface="Microsoft YaHei" panose="020B0503020204020204" pitchFamily="34" charset="-122"/>
                <a:ea typeface="Microsoft YaHei" panose="020B0503020204020204" pitchFamily="34" charset="-122"/>
                <a:sym typeface="FZHei-B01S" charset="0"/>
              </a:rPr>
              <a:t>、原子性：事务原子性由事务管理部件（</a:t>
            </a:r>
            <a:r>
              <a:rPr lang="en-US" altLang="zh-CN" sz="1200" dirty="0">
                <a:latin typeface="Microsoft YaHei" panose="020B0503020204020204" pitchFamily="34" charset="-122"/>
                <a:ea typeface="Microsoft YaHei" panose="020B0503020204020204" pitchFamily="34" charset="-122"/>
                <a:sym typeface="FZHei-B01S" charset="0"/>
              </a:rPr>
              <a:t>Transaction-Management Component</a:t>
            </a:r>
            <a:r>
              <a:rPr lang="zh-CN" altLang="en-US" sz="1200" dirty="0">
                <a:latin typeface="Microsoft YaHei" panose="020B0503020204020204" pitchFamily="34" charset="-122"/>
                <a:ea typeface="Microsoft YaHei" panose="020B0503020204020204" pitchFamily="34" charset="-122"/>
                <a:sym typeface="FZHei-B01S" charset="0"/>
              </a:rPr>
              <a:t>）处理。</a:t>
            </a:r>
            <a:r>
              <a:rPr lang="zh-CN" altLang="zh-CN" sz="1200" kern="1200" dirty="0">
                <a:solidFill>
                  <a:schemeClr val="tx1"/>
                </a:solidFill>
                <a:effectLst/>
                <a:latin typeface="+mn-lt"/>
                <a:ea typeface="+mn-ea"/>
                <a:cs typeface="+mn-cs"/>
              </a:rPr>
              <a:t>在系统出现故障后，</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的恢复机制将恢复或撤销系统发生故障时处于活动状态的事务对数据库产生的影响，从而保证事务的原子性。这样，产生不一致结果的问题就可以得到解决。对于事务要执行写操作的数据项，数据库系统在磁盘上用一个叫做“日志”的文件记录事务操作的类型及操作对象的值等相关信息。如果事务没能完成执行，数据库系统将根据记录的信息决定是将事务撤销，恢复数据库的旧值，使得表面上看好像事务从未执行过，还是将那些未在数据库中做过真正修改的操作重新执行。</a:t>
            </a:r>
            <a:r>
              <a:rPr lang="zh-CN" altLang="zh-CN" dirty="0">
                <a:effectLst/>
              </a:rPr>
              <a:t> </a:t>
            </a:r>
            <a:endParaRPr lang="en-US" altLang="zh-CN" sz="1200" dirty="0">
              <a:latin typeface="Microsoft YaHei" panose="020B0503020204020204" pitchFamily="34" charset="-122"/>
              <a:ea typeface="Microsoft YaHei" panose="020B0503020204020204" pitchFamily="34"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icrosoft YaHei" panose="020B0503020204020204" pitchFamily="34" charset="-122"/>
                <a:ea typeface="Microsoft YaHei" panose="020B0503020204020204" pitchFamily="34" charset="-122"/>
                <a:sym typeface="FZHei-B01S" charset="0"/>
              </a:rPr>
              <a:t>3</a:t>
            </a:r>
            <a:r>
              <a:rPr lang="zh-CN" altLang="en-US" sz="1200" dirty="0">
                <a:latin typeface="Microsoft YaHei" panose="020B0503020204020204" pitchFamily="34" charset="-122"/>
                <a:ea typeface="Microsoft YaHei" panose="020B0503020204020204" pitchFamily="34" charset="-122"/>
                <a:sym typeface="FZHei-B01S" charset="0"/>
              </a:rPr>
              <a:t>、一致性：</a:t>
            </a:r>
            <a:r>
              <a:rPr lang="zh-CN" altLang="zh-CN" sz="1200" kern="1200" dirty="0">
                <a:solidFill>
                  <a:schemeClr val="tx1"/>
                </a:solidFill>
                <a:effectLst/>
                <a:latin typeface="+mn-lt"/>
                <a:ea typeface="+mn-ea"/>
                <a:cs typeface="+mn-cs"/>
              </a:rPr>
              <a:t>当事务单独运行时（没有其他事务的并发执行），应保持数据库的一致性。一致性在逻辑上不是独立的，它主要由应用开发人员来确保。</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sym typeface="FZHei-B01S" charset="0"/>
              </a:rPr>
              <a:t>4</a:t>
            </a:r>
            <a:r>
              <a:rPr lang="zh-CN" altLang="en-US" sz="1200" kern="1200" dirty="0">
                <a:solidFill>
                  <a:schemeClr val="tx1"/>
                </a:solidFill>
                <a:effectLst/>
                <a:latin typeface="+mn-lt"/>
                <a:ea typeface="+mn-ea"/>
                <a:cs typeface="+mn-cs"/>
                <a:sym typeface="FZHei-B01S" charset="0"/>
              </a:rPr>
              <a:t>、</a:t>
            </a:r>
            <a:r>
              <a:rPr lang="zh-CN" altLang="en-US" sz="1200" dirty="0">
                <a:latin typeface="黑体" panose="02010609060101010101" pitchFamily="49" charset="-122"/>
                <a:ea typeface="黑体" panose="02010609060101010101" pitchFamily="49" charset="-122"/>
                <a:sym typeface="FZHei-B01S" charset="0"/>
              </a:rPr>
              <a:t>隔离性：</a:t>
            </a:r>
            <a:r>
              <a:rPr lang="zh-CN" altLang="zh-CN" sz="1200" kern="1200" dirty="0">
                <a:solidFill>
                  <a:schemeClr val="tx1"/>
                </a:solidFill>
                <a:effectLst/>
                <a:latin typeface="+mn-lt"/>
                <a:ea typeface="+mn-ea"/>
                <a:cs typeface="+mn-cs"/>
              </a:rPr>
              <a:t>由于性能的原因，需要对事务进行交叉调度，但我们希望交错调度的效果和某个串行调度的结果是一致的。数据库系统提供的这一性质可以解决前面提到的并发执行带来的错误问题。隔离性通过数据库系统中的并发控制部件（</a:t>
            </a:r>
            <a:r>
              <a:rPr lang="en-US" altLang="zh-CN" sz="1200" kern="1200" dirty="0">
                <a:solidFill>
                  <a:schemeClr val="tx1"/>
                </a:solidFill>
                <a:effectLst/>
                <a:latin typeface="+mn-lt"/>
                <a:ea typeface="+mn-ea"/>
                <a:cs typeface="+mn-cs"/>
              </a:rPr>
              <a:t>Concurrency-Control Component</a:t>
            </a:r>
            <a:r>
              <a:rPr lang="zh-CN" altLang="zh-CN" sz="1200" kern="1200" dirty="0">
                <a:solidFill>
                  <a:schemeClr val="tx1"/>
                </a:solidFill>
                <a:effectLst/>
                <a:latin typeface="+mn-lt"/>
                <a:ea typeface="+mn-ea"/>
                <a:cs typeface="+mn-cs"/>
              </a:rPr>
              <a:t>）处理。</a:t>
            </a:r>
            <a:r>
              <a:rPr lang="zh-CN" altLang="zh-CN" dirty="0">
                <a:effectLst/>
              </a:rPr>
              <a:t> </a:t>
            </a:r>
            <a:endParaRPr lang="en-US" altLang="zh-CN" sz="1200" dirty="0">
              <a:latin typeface="黑体" panose="02010609060101010101" pitchFamily="49" charset="-122"/>
              <a:ea typeface="黑体" panose="02010609060101010101" pitchFamily="49"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黑体" panose="02010609060101010101" pitchFamily="49" charset="-122"/>
                <a:ea typeface="黑体" panose="02010609060101010101" pitchFamily="49" charset="-122"/>
                <a:sym typeface="FZHei-B01S" charset="0"/>
              </a:rPr>
              <a:t>5</a:t>
            </a:r>
            <a:r>
              <a:rPr lang="zh-CN" altLang="en-US" sz="1200" dirty="0">
                <a:latin typeface="黑体" panose="02010609060101010101" pitchFamily="49" charset="-122"/>
                <a:ea typeface="黑体" panose="02010609060101010101" pitchFamily="49" charset="-122"/>
                <a:sym typeface="FZHei-B01S" charset="0"/>
              </a:rPr>
              <a:t>、持续性：</a:t>
            </a:r>
            <a:r>
              <a:rPr lang="zh-CN" altLang="zh-CN" sz="1200" kern="1200" dirty="0">
                <a:solidFill>
                  <a:schemeClr val="tx1"/>
                </a:solidFill>
                <a:effectLst/>
                <a:latin typeface="+mn-lt"/>
                <a:ea typeface="+mn-ea"/>
                <a:cs typeface="+mn-cs"/>
              </a:rPr>
              <a:t>由于数据库系统在磁盘上记录了事务的操作信息，这在保证原子性的同时，也提供了持久性的保证。持久性由数据库系统中的恢复管理部件（</a:t>
            </a:r>
            <a:r>
              <a:rPr lang="en-US" altLang="zh-CN" sz="1200" kern="1200" dirty="0">
                <a:solidFill>
                  <a:schemeClr val="tx1"/>
                </a:solidFill>
                <a:effectLst/>
                <a:latin typeface="+mn-lt"/>
                <a:ea typeface="+mn-ea"/>
                <a:cs typeface="+mn-cs"/>
              </a:rPr>
              <a:t>Recovery-Management Component</a:t>
            </a:r>
            <a:r>
              <a:rPr lang="zh-CN" altLang="zh-CN" sz="1200" kern="1200" dirty="0">
                <a:solidFill>
                  <a:schemeClr val="tx1"/>
                </a:solidFill>
                <a:effectLst/>
                <a:latin typeface="+mn-lt"/>
                <a:ea typeface="+mn-ea"/>
                <a:cs typeface="+mn-cs"/>
              </a:rPr>
              <a:t>）的软件部件负责</a:t>
            </a:r>
            <a:r>
              <a:rPr lang="zh-CN" altLang="zh-CN" dirty="0">
                <a:effectLst/>
              </a:rPr>
              <a:t> </a:t>
            </a:r>
            <a:endParaRPr lang="zh-CN" altLang="en-US" sz="1200" dirty="0">
              <a:solidFill>
                <a:srgbClr val="808080"/>
              </a:solidFill>
              <a:latin typeface="Microsoft YaHei" panose="020B0503020204020204" pitchFamily="34" charset="-122"/>
              <a:ea typeface="Microsoft YaHei" panose="020B0503020204020204" pitchFamily="34"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808080"/>
              </a:solidFill>
              <a:latin typeface="Microsoft YaHei" panose="020B0503020204020204" pitchFamily="34" charset="-122"/>
              <a:ea typeface="Microsoft YaHei" panose="020B0503020204020204" pitchFamily="34" charset="-122"/>
              <a:sym typeface="FZZhengHeiS-R-GB" charset="0"/>
            </a:endParaRPr>
          </a:p>
          <a:p>
            <a:r>
              <a:rPr lang="en-US" altLang="zh-CN" dirty="0"/>
              <a:t>6</a:t>
            </a:r>
            <a:r>
              <a:rPr lang="zh-CN" altLang="en-US" dirty="0"/>
              <a:t>、</a:t>
            </a:r>
            <a:r>
              <a:rPr lang="zh-CN" altLang="zh-CN" sz="1200" kern="1200" dirty="0">
                <a:solidFill>
                  <a:schemeClr val="tx1"/>
                </a:solidFill>
                <a:effectLst/>
                <a:latin typeface="+mn-lt"/>
                <a:ea typeface="+mn-ea"/>
                <a:cs typeface="+mn-cs"/>
              </a:rPr>
              <a:t>这些特性统称为事务的</a:t>
            </a:r>
            <a:r>
              <a:rPr lang="en-US" altLang="zh-CN" sz="1200" kern="1200" dirty="0">
                <a:solidFill>
                  <a:schemeClr val="tx1"/>
                </a:solidFill>
                <a:effectLst/>
                <a:latin typeface="+mn-lt"/>
                <a:ea typeface="+mn-ea"/>
                <a:cs typeface="+mn-cs"/>
              </a:rPr>
              <a:t>ACID</a:t>
            </a:r>
            <a:r>
              <a:rPr lang="zh-CN" altLang="zh-CN" sz="1200" kern="1200" dirty="0">
                <a:solidFill>
                  <a:schemeClr val="tx1"/>
                </a:solidFill>
                <a:effectLst/>
                <a:latin typeface="+mn-lt"/>
                <a:ea typeface="+mn-ea"/>
                <a:cs typeface="+mn-cs"/>
              </a:rPr>
              <a:t>特性，缩写来自于四条性质的第一个英文字母。</a:t>
            </a:r>
          </a:p>
          <a:p>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事务是</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的最小执行单位，对数据库的操作必须为一个事务单位。同时事务也是最小的故障恢复单位和并发控制单位，在并发执行时，以事务为单位运行；在事务未完成需要恢复数据时，仍然是以事务为单位进行。</a:t>
            </a: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013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9082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看来，事务就是一个操作序列，它对数据库的操作包括读数据库对象和写数据库对象。</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按照这些操作在事务中的定义顺序去执行这些操作。事务可以一个一个的串行执行，即每一时刻只有一个事务在运行。事务管理系统也允许多个事务的并行执行。</a:t>
            </a:r>
            <a:r>
              <a:rPr lang="zh-CN" altLang="en-US" sz="1200" kern="1200" dirty="0">
                <a:solidFill>
                  <a:schemeClr val="tx1"/>
                </a:solidFill>
                <a:effectLst/>
                <a:latin typeface="+mn-lt"/>
                <a:ea typeface="+mn-ea"/>
                <a:cs typeface="+mn-cs"/>
              </a:rPr>
              <a:t>并行执行的优点有两个：</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改善系统的资源利用率</a:t>
            </a:r>
            <a:r>
              <a:rPr lang="zh-CN" altLang="en-US" sz="1200" kern="1200" dirty="0">
                <a:solidFill>
                  <a:schemeClr val="tx1"/>
                </a:solidFill>
                <a:effectLst/>
                <a:latin typeface="+mn-lt"/>
                <a:ea typeface="+mn-ea"/>
                <a:cs typeface="+mn-cs"/>
              </a:rPr>
              <a:t>：让</a:t>
            </a:r>
            <a:r>
              <a:rPr lang="en-US" altLang="zh-CN" sz="1200" kern="1200" dirty="0">
                <a:solidFill>
                  <a:schemeClr val="tx1"/>
                </a:solidFill>
                <a:effectLst/>
                <a:latin typeface="+mn-lt"/>
                <a:ea typeface="+mn-ea"/>
                <a:cs typeface="+mn-cs"/>
              </a:rPr>
              <a:t>I/O </a:t>
            </a:r>
            <a:r>
              <a:rPr lang="zh-CN" altLang="zh-CN" sz="1200" kern="1200" dirty="0">
                <a:solidFill>
                  <a:schemeClr val="tx1"/>
                </a:solidFill>
                <a:effectLst/>
                <a:latin typeface="+mn-lt"/>
                <a:ea typeface="+mn-ea"/>
                <a:cs typeface="+mn-cs"/>
              </a:rPr>
              <a:t>活动可以与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处理并行进行。</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zh-CN" sz="1200" kern="1200" dirty="0">
                <a:solidFill>
                  <a:schemeClr val="tx1"/>
                </a:solidFill>
                <a:effectLst/>
                <a:latin typeface="+mn-lt"/>
                <a:ea typeface="+mn-ea"/>
                <a:cs typeface="+mn-cs"/>
              </a:rPr>
              <a:t>减少短事务的等待时间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系统中可能运行有各种各样的事务，有些运行时间长，有些运行时间短。如果事务串行执行，则运行时间短的事务可能要等待很长的时间才能得到系统的响应。事务并发执可以减少不可预测的事务执行延迟，同时也可减少平均响应时间。</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1654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eaLnBrk="1" hangingPunct="1"/>
            <a:r>
              <a:rPr lang="en-US" altLang="zh-CN" dirty="0"/>
              <a:t>1</a:t>
            </a:r>
            <a:r>
              <a:rPr lang="zh-CN" altLang="en-US" dirty="0"/>
              <a:t>、</a:t>
            </a:r>
            <a:r>
              <a:rPr lang="zh-CN" altLang="zh-CN" sz="1200" kern="1200" dirty="0">
                <a:solidFill>
                  <a:schemeClr val="tx1"/>
                </a:solidFill>
                <a:effectLst/>
                <a:latin typeface="+mn-lt"/>
                <a:ea typeface="+mn-ea"/>
                <a:cs typeface="+mn-cs"/>
              </a:rPr>
              <a:t>事务如果并行执行，就会涉及一个概念：调度</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2</a:t>
            </a:r>
            <a:r>
              <a:rPr lang="zh-CN" altLang="en-US" dirty="0">
                <a:effectLst/>
              </a:rPr>
              <a:t>、</a:t>
            </a:r>
            <a:r>
              <a:rPr lang="zh-CN" altLang="zh-CN" sz="1200" kern="1200" dirty="0">
                <a:solidFill>
                  <a:schemeClr val="tx1"/>
                </a:solidFill>
                <a:effectLst/>
                <a:latin typeface="+mn-lt"/>
                <a:ea typeface="+mn-ea"/>
                <a:cs typeface="+mn-cs"/>
              </a:rPr>
              <a:t>如果是多个事务的并发执行，则调度反映的是一个实际的或可能的执行顺序</a:t>
            </a:r>
            <a:r>
              <a:rPr lang="zh-CN" altLang="en-US" sz="1200" kern="1200" dirty="0">
                <a:solidFill>
                  <a:schemeClr val="tx1"/>
                </a:solidFill>
                <a:effectLst/>
                <a:latin typeface="+mn-lt"/>
                <a:ea typeface="+mn-ea"/>
                <a:cs typeface="+mn-cs"/>
              </a:rPr>
              <a:t>。图中所示为</a:t>
            </a:r>
            <a:r>
              <a:rPr lang="zh-CN" altLang="zh-CN" sz="1200" kern="1200" dirty="0">
                <a:solidFill>
                  <a:schemeClr val="tx1"/>
                </a:solidFill>
                <a:effectLst/>
                <a:latin typeface="+mn-lt"/>
                <a:ea typeface="+mn-ea"/>
                <a:cs typeface="+mn-cs"/>
              </a:rPr>
              <a:t>两个事务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在系统中运行时一种可能的执行顺序。在调度中我们强调事务对数据库所执行的动作，而忽略事务中有关操作系统文件的读写、计算算术表达式等动作。</a:t>
            </a:r>
          </a:p>
          <a:p>
            <a:r>
              <a:rPr lang="en-US" altLang="zh-CN" dirty="0"/>
              <a:t>3</a:t>
            </a:r>
            <a:r>
              <a:rPr lang="zh-CN" altLang="en-US" dirty="0"/>
              <a:t>、</a:t>
            </a:r>
            <a:r>
              <a:rPr lang="zh-CN" altLang="zh-CN" sz="1200" kern="1200" dirty="0">
                <a:solidFill>
                  <a:schemeClr val="tx1"/>
                </a:solidFill>
                <a:effectLst/>
                <a:latin typeface="+mn-lt"/>
                <a:ea typeface="+mn-ea"/>
                <a:cs typeface="+mn-cs"/>
              </a:rPr>
              <a:t>若不同事务的活动在调度中没有交叉的运行，即事务时一个接一个执行的，则称这样的调度为串行调度。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dirty="0">
                <a:effectLst/>
              </a:rPr>
              <a:t>、</a:t>
            </a:r>
            <a:r>
              <a:rPr lang="zh-CN" altLang="zh-CN" sz="1200" kern="1200" dirty="0">
                <a:solidFill>
                  <a:schemeClr val="tx1"/>
                </a:solidFill>
                <a:effectLst/>
                <a:latin typeface="+mn-lt"/>
                <a:ea typeface="+mn-ea"/>
                <a:cs typeface="+mn-cs"/>
              </a:rPr>
              <a:t>一个事务的两个操作在调度中出现的顺序必须与其在事务内定义的先后顺序一致。</a:t>
            </a:r>
            <a:r>
              <a:rPr lang="zh-CN" altLang="zh-CN" dirty="0">
                <a:effectLst/>
              </a:rPr>
              <a:t> </a:t>
            </a:r>
            <a:endParaRPr lang="en-US" altLang="zh-CN" dirty="0">
              <a:effectLst/>
            </a:endParaRPr>
          </a:p>
          <a:p>
            <a:endParaRPr lang="zh-CN" altLang="zh-CN" sz="1200" kern="1200" dirty="0">
              <a:solidFill>
                <a:schemeClr val="tx1"/>
              </a:solidFill>
              <a:effectLst/>
              <a:latin typeface="+mn-lt"/>
              <a:ea typeface="+mn-ea"/>
              <a:cs typeface="+mn-cs"/>
            </a:endParaRPr>
          </a:p>
          <a:p>
            <a:pPr eaLnBrk="1" hangingPunct="1"/>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716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6A7D3D55-1C4C-BE4B-B875-7A83914A3998}"/>
              </a:ext>
            </a:extLst>
          </p:cNvPr>
          <p:cNvSpPr>
            <a:spLocks noGrp="1" noRot="1" noChangeAspect="1" noChangeArrowheads="1" noTextEdit="1"/>
          </p:cNvSpPr>
          <p:nvPr>
            <p:ph type="sldImg" idx="4294967295"/>
          </p:nvPr>
        </p:nvSpPr>
        <p:spPr>
          <a:ln>
            <a:miter lim="800000"/>
          </a:ln>
        </p:spPr>
      </p:sp>
      <p:sp>
        <p:nvSpPr>
          <p:cNvPr id="23554" name="备注占位符 2">
            <a:extLst>
              <a:ext uri="{FF2B5EF4-FFF2-40B4-BE49-F238E27FC236}">
                <a16:creationId xmlns:a16="http://schemas.microsoft.com/office/drawing/2014/main" id="{91252B30-2869-5E43-BE19-9135F80F103F}"/>
              </a:ext>
            </a:extLst>
          </p:cNvPr>
          <p:cNvSpPr>
            <a:spLocks noGrp="1" noChangeArrowheads="1"/>
          </p:cNvSpPr>
          <p:nvPr>
            <p:ph type="body" idx="4294967295"/>
          </p:nvPr>
        </p:nvSpPr>
        <p:spPr/>
        <p:txBody>
          <a:bodyPr/>
          <a:lstStyle/>
          <a:p>
            <a:pPr eaLnBrk="1" hangingPunct="1"/>
            <a:r>
              <a:rPr lang="en-US" altLang="zh-CN" dirty="0"/>
              <a:t>1</a:t>
            </a:r>
            <a:r>
              <a:rPr lang="zh-CN" altLang="en-US" dirty="0"/>
              <a:t>、</a:t>
            </a:r>
            <a:r>
              <a:rPr lang="zh-CN" altLang="zh-CN" sz="1200" kern="1200" dirty="0">
                <a:solidFill>
                  <a:schemeClr val="tx1"/>
                </a:solidFill>
                <a:effectLst/>
                <a:latin typeface="+mn-lt"/>
                <a:ea typeface="+mn-ea"/>
                <a:cs typeface="+mn-cs"/>
              </a:rPr>
              <a:t>事务在并发执行过程中如果不加控制，可能会产生三个方面的问题</a:t>
            </a:r>
            <a:r>
              <a:rPr lang="zh-CN" altLang="zh-CN" dirty="0">
                <a:effectLst/>
              </a:rPr>
              <a:t> </a:t>
            </a:r>
            <a:endParaRPr lang="en-US" altLang="zh-CN" dirty="0">
              <a:effectLst/>
            </a:endParaRPr>
          </a:p>
          <a:p>
            <a:pPr eaLnBrk="1" hangingPunct="1"/>
            <a:r>
              <a:rPr lang="en-US" altLang="zh-CN" dirty="0">
                <a:effectLst/>
              </a:rPr>
              <a:t>2</a:t>
            </a:r>
            <a:r>
              <a:rPr lang="zh-CN" altLang="en-US" dirty="0">
                <a:effectLst/>
              </a:rPr>
              <a:t>、</a:t>
            </a:r>
            <a:r>
              <a:rPr lang="zh-CN" altLang="zh-CN" sz="1200" kern="1200" dirty="0">
                <a:solidFill>
                  <a:schemeClr val="tx1"/>
                </a:solidFill>
                <a:effectLst/>
                <a:latin typeface="+mn-lt"/>
                <a:ea typeface="+mn-ea"/>
                <a:cs typeface="+mn-cs"/>
              </a:rPr>
              <a:t>读脏数据（</a:t>
            </a:r>
            <a:r>
              <a:rPr lang="en-US" altLang="zh-CN" sz="1200" kern="1200" dirty="0">
                <a:solidFill>
                  <a:schemeClr val="tx1"/>
                </a:solidFill>
                <a:effectLst/>
                <a:latin typeface="+mn-lt"/>
                <a:ea typeface="+mn-ea"/>
                <a:cs typeface="+mn-cs"/>
              </a:rPr>
              <a:t>dirty read</a:t>
            </a:r>
            <a:r>
              <a:rPr lang="zh-CN" altLang="zh-CN" sz="1200" kern="1200" dirty="0">
                <a:solidFill>
                  <a:schemeClr val="tx1"/>
                </a:solidFill>
                <a:effectLst/>
                <a:latin typeface="+mn-lt"/>
                <a:ea typeface="+mn-ea"/>
                <a:cs typeface="+mn-cs"/>
              </a:rPr>
              <a:t>）是对脏数据的读取。读脏数据的危险是写数据的事务最终可能放弃。如果这样，脏数据将从库中移走，就像这个数据不曾存在过。如果别的事务读取了这个数据，通过对脏数据的处理，可能会导致数据库中出现垃圾数据。</a:t>
            </a:r>
            <a:r>
              <a:rPr lang="zh-CN" altLang="zh-CN" dirty="0">
                <a:effectLst/>
              </a:rPr>
              <a:t> </a:t>
            </a:r>
            <a:endParaRPr lang="en-US" altLang="zh-CN" dirty="0">
              <a:effectLst/>
            </a:endParaRPr>
          </a:p>
          <a:p>
            <a:r>
              <a:rPr lang="en-US" altLang="zh-CN" dirty="0">
                <a:effectLst/>
              </a:rPr>
              <a:t>3</a:t>
            </a:r>
            <a:r>
              <a:rPr lang="zh-CN" altLang="en-US" dirty="0">
                <a:effectLst/>
              </a:rPr>
              <a:t>、解释图：</a:t>
            </a:r>
            <a:r>
              <a:rPr lang="zh-CN" altLang="zh-CN" sz="1200" kern="1200" dirty="0">
                <a:solidFill>
                  <a:schemeClr val="tx1"/>
                </a:solidFill>
                <a:effectLst/>
                <a:latin typeface="+mn-lt"/>
                <a:ea typeface="+mn-ea"/>
                <a:cs typeface="+mn-cs"/>
              </a:rPr>
              <a:t>两个事务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读取药品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的价格，将</a:t>
            </a:r>
            <a:r>
              <a:rPr lang="en-US" altLang="zh-CN" sz="1200" kern="1200" dirty="0">
                <a:solidFill>
                  <a:schemeClr val="tx1"/>
                </a:solidFill>
                <a:effectLst/>
                <a:latin typeface="+mn-lt"/>
                <a:ea typeface="+mn-ea"/>
                <a:cs typeface="+mn-cs"/>
              </a:rPr>
              <a:t>A </a:t>
            </a:r>
            <a:r>
              <a:rPr lang="zh-CN" altLang="zh-CN" sz="1200" kern="1200" dirty="0">
                <a:solidFill>
                  <a:schemeClr val="tx1"/>
                </a:solidFill>
                <a:effectLst/>
                <a:latin typeface="+mn-lt"/>
                <a:ea typeface="+mn-ea"/>
                <a:cs typeface="+mn-cs"/>
              </a:rPr>
              <a:t>的价格下调</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查询药品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的价格。假定它们按照图所示的调度交叉运行：（</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修改药品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的价格，下调</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查询药品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当前的最新值，事务结束；（</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因某种原因撤销，药品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的价格修改为原值。</a:t>
            </a:r>
          </a:p>
          <a:p>
            <a:r>
              <a:rPr lang="zh-CN" altLang="zh-CN" sz="1200" kern="1200" dirty="0">
                <a:solidFill>
                  <a:schemeClr val="tx1"/>
                </a:solidFill>
                <a:effectLst/>
                <a:latin typeface="+mn-lt"/>
                <a:ea typeface="+mn-ea"/>
                <a:cs typeface="+mn-cs"/>
              </a:rPr>
              <a:t>这样，事务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查询到的药品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的价格就是不正确的，即读到了脏数据。造成这个问题的原因就是事务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提交前，读到了</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修改后的数据。</a:t>
            </a:r>
            <a:endParaRPr lang="en-US" altLang="zh-CN" dirty="0">
              <a:effectLst/>
            </a:endParaRPr>
          </a:p>
          <a:p>
            <a:pPr eaLnBrk="1" hangingPunct="1"/>
            <a:r>
              <a:rPr lang="en-US" altLang="zh-CN" dirty="0">
                <a:effectLst/>
              </a:rPr>
              <a:t>4</a:t>
            </a:r>
            <a:r>
              <a:rPr lang="zh-CN" altLang="en-US" dirty="0">
                <a:effectLst/>
              </a:rPr>
              <a:t>、</a:t>
            </a:r>
            <a:r>
              <a:rPr lang="zh-CN" altLang="zh-CN" sz="1200" kern="1200" dirty="0">
                <a:solidFill>
                  <a:schemeClr val="tx1"/>
                </a:solidFill>
                <a:effectLst/>
                <a:latin typeface="+mn-lt"/>
                <a:ea typeface="+mn-ea"/>
                <a:cs typeface="+mn-cs"/>
              </a:rPr>
              <a:t>读脏数据有时会带来问题，有时却无关紧要。当读脏数据带来的影响足够小时，偶尔读一次脏数据也不是不可以，它可以提高并发性，减少事务的等待时间。比如在图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中所示的</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事务，若</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仅仅是查看药品的价格，则问题不是很严重，再次运行事务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也许就能得到正确的值。若</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事务除了查询价格，还用此查询价格进行计算，最后将计算结果写入数据库，则由此脏读就造成了数据库的不一致状态，应严格禁止。</a:t>
            </a:r>
            <a:r>
              <a:rPr lang="zh-CN" altLang="zh-CN" dirty="0">
                <a:effectLst/>
              </a:rPr>
              <a:t> </a:t>
            </a:r>
            <a:endParaRPr lang="zh-CN" altLang="en-US" dirty="0"/>
          </a:p>
        </p:txBody>
      </p:sp>
      <p:sp>
        <p:nvSpPr>
          <p:cNvPr id="23555" name="灯片编号占位符 3">
            <a:extLst>
              <a:ext uri="{FF2B5EF4-FFF2-40B4-BE49-F238E27FC236}">
                <a16:creationId xmlns:a16="http://schemas.microsoft.com/office/drawing/2014/main" id="{0AD87AC5-2B13-0746-A8B8-FDC36553BC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marL="742950" indent="-285750">
              <a:defRPr>
                <a:solidFill>
                  <a:schemeClr val="tx1"/>
                </a:solidFill>
                <a:latin typeface="FZZhengHeiS-R-GB" charset="0"/>
                <a:ea typeface="FZHei-B01S" charset="0"/>
                <a:cs typeface="FZHei-B01S" charset="0"/>
              </a:defRPr>
            </a:lvl2pPr>
            <a:lvl3pPr marL="1143000" indent="-228600">
              <a:defRPr>
                <a:solidFill>
                  <a:schemeClr val="tx1"/>
                </a:solidFill>
                <a:latin typeface="FZZhengHeiS-R-GB" charset="0"/>
                <a:ea typeface="FZHei-B01S" charset="0"/>
                <a:cs typeface="FZHei-B01S" charset="0"/>
              </a:defRPr>
            </a:lvl3pPr>
            <a:lvl4pPr marL="1600200" indent="-228600">
              <a:defRPr>
                <a:solidFill>
                  <a:schemeClr val="tx1"/>
                </a:solidFill>
                <a:latin typeface="FZZhengHeiS-R-GB" charset="0"/>
                <a:ea typeface="FZHei-B01S" charset="0"/>
                <a:cs typeface="FZHei-B01S" charset="0"/>
              </a:defRPr>
            </a:lvl4pPr>
            <a:lvl5pPr marL="2057400" indent="-228600">
              <a:defRPr>
                <a:solidFill>
                  <a:schemeClr val="tx1"/>
                </a:solidFill>
                <a:latin typeface="FZZhengHeiS-R-GB" charset="0"/>
                <a:ea typeface="FZHei-B01S" charset="0"/>
                <a:cs typeface="FZHei-B01S" charset="0"/>
              </a:defRPr>
            </a:lvl5pPr>
            <a:lvl6pPr marL="2514600" indent="-228600" eaLnBrk="0" fontAlgn="base" hangingPunct="0">
              <a:spcBef>
                <a:spcPct val="0"/>
              </a:spcBef>
              <a:spcAft>
                <a:spcPct val="0"/>
              </a:spcAft>
              <a:defRPr>
                <a:solidFill>
                  <a:schemeClr val="tx1"/>
                </a:solidFill>
                <a:latin typeface="FZZhengHeiS-R-GB" charset="0"/>
                <a:ea typeface="FZHei-B01S" charset="0"/>
                <a:cs typeface="FZHei-B01S" charset="0"/>
              </a:defRPr>
            </a:lvl6pPr>
            <a:lvl7pPr marL="2971800" indent="-228600" eaLnBrk="0" fontAlgn="base" hangingPunct="0">
              <a:spcBef>
                <a:spcPct val="0"/>
              </a:spcBef>
              <a:spcAft>
                <a:spcPct val="0"/>
              </a:spcAft>
              <a:defRPr>
                <a:solidFill>
                  <a:schemeClr val="tx1"/>
                </a:solidFill>
                <a:latin typeface="FZZhengHeiS-R-GB" charset="0"/>
                <a:ea typeface="FZHei-B01S" charset="0"/>
                <a:cs typeface="FZHei-B01S" charset="0"/>
              </a:defRPr>
            </a:lvl7pPr>
            <a:lvl8pPr marL="3429000" indent="-228600" eaLnBrk="0" fontAlgn="base" hangingPunct="0">
              <a:spcBef>
                <a:spcPct val="0"/>
              </a:spcBef>
              <a:spcAft>
                <a:spcPct val="0"/>
              </a:spcAft>
              <a:defRPr>
                <a:solidFill>
                  <a:schemeClr val="tx1"/>
                </a:solidFill>
                <a:latin typeface="FZZhengHeiS-R-GB" charset="0"/>
                <a:ea typeface="FZHei-B01S" charset="0"/>
                <a:cs typeface="FZHei-B01S" charset="0"/>
              </a:defRPr>
            </a:lvl8pPr>
            <a:lvl9pPr marL="3886200" indent="-228600" eaLnBrk="0" fontAlgn="base" hangingPunct="0">
              <a:spcBef>
                <a:spcPct val="0"/>
              </a:spcBef>
              <a:spcAft>
                <a:spcPct val="0"/>
              </a:spcAft>
              <a:defRPr>
                <a:solidFill>
                  <a:schemeClr val="tx1"/>
                </a:solidFill>
                <a:latin typeface="FZZhengHeiS-R-GB" charset="0"/>
                <a:ea typeface="FZHei-B01S" charset="0"/>
                <a:cs typeface="FZHei-B01S" charset="0"/>
              </a:defRPr>
            </a:lvl9pPr>
          </a:lstStyle>
          <a:p>
            <a:fld id="{2DC63E65-2C0E-7B4A-A916-7B0D8671A034}" type="slidenum">
              <a:rPr lang="zh-CN" altLang="en-US" smtClean="0">
                <a:latin typeface="Calibri" panose="020F0502020204030204" pitchFamily="34" charset="0"/>
                <a:ea typeface="宋体" panose="02010600030101010101" pitchFamily="2" charset="-122"/>
              </a:rPr>
              <a:pPr/>
              <a:t>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7591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F3EC95-A3EA-45AC-B8FE-0FA66BBBFA0F}" type="datetime1">
              <a:rPr lang="zh-CN" altLang="en-US" smtClean="0"/>
              <a:t>2021/4/8/Thu</a:t>
            </a:fld>
            <a:endParaRPr lang="zh-CN" altLang="en-US"/>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CD7BAD-C8EA-4666-BC6C-31D8C4903B51}" type="datetime1">
              <a:rPr lang="zh-CN" altLang="en-US" smtClean="0"/>
              <a:t>2021/4/8/Thu</a:t>
            </a:fld>
            <a:endParaRPr lang="zh-CN" altLang="en-US"/>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A888AE-58C9-48CD-91A6-5DD8BADE43CB}" type="datetime1">
              <a:rPr lang="zh-CN" altLang="en-US" smtClean="0"/>
              <a:t>2021/4/8/Thu</a:t>
            </a:fld>
            <a:endParaRPr lang="zh-CN" altLang="en-US"/>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fld id="{B113AF50-9B40-4892-9EBB-8798384B3BFC}" type="datetime1">
              <a:rPr lang="zh-CN" altLang="en-US" smtClean="0"/>
              <a:t>2021/4/8/Thu</a:t>
            </a:fld>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84AED4-7EDF-498D-B75A-B46B1F2C0D7F}" type="datetime1">
              <a:rPr lang="zh-CN" altLang="en-US" smtClean="0"/>
              <a:t>2021/4/8/Thu</a:t>
            </a:fld>
            <a:endParaRPr lang="zh-CN" altLang="en-US"/>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DD61C3-13A6-4DB8-BE32-C03F24976035}" type="datetime1">
              <a:rPr lang="zh-CN" altLang="en-US" smtClean="0"/>
              <a:t>2021/4/8/Thu</a:t>
            </a:fld>
            <a:endParaRPr lang="zh-CN" altLang="en-US"/>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056A358-0DB2-48CE-B222-8C1723915C45}" type="datetime1">
              <a:rPr lang="zh-CN" altLang="en-US" smtClean="0"/>
              <a:t>2021/4/8/Thu</a:t>
            </a:fld>
            <a:endParaRPr lang="zh-CN" altLang="en-US"/>
          </a:p>
        </p:txBody>
      </p:sp>
      <p:sp>
        <p:nvSpPr>
          <p:cNvPr id="6" name="页脚占位符 5"/>
          <p:cNvSpPr>
            <a:spLocks noGrp="1"/>
          </p:cNvSpPr>
          <p:nvPr>
            <p:ph type="ftr" sz="quarter" idx="11"/>
          </p:nvPr>
        </p:nvSpPr>
        <p:spPr/>
        <p:txBody>
          <a:bodyPr/>
          <a:lstStyle/>
          <a:p>
            <a:r>
              <a:rPr lang="en-US" altLang="zh-CN"/>
              <a:t>DataBase@UESTC </a:t>
            </a:r>
            <a:r>
              <a:rPr lang="zh-CN" altLang="en-US"/>
              <a:t>学以致用←→用以促学</a:t>
            </a:r>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D812D1-ACF3-49BE-A971-F420BD4B9147}" type="datetime1">
              <a:rPr lang="zh-CN" altLang="en-US" smtClean="0"/>
              <a:t>2021/4/8/Thu</a:t>
            </a:fld>
            <a:endParaRPr lang="zh-CN" altLang="en-US"/>
          </a:p>
        </p:txBody>
      </p:sp>
      <p:sp>
        <p:nvSpPr>
          <p:cNvPr id="8" name="页脚占位符 7"/>
          <p:cNvSpPr>
            <a:spLocks noGrp="1"/>
          </p:cNvSpPr>
          <p:nvPr>
            <p:ph type="ftr" sz="quarter" idx="11"/>
          </p:nvPr>
        </p:nvSpPr>
        <p:spPr/>
        <p:txBody>
          <a:bodyPr/>
          <a:lstStyle/>
          <a:p>
            <a:r>
              <a:rPr lang="en-US" altLang="zh-CN"/>
              <a:t>DataBase@UESTC </a:t>
            </a:r>
            <a:r>
              <a:rPr lang="zh-CN" altLang="en-US"/>
              <a:t>学以致用←→用以促学</a:t>
            </a:r>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E1B88E-51B0-46C3-984A-7487D35726FA}" type="datetime1">
              <a:rPr lang="zh-CN" altLang="en-US" smtClean="0"/>
              <a:t>2021/4/8/Thu</a:t>
            </a:fld>
            <a:endParaRPr lang="zh-CN" altLang="en-US"/>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275898-2877-4B4B-AE4E-424317CA9417}" type="datetime1">
              <a:rPr lang="zh-CN" altLang="en-US" smtClean="0"/>
              <a:t>2021/4/8/Thu</a:t>
            </a:fld>
            <a:endParaRPr lang="zh-CN" altLang="en-US"/>
          </a:p>
        </p:txBody>
      </p:sp>
      <p:sp>
        <p:nvSpPr>
          <p:cNvPr id="3" name="页脚占位符 2"/>
          <p:cNvSpPr>
            <a:spLocks noGrp="1"/>
          </p:cNvSpPr>
          <p:nvPr>
            <p:ph type="ftr" sz="quarter" idx="11"/>
          </p:nvPr>
        </p:nvSpPr>
        <p:spPr>
          <a:xfrm>
            <a:off x="3095836" y="4768735"/>
            <a:ext cx="3103984" cy="273928"/>
          </a:xfrm>
        </p:spPr>
        <p:txBody>
          <a:bodyPr/>
          <a:lstStyle/>
          <a:p>
            <a:r>
              <a:rPr lang="en-US" altLang="zh-CN" dirty="0" err="1"/>
              <a:t>DataBase@UESTC</a:t>
            </a:r>
            <a:r>
              <a:rPr lang="en-US" altLang="zh-CN" dirty="0"/>
              <a:t> </a:t>
            </a:r>
            <a:r>
              <a:rPr lang="zh-CN" altLang="en-US" dirty="0"/>
              <a:t>学以致用←→用以促学</a:t>
            </a:r>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717F97-B5F4-4BC9-AAF8-1B0DECEB3E0E}" type="datetime1">
              <a:rPr lang="zh-CN" altLang="en-US" smtClean="0"/>
              <a:t>2021/4/8/Thu</a:t>
            </a:fld>
            <a:endParaRPr lang="zh-CN" altLang="en-US"/>
          </a:p>
        </p:txBody>
      </p:sp>
      <p:sp>
        <p:nvSpPr>
          <p:cNvPr id="6" name="页脚占位符 5"/>
          <p:cNvSpPr>
            <a:spLocks noGrp="1"/>
          </p:cNvSpPr>
          <p:nvPr>
            <p:ph type="ftr" sz="quarter" idx="11"/>
          </p:nvPr>
        </p:nvSpPr>
        <p:spPr/>
        <p:txBody>
          <a:bodyPr/>
          <a:lstStyle/>
          <a:p>
            <a:r>
              <a:rPr lang="en-US" altLang="zh-CN"/>
              <a:t>DataBase@UESTC </a:t>
            </a:r>
            <a:r>
              <a:rPr lang="zh-CN" altLang="en-US"/>
              <a:t>学以致用←→用以促学</a:t>
            </a:r>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BDAC44-56EA-43EC-9641-46BAD6C28160}" type="datetime1">
              <a:rPr lang="zh-CN" altLang="en-US" smtClean="0"/>
              <a:t>2021/4/8/Thu</a:t>
            </a:fld>
            <a:endParaRPr lang="zh-CN" altLang="en-US"/>
          </a:p>
        </p:txBody>
      </p:sp>
      <p:sp>
        <p:nvSpPr>
          <p:cNvPr id="6" name="页脚占位符 5"/>
          <p:cNvSpPr>
            <a:spLocks noGrp="1"/>
          </p:cNvSpPr>
          <p:nvPr>
            <p:ph type="ftr" sz="quarter" idx="11"/>
          </p:nvPr>
        </p:nvSpPr>
        <p:spPr/>
        <p:txBody>
          <a:bodyPr/>
          <a:lstStyle/>
          <a:p>
            <a:r>
              <a:rPr lang="en-US" altLang="zh-CN"/>
              <a:t>DataBase@UESTC </a:t>
            </a:r>
            <a:r>
              <a:rPr lang="zh-CN" altLang="en-US"/>
              <a:t>学以致用←→用以促学</a:t>
            </a:r>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AB29D418-964A-497D-AE69-8C71A61D98EB}" type="datetime1">
              <a:rPr lang="zh-CN" altLang="en-US" smtClean="0"/>
              <a:t>2021/4/8/Thu</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65594"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267888" y="3782742"/>
            <a:ext cx="1194558"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事务的概念</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及特性</a:t>
            </a:r>
          </a:p>
        </p:txBody>
      </p:sp>
      <p:sp>
        <p:nvSpPr>
          <p:cNvPr id="17" name="TextBox 65"/>
          <p:cNvSpPr txBox="1"/>
          <p:nvPr/>
        </p:nvSpPr>
        <p:spPr>
          <a:xfrm>
            <a:off x="1338669" y="3782742"/>
            <a:ext cx="1396536"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事务并发执行</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的问题</a:t>
            </a:r>
          </a:p>
        </p:txBody>
      </p:sp>
      <p:grpSp>
        <p:nvGrpSpPr>
          <p:cNvPr id="18" name="组合 17"/>
          <p:cNvGrpSpPr/>
          <p:nvPr/>
        </p:nvGrpSpPr>
        <p:grpSpPr>
          <a:xfrm>
            <a:off x="1790494" y="3097788"/>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4" name="TextBox 66"/>
          <p:cNvSpPr txBox="1"/>
          <p:nvPr/>
        </p:nvSpPr>
        <p:spPr>
          <a:xfrm>
            <a:off x="5825108" y="3831439"/>
            <a:ext cx="857927"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封锁</a:t>
            </a:r>
          </a:p>
        </p:txBody>
      </p:sp>
      <p:grpSp>
        <p:nvGrpSpPr>
          <p:cNvPr id="25" name="组合 24"/>
          <p:cNvGrpSpPr/>
          <p:nvPr/>
        </p:nvGrpSpPr>
        <p:grpSpPr>
          <a:xfrm>
            <a:off x="4007020" y="3132327"/>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TextBox 67"/>
          <p:cNvSpPr txBox="1"/>
          <p:nvPr/>
        </p:nvSpPr>
        <p:spPr>
          <a:xfrm>
            <a:off x="6641205" y="3831439"/>
            <a:ext cx="119455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07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两段锁协议</a:t>
            </a:r>
          </a:p>
        </p:txBody>
      </p:sp>
      <p:grpSp>
        <p:nvGrpSpPr>
          <p:cNvPr id="29" name="组合 28"/>
          <p:cNvGrpSpPr/>
          <p:nvPr/>
        </p:nvGrpSpPr>
        <p:grpSpPr>
          <a:xfrm>
            <a:off x="7054745" y="3093267"/>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a:solidFill>
                  <a:srgbClr val="294A5A"/>
                </a:solidFill>
                <a:latin typeface="黑体" panose="02010609060101010101" pitchFamily="49" charset="-122"/>
                <a:ea typeface="黑体" panose="02010609060101010101" pitchFamily="49" charset="-122"/>
                <a:cs typeface="+mn-ea"/>
                <a:sym typeface="+mn-lt"/>
              </a:endParaRPr>
            </a:p>
          </p:txBody>
        </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p>
        </p:txBody>
      </p:sp>
      <p:sp>
        <p:nvSpPr>
          <p:cNvPr id="33" name="99         _4"/>
          <p:cNvSpPr/>
          <p:nvPr/>
        </p:nvSpPr>
        <p:spPr>
          <a:xfrm>
            <a:off x="1416416" y="1297083"/>
            <a:ext cx="6081503" cy="1015663"/>
          </a:xfrm>
          <a:prstGeom prst="rect">
            <a:avLst/>
          </a:prstGeom>
          <a:noFill/>
        </p:spPr>
        <p:txBody>
          <a:bodyPr wrap="square" rtlCol="0">
            <a:spAutoFit/>
          </a:bodyPr>
          <a:lstStyle/>
          <a:p>
            <a:pPr algn="ctr" fontAlgn="base">
              <a:spcBef>
                <a:spcPct val="0"/>
              </a:spcBef>
              <a:spcAft>
                <a:spcPct val="0"/>
              </a:spcAft>
            </a:pP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事务与并发控制</a:t>
            </a:r>
          </a:p>
        </p:txBody>
      </p:sp>
      <p:grpSp>
        <p:nvGrpSpPr>
          <p:cNvPr id="34" name="组合 33"/>
          <p:cNvGrpSpPr/>
          <p:nvPr/>
        </p:nvGrpSpPr>
        <p:grpSpPr>
          <a:xfrm>
            <a:off x="2905038" y="3108310"/>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2700453" y="3793264"/>
            <a:ext cx="992579"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可串行化</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调度</a:t>
            </a:r>
          </a:p>
        </p:txBody>
      </p:sp>
      <p:sp>
        <p:nvSpPr>
          <p:cNvPr id="41" name="TextBox 65"/>
          <p:cNvSpPr txBox="1"/>
          <p:nvPr/>
        </p:nvSpPr>
        <p:spPr>
          <a:xfrm>
            <a:off x="4785906" y="3763130"/>
            <a:ext cx="992579"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可串行性</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判定</a:t>
            </a:r>
          </a:p>
        </p:txBody>
      </p:sp>
      <p:grpSp>
        <p:nvGrpSpPr>
          <p:cNvPr id="42" name="组合 41"/>
          <p:cNvGrpSpPr/>
          <p:nvPr/>
        </p:nvGrpSpPr>
        <p:grpSpPr>
          <a:xfrm>
            <a:off x="5020910" y="3119115"/>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48" name="TextBox 66"/>
          <p:cNvSpPr txBox="1"/>
          <p:nvPr/>
        </p:nvSpPr>
        <p:spPr>
          <a:xfrm>
            <a:off x="7821442" y="3834756"/>
            <a:ext cx="114646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08</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活锁与死锁</a:t>
            </a:r>
          </a:p>
        </p:txBody>
      </p:sp>
      <p:grpSp>
        <p:nvGrpSpPr>
          <p:cNvPr id="49" name="组合 48"/>
          <p:cNvGrpSpPr/>
          <p:nvPr/>
        </p:nvGrpSpPr>
        <p:grpSpPr>
          <a:xfrm>
            <a:off x="8228153" y="3132327"/>
            <a:ext cx="522572" cy="522572"/>
            <a:chOff x="4840168" y="2373480"/>
            <a:chExt cx="522572" cy="522572"/>
          </a:xfrm>
          <a:effectLst>
            <a:outerShdw blurRad="50800" dist="38100" dir="2700000" algn="tl" rotWithShape="0">
              <a:prstClr val="black">
                <a:alpha val="40000"/>
              </a:prstClr>
            </a:outerShdw>
          </a:effectLst>
        </p:grpSpPr>
        <p:sp>
          <p:nvSpPr>
            <p:cNvPr id="50" name="矩形 49"/>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51" name="任意多边形 50"/>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grpSp>
        <p:nvGrpSpPr>
          <p:cNvPr id="52" name="组合 51">
            <a:extLst>
              <a:ext uri="{FF2B5EF4-FFF2-40B4-BE49-F238E27FC236}">
                <a16:creationId xmlns:a16="http://schemas.microsoft.com/office/drawing/2014/main" id="{4915388E-0D44-3646-A167-C6EDD9FEE199}"/>
              </a:ext>
            </a:extLst>
          </p:cNvPr>
          <p:cNvGrpSpPr/>
          <p:nvPr/>
        </p:nvGrpSpPr>
        <p:grpSpPr>
          <a:xfrm>
            <a:off x="6042113" y="3145567"/>
            <a:ext cx="522572" cy="522572"/>
            <a:chOff x="4840168" y="2373480"/>
            <a:chExt cx="522572" cy="522572"/>
          </a:xfrm>
          <a:effectLst>
            <a:outerShdw blurRad="50800" dist="38100" dir="2700000" algn="tl" rotWithShape="0">
              <a:prstClr val="black">
                <a:alpha val="40000"/>
              </a:prstClr>
            </a:outerShdw>
          </a:effectLst>
        </p:grpSpPr>
        <p:sp>
          <p:nvSpPr>
            <p:cNvPr id="53" name="矩形 52">
              <a:extLst>
                <a:ext uri="{FF2B5EF4-FFF2-40B4-BE49-F238E27FC236}">
                  <a16:creationId xmlns:a16="http://schemas.microsoft.com/office/drawing/2014/main" id="{6EEA7D13-3BCB-2444-8C00-D543848B2E47}"/>
                </a:ext>
              </a:extLst>
            </p:cNvPr>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54" name="任意多边形 26">
              <a:extLst>
                <a:ext uri="{FF2B5EF4-FFF2-40B4-BE49-F238E27FC236}">
                  <a16:creationId xmlns:a16="http://schemas.microsoft.com/office/drawing/2014/main" id="{98E94DA3-010F-7F46-933E-B45CA3189C7C}"/>
                </a:ext>
              </a:extLst>
            </p:cNvPr>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55" name="TextBox 65">
            <a:extLst>
              <a:ext uri="{FF2B5EF4-FFF2-40B4-BE49-F238E27FC236}">
                <a16:creationId xmlns:a16="http://schemas.microsoft.com/office/drawing/2014/main" id="{55D1CD0C-7A41-A343-B191-51CFDD9DFFBC}"/>
              </a:ext>
            </a:extLst>
          </p:cNvPr>
          <p:cNvSpPr txBox="1"/>
          <p:nvPr/>
        </p:nvSpPr>
        <p:spPr>
          <a:xfrm>
            <a:off x="3705732" y="3793264"/>
            <a:ext cx="1098378"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冲突</a:t>
            </a:r>
            <a:r>
              <a:rPr lang="en-US" altLang="zh-CN" sz="1500" b="1" spc="75" dirty="0">
                <a:solidFill>
                  <a:srgbClr val="123E61"/>
                </a:solidFill>
                <a:latin typeface="黑体" panose="02010609060101010101" pitchFamily="49" charset="-122"/>
                <a:ea typeface="黑体" panose="02010609060101010101" pitchFamily="49" charset="-122"/>
                <a:cs typeface="+mn-ea"/>
                <a:sym typeface="+mn-lt"/>
              </a:rPr>
              <a:t>/</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视图</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可串行化</a:t>
            </a:r>
          </a:p>
        </p:txBody>
      </p:sp>
      <p:sp>
        <p:nvSpPr>
          <p:cNvPr id="4" name="灯片编号占位符 3"/>
          <p:cNvSpPr>
            <a:spLocks noGrp="1"/>
          </p:cNvSpPr>
          <p:nvPr>
            <p:ph type="sldNum" sz="quarter" idx="12"/>
          </p:nvPr>
        </p:nvSpPr>
        <p:spPr/>
        <p:txBody>
          <a:bodyPr/>
          <a:lstStyle/>
          <a:p>
            <a:fld id="{ECB62A96-75BD-4D1B-A9DE-49026C62D5F2}" type="slidenum">
              <a:rPr lang="zh-CN" altLang="en-US" smtClean="0"/>
              <a:t>1</a:t>
            </a:fld>
            <a:endParaRPr lang="zh-CN" altLang="en-US"/>
          </a:p>
        </p:txBody>
      </p:sp>
      <p:sp>
        <p:nvSpPr>
          <p:cNvPr id="56" name="页脚占位符 1"/>
          <p:cNvSpPr>
            <a:spLocks noGrp="1"/>
          </p:cNvSpPr>
          <p:nvPr>
            <p:ph type="ftr" sz="quarter" idx="11"/>
          </p:nvPr>
        </p:nvSpPr>
        <p:spPr>
          <a:xfrm>
            <a:off x="3095836" y="4768735"/>
            <a:ext cx="3103984" cy="273928"/>
          </a:xfrm>
        </p:spPr>
        <p:txBody>
          <a:bodyPr/>
          <a:lstStyle/>
          <a:p>
            <a:r>
              <a:rPr lang="en-US" altLang="zh-CN"/>
              <a:t>DataBase@UESTC </a:t>
            </a:r>
            <a:r>
              <a:rPr lang="zh-CN" altLang="en-US"/>
              <a:t>学以致用←→用以促学</a:t>
            </a:r>
            <a:endParaRPr lang="zh-CN" altLang="en-US" dirty="0"/>
          </a:p>
        </p:txBody>
      </p:sp>
    </p:spTree>
    <p:extLst>
      <p:ext uri="{BB962C8B-B14F-4D97-AF65-F5344CB8AC3E}">
        <p14:creationId xmlns:p14="http://schemas.microsoft.com/office/powerpoint/2010/main" val="3245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ppt_x"/>
                                          </p:val>
                                        </p:tav>
                                        <p:tav tm="100000">
                                          <p:val>
                                            <p:strVal val="#ppt_x"/>
                                          </p:val>
                                        </p:tav>
                                      </p:tavLst>
                                    </p:anim>
                                    <p:anim calcmode="lin" valueType="num">
                                      <p:cBhvr additive="base">
                                        <p:cTn id="64" dur="500" fill="hold"/>
                                        <p:tgtEl>
                                          <p:spTgt spid="5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anim calcmode="lin" valueType="num">
                                      <p:cBhvr additive="base">
                                        <p:cTn id="83" dur="500" fill="hold"/>
                                        <p:tgtEl>
                                          <p:spTgt spid="49"/>
                                        </p:tgtEl>
                                        <p:attrNameLst>
                                          <p:attrName>ppt_x</p:attrName>
                                        </p:attrNameLst>
                                      </p:cBhvr>
                                      <p:tavLst>
                                        <p:tav tm="0">
                                          <p:val>
                                            <p:strVal val="#ppt_x"/>
                                          </p:val>
                                        </p:tav>
                                        <p:tav tm="100000">
                                          <p:val>
                                            <p:strVal val="#ppt_x"/>
                                          </p:val>
                                        </p:tav>
                                      </p:tavLst>
                                    </p:anim>
                                    <p:anim calcmode="lin" valueType="num">
                                      <p:cBhvr additive="base">
                                        <p:cTn id="84" dur="500" fill="hold"/>
                                        <p:tgtEl>
                                          <p:spTgt spid="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28" grpId="0"/>
      <p:bldP spid="33" grpId="0"/>
      <p:bldP spid="39" grpId="0"/>
      <p:bldP spid="41" grpId="0"/>
      <p:bldP spid="48"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084168" y="124272"/>
            <a:ext cx="14278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不可重复读</a:t>
            </a:r>
          </a:p>
        </p:txBody>
      </p:sp>
      <p:grpSp>
        <p:nvGrpSpPr>
          <p:cNvPr id="6" name="组合 5">
            <a:extLst>
              <a:ext uri="{FF2B5EF4-FFF2-40B4-BE49-F238E27FC236}">
                <a16:creationId xmlns:a16="http://schemas.microsoft.com/office/drawing/2014/main" id="{D5C81DE5-B23A-9B46-83EA-8281D54F5097}"/>
              </a:ext>
            </a:extLst>
          </p:cNvPr>
          <p:cNvGrpSpPr/>
          <p:nvPr/>
        </p:nvGrpSpPr>
        <p:grpSpPr>
          <a:xfrm>
            <a:off x="467544" y="715040"/>
            <a:ext cx="5897768" cy="1231106"/>
            <a:chOff x="467544" y="715039"/>
            <a:chExt cx="5897768" cy="1572820"/>
          </a:xfrm>
        </p:grpSpPr>
        <p:sp>
          <p:nvSpPr>
            <p:cNvPr id="61" name="文本框 12">
              <a:extLst>
                <a:ext uri="{FF2B5EF4-FFF2-40B4-BE49-F238E27FC236}">
                  <a16:creationId xmlns:a16="http://schemas.microsoft.com/office/drawing/2014/main" id="{C15E35EF-5B20-6245-8935-3D9E0AB6D646}"/>
                </a:ext>
              </a:extLst>
            </p:cNvPr>
            <p:cNvSpPr txBox="1">
              <a:spLocks noChangeArrowheads="1"/>
            </p:cNvSpPr>
            <p:nvPr/>
          </p:nvSpPr>
          <p:spPr bwMode="auto">
            <a:xfrm>
              <a:off x="467544" y="715039"/>
              <a:ext cx="5897768" cy="15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不可重复读（ unrepeatable read）</a:t>
              </a:r>
              <a:endParaRPr lang="en-US" altLang="zh-CN" sz="2000" dirty="0">
                <a:solidFill>
                  <a:schemeClr val="tx2"/>
                </a:solidFill>
                <a:latin typeface="SimHei" panose="02010609060101010101" pitchFamily="49" charset="-122"/>
                <a:ea typeface="SimHei" panose="02010609060101010101" pitchFamily="49" charset="-122"/>
                <a:sym typeface="FZHei-B01S" charset="0"/>
              </a:endParaRPr>
            </a:p>
            <a:p>
              <a:pPr lvl="1"/>
              <a:endParaRPr lang="zh-CN" altLang="en-US" dirty="0">
                <a:solidFill>
                  <a:schemeClr val="tx2"/>
                </a:solidFill>
                <a:latin typeface="SimHei" panose="02010609060101010101" pitchFamily="49" charset="-122"/>
                <a:ea typeface="SimHei" panose="02010609060101010101" pitchFamily="49" charset="-122"/>
                <a:sym typeface="FZHei-B01S" charset="0"/>
              </a:endParaRPr>
            </a:p>
            <a:p>
              <a:pPr algn="ctr"/>
              <a:r>
                <a:rPr lang="en-US" altLang="zh-CN" sz="1600" dirty="0">
                  <a:latin typeface="SimHei" panose="02010609060101010101" pitchFamily="49" charset="-122"/>
                  <a:ea typeface="SimHei" panose="02010609060101010101" pitchFamily="49" charset="-122"/>
                  <a:sym typeface="FZHei-B01S" charset="0"/>
                </a:rPr>
                <a:t>    </a:t>
              </a:r>
              <a:r>
                <a:rPr lang="zh-CN" altLang="en-US" sz="1600" dirty="0">
                  <a:latin typeface="SimHei" panose="02010609060101010101" pitchFamily="49" charset="-122"/>
                  <a:ea typeface="SimHei" panose="02010609060101010101" pitchFamily="49" charset="-122"/>
                  <a:sym typeface="FZHei-B01S" charset="0"/>
                </a:rPr>
                <a:t>在同一事务内部前后多次读同一数据得到不同的结果。</a:t>
              </a:r>
              <a:endParaRPr lang="zh-CN" altLang="en-US" sz="1600" dirty="0">
                <a:latin typeface="SimHei" panose="02010609060101010101" pitchFamily="49" charset="-122"/>
                <a:ea typeface="SimHei" panose="02010609060101010101" pitchFamily="49" charset="-122"/>
                <a:sym typeface="FZZhengHeiS-R-GB" charset="0"/>
              </a:endParaRPr>
            </a:p>
            <a:p>
              <a:pPr lvl="1"/>
              <a:endParaRPr lang="zh-CN" altLang="en-US" dirty="0">
                <a:solidFill>
                  <a:schemeClr val="tx2"/>
                </a:solidFill>
                <a:latin typeface="SimHei" panose="02010609060101010101" pitchFamily="49" charset="-122"/>
                <a:ea typeface="SimHei" panose="02010609060101010101" pitchFamily="49" charset="-122"/>
              </a:endParaRPr>
            </a:p>
          </p:txBody>
        </p:sp>
        <p:cxnSp>
          <p:nvCxnSpPr>
            <p:cNvPr id="13" name="直接连接符 12">
              <a:extLst>
                <a:ext uri="{FF2B5EF4-FFF2-40B4-BE49-F238E27FC236}">
                  <a16:creationId xmlns:a16="http://schemas.microsoft.com/office/drawing/2014/main" id="{DB231E06-BEC2-504F-87C7-DF45DDCD9D9C}"/>
                </a:ext>
              </a:extLst>
            </p:cNvPr>
            <p:cNvCxnSpPr>
              <a:cxnSpLocks noChangeShapeType="1"/>
            </p:cNvCxnSpPr>
            <p:nvPr/>
          </p:nvCxnSpPr>
          <p:spPr bwMode="auto">
            <a:xfrm>
              <a:off x="1354815" y="1248224"/>
              <a:ext cx="4208996"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pic>
        <p:nvPicPr>
          <p:cNvPr id="11" name="Picture 4" descr="第七章图3">
            <a:extLst>
              <a:ext uri="{FF2B5EF4-FFF2-40B4-BE49-F238E27FC236}">
                <a16:creationId xmlns:a16="http://schemas.microsoft.com/office/drawing/2014/main" id="{BD43A7EC-2D99-214C-9885-7EBD7E0DA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282" y="1848623"/>
            <a:ext cx="2705100" cy="274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62B8CB89-170E-0D40-8783-BC478397BFA6}"/>
              </a:ext>
            </a:extLst>
          </p:cNvPr>
          <p:cNvSpPr txBox="1"/>
          <p:nvPr/>
        </p:nvSpPr>
        <p:spPr>
          <a:xfrm>
            <a:off x="935596" y="52264"/>
            <a:ext cx="32763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事务并发执行的问题</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10</a:t>
            </a:fld>
            <a:endParaRPr lang="zh-CN" altLang="en-US"/>
          </a:p>
        </p:txBody>
      </p:sp>
    </p:spTree>
    <p:extLst>
      <p:ext uri="{BB962C8B-B14F-4D97-AF65-F5344CB8AC3E}">
        <p14:creationId xmlns:p14="http://schemas.microsoft.com/office/powerpoint/2010/main" val="426875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168541" y="124272"/>
            <a:ext cx="1247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丢失更新</a:t>
            </a:r>
          </a:p>
        </p:txBody>
      </p:sp>
      <p:grpSp>
        <p:nvGrpSpPr>
          <p:cNvPr id="6" name="组合 5">
            <a:extLst>
              <a:ext uri="{FF2B5EF4-FFF2-40B4-BE49-F238E27FC236}">
                <a16:creationId xmlns:a16="http://schemas.microsoft.com/office/drawing/2014/main" id="{D5C81DE5-B23A-9B46-83EA-8281D54F5097}"/>
              </a:ext>
            </a:extLst>
          </p:cNvPr>
          <p:cNvGrpSpPr/>
          <p:nvPr/>
        </p:nvGrpSpPr>
        <p:grpSpPr>
          <a:xfrm>
            <a:off x="467544" y="621438"/>
            <a:ext cx="5619777" cy="646331"/>
            <a:chOff x="467544" y="595456"/>
            <a:chExt cx="5619777" cy="825731"/>
          </a:xfrm>
        </p:grpSpPr>
        <p:sp>
          <p:nvSpPr>
            <p:cNvPr id="61" name="文本框 12">
              <a:extLst>
                <a:ext uri="{FF2B5EF4-FFF2-40B4-BE49-F238E27FC236}">
                  <a16:creationId xmlns:a16="http://schemas.microsoft.com/office/drawing/2014/main" id="{C15E35EF-5B20-6245-8935-3D9E0AB6D646}"/>
                </a:ext>
              </a:extLst>
            </p:cNvPr>
            <p:cNvSpPr txBox="1">
              <a:spLocks noChangeArrowheads="1"/>
            </p:cNvSpPr>
            <p:nvPr/>
          </p:nvSpPr>
          <p:spPr bwMode="auto">
            <a:xfrm>
              <a:off x="467544" y="595456"/>
              <a:ext cx="5619777" cy="82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rgbClr val="14436A"/>
                  </a:solidFill>
                  <a:latin typeface="SimHei" panose="02010609060101010101" pitchFamily="49" charset="-122"/>
                  <a:ea typeface="SimHei" panose="02010609060101010101" pitchFamily="49" charset="-122"/>
                  <a:sym typeface="FZHei-B01S" charset="0"/>
                </a:rPr>
                <a:t>丢失更新（ lost update ）</a:t>
              </a:r>
              <a:endParaRPr lang="en-US" altLang="zh-CN" sz="2000" dirty="0">
                <a:solidFill>
                  <a:srgbClr val="14436A"/>
                </a:solidFill>
                <a:latin typeface="SimHei" panose="02010609060101010101" pitchFamily="49" charset="-122"/>
                <a:ea typeface="SimHei" panose="02010609060101010101" pitchFamily="49" charset="-122"/>
                <a:sym typeface="FZHei-B01S" charset="0"/>
              </a:endParaRPr>
            </a:p>
            <a:p>
              <a:pPr lvl="1"/>
              <a:endParaRPr lang="zh-CN" altLang="en-US" sz="1600" b="1" dirty="0">
                <a:solidFill>
                  <a:srgbClr val="14436A"/>
                </a:solidFill>
                <a:latin typeface="Microsoft YaHei" panose="020B0503020204020204" pitchFamily="34" charset="-122"/>
                <a:ea typeface="Microsoft YaHei" panose="020B0503020204020204" pitchFamily="34" charset="-122"/>
                <a:sym typeface="FZHei-B01S" charset="0"/>
              </a:endParaRPr>
            </a:p>
          </p:txBody>
        </p:sp>
        <p:cxnSp>
          <p:nvCxnSpPr>
            <p:cNvPr id="13" name="直接连接符 12">
              <a:extLst>
                <a:ext uri="{FF2B5EF4-FFF2-40B4-BE49-F238E27FC236}">
                  <a16:creationId xmlns:a16="http://schemas.microsoft.com/office/drawing/2014/main" id="{DB231E06-BEC2-504F-87C7-DF45DDCD9D9C}"/>
                </a:ext>
              </a:extLst>
            </p:cNvPr>
            <p:cNvCxnSpPr>
              <a:cxnSpLocks noChangeShapeType="1"/>
            </p:cNvCxnSpPr>
            <p:nvPr/>
          </p:nvCxnSpPr>
          <p:spPr bwMode="auto">
            <a:xfrm>
              <a:off x="1187624" y="1248224"/>
              <a:ext cx="3380904"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pic>
        <p:nvPicPr>
          <p:cNvPr id="9" name="图片 6">
            <a:extLst>
              <a:ext uri="{FF2B5EF4-FFF2-40B4-BE49-F238E27FC236}">
                <a16:creationId xmlns:a16="http://schemas.microsoft.com/office/drawing/2014/main" id="{94EF8DF6-75A4-CD46-9AA1-EABBD1DD9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676" y="1989159"/>
            <a:ext cx="3060340" cy="269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75C2B3D-99CF-BA44-A5E0-0E700CCE0C18}"/>
              </a:ext>
            </a:extLst>
          </p:cNvPr>
          <p:cNvSpPr/>
          <p:nvPr/>
        </p:nvSpPr>
        <p:spPr>
          <a:xfrm>
            <a:off x="1128936" y="1372827"/>
            <a:ext cx="7547520" cy="338554"/>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sym typeface="FZHei-B01S" charset="0"/>
              </a:rPr>
              <a:t>一个事务对数据的更新结果被后提交事务的结果覆盖，没有在数据库得到体现</a:t>
            </a:r>
            <a:endParaRPr lang="zh-CN" altLang="en-US" sz="1600" dirty="0">
              <a:latin typeface="SimHei" panose="02010609060101010101" pitchFamily="49" charset="-122"/>
              <a:ea typeface="SimHei" panose="02010609060101010101" pitchFamily="49" charset="-122"/>
            </a:endParaRPr>
          </a:p>
        </p:txBody>
      </p:sp>
      <p:sp>
        <p:nvSpPr>
          <p:cNvPr id="16" name="文本框 15">
            <a:extLst>
              <a:ext uri="{FF2B5EF4-FFF2-40B4-BE49-F238E27FC236}">
                <a16:creationId xmlns:a16="http://schemas.microsoft.com/office/drawing/2014/main" id="{23A8AB6F-D0C4-3C43-907A-4923BA8DDEA1}"/>
              </a:ext>
            </a:extLst>
          </p:cNvPr>
          <p:cNvSpPr txBox="1"/>
          <p:nvPr/>
        </p:nvSpPr>
        <p:spPr>
          <a:xfrm>
            <a:off x="935596" y="52264"/>
            <a:ext cx="32763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事务并发执行的问题</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11</a:t>
            </a:fld>
            <a:endParaRPr lang="zh-CN" altLang="en-US"/>
          </a:p>
        </p:txBody>
      </p:sp>
    </p:spTree>
    <p:extLst>
      <p:ext uri="{BB962C8B-B14F-4D97-AF65-F5344CB8AC3E}">
        <p14:creationId xmlns:p14="http://schemas.microsoft.com/office/powerpoint/2010/main" val="26766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132513" y="124272"/>
            <a:ext cx="1247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串行调度</a:t>
            </a:r>
          </a:p>
        </p:txBody>
      </p:sp>
      <p:sp>
        <p:nvSpPr>
          <p:cNvPr id="26" name="文本框 25">
            <a:extLst>
              <a:ext uri="{FF2B5EF4-FFF2-40B4-BE49-F238E27FC236}">
                <a16:creationId xmlns:a16="http://schemas.microsoft.com/office/drawing/2014/main" id="{07DC0C27-9338-9042-9FA0-B42FA1F462B0}"/>
              </a:ext>
            </a:extLst>
          </p:cNvPr>
          <p:cNvSpPr txBox="1"/>
          <p:nvPr/>
        </p:nvSpPr>
        <p:spPr>
          <a:xfrm>
            <a:off x="935596" y="8826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可串行化调度</a:t>
            </a:r>
          </a:p>
        </p:txBody>
      </p:sp>
      <p:sp>
        <p:nvSpPr>
          <p:cNvPr id="61" name="文本框 22">
            <a:extLst>
              <a:ext uri="{FF2B5EF4-FFF2-40B4-BE49-F238E27FC236}">
                <a16:creationId xmlns:a16="http://schemas.microsoft.com/office/drawing/2014/main" id="{C168D8EC-D695-B44E-A011-507C636EC3EE}"/>
              </a:ext>
            </a:extLst>
          </p:cNvPr>
          <p:cNvSpPr txBox="1">
            <a:spLocks noChangeArrowheads="1"/>
          </p:cNvSpPr>
          <p:nvPr/>
        </p:nvSpPr>
        <p:spPr bwMode="auto">
          <a:xfrm>
            <a:off x="938036" y="556320"/>
            <a:ext cx="6766312"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sz="1600" dirty="0">
                <a:latin typeface="SimHei" panose="02010609060101010101" pitchFamily="49" charset="-122"/>
                <a:ea typeface="SimHei" panose="02010609060101010101" pitchFamily="49" charset="-122"/>
                <a:sym typeface="FZHei-B01S" charset="0"/>
              </a:rPr>
              <a:t>不同事务的活动在调度中是一个接一个执行的，没有交叉的运行。</a:t>
            </a:r>
          </a:p>
        </p:txBody>
      </p:sp>
      <p:pic>
        <p:nvPicPr>
          <p:cNvPr id="62" name="Picture 12" descr="第七章图5">
            <a:extLst>
              <a:ext uri="{FF2B5EF4-FFF2-40B4-BE49-F238E27FC236}">
                <a16:creationId xmlns:a16="http://schemas.microsoft.com/office/drawing/2014/main" id="{1631B243-D83B-B044-A3C4-D7023B67E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87" y="985002"/>
            <a:ext cx="25685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3" descr="第七章图6">
            <a:extLst>
              <a:ext uri="{FF2B5EF4-FFF2-40B4-BE49-F238E27FC236}">
                <a16:creationId xmlns:a16="http://schemas.microsoft.com/office/drawing/2014/main" id="{29740499-B29F-064B-878A-8B98EB29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975" y="985147"/>
            <a:ext cx="27368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文本框 2">
            <a:extLst>
              <a:ext uri="{FF2B5EF4-FFF2-40B4-BE49-F238E27FC236}">
                <a16:creationId xmlns:a16="http://schemas.microsoft.com/office/drawing/2014/main" id="{49A0F117-35A0-094F-BE53-16605BAC7820}"/>
              </a:ext>
            </a:extLst>
          </p:cNvPr>
          <p:cNvSpPr txBox="1">
            <a:spLocks noChangeArrowheads="1"/>
          </p:cNvSpPr>
          <p:nvPr/>
        </p:nvSpPr>
        <p:spPr bwMode="auto">
          <a:xfrm>
            <a:off x="2184970" y="1564734"/>
            <a:ext cx="4739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0" indent="0">
              <a:buSzPct val="80000"/>
            </a:pPr>
            <a:r>
              <a:rPr lang="zh-CN" altLang="en-US" sz="1600" dirty="0">
                <a:solidFill>
                  <a:srgbClr val="FF0000"/>
                </a:solidFill>
                <a:latin typeface="SimHei" panose="02010609060101010101" pitchFamily="49" charset="-122"/>
                <a:ea typeface="SimHei" panose="02010609060101010101" pitchFamily="49" charset="-122"/>
                <a:sym typeface="FZHei-B01S" charset="0"/>
              </a:rPr>
              <a:t>两个串行调度的结果不同。但只要保持了数据库的一致性，最终的结果并不重要 </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7999966F-B62C-744E-9E22-170020B73D2E}"/>
              </a:ext>
            </a:extLst>
          </p:cNvPr>
          <p:cNvSpPr/>
          <p:nvPr/>
        </p:nvSpPr>
        <p:spPr>
          <a:xfrm>
            <a:off x="2211284" y="2409314"/>
            <a:ext cx="4628967" cy="584775"/>
          </a:xfrm>
          <a:prstGeom prst="rect">
            <a:avLst/>
          </a:prstGeom>
        </p:spPr>
        <p:txBody>
          <a:bodyPr wrap="square">
            <a:spAutoFit/>
          </a:bodyPr>
          <a:lstStyle/>
          <a:p>
            <a:r>
              <a:rPr lang="en-US" altLang="zh-CN" sz="1600" dirty="0">
                <a:solidFill>
                  <a:srgbClr val="FF0000"/>
                </a:solidFill>
                <a:latin typeface="黑体" panose="02010609060101010101" pitchFamily="49" charset="-122"/>
                <a:ea typeface="黑体" panose="02010609060101010101" pitchFamily="49" charset="-122"/>
                <a:sym typeface="FZHei-B01S" charset="0"/>
              </a:rPr>
              <a:t>DBMS</a:t>
            </a:r>
            <a:r>
              <a:rPr lang="zh-CN" altLang="en-US" sz="1600" dirty="0">
                <a:solidFill>
                  <a:srgbClr val="FF0000"/>
                </a:solidFill>
                <a:latin typeface="黑体" panose="02010609060101010101" pitchFamily="49" charset="-122"/>
                <a:ea typeface="黑体" panose="02010609060101010101" pitchFamily="49" charset="-122"/>
                <a:sym typeface="FZHei-B01S" charset="0"/>
              </a:rPr>
              <a:t>认为事务串行调度的结果保持了数据库的一致性，都是正确的</a:t>
            </a:r>
          </a:p>
        </p:txBody>
      </p:sp>
      <p:sp>
        <p:nvSpPr>
          <p:cNvPr id="2" name="矩形 1">
            <a:extLst>
              <a:ext uri="{FF2B5EF4-FFF2-40B4-BE49-F238E27FC236}">
                <a16:creationId xmlns:a16="http://schemas.microsoft.com/office/drawing/2014/main" id="{DE0AAEFE-9D94-AA48-BF6B-338554D1C93C}"/>
              </a:ext>
            </a:extLst>
          </p:cNvPr>
          <p:cNvSpPr/>
          <p:nvPr/>
        </p:nvSpPr>
        <p:spPr>
          <a:xfrm>
            <a:off x="575556" y="4228728"/>
            <a:ext cx="3276364" cy="584775"/>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cs typeface="Times New Roman" panose="02020603050405020304" pitchFamily="18" charset="0"/>
              </a:rPr>
              <a:t>最终</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写入数据库的药品</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cs typeface="Times New Roman" panose="02020603050405020304" pitchFamily="18" charset="0"/>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cs typeface="Times New Roman" panose="02020603050405020304" pitchFamily="18" charset="0"/>
              </a:rPr>
              <a:t>的价格为</a:t>
            </a:r>
            <a:r>
              <a:rPr lang="en-US" altLang="zh-CN" sz="1600" dirty="0">
                <a:latin typeface="SimHei" panose="02010609060101010101" pitchFamily="49" charset="-122"/>
                <a:ea typeface="SimHei" panose="02010609060101010101" pitchFamily="49" charset="-122"/>
              </a:rPr>
              <a:t>43</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元和</a:t>
            </a:r>
            <a:r>
              <a:rPr lang="en-US" altLang="zh-CN" sz="1600" dirty="0">
                <a:latin typeface="SimHei" panose="02010609060101010101" pitchFamily="49" charset="-122"/>
                <a:ea typeface="SimHei" panose="02010609060101010101" pitchFamily="49" charset="-122"/>
              </a:rPr>
              <a:t>16</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元</a:t>
            </a:r>
            <a:r>
              <a:rPr lang="zh-CN" altLang="zh-CN" sz="1600" dirty="0">
                <a:latin typeface="SimHei" panose="02010609060101010101" pitchFamily="49" charset="-122"/>
                <a:ea typeface="SimHei" panose="02010609060101010101" pitchFamily="49" charset="-122"/>
              </a:rPr>
              <a:t> </a:t>
            </a:r>
            <a:endParaRPr lang="zh-CN" altLang="en-US" sz="16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2539507B-98A3-EE42-8925-9385555C5BFE}"/>
              </a:ext>
            </a:extLst>
          </p:cNvPr>
          <p:cNvSpPr/>
          <p:nvPr/>
        </p:nvSpPr>
        <p:spPr>
          <a:xfrm>
            <a:off x="5328084" y="4228728"/>
            <a:ext cx="3276364" cy="584775"/>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cs typeface="Times New Roman" panose="02020603050405020304" pitchFamily="18" charset="0"/>
              </a:rPr>
              <a:t>最终</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写入数据库的药品</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cs typeface="Times New Roman" panose="02020603050405020304" pitchFamily="18" charset="0"/>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cs typeface="Times New Roman" panose="02020603050405020304" pitchFamily="18" charset="0"/>
              </a:rPr>
              <a:t>的价格为</a:t>
            </a:r>
            <a:r>
              <a:rPr lang="en-US" altLang="zh-CN" sz="1600" dirty="0">
                <a:latin typeface="SimHei" panose="02010609060101010101" pitchFamily="49" charset="-122"/>
                <a:ea typeface="SimHei" panose="02010609060101010101" pitchFamily="49" charset="-122"/>
              </a:rPr>
              <a:t>44</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元和</a:t>
            </a:r>
            <a:r>
              <a:rPr lang="en-US" altLang="zh-CN" sz="1600" dirty="0">
                <a:latin typeface="SimHei" panose="02010609060101010101" pitchFamily="49" charset="-122"/>
                <a:ea typeface="SimHei" panose="02010609060101010101" pitchFamily="49" charset="-122"/>
              </a:rPr>
              <a:t>12</a:t>
            </a:r>
            <a:r>
              <a:rPr lang="zh-CN" altLang="zh-CN" sz="1600" dirty="0">
                <a:latin typeface="SimHei" panose="02010609060101010101" pitchFamily="49" charset="-122"/>
                <a:ea typeface="SimHei" panose="02010609060101010101" pitchFamily="49" charset="-122"/>
                <a:cs typeface="Times New Roman" panose="02020603050405020304" pitchFamily="18" charset="0"/>
              </a:rPr>
              <a:t>元</a:t>
            </a:r>
            <a:r>
              <a:rPr lang="zh-CN" altLang="zh-CN" sz="1600" dirty="0">
                <a:latin typeface="SimHei" panose="02010609060101010101" pitchFamily="49" charset="-122"/>
                <a:ea typeface="SimHei" panose="02010609060101010101" pitchFamily="49" charset="-122"/>
              </a:rPr>
              <a:t> </a:t>
            </a:r>
            <a:endParaRPr lang="zh-CN" altLang="en-US" sz="1600" dirty="0">
              <a:latin typeface="SimHei" panose="02010609060101010101" pitchFamily="49" charset="-122"/>
              <a:ea typeface="SimHei" panose="02010609060101010101" pitchFamily="49" charset="-122"/>
            </a:endParaRPr>
          </a:p>
        </p:txBody>
      </p:sp>
      <p:sp>
        <p:nvSpPr>
          <p:cNvPr id="3" name="页脚占位符 2"/>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12</a:t>
            </a:fld>
            <a:endParaRPr lang="zh-CN" altLang="en-US"/>
          </a:p>
        </p:txBody>
      </p:sp>
    </p:spTree>
    <p:extLst>
      <p:ext uri="{BB962C8B-B14F-4D97-AF65-F5344CB8AC3E}">
        <p14:creationId xmlns:p14="http://schemas.microsoft.com/office/powerpoint/2010/main" val="40931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0-#ppt_w/2"/>
                                          </p:val>
                                        </p:tav>
                                        <p:tav tm="100000">
                                          <p:val>
                                            <p:strVal val="#ppt_x"/>
                                          </p:val>
                                        </p:tav>
                                      </p:tavLst>
                                    </p:anim>
                                    <p:anim calcmode="lin" valueType="num">
                                      <p:cBhvr additive="base">
                                        <p:cTn id="14"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1+#ppt_w/2"/>
                                          </p:val>
                                        </p:tav>
                                        <p:tav tm="100000">
                                          <p:val>
                                            <p:strVal val="#ppt_x"/>
                                          </p:val>
                                        </p:tav>
                                      </p:tavLst>
                                    </p:anim>
                                    <p:anim calcmode="lin" valueType="num">
                                      <p:cBhvr additive="base">
                                        <p:cTn id="26"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additive="base">
                                        <p:cTn id="37" dur="500" fill="hold"/>
                                        <p:tgtEl>
                                          <p:spTgt spid="64"/>
                                        </p:tgtEl>
                                        <p:attrNameLst>
                                          <p:attrName>ppt_x</p:attrName>
                                        </p:attrNameLst>
                                      </p:cBhvr>
                                      <p:tavLst>
                                        <p:tav tm="0">
                                          <p:val>
                                            <p:strVal val="#ppt_x"/>
                                          </p:val>
                                        </p:tav>
                                        <p:tav tm="100000">
                                          <p:val>
                                            <p:strVal val="#ppt_x"/>
                                          </p:val>
                                        </p:tav>
                                      </p:tavLst>
                                    </p:anim>
                                    <p:anim calcmode="lin" valueType="num">
                                      <p:cBhvr additive="base">
                                        <p:cTn id="3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4" grpId="0"/>
      <p:bldP spid="6" grpId="0"/>
      <p:bldP spid="2"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5796137" y="124272"/>
            <a:ext cx="15841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可串行化调度</a:t>
            </a:r>
          </a:p>
        </p:txBody>
      </p:sp>
      <p:pic>
        <p:nvPicPr>
          <p:cNvPr id="62" name="Picture 12" descr="第七章图5">
            <a:extLst>
              <a:ext uri="{FF2B5EF4-FFF2-40B4-BE49-F238E27FC236}">
                <a16:creationId xmlns:a16="http://schemas.microsoft.com/office/drawing/2014/main" id="{1631B243-D83B-B044-A3C4-D7023B67E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00" y="1600436"/>
            <a:ext cx="2316882" cy="275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6F8B8A7-58DB-0A42-B279-79AADDBC81CE}"/>
              </a:ext>
            </a:extLst>
          </p:cNvPr>
          <p:cNvSpPr/>
          <p:nvPr/>
        </p:nvSpPr>
        <p:spPr>
          <a:xfrm>
            <a:off x="815800" y="576697"/>
            <a:ext cx="7392604" cy="815608"/>
          </a:xfrm>
          <a:prstGeom prst="rect">
            <a:avLst/>
          </a:prstGeom>
        </p:spPr>
        <p:txBody>
          <a:bodyPr wrap="square">
            <a:spAutoFit/>
          </a:bodyPr>
          <a:lstStyle/>
          <a:p>
            <a:pPr marL="171450" indent="-17145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sym typeface="FZHei-B01S" charset="0"/>
              </a:rPr>
              <a:t>调度是可串行化的</a:t>
            </a:r>
            <a:endParaRPr lang="en-US" altLang="zh-CN" sz="2000" dirty="0">
              <a:solidFill>
                <a:schemeClr val="tx2"/>
              </a:solidFill>
              <a:latin typeface="黑体" panose="02010609060101010101" pitchFamily="49" charset="-122"/>
              <a:ea typeface="黑体" panose="02010609060101010101" pitchFamily="49" charset="-122"/>
              <a:sym typeface="FZHei-B01S" charset="0"/>
            </a:endParaRPr>
          </a:p>
          <a:p>
            <a:endParaRPr lang="en-US" altLang="zh-CN" sz="1100" dirty="0">
              <a:latin typeface="黑体" panose="02010609060101010101" pitchFamily="49" charset="-122"/>
              <a:ea typeface="黑体" panose="02010609060101010101" pitchFamily="49" charset="-122"/>
              <a:sym typeface="FZHei-B01S" charset="0"/>
            </a:endParaRPr>
          </a:p>
          <a:p>
            <a:r>
              <a:rPr lang="zh-CN" altLang="en-US" sz="1100" dirty="0">
                <a:latin typeface="黑体" panose="02010609060101010101" pitchFamily="49" charset="-122"/>
                <a:ea typeface="黑体" panose="02010609060101010101" pitchFamily="49" charset="-122"/>
                <a:sym typeface="FZHei-B01S" charset="0"/>
              </a:rPr>
              <a:t>    </a:t>
            </a:r>
            <a:r>
              <a:rPr lang="zh-CN" altLang="en-US" sz="1600" dirty="0">
                <a:latin typeface="黑体" panose="02010609060101010101" pitchFamily="49" charset="-122"/>
                <a:ea typeface="黑体" panose="02010609060101010101" pitchFamily="49" charset="-122"/>
                <a:sym typeface="FZHei-B01S" charset="0"/>
              </a:rPr>
              <a:t>多个事务交叉调度的结果与</a:t>
            </a:r>
            <a:r>
              <a:rPr lang="zh-CN" altLang="en-US" sz="1600" dirty="0">
                <a:solidFill>
                  <a:srgbClr val="FF0000"/>
                </a:solidFill>
                <a:latin typeface="黑体" panose="02010609060101010101" pitchFamily="49" charset="-122"/>
                <a:ea typeface="黑体" panose="02010609060101010101" pitchFamily="49" charset="-122"/>
                <a:sym typeface="FZHei-B01S" charset="0"/>
              </a:rPr>
              <a:t>某一个串行调度</a:t>
            </a:r>
            <a:r>
              <a:rPr lang="zh-CN" altLang="en-US" sz="1600" dirty="0">
                <a:latin typeface="黑体" panose="02010609060101010101" pitchFamily="49" charset="-122"/>
                <a:ea typeface="黑体" panose="02010609060101010101" pitchFamily="49" charset="-122"/>
                <a:sym typeface="FZHei-B01S" charset="0"/>
              </a:rPr>
              <a:t>的结果相同</a:t>
            </a:r>
            <a:endParaRPr lang="zh-CN" altLang="en-US" sz="1600" dirty="0"/>
          </a:p>
        </p:txBody>
      </p:sp>
      <p:pic>
        <p:nvPicPr>
          <p:cNvPr id="10" name="Picture 4" descr="第七章图7">
            <a:extLst>
              <a:ext uri="{FF2B5EF4-FFF2-40B4-BE49-F238E27FC236}">
                <a16:creationId xmlns:a16="http://schemas.microsoft.com/office/drawing/2014/main" id="{B10C9F2B-1E11-D347-9CDD-A0841D0B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1564432"/>
            <a:ext cx="2185987" cy="275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3C26C37F-6A0C-D04B-BEDF-B1D9600DEAFD}"/>
              </a:ext>
            </a:extLst>
          </p:cNvPr>
          <p:cNvSpPr/>
          <p:nvPr/>
        </p:nvSpPr>
        <p:spPr>
          <a:xfrm>
            <a:off x="3186101" y="2480904"/>
            <a:ext cx="2610036" cy="830997"/>
          </a:xfrm>
          <a:prstGeom prst="rect">
            <a:avLst/>
          </a:prstGeom>
        </p:spPr>
        <p:txBody>
          <a:bodyPr wrap="square">
            <a:spAutoFit/>
          </a:bodyPr>
          <a:lstStyle/>
          <a:p>
            <a:pPr fontAlgn="auto">
              <a:spcBef>
                <a:spcPct val="50000"/>
              </a:spcBef>
              <a:buSzPct val="80000"/>
            </a:pPr>
            <a:r>
              <a:rPr lang="zh-CN" altLang="en-US" sz="1600" kern="0" noProof="1">
                <a:solidFill>
                  <a:srgbClr val="FF0000"/>
                </a:solidFill>
                <a:effectLst>
                  <a:outerShdw blurRad="38100" dist="25400" dir="5400000" algn="ctr" rotWithShape="0">
                    <a:srgbClr val="6E747A">
                      <a:alpha val="43000"/>
                    </a:srgbClr>
                  </a:outerShdw>
                </a:effectLst>
                <a:latin typeface="SimHei" panose="02010609060101010101" pitchFamily="49" charset="-122"/>
                <a:ea typeface="SimHei" panose="02010609060101010101" pitchFamily="49" charset="-122"/>
                <a:cs typeface="+mn-ea"/>
                <a:sym typeface="+mn-ea"/>
              </a:rPr>
              <a:t>并行调度与串行调度的结果相同，交叉调度是可串行的调度 </a:t>
            </a:r>
          </a:p>
        </p:txBody>
      </p:sp>
      <p:sp>
        <p:nvSpPr>
          <p:cNvPr id="4" name="矩形 3">
            <a:extLst>
              <a:ext uri="{FF2B5EF4-FFF2-40B4-BE49-F238E27FC236}">
                <a16:creationId xmlns:a16="http://schemas.microsoft.com/office/drawing/2014/main" id="{770A841E-AF97-E64D-A471-31F9AC8F9EB2}"/>
              </a:ext>
            </a:extLst>
          </p:cNvPr>
          <p:cNvSpPr/>
          <p:nvPr/>
        </p:nvSpPr>
        <p:spPr>
          <a:xfrm>
            <a:off x="20216" y="4444752"/>
            <a:ext cx="9143999" cy="338554"/>
          </a:xfrm>
          <a:prstGeom prst="rect">
            <a:avLst/>
          </a:prstGeom>
        </p:spPr>
        <p:txBody>
          <a:bodyPr wrap="square">
            <a:spAutoFit/>
          </a:bodyPr>
          <a:lstStyle/>
          <a:p>
            <a:r>
              <a:rPr lang="zh-CN" altLang="en-US" sz="1600" dirty="0">
                <a:solidFill>
                  <a:srgbClr val="FF0000"/>
                </a:solidFill>
                <a:latin typeface="黑体" panose="02010609060101010101" pitchFamily="49" charset="-122"/>
                <a:ea typeface="黑体" panose="02010609060101010101" pitchFamily="49" charset="-122"/>
                <a:sym typeface="FZHei-B01S" charset="0"/>
              </a:rPr>
              <a:t>一个调度如果是可串行化的，系统认为其调度是一个正确的调度，保持了数据库的一致性</a:t>
            </a:r>
            <a:endParaRPr lang="zh-CN" altLang="en-US" sz="1600" dirty="0">
              <a:solidFill>
                <a:srgbClr val="FF0000"/>
              </a:solidFill>
            </a:endParaRPr>
          </a:p>
        </p:txBody>
      </p:sp>
      <p:sp>
        <p:nvSpPr>
          <p:cNvPr id="16" name="文本框 15">
            <a:extLst>
              <a:ext uri="{FF2B5EF4-FFF2-40B4-BE49-F238E27FC236}">
                <a16:creationId xmlns:a16="http://schemas.microsoft.com/office/drawing/2014/main" id="{B49A3D64-F2DA-3140-8024-5485F2F9164B}"/>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可串行化调度</a:t>
            </a:r>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13</a:t>
            </a:fld>
            <a:endParaRPr lang="zh-CN" altLang="en-US"/>
          </a:p>
        </p:txBody>
      </p:sp>
    </p:spTree>
    <p:extLst>
      <p:ext uri="{BB962C8B-B14F-4D97-AF65-F5344CB8AC3E}">
        <p14:creationId xmlns:p14="http://schemas.microsoft.com/office/powerpoint/2010/main" val="40027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0-#ppt_w/2"/>
                                          </p:val>
                                        </p:tav>
                                        <p:tav tm="100000">
                                          <p:val>
                                            <p:strVal val="#ppt_x"/>
                                          </p:val>
                                        </p:tav>
                                      </p:tavLst>
                                    </p:anim>
                                    <p:anim calcmode="lin" valueType="num">
                                      <p:cBhvr additive="base">
                                        <p:cTn id="14" dur="500" fill="hold"/>
                                        <p:tgtEl>
                                          <p:spTgt spid="62"/>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868144" y="124272"/>
            <a:ext cx="1656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可串行化调度</a:t>
            </a:r>
          </a:p>
        </p:txBody>
      </p:sp>
      <p:pic>
        <p:nvPicPr>
          <p:cNvPr id="9" name="Picture 3" descr="第七章图8">
            <a:extLst>
              <a:ext uri="{FF2B5EF4-FFF2-40B4-BE49-F238E27FC236}">
                <a16:creationId xmlns:a16="http://schemas.microsoft.com/office/drawing/2014/main" id="{CE2AC857-55F1-E240-BD4E-AC0FD686F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911" y="1162099"/>
            <a:ext cx="2606878" cy="246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第七章图5">
            <a:extLst>
              <a:ext uri="{FF2B5EF4-FFF2-40B4-BE49-F238E27FC236}">
                <a16:creationId xmlns:a16="http://schemas.microsoft.com/office/drawing/2014/main" id="{C4F413CF-EDEA-8148-A825-8586451E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14" y="1212853"/>
            <a:ext cx="2414012" cy="24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a:extLst>
              <a:ext uri="{FF2B5EF4-FFF2-40B4-BE49-F238E27FC236}">
                <a16:creationId xmlns:a16="http://schemas.microsoft.com/office/drawing/2014/main" id="{3C01E5F5-F2D3-6641-B61B-8502F91D50B7}"/>
              </a:ext>
            </a:extLst>
          </p:cNvPr>
          <p:cNvSpPr/>
          <p:nvPr/>
        </p:nvSpPr>
        <p:spPr bwMode="auto">
          <a:xfrm>
            <a:off x="4627646" y="2394291"/>
            <a:ext cx="1274762" cy="268287"/>
          </a:xfrm>
          <a:prstGeom prst="wedgeRoundRectCallout">
            <a:avLst>
              <a:gd name="adj1" fmla="val 95491"/>
              <a:gd name="adj2" fmla="val -112500"/>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lgn="ctr"/>
            <a:r>
              <a:rPr lang="zh-CN" altLang="en-US" sz="1600" b="1" dirty="0">
                <a:solidFill>
                  <a:schemeClr val="bg1"/>
                </a:solidFill>
                <a:latin typeface="Arial" panose="020B0604020202020204" pitchFamily="34" charset="0"/>
                <a:ea typeface="楷体_GB2312" pitchFamily="49" charset="-122"/>
              </a:rPr>
              <a:t>丢失更新！</a:t>
            </a:r>
          </a:p>
        </p:txBody>
      </p:sp>
      <p:sp>
        <p:nvSpPr>
          <p:cNvPr id="13" name="文本框 12">
            <a:extLst>
              <a:ext uri="{FF2B5EF4-FFF2-40B4-BE49-F238E27FC236}">
                <a16:creationId xmlns:a16="http://schemas.microsoft.com/office/drawing/2014/main" id="{F57E3C23-EAB8-424D-BCC6-A5C9E9E89202}"/>
              </a:ext>
            </a:extLst>
          </p:cNvPr>
          <p:cNvSpPr txBox="1"/>
          <p:nvPr/>
        </p:nvSpPr>
        <p:spPr>
          <a:xfrm>
            <a:off x="3498626" y="1312404"/>
            <a:ext cx="2297510" cy="830997"/>
          </a:xfrm>
          <a:prstGeom prst="rect">
            <a:avLst/>
          </a:prstGeom>
          <a:noFill/>
        </p:spPr>
        <p:txBody>
          <a:bodyPr wrap="square">
            <a:spAutoFit/>
            <a:scene3d>
              <a:camera prst="orthographicFront"/>
              <a:lightRig rig="threePt" dir="t"/>
            </a:scene3d>
          </a:bodyPr>
          <a:lstStyle/>
          <a:p>
            <a:pPr fontAlgn="auto">
              <a:spcBef>
                <a:spcPct val="50000"/>
              </a:spcBef>
              <a:buSzPct val="80000"/>
            </a:pPr>
            <a:r>
              <a:rPr lang="zh-CN" altLang="en-US" sz="1600" kern="0" noProof="1">
                <a:solidFill>
                  <a:srgbClr val="FF0000"/>
                </a:solidFill>
                <a:effectLst>
                  <a:outerShdw blurRad="38100" dist="25400" dir="5400000" algn="ctr" rotWithShape="0">
                    <a:srgbClr val="6E747A">
                      <a:alpha val="43000"/>
                    </a:srgbClr>
                  </a:outerShdw>
                </a:effectLst>
                <a:latin typeface="SimHei" panose="02010609060101010101" pitchFamily="49" charset="-122"/>
                <a:ea typeface="SimHei" panose="02010609060101010101" pitchFamily="49" charset="-122"/>
                <a:cs typeface="+mn-ea"/>
                <a:sym typeface="+mn-ea"/>
              </a:rPr>
              <a:t>与两个串行调度的结果都不一致，交叉调度是一个不可串行化的调度。 </a:t>
            </a:r>
          </a:p>
        </p:txBody>
      </p:sp>
      <p:sp>
        <p:nvSpPr>
          <p:cNvPr id="14" name="矩形 13">
            <a:extLst>
              <a:ext uri="{FF2B5EF4-FFF2-40B4-BE49-F238E27FC236}">
                <a16:creationId xmlns:a16="http://schemas.microsoft.com/office/drawing/2014/main" id="{FE1CA729-4361-2042-8002-5AB27991D0C0}"/>
              </a:ext>
            </a:extLst>
          </p:cNvPr>
          <p:cNvSpPr/>
          <p:nvPr/>
        </p:nvSpPr>
        <p:spPr>
          <a:xfrm>
            <a:off x="1084614" y="3939176"/>
            <a:ext cx="7758501" cy="584775"/>
          </a:xfrm>
          <a:prstGeom prst="rect">
            <a:avLst/>
          </a:prstGeom>
        </p:spPr>
        <p:txBody>
          <a:bodyPr wrap="square">
            <a:spAutoFit/>
          </a:bodyPr>
          <a:lstStyle/>
          <a:p>
            <a:r>
              <a:rPr lang="en-US" altLang="zh-CN" sz="1600" dirty="0">
                <a:solidFill>
                  <a:srgbClr val="FF0000"/>
                </a:solidFill>
                <a:latin typeface="黑体" panose="02010609060101010101" pitchFamily="49" charset="-122"/>
                <a:ea typeface="黑体" panose="02010609060101010101" pitchFamily="49" charset="-122"/>
                <a:sym typeface="FZHei-B01S" charset="0"/>
              </a:rPr>
              <a:t>DBMS</a:t>
            </a:r>
            <a:r>
              <a:rPr lang="zh-CN" altLang="en-US" sz="1600" dirty="0">
                <a:solidFill>
                  <a:srgbClr val="FF0000"/>
                </a:solidFill>
                <a:latin typeface="黑体" panose="02010609060101010101" pitchFamily="49" charset="-122"/>
                <a:ea typeface="黑体" panose="02010609060101010101" pitchFamily="49" charset="-122"/>
                <a:sym typeface="FZHei-B01S" charset="0"/>
              </a:rPr>
              <a:t>必须对事务的运行加以控制，确保交叉调度完毕后的结果与某一串行调度的结果相同，数据库不会出现不一致的状态。</a:t>
            </a:r>
            <a:r>
              <a:rPr lang="en-US" altLang="zh-CN" sz="1600" dirty="0">
                <a:solidFill>
                  <a:srgbClr val="FF0000"/>
                </a:solidFill>
                <a:latin typeface="黑体" panose="02010609060101010101" pitchFamily="49" charset="-122"/>
                <a:ea typeface="黑体" panose="02010609060101010101" pitchFamily="49" charset="-122"/>
                <a:sym typeface="FZHei-B01S" charset="0"/>
              </a:rPr>
              <a:t> </a:t>
            </a:r>
            <a:endParaRPr lang="zh-CN" altLang="en-US" sz="1600" dirty="0">
              <a:solidFill>
                <a:srgbClr val="FF0000"/>
              </a:solidFill>
            </a:endParaRPr>
          </a:p>
        </p:txBody>
      </p:sp>
      <p:sp>
        <p:nvSpPr>
          <p:cNvPr id="19" name="文本框 18">
            <a:extLst>
              <a:ext uri="{FF2B5EF4-FFF2-40B4-BE49-F238E27FC236}">
                <a16:creationId xmlns:a16="http://schemas.microsoft.com/office/drawing/2014/main" id="{A056070B-1081-1B42-9CF1-D731EC63058B}"/>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可串行化调度</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14</a:t>
            </a:fld>
            <a:endParaRPr lang="zh-CN" altLang="en-US"/>
          </a:p>
        </p:txBody>
      </p:sp>
    </p:spTree>
    <p:extLst>
      <p:ext uri="{BB962C8B-B14F-4D97-AF65-F5344CB8AC3E}">
        <p14:creationId xmlns:p14="http://schemas.microsoft.com/office/powerpoint/2010/main" val="39634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84FA70-E6D4-2348-9A45-9B5CE3544AC0}"/>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048164" y="124272"/>
            <a:ext cx="14761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调度的表示</a:t>
            </a:r>
          </a:p>
        </p:txBody>
      </p:sp>
      <p:sp>
        <p:nvSpPr>
          <p:cNvPr id="15" name="内容占位符 2">
            <a:extLst>
              <a:ext uri="{FF2B5EF4-FFF2-40B4-BE49-F238E27FC236}">
                <a16:creationId xmlns:a16="http://schemas.microsoft.com/office/drawing/2014/main" id="{E957E2C3-BC1B-9047-B49E-A2536FC48EAC}"/>
              </a:ext>
            </a:extLst>
          </p:cNvPr>
          <p:cNvSpPr txBox="1">
            <a:spLocks noChangeArrowheads="1"/>
          </p:cNvSpPr>
          <p:nvPr/>
        </p:nvSpPr>
        <p:spPr>
          <a:xfrm>
            <a:off x="575556" y="844353"/>
            <a:ext cx="7743825"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简记符号</a:t>
            </a:r>
          </a:p>
          <a:p>
            <a:pPr marL="914400" lvl="2" indent="0">
              <a:buNone/>
            </a:pPr>
            <a:endParaRPr lang="en-US" altLang="zh-CN" sz="1100" dirty="0">
              <a:latin typeface="SimHei" panose="02010609060101010101" pitchFamily="49" charset="-122"/>
              <a:ea typeface="SimHei" panose="02010609060101010101" pitchFamily="49" charset="-122"/>
            </a:endParaRPr>
          </a:p>
          <a:p>
            <a:pPr marL="914400" lvl="2" indent="0">
              <a:buNone/>
            </a:pPr>
            <a:r>
              <a:rPr lang="en-US" altLang="zh-CN" sz="1600" dirty="0">
                <a:latin typeface="SimHei" panose="02010609060101010101" pitchFamily="49" charset="-122"/>
                <a:ea typeface="SimHei" panose="02010609060101010101" pitchFamily="49" charset="-122"/>
              </a:rPr>
              <a:t>WRITE</a:t>
            </a:r>
            <a:r>
              <a:rPr lang="zh-CN" altLang="en-US" sz="1600" dirty="0">
                <a:latin typeface="SimHei" panose="02010609060101010101" pitchFamily="49" charset="-122"/>
                <a:ea typeface="SimHei" panose="02010609060101010101" pitchFamily="49" charset="-122"/>
              </a:rPr>
              <a:t>简写为</a:t>
            </a:r>
            <a:r>
              <a:rPr lang="en-US" altLang="zh-CN" sz="1600" dirty="0">
                <a:latin typeface="SimHei" panose="02010609060101010101" pitchFamily="49" charset="-122"/>
                <a:ea typeface="SimHei" panose="02010609060101010101" pitchFamily="49" charset="-122"/>
              </a:rPr>
              <a:t>W</a:t>
            </a:r>
            <a:r>
              <a:rPr lang="zh-CN" altLang="en-US" sz="1600" dirty="0">
                <a:latin typeface="SimHei" panose="02010609060101010101" pitchFamily="49" charset="-122"/>
                <a:ea typeface="SimHei" panose="02010609060101010101" pitchFamily="49" charset="-122"/>
              </a:rPr>
              <a:t>，</a:t>
            </a:r>
          </a:p>
          <a:p>
            <a:pPr marL="914400" lvl="2" indent="0">
              <a:buNone/>
            </a:pPr>
            <a:r>
              <a:rPr lang="en-US" altLang="zh-CN" sz="1600" dirty="0">
                <a:latin typeface="SimHei" panose="02010609060101010101" pitchFamily="49" charset="-122"/>
                <a:ea typeface="SimHei" panose="02010609060101010101" pitchFamily="49" charset="-122"/>
              </a:rPr>
              <a:t>READ</a:t>
            </a:r>
            <a:r>
              <a:rPr lang="zh-CN" altLang="en-US" sz="1600" dirty="0">
                <a:latin typeface="SimHei" panose="02010609060101010101" pitchFamily="49" charset="-122"/>
                <a:ea typeface="SimHei" panose="02010609060101010101" pitchFamily="49" charset="-122"/>
              </a:rPr>
              <a:t>简写为</a:t>
            </a:r>
            <a:r>
              <a:rPr lang="en-US" altLang="zh-CN" sz="1600" dirty="0">
                <a:latin typeface="SimHei" panose="02010609060101010101" pitchFamily="49" charset="-122"/>
                <a:ea typeface="SimHei" panose="02010609060101010101" pitchFamily="49" charset="-122"/>
              </a:rPr>
              <a:t>R</a:t>
            </a:r>
            <a:r>
              <a:rPr lang="zh-CN" altLang="en-US" sz="1600" dirty="0">
                <a:latin typeface="SimHei" panose="02010609060101010101" pitchFamily="49" charset="-122"/>
                <a:ea typeface="SimHei" panose="02010609060101010101" pitchFamily="49" charset="-122"/>
              </a:rPr>
              <a:t>，</a:t>
            </a:r>
          </a:p>
          <a:p>
            <a:pPr marL="914400" lvl="2" indent="0">
              <a:buNone/>
            </a:pPr>
            <a:r>
              <a:rPr lang="en-US" altLang="zh-CN" sz="1600" dirty="0">
                <a:latin typeface="SimHei" panose="02010609060101010101" pitchFamily="49" charset="-122"/>
                <a:ea typeface="SimHei" panose="02010609060101010101" pitchFamily="49" charset="-122"/>
              </a:rPr>
              <a:t>WT(X)</a:t>
            </a:r>
            <a:r>
              <a:rPr lang="zh-CN" altLang="en-US" sz="1600" dirty="0">
                <a:latin typeface="SimHei" panose="02010609060101010101" pitchFamily="49" charset="-122"/>
                <a:ea typeface="SimHei" panose="02010609060101010101" pitchFamily="49" charset="-122"/>
              </a:rPr>
              <a:t>：事务</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写数据库元素</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a:t>
            </a:r>
          </a:p>
          <a:p>
            <a:pPr marL="914400" lvl="2" indent="0">
              <a:buNone/>
            </a:pPr>
            <a:r>
              <a:rPr lang="en-US" altLang="zh-CN" sz="1600" dirty="0">
                <a:latin typeface="SimHei" panose="02010609060101010101" pitchFamily="49" charset="-122"/>
                <a:ea typeface="SimHei" panose="02010609060101010101" pitchFamily="49" charset="-122"/>
              </a:rPr>
              <a:t>RT(X)</a:t>
            </a:r>
            <a:r>
              <a:rPr lang="zh-CN" altLang="en-US" sz="1600" dirty="0">
                <a:latin typeface="SimHei" panose="02010609060101010101" pitchFamily="49" charset="-122"/>
                <a:ea typeface="SimHei" panose="02010609060101010101" pitchFamily="49" charset="-122"/>
              </a:rPr>
              <a:t>：事务</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读数据库元素</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a:t>
            </a:r>
          </a:p>
          <a:p>
            <a:pPr marL="914400" lvl="2" indent="0">
              <a:buNone/>
            </a:pP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表示一个调度。</a:t>
            </a:r>
            <a:endParaRPr lang="en-US" altLang="zh-CN" sz="1600" dirty="0">
              <a:latin typeface="SimHei" panose="02010609060101010101" pitchFamily="49" charset="-122"/>
              <a:ea typeface="SimHei" panose="02010609060101010101" pitchFamily="49" charset="-122"/>
            </a:endParaRPr>
          </a:p>
        </p:txBody>
      </p:sp>
      <p:sp>
        <p:nvSpPr>
          <p:cNvPr id="4" name="矩形 3">
            <a:extLst>
              <a:ext uri="{FF2B5EF4-FFF2-40B4-BE49-F238E27FC236}">
                <a16:creationId xmlns:a16="http://schemas.microsoft.com/office/drawing/2014/main" id="{0FE4CF86-9089-7F44-8991-585150D35B12}"/>
              </a:ext>
            </a:extLst>
          </p:cNvPr>
          <p:cNvSpPr/>
          <p:nvPr/>
        </p:nvSpPr>
        <p:spPr>
          <a:xfrm>
            <a:off x="594185" y="3289719"/>
            <a:ext cx="7737873" cy="892552"/>
          </a:xfrm>
          <a:prstGeom prst="rect">
            <a:avLst/>
          </a:prstGeom>
        </p:spPr>
        <p:txBody>
          <a:bodyPr wrap="squar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调度</a:t>
            </a:r>
            <a:r>
              <a:rPr lang="en-US" altLang="zh-CN" sz="2000" dirty="0">
                <a:solidFill>
                  <a:schemeClr val="tx2"/>
                </a:solidFill>
                <a:latin typeface="SimHei" panose="02010609060101010101" pitchFamily="49" charset="-122"/>
                <a:ea typeface="SimHei" panose="02010609060101010101" pitchFamily="49" charset="-122"/>
              </a:rPr>
              <a:t>(</a:t>
            </a:r>
            <a:r>
              <a:rPr lang="zh-CN" altLang="en-US" sz="2000" dirty="0">
                <a:solidFill>
                  <a:schemeClr val="tx2"/>
                </a:solidFill>
                <a:latin typeface="SimHei" panose="02010609060101010101" pitchFamily="49" charset="-122"/>
                <a:ea typeface="SimHei" panose="02010609060101010101" pitchFamily="49" charset="-122"/>
              </a:rPr>
              <a:t>事务序列</a:t>
            </a:r>
            <a:r>
              <a:rPr lang="en-US" altLang="zh-CN" sz="2000" dirty="0">
                <a:solidFill>
                  <a:schemeClr val="tx2"/>
                </a:solidFill>
                <a:latin typeface="SimHei" panose="02010609060101010101" pitchFamily="49" charset="-122"/>
                <a:ea typeface="SimHei" panose="02010609060101010101" pitchFamily="49" charset="-122"/>
              </a:rPr>
              <a:t>)</a:t>
            </a:r>
            <a:r>
              <a:rPr lang="zh-CN" altLang="en-US" sz="2000" dirty="0">
                <a:solidFill>
                  <a:schemeClr val="tx2"/>
                </a:solidFill>
                <a:latin typeface="SimHei" panose="02010609060101010101" pitchFamily="49" charset="-122"/>
                <a:ea typeface="SimHei" panose="02010609060101010101" pitchFamily="49" charset="-122"/>
              </a:rPr>
              <a:t>表示</a:t>
            </a:r>
          </a:p>
          <a:p>
            <a:pPr lvl="2"/>
            <a:endParaRPr lang="en-US" altLang="zh-CN" sz="1600" dirty="0">
              <a:latin typeface="SimHei" panose="02010609060101010101" pitchFamily="49" charset="-122"/>
              <a:ea typeface="SimHei" panose="02010609060101010101" pitchFamily="49" charset="-122"/>
            </a:endParaRPr>
          </a:p>
          <a:p>
            <a:pPr lvl="2"/>
            <a:r>
              <a:rPr lang="en-US" altLang="zh-CN" sz="1600" dirty="0">
                <a:latin typeface="SimHei" panose="02010609060101010101" pitchFamily="49" charset="-122"/>
                <a:ea typeface="SimHei" panose="02010609060101010101" pitchFamily="49" charset="-122"/>
              </a:rPr>
              <a:t>S = R1(A) R2(A) W1(A) W2(A) R2(B) R1(B) W2(B) W1(B) </a:t>
            </a:r>
            <a:endParaRPr lang="zh-CN" altLang="en-US" sz="1600" dirty="0">
              <a:latin typeface="SimHei" panose="02010609060101010101" pitchFamily="49" charset="-122"/>
              <a:ea typeface="SimHei" panose="02010609060101010101" pitchFamily="49" charset="-122"/>
            </a:endParaRPr>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15</a:t>
            </a:fld>
            <a:endParaRPr lang="zh-CN" altLang="en-US"/>
          </a:p>
        </p:txBody>
      </p:sp>
    </p:spTree>
    <p:extLst>
      <p:ext uri="{BB962C8B-B14F-4D97-AF65-F5344CB8AC3E}">
        <p14:creationId xmlns:p14="http://schemas.microsoft.com/office/powerpoint/2010/main" val="262873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181514" y="124272"/>
            <a:ext cx="115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指令冲突</a:t>
            </a:r>
          </a:p>
        </p:txBody>
      </p:sp>
      <p:sp>
        <p:nvSpPr>
          <p:cNvPr id="6" name="内容占位符 2">
            <a:extLst>
              <a:ext uri="{FF2B5EF4-FFF2-40B4-BE49-F238E27FC236}">
                <a16:creationId xmlns:a16="http://schemas.microsoft.com/office/drawing/2014/main" id="{284B55C9-EBDC-3249-883D-C6F6366A121B}"/>
              </a:ext>
            </a:extLst>
          </p:cNvPr>
          <p:cNvSpPr txBox="1">
            <a:spLocks noChangeArrowheads="1"/>
          </p:cNvSpPr>
          <p:nvPr/>
        </p:nvSpPr>
        <p:spPr>
          <a:xfrm>
            <a:off x="130056" y="896768"/>
            <a:ext cx="7483475" cy="4971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 读写不同数据：不冲突</a:t>
            </a:r>
            <a:endParaRPr lang="en-US" altLang="zh-CN" sz="2000" dirty="0">
              <a:solidFill>
                <a:schemeClr val="tx2"/>
              </a:solidFill>
              <a:latin typeface="SimHei" panose="02010609060101010101" pitchFamily="49" charset="-122"/>
              <a:ea typeface="SimHei" panose="02010609060101010101" pitchFamily="49" charset="-122"/>
            </a:endParaRPr>
          </a:p>
          <a:p>
            <a:pPr marL="914400" lvl="2" indent="0">
              <a:buNone/>
            </a:pPr>
            <a:endParaRPr lang="en-US" altLang="zh-CN" sz="20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D65A84E-FD0A-864D-855F-E8253069D589}"/>
              </a:ext>
            </a:extLst>
          </p:cNvPr>
          <p:cNvSpPr/>
          <p:nvPr/>
        </p:nvSpPr>
        <p:spPr>
          <a:xfrm>
            <a:off x="130056" y="1824500"/>
            <a:ext cx="8122852" cy="646331"/>
          </a:xfrm>
          <a:prstGeom prst="rect">
            <a:avLst/>
          </a:prstGeom>
        </p:spPr>
        <p:txBody>
          <a:bodyPr wrap="square">
            <a:spAutoFit/>
          </a:bodyPr>
          <a:lstStyle/>
          <a:p>
            <a:pPr marL="125730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读相同数据：不冲突</a:t>
            </a:r>
          </a:p>
          <a:p>
            <a:pPr lvl="3"/>
            <a:r>
              <a:rPr lang="zh-CN" altLang="en-US" sz="1600" dirty="0">
                <a:latin typeface="SimHei" panose="02010609060101010101" pitchFamily="49" charset="-122"/>
                <a:ea typeface="SimHei" panose="02010609060101010101" pitchFamily="49" charset="-122"/>
              </a:rPr>
              <a:t>若事务</a:t>
            </a:r>
            <a:r>
              <a:rPr lang="en-US" altLang="zh-CN" sz="1600" dirty="0" err="1">
                <a:latin typeface="SimHei" panose="02010609060101010101" pitchFamily="49" charset="-122"/>
                <a:ea typeface="SimHei" panose="02010609060101010101" pitchFamily="49" charset="-122"/>
              </a:rPr>
              <a:t>Ti</a:t>
            </a: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和</a:t>
            </a:r>
            <a:r>
              <a:rPr lang="en-US" altLang="zh-CN" sz="1600" dirty="0" err="1">
                <a:latin typeface="SimHei" panose="02010609060101010101" pitchFamily="49" charset="-122"/>
                <a:ea typeface="SimHei" panose="02010609060101010101" pitchFamily="49" charset="-122"/>
              </a:rPr>
              <a:t>Tj</a:t>
            </a:r>
            <a:r>
              <a:rPr lang="zh-CN" altLang="en-US" sz="1600" dirty="0">
                <a:latin typeface="SimHei" panose="02010609060101010101" pitchFamily="49" charset="-122"/>
                <a:ea typeface="SimHei" panose="02010609060101010101" pitchFamily="49" charset="-122"/>
              </a:rPr>
              <a:t>都是读取数据</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，则</a:t>
            </a:r>
            <a:r>
              <a:rPr lang="en-US" altLang="zh-CN" sz="1600" dirty="0">
                <a:latin typeface="SimHei" panose="02010609060101010101" pitchFamily="49" charset="-122"/>
                <a:ea typeface="SimHei" panose="02010609060101010101" pitchFamily="49" charset="-122"/>
              </a:rPr>
              <a:t>Ri(A)</a:t>
            </a:r>
            <a:r>
              <a:rPr lang="zh-CN" altLang="en-US" sz="1600" dirty="0">
                <a:latin typeface="SimHei" panose="02010609060101010101" pitchFamily="49" charset="-122"/>
                <a:ea typeface="SimHei" panose="02010609060101010101" pitchFamily="49" charset="-122"/>
              </a:rPr>
              <a:t>，</a:t>
            </a:r>
            <a:r>
              <a:rPr lang="en-US" altLang="zh-CN" sz="1600" dirty="0" err="1">
                <a:latin typeface="SimHei" panose="02010609060101010101" pitchFamily="49" charset="-122"/>
                <a:ea typeface="SimHei" panose="02010609060101010101" pitchFamily="49" charset="-122"/>
              </a:rPr>
              <a:t>Rj</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指令不发生冲突。</a:t>
            </a:r>
          </a:p>
        </p:txBody>
      </p:sp>
      <p:sp>
        <p:nvSpPr>
          <p:cNvPr id="7" name="矩形 6">
            <a:extLst>
              <a:ext uri="{FF2B5EF4-FFF2-40B4-BE49-F238E27FC236}">
                <a16:creationId xmlns:a16="http://schemas.microsoft.com/office/drawing/2014/main" id="{A32AE0B9-91E2-E24D-BCB1-92AE48EF01C2}"/>
              </a:ext>
            </a:extLst>
          </p:cNvPr>
          <p:cNvSpPr/>
          <p:nvPr/>
        </p:nvSpPr>
        <p:spPr>
          <a:xfrm>
            <a:off x="72468" y="2835085"/>
            <a:ext cx="8193500" cy="892552"/>
          </a:xfrm>
          <a:prstGeom prst="rect">
            <a:avLst/>
          </a:prstGeom>
        </p:spPr>
        <p:txBody>
          <a:bodyPr wrap="square">
            <a:spAutoFit/>
          </a:bodyPr>
          <a:lstStyle/>
          <a:p>
            <a:pPr marL="125730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读写相同数据：冲突</a:t>
            </a:r>
          </a:p>
          <a:p>
            <a:pPr lvl="3"/>
            <a:r>
              <a:rPr lang="zh-CN" altLang="en-US" sz="1600" dirty="0">
                <a:latin typeface="SimHei" panose="02010609060101010101" pitchFamily="49" charset="-122"/>
                <a:ea typeface="SimHei" panose="02010609060101010101" pitchFamily="49" charset="-122"/>
              </a:rPr>
              <a:t>若事务</a:t>
            </a:r>
            <a:r>
              <a:rPr lang="en-US" altLang="zh-CN" sz="1600" dirty="0" err="1">
                <a:latin typeface="SimHei" panose="02010609060101010101" pitchFamily="49" charset="-122"/>
                <a:ea typeface="SimHei" panose="02010609060101010101" pitchFamily="49" charset="-122"/>
              </a:rPr>
              <a:t>Ti</a:t>
            </a: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和</a:t>
            </a:r>
            <a:r>
              <a:rPr lang="en-US" altLang="zh-CN" sz="1600" dirty="0" err="1">
                <a:latin typeface="SimHei" panose="02010609060101010101" pitchFamily="49" charset="-122"/>
                <a:ea typeface="SimHei" panose="02010609060101010101" pitchFamily="49" charset="-122"/>
              </a:rPr>
              <a:t>Tj</a:t>
            </a:r>
            <a:r>
              <a:rPr lang="zh-CN" altLang="en-US" sz="1600" dirty="0">
                <a:latin typeface="SimHei" panose="02010609060101010101" pitchFamily="49" charset="-122"/>
                <a:ea typeface="SimHei" panose="02010609060101010101" pitchFamily="49" charset="-122"/>
              </a:rPr>
              <a:t>一个是读数据，一个是写数据，则事务的执行顺序是重要的。</a:t>
            </a:r>
            <a:r>
              <a:rPr lang="en-US" altLang="zh-CN" sz="1600" dirty="0">
                <a:latin typeface="SimHei" panose="02010609060101010101" pitchFamily="49" charset="-122"/>
                <a:ea typeface="SimHei" panose="02010609060101010101" pitchFamily="49" charset="-122"/>
              </a:rPr>
              <a:t>Ri(A)</a:t>
            </a:r>
            <a:r>
              <a:rPr lang="zh-CN" altLang="en-US" sz="1600" dirty="0">
                <a:latin typeface="SimHei" panose="02010609060101010101" pitchFamily="49" charset="-122"/>
                <a:ea typeface="SimHei" panose="02010609060101010101" pitchFamily="49" charset="-122"/>
              </a:rPr>
              <a:t>和</a:t>
            </a:r>
            <a:r>
              <a:rPr lang="en-US" altLang="zh-CN" sz="1600" dirty="0" err="1">
                <a:latin typeface="SimHei" panose="02010609060101010101" pitchFamily="49" charset="-122"/>
                <a:ea typeface="SimHei" panose="02010609060101010101" pitchFamily="49" charset="-122"/>
              </a:rPr>
              <a:t>Wj</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指令是冲突的。</a:t>
            </a:r>
          </a:p>
        </p:txBody>
      </p:sp>
      <p:sp>
        <p:nvSpPr>
          <p:cNvPr id="8" name="矩形 7">
            <a:extLst>
              <a:ext uri="{FF2B5EF4-FFF2-40B4-BE49-F238E27FC236}">
                <a16:creationId xmlns:a16="http://schemas.microsoft.com/office/drawing/2014/main" id="{A8432BB5-D2FA-0F4E-B9DE-E6472EBD7E7E}"/>
              </a:ext>
            </a:extLst>
          </p:cNvPr>
          <p:cNvSpPr/>
          <p:nvPr/>
        </p:nvSpPr>
        <p:spPr>
          <a:xfrm>
            <a:off x="59408" y="3922693"/>
            <a:ext cx="8193500" cy="646331"/>
          </a:xfrm>
          <a:prstGeom prst="rect">
            <a:avLst/>
          </a:prstGeom>
        </p:spPr>
        <p:txBody>
          <a:bodyPr wrap="square">
            <a:spAutoFit/>
          </a:bodyPr>
          <a:lstStyle/>
          <a:p>
            <a:pPr marL="125730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写相同数据：冲突</a:t>
            </a:r>
          </a:p>
          <a:p>
            <a:pPr lvl="3"/>
            <a:r>
              <a:rPr lang="zh-CN" altLang="en-US" sz="1600" dirty="0">
                <a:latin typeface="SimHei" panose="02010609060101010101" pitchFamily="49" charset="-122"/>
                <a:ea typeface="SimHei" panose="02010609060101010101" pitchFamily="49" charset="-122"/>
              </a:rPr>
              <a:t>若事务</a:t>
            </a:r>
            <a:r>
              <a:rPr lang="en-US" altLang="zh-CN" sz="1600" dirty="0" err="1">
                <a:latin typeface="SimHei" panose="02010609060101010101" pitchFamily="49" charset="-122"/>
                <a:ea typeface="SimHei" panose="02010609060101010101" pitchFamily="49" charset="-122"/>
              </a:rPr>
              <a:t>Ti</a:t>
            </a: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和</a:t>
            </a:r>
            <a:r>
              <a:rPr lang="en-US" altLang="zh-CN" sz="1600" dirty="0" err="1">
                <a:latin typeface="SimHei" panose="02010609060101010101" pitchFamily="49" charset="-122"/>
                <a:ea typeface="SimHei" panose="02010609060101010101" pitchFamily="49" charset="-122"/>
              </a:rPr>
              <a:t>Tj</a:t>
            </a:r>
            <a:r>
              <a:rPr lang="zh-CN" altLang="en-US" sz="1600" dirty="0">
                <a:latin typeface="SimHei" panose="02010609060101010101" pitchFamily="49" charset="-122"/>
                <a:ea typeface="SimHei" panose="02010609060101010101" pitchFamily="49" charset="-122"/>
              </a:rPr>
              <a:t>都是写数据</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，则</a:t>
            </a:r>
            <a:r>
              <a:rPr lang="en-US" altLang="zh-CN" sz="1600" dirty="0">
                <a:latin typeface="SimHei" panose="02010609060101010101" pitchFamily="49" charset="-122"/>
                <a:ea typeface="SimHei" panose="02010609060101010101" pitchFamily="49" charset="-122"/>
              </a:rPr>
              <a:t>Wi</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）和</a:t>
            </a:r>
            <a:r>
              <a:rPr lang="en-US" altLang="zh-CN" sz="1600" dirty="0" err="1">
                <a:latin typeface="SimHei" panose="02010609060101010101" pitchFamily="49" charset="-122"/>
                <a:ea typeface="SimHei" panose="02010609060101010101" pitchFamily="49" charset="-122"/>
              </a:rPr>
              <a:t>Wj</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en-US" sz="1600" dirty="0">
                <a:latin typeface="SimHei" panose="02010609060101010101" pitchFamily="49" charset="-122"/>
                <a:ea typeface="SimHei" panose="02010609060101010101" pitchFamily="49" charset="-122"/>
              </a:rPr>
              <a:t>）指令也是冲突的。</a:t>
            </a:r>
          </a:p>
        </p:txBody>
      </p:sp>
      <p:sp>
        <p:nvSpPr>
          <p:cNvPr id="10" name="文本框 9">
            <a:extLst>
              <a:ext uri="{FF2B5EF4-FFF2-40B4-BE49-F238E27FC236}">
                <a16:creationId xmlns:a16="http://schemas.microsoft.com/office/drawing/2014/main" id="{88F60457-73EC-174F-AAD8-F8E6E0C45667}"/>
              </a:ext>
            </a:extLst>
          </p:cNvPr>
          <p:cNvSpPr txBox="1"/>
          <p:nvPr/>
        </p:nvSpPr>
        <p:spPr>
          <a:xfrm>
            <a:off x="4838699" y="1121166"/>
            <a:ext cx="4175245" cy="966418"/>
          </a:xfrm>
          <a:prstGeom prst="rect">
            <a:avLst/>
          </a:prstGeom>
          <a:noFill/>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spcBef>
                <a:spcPct val="20000"/>
              </a:spcBef>
            </a:pPr>
            <a:r>
              <a:rPr lang="zh-CN" altLang="en-US" sz="1600" b="1"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调度中两个事务发生冲突，必须：</a:t>
            </a:r>
            <a:endParaRPr lang="zh-CN" altLang="en-US" sz="1600" b="1"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endParaRPr>
          </a:p>
          <a:p>
            <a:pPr marL="628650" lvl="1" indent="-171450">
              <a:spcBef>
                <a:spcPct val="20000"/>
              </a:spcBef>
              <a:buFont typeface="Wingdings" pitchFamily="2" charset="2"/>
              <a:buChar char="l"/>
            </a:pPr>
            <a:r>
              <a:rPr lang="zh-CN" altLang="en-US" sz="1600" b="1"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对同一数据对象进行操作</a:t>
            </a:r>
            <a:endParaRPr lang="zh-CN" altLang="en-US" sz="1600" b="1"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endParaRPr>
          </a:p>
          <a:p>
            <a:pPr marL="628650" lvl="1" indent="-171450">
              <a:spcBef>
                <a:spcPct val="20000"/>
              </a:spcBef>
              <a:buFont typeface="Wingdings" pitchFamily="2" charset="2"/>
              <a:buChar char="l"/>
            </a:pPr>
            <a:r>
              <a:rPr lang="zh-CN" altLang="en-US" sz="1600" b="1"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两个操作指令中有一个是写操作W</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15" name="文本框 14">
            <a:extLst>
              <a:ext uri="{FF2B5EF4-FFF2-40B4-BE49-F238E27FC236}">
                <a16:creationId xmlns:a16="http://schemas.microsoft.com/office/drawing/2014/main" id="{85CAAAA9-3625-3B4E-8AD2-C0FEAD0833E3}"/>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16</a:t>
            </a:fld>
            <a:endParaRPr lang="zh-CN" altLang="en-US"/>
          </a:p>
        </p:txBody>
      </p:sp>
    </p:spTree>
    <p:extLst>
      <p:ext uri="{BB962C8B-B14F-4D97-AF65-F5344CB8AC3E}">
        <p14:creationId xmlns:p14="http://schemas.microsoft.com/office/powerpoint/2010/main" val="316158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264188" y="124272"/>
            <a:ext cx="1224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指令冲突</a:t>
            </a:r>
          </a:p>
        </p:txBody>
      </p:sp>
      <p:sp>
        <p:nvSpPr>
          <p:cNvPr id="11" name="矩形 10">
            <a:extLst>
              <a:ext uri="{FF2B5EF4-FFF2-40B4-BE49-F238E27FC236}">
                <a16:creationId xmlns:a16="http://schemas.microsoft.com/office/drawing/2014/main" id="{B27CE25B-CB97-5E42-9566-6B4105295A2A}"/>
              </a:ext>
            </a:extLst>
          </p:cNvPr>
          <p:cNvSpPr/>
          <p:nvPr/>
        </p:nvSpPr>
        <p:spPr>
          <a:xfrm>
            <a:off x="611560" y="1001371"/>
            <a:ext cx="7884876" cy="861774"/>
          </a:xfrm>
          <a:prstGeom prst="rect">
            <a:avLst/>
          </a:prstGeom>
        </p:spPr>
        <p:txBody>
          <a:bodyPr wrap="square">
            <a:spAutoFit/>
          </a:bodyPr>
          <a:lstStyle/>
          <a:p>
            <a:pPr lvl="1"/>
            <a:r>
              <a:rPr lang="zh-CN" altLang="en-US" sz="1600" dirty="0">
                <a:latin typeface="SimHei" panose="02010609060101010101" pitchFamily="49" charset="-122"/>
                <a:ea typeface="SimHei" panose="02010609060101010101" pitchFamily="49" charset="-122"/>
              </a:rPr>
              <a:t>示例</a:t>
            </a:r>
            <a:r>
              <a:rPr lang="en-US" altLang="zh-CN" sz="1600" dirty="0">
                <a:latin typeface="SimHei" panose="02010609060101010101" pitchFamily="49" charset="-122"/>
                <a:ea typeface="SimHei" panose="02010609060101010101" pitchFamily="49" charset="-122"/>
              </a:rPr>
              <a:t> </a:t>
            </a:r>
          </a:p>
          <a:p>
            <a:pPr lvl="1"/>
            <a:endParaRPr lang="en-US" altLang="zh-CN" sz="1600" dirty="0">
              <a:latin typeface="SimHei" panose="02010609060101010101" pitchFamily="49" charset="-122"/>
              <a:ea typeface="SimHei" panose="02010609060101010101" pitchFamily="49" charset="-122"/>
            </a:endParaRPr>
          </a:p>
          <a:p>
            <a:pPr lvl="2"/>
            <a:r>
              <a:rPr lang="en-US" altLang="zh-CN" sz="1600" dirty="0">
                <a:latin typeface="SimHei" panose="02010609060101010101" pitchFamily="49" charset="-122"/>
                <a:ea typeface="SimHei" panose="02010609060101010101" pitchFamily="49" charset="-122"/>
              </a:rPr>
              <a:t>S = R1(A) R2(A) W1(A) W2(A) R2(B) R1(B) W2(B) W1(B)</a:t>
            </a:r>
          </a:p>
        </p:txBody>
      </p:sp>
      <p:sp>
        <p:nvSpPr>
          <p:cNvPr id="9" name="矩形 8">
            <a:extLst>
              <a:ext uri="{FF2B5EF4-FFF2-40B4-BE49-F238E27FC236}">
                <a16:creationId xmlns:a16="http://schemas.microsoft.com/office/drawing/2014/main" id="{E99A0C75-17E7-224D-8D86-8467E1638959}"/>
              </a:ext>
            </a:extLst>
          </p:cNvPr>
          <p:cNvSpPr/>
          <p:nvPr/>
        </p:nvSpPr>
        <p:spPr>
          <a:xfrm>
            <a:off x="1536920" y="2787843"/>
            <a:ext cx="1415772" cy="338554"/>
          </a:xfrm>
          <a:prstGeom prst="rect">
            <a:avLst/>
          </a:prstGeom>
        </p:spPr>
        <p:txBody>
          <a:bodyPr wrap="none">
            <a:spAutoFit/>
          </a:bodyPr>
          <a:lstStyle/>
          <a:p>
            <a:r>
              <a:rPr lang="en-US" altLang="zh-CN" sz="1600" dirty="0">
                <a:solidFill>
                  <a:srgbClr val="C00000"/>
                </a:solidFill>
                <a:latin typeface="黑体" panose="02010609060101010101" pitchFamily="49" charset="-122"/>
                <a:ea typeface="黑体" panose="02010609060101010101" pitchFamily="49" charset="-122"/>
              </a:rPr>
              <a:t>R2(A) W1(A) </a:t>
            </a:r>
            <a:endParaRPr lang="zh-CN" altLang="en-US" sz="1600" dirty="0">
              <a:solidFill>
                <a:srgbClr val="C00000"/>
              </a:solidFill>
            </a:endParaRPr>
          </a:p>
        </p:txBody>
      </p:sp>
      <p:sp>
        <p:nvSpPr>
          <p:cNvPr id="12" name="矩形 11">
            <a:extLst>
              <a:ext uri="{FF2B5EF4-FFF2-40B4-BE49-F238E27FC236}">
                <a16:creationId xmlns:a16="http://schemas.microsoft.com/office/drawing/2014/main" id="{43E78337-4187-294C-B1DF-67A69505A6CC}"/>
              </a:ext>
            </a:extLst>
          </p:cNvPr>
          <p:cNvSpPr/>
          <p:nvPr/>
        </p:nvSpPr>
        <p:spPr>
          <a:xfrm>
            <a:off x="1536920" y="3211615"/>
            <a:ext cx="1415772" cy="338554"/>
          </a:xfrm>
          <a:prstGeom prst="rect">
            <a:avLst/>
          </a:prstGeom>
        </p:spPr>
        <p:txBody>
          <a:bodyPr wrap="none">
            <a:spAutoFit/>
          </a:bodyPr>
          <a:lstStyle/>
          <a:p>
            <a:r>
              <a:rPr lang="en-US" altLang="zh-CN" sz="1600" dirty="0">
                <a:solidFill>
                  <a:srgbClr val="C00000"/>
                </a:solidFill>
                <a:latin typeface="黑体" panose="02010609060101010101" pitchFamily="49" charset="-122"/>
                <a:ea typeface="黑体" panose="02010609060101010101" pitchFamily="49" charset="-122"/>
              </a:rPr>
              <a:t>W1(A) W2(A) </a:t>
            </a:r>
            <a:endParaRPr lang="zh-CN" altLang="en-US" sz="1600" dirty="0">
              <a:solidFill>
                <a:srgbClr val="C00000"/>
              </a:solidFill>
            </a:endParaRPr>
          </a:p>
        </p:txBody>
      </p:sp>
      <p:sp>
        <p:nvSpPr>
          <p:cNvPr id="13" name="矩形 12">
            <a:extLst>
              <a:ext uri="{FF2B5EF4-FFF2-40B4-BE49-F238E27FC236}">
                <a16:creationId xmlns:a16="http://schemas.microsoft.com/office/drawing/2014/main" id="{7742FBCD-AB03-6149-A238-0978BDCAEC91}"/>
              </a:ext>
            </a:extLst>
          </p:cNvPr>
          <p:cNvSpPr/>
          <p:nvPr/>
        </p:nvSpPr>
        <p:spPr>
          <a:xfrm>
            <a:off x="1536920" y="3640492"/>
            <a:ext cx="1415772" cy="338554"/>
          </a:xfrm>
          <a:prstGeom prst="rect">
            <a:avLst/>
          </a:prstGeom>
        </p:spPr>
        <p:txBody>
          <a:bodyPr wrap="none">
            <a:spAutoFit/>
          </a:bodyPr>
          <a:lstStyle/>
          <a:p>
            <a:r>
              <a:rPr lang="en-US" altLang="zh-CN" sz="1600" dirty="0">
                <a:solidFill>
                  <a:srgbClr val="C00000"/>
                </a:solidFill>
                <a:latin typeface="黑体" panose="02010609060101010101" pitchFamily="49" charset="-122"/>
                <a:ea typeface="黑体" panose="02010609060101010101" pitchFamily="49" charset="-122"/>
              </a:rPr>
              <a:t>R1(B) W2(B) </a:t>
            </a:r>
            <a:endParaRPr lang="zh-CN" altLang="en-US" sz="1600" dirty="0">
              <a:solidFill>
                <a:srgbClr val="C00000"/>
              </a:solidFill>
            </a:endParaRPr>
          </a:p>
        </p:txBody>
      </p:sp>
      <p:sp>
        <p:nvSpPr>
          <p:cNvPr id="14" name="矩形 13">
            <a:extLst>
              <a:ext uri="{FF2B5EF4-FFF2-40B4-BE49-F238E27FC236}">
                <a16:creationId xmlns:a16="http://schemas.microsoft.com/office/drawing/2014/main" id="{D46573EE-5A85-2A40-AE47-8755B6162C3D}"/>
              </a:ext>
            </a:extLst>
          </p:cNvPr>
          <p:cNvSpPr/>
          <p:nvPr/>
        </p:nvSpPr>
        <p:spPr>
          <a:xfrm>
            <a:off x="1527691" y="4069369"/>
            <a:ext cx="1313180" cy="338554"/>
          </a:xfrm>
          <a:prstGeom prst="rect">
            <a:avLst/>
          </a:prstGeom>
        </p:spPr>
        <p:txBody>
          <a:bodyPr wrap="none">
            <a:spAutoFit/>
          </a:bodyPr>
          <a:lstStyle/>
          <a:p>
            <a:r>
              <a:rPr lang="en-US" altLang="zh-CN" sz="1600" dirty="0">
                <a:solidFill>
                  <a:srgbClr val="C00000"/>
                </a:solidFill>
                <a:latin typeface="黑体" panose="02010609060101010101" pitchFamily="49" charset="-122"/>
                <a:ea typeface="黑体" panose="02010609060101010101" pitchFamily="49" charset="-122"/>
              </a:rPr>
              <a:t>W2(B) W1(B)</a:t>
            </a:r>
            <a:endParaRPr lang="zh-CN" altLang="en-US" sz="1600" dirty="0">
              <a:solidFill>
                <a:srgbClr val="C00000"/>
              </a:solidFill>
            </a:endParaRPr>
          </a:p>
        </p:txBody>
      </p:sp>
      <p:sp>
        <p:nvSpPr>
          <p:cNvPr id="15" name="矩形 14">
            <a:extLst>
              <a:ext uri="{FF2B5EF4-FFF2-40B4-BE49-F238E27FC236}">
                <a16:creationId xmlns:a16="http://schemas.microsoft.com/office/drawing/2014/main" id="{C1E4E66A-B25B-AF4A-839D-C650AE0CF89E}"/>
              </a:ext>
            </a:extLst>
          </p:cNvPr>
          <p:cNvSpPr/>
          <p:nvPr/>
        </p:nvSpPr>
        <p:spPr>
          <a:xfrm>
            <a:off x="5054568" y="2782405"/>
            <a:ext cx="1415772" cy="338554"/>
          </a:xfrm>
          <a:prstGeom prst="rect">
            <a:avLst/>
          </a:prstGeom>
        </p:spPr>
        <p:txBody>
          <a:bodyPr wrap="none">
            <a:spAutoFit/>
          </a:bodyPr>
          <a:lstStyle/>
          <a:p>
            <a:r>
              <a:rPr lang="en-US" altLang="zh-CN" sz="1600" dirty="0">
                <a:latin typeface="黑体" panose="02010609060101010101" pitchFamily="49" charset="-122"/>
                <a:ea typeface="黑体" panose="02010609060101010101" pitchFamily="49" charset="-122"/>
              </a:rPr>
              <a:t>R1(A) R2(A) </a:t>
            </a:r>
            <a:endParaRPr lang="zh-CN" altLang="en-US" sz="1600" dirty="0"/>
          </a:p>
        </p:txBody>
      </p:sp>
      <p:sp>
        <p:nvSpPr>
          <p:cNvPr id="16" name="矩形 15">
            <a:extLst>
              <a:ext uri="{FF2B5EF4-FFF2-40B4-BE49-F238E27FC236}">
                <a16:creationId xmlns:a16="http://schemas.microsoft.com/office/drawing/2014/main" id="{A8CF22EE-FF14-3C4B-A16F-2242831B7CDD}"/>
              </a:ext>
            </a:extLst>
          </p:cNvPr>
          <p:cNvSpPr/>
          <p:nvPr/>
        </p:nvSpPr>
        <p:spPr>
          <a:xfrm>
            <a:off x="5056636" y="3240700"/>
            <a:ext cx="1415772" cy="338554"/>
          </a:xfrm>
          <a:prstGeom prst="rect">
            <a:avLst/>
          </a:prstGeom>
        </p:spPr>
        <p:txBody>
          <a:bodyPr wrap="none">
            <a:spAutoFit/>
          </a:bodyPr>
          <a:lstStyle/>
          <a:p>
            <a:r>
              <a:rPr lang="en-US" altLang="zh-CN" sz="1600" dirty="0">
                <a:latin typeface="黑体" panose="02010609060101010101" pitchFamily="49" charset="-122"/>
                <a:ea typeface="黑体" panose="02010609060101010101" pitchFamily="49" charset="-122"/>
              </a:rPr>
              <a:t>R2(B) R1(B) </a:t>
            </a:r>
            <a:endParaRPr lang="zh-CN" altLang="en-US" sz="1600" dirty="0"/>
          </a:p>
        </p:txBody>
      </p:sp>
      <p:sp>
        <p:nvSpPr>
          <p:cNvPr id="17" name="矩形 16">
            <a:extLst>
              <a:ext uri="{FF2B5EF4-FFF2-40B4-BE49-F238E27FC236}">
                <a16:creationId xmlns:a16="http://schemas.microsoft.com/office/drawing/2014/main" id="{A2FF84C8-043A-C44B-99AF-48057158F9C3}"/>
              </a:ext>
            </a:extLst>
          </p:cNvPr>
          <p:cNvSpPr/>
          <p:nvPr/>
        </p:nvSpPr>
        <p:spPr>
          <a:xfrm>
            <a:off x="611560" y="2284512"/>
            <a:ext cx="2146742"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冲突指令</a:t>
            </a:r>
            <a:r>
              <a:rPr lang="en-US" altLang="zh-CN" sz="2000" dirty="0">
                <a:solidFill>
                  <a:schemeClr val="tx2"/>
                </a:solidFill>
                <a:latin typeface="SimHei" panose="02010609060101010101" pitchFamily="49" charset="-122"/>
                <a:ea typeface="SimHei" panose="02010609060101010101" pitchFamily="49" charset="-122"/>
              </a:rPr>
              <a:t> </a:t>
            </a:r>
          </a:p>
        </p:txBody>
      </p:sp>
      <p:sp>
        <p:nvSpPr>
          <p:cNvPr id="18" name="矩形 17">
            <a:extLst>
              <a:ext uri="{FF2B5EF4-FFF2-40B4-BE49-F238E27FC236}">
                <a16:creationId xmlns:a16="http://schemas.microsoft.com/office/drawing/2014/main" id="{ECCAC203-D247-0546-BE63-3D81037B2BCE}"/>
              </a:ext>
            </a:extLst>
          </p:cNvPr>
          <p:cNvSpPr/>
          <p:nvPr/>
        </p:nvSpPr>
        <p:spPr>
          <a:xfrm>
            <a:off x="4148066" y="2284512"/>
            <a:ext cx="2403222"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非冲突指令</a:t>
            </a:r>
            <a:r>
              <a:rPr lang="en-US" altLang="zh-CN" sz="2000" dirty="0">
                <a:solidFill>
                  <a:schemeClr val="tx2"/>
                </a:solidFill>
                <a:latin typeface="SimHei" panose="02010609060101010101" pitchFamily="49" charset="-122"/>
                <a:ea typeface="SimHei" panose="02010609060101010101" pitchFamily="49" charset="-122"/>
              </a:rPr>
              <a:t> </a:t>
            </a:r>
          </a:p>
        </p:txBody>
      </p:sp>
      <p:sp>
        <p:nvSpPr>
          <p:cNvPr id="24" name="文本框 23">
            <a:extLst>
              <a:ext uri="{FF2B5EF4-FFF2-40B4-BE49-F238E27FC236}">
                <a16:creationId xmlns:a16="http://schemas.microsoft.com/office/drawing/2014/main" id="{12C354D7-4317-7747-9A4D-12A88BE776AA}"/>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17</a:t>
            </a:fld>
            <a:endParaRPr lang="zh-CN" altLang="en-US"/>
          </a:p>
        </p:txBody>
      </p:sp>
    </p:spTree>
    <p:extLst>
      <p:ext uri="{BB962C8B-B14F-4D97-AF65-F5344CB8AC3E}">
        <p14:creationId xmlns:p14="http://schemas.microsoft.com/office/powerpoint/2010/main" val="944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192180" y="124272"/>
            <a:ext cx="11161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冲突等价</a:t>
            </a:r>
          </a:p>
        </p:txBody>
      </p:sp>
      <p:sp>
        <p:nvSpPr>
          <p:cNvPr id="4" name="矩形 3">
            <a:extLst>
              <a:ext uri="{FF2B5EF4-FFF2-40B4-BE49-F238E27FC236}">
                <a16:creationId xmlns:a16="http://schemas.microsoft.com/office/drawing/2014/main" id="{0F53CD1A-9D5C-E347-A53B-5F8A9DD684E4}"/>
              </a:ext>
            </a:extLst>
          </p:cNvPr>
          <p:cNvSpPr/>
          <p:nvPr/>
        </p:nvSpPr>
        <p:spPr>
          <a:xfrm>
            <a:off x="559916" y="238704"/>
            <a:ext cx="7784670" cy="1569660"/>
          </a:xfrm>
          <a:prstGeom prst="rect">
            <a:avLst/>
          </a:prstGeom>
        </p:spPr>
        <p:txBody>
          <a:bodyPr wrap="square">
            <a:spAutoFit/>
          </a:bodyPr>
          <a:lstStyle/>
          <a:p>
            <a:pPr lvl="1">
              <a:lnSpc>
                <a:spcPct val="150000"/>
              </a:lnSpc>
            </a:pPr>
            <a:endParaRPr lang="en-US" altLang="zh-CN" sz="1600" dirty="0">
              <a:latin typeface="SimHei" panose="02010609060101010101" pitchFamily="49" charset="-122"/>
              <a:ea typeface="SimHei" panose="02010609060101010101" pitchFamily="49" charset="-122"/>
            </a:endParaRPr>
          </a:p>
          <a:p>
            <a:pPr lvl="1">
              <a:lnSpc>
                <a:spcPct val="150000"/>
              </a:lnSpc>
            </a:pPr>
            <a:r>
              <a:rPr lang="zh-CN" altLang="en-US" sz="1600" dirty="0">
                <a:latin typeface="SimHei" panose="02010609060101010101" pitchFamily="49" charset="-122"/>
                <a:ea typeface="SimHei" panose="02010609060101010101" pitchFamily="49" charset="-122"/>
              </a:rPr>
              <a:t>若调度</a:t>
            </a: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中属于</a:t>
            </a:r>
            <a:r>
              <a:rPr lang="zh-CN" altLang="en-US" sz="1600" dirty="0">
                <a:solidFill>
                  <a:srgbClr val="FF0000"/>
                </a:solidFill>
                <a:latin typeface="SimHei" panose="02010609060101010101" pitchFamily="49" charset="-122"/>
                <a:ea typeface="SimHei" panose="02010609060101010101" pitchFamily="49" charset="-122"/>
              </a:rPr>
              <a:t>不同事务</a:t>
            </a:r>
            <a:r>
              <a:rPr lang="zh-CN" altLang="en-US" sz="1600" dirty="0">
                <a:latin typeface="SimHei" panose="02010609060101010101" pitchFamily="49" charset="-122"/>
                <a:ea typeface="SimHei" panose="02010609060101010101" pitchFamily="49" charset="-122"/>
              </a:rPr>
              <a:t>的两条操作指令是</a:t>
            </a:r>
            <a:r>
              <a:rPr lang="zh-CN" altLang="en-US" sz="1600" dirty="0">
                <a:solidFill>
                  <a:srgbClr val="FF0000"/>
                </a:solidFill>
                <a:latin typeface="SimHei" panose="02010609060101010101" pitchFamily="49" charset="-122"/>
                <a:ea typeface="SimHei" panose="02010609060101010101" pitchFamily="49" charset="-122"/>
              </a:rPr>
              <a:t>不冲突的</a:t>
            </a:r>
            <a:r>
              <a:rPr lang="zh-CN" altLang="en-US" sz="1600" dirty="0">
                <a:latin typeface="SimHei" panose="02010609060101010101" pitchFamily="49" charset="-122"/>
                <a:ea typeface="SimHei" panose="02010609060101010101" pitchFamily="49" charset="-122"/>
              </a:rPr>
              <a:t>，则可以</a:t>
            </a:r>
            <a:r>
              <a:rPr lang="zh-CN" altLang="en-US" sz="1600" dirty="0">
                <a:solidFill>
                  <a:srgbClr val="FF0000"/>
                </a:solidFill>
                <a:latin typeface="SimHei" panose="02010609060101010101" pitchFamily="49" charset="-122"/>
                <a:ea typeface="SimHei" panose="02010609060101010101" pitchFamily="49" charset="-122"/>
              </a:rPr>
              <a:t>交换</a:t>
            </a:r>
            <a:r>
              <a:rPr lang="zh-CN" altLang="en-US" sz="1600" dirty="0">
                <a:latin typeface="SimHei" panose="02010609060101010101" pitchFamily="49" charset="-122"/>
                <a:ea typeface="SimHei" panose="02010609060101010101" pitchFamily="49" charset="-122"/>
              </a:rPr>
              <a:t>两条指令的</a:t>
            </a:r>
            <a:r>
              <a:rPr lang="zh-CN" altLang="en-US" sz="1600" dirty="0">
                <a:solidFill>
                  <a:srgbClr val="FF0000"/>
                </a:solidFill>
                <a:latin typeface="SimHei" panose="02010609060101010101" pitchFamily="49" charset="-122"/>
                <a:ea typeface="SimHei" panose="02010609060101010101" pitchFamily="49" charset="-122"/>
              </a:rPr>
              <a:t>执行顺序</a:t>
            </a:r>
            <a:r>
              <a:rPr lang="zh-CN" altLang="en-US" sz="1600" dirty="0">
                <a:latin typeface="SimHei" panose="02010609060101010101" pitchFamily="49" charset="-122"/>
                <a:ea typeface="SimHei" panose="02010609060101010101" pitchFamily="49" charset="-122"/>
              </a:rPr>
              <a:t>，得到一个新的调度</a:t>
            </a: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。称调度</a:t>
            </a: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与调度</a:t>
            </a: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冲突等价的（</a:t>
            </a:r>
            <a:r>
              <a:rPr lang="en-US" altLang="zh-CN" sz="1600" dirty="0">
                <a:latin typeface="SimHei" panose="02010609060101010101" pitchFamily="49" charset="-122"/>
                <a:ea typeface="SimHei" panose="02010609060101010101" pitchFamily="49" charset="-122"/>
              </a:rPr>
              <a:t>conflict equivalent</a:t>
            </a:r>
            <a:r>
              <a:rPr lang="zh-CN" altLang="en-US" sz="1600" dirty="0">
                <a:latin typeface="SimHei" panose="02010609060101010101" pitchFamily="49" charset="-122"/>
                <a:ea typeface="SimHei" panose="02010609060101010101" pitchFamily="49" charset="-122"/>
              </a:rPr>
              <a:t>）。</a:t>
            </a:r>
            <a:endParaRPr lang="en-US" altLang="zh-CN" sz="16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B88A768A-236B-5148-9FD7-86F583764632}"/>
              </a:ext>
            </a:extLst>
          </p:cNvPr>
          <p:cNvSpPr/>
          <p:nvPr/>
        </p:nvSpPr>
        <p:spPr>
          <a:xfrm>
            <a:off x="1035534" y="1789435"/>
            <a:ext cx="6317448"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R</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9" name="矩形 18">
            <a:extLst>
              <a:ext uri="{FF2B5EF4-FFF2-40B4-BE49-F238E27FC236}">
                <a16:creationId xmlns:a16="http://schemas.microsoft.com/office/drawing/2014/main" id="{4F8E1568-814E-AC41-89C8-1B5D186D4A25}"/>
              </a:ext>
            </a:extLst>
          </p:cNvPr>
          <p:cNvSpPr/>
          <p:nvPr/>
        </p:nvSpPr>
        <p:spPr>
          <a:xfrm>
            <a:off x="1051368" y="2469484"/>
            <a:ext cx="7293218"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S1=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 R</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zh-CN" altLang="zh-CN" sz="1600" dirty="0">
                <a:solidFill>
                  <a:srgbClr val="C00000"/>
                </a:solidFill>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20" name="矩形 19">
            <a:extLst>
              <a:ext uri="{FF2B5EF4-FFF2-40B4-BE49-F238E27FC236}">
                <a16:creationId xmlns:a16="http://schemas.microsoft.com/office/drawing/2014/main" id="{5B2E06B9-328A-104E-8C55-B6F030FD4BF0}"/>
              </a:ext>
            </a:extLst>
          </p:cNvPr>
          <p:cNvSpPr/>
          <p:nvPr/>
        </p:nvSpPr>
        <p:spPr>
          <a:xfrm>
            <a:off x="1051062" y="3158512"/>
            <a:ext cx="6957686"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S2=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W</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21" name="矩形 20">
            <a:extLst>
              <a:ext uri="{FF2B5EF4-FFF2-40B4-BE49-F238E27FC236}">
                <a16:creationId xmlns:a16="http://schemas.microsoft.com/office/drawing/2014/main" id="{45256757-B6A9-7A4F-8E14-1F3E7DC98390}"/>
              </a:ext>
            </a:extLst>
          </p:cNvPr>
          <p:cNvSpPr/>
          <p:nvPr/>
        </p:nvSpPr>
        <p:spPr>
          <a:xfrm>
            <a:off x="1046195" y="3778408"/>
            <a:ext cx="6957686"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S3=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 </a:t>
            </a:r>
            <a:r>
              <a:rPr lang="en-US" altLang="zh-CN" sz="1600" dirty="0">
                <a:solidFill>
                  <a:srgbClr val="0070C0"/>
                </a:solidFill>
                <a:latin typeface="SimHei" panose="02010609060101010101" pitchFamily="49" charset="-122"/>
                <a:ea typeface="SimHei" panose="02010609060101010101" pitchFamily="49" charset="-122"/>
              </a:rPr>
              <a:t>W</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zh-CN" altLang="zh-CN" sz="1600" dirty="0">
                <a:solidFill>
                  <a:srgbClr val="C00000"/>
                </a:solidFill>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4" name="文本框 13">
            <a:extLst>
              <a:ext uri="{FF2B5EF4-FFF2-40B4-BE49-F238E27FC236}">
                <a16:creationId xmlns:a16="http://schemas.microsoft.com/office/drawing/2014/main" id="{C8428719-99A6-3144-93E8-C5E10635B843}"/>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18</a:t>
            </a:fld>
            <a:endParaRPr lang="zh-CN" altLang="en-US"/>
          </a:p>
        </p:txBody>
      </p:sp>
    </p:spTree>
    <p:extLst>
      <p:ext uri="{BB962C8B-B14F-4D97-AF65-F5344CB8AC3E}">
        <p14:creationId xmlns:p14="http://schemas.microsoft.com/office/powerpoint/2010/main" val="200579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832140" y="124272"/>
            <a:ext cx="16201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冲突可串行化</a:t>
            </a:r>
          </a:p>
        </p:txBody>
      </p:sp>
      <p:sp>
        <p:nvSpPr>
          <p:cNvPr id="4" name="矩形 3">
            <a:extLst>
              <a:ext uri="{FF2B5EF4-FFF2-40B4-BE49-F238E27FC236}">
                <a16:creationId xmlns:a16="http://schemas.microsoft.com/office/drawing/2014/main" id="{0F53CD1A-9D5C-E347-A53B-5F8A9DD684E4}"/>
              </a:ext>
            </a:extLst>
          </p:cNvPr>
          <p:cNvSpPr/>
          <p:nvPr/>
        </p:nvSpPr>
        <p:spPr>
          <a:xfrm>
            <a:off x="359532" y="808348"/>
            <a:ext cx="8280920" cy="289310"/>
          </a:xfrm>
          <a:prstGeom prst="rect">
            <a:avLst/>
          </a:prstGeom>
        </p:spPr>
        <p:txBody>
          <a:bodyPr wrap="square">
            <a:spAutoFit/>
          </a:bodyPr>
          <a:lstStyle/>
          <a:p>
            <a:pPr lvl="1">
              <a:lnSpc>
                <a:spcPct val="80000"/>
              </a:lnSpc>
            </a:pPr>
            <a:r>
              <a:rPr lang="zh-CN" altLang="en-US" sz="1600" dirty="0">
                <a:latin typeface="SimHei" panose="02010609060101010101" pitchFamily="49" charset="-122"/>
                <a:ea typeface="SimHei" panose="02010609060101010101" pitchFamily="49" charset="-122"/>
              </a:rPr>
              <a:t>若一个调度冲突</a:t>
            </a:r>
            <a:r>
              <a:rPr lang="zh-CN" altLang="en-US" sz="1600" dirty="0">
                <a:solidFill>
                  <a:srgbClr val="FF0000"/>
                </a:solidFill>
                <a:latin typeface="SimHei" panose="02010609060101010101" pitchFamily="49" charset="-122"/>
                <a:ea typeface="SimHei" panose="02010609060101010101" pitchFamily="49" charset="-122"/>
              </a:rPr>
              <a:t>等价于</a:t>
            </a:r>
            <a:r>
              <a:rPr lang="zh-CN" altLang="en-US" sz="1600" dirty="0">
                <a:latin typeface="SimHei" panose="02010609060101010101" pitchFamily="49" charset="-122"/>
                <a:ea typeface="SimHei" panose="02010609060101010101" pitchFamily="49" charset="-122"/>
              </a:rPr>
              <a:t>一个串行调度，则该调度是冲突可串行化的。</a:t>
            </a:r>
            <a:endParaRPr lang="en-US" altLang="zh-CN" sz="16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DA469C18-C589-C045-BC87-F6D3015C0B8A}"/>
              </a:ext>
            </a:extLst>
          </p:cNvPr>
          <p:cNvSpPr/>
          <p:nvPr/>
        </p:nvSpPr>
        <p:spPr>
          <a:xfrm>
            <a:off x="1046193" y="4171780"/>
            <a:ext cx="8333743" cy="338554"/>
          </a:xfrm>
          <a:prstGeom prst="rect">
            <a:avLst/>
          </a:prstGeom>
        </p:spPr>
        <p:txBody>
          <a:bodyPr wrap="square">
            <a:spAutoFit/>
          </a:bodyPr>
          <a:lstStyle/>
          <a:p>
            <a:pPr>
              <a:spcBef>
                <a:spcPct val="20000"/>
              </a:spcBef>
            </a:pP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调度S等价于串行调度S</a:t>
            </a:r>
            <a:r>
              <a:rPr lang="en-US" altLang="zh-CN"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3</a:t>
            </a: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，是冲突可串行化的。</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15" name="矩形 14">
            <a:extLst>
              <a:ext uri="{FF2B5EF4-FFF2-40B4-BE49-F238E27FC236}">
                <a16:creationId xmlns:a16="http://schemas.microsoft.com/office/drawing/2014/main" id="{E5200F91-CB3E-D649-888A-BFFC093BB1C5}"/>
              </a:ext>
            </a:extLst>
          </p:cNvPr>
          <p:cNvSpPr/>
          <p:nvPr/>
        </p:nvSpPr>
        <p:spPr>
          <a:xfrm>
            <a:off x="1035534" y="1420416"/>
            <a:ext cx="6776826"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R</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6" name="矩形 15">
            <a:extLst>
              <a:ext uri="{FF2B5EF4-FFF2-40B4-BE49-F238E27FC236}">
                <a16:creationId xmlns:a16="http://schemas.microsoft.com/office/drawing/2014/main" id="{007F976C-6C32-A945-933B-5A18DEE62FD2}"/>
              </a:ext>
            </a:extLst>
          </p:cNvPr>
          <p:cNvSpPr/>
          <p:nvPr/>
        </p:nvSpPr>
        <p:spPr>
          <a:xfrm>
            <a:off x="1051367" y="2100465"/>
            <a:ext cx="7589085"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S1=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 R</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zh-CN" altLang="zh-CN" sz="1600" dirty="0">
                <a:solidFill>
                  <a:srgbClr val="C00000"/>
                </a:solidFill>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7" name="矩形 16">
            <a:extLst>
              <a:ext uri="{FF2B5EF4-FFF2-40B4-BE49-F238E27FC236}">
                <a16:creationId xmlns:a16="http://schemas.microsoft.com/office/drawing/2014/main" id="{1EDFA770-D8AF-2840-8069-0E85218878DE}"/>
              </a:ext>
            </a:extLst>
          </p:cNvPr>
          <p:cNvSpPr/>
          <p:nvPr/>
        </p:nvSpPr>
        <p:spPr>
          <a:xfrm>
            <a:off x="1051061" y="2789493"/>
            <a:ext cx="7589085"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S2=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W</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8" name="矩形 17">
            <a:extLst>
              <a:ext uri="{FF2B5EF4-FFF2-40B4-BE49-F238E27FC236}">
                <a16:creationId xmlns:a16="http://schemas.microsoft.com/office/drawing/2014/main" id="{592BBF7D-70CC-D741-89CB-B68D758BDAC6}"/>
              </a:ext>
            </a:extLst>
          </p:cNvPr>
          <p:cNvSpPr/>
          <p:nvPr/>
        </p:nvSpPr>
        <p:spPr>
          <a:xfrm>
            <a:off x="1046194" y="3409389"/>
            <a:ext cx="7589085" cy="289310"/>
          </a:xfrm>
          <a:prstGeom prst="rect">
            <a:avLst/>
          </a:prstGeom>
        </p:spPr>
        <p:txBody>
          <a:bodyPr wrap="square">
            <a:spAutoFit/>
          </a:bodyPr>
          <a:lstStyle/>
          <a:p>
            <a:pPr>
              <a:lnSpc>
                <a:spcPct val="80000"/>
              </a:lnSpc>
            </a:pPr>
            <a:r>
              <a:rPr lang="en-US" altLang="zh-CN" sz="1600" dirty="0">
                <a:latin typeface="SimHei" panose="02010609060101010101" pitchFamily="49" charset="-122"/>
                <a:ea typeface="SimHei" panose="02010609060101010101" pitchFamily="49" charset="-122"/>
              </a:rPr>
              <a:t>S3=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 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 </a:t>
            </a:r>
            <a:r>
              <a:rPr lang="en-US" altLang="zh-CN" sz="1600" dirty="0">
                <a:solidFill>
                  <a:srgbClr val="0070C0"/>
                </a:solidFill>
                <a:latin typeface="SimHei" panose="02010609060101010101" pitchFamily="49" charset="-122"/>
                <a:ea typeface="SimHei" panose="02010609060101010101" pitchFamily="49" charset="-122"/>
              </a:rPr>
              <a:t>W</a:t>
            </a:r>
            <a:r>
              <a:rPr lang="en-US" altLang="zh-CN" sz="1600" baseline="-25000" dirty="0">
                <a:solidFill>
                  <a:srgbClr val="0070C0"/>
                </a:solidFill>
                <a:latin typeface="SimHei" panose="02010609060101010101" pitchFamily="49" charset="-122"/>
                <a:ea typeface="SimHei" panose="02010609060101010101" pitchFamily="49" charset="-122"/>
              </a:rPr>
              <a:t>1</a:t>
            </a:r>
            <a:r>
              <a:rPr lang="zh-CN" altLang="zh-CN" sz="1600" dirty="0">
                <a:solidFill>
                  <a:srgbClr val="0070C0"/>
                </a:solidFill>
                <a:latin typeface="SimHei" panose="02010609060101010101" pitchFamily="49" charset="-122"/>
                <a:ea typeface="SimHei" panose="02010609060101010101" pitchFamily="49" charset="-122"/>
              </a:rPr>
              <a:t>（</a:t>
            </a:r>
            <a:r>
              <a:rPr lang="en-US" altLang="zh-CN" sz="1600" dirty="0">
                <a:solidFill>
                  <a:srgbClr val="0070C0"/>
                </a:solidFill>
                <a:latin typeface="SimHei" panose="02010609060101010101" pitchFamily="49" charset="-122"/>
                <a:ea typeface="SimHei" panose="02010609060101010101" pitchFamily="49" charset="-122"/>
              </a:rPr>
              <a:t>B</a:t>
            </a:r>
            <a:r>
              <a:rPr lang="zh-CN" altLang="zh-CN" sz="1600" dirty="0">
                <a:solidFill>
                  <a:srgbClr val="0070C0"/>
                </a:solidFill>
                <a:latin typeface="SimHei" panose="02010609060101010101" pitchFamily="49" charset="-122"/>
                <a:ea typeface="SimHei" panose="02010609060101010101" pitchFamily="49" charset="-122"/>
              </a:rPr>
              <a:t>）</a:t>
            </a:r>
            <a:r>
              <a:rPr lang="zh-CN" altLang="zh-CN" sz="1600" dirty="0">
                <a:solidFill>
                  <a:srgbClr val="C00000"/>
                </a:solidFill>
                <a:latin typeface="SimHei" panose="02010609060101010101" pitchFamily="49" charset="-122"/>
                <a:ea typeface="SimHei" panose="02010609060101010101" pitchFamily="49" charset="-122"/>
              </a:rPr>
              <a:t> </a:t>
            </a:r>
            <a:r>
              <a:rPr lang="en-US" altLang="zh-CN" sz="1600" dirty="0">
                <a:solidFill>
                  <a:srgbClr val="C00000"/>
                </a:solidFill>
                <a:latin typeface="SimHei" panose="02010609060101010101" pitchFamily="49" charset="-122"/>
                <a:ea typeface="SimHei" panose="02010609060101010101" pitchFamily="49" charset="-122"/>
              </a:rPr>
              <a:t>R</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W</a:t>
            </a:r>
            <a:r>
              <a:rPr lang="en-US" altLang="zh-CN" sz="1600" baseline="-25000" dirty="0">
                <a:solidFill>
                  <a:srgbClr val="C00000"/>
                </a:solidFill>
                <a:latin typeface="SimHei" panose="02010609060101010101" pitchFamily="49" charset="-122"/>
                <a:ea typeface="SimHei" panose="02010609060101010101" pitchFamily="49" charset="-122"/>
              </a:rPr>
              <a:t>2</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solidFill>
                  <a:srgbClr val="C00000"/>
                </a:solidFill>
                <a:latin typeface="SimHei" panose="02010609060101010101" pitchFamily="49" charset="-122"/>
                <a:ea typeface="SimHei" panose="02010609060101010101" pitchFamily="49" charset="-122"/>
              </a:rPr>
              <a:t>A</a:t>
            </a:r>
            <a:r>
              <a:rPr lang="zh-CN" altLang="zh-CN" sz="1600" dirty="0">
                <a:solidFill>
                  <a:srgbClr val="C00000"/>
                </a:solidFill>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R</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B</a:t>
            </a:r>
            <a:r>
              <a:rPr lang="zh-CN" altLang="zh-CN" sz="1600" dirty="0">
                <a:latin typeface="SimHei" panose="02010609060101010101" pitchFamily="49" charset="-122"/>
                <a:ea typeface="SimHei" panose="02010609060101010101" pitchFamily="49" charset="-122"/>
              </a:rPr>
              <a:t>）</a:t>
            </a:r>
          </a:p>
        </p:txBody>
      </p:sp>
      <p:sp>
        <p:nvSpPr>
          <p:cNvPr id="19" name="文本框 18">
            <a:extLst>
              <a:ext uri="{FF2B5EF4-FFF2-40B4-BE49-F238E27FC236}">
                <a16:creationId xmlns:a16="http://schemas.microsoft.com/office/drawing/2014/main" id="{7D75590A-FB83-A049-A36A-86E873843318}"/>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19</a:t>
            </a:fld>
            <a:endParaRPr lang="zh-CN" altLang="en-US"/>
          </a:p>
        </p:txBody>
      </p:sp>
    </p:spTree>
    <p:extLst>
      <p:ext uri="{BB962C8B-B14F-4D97-AF65-F5344CB8AC3E}">
        <p14:creationId xmlns:p14="http://schemas.microsoft.com/office/powerpoint/2010/main" val="38727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7">
            <a:extLst>
              <a:ext uri="{FF2B5EF4-FFF2-40B4-BE49-F238E27FC236}">
                <a16:creationId xmlns:a16="http://schemas.microsoft.com/office/drawing/2014/main" id="{02C0FE8F-0A29-574B-AB68-6303A947D64E}"/>
              </a:ext>
            </a:extLst>
          </p:cNvPr>
          <p:cNvGrpSpPr>
            <a:grpSpLocks/>
          </p:cNvGrpSpPr>
          <p:nvPr/>
        </p:nvGrpSpPr>
        <p:grpSpPr bwMode="auto">
          <a:xfrm>
            <a:off x="939800" y="1808163"/>
            <a:ext cx="2071688" cy="2070100"/>
            <a:chOff x="1689963" y="2421800"/>
            <a:chExt cx="2642282" cy="2642282"/>
          </a:xfrm>
        </p:grpSpPr>
        <p:sp>
          <p:nvSpPr>
            <p:cNvPr id="9" name="椭圆 8">
              <a:extLst>
                <a:ext uri="{FF2B5EF4-FFF2-40B4-BE49-F238E27FC236}">
                  <a16:creationId xmlns:a16="http://schemas.microsoft.com/office/drawing/2014/main" id="{F8140AC5-C32E-3446-B0EC-71E33D7B00CB}"/>
                </a:ext>
              </a:extLst>
            </p:cNvPr>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cap="flat" cmpd="sng" algn="ctr">
              <a:gradFill>
                <a:gsLst>
                  <a:gs pos="0">
                    <a:sysClr val="window" lastClr="FFFFFF"/>
                  </a:gs>
                  <a:gs pos="100000">
                    <a:sysClr val="window" lastClr="FFFFFF">
                      <a:lumMod val="75000"/>
                    </a:sysClr>
                  </a:gs>
                </a:gsLst>
                <a:lin ang="5400000" scaled="1"/>
              </a:gradFill>
              <a:prstDash val="solid"/>
              <a:miter lim="800000"/>
            </a:ln>
            <a:effectLst>
              <a:outerShdw blurRad="152400" dist="38100" dir="2700000" algn="tl" rotWithShape="0">
                <a:prstClr val="black">
                  <a:alpha val="28000"/>
                </a:prstClr>
              </a:outerShdw>
            </a:effectLst>
          </p:spPr>
          <p:txBody>
            <a:bodyPr anchor="ctr"/>
            <a:lstStyle/>
            <a:p>
              <a:pPr algn="ctr" eaLnBrk="1" fontAlgn="auto" hangingPunct="1">
                <a:defRPr/>
              </a:pPr>
              <a:endParaRPr lang="zh-CN" altLang="en-US" sz="1600" kern="0" noProof="1">
                <a:solidFill>
                  <a:sysClr val="window" lastClr="FFFFFF"/>
                </a:solidFill>
                <a:latin typeface="微软雅黑" panose="020B0503020204020204" pitchFamily="34" charset="-122"/>
                <a:ea typeface="微软雅黑" panose="020B0503020204020204" pitchFamily="34" charset="-122"/>
                <a:cs typeface="+mn-ea"/>
                <a:sym typeface="+mn-lt"/>
              </a:endParaRPr>
            </a:p>
          </p:txBody>
        </p:sp>
        <p:pic>
          <p:nvPicPr>
            <p:cNvPr id="10" name="图片 9">
              <a:extLst>
                <a:ext uri="{FF2B5EF4-FFF2-40B4-BE49-F238E27FC236}">
                  <a16:creationId xmlns:a16="http://schemas.microsoft.com/office/drawing/2014/main" id="{98824FDF-6430-F24B-9435-F2BAF7F427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118" r="18118"/>
            <a:stretch>
              <a:fillRect/>
            </a:stretch>
          </p:blipFill>
          <p:spPr>
            <a:xfrm>
              <a:off x="1897884" y="2601159"/>
              <a:ext cx="2226440" cy="2283563"/>
            </a:xfrm>
            <a:prstGeom prst="ellipse">
              <a:avLst/>
            </a:prstGeom>
            <a:effectLst>
              <a:innerShdw blurRad="114300">
                <a:prstClr val="black"/>
              </a:innerShdw>
            </a:effectLst>
          </p:spPr>
        </p:pic>
      </p:grpSp>
      <p:sp>
        <p:nvSpPr>
          <p:cNvPr id="22555" name="MH_SubTitle_1">
            <a:extLst>
              <a:ext uri="{FF2B5EF4-FFF2-40B4-BE49-F238E27FC236}">
                <a16:creationId xmlns:a16="http://schemas.microsoft.com/office/drawing/2014/main" id="{41A0A375-E774-394D-A7DE-8D753F6B454D}"/>
              </a:ext>
            </a:extLst>
          </p:cNvPr>
          <p:cNvSpPr>
            <a:spLocks noChangeArrowheads="1"/>
          </p:cNvSpPr>
          <p:nvPr/>
        </p:nvSpPr>
        <p:spPr bwMode="auto">
          <a:xfrm flipH="1">
            <a:off x="2767112" y="556320"/>
            <a:ext cx="31451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indent="4572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lvl="1" indent="-342900" eaLnBrk="1" hangingPunct="1">
              <a:spcBef>
                <a:spcPct val="0"/>
              </a:spcBef>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产生不一致的结果 </a:t>
            </a:r>
            <a:endParaRPr lang="zh-CN" altLang="en-US" sz="2000" dirty="0">
              <a:solidFill>
                <a:schemeClr val="tx2"/>
              </a:solidFill>
              <a:latin typeface="SimHei" panose="02010609060101010101" pitchFamily="49" charset="-122"/>
              <a:ea typeface="SimHei" panose="02010609060101010101" pitchFamily="49" charset="-122"/>
            </a:endParaRPr>
          </a:p>
          <a:p>
            <a:pPr eaLnBrk="1" hangingPunct="1">
              <a:spcBef>
                <a:spcPct val="0"/>
              </a:spcBef>
              <a:buFontTx/>
              <a:buNone/>
            </a:pPr>
            <a:endParaRPr lang="zh-CN" altLang="en-US" sz="2000" dirty="0">
              <a:solidFill>
                <a:schemeClr val="tx2"/>
              </a:solidFill>
              <a:latin typeface="SimHei" panose="02010609060101010101" pitchFamily="49" charset="-122"/>
              <a:ea typeface="SimHei" panose="02010609060101010101" pitchFamily="49" charset="-122"/>
              <a:sym typeface="FZZhengHeiS-R-GB" charset="0"/>
            </a:endParaRPr>
          </a:p>
        </p:txBody>
      </p:sp>
      <p:sp>
        <p:nvSpPr>
          <p:cNvPr id="22556" name="Rectangle 5">
            <a:extLst>
              <a:ext uri="{FF2B5EF4-FFF2-40B4-BE49-F238E27FC236}">
                <a16:creationId xmlns:a16="http://schemas.microsoft.com/office/drawing/2014/main" id="{8D9A7F80-2606-164D-B988-A11D90F360FD}"/>
              </a:ext>
            </a:extLst>
          </p:cNvPr>
          <p:cNvSpPr>
            <a:spLocks noChangeArrowheads="1"/>
          </p:cNvSpPr>
          <p:nvPr/>
        </p:nvSpPr>
        <p:spPr bwMode="auto">
          <a:xfrm>
            <a:off x="3419164" y="1055470"/>
            <a:ext cx="943285" cy="82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en-US" altLang="zh-CN" sz="1600" dirty="0">
                <a:latin typeface="SimHei" panose="02010609060101010101" pitchFamily="49" charset="-122"/>
                <a:ea typeface="SimHei" panose="02010609060101010101" pitchFamily="49" charset="-122"/>
                <a:sym typeface="FZZhengHeiS-R-GB" charset="0"/>
              </a:rPr>
              <a:t>Read</a:t>
            </a:r>
            <a:r>
              <a:rPr lang="zh-CN" altLang="en-US" sz="1600" dirty="0">
                <a:latin typeface="SimHei" panose="02010609060101010101" pitchFamily="49" charset="-122"/>
                <a:ea typeface="SimHei" panose="02010609060101010101" pitchFamily="49" charset="-122"/>
                <a:sym typeface="FZZhengHeiS-R-GB" charset="0"/>
              </a:rPr>
              <a:t>（</a:t>
            </a:r>
            <a:r>
              <a:rPr lang="en-US" altLang="zh-CN" sz="1600" dirty="0">
                <a:latin typeface="SimHei" panose="02010609060101010101" pitchFamily="49" charset="-122"/>
                <a:ea typeface="SimHei" panose="02010609060101010101" pitchFamily="49" charset="-122"/>
                <a:sym typeface="FZZhengHeiS-R-GB" charset="0"/>
              </a:rPr>
              <a:t>A</a:t>
            </a:r>
            <a:r>
              <a:rPr lang="zh-CN" altLang="en-US" sz="1600" dirty="0">
                <a:latin typeface="SimHei" panose="02010609060101010101" pitchFamily="49" charset="-122"/>
                <a:ea typeface="SimHei" panose="02010609060101010101" pitchFamily="49" charset="-122"/>
                <a:sym typeface="FZZhengHeiS-R-GB" charset="0"/>
              </a:rPr>
              <a:t>）</a:t>
            </a:r>
            <a:endParaRPr lang="en-US" altLang="zh-CN" sz="1600" dirty="0">
              <a:latin typeface="SimHei" panose="02010609060101010101" pitchFamily="49" charset="-122"/>
              <a:ea typeface="SimHei" panose="02010609060101010101" pitchFamily="49" charset="-122"/>
              <a:sym typeface="FZZhengHeiS-R-GB" charset="0"/>
            </a:endParaRPr>
          </a:p>
          <a:p>
            <a:pPr eaLnBrk="1" hangingPunct="1">
              <a:lnSpc>
                <a:spcPct val="150000"/>
              </a:lnSpc>
              <a:spcBef>
                <a:spcPct val="0"/>
              </a:spcBef>
              <a:buFontTx/>
              <a:buNone/>
            </a:pPr>
            <a:r>
              <a:rPr lang="en-US" altLang="zh-CN" sz="1600" dirty="0">
                <a:latin typeface="SimHei" panose="02010609060101010101" pitchFamily="49" charset="-122"/>
                <a:ea typeface="SimHei" panose="02010609060101010101" pitchFamily="49" charset="-122"/>
                <a:sym typeface="FZZhengHeiS-R-GB" charset="0"/>
              </a:rPr>
              <a:t>A=A</a:t>
            </a:r>
            <a:r>
              <a:rPr lang="zh-CN" altLang="en-US" sz="1600" dirty="0">
                <a:latin typeface="SimHei" panose="02010609060101010101" pitchFamily="49" charset="-122"/>
                <a:ea typeface="SimHei" panose="02010609060101010101" pitchFamily="49" charset="-122"/>
                <a:sym typeface="FZZhengHeiS-R-GB" charset="0"/>
              </a:rPr>
              <a:t>*</a:t>
            </a:r>
            <a:r>
              <a:rPr lang="en-US" altLang="zh-CN" sz="1600" dirty="0">
                <a:latin typeface="SimHei" panose="02010609060101010101" pitchFamily="49" charset="-122"/>
                <a:ea typeface="SimHei" panose="02010609060101010101" pitchFamily="49" charset="-122"/>
                <a:sym typeface="FZZhengHeiS-R-GB" charset="0"/>
              </a:rPr>
              <a:t>1.1</a:t>
            </a:r>
          </a:p>
          <a:p>
            <a:pPr eaLnBrk="1" hangingPunct="1">
              <a:lnSpc>
                <a:spcPct val="150000"/>
              </a:lnSpc>
              <a:spcBef>
                <a:spcPct val="0"/>
              </a:spcBef>
              <a:buFontTx/>
              <a:buNone/>
            </a:pPr>
            <a:r>
              <a:rPr lang="en-US" altLang="zh-CN" sz="1600" dirty="0">
                <a:latin typeface="SimHei" panose="02010609060101010101" pitchFamily="49" charset="-122"/>
                <a:ea typeface="SimHei" panose="02010609060101010101" pitchFamily="49" charset="-122"/>
                <a:sym typeface="FZZhengHeiS-R-GB" charset="0"/>
              </a:rPr>
              <a:t>Write(A)</a:t>
            </a:r>
            <a:endParaRPr lang="zh-CN" altLang="en-US" sz="1600" dirty="0">
              <a:latin typeface="SimHei" panose="02010609060101010101" pitchFamily="49" charset="-122"/>
              <a:ea typeface="SimHei" panose="02010609060101010101" pitchFamily="49" charset="-122"/>
              <a:sym typeface="FZZhengHeiS-R-GB" charset="0"/>
            </a:endParaRPr>
          </a:p>
        </p:txBody>
      </p:sp>
      <p:cxnSp>
        <p:nvCxnSpPr>
          <p:cNvPr id="22532" name="直接连接符 12">
            <a:extLst>
              <a:ext uri="{FF2B5EF4-FFF2-40B4-BE49-F238E27FC236}">
                <a16:creationId xmlns:a16="http://schemas.microsoft.com/office/drawing/2014/main" id="{0BDCDB98-BB33-3C4A-B5E2-63523AFDB818}"/>
              </a:ext>
            </a:extLst>
          </p:cNvPr>
          <p:cNvCxnSpPr>
            <a:cxnSpLocks noChangeShapeType="1"/>
          </p:cNvCxnSpPr>
          <p:nvPr/>
        </p:nvCxnSpPr>
        <p:spPr bwMode="auto">
          <a:xfrm>
            <a:off x="3250406" y="1024372"/>
            <a:ext cx="2224087"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sp>
        <p:nvSpPr>
          <p:cNvPr id="22551" name="MH_SubTitle_1">
            <a:extLst>
              <a:ext uri="{FF2B5EF4-FFF2-40B4-BE49-F238E27FC236}">
                <a16:creationId xmlns:a16="http://schemas.microsoft.com/office/drawing/2014/main" id="{B5A59BBA-266B-F749-A7EF-6447A299D46F}"/>
              </a:ext>
            </a:extLst>
          </p:cNvPr>
          <p:cNvSpPr>
            <a:spLocks noChangeArrowheads="1"/>
          </p:cNvSpPr>
          <p:nvPr/>
        </p:nvSpPr>
        <p:spPr bwMode="auto">
          <a:xfrm flipH="1">
            <a:off x="5406838" y="1708448"/>
            <a:ext cx="2326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indent="4572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lvl="1" indent="-342900">
              <a:spcBef>
                <a:spcPct val="0"/>
              </a:spcBef>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并发执行的错误</a:t>
            </a:r>
            <a:endParaRPr lang="zh-CN" altLang="en-US" sz="2000" dirty="0">
              <a:solidFill>
                <a:schemeClr val="tx2"/>
              </a:solidFill>
              <a:latin typeface="SimHei" panose="02010609060101010101" pitchFamily="49" charset="-122"/>
              <a:ea typeface="SimHei" panose="02010609060101010101" pitchFamily="49" charset="-122"/>
              <a:sym typeface="FZZhengHeiS-R-GB" charset="0"/>
            </a:endParaRPr>
          </a:p>
        </p:txBody>
      </p:sp>
      <p:sp>
        <p:nvSpPr>
          <p:cNvPr id="22534" name="Rectangle 5">
            <a:extLst>
              <a:ext uri="{FF2B5EF4-FFF2-40B4-BE49-F238E27FC236}">
                <a16:creationId xmlns:a16="http://schemas.microsoft.com/office/drawing/2014/main" id="{D68590DD-852A-6E47-89CB-AFFC65933646}"/>
              </a:ext>
            </a:extLst>
          </p:cNvPr>
          <p:cNvSpPr>
            <a:spLocks noChangeArrowheads="1"/>
          </p:cNvSpPr>
          <p:nvPr/>
        </p:nvSpPr>
        <p:spPr bwMode="auto">
          <a:xfrm>
            <a:off x="4178558" y="2333420"/>
            <a:ext cx="44608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6858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2" eaLnBrk="1" hangingPunct="1">
              <a:spcBef>
                <a:spcPct val="0"/>
              </a:spcBef>
              <a:buFontTx/>
              <a:buNone/>
            </a:pPr>
            <a:r>
              <a:rPr lang="en-US" altLang="zh-CN" sz="700">
                <a:solidFill>
                  <a:srgbClr val="808080"/>
                </a:solidFill>
                <a:sym typeface="FZZhengHeiS-R-GB" charset="0"/>
              </a:rPr>
              <a:t>          </a:t>
            </a:r>
          </a:p>
        </p:txBody>
      </p:sp>
      <p:cxnSp>
        <p:nvCxnSpPr>
          <p:cNvPr id="22535" name="直接连接符 17">
            <a:extLst>
              <a:ext uri="{FF2B5EF4-FFF2-40B4-BE49-F238E27FC236}">
                <a16:creationId xmlns:a16="http://schemas.microsoft.com/office/drawing/2014/main" id="{52CC7254-5B54-BF44-BDA2-5A0761849C8F}"/>
              </a:ext>
            </a:extLst>
          </p:cNvPr>
          <p:cNvCxnSpPr>
            <a:cxnSpLocks noChangeShapeType="1"/>
          </p:cNvCxnSpPr>
          <p:nvPr/>
        </p:nvCxnSpPr>
        <p:spPr bwMode="auto">
          <a:xfrm>
            <a:off x="5570373" y="2125265"/>
            <a:ext cx="2224088"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sp>
        <p:nvSpPr>
          <p:cNvPr id="22547" name="MH_SubTitle_1">
            <a:extLst>
              <a:ext uri="{FF2B5EF4-FFF2-40B4-BE49-F238E27FC236}">
                <a16:creationId xmlns:a16="http://schemas.microsoft.com/office/drawing/2014/main" id="{94AA8123-BA32-5143-AF27-200583A68777}"/>
              </a:ext>
            </a:extLst>
          </p:cNvPr>
          <p:cNvSpPr>
            <a:spLocks noChangeArrowheads="1"/>
          </p:cNvSpPr>
          <p:nvPr/>
        </p:nvSpPr>
        <p:spPr bwMode="auto">
          <a:xfrm flipH="1">
            <a:off x="3986213" y="3593097"/>
            <a:ext cx="2326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indent="4572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lvl="1" indent="-342900" eaLnBrk="1" hangingPunct="1">
              <a:spcBef>
                <a:spcPct val="0"/>
              </a:spcBef>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何时更新数据库</a:t>
            </a:r>
            <a:endParaRPr lang="zh-CN" altLang="en-US" sz="2000" dirty="0">
              <a:solidFill>
                <a:schemeClr val="tx2"/>
              </a:solidFill>
              <a:latin typeface="SimHei" panose="02010609060101010101" pitchFamily="49" charset="-122"/>
              <a:ea typeface="SimHei" panose="02010609060101010101" pitchFamily="49" charset="-122"/>
              <a:sym typeface="FZZhengHeiS-R-GB" charset="0"/>
            </a:endParaRPr>
          </a:p>
        </p:txBody>
      </p:sp>
      <p:sp>
        <p:nvSpPr>
          <p:cNvPr id="22548" name="Rectangle 5">
            <a:extLst>
              <a:ext uri="{FF2B5EF4-FFF2-40B4-BE49-F238E27FC236}">
                <a16:creationId xmlns:a16="http://schemas.microsoft.com/office/drawing/2014/main" id="{79EF1C2A-B7CB-114F-A87E-FDC42E33C365}"/>
              </a:ext>
            </a:extLst>
          </p:cNvPr>
          <p:cNvSpPr>
            <a:spLocks noChangeArrowheads="1"/>
          </p:cNvSpPr>
          <p:nvPr/>
        </p:nvSpPr>
        <p:spPr bwMode="auto">
          <a:xfrm>
            <a:off x="4054046" y="4084156"/>
            <a:ext cx="4584700" cy="62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zh-CN" altLang="en-US" sz="1600" dirty="0">
                <a:latin typeface="SimHei" panose="02010609060101010101" pitchFamily="49" charset="-122"/>
                <a:ea typeface="SimHei" panose="02010609060101010101" pitchFamily="49" charset="-122"/>
                <a:sym typeface="FZZhengHeiS-R-GB" charset="0"/>
              </a:rPr>
              <a:t>内存与磁盘之间的</a:t>
            </a:r>
            <a:r>
              <a:rPr lang="en-US" altLang="zh-CN" sz="1600" dirty="0">
                <a:latin typeface="SimHei" panose="02010609060101010101" pitchFamily="49" charset="-122"/>
                <a:ea typeface="SimHei" panose="02010609060101010101" pitchFamily="49" charset="-122"/>
                <a:sym typeface="FZZhengHeiS-R-GB" charset="0"/>
              </a:rPr>
              <a:t>IO</a:t>
            </a:r>
            <a:r>
              <a:rPr lang="zh-CN" altLang="en-US" sz="1600" dirty="0">
                <a:latin typeface="SimHei" panose="02010609060101010101" pitchFamily="49" charset="-122"/>
                <a:ea typeface="SimHei" panose="02010609060101010101" pitchFamily="49" charset="-122"/>
                <a:sym typeface="FZZhengHeiS-R-GB" charset="0"/>
              </a:rPr>
              <a:t>操作由操作系统完成，程序无从知晓内存中数据何时写入磁盘。</a:t>
            </a:r>
          </a:p>
        </p:txBody>
      </p:sp>
      <p:cxnSp>
        <p:nvCxnSpPr>
          <p:cNvPr id="22538" name="直接连接符 22">
            <a:extLst>
              <a:ext uri="{FF2B5EF4-FFF2-40B4-BE49-F238E27FC236}">
                <a16:creationId xmlns:a16="http://schemas.microsoft.com/office/drawing/2014/main" id="{D1CD310E-5E9E-4842-AEB5-23C30CEAE2DA}"/>
              </a:ext>
            </a:extLst>
          </p:cNvPr>
          <p:cNvCxnSpPr>
            <a:cxnSpLocks noChangeShapeType="1"/>
          </p:cNvCxnSpPr>
          <p:nvPr/>
        </p:nvCxnSpPr>
        <p:spPr bwMode="auto">
          <a:xfrm>
            <a:off x="4427538" y="4084157"/>
            <a:ext cx="2224088"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nvGrpSpPr>
          <p:cNvPr id="22539" name="组合 25">
            <a:extLst>
              <a:ext uri="{FF2B5EF4-FFF2-40B4-BE49-F238E27FC236}">
                <a16:creationId xmlns:a16="http://schemas.microsoft.com/office/drawing/2014/main" id="{3B12836E-3835-A244-BB0C-87485AA7872D}"/>
              </a:ext>
            </a:extLst>
          </p:cNvPr>
          <p:cNvGrpSpPr>
            <a:grpSpLocks/>
          </p:cNvGrpSpPr>
          <p:nvPr/>
        </p:nvGrpSpPr>
        <p:grpSpPr bwMode="auto">
          <a:xfrm>
            <a:off x="1979712" y="592324"/>
            <a:ext cx="723900" cy="723900"/>
            <a:chOff x="4116949" y="1605269"/>
            <a:chExt cx="965576" cy="965576"/>
          </a:xfrm>
        </p:grpSpPr>
        <p:sp>
          <p:nvSpPr>
            <p:cNvPr id="27" name="椭圆 26">
              <a:extLst>
                <a:ext uri="{FF2B5EF4-FFF2-40B4-BE49-F238E27FC236}">
                  <a16:creationId xmlns:a16="http://schemas.microsoft.com/office/drawing/2014/main" id="{E1E01B28-DBBA-D049-AC47-0DE855DFD5DB}"/>
                </a:ext>
              </a:extLst>
            </p:cNvPr>
            <p:cNvSpPr/>
            <p:nvPr/>
          </p:nvSpPr>
          <p:spPr>
            <a:xfrm>
              <a:off x="4116949" y="1605269"/>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eaLnBrk="1" fontAlgn="auto" hangingPunct="1">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550" name="KSO_Shape">
              <a:extLst>
                <a:ext uri="{FF2B5EF4-FFF2-40B4-BE49-F238E27FC236}">
                  <a16:creationId xmlns:a16="http://schemas.microsoft.com/office/drawing/2014/main" id="{E2C2919B-B487-EC40-A56B-262AA7A0C182}"/>
                </a:ext>
              </a:extLst>
            </p:cNvPr>
            <p:cNvSpPr>
              <a:spLocks noChangeArrowheads="1"/>
            </p:cNvSpPr>
            <p:nvPr/>
          </p:nvSpPr>
          <p:spPr bwMode="auto">
            <a:xfrm>
              <a:off x="4365794" y="1854116"/>
              <a:ext cx="467886" cy="467882"/>
            </a:xfrm>
            <a:custGeom>
              <a:avLst/>
              <a:gdLst>
                <a:gd name="T0" fmla="*/ 54753028 w 3927"/>
                <a:gd name="T1" fmla="*/ 9534525 h 3928"/>
                <a:gd name="T2" fmla="*/ 52169349 w 3927"/>
                <a:gd name="T3" fmla="*/ 12088460 h 3928"/>
                <a:gd name="T4" fmla="*/ 43580954 w 3927"/>
                <a:gd name="T5" fmla="*/ 3561287 h 3928"/>
                <a:gd name="T6" fmla="*/ 46164633 w 3927"/>
                <a:gd name="T7" fmla="*/ 993177 h 3928"/>
                <a:gd name="T8" fmla="*/ 49486421 w 3927"/>
                <a:gd name="T9" fmla="*/ 893836 h 3928"/>
                <a:gd name="T10" fmla="*/ 54852395 w 3927"/>
                <a:gd name="T11" fmla="*/ 6214445 h 3928"/>
                <a:gd name="T12" fmla="*/ 54753028 w 3927"/>
                <a:gd name="T13" fmla="*/ 9534525 h 3928"/>
                <a:gd name="T14" fmla="*/ 31968874 w 3927"/>
                <a:gd name="T15" fmla="*/ 32164863 h 3928"/>
                <a:gd name="T16" fmla="*/ 23380360 w 3927"/>
                <a:gd name="T17" fmla="*/ 23623515 h 3928"/>
                <a:gd name="T18" fmla="*/ 42274995 w 3927"/>
                <a:gd name="T19" fmla="*/ 4852370 h 3928"/>
                <a:gd name="T20" fmla="*/ 50863390 w 3927"/>
                <a:gd name="T21" fmla="*/ 13393718 h 3928"/>
                <a:gd name="T22" fmla="*/ 31968874 w 3927"/>
                <a:gd name="T23" fmla="*/ 32164863 h 3928"/>
                <a:gd name="T24" fmla="*/ 30776342 w 3927"/>
                <a:gd name="T25" fmla="*/ 33342429 h 3928"/>
                <a:gd name="T26" fmla="*/ 18752614 w 3927"/>
                <a:gd name="T27" fmla="*/ 36761851 h 3928"/>
                <a:gd name="T28" fmla="*/ 22187948 w 3927"/>
                <a:gd name="T29" fmla="*/ 24815256 h 3928"/>
                <a:gd name="T30" fmla="*/ 30776342 w 3927"/>
                <a:gd name="T31" fmla="*/ 33342429 h 3928"/>
                <a:gd name="T32" fmla="*/ 10930684 w 3927"/>
                <a:gd name="T33" fmla="*/ 7023233 h 3928"/>
                <a:gd name="T34" fmla="*/ 5564710 w 3927"/>
                <a:gd name="T35" fmla="*/ 12400541 h 3928"/>
                <a:gd name="T36" fmla="*/ 5564710 w 3927"/>
                <a:gd name="T37" fmla="*/ 44806610 h 3928"/>
                <a:gd name="T38" fmla="*/ 10930684 w 3927"/>
                <a:gd name="T39" fmla="*/ 50169743 h 3928"/>
                <a:gd name="T40" fmla="*/ 43368040 w 3927"/>
                <a:gd name="T41" fmla="*/ 50169743 h 3928"/>
                <a:gd name="T42" fmla="*/ 48734014 w 3927"/>
                <a:gd name="T43" fmla="*/ 44806610 h 3928"/>
                <a:gd name="T44" fmla="*/ 48734014 w 3927"/>
                <a:gd name="T45" fmla="*/ 23509998 h 3928"/>
                <a:gd name="T46" fmla="*/ 54284546 w 3927"/>
                <a:gd name="T47" fmla="*/ 18132572 h 3928"/>
                <a:gd name="T48" fmla="*/ 54284546 w 3927"/>
                <a:gd name="T49" fmla="*/ 46778790 h 3928"/>
                <a:gd name="T50" fmla="*/ 45156658 w 3927"/>
                <a:gd name="T51" fmla="*/ 55731560 h 3928"/>
                <a:gd name="T52" fmla="*/ 8957509 w 3927"/>
                <a:gd name="T53" fmla="*/ 55731560 h 3928"/>
                <a:gd name="T54" fmla="*/ 0 w 3927"/>
                <a:gd name="T55" fmla="*/ 46778790 h 3928"/>
                <a:gd name="T56" fmla="*/ 0 w 3927"/>
                <a:gd name="T57" fmla="*/ 10967592 h 3928"/>
                <a:gd name="T58" fmla="*/ 8957509 w 3927"/>
                <a:gd name="T59" fmla="*/ 1461417 h 3928"/>
                <a:gd name="T60" fmla="*/ 37618773 w 3927"/>
                <a:gd name="T61" fmla="*/ 1461417 h 3928"/>
                <a:gd name="T62" fmla="*/ 32238501 w 3927"/>
                <a:gd name="T63" fmla="*/ 7023233 h 3928"/>
                <a:gd name="T64" fmla="*/ 10930684 w 3927"/>
                <a:gd name="T65" fmla="*/ 702323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14436A"/>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sz="1600"/>
            </a:p>
          </p:txBody>
        </p:sp>
      </p:grpSp>
      <p:grpSp>
        <p:nvGrpSpPr>
          <p:cNvPr id="22540" name="组合 28">
            <a:extLst>
              <a:ext uri="{FF2B5EF4-FFF2-40B4-BE49-F238E27FC236}">
                <a16:creationId xmlns:a16="http://schemas.microsoft.com/office/drawing/2014/main" id="{1E03AEF3-2B92-184E-8C9E-82C6E7911DF7}"/>
              </a:ext>
            </a:extLst>
          </p:cNvPr>
          <p:cNvGrpSpPr>
            <a:grpSpLocks/>
          </p:cNvGrpSpPr>
          <p:nvPr/>
        </p:nvGrpSpPr>
        <p:grpSpPr bwMode="auto">
          <a:xfrm>
            <a:off x="4514277" y="1564432"/>
            <a:ext cx="723900" cy="723900"/>
            <a:chOff x="4777349" y="3344972"/>
            <a:chExt cx="965576" cy="965576"/>
          </a:xfrm>
        </p:grpSpPr>
        <p:sp>
          <p:nvSpPr>
            <p:cNvPr id="30" name="椭圆 29">
              <a:extLst>
                <a:ext uri="{FF2B5EF4-FFF2-40B4-BE49-F238E27FC236}">
                  <a16:creationId xmlns:a16="http://schemas.microsoft.com/office/drawing/2014/main" id="{B86120AE-488D-0840-8968-74B03884D13A}"/>
                </a:ext>
              </a:extLst>
            </p:cNvPr>
            <p:cNvSpPr/>
            <p:nvPr/>
          </p:nvSpPr>
          <p:spPr>
            <a:xfrm>
              <a:off x="4777349" y="3344972"/>
              <a:ext cx="965576" cy="965576"/>
            </a:xfrm>
            <a:prstGeom prst="ellipse">
              <a:avLst/>
            </a:prstGeom>
            <a:solidFill>
              <a:srgbClr val="123E61"/>
            </a:soli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eaLnBrk="1" fontAlgn="auto" hangingPunct="1">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1" name="KSO_Shape">
              <a:extLst>
                <a:ext uri="{FF2B5EF4-FFF2-40B4-BE49-F238E27FC236}">
                  <a16:creationId xmlns:a16="http://schemas.microsoft.com/office/drawing/2014/main" id="{716BE856-FC10-5D43-8076-8DA3F5BCF89F}"/>
                </a:ext>
              </a:extLst>
            </p:cNvPr>
            <p:cNvSpPr/>
            <p:nvPr/>
          </p:nvSpPr>
          <p:spPr bwMode="auto">
            <a:xfrm>
              <a:off x="4974275" y="3535546"/>
              <a:ext cx="546313" cy="508198"/>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noProof="1">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22541" name="组合 31">
            <a:extLst>
              <a:ext uri="{FF2B5EF4-FFF2-40B4-BE49-F238E27FC236}">
                <a16:creationId xmlns:a16="http://schemas.microsoft.com/office/drawing/2014/main" id="{7EFFFEA2-D745-D449-A2E3-A18D98C547FF}"/>
              </a:ext>
            </a:extLst>
          </p:cNvPr>
          <p:cNvGrpSpPr>
            <a:grpSpLocks/>
          </p:cNvGrpSpPr>
          <p:nvPr/>
        </p:nvGrpSpPr>
        <p:grpSpPr bwMode="auto">
          <a:xfrm>
            <a:off x="3200297" y="3472644"/>
            <a:ext cx="723900" cy="723900"/>
            <a:chOff x="4097899" y="4979900"/>
            <a:chExt cx="965576" cy="965576"/>
          </a:xfrm>
        </p:grpSpPr>
        <p:sp>
          <p:nvSpPr>
            <p:cNvPr id="33" name="椭圆 32">
              <a:extLst>
                <a:ext uri="{FF2B5EF4-FFF2-40B4-BE49-F238E27FC236}">
                  <a16:creationId xmlns:a16="http://schemas.microsoft.com/office/drawing/2014/main" id="{A38DD988-D794-E445-A6C2-F93241A2ED74}"/>
                </a:ext>
              </a:extLst>
            </p:cNvPr>
            <p:cNvSpPr/>
            <p:nvPr/>
          </p:nvSpPr>
          <p:spPr>
            <a:xfrm>
              <a:off x="4097899" y="4979900"/>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eaLnBrk="1" fontAlgn="auto" hangingPunct="1">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KSO_Shape">
              <a:extLst>
                <a:ext uri="{FF2B5EF4-FFF2-40B4-BE49-F238E27FC236}">
                  <a16:creationId xmlns:a16="http://schemas.microsoft.com/office/drawing/2014/main" id="{20F9204A-FD26-1348-B90B-D840A5668BF8}"/>
                </a:ext>
              </a:extLst>
            </p:cNvPr>
            <p:cNvSpPr/>
            <p:nvPr/>
          </p:nvSpPr>
          <p:spPr bwMode="auto">
            <a:xfrm>
              <a:off x="4349881" y="5170474"/>
              <a:ext cx="461613" cy="584428"/>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14436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noProof="1">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047145" y="157206"/>
            <a:ext cx="14133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问题的提出</a:t>
            </a:r>
          </a:p>
        </p:txBody>
      </p:sp>
      <p:pic>
        <p:nvPicPr>
          <p:cNvPr id="35" name="图片 34">
            <a:extLst>
              <a:ext uri="{FF2B5EF4-FFF2-40B4-BE49-F238E27FC236}">
                <a16:creationId xmlns:a16="http://schemas.microsoft.com/office/drawing/2014/main" id="{D1652039-56D9-A547-B5C8-365423636274}"/>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315" y="2151213"/>
            <a:ext cx="2050938" cy="184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日期占位符 1">
            <a:extLst>
              <a:ext uri="{FF2B5EF4-FFF2-40B4-BE49-F238E27FC236}">
                <a16:creationId xmlns:a16="http://schemas.microsoft.com/office/drawing/2014/main" id="{4BFD7986-CB23-504C-9311-E15AF05C0C00}"/>
              </a:ext>
            </a:extLst>
          </p:cNvPr>
          <p:cNvSpPr txBox="1">
            <a:spLocks/>
          </p:cNvSpPr>
          <p:nvPr/>
        </p:nvSpPr>
        <p:spPr>
          <a:xfrm>
            <a:off x="386172" y="4854900"/>
            <a:ext cx="1485528" cy="273928"/>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rgbClr val="14436A"/>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dirty="0"/>
          </a:p>
        </p:txBody>
      </p:sp>
      <p:sp>
        <p:nvSpPr>
          <p:cNvPr id="38" name="文本框 37">
            <a:extLst>
              <a:ext uri="{FF2B5EF4-FFF2-40B4-BE49-F238E27FC236}">
                <a16:creationId xmlns:a16="http://schemas.microsoft.com/office/drawing/2014/main" id="{DCAC0343-945B-4E44-81E4-A3E846DAFA41}"/>
              </a:ext>
            </a:extLst>
          </p:cNvPr>
          <p:cNvSpPr txBox="1"/>
          <p:nvPr/>
        </p:nvSpPr>
        <p:spPr>
          <a:xfrm>
            <a:off x="888546" y="22647"/>
            <a:ext cx="396044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事务的概念及特性</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2</a:t>
            </a:fld>
            <a:endParaRPr lang="zh-CN" altLang="en-US"/>
          </a:p>
        </p:txBody>
      </p:sp>
    </p:spTree>
    <p:extLst>
      <p:ext uri="{BB962C8B-B14F-4D97-AF65-F5344CB8AC3E}">
        <p14:creationId xmlns:p14="http://schemas.microsoft.com/office/powerpoint/2010/main" val="269149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29"/>
                                        </p:tgtEl>
                                        <p:attrNameLst>
                                          <p:attrName>style.visibility</p:attrName>
                                        </p:attrNameLst>
                                      </p:cBhvr>
                                      <p:to>
                                        <p:strVal val="visible"/>
                                      </p:to>
                                    </p:set>
                                    <p:anim calcmode="lin" valueType="num">
                                      <p:cBhvr additive="base">
                                        <p:cTn id="7" dur="500" fill="hold"/>
                                        <p:tgtEl>
                                          <p:spTgt spid="22529"/>
                                        </p:tgtEl>
                                        <p:attrNameLst>
                                          <p:attrName>ppt_x</p:attrName>
                                        </p:attrNameLst>
                                      </p:cBhvr>
                                      <p:tavLst>
                                        <p:tav tm="0">
                                          <p:val>
                                            <p:strVal val="0-#ppt_w/2"/>
                                          </p:val>
                                        </p:tav>
                                        <p:tav tm="100000">
                                          <p:val>
                                            <p:strVal val="#ppt_x"/>
                                          </p:val>
                                        </p:tav>
                                      </p:tavLst>
                                    </p:anim>
                                    <p:anim calcmode="lin" valueType="num">
                                      <p:cBhvr additive="base">
                                        <p:cTn id="8" dur="500" fill="hold"/>
                                        <p:tgtEl>
                                          <p:spTgt spid="225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2539"/>
                                        </p:tgtEl>
                                        <p:attrNameLst>
                                          <p:attrName>style.visibility</p:attrName>
                                        </p:attrNameLst>
                                      </p:cBhvr>
                                      <p:to>
                                        <p:strVal val="visible"/>
                                      </p:to>
                                    </p:set>
                                    <p:anim calcmode="lin" valueType="num">
                                      <p:cBhvr additive="base">
                                        <p:cTn id="13" dur="500" fill="hold"/>
                                        <p:tgtEl>
                                          <p:spTgt spid="22539"/>
                                        </p:tgtEl>
                                        <p:attrNameLst>
                                          <p:attrName>ppt_x</p:attrName>
                                        </p:attrNameLst>
                                      </p:cBhvr>
                                      <p:tavLst>
                                        <p:tav tm="0">
                                          <p:val>
                                            <p:strVal val="1+#ppt_w/2"/>
                                          </p:val>
                                        </p:tav>
                                        <p:tav tm="100000">
                                          <p:val>
                                            <p:strVal val="#ppt_x"/>
                                          </p:val>
                                        </p:tav>
                                      </p:tavLst>
                                    </p:anim>
                                    <p:anim calcmode="lin" valueType="num">
                                      <p:cBhvr additive="base">
                                        <p:cTn id="14" dur="500" fill="hold"/>
                                        <p:tgtEl>
                                          <p:spTgt spid="2253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2555"/>
                                        </p:tgtEl>
                                        <p:attrNameLst>
                                          <p:attrName>style.visibility</p:attrName>
                                        </p:attrNameLst>
                                      </p:cBhvr>
                                      <p:to>
                                        <p:strVal val="visible"/>
                                      </p:to>
                                    </p:set>
                                    <p:anim calcmode="lin" valueType="num">
                                      <p:cBhvr additive="base">
                                        <p:cTn id="17" dur="500" fill="hold"/>
                                        <p:tgtEl>
                                          <p:spTgt spid="22555"/>
                                        </p:tgtEl>
                                        <p:attrNameLst>
                                          <p:attrName>ppt_x</p:attrName>
                                        </p:attrNameLst>
                                      </p:cBhvr>
                                      <p:tavLst>
                                        <p:tav tm="0">
                                          <p:val>
                                            <p:strVal val="1+#ppt_w/2"/>
                                          </p:val>
                                        </p:tav>
                                        <p:tav tm="100000">
                                          <p:val>
                                            <p:strVal val="#ppt_x"/>
                                          </p:val>
                                        </p:tav>
                                      </p:tavLst>
                                    </p:anim>
                                    <p:anim calcmode="lin" valueType="num">
                                      <p:cBhvr additive="base">
                                        <p:cTn id="18" dur="500" fill="hold"/>
                                        <p:tgtEl>
                                          <p:spTgt spid="2255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2532"/>
                                        </p:tgtEl>
                                        <p:attrNameLst>
                                          <p:attrName>style.visibility</p:attrName>
                                        </p:attrNameLst>
                                      </p:cBhvr>
                                      <p:to>
                                        <p:strVal val="visible"/>
                                      </p:to>
                                    </p:set>
                                    <p:anim calcmode="lin" valueType="num">
                                      <p:cBhvr additive="base">
                                        <p:cTn id="21" dur="500" fill="hold"/>
                                        <p:tgtEl>
                                          <p:spTgt spid="22532"/>
                                        </p:tgtEl>
                                        <p:attrNameLst>
                                          <p:attrName>ppt_x</p:attrName>
                                        </p:attrNameLst>
                                      </p:cBhvr>
                                      <p:tavLst>
                                        <p:tav tm="0">
                                          <p:val>
                                            <p:strVal val="1+#ppt_w/2"/>
                                          </p:val>
                                        </p:tav>
                                        <p:tav tm="100000">
                                          <p:val>
                                            <p:strVal val="#ppt_x"/>
                                          </p:val>
                                        </p:tav>
                                      </p:tavLst>
                                    </p:anim>
                                    <p:anim calcmode="lin" valueType="num">
                                      <p:cBhvr additive="base">
                                        <p:cTn id="22"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556"/>
                                        </p:tgtEl>
                                        <p:attrNameLst>
                                          <p:attrName>style.visibility</p:attrName>
                                        </p:attrNameLst>
                                      </p:cBhvr>
                                      <p:to>
                                        <p:strVal val="visible"/>
                                      </p:to>
                                    </p:set>
                                    <p:anim calcmode="lin" valueType="num">
                                      <p:cBhvr additive="base">
                                        <p:cTn id="27" dur="500" fill="hold"/>
                                        <p:tgtEl>
                                          <p:spTgt spid="22556"/>
                                        </p:tgtEl>
                                        <p:attrNameLst>
                                          <p:attrName>ppt_x</p:attrName>
                                        </p:attrNameLst>
                                      </p:cBhvr>
                                      <p:tavLst>
                                        <p:tav tm="0">
                                          <p:val>
                                            <p:strVal val="#ppt_x"/>
                                          </p:val>
                                        </p:tav>
                                        <p:tav tm="100000">
                                          <p:val>
                                            <p:strVal val="#ppt_x"/>
                                          </p:val>
                                        </p:tav>
                                      </p:tavLst>
                                    </p:anim>
                                    <p:anim calcmode="lin" valueType="num">
                                      <p:cBhvr additive="base">
                                        <p:cTn id="28" dur="500" fill="hold"/>
                                        <p:tgtEl>
                                          <p:spTgt spid="2255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551"/>
                                        </p:tgtEl>
                                        <p:attrNameLst>
                                          <p:attrName>style.visibility</p:attrName>
                                        </p:attrNameLst>
                                      </p:cBhvr>
                                      <p:to>
                                        <p:strVal val="visible"/>
                                      </p:to>
                                    </p:set>
                                    <p:anim calcmode="lin" valueType="num">
                                      <p:cBhvr additive="base">
                                        <p:cTn id="33" dur="500" fill="hold"/>
                                        <p:tgtEl>
                                          <p:spTgt spid="22551"/>
                                        </p:tgtEl>
                                        <p:attrNameLst>
                                          <p:attrName>ppt_x</p:attrName>
                                        </p:attrNameLst>
                                      </p:cBhvr>
                                      <p:tavLst>
                                        <p:tav tm="0">
                                          <p:val>
                                            <p:strVal val="#ppt_x"/>
                                          </p:val>
                                        </p:tav>
                                        <p:tav tm="100000">
                                          <p:val>
                                            <p:strVal val="#ppt_x"/>
                                          </p:val>
                                        </p:tav>
                                      </p:tavLst>
                                    </p:anim>
                                    <p:anim calcmode="lin" valueType="num">
                                      <p:cBhvr additive="base">
                                        <p:cTn id="34" dur="500" fill="hold"/>
                                        <p:tgtEl>
                                          <p:spTgt spid="225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540"/>
                                        </p:tgtEl>
                                        <p:attrNameLst>
                                          <p:attrName>style.visibility</p:attrName>
                                        </p:attrNameLst>
                                      </p:cBhvr>
                                      <p:to>
                                        <p:strVal val="visible"/>
                                      </p:to>
                                    </p:set>
                                    <p:anim calcmode="lin" valueType="num">
                                      <p:cBhvr additive="base">
                                        <p:cTn id="37" dur="500" fill="hold"/>
                                        <p:tgtEl>
                                          <p:spTgt spid="22540"/>
                                        </p:tgtEl>
                                        <p:attrNameLst>
                                          <p:attrName>ppt_x</p:attrName>
                                        </p:attrNameLst>
                                      </p:cBhvr>
                                      <p:tavLst>
                                        <p:tav tm="0">
                                          <p:val>
                                            <p:strVal val="#ppt_x"/>
                                          </p:val>
                                        </p:tav>
                                        <p:tav tm="100000">
                                          <p:val>
                                            <p:strVal val="#ppt_x"/>
                                          </p:val>
                                        </p:tav>
                                      </p:tavLst>
                                    </p:anim>
                                    <p:anim calcmode="lin" valueType="num">
                                      <p:cBhvr additive="base">
                                        <p:cTn id="38" dur="500" fill="hold"/>
                                        <p:tgtEl>
                                          <p:spTgt spid="2254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535"/>
                                        </p:tgtEl>
                                        <p:attrNameLst>
                                          <p:attrName>style.visibility</p:attrName>
                                        </p:attrNameLst>
                                      </p:cBhvr>
                                      <p:to>
                                        <p:strVal val="visible"/>
                                      </p:to>
                                    </p:set>
                                    <p:anim calcmode="lin" valueType="num">
                                      <p:cBhvr additive="base">
                                        <p:cTn id="41" dur="500" fill="hold"/>
                                        <p:tgtEl>
                                          <p:spTgt spid="22535"/>
                                        </p:tgtEl>
                                        <p:attrNameLst>
                                          <p:attrName>ppt_x</p:attrName>
                                        </p:attrNameLst>
                                      </p:cBhvr>
                                      <p:tavLst>
                                        <p:tav tm="0">
                                          <p:val>
                                            <p:strVal val="#ppt_x"/>
                                          </p:val>
                                        </p:tav>
                                        <p:tav tm="100000">
                                          <p:val>
                                            <p:strVal val="#ppt_x"/>
                                          </p:val>
                                        </p:tav>
                                      </p:tavLst>
                                    </p:anim>
                                    <p:anim calcmode="lin" valueType="num">
                                      <p:cBhvr additive="base">
                                        <p:cTn id="42"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1+#ppt_w/2"/>
                                          </p:val>
                                        </p:tav>
                                        <p:tav tm="100000">
                                          <p:val>
                                            <p:strVal val="#ppt_x"/>
                                          </p:val>
                                        </p:tav>
                                      </p:tavLst>
                                    </p:anim>
                                    <p:anim calcmode="lin" valueType="num">
                                      <p:cBhvr additive="base">
                                        <p:cTn id="4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2541"/>
                                        </p:tgtEl>
                                        <p:attrNameLst>
                                          <p:attrName>style.visibility</p:attrName>
                                        </p:attrNameLst>
                                      </p:cBhvr>
                                      <p:to>
                                        <p:strVal val="visible"/>
                                      </p:to>
                                    </p:set>
                                    <p:anim calcmode="lin" valueType="num">
                                      <p:cBhvr additive="base">
                                        <p:cTn id="53" dur="500" fill="hold"/>
                                        <p:tgtEl>
                                          <p:spTgt spid="22541"/>
                                        </p:tgtEl>
                                        <p:attrNameLst>
                                          <p:attrName>ppt_x</p:attrName>
                                        </p:attrNameLst>
                                      </p:cBhvr>
                                      <p:tavLst>
                                        <p:tav tm="0">
                                          <p:val>
                                            <p:strVal val="#ppt_x"/>
                                          </p:val>
                                        </p:tav>
                                        <p:tav tm="100000">
                                          <p:val>
                                            <p:strVal val="#ppt_x"/>
                                          </p:val>
                                        </p:tav>
                                      </p:tavLst>
                                    </p:anim>
                                    <p:anim calcmode="lin" valueType="num">
                                      <p:cBhvr additive="base">
                                        <p:cTn id="54" dur="500" fill="hold"/>
                                        <p:tgtEl>
                                          <p:spTgt spid="225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547"/>
                                        </p:tgtEl>
                                        <p:attrNameLst>
                                          <p:attrName>style.visibility</p:attrName>
                                        </p:attrNameLst>
                                      </p:cBhvr>
                                      <p:to>
                                        <p:strVal val="visible"/>
                                      </p:to>
                                    </p:set>
                                    <p:anim calcmode="lin" valueType="num">
                                      <p:cBhvr additive="base">
                                        <p:cTn id="57" dur="500" fill="hold"/>
                                        <p:tgtEl>
                                          <p:spTgt spid="22547"/>
                                        </p:tgtEl>
                                        <p:attrNameLst>
                                          <p:attrName>ppt_x</p:attrName>
                                        </p:attrNameLst>
                                      </p:cBhvr>
                                      <p:tavLst>
                                        <p:tav tm="0">
                                          <p:val>
                                            <p:strVal val="#ppt_x"/>
                                          </p:val>
                                        </p:tav>
                                        <p:tav tm="100000">
                                          <p:val>
                                            <p:strVal val="#ppt_x"/>
                                          </p:val>
                                        </p:tav>
                                      </p:tavLst>
                                    </p:anim>
                                    <p:anim calcmode="lin" valueType="num">
                                      <p:cBhvr additive="base">
                                        <p:cTn id="58" dur="500" fill="hold"/>
                                        <p:tgtEl>
                                          <p:spTgt spid="2254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2538"/>
                                        </p:tgtEl>
                                        <p:attrNameLst>
                                          <p:attrName>style.visibility</p:attrName>
                                        </p:attrNameLst>
                                      </p:cBhvr>
                                      <p:to>
                                        <p:strVal val="visible"/>
                                      </p:to>
                                    </p:set>
                                    <p:anim calcmode="lin" valueType="num">
                                      <p:cBhvr additive="base">
                                        <p:cTn id="61" dur="500" fill="hold"/>
                                        <p:tgtEl>
                                          <p:spTgt spid="22538"/>
                                        </p:tgtEl>
                                        <p:attrNameLst>
                                          <p:attrName>ppt_x</p:attrName>
                                        </p:attrNameLst>
                                      </p:cBhvr>
                                      <p:tavLst>
                                        <p:tav tm="0">
                                          <p:val>
                                            <p:strVal val="#ppt_x"/>
                                          </p:val>
                                        </p:tav>
                                        <p:tav tm="100000">
                                          <p:val>
                                            <p:strVal val="#ppt_x"/>
                                          </p:val>
                                        </p:tav>
                                      </p:tavLst>
                                    </p:anim>
                                    <p:anim calcmode="lin" valueType="num">
                                      <p:cBhvr additive="base">
                                        <p:cTn id="62"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548"/>
                                        </p:tgtEl>
                                        <p:attrNameLst>
                                          <p:attrName>style.visibility</p:attrName>
                                        </p:attrNameLst>
                                      </p:cBhvr>
                                      <p:to>
                                        <p:strVal val="visible"/>
                                      </p:to>
                                    </p:set>
                                    <p:anim calcmode="lin" valueType="num">
                                      <p:cBhvr additive="base">
                                        <p:cTn id="67" dur="500" fill="hold"/>
                                        <p:tgtEl>
                                          <p:spTgt spid="22548"/>
                                        </p:tgtEl>
                                        <p:attrNameLst>
                                          <p:attrName>ppt_x</p:attrName>
                                        </p:attrNameLst>
                                      </p:cBhvr>
                                      <p:tavLst>
                                        <p:tav tm="0">
                                          <p:val>
                                            <p:strVal val="#ppt_x"/>
                                          </p:val>
                                        </p:tav>
                                        <p:tav tm="100000">
                                          <p:val>
                                            <p:strVal val="#ppt_x"/>
                                          </p:val>
                                        </p:tav>
                                      </p:tavLst>
                                    </p:anim>
                                    <p:anim calcmode="lin" valueType="num">
                                      <p:cBhvr additive="base">
                                        <p:cTn id="68" dur="500" fill="hold"/>
                                        <p:tgtEl>
                                          <p:spTgt spid="22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5" grpId="0"/>
      <p:bldP spid="22556" grpId="0"/>
      <p:bldP spid="22551" grpId="0"/>
      <p:bldP spid="22547" grpId="0"/>
      <p:bldP spid="225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第七章图9">
            <a:extLst>
              <a:ext uri="{FF2B5EF4-FFF2-40B4-BE49-F238E27FC236}">
                <a16:creationId xmlns:a16="http://schemas.microsoft.com/office/drawing/2014/main" id="{35164737-E873-D246-94B2-EBEDFEBF8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2384"/>
            <a:ext cx="327629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904F7677-CFE7-8F45-838E-7A3D90734459}"/>
              </a:ext>
            </a:extLst>
          </p:cNvPr>
          <p:cNvSpPr/>
          <p:nvPr/>
        </p:nvSpPr>
        <p:spPr>
          <a:xfrm>
            <a:off x="4824028" y="2104492"/>
            <a:ext cx="3600400" cy="830997"/>
          </a:xfrm>
          <a:prstGeom prst="rect">
            <a:avLst/>
          </a:prstGeom>
        </p:spPr>
        <p:txBody>
          <a:bodyPr wrap="square">
            <a:spAutoFit/>
          </a:bodyPr>
          <a:lstStyle/>
          <a:p>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调度运行结果与串行调度T1→T2→T3的运行结果是一致的，但调度不是冲突可串行的 </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4" name="矩形 3">
            <a:extLst>
              <a:ext uri="{FF2B5EF4-FFF2-40B4-BE49-F238E27FC236}">
                <a16:creationId xmlns:a16="http://schemas.microsoft.com/office/drawing/2014/main" id="{DA90F95F-AC94-2342-8E95-2E37ED062D9D}"/>
              </a:ext>
            </a:extLst>
          </p:cNvPr>
          <p:cNvSpPr/>
          <p:nvPr/>
        </p:nvSpPr>
        <p:spPr>
          <a:xfrm>
            <a:off x="935596" y="638373"/>
            <a:ext cx="4378122" cy="400110"/>
          </a:xfrm>
          <a:prstGeom prst="rect">
            <a:avLst/>
          </a:prstGeom>
        </p:spPr>
        <p:txBody>
          <a:bodyPr wrap="none">
            <a:spAutoFit/>
          </a:bodyPr>
          <a:lstStyle/>
          <a:p>
            <a:pPr marL="342900" lvl="0" indent="-342900">
              <a:spcAft>
                <a:spcPts val="0"/>
              </a:spcAft>
              <a:buFont typeface="Wingdings" pitchFamily="2" charset="2"/>
              <a:buChar char=""/>
            </a:pPr>
            <a:r>
              <a:rPr lang="zh-CN" altLang="zh-CN" sz="2000" dirty="0">
                <a:solidFill>
                  <a:schemeClr val="tx2"/>
                </a:solidFill>
                <a:latin typeface="SimHei" panose="02010609060101010101" pitchFamily="49" charset="-122"/>
                <a:ea typeface="SimHei" panose="02010609060101010101" pitchFamily="49" charset="-122"/>
              </a:rPr>
              <a:t>冲突可串行是可串行性的充分条件</a:t>
            </a:r>
          </a:p>
        </p:txBody>
      </p:sp>
      <p:sp>
        <p:nvSpPr>
          <p:cNvPr id="14" name="文本框 13">
            <a:extLst>
              <a:ext uri="{FF2B5EF4-FFF2-40B4-BE49-F238E27FC236}">
                <a16:creationId xmlns:a16="http://schemas.microsoft.com/office/drawing/2014/main" id="{5ACDBB42-1D28-EF4E-993B-C821F9D7B74A}"/>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冲突可串行化</a:t>
            </a:r>
          </a:p>
        </p:txBody>
      </p:sp>
      <p:sp>
        <p:nvSpPr>
          <p:cNvPr id="15" name="文本框 1">
            <a:extLst>
              <a:ext uri="{FF2B5EF4-FFF2-40B4-BE49-F238E27FC236}">
                <a16:creationId xmlns:a16="http://schemas.microsoft.com/office/drawing/2014/main" id="{8B166317-6203-2644-89C0-61E3EFD425AA}"/>
              </a:ext>
            </a:extLst>
          </p:cNvPr>
          <p:cNvSpPr txBox="1">
            <a:spLocks noChangeArrowheads="1"/>
          </p:cNvSpPr>
          <p:nvPr/>
        </p:nvSpPr>
        <p:spPr bwMode="auto">
          <a:xfrm>
            <a:off x="5832140" y="124272"/>
            <a:ext cx="16201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冲突可串行化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20</a:t>
            </a:fld>
            <a:endParaRPr lang="zh-CN" altLang="en-US"/>
          </a:p>
        </p:txBody>
      </p:sp>
    </p:spTree>
    <p:extLst>
      <p:ext uri="{BB962C8B-B14F-4D97-AF65-F5344CB8AC3E}">
        <p14:creationId xmlns:p14="http://schemas.microsoft.com/office/powerpoint/2010/main" val="166005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156176" y="124272"/>
            <a:ext cx="115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视图等价</a:t>
            </a:r>
          </a:p>
        </p:txBody>
      </p:sp>
      <p:sp>
        <p:nvSpPr>
          <p:cNvPr id="5" name="矩形 4">
            <a:extLst>
              <a:ext uri="{FF2B5EF4-FFF2-40B4-BE49-F238E27FC236}">
                <a16:creationId xmlns:a16="http://schemas.microsoft.com/office/drawing/2014/main" id="{FA54E7B1-CFDA-EA41-910E-7007ACA57DCB}"/>
              </a:ext>
            </a:extLst>
          </p:cNvPr>
          <p:cNvSpPr/>
          <p:nvPr/>
        </p:nvSpPr>
        <p:spPr>
          <a:xfrm>
            <a:off x="953290" y="718446"/>
            <a:ext cx="7687162" cy="773289"/>
          </a:xfrm>
          <a:prstGeom prst="rect">
            <a:avLst/>
          </a:prstGeom>
        </p:spPr>
        <p:txBody>
          <a:bodyPr wrap="square">
            <a:spAutoFit/>
          </a:bodyPr>
          <a:lstStyle/>
          <a:p>
            <a:pPr marL="0" lvl="2">
              <a:lnSpc>
                <a:spcPct val="150000"/>
              </a:lnSpc>
            </a:pPr>
            <a:r>
              <a:rPr lang="zh-CN" altLang="en-US" sz="1600" dirty="0">
                <a:latin typeface="SimHei" panose="02010609060101010101" pitchFamily="49" charset="-122"/>
                <a:ea typeface="SimHei" panose="02010609060101010101" pitchFamily="49" charset="-122"/>
                <a:sym typeface="FZHei-B01S" charset="0"/>
              </a:rPr>
              <a:t>对同一事务集，如果两个调度</a:t>
            </a:r>
            <a:r>
              <a:rPr lang="en-US" altLang="zh-CN" sz="1600" dirty="0">
                <a:latin typeface="SimHei" panose="02010609060101010101" pitchFamily="49" charset="-122"/>
                <a:ea typeface="SimHei" panose="02010609060101010101" pitchFamily="49" charset="-122"/>
                <a:sym typeface="FZHei-B01S" charset="0"/>
              </a:rPr>
              <a:t>S1</a:t>
            </a:r>
            <a:r>
              <a:rPr lang="zh-CN" altLang="en-US" sz="1600" dirty="0">
                <a:latin typeface="SimHei" panose="02010609060101010101" pitchFamily="49" charset="-122"/>
                <a:ea typeface="SimHei" panose="02010609060101010101" pitchFamily="49" charset="-122"/>
                <a:sym typeface="FZHei-B01S" charset="0"/>
              </a:rPr>
              <a:t>和</a:t>
            </a:r>
            <a:r>
              <a:rPr lang="en-US" altLang="zh-CN" sz="1600" dirty="0">
                <a:latin typeface="SimHei" panose="02010609060101010101" pitchFamily="49" charset="-122"/>
                <a:ea typeface="SimHei" panose="02010609060101010101" pitchFamily="49" charset="-122"/>
                <a:sym typeface="FZHei-B01S" charset="0"/>
              </a:rPr>
              <a:t>S2</a:t>
            </a:r>
            <a:r>
              <a:rPr lang="zh-CN" altLang="en-US" sz="1600" dirty="0">
                <a:latin typeface="SimHei" panose="02010609060101010101" pitchFamily="49" charset="-122"/>
                <a:ea typeface="SimHei" panose="02010609060101010101" pitchFamily="49" charset="-122"/>
                <a:sym typeface="FZHei-B01S" charset="0"/>
              </a:rPr>
              <a:t>在任何时候都保证</a:t>
            </a:r>
            <a:r>
              <a:rPr lang="zh-CN" altLang="en-US" sz="1600" dirty="0">
                <a:solidFill>
                  <a:srgbClr val="FF0000"/>
                </a:solidFill>
                <a:latin typeface="SimHei" panose="02010609060101010101" pitchFamily="49" charset="-122"/>
                <a:ea typeface="SimHei" panose="02010609060101010101" pitchFamily="49" charset="-122"/>
                <a:sym typeface="FZHei-B01S" charset="0"/>
              </a:rPr>
              <a:t>每个事务读取相同的值</a:t>
            </a:r>
            <a:r>
              <a:rPr lang="zh-CN" altLang="en-US" sz="1600" dirty="0">
                <a:latin typeface="SimHei" panose="02010609060101010101" pitchFamily="49" charset="-122"/>
                <a:ea typeface="SimHei" panose="02010609060101010101" pitchFamily="49" charset="-122"/>
                <a:sym typeface="FZHei-B01S" charset="0"/>
              </a:rPr>
              <a:t>，</a:t>
            </a:r>
            <a:r>
              <a:rPr lang="zh-CN" altLang="en-US" sz="1600" dirty="0">
                <a:solidFill>
                  <a:srgbClr val="FF0000"/>
                </a:solidFill>
                <a:latin typeface="SimHei" panose="02010609060101010101" pitchFamily="49" charset="-122"/>
                <a:ea typeface="SimHei" panose="02010609060101010101" pitchFamily="49" charset="-122"/>
                <a:sym typeface="FZHei-B01S" charset="0"/>
              </a:rPr>
              <a:t>写入数据库的最终状态也是一样的</a:t>
            </a:r>
            <a:r>
              <a:rPr lang="zh-CN" altLang="en-US" sz="1600" dirty="0">
                <a:latin typeface="SimHei" panose="02010609060101010101" pitchFamily="49" charset="-122"/>
                <a:ea typeface="SimHei" panose="02010609060101010101" pitchFamily="49" charset="-122"/>
                <a:sym typeface="FZHei-B01S" charset="0"/>
              </a:rPr>
              <a:t>，则称调度</a:t>
            </a:r>
            <a:r>
              <a:rPr lang="en-US" altLang="zh-CN" sz="1600" dirty="0">
                <a:latin typeface="SimHei" panose="02010609060101010101" pitchFamily="49" charset="-122"/>
                <a:ea typeface="SimHei" panose="02010609060101010101" pitchFamily="49" charset="-122"/>
                <a:sym typeface="FZHei-B01S" charset="0"/>
              </a:rPr>
              <a:t>S1</a:t>
            </a:r>
            <a:r>
              <a:rPr lang="zh-CN" altLang="en-US" sz="1600" dirty="0">
                <a:latin typeface="SimHei" panose="02010609060101010101" pitchFamily="49" charset="-122"/>
                <a:ea typeface="SimHei" panose="02010609060101010101" pitchFamily="49" charset="-122"/>
                <a:sym typeface="FZHei-B01S" charset="0"/>
              </a:rPr>
              <a:t>和</a:t>
            </a:r>
            <a:r>
              <a:rPr lang="en-US" altLang="zh-CN" sz="1600" dirty="0">
                <a:latin typeface="SimHei" panose="02010609060101010101" pitchFamily="49" charset="-122"/>
                <a:ea typeface="SimHei" panose="02010609060101010101" pitchFamily="49" charset="-122"/>
                <a:sym typeface="FZHei-B01S" charset="0"/>
              </a:rPr>
              <a:t>S2</a:t>
            </a:r>
            <a:r>
              <a:rPr lang="zh-CN" altLang="en-US" sz="1600" dirty="0">
                <a:latin typeface="SimHei" panose="02010609060101010101" pitchFamily="49" charset="-122"/>
                <a:ea typeface="SimHei" panose="02010609060101010101" pitchFamily="49" charset="-122"/>
                <a:sym typeface="FZHei-B01S" charset="0"/>
              </a:rPr>
              <a:t>视图等价。</a:t>
            </a:r>
            <a:endParaRPr lang="zh-CN" altLang="en-US" sz="1600" dirty="0">
              <a:latin typeface="SimHei" panose="02010609060101010101" pitchFamily="49" charset="-122"/>
              <a:ea typeface="SimHei" panose="02010609060101010101" pitchFamily="49" charset="-122"/>
            </a:endParaRPr>
          </a:p>
        </p:txBody>
      </p:sp>
      <p:pic>
        <p:nvPicPr>
          <p:cNvPr id="7" name="Picture 11" descr="第七章图5">
            <a:extLst>
              <a:ext uri="{FF2B5EF4-FFF2-40B4-BE49-F238E27FC236}">
                <a16:creationId xmlns:a16="http://schemas.microsoft.com/office/drawing/2014/main" id="{580044C7-D8F3-A341-8945-CD06FDFA6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04" y="1581998"/>
            <a:ext cx="2167817"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第七章图6">
            <a:extLst>
              <a:ext uri="{FF2B5EF4-FFF2-40B4-BE49-F238E27FC236}">
                <a16:creationId xmlns:a16="http://schemas.microsoft.com/office/drawing/2014/main" id="{E2A179A4-0091-AE49-8092-3AEE57734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151" y="1596975"/>
            <a:ext cx="2199281"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868266CB-4164-DB40-85FD-59236216E2C1}"/>
              </a:ext>
            </a:extLst>
          </p:cNvPr>
          <p:cNvSpPr/>
          <p:nvPr/>
        </p:nvSpPr>
        <p:spPr>
          <a:xfrm>
            <a:off x="3283274" y="2595994"/>
            <a:ext cx="2872902" cy="338554"/>
          </a:xfrm>
          <a:prstGeom prst="rect">
            <a:avLst/>
          </a:prstGeom>
        </p:spPr>
        <p:txBody>
          <a:bodyPr wrap="none">
            <a:spAutoFit/>
          </a:bodyPr>
          <a:lstStyle/>
          <a:p>
            <a:r>
              <a:rPr lang="zh-CN" altLang="en-US" sz="1600" b="1" kern="0" noProof="1">
                <a:solidFill>
                  <a:srgbClr val="FF0000"/>
                </a:solidFill>
                <a:effectLst>
                  <a:outerShdw blurRad="38100" dist="25400" dir="5400000" algn="ctr" rotWithShape="0">
                    <a:srgbClr val="6E747A">
                      <a:alpha val="43000"/>
                    </a:srgbClr>
                  </a:outerShdw>
                </a:effectLst>
                <a:latin typeface="SimHei" panose="02010609060101010101" pitchFamily="49" charset="-122"/>
                <a:ea typeface="SimHei" panose="02010609060101010101" pitchFamily="49" charset="-122"/>
                <a:cs typeface="+mn-ea"/>
                <a:sym typeface="+mn-ea"/>
              </a:rPr>
              <a:t>左右两个调度不是视图等价的</a:t>
            </a:r>
            <a:endParaRPr lang="zh-CN" altLang="en-US" sz="1600" dirty="0">
              <a:solidFill>
                <a:srgbClr val="FF0000"/>
              </a:solidFill>
              <a:latin typeface="SimHei" panose="02010609060101010101" pitchFamily="49" charset="-122"/>
              <a:ea typeface="SimHei" panose="02010609060101010101" pitchFamily="49" charset="-122"/>
            </a:endParaRPr>
          </a:p>
        </p:txBody>
      </p:sp>
      <p:cxnSp>
        <p:nvCxnSpPr>
          <p:cNvPr id="4" name="直线箭头连接符 3">
            <a:extLst>
              <a:ext uri="{FF2B5EF4-FFF2-40B4-BE49-F238E27FC236}">
                <a16:creationId xmlns:a16="http://schemas.microsoft.com/office/drawing/2014/main" id="{44779B73-D86E-5B45-8C7E-66459631D41B}"/>
              </a:ext>
            </a:extLst>
          </p:cNvPr>
          <p:cNvCxnSpPr>
            <a:cxnSpLocks/>
          </p:cNvCxnSpPr>
          <p:nvPr/>
        </p:nvCxnSpPr>
        <p:spPr>
          <a:xfrm>
            <a:off x="3175421" y="3040596"/>
            <a:ext cx="3085730" cy="0"/>
          </a:xfrm>
          <a:prstGeom prst="straightConnector1">
            <a:avLst/>
          </a:prstGeom>
          <a:ln cmpd="thickThin">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631B2D5-01EC-CD48-BDF2-7667C9F6EAD2}"/>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 视图可串行化</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t>21</a:t>
            </a:fld>
            <a:endParaRPr lang="zh-CN" altLang="en-US"/>
          </a:p>
        </p:txBody>
      </p:sp>
    </p:spTree>
    <p:extLst>
      <p:ext uri="{BB962C8B-B14F-4D97-AF65-F5344CB8AC3E}">
        <p14:creationId xmlns:p14="http://schemas.microsoft.com/office/powerpoint/2010/main" val="339641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68266CB-4164-DB40-85FD-59236216E2C1}"/>
              </a:ext>
            </a:extLst>
          </p:cNvPr>
          <p:cNvSpPr/>
          <p:nvPr/>
        </p:nvSpPr>
        <p:spPr>
          <a:xfrm>
            <a:off x="3234699" y="2403852"/>
            <a:ext cx="2666114" cy="338554"/>
          </a:xfrm>
          <a:prstGeom prst="rect">
            <a:avLst/>
          </a:prstGeom>
        </p:spPr>
        <p:txBody>
          <a:bodyPr wrap="none">
            <a:spAutoFit/>
          </a:bodyPr>
          <a:lstStyle/>
          <a:p>
            <a:r>
              <a:rPr lang="zh-CN" altLang="en-US" sz="1600" b="1" kern="0" noProof="1">
                <a:solidFill>
                  <a:srgbClr val="FF0000"/>
                </a:solidFill>
                <a:effectLst>
                  <a:outerShdw blurRad="38100" dist="25400" dir="5400000" algn="ctr" rotWithShape="0">
                    <a:srgbClr val="6E747A">
                      <a:alpha val="43000"/>
                    </a:srgbClr>
                  </a:outerShdw>
                </a:effectLst>
                <a:latin typeface="SimHei" panose="02010609060101010101" pitchFamily="49" charset="-122"/>
                <a:ea typeface="SimHei" panose="02010609060101010101" pitchFamily="49" charset="-122"/>
                <a:cs typeface="+mn-ea"/>
                <a:sym typeface="+mn-ea"/>
              </a:rPr>
              <a:t>左右两个调度是视图等价的</a:t>
            </a:r>
            <a:endParaRPr lang="zh-CN" altLang="en-US" sz="1600" dirty="0">
              <a:solidFill>
                <a:srgbClr val="FF0000"/>
              </a:solidFill>
              <a:latin typeface="SimHei" panose="02010609060101010101" pitchFamily="49" charset="-122"/>
              <a:ea typeface="SimHei" panose="02010609060101010101" pitchFamily="49" charset="-122"/>
            </a:endParaRPr>
          </a:p>
        </p:txBody>
      </p:sp>
      <p:pic>
        <p:nvPicPr>
          <p:cNvPr id="10" name="Picture 6" descr="第七章图5">
            <a:extLst>
              <a:ext uri="{FF2B5EF4-FFF2-40B4-BE49-F238E27FC236}">
                <a16:creationId xmlns:a16="http://schemas.microsoft.com/office/drawing/2014/main" id="{EABC0CC4-758E-2F46-AED9-12E3CE1F9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08894"/>
            <a:ext cx="2376264"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第七章图7">
            <a:extLst>
              <a:ext uri="{FF2B5EF4-FFF2-40B4-BE49-F238E27FC236}">
                <a16:creationId xmlns:a16="http://schemas.microsoft.com/office/drawing/2014/main" id="{0915BACA-63D6-5048-8C6B-669CF268F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681" y="1308894"/>
            <a:ext cx="2204731"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线箭头连接符 14">
            <a:extLst>
              <a:ext uri="{FF2B5EF4-FFF2-40B4-BE49-F238E27FC236}">
                <a16:creationId xmlns:a16="http://schemas.microsoft.com/office/drawing/2014/main" id="{9922B418-2A48-C34A-9034-D4326A3C1338}"/>
              </a:ext>
            </a:extLst>
          </p:cNvPr>
          <p:cNvCxnSpPr>
            <a:cxnSpLocks/>
          </p:cNvCxnSpPr>
          <p:nvPr/>
        </p:nvCxnSpPr>
        <p:spPr>
          <a:xfrm>
            <a:off x="3095836" y="2860576"/>
            <a:ext cx="2973891" cy="0"/>
          </a:xfrm>
          <a:prstGeom prst="straightConnector1">
            <a:avLst/>
          </a:prstGeom>
          <a:ln cmpd="thickThin">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7AEE88B-B2F0-6E44-A08C-65CE9D6C9ED7}"/>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 视图可串行化</a:t>
            </a:r>
          </a:p>
        </p:txBody>
      </p:sp>
      <p:sp>
        <p:nvSpPr>
          <p:cNvPr id="17" name="文本框 1">
            <a:extLst>
              <a:ext uri="{FF2B5EF4-FFF2-40B4-BE49-F238E27FC236}">
                <a16:creationId xmlns:a16="http://schemas.microsoft.com/office/drawing/2014/main" id="{DD787F3C-5BC9-E542-83C8-538F4AFDCE94}"/>
              </a:ext>
            </a:extLst>
          </p:cNvPr>
          <p:cNvSpPr txBox="1">
            <a:spLocks noChangeArrowheads="1"/>
          </p:cNvSpPr>
          <p:nvPr/>
        </p:nvSpPr>
        <p:spPr bwMode="auto">
          <a:xfrm>
            <a:off x="6156176" y="124272"/>
            <a:ext cx="115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视图等价</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22</a:t>
            </a:fld>
            <a:endParaRPr lang="zh-CN" altLang="en-US"/>
          </a:p>
        </p:txBody>
      </p:sp>
    </p:spTree>
    <p:extLst>
      <p:ext uri="{BB962C8B-B14F-4D97-AF65-F5344CB8AC3E}">
        <p14:creationId xmlns:p14="http://schemas.microsoft.com/office/powerpoint/2010/main" val="237078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789720" y="114980"/>
            <a:ext cx="1590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视图可串行性</a:t>
            </a:r>
          </a:p>
        </p:txBody>
      </p:sp>
      <p:grpSp>
        <p:nvGrpSpPr>
          <p:cNvPr id="4" name="组合 3">
            <a:extLst>
              <a:ext uri="{FF2B5EF4-FFF2-40B4-BE49-F238E27FC236}">
                <a16:creationId xmlns:a16="http://schemas.microsoft.com/office/drawing/2014/main" id="{0869EBDB-2004-2E40-9D18-C81B08E2806F}"/>
              </a:ext>
            </a:extLst>
          </p:cNvPr>
          <p:cNvGrpSpPr/>
          <p:nvPr/>
        </p:nvGrpSpPr>
        <p:grpSpPr>
          <a:xfrm>
            <a:off x="1727684" y="1047749"/>
            <a:ext cx="5832648" cy="1177925"/>
            <a:chOff x="1727684" y="1047749"/>
            <a:chExt cx="3958272" cy="1177925"/>
          </a:xfrm>
        </p:grpSpPr>
        <p:grpSp>
          <p:nvGrpSpPr>
            <p:cNvPr id="2" name="组合 1">
              <a:extLst>
                <a:ext uri="{FF2B5EF4-FFF2-40B4-BE49-F238E27FC236}">
                  <a16:creationId xmlns:a16="http://schemas.microsoft.com/office/drawing/2014/main" id="{806D11D6-2BE6-E148-9119-B8C67B5C8E84}"/>
                </a:ext>
              </a:extLst>
            </p:cNvPr>
            <p:cNvGrpSpPr/>
            <p:nvPr/>
          </p:nvGrpSpPr>
          <p:grpSpPr>
            <a:xfrm>
              <a:off x="1727684" y="1047749"/>
              <a:ext cx="3958272" cy="1177925"/>
              <a:chOff x="1727684" y="1047749"/>
              <a:chExt cx="3958272" cy="1177925"/>
            </a:xfrm>
          </p:grpSpPr>
          <p:sp>
            <p:nvSpPr>
              <p:cNvPr id="12" name="圆角矩形 11">
                <a:extLst>
                  <a:ext uri="{FF2B5EF4-FFF2-40B4-BE49-F238E27FC236}">
                    <a16:creationId xmlns:a16="http://schemas.microsoft.com/office/drawing/2014/main" id="{523D2E8D-0C02-5341-9538-F1D0F59196EB}"/>
                  </a:ext>
                </a:extLst>
              </p:cNvPr>
              <p:cNvSpPr/>
              <p:nvPr/>
            </p:nvSpPr>
            <p:spPr>
              <a:xfrm>
                <a:off x="1727684" y="1208088"/>
                <a:ext cx="2073275" cy="849312"/>
              </a:xfrm>
              <a:prstGeom prst="roundRect">
                <a:avLst/>
              </a:pr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grpSp>
            <p:nvGrpSpPr>
              <p:cNvPr id="13" name="组合 12">
                <a:extLst>
                  <a:ext uri="{FF2B5EF4-FFF2-40B4-BE49-F238E27FC236}">
                    <a16:creationId xmlns:a16="http://schemas.microsoft.com/office/drawing/2014/main" id="{855A0416-79BE-E342-B948-8DA4A496F745}"/>
                  </a:ext>
                </a:extLst>
              </p:cNvPr>
              <p:cNvGrpSpPr/>
              <p:nvPr/>
            </p:nvGrpSpPr>
            <p:grpSpPr>
              <a:xfrm>
                <a:off x="2135036" y="1047749"/>
                <a:ext cx="3550920" cy="1177925"/>
                <a:chOff x="4304043" y="1286668"/>
                <a:chExt cx="3837944" cy="2757793"/>
              </a:xfrm>
              <a:gradFill>
                <a:gsLst>
                  <a:gs pos="0">
                    <a:sysClr val="window" lastClr="FFFFFF"/>
                  </a:gs>
                  <a:gs pos="100000">
                    <a:sysClr val="window" lastClr="FFFFFF">
                      <a:lumMod val="75000"/>
                    </a:sysClr>
                  </a:gs>
                </a:gsLst>
                <a:lin ang="0" scaled="0"/>
              </a:gradFill>
              <a:effectLst>
                <a:outerShdw blurRad="381000" dist="254000" dir="8100000" algn="tr" rotWithShape="0">
                  <a:prstClr val="black">
                    <a:alpha val="40000"/>
                  </a:prstClr>
                </a:outerShdw>
              </a:effectLst>
            </p:grpSpPr>
            <p:sp>
              <p:nvSpPr>
                <p:cNvPr id="14" name="圆角矩形 13">
                  <a:extLst>
                    <a:ext uri="{FF2B5EF4-FFF2-40B4-BE49-F238E27FC236}">
                      <a16:creationId xmlns:a16="http://schemas.microsoft.com/office/drawing/2014/main" id="{D26512AE-2AF8-B54B-A650-9D4C2D37D791}"/>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sp>
              <p:nvSpPr>
                <p:cNvPr id="15" name="圆角矩形 14">
                  <a:extLst>
                    <a:ext uri="{FF2B5EF4-FFF2-40B4-BE49-F238E27FC236}">
                      <a16:creationId xmlns:a16="http://schemas.microsoft.com/office/drawing/2014/main" id="{4AD0C344-8573-9B47-8A9A-ED92A48C3328}"/>
                    </a:ext>
                  </a:extLst>
                </p:cNvPr>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grpSp>
        </p:grpSp>
        <p:sp>
          <p:nvSpPr>
            <p:cNvPr id="23" name="TextBox 35">
              <a:extLst>
                <a:ext uri="{FF2B5EF4-FFF2-40B4-BE49-F238E27FC236}">
                  <a16:creationId xmlns:a16="http://schemas.microsoft.com/office/drawing/2014/main" id="{FA4E8196-EEDA-E748-9588-8CE5824092E8}"/>
                </a:ext>
              </a:extLst>
            </p:cNvPr>
            <p:cNvSpPr txBox="1">
              <a:spLocks noChangeArrowheads="1"/>
            </p:cNvSpPr>
            <p:nvPr/>
          </p:nvSpPr>
          <p:spPr bwMode="auto">
            <a:xfrm>
              <a:off x="2170215" y="1374169"/>
              <a:ext cx="3435350" cy="6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4" tIns="34277" rIns="68554" bIns="34277">
              <a:spAutoFit/>
            </a:bodyPr>
            <a:lstStyle/>
            <a:p>
              <a:pPr>
                <a:lnSpc>
                  <a:spcPct val="120000"/>
                </a:lnSpc>
              </a:pPr>
              <a:r>
                <a:rPr lang="zh-CN" altLang="en-US" sz="1600" b="1" dirty="0">
                  <a:solidFill>
                    <a:srgbClr val="FF0000"/>
                  </a:solidFill>
                  <a:latin typeface="SimHei" panose="02010609060101010101" pitchFamily="49" charset="-122"/>
                  <a:ea typeface="SimHei" panose="02010609060101010101" pitchFamily="49" charset="-122"/>
                  <a:sym typeface="FZHei-B01S" charset="0"/>
                </a:rPr>
                <a:t>如果某个调度视图等价于一个串行调度，则称这个调度是视图可串行化的</a:t>
              </a:r>
              <a:endParaRPr lang="zh-CN" altLang="en-US" sz="1600" b="1" dirty="0">
                <a:solidFill>
                  <a:srgbClr val="FF0000"/>
                </a:solidFill>
                <a:latin typeface="SimHei" panose="02010609060101010101" pitchFamily="49" charset="-122"/>
                <a:ea typeface="SimHei" panose="02010609060101010101" pitchFamily="49" charset="-122"/>
                <a:sym typeface="FZZhengHeiS-R-GB" charset="0"/>
              </a:endParaRPr>
            </a:p>
          </p:txBody>
        </p:sp>
      </p:grpSp>
      <p:grpSp>
        <p:nvGrpSpPr>
          <p:cNvPr id="5" name="组合 4">
            <a:extLst>
              <a:ext uri="{FF2B5EF4-FFF2-40B4-BE49-F238E27FC236}">
                <a16:creationId xmlns:a16="http://schemas.microsoft.com/office/drawing/2014/main" id="{981FACD5-4A81-DA40-B3B5-9FC297A27A40}"/>
              </a:ext>
            </a:extLst>
          </p:cNvPr>
          <p:cNvGrpSpPr/>
          <p:nvPr/>
        </p:nvGrpSpPr>
        <p:grpSpPr>
          <a:xfrm>
            <a:off x="1727906" y="2448560"/>
            <a:ext cx="5832426" cy="1220470"/>
            <a:chOff x="1727906" y="2448560"/>
            <a:chExt cx="3973290" cy="1220470"/>
          </a:xfrm>
        </p:grpSpPr>
        <p:grpSp>
          <p:nvGrpSpPr>
            <p:cNvPr id="16" name="组合 15">
              <a:extLst>
                <a:ext uri="{FF2B5EF4-FFF2-40B4-BE49-F238E27FC236}">
                  <a16:creationId xmlns:a16="http://schemas.microsoft.com/office/drawing/2014/main" id="{BC68909E-16AC-934D-9545-982DBB5B8196}"/>
                </a:ext>
              </a:extLst>
            </p:cNvPr>
            <p:cNvGrpSpPr/>
            <p:nvPr/>
          </p:nvGrpSpPr>
          <p:grpSpPr>
            <a:xfrm>
              <a:off x="1727906" y="2579382"/>
              <a:ext cx="2073170" cy="849371"/>
              <a:chOff x="4304043" y="1286668"/>
              <a:chExt cx="3837944" cy="2757793"/>
            </a:xfrm>
            <a:solidFill>
              <a:srgbClr val="14436A"/>
            </a:solidFill>
            <a:effectLst>
              <a:outerShdw blurRad="381000" dist="254000" dir="8100000" algn="tr" rotWithShape="0">
                <a:prstClr val="black">
                  <a:alpha val="40000"/>
                </a:prstClr>
              </a:outerShdw>
            </a:effectLst>
          </p:grpSpPr>
          <p:sp>
            <p:nvSpPr>
              <p:cNvPr id="17" name="圆角矩形 16">
                <a:extLst>
                  <a:ext uri="{FF2B5EF4-FFF2-40B4-BE49-F238E27FC236}">
                    <a16:creationId xmlns:a16="http://schemas.microsoft.com/office/drawing/2014/main" id="{B08AA1D8-D9FC-C840-BD2D-57D2A5309E02}"/>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sp>
            <p:nvSpPr>
              <p:cNvPr id="18" name="圆角矩形 17">
                <a:extLst>
                  <a:ext uri="{FF2B5EF4-FFF2-40B4-BE49-F238E27FC236}">
                    <a16:creationId xmlns:a16="http://schemas.microsoft.com/office/drawing/2014/main" id="{BA31AD65-D495-2544-9156-32833AAA9969}"/>
                  </a:ext>
                </a:extLst>
              </p:cNvPr>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grpSp>
        <p:grpSp>
          <p:nvGrpSpPr>
            <p:cNvPr id="19" name="组合 18">
              <a:extLst>
                <a:ext uri="{FF2B5EF4-FFF2-40B4-BE49-F238E27FC236}">
                  <a16:creationId xmlns:a16="http://schemas.microsoft.com/office/drawing/2014/main" id="{F1B0E926-821C-774F-A17D-825E2D090E93}"/>
                </a:ext>
              </a:extLst>
            </p:cNvPr>
            <p:cNvGrpSpPr/>
            <p:nvPr/>
          </p:nvGrpSpPr>
          <p:grpSpPr>
            <a:xfrm>
              <a:off x="2119796" y="2448560"/>
              <a:ext cx="3581400" cy="1220470"/>
              <a:chOff x="4304043" y="1286668"/>
              <a:chExt cx="3837944" cy="2757793"/>
            </a:xfrm>
            <a:gradFill>
              <a:gsLst>
                <a:gs pos="0">
                  <a:sysClr val="window" lastClr="FFFFFF"/>
                </a:gs>
                <a:gs pos="100000">
                  <a:sysClr val="window" lastClr="FFFFFF">
                    <a:lumMod val="75000"/>
                  </a:sysClr>
                </a:gs>
              </a:gsLst>
              <a:lin ang="0" scaled="0"/>
            </a:gradFill>
            <a:effectLst>
              <a:outerShdw blurRad="381000" dist="254000" dir="8100000" algn="tr" rotWithShape="0">
                <a:prstClr val="black">
                  <a:alpha val="40000"/>
                </a:prstClr>
              </a:outerShdw>
            </a:effectLst>
          </p:grpSpPr>
          <p:sp>
            <p:nvSpPr>
              <p:cNvPr id="20" name="圆角矩形 19">
                <a:extLst>
                  <a:ext uri="{FF2B5EF4-FFF2-40B4-BE49-F238E27FC236}">
                    <a16:creationId xmlns:a16="http://schemas.microsoft.com/office/drawing/2014/main" id="{DC8CD75B-5C40-7F45-B0F3-5D33FE187798}"/>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sp>
            <p:nvSpPr>
              <p:cNvPr id="21" name="圆角矩形 20">
                <a:extLst>
                  <a:ext uri="{FF2B5EF4-FFF2-40B4-BE49-F238E27FC236}">
                    <a16:creationId xmlns:a16="http://schemas.microsoft.com/office/drawing/2014/main" id="{BE33413E-3865-0348-BE12-6FB9DF2FAE56}"/>
                  </a:ext>
                </a:extLst>
              </p:cNvPr>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latin typeface="Microsoft YaHei" panose="020B0503020204020204" pitchFamily="34" charset="-122"/>
                  <a:ea typeface="Microsoft YaHei" panose="020B0503020204020204" pitchFamily="34" charset="-122"/>
                  <a:cs typeface="+mn-ea"/>
                  <a:sym typeface="+mn-lt"/>
                </a:endParaRPr>
              </a:p>
            </p:txBody>
          </p:sp>
        </p:grpSp>
        <p:sp>
          <p:nvSpPr>
            <p:cNvPr id="24" name="TextBox 38">
              <a:extLst>
                <a:ext uri="{FF2B5EF4-FFF2-40B4-BE49-F238E27FC236}">
                  <a16:creationId xmlns:a16="http://schemas.microsoft.com/office/drawing/2014/main" id="{9FD17772-5E95-9942-AACB-613456258B52}"/>
                </a:ext>
              </a:extLst>
            </p:cNvPr>
            <p:cNvSpPr txBox="1">
              <a:spLocks noChangeArrowheads="1"/>
            </p:cNvSpPr>
            <p:nvPr/>
          </p:nvSpPr>
          <p:spPr bwMode="auto">
            <a:xfrm>
              <a:off x="2181144" y="2788568"/>
              <a:ext cx="3382963" cy="6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4" tIns="34277" rIns="68554" bIns="34277">
              <a:spAutoFit/>
            </a:bodyPr>
            <a:lstStyle/>
            <a:p>
              <a:pPr>
                <a:lnSpc>
                  <a:spcPct val="120000"/>
                </a:lnSpc>
              </a:pPr>
              <a:r>
                <a:rPr lang="zh-CN" altLang="en-US" sz="1600" b="1" dirty="0">
                  <a:solidFill>
                    <a:srgbClr val="FF0000"/>
                  </a:solidFill>
                  <a:latin typeface="SimHei" panose="02010609060101010101" pitchFamily="49" charset="-122"/>
                  <a:ea typeface="SimHei" panose="02010609060101010101" pitchFamily="49" charset="-122"/>
                  <a:sym typeface="FZHei-B01S" charset="0"/>
                </a:rPr>
                <a:t>如果调度是冲突可串行化的，则该调度一定是视图可串行化的。但反过来未必成立。</a:t>
              </a:r>
            </a:p>
          </p:txBody>
        </p:sp>
      </p:grpSp>
      <p:sp>
        <p:nvSpPr>
          <p:cNvPr id="29" name="文本框 28">
            <a:extLst>
              <a:ext uri="{FF2B5EF4-FFF2-40B4-BE49-F238E27FC236}">
                <a16:creationId xmlns:a16="http://schemas.microsoft.com/office/drawing/2014/main" id="{24E7C005-C6FF-3141-8D3B-2B05049C973B}"/>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 视图可串行化</a:t>
            </a:r>
          </a:p>
        </p:txBody>
      </p:sp>
      <p:sp>
        <p:nvSpPr>
          <p:cNvPr id="6" name="页脚占位符 5"/>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23</a:t>
            </a:fld>
            <a:endParaRPr lang="zh-CN" altLang="en-US"/>
          </a:p>
        </p:txBody>
      </p:sp>
    </p:spTree>
    <p:extLst>
      <p:ext uri="{BB962C8B-B14F-4D97-AF65-F5344CB8AC3E}">
        <p14:creationId xmlns:p14="http://schemas.microsoft.com/office/powerpoint/2010/main" val="246116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BD848913-CDD9-D74D-8B39-2B23F854A967}"/>
              </a:ext>
            </a:extLst>
          </p:cNvPr>
          <p:cNvSpPr txBox="1">
            <a:spLocks noChangeArrowheads="1"/>
          </p:cNvSpPr>
          <p:nvPr/>
        </p:nvSpPr>
        <p:spPr bwMode="auto">
          <a:xfrm>
            <a:off x="1662695" y="880356"/>
            <a:ext cx="66897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SimHei" panose="02010609060101010101" pitchFamily="49" charset="-122"/>
                <a:ea typeface="SimHei" panose="02010609060101010101" pitchFamily="49" charset="-122"/>
                <a:sym typeface="FZHei-B01S" charset="0"/>
              </a:rPr>
              <a:t>S1= R1(A) W3(A) R2(B) W1(B)</a:t>
            </a:r>
          </a:p>
          <a:p>
            <a:endParaRPr lang="en-US" altLang="zh-CN" sz="1600" dirty="0">
              <a:latin typeface="SimHei" panose="02010609060101010101" pitchFamily="49" charset="-122"/>
              <a:ea typeface="SimHei" panose="02010609060101010101" pitchFamily="49" charset="-122"/>
              <a:sym typeface="FZHei-B01S" charset="0"/>
            </a:endParaRPr>
          </a:p>
        </p:txBody>
      </p:sp>
      <p:sp>
        <p:nvSpPr>
          <p:cNvPr id="6" name="矩形 5">
            <a:extLst>
              <a:ext uri="{FF2B5EF4-FFF2-40B4-BE49-F238E27FC236}">
                <a16:creationId xmlns:a16="http://schemas.microsoft.com/office/drawing/2014/main" id="{5A10BEAA-D13A-6E41-B9E4-250DAB814ABE}"/>
              </a:ext>
            </a:extLst>
          </p:cNvPr>
          <p:cNvSpPr/>
          <p:nvPr/>
        </p:nvSpPr>
        <p:spPr>
          <a:xfrm>
            <a:off x="3996444" y="1873730"/>
            <a:ext cx="4572000" cy="338554"/>
          </a:xfrm>
          <a:prstGeom prst="rect">
            <a:avLst/>
          </a:prstGeom>
        </p:spPr>
        <p:txBody>
          <a:bodyPr>
            <a:spAutoFit/>
          </a:bodyPr>
          <a:lstStyle/>
          <a:p>
            <a:r>
              <a:rPr lang="zh-CN" altLang="en-US" sz="1600" dirty="0">
                <a:solidFill>
                  <a:srgbClr val="FF0000"/>
                </a:solidFill>
                <a:latin typeface="SimHei" panose="02010609060101010101" pitchFamily="49" charset="-122"/>
                <a:ea typeface="SimHei" panose="02010609060101010101" pitchFamily="49" charset="-122"/>
                <a:sym typeface="FZHei-B01S" charset="0"/>
              </a:rPr>
              <a:t>冲突等价</a:t>
            </a:r>
          </a:p>
        </p:txBody>
      </p:sp>
      <p:grpSp>
        <p:nvGrpSpPr>
          <p:cNvPr id="3" name="组合 2">
            <a:extLst>
              <a:ext uri="{FF2B5EF4-FFF2-40B4-BE49-F238E27FC236}">
                <a16:creationId xmlns:a16="http://schemas.microsoft.com/office/drawing/2014/main" id="{01904A2B-9484-CC44-B127-56F99CDAC189}"/>
              </a:ext>
            </a:extLst>
          </p:cNvPr>
          <p:cNvGrpSpPr/>
          <p:nvPr/>
        </p:nvGrpSpPr>
        <p:grpSpPr>
          <a:xfrm>
            <a:off x="1446671" y="1600436"/>
            <a:ext cx="4572000" cy="2841994"/>
            <a:chOff x="1446671" y="1600436"/>
            <a:chExt cx="4572000" cy="2841994"/>
          </a:xfrm>
        </p:grpSpPr>
        <p:sp>
          <p:nvSpPr>
            <p:cNvPr id="5" name="矩形 4">
              <a:extLst>
                <a:ext uri="{FF2B5EF4-FFF2-40B4-BE49-F238E27FC236}">
                  <a16:creationId xmlns:a16="http://schemas.microsoft.com/office/drawing/2014/main" id="{3557A136-1806-B141-AD14-CC0989A05B4B}"/>
                </a:ext>
              </a:extLst>
            </p:cNvPr>
            <p:cNvSpPr/>
            <p:nvPr/>
          </p:nvSpPr>
          <p:spPr>
            <a:xfrm>
              <a:off x="1446671" y="3580656"/>
              <a:ext cx="4572000" cy="861774"/>
            </a:xfrm>
            <a:prstGeom prst="rect">
              <a:avLst/>
            </a:prstGeom>
          </p:spPr>
          <p:txBody>
            <a:bodyPr>
              <a:spAutoFit/>
            </a:bodyPr>
            <a:lstStyle/>
            <a:p>
              <a:r>
                <a:rPr lang="zh-CN" altLang="en-US" sz="1600" dirty="0">
                  <a:latin typeface="SimHei" panose="02010609060101010101" pitchFamily="49" charset="-122"/>
                  <a:ea typeface="SimHei" panose="02010609060101010101" pitchFamily="49" charset="-122"/>
                  <a:sym typeface="FZHei-B01S" charset="0"/>
                </a:rPr>
                <a:t>   </a:t>
              </a:r>
              <a:r>
                <a:rPr lang="en-US" altLang="zh-CN" sz="1600" dirty="0">
                  <a:latin typeface="SimHei" panose="02010609060101010101" pitchFamily="49" charset="-122"/>
                  <a:ea typeface="SimHei" panose="02010609060101010101" pitchFamily="49" charset="-122"/>
                  <a:sym typeface="FZHei-B01S" charset="0"/>
                </a:rPr>
                <a:t>S2 = R2(B) R1(A) W1(B) W3(A)</a:t>
              </a:r>
            </a:p>
            <a:p>
              <a:endParaRPr lang="en-US" altLang="zh-CN" sz="1600" dirty="0">
                <a:latin typeface="SimHei" panose="02010609060101010101" pitchFamily="49" charset="-122"/>
                <a:ea typeface="SimHei" panose="02010609060101010101" pitchFamily="49" charset="-122"/>
                <a:sym typeface="FZHei-B01S" charset="0"/>
              </a:endParaRPr>
            </a:p>
            <a:p>
              <a:endParaRPr lang="zh-CN" altLang="en-US" sz="1600" dirty="0">
                <a:latin typeface="SimHei" panose="02010609060101010101" pitchFamily="49" charset="-122"/>
                <a:ea typeface="SimHei" panose="02010609060101010101" pitchFamily="49" charset="-122"/>
              </a:endParaRPr>
            </a:p>
          </p:txBody>
        </p:sp>
        <p:sp>
          <p:nvSpPr>
            <p:cNvPr id="7" name="下箭头 6">
              <a:extLst>
                <a:ext uri="{FF2B5EF4-FFF2-40B4-BE49-F238E27FC236}">
                  <a16:creationId xmlns:a16="http://schemas.microsoft.com/office/drawing/2014/main" id="{062C26CC-ACB4-444C-948A-DAFB2D6ED1C7}"/>
                </a:ext>
              </a:extLst>
            </p:cNvPr>
            <p:cNvSpPr/>
            <p:nvPr/>
          </p:nvSpPr>
          <p:spPr>
            <a:xfrm>
              <a:off x="2699792" y="1600436"/>
              <a:ext cx="360040" cy="198022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sp>
        <p:nvSpPr>
          <p:cNvPr id="8" name="矩形 7">
            <a:extLst>
              <a:ext uri="{FF2B5EF4-FFF2-40B4-BE49-F238E27FC236}">
                <a16:creationId xmlns:a16="http://schemas.microsoft.com/office/drawing/2014/main" id="{C771AE3F-A0B2-1F49-B36C-8458CC56C0B2}"/>
              </a:ext>
            </a:extLst>
          </p:cNvPr>
          <p:cNvSpPr/>
          <p:nvPr/>
        </p:nvSpPr>
        <p:spPr>
          <a:xfrm>
            <a:off x="3996444" y="2369875"/>
            <a:ext cx="4572000" cy="338554"/>
          </a:xfrm>
          <a:prstGeom prst="rect">
            <a:avLst/>
          </a:prstGeom>
        </p:spPr>
        <p:txBody>
          <a:bodyPr>
            <a:spAutoFit/>
          </a:bodyPr>
          <a:lstStyle/>
          <a:p>
            <a:r>
              <a:rPr lang="zh-CN" altLang="en-US" sz="1600" dirty="0">
                <a:solidFill>
                  <a:srgbClr val="FF0000"/>
                </a:solidFill>
                <a:latin typeface="SimHei" panose="02010609060101010101" pitchFamily="49" charset="-122"/>
                <a:ea typeface="SimHei" panose="02010609060101010101" pitchFamily="49" charset="-122"/>
                <a:sym typeface="FZHei-B01S" charset="0"/>
              </a:rPr>
              <a:t>冲突可串行化的</a:t>
            </a:r>
          </a:p>
        </p:txBody>
      </p:sp>
      <p:sp>
        <p:nvSpPr>
          <p:cNvPr id="9" name="矩形 8">
            <a:extLst>
              <a:ext uri="{FF2B5EF4-FFF2-40B4-BE49-F238E27FC236}">
                <a16:creationId xmlns:a16="http://schemas.microsoft.com/office/drawing/2014/main" id="{BE514A1E-8AE8-604E-91C9-C080C9E6EAA7}"/>
              </a:ext>
            </a:extLst>
          </p:cNvPr>
          <p:cNvSpPr/>
          <p:nvPr/>
        </p:nvSpPr>
        <p:spPr>
          <a:xfrm>
            <a:off x="3989448" y="2943617"/>
            <a:ext cx="1415772" cy="338554"/>
          </a:xfrm>
          <a:prstGeom prst="rect">
            <a:avLst/>
          </a:prstGeom>
        </p:spPr>
        <p:txBody>
          <a:bodyPr wrap="none">
            <a:spAutoFit/>
          </a:bodyPr>
          <a:lstStyle/>
          <a:p>
            <a:r>
              <a:rPr lang="zh-CN" altLang="en-US" sz="1600" dirty="0">
                <a:solidFill>
                  <a:srgbClr val="FF0000"/>
                </a:solidFill>
                <a:latin typeface="SimHei" panose="02010609060101010101" pitchFamily="49" charset="-122"/>
                <a:ea typeface="SimHei" panose="02010609060101010101" pitchFamily="49" charset="-122"/>
                <a:sym typeface="FZHei-B01S" charset="0"/>
              </a:rPr>
              <a:t>视图可串行化</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15" name="文本框 14">
            <a:extLst>
              <a:ext uri="{FF2B5EF4-FFF2-40B4-BE49-F238E27FC236}">
                <a16:creationId xmlns:a16="http://schemas.microsoft.com/office/drawing/2014/main" id="{4CFFCF04-CE32-D64E-8A48-CB41EF47BC3E}"/>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 视图可串行化</a:t>
            </a:r>
          </a:p>
        </p:txBody>
      </p:sp>
      <p:sp>
        <p:nvSpPr>
          <p:cNvPr id="16" name="文本框 1">
            <a:extLst>
              <a:ext uri="{FF2B5EF4-FFF2-40B4-BE49-F238E27FC236}">
                <a16:creationId xmlns:a16="http://schemas.microsoft.com/office/drawing/2014/main" id="{88F273ED-3354-C643-9D9B-004E03783F6F}"/>
              </a:ext>
            </a:extLst>
          </p:cNvPr>
          <p:cNvSpPr txBox="1">
            <a:spLocks noChangeArrowheads="1"/>
          </p:cNvSpPr>
          <p:nvPr/>
        </p:nvSpPr>
        <p:spPr bwMode="auto">
          <a:xfrm>
            <a:off x="5789720" y="114980"/>
            <a:ext cx="1590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视图可串行性</a:t>
            </a: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t>24</a:t>
            </a:fld>
            <a:endParaRPr lang="zh-CN" altLang="en-US"/>
          </a:p>
        </p:txBody>
      </p:sp>
    </p:spTree>
    <p:extLst>
      <p:ext uri="{BB962C8B-B14F-4D97-AF65-F5344CB8AC3E}">
        <p14:creationId xmlns:p14="http://schemas.microsoft.com/office/powerpoint/2010/main" val="2272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BD848913-CDD9-D74D-8B39-2B23F854A967}"/>
              </a:ext>
            </a:extLst>
          </p:cNvPr>
          <p:cNvSpPr txBox="1">
            <a:spLocks noChangeArrowheads="1"/>
          </p:cNvSpPr>
          <p:nvPr/>
        </p:nvSpPr>
        <p:spPr bwMode="auto">
          <a:xfrm>
            <a:off x="1943708" y="1060376"/>
            <a:ext cx="6689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SimHei" panose="02010609060101010101" pitchFamily="49" charset="-122"/>
                <a:ea typeface="SimHei" panose="02010609060101010101" pitchFamily="49" charset="-122"/>
              </a:rPr>
              <a:t>S=R</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2</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1</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W</a:t>
            </a:r>
            <a:r>
              <a:rPr lang="en-US" altLang="zh-CN" sz="1600" baseline="-25000" dirty="0">
                <a:latin typeface="SimHei" panose="02010609060101010101" pitchFamily="49" charset="-122"/>
                <a:ea typeface="SimHei" panose="02010609060101010101" pitchFamily="49" charset="-122"/>
              </a:rPr>
              <a:t>3</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A</a:t>
            </a:r>
            <a:r>
              <a:rPr lang="zh-CN" altLang="zh-CN" sz="1600" dirty="0">
                <a:latin typeface="SimHei" panose="02010609060101010101" pitchFamily="49" charset="-122"/>
                <a:ea typeface="SimHei" panose="02010609060101010101" pitchFamily="49" charset="-122"/>
              </a:rPr>
              <a:t>）</a:t>
            </a:r>
            <a:endParaRPr lang="en-US" altLang="zh-CN" sz="1600" b="1" dirty="0">
              <a:latin typeface="SimHei" panose="02010609060101010101" pitchFamily="49" charset="-122"/>
              <a:ea typeface="SimHei" panose="02010609060101010101" pitchFamily="49" charset="-122"/>
              <a:sym typeface="FZHei-B01S" charset="0"/>
            </a:endParaRPr>
          </a:p>
        </p:txBody>
      </p:sp>
      <p:sp>
        <p:nvSpPr>
          <p:cNvPr id="6" name="矩形 5">
            <a:extLst>
              <a:ext uri="{FF2B5EF4-FFF2-40B4-BE49-F238E27FC236}">
                <a16:creationId xmlns:a16="http://schemas.microsoft.com/office/drawing/2014/main" id="{5A10BEAA-D13A-6E41-B9E4-250DAB814ABE}"/>
              </a:ext>
            </a:extLst>
          </p:cNvPr>
          <p:cNvSpPr/>
          <p:nvPr/>
        </p:nvSpPr>
        <p:spPr>
          <a:xfrm>
            <a:off x="3743908" y="2051428"/>
            <a:ext cx="4572000" cy="338554"/>
          </a:xfrm>
          <a:prstGeom prst="rect">
            <a:avLst/>
          </a:prstGeom>
        </p:spPr>
        <p:txBody>
          <a:bodyPr>
            <a:spAutoFit/>
          </a:bodyPr>
          <a:lstStyle/>
          <a:p>
            <a:r>
              <a:rPr lang="zh-CN" altLang="en-US" sz="1600" dirty="0">
                <a:solidFill>
                  <a:srgbClr val="FF0000"/>
                </a:solidFill>
                <a:latin typeface="SimHei" panose="02010609060101010101" pitchFamily="49" charset="-122"/>
                <a:ea typeface="SimHei" panose="02010609060101010101" pitchFamily="49" charset="-122"/>
                <a:sym typeface="FZHei-B01S" charset="0"/>
              </a:rPr>
              <a:t>视图等价</a:t>
            </a:r>
          </a:p>
        </p:txBody>
      </p:sp>
      <p:grpSp>
        <p:nvGrpSpPr>
          <p:cNvPr id="3" name="组合 2">
            <a:extLst>
              <a:ext uri="{FF2B5EF4-FFF2-40B4-BE49-F238E27FC236}">
                <a16:creationId xmlns:a16="http://schemas.microsoft.com/office/drawing/2014/main" id="{D9CC688D-406A-624F-AA04-FA79657341B3}"/>
              </a:ext>
            </a:extLst>
          </p:cNvPr>
          <p:cNvGrpSpPr/>
          <p:nvPr/>
        </p:nvGrpSpPr>
        <p:grpSpPr>
          <a:xfrm>
            <a:off x="1871700" y="1600436"/>
            <a:ext cx="4572000" cy="2674006"/>
            <a:chOff x="1871700" y="1600436"/>
            <a:chExt cx="4572000" cy="2674006"/>
          </a:xfrm>
        </p:grpSpPr>
        <p:sp>
          <p:nvSpPr>
            <p:cNvPr id="5" name="矩形 4">
              <a:extLst>
                <a:ext uri="{FF2B5EF4-FFF2-40B4-BE49-F238E27FC236}">
                  <a16:creationId xmlns:a16="http://schemas.microsoft.com/office/drawing/2014/main" id="{3557A136-1806-B141-AD14-CC0989A05B4B}"/>
                </a:ext>
              </a:extLst>
            </p:cNvPr>
            <p:cNvSpPr/>
            <p:nvPr/>
          </p:nvSpPr>
          <p:spPr>
            <a:xfrm>
              <a:off x="1871700" y="3689667"/>
              <a:ext cx="4572000" cy="584775"/>
            </a:xfrm>
            <a:prstGeom prst="rect">
              <a:avLst/>
            </a:prstGeom>
          </p:spPr>
          <p:txBody>
            <a:bodyPr>
              <a:spAutoFit/>
            </a:bodyPr>
            <a:lstStyle/>
            <a:p>
              <a:r>
                <a:rPr lang="zh-CN" altLang="en-US" sz="1600" dirty="0">
                  <a:latin typeface="SimHei" panose="02010609060101010101" pitchFamily="49" charset="-122"/>
                  <a:ea typeface="SimHei" panose="02010609060101010101" pitchFamily="49" charset="-122"/>
                  <a:sym typeface="FZHei-B01S" charset="0"/>
                </a:rPr>
                <a:t>   串行调度</a:t>
              </a:r>
              <a:r>
                <a:rPr lang="en-US" altLang="zh-CN" sz="1600" dirty="0">
                  <a:latin typeface="SimHei" panose="02010609060101010101" pitchFamily="49" charset="-122"/>
                  <a:ea typeface="SimHei" panose="02010609060101010101" pitchFamily="49" charset="-122"/>
                  <a:sym typeface="FZHei-B01S" charset="0"/>
                </a:rPr>
                <a:t>T1-&gt;T2-&gt;T3</a:t>
              </a:r>
            </a:p>
            <a:p>
              <a:endParaRPr lang="zh-CN" altLang="en-US" sz="1600" dirty="0">
                <a:latin typeface="SimHei" panose="02010609060101010101" pitchFamily="49" charset="-122"/>
                <a:ea typeface="SimHei" panose="02010609060101010101" pitchFamily="49" charset="-122"/>
              </a:endParaRPr>
            </a:p>
          </p:txBody>
        </p:sp>
        <p:sp>
          <p:nvSpPr>
            <p:cNvPr id="7" name="下箭头 6">
              <a:extLst>
                <a:ext uri="{FF2B5EF4-FFF2-40B4-BE49-F238E27FC236}">
                  <a16:creationId xmlns:a16="http://schemas.microsoft.com/office/drawing/2014/main" id="{062C26CC-ACB4-444C-948A-DAFB2D6ED1C7}"/>
                </a:ext>
              </a:extLst>
            </p:cNvPr>
            <p:cNvSpPr/>
            <p:nvPr/>
          </p:nvSpPr>
          <p:spPr>
            <a:xfrm>
              <a:off x="2699792" y="1600436"/>
              <a:ext cx="468052" cy="198022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grpSp>
      <p:sp>
        <p:nvSpPr>
          <p:cNvPr id="8" name="矩形 7">
            <a:extLst>
              <a:ext uri="{FF2B5EF4-FFF2-40B4-BE49-F238E27FC236}">
                <a16:creationId xmlns:a16="http://schemas.microsoft.com/office/drawing/2014/main" id="{C771AE3F-A0B2-1F49-B36C-8458CC56C0B2}"/>
              </a:ext>
            </a:extLst>
          </p:cNvPr>
          <p:cNvSpPr/>
          <p:nvPr/>
        </p:nvSpPr>
        <p:spPr>
          <a:xfrm>
            <a:off x="3743908" y="2547573"/>
            <a:ext cx="4572000" cy="338554"/>
          </a:xfrm>
          <a:prstGeom prst="rect">
            <a:avLst/>
          </a:prstGeom>
        </p:spPr>
        <p:txBody>
          <a:bodyPr>
            <a:spAutoFit/>
          </a:bodyPr>
          <a:lstStyle/>
          <a:p>
            <a:r>
              <a:rPr lang="zh-CN" altLang="en-US" sz="1600" dirty="0">
                <a:solidFill>
                  <a:srgbClr val="FF0000"/>
                </a:solidFill>
                <a:latin typeface="SimHei" panose="02010609060101010101" pitchFamily="49" charset="-122"/>
                <a:ea typeface="SimHei" panose="02010609060101010101" pitchFamily="49" charset="-122"/>
                <a:sym typeface="FZHei-B01S" charset="0"/>
              </a:rPr>
              <a:t>不是冲突可串行化的</a:t>
            </a:r>
          </a:p>
        </p:txBody>
      </p:sp>
      <p:sp>
        <p:nvSpPr>
          <p:cNvPr id="14" name="文本框 13">
            <a:extLst>
              <a:ext uri="{FF2B5EF4-FFF2-40B4-BE49-F238E27FC236}">
                <a16:creationId xmlns:a16="http://schemas.microsoft.com/office/drawing/2014/main" id="{C8F92BE3-5A33-0C48-933C-B2A8A617185C}"/>
              </a:ext>
            </a:extLst>
          </p:cNvPr>
          <p:cNvSpPr txBox="1"/>
          <p:nvPr/>
        </p:nvSpPr>
        <p:spPr>
          <a:xfrm>
            <a:off x="935596" y="52264"/>
            <a:ext cx="324036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 视图可串行化</a:t>
            </a:r>
          </a:p>
        </p:txBody>
      </p:sp>
      <p:sp>
        <p:nvSpPr>
          <p:cNvPr id="15" name="文本框 1">
            <a:extLst>
              <a:ext uri="{FF2B5EF4-FFF2-40B4-BE49-F238E27FC236}">
                <a16:creationId xmlns:a16="http://schemas.microsoft.com/office/drawing/2014/main" id="{3D6F8355-0B40-B44D-9C4E-1DB2C73A917C}"/>
              </a:ext>
            </a:extLst>
          </p:cNvPr>
          <p:cNvSpPr txBox="1">
            <a:spLocks noChangeArrowheads="1"/>
          </p:cNvSpPr>
          <p:nvPr/>
        </p:nvSpPr>
        <p:spPr bwMode="auto">
          <a:xfrm>
            <a:off x="5789720" y="114980"/>
            <a:ext cx="1590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视图可串行性</a:t>
            </a: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t>25</a:t>
            </a:fld>
            <a:endParaRPr lang="zh-CN" altLang="en-US"/>
          </a:p>
        </p:txBody>
      </p:sp>
    </p:spTree>
    <p:extLst>
      <p:ext uri="{BB962C8B-B14F-4D97-AF65-F5344CB8AC3E}">
        <p14:creationId xmlns:p14="http://schemas.microsoft.com/office/powerpoint/2010/main" val="14647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84FA70-E6D4-2348-9A45-9B5CE3544AC0}"/>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444208" y="150984"/>
            <a:ext cx="882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前驱图</a:t>
            </a:r>
          </a:p>
        </p:txBody>
      </p:sp>
      <p:sp>
        <p:nvSpPr>
          <p:cNvPr id="4" name="矩形 3">
            <a:extLst>
              <a:ext uri="{FF2B5EF4-FFF2-40B4-BE49-F238E27FC236}">
                <a16:creationId xmlns:a16="http://schemas.microsoft.com/office/drawing/2014/main" id="{D8ED5A82-90B4-0B44-9251-B73B3D4F94FE}"/>
              </a:ext>
            </a:extLst>
          </p:cNvPr>
          <p:cNvSpPr/>
          <p:nvPr/>
        </p:nvSpPr>
        <p:spPr>
          <a:xfrm>
            <a:off x="1079612" y="818510"/>
            <a:ext cx="7416824" cy="1077218"/>
          </a:xfrm>
          <a:prstGeom prst="rect">
            <a:avLst/>
          </a:prstGeom>
        </p:spPr>
        <p:txBody>
          <a:bodyPr wrap="square">
            <a:spAutoFit/>
          </a:bodyPr>
          <a:lstStyle/>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前驱图是一个</a:t>
            </a: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有向图</a:t>
            </a: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G=（V，E）：</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a:p>
            <a:pPr marL="171450" indent="-171450">
              <a:buFont typeface="Wingdings" pitchFamily="2" charset="2"/>
              <a:buChar char="l"/>
            </a:pPr>
            <a:endParaRPr lang="en-US" altLang="zh-CN"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endParaRPr>
          </a:p>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顶点代表调度S 中的事务；由Ti→Tj 的边表示在调度S中Ti 和Tj之间存在一对冲突指令，并且Ti中的指令先于Tj 中的指令执行</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5285A10D-4BB5-124C-B424-D4F821631D5A}"/>
              </a:ext>
            </a:extLst>
          </p:cNvPr>
          <p:cNvSpPr/>
          <p:nvPr/>
        </p:nvSpPr>
        <p:spPr>
          <a:xfrm>
            <a:off x="1727684" y="2500536"/>
            <a:ext cx="6192688" cy="584775"/>
          </a:xfrm>
          <a:prstGeom prst="rect">
            <a:avLst/>
          </a:prstGeom>
        </p:spPr>
        <p:txBody>
          <a:bodyPr wrap="square">
            <a:spAutoFit/>
          </a:bodyPr>
          <a:lstStyle/>
          <a:p>
            <a:pPr marL="0" lvl="2"/>
            <a:r>
              <a:rPr lang="zh-CN" altLang="en-US" sz="1600" dirty="0">
                <a:latin typeface="SimHei" panose="02010609060101010101" pitchFamily="49" charset="-122"/>
                <a:ea typeface="SimHei" panose="02010609060101010101" pitchFamily="49" charset="-122"/>
                <a:sym typeface="FZHei-B01S" charset="0"/>
              </a:rPr>
              <a:t>S = R1(A) </a:t>
            </a:r>
            <a:r>
              <a:rPr lang="zh-CN" altLang="en-US" sz="1600" dirty="0">
                <a:solidFill>
                  <a:srgbClr val="FF0000"/>
                </a:solidFill>
                <a:latin typeface="SimHei" panose="02010609060101010101" pitchFamily="49" charset="-122"/>
                <a:ea typeface="SimHei" panose="02010609060101010101" pitchFamily="49" charset="-122"/>
                <a:sym typeface="FZHei-B01S" charset="0"/>
              </a:rPr>
              <a:t>W1(A) R2(A) </a:t>
            </a:r>
            <a:r>
              <a:rPr lang="zh-CN" altLang="en-US" sz="1600" dirty="0">
                <a:latin typeface="SimHei" panose="02010609060101010101" pitchFamily="49" charset="-122"/>
                <a:ea typeface="SimHei" panose="02010609060101010101" pitchFamily="49" charset="-122"/>
                <a:sym typeface="FZHei-B01S" charset="0"/>
              </a:rPr>
              <a:t>W2(A) R1(B) </a:t>
            </a:r>
            <a:r>
              <a:rPr lang="zh-CN" altLang="en-US" sz="1600" dirty="0">
                <a:solidFill>
                  <a:srgbClr val="FF0000"/>
                </a:solidFill>
                <a:latin typeface="SimHei" panose="02010609060101010101" pitchFamily="49" charset="-122"/>
                <a:ea typeface="SimHei" panose="02010609060101010101" pitchFamily="49" charset="-122"/>
                <a:sym typeface="FZHei-B01S" charset="0"/>
              </a:rPr>
              <a:t>W1(B) R2(B) </a:t>
            </a:r>
            <a:r>
              <a:rPr lang="zh-CN" altLang="en-US" sz="1600" dirty="0">
                <a:latin typeface="SimHei" panose="02010609060101010101" pitchFamily="49" charset="-122"/>
                <a:ea typeface="SimHei" panose="02010609060101010101" pitchFamily="49" charset="-122"/>
                <a:sym typeface="FZHei-B01S" charset="0"/>
              </a:rPr>
              <a:t>W2(B)</a:t>
            </a:r>
          </a:p>
          <a:p>
            <a:endParaRPr lang="en-US" altLang="zh-CN" sz="1600" dirty="0">
              <a:latin typeface="SimHei" panose="02010609060101010101" pitchFamily="49" charset="-122"/>
              <a:ea typeface="SimHei" panose="02010609060101010101" pitchFamily="49" charset="-122"/>
              <a:sym typeface="FZHei-B01S" charset="0"/>
            </a:endParaRPr>
          </a:p>
        </p:txBody>
      </p:sp>
      <p:pic>
        <p:nvPicPr>
          <p:cNvPr id="6" name="Picture 4" descr="第七章图10">
            <a:extLst>
              <a:ext uri="{FF2B5EF4-FFF2-40B4-BE49-F238E27FC236}">
                <a16:creationId xmlns:a16="http://schemas.microsoft.com/office/drawing/2014/main" id="{09511691-7B4B-A049-AFD7-BCF3BF1CE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3319130"/>
            <a:ext cx="331236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6"/>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26</a:t>
            </a:fld>
            <a:endParaRPr lang="zh-CN" altLang="en-US"/>
          </a:p>
        </p:txBody>
      </p:sp>
    </p:spTree>
    <p:extLst>
      <p:ext uri="{BB962C8B-B14F-4D97-AF65-F5344CB8AC3E}">
        <p14:creationId xmlns:p14="http://schemas.microsoft.com/office/powerpoint/2010/main" val="26734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796136" y="155049"/>
            <a:ext cx="15661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可串行化判定</a:t>
            </a:r>
          </a:p>
        </p:txBody>
      </p:sp>
      <p:sp>
        <p:nvSpPr>
          <p:cNvPr id="2" name="矩形 1">
            <a:extLst>
              <a:ext uri="{FF2B5EF4-FFF2-40B4-BE49-F238E27FC236}">
                <a16:creationId xmlns:a16="http://schemas.microsoft.com/office/drawing/2014/main" id="{56E40678-8869-384A-A88F-EDCB06DACA0D}"/>
              </a:ext>
            </a:extLst>
          </p:cNvPr>
          <p:cNvSpPr/>
          <p:nvPr/>
        </p:nvSpPr>
        <p:spPr>
          <a:xfrm>
            <a:off x="935596" y="844352"/>
            <a:ext cx="7308812" cy="1142620"/>
          </a:xfrm>
          <a:prstGeom prst="rect">
            <a:avLst/>
          </a:prstGeom>
        </p:spPr>
        <p:txBody>
          <a:bodyPr wrap="square">
            <a:spAutoFit/>
          </a:bodyPr>
          <a:lstStyle/>
          <a:p>
            <a:pPr>
              <a:lnSpc>
                <a:spcPct val="150000"/>
              </a:lnSpc>
            </a:pPr>
            <a:r>
              <a:rPr lang="en-US" altLang="zh-CN" sz="1600" dirty="0" err="1">
                <a:latin typeface="SimHei" panose="02010609060101010101" pitchFamily="49" charset="-122"/>
                <a:ea typeface="SimHei" panose="02010609060101010101" pitchFamily="49" charset="-122"/>
                <a:sym typeface="FZHei-B01S" charset="0"/>
              </a:rPr>
              <a:t>若前驱图中存在</a:t>
            </a:r>
            <a:r>
              <a:rPr lang="en-US" altLang="zh-CN" sz="1600" dirty="0" err="1">
                <a:solidFill>
                  <a:srgbClr val="FF0000"/>
                </a:solidFill>
                <a:latin typeface="SimHei" panose="02010609060101010101" pitchFamily="49" charset="-122"/>
                <a:ea typeface="SimHei" panose="02010609060101010101" pitchFamily="49" charset="-122"/>
                <a:sym typeface="FZHei-B01S" charset="0"/>
              </a:rPr>
              <a:t>环</a:t>
            </a:r>
            <a:r>
              <a:rPr lang="en-US" altLang="zh-CN" sz="1600" dirty="0" err="1">
                <a:latin typeface="SimHei" panose="02010609060101010101" pitchFamily="49" charset="-122"/>
                <a:ea typeface="SimHei" panose="02010609060101010101" pitchFamily="49" charset="-122"/>
                <a:sym typeface="FZHei-B01S" charset="0"/>
              </a:rPr>
              <a:t>，则表示调度S</a:t>
            </a:r>
            <a:r>
              <a:rPr lang="en-US" altLang="zh-CN" sz="1600" dirty="0" err="1">
                <a:solidFill>
                  <a:srgbClr val="FF0000"/>
                </a:solidFill>
                <a:latin typeface="SimHei" panose="02010609060101010101" pitchFamily="49" charset="-122"/>
                <a:ea typeface="SimHei" panose="02010609060101010101" pitchFamily="49" charset="-122"/>
                <a:sym typeface="FZHei-B01S" charset="0"/>
              </a:rPr>
              <a:t>是不可串行化的</a:t>
            </a:r>
            <a:r>
              <a:rPr lang="zh-CN" altLang="en-US" sz="1600" dirty="0">
                <a:solidFill>
                  <a:srgbClr val="FF0000"/>
                </a:solidFill>
                <a:latin typeface="SimHei" panose="02010609060101010101" pitchFamily="49" charset="-122"/>
                <a:ea typeface="SimHei" panose="02010609060101010101" pitchFamily="49" charset="-122"/>
                <a:sym typeface="FZHei-B01S" charset="0"/>
              </a:rPr>
              <a:t>；</a:t>
            </a:r>
            <a:r>
              <a:rPr lang="zh-CN" altLang="en-US" sz="1600" dirty="0">
                <a:latin typeface="SimHei" panose="02010609060101010101" pitchFamily="49" charset="-122"/>
                <a:ea typeface="SimHei" panose="02010609060101010101" pitchFamily="49" charset="-122"/>
                <a:sym typeface="FZHei-B01S" charset="0"/>
              </a:rPr>
              <a:t>否则，</a:t>
            </a:r>
            <a:r>
              <a:rPr lang="en-US" altLang="zh-CN" sz="1600" dirty="0" err="1">
                <a:latin typeface="SimHei" panose="02010609060101010101" pitchFamily="49" charset="-122"/>
                <a:ea typeface="SimHei" panose="02010609060101010101" pitchFamily="49" charset="-122"/>
                <a:sym typeface="FZHei-B01S" charset="0"/>
              </a:rPr>
              <a:t>表示调度S是冲突可串行化的，可用拓扑排序得到调度S</a:t>
            </a:r>
            <a:r>
              <a:rPr lang="en-US" altLang="zh-CN" sz="1600" dirty="0">
                <a:latin typeface="SimHei" panose="02010609060101010101" pitchFamily="49" charset="-122"/>
                <a:ea typeface="SimHei" panose="02010609060101010101" pitchFamily="49" charset="-122"/>
                <a:sym typeface="FZHei-B01S" charset="0"/>
              </a:rPr>
              <a:t> </a:t>
            </a:r>
            <a:r>
              <a:rPr lang="en-US" altLang="zh-CN" sz="1600" dirty="0" err="1">
                <a:latin typeface="SimHei" panose="02010609060101010101" pitchFamily="49" charset="-122"/>
                <a:ea typeface="SimHei" panose="02010609060101010101" pitchFamily="49" charset="-122"/>
                <a:sym typeface="FZHei-B01S" charset="0"/>
              </a:rPr>
              <a:t>的一个等价的串行调度</a:t>
            </a:r>
            <a:endParaRPr lang="en-US" altLang="zh-CN" sz="1600" dirty="0">
              <a:solidFill>
                <a:srgbClr val="FF0000"/>
              </a:solidFill>
              <a:latin typeface="SimHei" panose="02010609060101010101" pitchFamily="49" charset="-122"/>
              <a:ea typeface="SimHei" panose="02010609060101010101" pitchFamily="49" charset="-122"/>
              <a:sym typeface="FZHei-B01S" charset="0"/>
            </a:endParaRPr>
          </a:p>
          <a:p>
            <a:pPr>
              <a:lnSpc>
                <a:spcPct val="150000"/>
              </a:lnSpc>
            </a:pPr>
            <a:endParaRPr lang="en-US" altLang="zh-CN" sz="1600" dirty="0">
              <a:latin typeface="SimHei" panose="02010609060101010101" pitchFamily="49" charset="-122"/>
              <a:ea typeface="SimHei" panose="02010609060101010101" pitchFamily="49" charset="-122"/>
              <a:sym typeface="FZHei-B01S" charset="0"/>
            </a:endParaRPr>
          </a:p>
        </p:txBody>
      </p:sp>
      <p:sp>
        <p:nvSpPr>
          <p:cNvPr id="5" name="矩形 4">
            <a:extLst>
              <a:ext uri="{FF2B5EF4-FFF2-40B4-BE49-F238E27FC236}">
                <a16:creationId xmlns:a16="http://schemas.microsoft.com/office/drawing/2014/main" id="{5A43873A-D897-8343-9792-A8BB22D14472}"/>
              </a:ext>
            </a:extLst>
          </p:cNvPr>
          <p:cNvSpPr/>
          <p:nvPr/>
        </p:nvSpPr>
        <p:spPr>
          <a:xfrm>
            <a:off x="1745686" y="1890779"/>
            <a:ext cx="6318702" cy="403957"/>
          </a:xfrm>
          <a:prstGeom prst="rect">
            <a:avLst/>
          </a:prstGeom>
        </p:spPr>
        <p:txBody>
          <a:bodyPr wrap="square">
            <a:spAutoFit/>
          </a:bodyPr>
          <a:lstStyle/>
          <a:p>
            <a:pPr marL="0" lvl="2">
              <a:lnSpc>
                <a:spcPct val="150000"/>
              </a:lnSpc>
            </a:pPr>
            <a:r>
              <a:rPr lang="zh-CN" altLang="en-US" sz="1600" dirty="0">
                <a:latin typeface="SimHei" panose="02010609060101010101" pitchFamily="49" charset="-122"/>
                <a:ea typeface="SimHei" panose="02010609060101010101" pitchFamily="49" charset="-122"/>
                <a:sym typeface="FZHei-B01S" charset="0"/>
              </a:rPr>
              <a:t>S = R1(A) </a:t>
            </a:r>
            <a:r>
              <a:rPr lang="zh-CN" altLang="en-US" sz="1600" dirty="0">
                <a:solidFill>
                  <a:srgbClr val="FF0000"/>
                </a:solidFill>
                <a:latin typeface="SimHei" panose="02010609060101010101" pitchFamily="49" charset="-122"/>
                <a:ea typeface="SimHei" panose="02010609060101010101" pitchFamily="49" charset="-122"/>
                <a:sym typeface="FZHei-B01S" charset="0"/>
              </a:rPr>
              <a:t>R2(A) W1(A)</a:t>
            </a:r>
            <a:r>
              <a:rPr lang="zh-CN" altLang="en-US" sz="1600" dirty="0">
                <a:latin typeface="SimHei" panose="02010609060101010101" pitchFamily="49" charset="-122"/>
                <a:ea typeface="SimHei" panose="02010609060101010101" pitchFamily="49" charset="-122"/>
                <a:sym typeface="FZHei-B01S" charset="0"/>
              </a:rPr>
              <a:t> W2(A) R2(B) </a:t>
            </a:r>
            <a:r>
              <a:rPr lang="zh-CN" altLang="en-US" sz="1600" dirty="0">
                <a:solidFill>
                  <a:srgbClr val="FF0000"/>
                </a:solidFill>
                <a:latin typeface="SimHei" panose="02010609060101010101" pitchFamily="49" charset="-122"/>
                <a:ea typeface="SimHei" panose="02010609060101010101" pitchFamily="49" charset="-122"/>
                <a:sym typeface="FZHei-B01S" charset="0"/>
              </a:rPr>
              <a:t>R1(B) W2(B) </a:t>
            </a:r>
            <a:r>
              <a:rPr lang="zh-CN" altLang="en-US" sz="1600" dirty="0">
                <a:latin typeface="SimHei" panose="02010609060101010101" pitchFamily="49" charset="-122"/>
                <a:ea typeface="SimHei" panose="02010609060101010101" pitchFamily="49" charset="-122"/>
                <a:sym typeface="FZHei-B01S" charset="0"/>
              </a:rPr>
              <a:t>W1(B)</a:t>
            </a:r>
            <a:endParaRPr lang="en-US" altLang="zh-CN" sz="1600" dirty="0">
              <a:latin typeface="SimHei" panose="02010609060101010101" pitchFamily="49" charset="-122"/>
              <a:ea typeface="SimHei" panose="02010609060101010101" pitchFamily="49" charset="-122"/>
              <a:sym typeface="FZHei-B01S" charset="0"/>
            </a:endParaRPr>
          </a:p>
        </p:txBody>
      </p:sp>
      <p:pic>
        <p:nvPicPr>
          <p:cNvPr id="7" name="Picture 4" descr="第七章图11">
            <a:extLst>
              <a:ext uri="{FF2B5EF4-FFF2-40B4-BE49-F238E27FC236}">
                <a16:creationId xmlns:a16="http://schemas.microsoft.com/office/drawing/2014/main" id="{EFFFD9F2-D3DC-144C-ABC0-2CB149E55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522269"/>
            <a:ext cx="302322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96BA971D-E874-A848-9641-C2E3316A7E82}"/>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27</a:t>
            </a:fld>
            <a:endParaRPr lang="zh-CN" altLang="en-US"/>
          </a:p>
        </p:txBody>
      </p:sp>
    </p:spTree>
    <p:extLst>
      <p:ext uri="{BB962C8B-B14F-4D97-AF65-F5344CB8AC3E}">
        <p14:creationId xmlns:p14="http://schemas.microsoft.com/office/powerpoint/2010/main" val="257671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264188" y="124272"/>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可恢复性</a:t>
            </a:r>
          </a:p>
        </p:txBody>
      </p:sp>
      <p:sp>
        <p:nvSpPr>
          <p:cNvPr id="7" name="文本框 3">
            <a:extLst>
              <a:ext uri="{FF2B5EF4-FFF2-40B4-BE49-F238E27FC236}">
                <a16:creationId xmlns:a16="http://schemas.microsoft.com/office/drawing/2014/main" id="{052AF2F3-5CBB-A448-A631-3FFE3AF1388F}"/>
              </a:ext>
            </a:extLst>
          </p:cNvPr>
          <p:cNvSpPr txBox="1">
            <a:spLocks noChangeArrowheads="1"/>
          </p:cNvSpPr>
          <p:nvPr/>
        </p:nvSpPr>
        <p:spPr bwMode="auto">
          <a:xfrm>
            <a:off x="1227137" y="860338"/>
            <a:ext cx="6689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a:latin typeface="SimHei" panose="02010609060101010101" pitchFamily="49" charset="-122"/>
                <a:ea typeface="SimHei" panose="02010609060101010101" pitchFamily="49" charset="-122"/>
                <a:sym typeface="FZHei-B01S" charset="0"/>
              </a:rPr>
              <a:t>数据库系统要求</a:t>
            </a:r>
            <a:r>
              <a:rPr lang="en-US" altLang="zh-CN" sz="1600" dirty="0" err="1">
                <a:solidFill>
                  <a:srgbClr val="FF0000"/>
                </a:solidFill>
                <a:latin typeface="SimHei" panose="02010609060101010101" pitchFamily="49" charset="-122"/>
                <a:ea typeface="SimHei" panose="02010609060101010101" pitchFamily="49" charset="-122"/>
                <a:sym typeface="FZHei-B01S" charset="0"/>
              </a:rPr>
              <a:t>所有的调度</a:t>
            </a:r>
            <a:r>
              <a:rPr lang="en-US" altLang="zh-CN" sz="1600" dirty="0" err="1">
                <a:latin typeface="SimHei" panose="02010609060101010101" pitchFamily="49" charset="-122"/>
                <a:ea typeface="SimHei" panose="02010609060101010101" pitchFamily="49" charset="-122"/>
                <a:sym typeface="FZHei-B01S" charset="0"/>
              </a:rPr>
              <a:t>都是</a:t>
            </a:r>
            <a:r>
              <a:rPr lang="en-US" altLang="zh-CN" sz="1600" dirty="0" err="1">
                <a:solidFill>
                  <a:srgbClr val="FF0000"/>
                </a:solidFill>
                <a:latin typeface="SimHei" panose="02010609060101010101" pitchFamily="49" charset="-122"/>
                <a:ea typeface="SimHei" panose="02010609060101010101" pitchFamily="49" charset="-122"/>
                <a:sym typeface="FZHei-B01S" charset="0"/>
              </a:rPr>
              <a:t>可恢复的</a:t>
            </a:r>
            <a:r>
              <a:rPr lang="en-US" altLang="zh-CN" sz="1600" dirty="0">
                <a:solidFill>
                  <a:schemeClr val="tx2"/>
                </a:solidFill>
                <a:latin typeface="SimHei" panose="02010609060101010101" pitchFamily="49" charset="-122"/>
                <a:ea typeface="SimHei" panose="02010609060101010101" pitchFamily="49" charset="-122"/>
                <a:sym typeface="FZHei-B01S" charset="0"/>
              </a:rPr>
              <a:t> </a:t>
            </a:r>
            <a:endParaRPr lang="zh-CN" altLang="en-US" sz="1600" dirty="0">
              <a:solidFill>
                <a:schemeClr val="tx2"/>
              </a:solidFill>
              <a:latin typeface="SimHei" panose="02010609060101010101" pitchFamily="49" charset="-122"/>
              <a:ea typeface="SimHei" panose="02010609060101010101" pitchFamily="49" charset="-122"/>
            </a:endParaRPr>
          </a:p>
        </p:txBody>
      </p:sp>
      <p:pic>
        <p:nvPicPr>
          <p:cNvPr id="9" name="Picture 3" descr="第七章图2">
            <a:extLst>
              <a:ext uri="{FF2B5EF4-FFF2-40B4-BE49-F238E27FC236}">
                <a16:creationId xmlns:a16="http://schemas.microsoft.com/office/drawing/2014/main" id="{0DF51DA9-6AC8-EC4E-9069-5DAAC9A9E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644" y="1688737"/>
            <a:ext cx="248877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5AD05FCA-C0D9-6841-BDC3-6DFACC88D1FD}"/>
              </a:ext>
            </a:extLst>
          </p:cNvPr>
          <p:cNvSpPr txBox="1"/>
          <p:nvPr/>
        </p:nvSpPr>
        <p:spPr>
          <a:xfrm>
            <a:off x="4280793" y="2041189"/>
            <a:ext cx="3966790" cy="1483483"/>
          </a:xfrm>
          <a:prstGeom prst="rect">
            <a:avLst/>
          </a:prstGeom>
          <a:noFill/>
        </p:spPr>
        <p:txBody>
          <a:bodyPr wrap="square">
            <a:spAutoFit/>
          </a:bodyPr>
          <a:lstStyle/>
          <a:p>
            <a:pPr marL="342900" indent="-342900">
              <a:buFont typeface="Wingdings" pitchFamily="2" charset="2"/>
              <a:buChar char="l"/>
            </a:pPr>
            <a:r>
              <a:rPr lang="zh-CN" altLang="en-US" sz="2000" dirty="0">
                <a:solidFill>
                  <a:schemeClr val="tx2"/>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可恢复条件</a:t>
            </a:r>
            <a:endParaRPr lang="zh-CN" altLang="en-US" sz="2000" dirty="0">
              <a:solidFill>
                <a:schemeClr val="tx2"/>
              </a:solidFill>
              <a:effectLst>
                <a:outerShdw blurRad="38100" dist="38100" dir="2700000" algn="tl">
                  <a:srgbClr val="C0C0C0"/>
                </a:outerShdw>
              </a:effectLst>
              <a:latin typeface="SimHei" panose="02010609060101010101" pitchFamily="49" charset="-122"/>
              <a:ea typeface="SimHei" panose="02010609060101010101" pitchFamily="49" charset="-122"/>
            </a:endParaRPr>
          </a:p>
          <a:p>
            <a:pPr>
              <a:spcBef>
                <a:spcPct val="20000"/>
              </a:spcBef>
              <a:buSzPct val="80000"/>
            </a:pPr>
            <a:endParaRPr lang="en-US" altLang="zh-CN"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endParaRPr>
          </a:p>
          <a:p>
            <a:pPr>
              <a:spcBef>
                <a:spcPct val="20000"/>
              </a:spcBef>
              <a:buSzPct val="80000"/>
            </a:pP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调度S中，事务Ti如果读取了事务Tj修改过的数据，则事务Ti必须等事务Tj提交后才能提交 </a:t>
            </a:r>
            <a:endPar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6CD95E94-DBE0-8D47-91BB-C372879AEAF8}"/>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28</a:t>
            </a:fld>
            <a:endParaRPr lang="zh-CN" altLang="en-US"/>
          </a:p>
        </p:txBody>
      </p:sp>
    </p:spTree>
    <p:extLst>
      <p:ext uri="{BB962C8B-B14F-4D97-AF65-F5344CB8AC3E}">
        <p14:creationId xmlns:p14="http://schemas.microsoft.com/office/powerpoint/2010/main" val="134734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AE69170-3C20-2643-919F-2ECE193039D5}"/>
              </a:ext>
            </a:extLst>
          </p:cNvPr>
          <p:cNvSpPr txBox="1"/>
          <p:nvPr/>
        </p:nvSpPr>
        <p:spPr>
          <a:xfrm>
            <a:off x="1871700" y="1176413"/>
            <a:ext cx="5940660" cy="584775"/>
          </a:xfrm>
          <a:prstGeom prst="rect">
            <a:avLst/>
          </a:prstGeom>
          <a:noFill/>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r>
              <a:rPr lang="zh-CN" altLang="en-US" sz="1600" dirty="0">
                <a:latin typeface="SimHei" panose="02010609060101010101" pitchFamily="49" charset="-122"/>
                <a:ea typeface="SimHei" panose="02010609060101010101" pitchFamily="49" charset="-122"/>
                <a:sym typeface="FZHei-B01S" charset="0"/>
              </a:rPr>
              <a:t>S1=R1（A）</a:t>
            </a:r>
            <a:r>
              <a:rPr lang="zh-CN" altLang="en-US" sz="1600" dirty="0">
                <a:solidFill>
                  <a:srgbClr val="7030A0"/>
                </a:solidFill>
                <a:latin typeface="SimHei" panose="02010609060101010101" pitchFamily="49" charset="-122"/>
                <a:ea typeface="SimHei" panose="02010609060101010101" pitchFamily="49" charset="-122"/>
                <a:sym typeface="FZHei-B01S" charset="0"/>
              </a:rPr>
              <a:t>W1（A）R2（A）</a:t>
            </a:r>
            <a:r>
              <a:rPr lang="zh-CN" altLang="en-US" sz="1600" dirty="0">
                <a:latin typeface="SimHei" panose="02010609060101010101" pitchFamily="49" charset="-122"/>
                <a:ea typeface="SimHei" panose="02010609060101010101" pitchFamily="49" charset="-122"/>
                <a:sym typeface="FZHei-B01S" charset="0"/>
              </a:rPr>
              <a:t>W1（B）W2（B）</a:t>
            </a:r>
            <a:r>
              <a:rPr lang="zh-CN" altLang="en-US" sz="1600" dirty="0">
                <a:solidFill>
                  <a:srgbClr val="FFC000"/>
                </a:solidFill>
                <a:latin typeface="SimHei" panose="02010609060101010101" pitchFamily="49" charset="-122"/>
                <a:ea typeface="SimHei" panose="02010609060101010101" pitchFamily="49" charset="-122"/>
                <a:sym typeface="FZHei-B01S" charset="0"/>
              </a:rPr>
              <a:t>C1 C2</a:t>
            </a:r>
            <a:endParaRPr lang="zh-CN" altLang="en-US" sz="1600" dirty="0">
              <a:solidFill>
                <a:srgbClr val="FFC000"/>
              </a:solidFill>
              <a:latin typeface="SimHei" panose="02010609060101010101" pitchFamily="49" charset="-122"/>
              <a:ea typeface="SimHei" panose="02010609060101010101" pitchFamily="49" charset="-122"/>
            </a:endParaRPr>
          </a:p>
          <a:p>
            <a:endParaRPr lang="en-US" altLang="zh-CN" sz="1600" dirty="0">
              <a:latin typeface="SimHei" panose="02010609060101010101" pitchFamily="49" charset="-122"/>
              <a:ea typeface="SimHei" panose="02010609060101010101" pitchFamily="49" charset="-122"/>
              <a:sym typeface="FZHei-B01S" charset="0"/>
            </a:endParaRPr>
          </a:p>
        </p:txBody>
      </p:sp>
      <p:sp>
        <p:nvSpPr>
          <p:cNvPr id="2" name="矩形 1">
            <a:extLst>
              <a:ext uri="{FF2B5EF4-FFF2-40B4-BE49-F238E27FC236}">
                <a16:creationId xmlns:a16="http://schemas.microsoft.com/office/drawing/2014/main" id="{90F1CB62-6481-FA41-93B0-6910E1F4E607}"/>
              </a:ext>
            </a:extLst>
          </p:cNvPr>
          <p:cNvSpPr/>
          <p:nvPr/>
        </p:nvSpPr>
        <p:spPr>
          <a:xfrm>
            <a:off x="1861628" y="2303137"/>
            <a:ext cx="7165540" cy="584775"/>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sym typeface="FZHei-B01S" charset="0"/>
              </a:rPr>
              <a:t>S2=R1（A）</a:t>
            </a:r>
            <a:r>
              <a:rPr lang="zh-CN" altLang="en-US" sz="1600" dirty="0">
                <a:solidFill>
                  <a:srgbClr val="7030A0"/>
                </a:solidFill>
                <a:latin typeface="SimHei" panose="02010609060101010101" pitchFamily="49" charset="-122"/>
                <a:ea typeface="SimHei" panose="02010609060101010101" pitchFamily="49" charset="-122"/>
                <a:sym typeface="FZHei-B01S" charset="0"/>
              </a:rPr>
              <a:t>W1（A）R2（A）</a:t>
            </a:r>
            <a:r>
              <a:rPr lang="zh-CN" altLang="en-US" sz="1600" dirty="0">
                <a:solidFill>
                  <a:srgbClr val="FF0000"/>
                </a:solidFill>
                <a:latin typeface="SimHei" panose="02010609060101010101" pitchFamily="49" charset="-122"/>
                <a:ea typeface="SimHei" panose="02010609060101010101" pitchFamily="49" charset="-122"/>
                <a:sym typeface="FZHei-B01S" charset="0"/>
              </a:rPr>
              <a:t>W2（B）W1（B）</a:t>
            </a:r>
            <a:r>
              <a:rPr lang="zh-CN" altLang="en-US" sz="1600" dirty="0">
                <a:solidFill>
                  <a:srgbClr val="FFC000"/>
                </a:solidFill>
                <a:latin typeface="SimHei" panose="02010609060101010101" pitchFamily="49" charset="-122"/>
                <a:ea typeface="SimHei" panose="02010609060101010101" pitchFamily="49" charset="-122"/>
                <a:sym typeface="FZHei-B01S" charset="0"/>
              </a:rPr>
              <a:t>C1 C2</a:t>
            </a:r>
            <a:endParaRPr lang="zh-CN" altLang="en-US" sz="1600" dirty="0">
              <a:solidFill>
                <a:srgbClr val="FFC000"/>
              </a:solidFill>
              <a:latin typeface="SimHei" panose="02010609060101010101" pitchFamily="49" charset="-122"/>
              <a:ea typeface="SimHei" panose="02010609060101010101" pitchFamily="49" charset="-122"/>
            </a:endParaRPr>
          </a:p>
          <a:p>
            <a:endParaRPr lang="en-US" altLang="zh-CN" sz="1600" dirty="0">
              <a:latin typeface="SimHei" panose="02010609060101010101" pitchFamily="49" charset="-122"/>
              <a:ea typeface="SimHei" panose="02010609060101010101" pitchFamily="49" charset="-122"/>
              <a:sym typeface="FZHei-B01S" charset="0"/>
            </a:endParaRPr>
          </a:p>
        </p:txBody>
      </p:sp>
      <p:sp>
        <p:nvSpPr>
          <p:cNvPr id="4" name="矩形 3">
            <a:extLst>
              <a:ext uri="{FF2B5EF4-FFF2-40B4-BE49-F238E27FC236}">
                <a16:creationId xmlns:a16="http://schemas.microsoft.com/office/drawing/2014/main" id="{06B69F5D-9828-5047-9AE5-300A2661DD41}"/>
              </a:ext>
            </a:extLst>
          </p:cNvPr>
          <p:cNvSpPr/>
          <p:nvPr/>
        </p:nvSpPr>
        <p:spPr>
          <a:xfrm>
            <a:off x="1871700" y="3462420"/>
            <a:ext cx="7177136" cy="584775"/>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sym typeface="FZHei-B01S" charset="0"/>
              </a:rPr>
              <a:t>S3=R1（A）</a:t>
            </a:r>
            <a:r>
              <a:rPr lang="zh-CN" altLang="en-US" sz="1600" dirty="0">
                <a:solidFill>
                  <a:srgbClr val="7030A0"/>
                </a:solidFill>
                <a:latin typeface="SimHei" panose="02010609060101010101" pitchFamily="49" charset="-122"/>
                <a:ea typeface="SimHei" panose="02010609060101010101" pitchFamily="49" charset="-122"/>
                <a:sym typeface="FZHei-B01S" charset="0"/>
              </a:rPr>
              <a:t>W1（A）R2（A）</a:t>
            </a:r>
            <a:r>
              <a:rPr lang="zh-CN" altLang="en-US" sz="1600" dirty="0">
                <a:solidFill>
                  <a:srgbClr val="FF0000"/>
                </a:solidFill>
                <a:latin typeface="SimHei" panose="02010609060101010101" pitchFamily="49" charset="-122"/>
                <a:ea typeface="SimHei" panose="02010609060101010101" pitchFamily="49" charset="-122"/>
                <a:sym typeface="FZHei-B01S" charset="0"/>
              </a:rPr>
              <a:t>W1（B）W2（B）</a:t>
            </a:r>
            <a:r>
              <a:rPr lang="zh-CN" altLang="en-US" sz="1600" dirty="0">
                <a:solidFill>
                  <a:srgbClr val="FFC000"/>
                </a:solidFill>
                <a:latin typeface="SimHei" panose="02010609060101010101" pitchFamily="49" charset="-122"/>
                <a:ea typeface="SimHei" panose="02010609060101010101" pitchFamily="49" charset="-122"/>
                <a:sym typeface="FZHei-B01S" charset="0"/>
              </a:rPr>
              <a:t>C2 C1</a:t>
            </a:r>
            <a:endParaRPr lang="zh-CN" altLang="zh-CN" sz="1600" dirty="0">
              <a:solidFill>
                <a:srgbClr val="FFC000"/>
              </a:solidFill>
              <a:latin typeface="SimHei" panose="02010609060101010101" pitchFamily="49" charset="-122"/>
              <a:ea typeface="SimHei" panose="02010609060101010101" pitchFamily="49" charset="-122"/>
            </a:endParaRPr>
          </a:p>
          <a:p>
            <a:pPr marL="0" lvl="2"/>
            <a:endParaRPr lang="en-US" altLang="zh-CN" sz="1600" dirty="0">
              <a:latin typeface="SimHei" panose="02010609060101010101" pitchFamily="49" charset="-122"/>
              <a:ea typeface="SimHei" panose="02010609060101010101" pitchFamily="49" charset="-122"/>
              <a:sym typeface="FZHei-B01S" charset="0"/>
            </a:endParaRPr>
          </a:p>
        </p:txBody>
      </p:sp>
      <p:sp>
        <p:nvSpPr>
          <p:cNvPr id="12" name="文本框 3">
            <a:extLst>
              <a:ext uri="{FF2B5EF4-FFF2-40B4-BE49-F238E27FC236}">
                <a16:creationId xmlns:a16="http://schemas.microsoft.com/office/drawing/2014/main" id="{ED10993E-4BD2-FE4C-91C7-ED92719CE0FC}"/>
              </a:ext>
            </a:extLst>
          </p:cNvPr>
          <p:cNvSpPr txBox="1">
            <a:spLocks noChangeArrowheads="1"/>
          </p:cNvSpPr>
          <p:nvPr/>
        </p:nvSpPr>
        <p:spPr bwMode="auto">
          <a:xfrm>
            <a:off x="1877045" y="1680728"/>
            <a:ext cx="56112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SimHei" panose="02010609060101010101" pitchFamily="49" charset="-122"/>
                <a:ea typeface="SimHei" panose="02010609060101010101" pitchFamily="49" charset="-122"/>
                <a:sym typeface="FZHei-B01S" charset="0"/>
              </a:rPr>
              <a:t>    </a:t>
            </a:r>
            <a:r>
              <a:rPr lang="zh-CN" altLang="en-US" sz="1600" dirty="0">
                <a:latin typeface="SimHei" panose="02010609060101010101" pitchFamily="49" charset="-122"/>
                <a:ea typeface="SimHei" panose="02010609060101010101" pitchFamily="49" charset="-122"/>
                <a:sym typeface="FZHei-B01S" charset="0"/>
              </a:rPr>
              <a:t>调度</a:t>
            </a:r>
            <a:r>
              <a:rPr lang="en-US" altLang="zh-CN" sz="1600" dirty="0">
                <a:latin typeface="SimHei" panose="02010609060101010101" pitchFamily="49" charset="-122"/>
                <a:ea typeface="SimHei" panose="02010609060101010101" pitchFamily="49" charset="-122"/>
                <a:sym typeface="FZHei-B01S" charset="0"/>
              </a:rPr>
              <a:t>S1是可恢复的</a:t>
            </a:r>
            <a:r>
              <a:rPr lang="zh-CN" altLang="en-US" sz="1600" dirty="0">
                <a:latin typeface="SimHei" panose="02010609060101010101" pitchFamily="49" charset="-122"/>
                <a:ea typeface="SimHei" panose="02010609060101010101" pitchFamily="49" charset="-122"/>
                <a:sym typeface="FZHei-B01S" charset="0"/>
              </a:rPr>
              <a:t>，可串行的</a:t>
            </a:r>
            <a:r>
              <a:rPr lang="en-US" altLang="zh-CN" sz="1600" dirty="0">
                <a:latin typeface="SimHei" panose="02010609060101010101" pitchFamily="49" charset="-122"/>
                <a:ea typeface="SimHei" panose="02010609060101010101" pitchFamily="49" charset="-122"/>
                <a:sym typeface="FZHei-B01S" charset="0"/>
              </a:rPr>
              <a:t> </a:t>
            </a:r>
            <a:endParaRPr lang="zh-CN" altLang="en-US" sz="1600" dirty="0">
              <a:latin typeface="SimHei" panose="02010609060101010101" pitchFamily="49" charset="-122"/>
              <a:ea typeface="SimHei" panose="02010609060101010101" pitchFamily="49" charset="-122"/>
            </a:endParaRPr>
          </a:p>
        </p:txBody>
      </p:sp>
      <p:sp>
        <p:nvSpPr>
          <p:cNvPr id="13" name="文本框 3">
            <a:extLst>
              <a:ext uri="{FF2B5EF4-FFF2-40B4-BE49-F238E27FC236}">
                <a16:creationId xmlns:a16="http://schemas.microsoft.com/office/drawing/2014/main" id="{4CD67546-ACB4-6943-8195-4CAB7AF37B61}"/>
              </a:ext>
            </a:extLst>
          </p:cNvPr>
          <p:cNvSpPr txBox="1">
            <a:spLocks noChangeArrowheads="1"/>
          </p:cNvSpPr>
          <p:nvPr/>
        </p:nvSpPr>
        <p:spPr bwMode="auto">
          <a:xfrm>
            <a:off x="1866190" y="2895289"/>
            <a:ext cx="6689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SimHei" panose="02010609060101010101" pitchFamily="49" charset="-122"/>
                <a:ea typeface="SimHei" panose="02010609060101010101" pitchFamily="49" charset="-122"/>
                <a:sym typeface="FZHei-B01S" charset="0"/>
              </a:rPr>
              <a:t>    </a:t>
            </a:r>
            <a:r>
              <a:rPr lang="zh-CN" altLang="en-US" sz="1600" dirty="0">
                <a:latin typeface="SimHei" panose="02010609060101010101" pitchFamily="49" charset="-122"/>
                <a:ea typeface="SimHei" panose="02010609060101010101" pitchFamily="49" charset="-122"/>
                <a:sym typeface="FZHei-B01S" charset="0"/>
              </a:rPr>
              <a:t>调度</a:t>
            </a:r>
            <a:r>
              <a:rPr lang="en-US" altLang="zh-CN" sz="1600" dirty="0">
                <a:latin typeface="SimHei" panose="02010609060101010101" pitchFamily="49" charset="-122"/>
                <a:ea typeface="SimHei" panose="02010609060101010101" pitchFamily="49" charset="-122"/>
                <a:sym typeface="FZHei-B01S" charset="0"/>
              </a:rPr>
              <a:t>S2是可恢复的</a:t>
            </a:r>
            <a:r>
              <a:rPr lang="zh-CN" altLang="en-US" sz="1600" dirty="0">
                <a:latin typeface="SimHei" panose="02010609060101010101" pitchFamily="49" charset="-122"/>
                <a:ea typeface="SimHei" panose="02010609060101010101" pitchFamily="49" charset="-122"/>
                <a:sym typeface="FZHei-B01S" charset="0"/>
              </a:rPr>
              <a:t>，不可串行的</a:t>
            </a:r>
            <a:r>
              <a:rPr lang="en-US" altLang="zh-CN" sz="1600" dirty="0">
                <a:latin typeface="SimHei" panose="02010609060101010101" pitchFamily="49" charset="-122"/>
                <a:ea typeface="SimHei" panose="02010609060101010101" pitchFamily="49" charset="-122"/>
                <a:sym typeface="FZHei-B01S" charset="0"/>
              </a:rPr>
              <a:t> </a:t>
            </a:r>
            <a:endParaRPr lang="zh-CN" altLang="en-US" sz="1600" dirty="0">
              <a:latin typeface="SimHei" panose="02010609060101010101" pitchFamily="49" charset="-122"/>
              <a:ea typeface="SimHei" panose="02010609060101010101" pitchFamily="49" charset="-122"/>
            </a:endParaRPr>
          </a:p>
        </p:txBody>
      </p:sp>
      <p:sp>
        <p:nvSpPr>
          <p:cNvPr id="14" name="文本框 3">
            <a:extLst>
              <a:ext uri="{FF2B5EF4-FFF2-40B4-BE49-F238E27FC236}">
                <a16:creationId xmlns:a16="http://schemas.microsoft.com/office/drawing/2014/main" id="{F17DD7A4-56D0-ED4D-B87A-BE4F9388A2AC}"/>
              </a:ext>
            </a:extLst>
          </p:cNvPr>
          <p:cNvSpPr txBox="1">
            <a:spLocks noChangeArrowheads="1"/>
          </p:cNvSpPr>
          <p:nvPr/>
        </p:nvSpPr>
        <p:spPr bwMode="auto">
          <a:xfrm>
            <a:off x="1889820" y="3967408"/>
            <a:ext cx="6689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SimHei" panose="02010609060101010101" pitchFamily="49" charset="-122"/>
                <a:ea typeface="SimHei" panose="02010609060101010101" pitchFamily="49" charset="-122"/>
                <a:sym typeface="FZHei-B01S" charset="0"/>
              </a:rPr>
              <a:t>    </a:t>
            </a:r>
            <a:r>
              <a:rPr lang="zh-CN" altLang="en-US" sz="1600" dirty="0">
                <a:latin typeface="SimHei" panose="02010609060101010101" pitchFamily="49" charset="-122"/>
                <a:ea typeface="SimHei" panose="02010609060101010101" pitchFamily="49" charset="-122"/>
                <a:sym typeface="FZHei-B01S" charset="0"/>
              </a:rPr>
              <a:t>调度</a:t>
            </a:r>
            <a:r>
              <a:rPr lang="en-US" altLang="zh-CN" sz="1600" dirty="0">
                <a:latin typeface="SimHei" panose="02010609060101010101" pitchFamily="49" charset="-122"/>
                <a:ea typeface="SimHei" panose="02010609060101010101" pitchFamily="49" charset="-122"/>
                <a:sym typeface="FZHei-B01S" charset="0"/>
              </a:rPr>
              <a:t>S3是</a:t>
            </a:r>
            <a:r>
              <a:rPr lang="zh-CN" altLang="en-US" sz="1600" dirty="0">
                <a:latin typeface="SimHei" panose="02010609060101010101" pitchFamily="49" charset="-122"/>
                <a:ea typeface="SimHei" panose="02010609060101010101" pitchFamily="49" charset="-122"/>
                <a:sym typeface="FZHei-B01S" charset="0"/>
              </a:rPr>
              <a:t>不</a:t>
            </a:r>
            <a:r>
              <a:rPr lang="en-US" altLang="zh-CN" sz="1600" dirty="0" err="1">
                <a:latin typeface="SimHei" panose="02010609060101010101" pitchFamily="49" charset="-122"/>
                <a:ea typeface="SimHei" panose="02010609060101010101" pitchFamily="49" charset="-122"/>
                <a:sym typeface="FZHei-B01S" charset="0"/>
              </a:rPr>
              <a:t>可恢复的</a:t>
            </a:r>
            <a:r>
              <a:rPr lang="zh-CN" altLang="en-US" sz="1600" dirty="0">
                <a:latin typeface="SimHei" panose="02010609060101010101" pitchFamily="49" charset="-122"/>
                <a:ea typeface="SimHei" panose="02010609060101010101" pitchFamily="49" charset="-122"/>
                <a:sym typeface="FZHei-B01S" charset="0"/>
              </a:rPr>
              <a:t>，可串行的</a:t>
            </a:r>
            <a:r>
              <a:rPr lang="en-US" altLang="zh-CN" sz="1600" dirty="0">
                <a:latin typeface="SimHei" panose="02010609060101010101" pitchFamily="49" charset="-122"/>
                <a:ea typeface="SimHei" panose="02010609060101010101" pitchFamily="49" charset="-122"/>
                <a:sym typeface="FZHei-B01S" charset="0"/>
              </a:rPr>
              <a:t> </a:t>
            </a:r>
            <a:endParaRPr lang="zh-CN" altLang="en-US" sz="1600" dirty="0">
              <a:latin typeface="SimHei" panose="02010609060101010101" pitchFamily="49" charset="-122"/>
              <a:ea typeface="SimHei" panose="02010609060101010101" pitchFamily="49" charset="-122"/>
            </a:endParaRPr>
          </a:p>
        </p:txBody>
      </p:sp>
      <p:sp>
        <p:nvSpPr>
          <p:cNvPr id="15" name="文本框 14">
            <a:extLst>
              <a:ext uri="{FF2B5EF4-FFF2-40B4-BE49-F238E27FC236}">
                <a16:creationId xmlns:a16="http://schemas.microsoft.com/office/drawing/2014/main" id="{0E636C8A-AD1E-F04E-B5F7-5E602D6FF795}"/>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19" name="文本框 1">
            <a:extLst>
              <a:ext uri="{FF2B5EF4-FFF2-40B4-BE49-F238E27FC236}">
                <a16:creationId xmlns:a16="http://schemas.microsoft.com/office/drawing/2014/main" id="{6DA6E7A8-F73E-574B-9931-B9A73F9434C3}"/>
              </a:ext>
            </a:extLst>
          </p:cNvPr>
          <p:cNvSpPr txBox="1">
            <a:spLocks noChangeArrowheads="1"/>
          </p:cNvSpPr>
          <p:nvPr/>
        </p:nvSpPr>
        <p:spPr bwMode="auto">
          <a:xfrm>
            <a:off x="6264188" y="124272"/>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可恢复性</a:t>
            </a:r>
          </a:p>
        </p:txBody>
      </p:sp>
      <p:sp>
        <p:nvSpPr>
          <p:cNvPr id="3" name="页脚占位符 2"/>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29</a:t>
            </a:fld>
            <a:endParaRPr lang="zh-CN" altLang="en-US"/>
          </a:p>
        </p:txBody>
      </p:sp>
    </p:spTree>
    <p:extLst>
      <p:ext uri="{BB962C8B-B14F-4D97-AF65-F5344CB8AC3E}">
        <p14:creationId xmlns:p14="http://schemas.microsoft.com/office/powerpoint/2010/main" val="20106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4"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661275" y="170438"/>
            <a:ext cx="68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chemeClr val="tx2"/>
                </a:solidFill>
                <a:latin typeface="SimHei" panose="02010609060101010101" pitchFamily="49" charset="-122"/>
                <a:ea typeface="SimHei" panose="02010609060101010101" pitchFamily="49" charset="-122"/>
              </a:rPr>
              <a:t>定义</a:t>
            </a:r>
          </a:p>
        </p:txBody>
      </p:sp>
      <p:sp>
        <p:nvSpPr>
          <p:cNvPr id="5" name="矩形 4">
            <a:extLst>
              <a:ext uri="{FF2B5EF4-FFF2-40B4-BE49-F238E27FC236}">
                <a16:creationId xmlns:a16="http://schemas.microsoft.com/office/drawing/2014/main" id="{00C0DBBE-275C-1545-88EC-8F10E66CB6D3}"/>
              </a:ext>
            </a:extLst>
          </p:cNvPr>
          <p:cNvSpPr/>
          <p:nvPr/>
        </p:nvSpPr>
        <p:spPr>
          <a:xfrm>
            <a:off x="699895" y="2088999"/>
            <a:ext cx="2916183"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事务的显式定义 </a:t>
            </a:r>
          </a:p>
        </p:txBody>
      </p:sp>
      <p:cxnSp>
        <p:nvCxnSpPr>
          <p:cNvPr id="37" name="直接连接符 12">
            <a:extLst>
              <a:ext uri="{FF2B5EF4-FFF2-40B4-BE49-F238E27FC236}">
                <a16:creationId xmlns:a16="http://schemas.microsoft.com/office/drawing/2014/main" id="{A3975F4E-172C-CC44-B9E3-8630626B2364}"/>
              </a:ext>
            </a:extLst>
          </p:cNvPr>
          <p:cNvCxnSpPr>
            <a:cxnSpLocks noChangeShapeType="1"/>
          </p:cNvCxnSpPr>
          <p:nvPr/>
        </p:nvCxnSpPr>
        <p:spPr bwMode="auto">
          <a:xfrm>
            <a:off x="1483817" y="2644552"/>
            <a:ext cx="2224087"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nvGrpSpPr>
          <p:cNvPr id="11" name="组合 10">
            <a:extLst>
              <a:ext uri="{FF2B5EF4-FFF2-40B4-BE49-F238E27FC236}">
                <a16:creationId xmlns:a16="http://schemas.microsoft.com/office/drawing/2014/main" id="{F2FA273D-7D23-C74B-A316-BBB0C4E388A1}"/>
              </a:ext>
            </a:extLst>
          </p:cNvPr>
          <p:cNvGrpSpPr/>
          <p:nvPr/>
        </p:nvGrpSpPr>
        <p:grpSpPr>
          <a:xfrm>
            <a:off x="287524" y="2906995"/>
            <a:ext cx="7416824" cy="1901993"/>
            <a:chOff x="-257311" y="2906995"/>
            <a:chExt cx="7378044" cy="1901993"/>
          </a:xfrm>
        </p:grpSpPr>
        <p:sp>
          <p:nvSpPr>
            <p:cNvPr id="6" name="矩形 5">
              <a:extLst>
                <a:ext uri="{FF2B5EF4-FFF2-40B4-BE49-F238E27FC236}">
                  <a16:creationId xmlns:a16="http://schemas.microsoft.com/office/drawing/2014/main" id="{673B09E4-0D62-A24D-A9A9-6CFB1DB12D95}"/>
                </a:ext>
              </a:extLst>
            </p:cNvPr>
            <p:cNvSpPr/>
            <p:nvPr/>
          </p:nvSpPr>
          <p:spPr>
            <a:xfrm>
              <a:off x="784029" y="2906995"/>
              <a:ext cx="6336704" cy="338554"/>
            </a:xfrm>
            <a:prstGeom prst="rect">
              <a:avLst/>
            </a:prstGeom>
          </p:spPr>
          <p:txBody>
            <a:bodyPr wrap="square">
              <a:spAutoFit/>
            </a:bodyPr>
            <a:lstStyle/>
            <a:p>
              <a:r>
                <a:rPr lang="en-US" altLang="zh-CN" sz="1600" dirty="0">
                  <a:solidFill>
                    <a:srgbClr val="FF0000"/>
                  </a:solidFill>
                  <a:latin typeface="SimHei" panose="02010609060101010101" pitchFamily="49" charset="-122"/>
                  <a:ea typeface="SimHei" panose="02010609060101010101" pitchFamily="49" charset="-122"/>
                </a:rPr>
                <a:t>BEGIN TRANSACTION              BEGIN TRANSACTION</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1AE002A-8F53-2542-899A-111E2CA35F8A}"/>
                </a:ext>
              </a:extLst>
            </p:cNvPr>
            <p:cNvSpPr/>
            <p:nvPr/>
          </p:nvSpPr>
          <p:spPr>
            <a:xfrm>
              <a:off x="481094" y="3273216"/>
              <a:ext cx="5313788" cy="1107996"/>
            </a:xfrm>
            <a:prstGeom prst="rect">
              <a:avLst/>
            </a:prstGeom>
          </p:spPr>
          <p:txBody>
            <a:bodyPr wrap="square">
              <a:spAutoFit/>
            </a:bodyPr>
            <a:lstStyle/>
            <a:p>
              <a:pPr lvl="2"/>
              <a:r>
                <a:rPr lang="en-US" altLang="zh-CN" sz="1600" dirty="0">
                  <a:latin typeface="SimHei" panose="02010609060101010101" pitchFamily="49" charset="-122"/>
                  <a:ea typeface="SimHei" panose="02010609060101010101" pitchFamily="49" charset="-122"/>
                </a:rPr>
                <a:t>SQL </a:t>
              </a:r>
              <a:r>
                <a:rPr lang="zh-CN" altLang="en-US" sz="1600" dirty="0">
                  <a:latin typeface="SimHei" panose="02010609060101010101" pitchFamily="49" charset="-122"/>
                  <a:ea typeface="SimHei" panose="02010609060101010101" pitchFamily="49" charset="-122"/>
                </a:rPr>
                <a:t>语句</a:t>
              </a:r>
              <a:r>
                <a:rPr lang="en-US" altLang="zh-CN" sz="1600" dirty="0">
                  <a:latin typeface="SimHei" panose="02010609060101010101" pitchFamily="49" charset="-122"/>
                  <a:ea typeface="SimHei" panose="02010609060101010101" pitchFamily="49" charset="-122"/>
                </a:rPr>
                <a:t>1            </a:t>
              </a:r>
              <a:r>
                <a:rPr lang="zh-CN" altLang="en-US" sz="1600" dirty="0">
                  <a:latin typeface="SimHei" panose="02010609060101010101" pitchFamily="49" charset="-122"/>
                  <a:ea typeface="SimHei" panose="02010609060101010101" pitchFamily="49" charset="-122"/>
                </a:rPr>
                <a:t>    </a:t>
              </a:r>
              <a:r>
                <a:rPr lang="en-US" altLang="zh-CN" sz="1600" dirty="0">
                  <a:latin typeface="SimHei" panose="02010609060101010101" pitchFamily="49" charset="-122"/>
                  <a:ea typeface="SimHei" panose="02010609060101010101" pitchFamily="49" charset="-122"/>
                </a:rPr>
                <a:t> SQL </a:t>
              </a:r>
              <a:r>
                <a:rPr lang="zh-CN" altLang="en-US" sz="1600" dirty="0">
                  <a:latin typeface="SimHei" panose="02010609060101010101" pitchFamily="49" charset="-122"/>
                  <a:ea typeface="SimHei" panose="02010609060101010101" pitchFamily="49" charset="-122"/>
                </a:rPr>
                <a:t>语句</a:t>
              </a:r>
              <a:r>
                <a:rPr lang="en-US" altLang="zh-CN" sz="1600" dirty="0">
                  <a:latin typeface="SimHei" panose="02010609060101010101" pitchFamily="49" charset="-122"/>
                  <a:ea typeface="SimHei" panose="02010609060101010101" pitchFamily="49" charset="-122"/>
                </a:rPr>
                <a:t>1</a:t>
              </a:r>
            </a:p>
            <a:p>
              <a:pPr lvl="2"/>
              <a:r>
                <a:rPr lang="en-US" altLang="zh-CN" sz="1600" dirty="0">
                  <a:latin typeface="SimHei" panose="02010609060101010101" pitchFamily="49" charset="-122"/>
                  <a:ea typeface="SimHei" panose="02010609060101010101" pitchFamily="49" charset="-122"/>
                </a:rPr>
                <a:t>SQL </a:t>
              </a:r>
              <a:r>
                <a:rPr lang="zh-CN" altLang="en-US" sz="1600" dirty="0">
                  <a:latin typeface="SimHei" panose="02010609060101010101" pitchFamily="49" charset="-122"/>
                  <a:ea typeface="SimHei" panose="02010609060101010101" pitchFamily="49" charset="-122"/>
                </a:rPr>
                <a:t>语句</a:t>
              </a:r>
              <a:r>
                <a:rPr lang="en-US" altLang="zh-CN" sz="1600" dirty="0">
                  <a:latin typeface="SimHei" panose="02010609060101010101" pitchFamily="49" charset="-122"/>
                  <a:ea typeface="SimHei" panose="02010609060101010101" pitchFamily="49" charset="-122"/>
                </a:rPr>
                <a:t>2         </a:t>
              </a:r>
              <a:r>
                <a:rPr lang="zh-CN" altLang="en-US" sz="1600" dirty="0">
                  <a:latin typeface="SimHei" panose="02010609060101010101" pitchFamily="49" charset="-122"/>
                  <a:ea typeface="SimHei" panose="02010609060101010101" pitchFamily="49" charset="-122"/>
                </a:rPr>
                <a:t>    </a:t>
              </a:r>
              <a:r>
                <a:rPr lang="en-US" altLang="zh-CN" sz="1600" dirty="0">
                  <a:latin typeface="SimHei" panose="02010609060101010101" pitchFamily="49" charset="-122"/>
                  <a:ea typeface="SimHei" panose="02010609060101010101" pitchFamily="49" charset="-122"/>
                </a:rPr>
                <a:t>    SQL </a:t>
              </a:r>
              <a:r>
                <a:rPr lang="zh-CN" altLang="en-US" sz="1600" dirty="0">
                  <a:latin typeface="SimHei" panose="02010609060101010101" pitchFamily="49" charset="-122"/>
                  <a:ea typeface="SimHei" panose="02010609060101010101" pitchFamily="49" charset="-122"/>
                </a:rPr>
                <a:t>语句</a:t>
              </a:r>
              <a:r>
                <a:rPr lang="en-US" altLang="zh-CN" sz="1600" dirty="0">
                  <a:latin typeface="SimHei" panose="02010609060101010101" pitchFamily="49" charset="-122"/>
                  <a:ea typeface="SimHei" panose="02010609060101010101" pitchFamily="49" charset="-122"/>
                </a:rPr>
                <a:t>2</a:t>
              </a:r>
            </a:p>
            <a:p>
              <a:pPr lvl="2"/>
              <a:r>
                <a:rPr lang="en-US" altLang="zh-CN" sz="1600" dirty="0">
                  <a:latin typeface="SimHei" panose="02010609060101010101" pitchFamily="49" charset="-122"/>
                  <a:ea typeface="SimHei" panose="02010609060101010101" pitchFamily="49" charset="-122"/>
                </a:rPr>
                <a:t>     …                  </a:t>
              </a:r>
              <a:r>
                <a:rPr lang="zh-CN" altLang="en-US" sz="1600" dirty="0">
                  <a:latin typeface="SimHei" panose="02010609060101010101" pitchFamily="49" charset="-122"/>
                  <a:ea typeface="SimHei" panose="02010609060101010101" pitchFamily="49" charset="-122"/>
                </a:rPr>
                <a:t>      </a:t>
              </a:r>
              <a:r>
                <a:rPr lang="en-US" altLang="zh-CN" sz="1600" dirty="0">
                  <a:latin typeface="SimHei" panose="02010609060101010101" pitchFamily="49" charset="-122"/>
                  <a:ea typeface="SimHei" panose="02010609060101010101" pitchFamily="49" charset="-122"/>
                </a:rPr>
                <a:t>  …</a:t>
              </a:r>
            </a:p>
            <a:p>
              <a:pPr lvl="2"/>
              <a:r>
                <a:rPr lang="en-US" altLang="zh-CN" sz="1600" dirty="0">
                  <a:solidFill>
                    <a:srgbClr val="FF0000"/>
                  </a:solidFill>
                  <a:latin typeface="SimHei" panose="02010609060101010101" pitchFamily="49" charset="-122"/>
                  <a:ea typeface="SimHei" panose="02010609060101010101" pitchFamily="49" charset="-122"/>
                </a:rPr>
                <a:t>COMMIT</a:t>
              </a: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    </a:t>
              </a:r>
              <a:r>
                <a:rPr lang="en-US" altLang="zh-CN" sz="1600" dirty="0">
                  <a:latin typeface="SimHei" panose="02010609060101010101" pitchFamily="49" charset="-122"/>
                  <a:ea typeface="SimHei" panose="02010609060101010101" pitchFamily="49" charset="-122"/>
                </a:rPr>
                <a:t> </a:t>
              </a:r>
              <a:r>
                <a:rPr lang="en-US" altLang="zh-CN" sz="1600" dirty="0">
                  <a:solidFill>
                    <a:srgbClr val="FF0000"/>
                  </a:solidFill>
                  <a:latin typeface="SimHei" panose="02010609060101010101" pitchFamily="49" charset="-122"/>
                  <a:ea typeface="SimHei" panose="02010609060101010101" pitchFamily="49" charset="-122"/>
                </a:rPr>
                <a:t>ROLLBACK</a:t>
              </a:r>
            </a:p>
          </p:txBody>
        </p:sp>
        <p:sp>
          <p:nvSpPr>
            <p:cNvPr id="8" name="矩形 7">
              <a:extLst>
                <a:ext uri="{FF2B5EF4-FFF2-40B4-BE49-F238E27FC236}">
                  <a16:creationId xmlns:a16="http://schemas.microsoft.com/office/drawing/2014/main" id="{4738AB8D-C5B8-8145-8FC5-D1A0E66E2626}"/>
                </a:ext>
              </a:extLst>
            </p:cNvPr>
            <p:cNvSpPr/>
            <p:nvPr/>
          </p:nvSpPr>
          <p:spPr>
            <a:xfrm>
              <a:off x="-257311" y="4470434"/>
              <a:ext cx="6437362" cy="338554"/>
            </a:xfrm>
            <a:prstGeom prst="rect">
              <a:avLst/>
            </a:prstGeom>
          </p:spPr>
          <p:txBody>
            <a:bodyPr wrap="square">
              <a:spAutoFit/>
            </a:bodyPr>
            <a:lstStyle/>
            <a:p>
              <a:pPr lvl="2"/>
              <a:r>
                <a:rPr lang="en-US" altLang="zh-CN" sz="1600" dirty="0">
                  <a:solidFill>
                    <a:srgbClr val="FF0000"/>
                  </a:solidFill>
                  <a:latin typeface="SimHei" panose="02010609060101010101" pitchFamily="49" charset="-122"/>
                  <a:ea typeface="SimHei" panose="02010609060101010101" pitchFamily="49" charset="-122"/>
                </a:rPr>
                <a:t>END TRANSACTION               END TRANSACTION</a:t>
              </a:r>
            </a:p>
          </p:txBody>
        </p:sp>
      </p:grpSp>
      <p:sp>
        <p:nvSpPr>
          <p:cNvPr id="3" name="矩形 2">
            <a:extLst>
              <a:ext uri="{FF2B5EF4-FFF2-40B4-BE49-F238E27FC236}">
                <a16:creationId xmlns:a16="http://schemas.microsoft.com/office/drawing/2014/main" id="{8B91085A-94E7-2345-BCA4-D8A4B082A0BC}"/>
              </a:ext>
            </a:extLst>
          </p:cNvPr>
          <p:cNvSpPr/>
          <p:nvPr/>
        </p:nvSpPr>
        <p:spPr>
          <a:xfrm>
            <a:off x="1159781" y="1062782"/>
            <a:ext cx="7336631" cy="773289"/>
          </a:xfrm>
          <a:prstGeom prst="rect">
            <a:avLst/>
          </a:prstGeom>
        </p:spPr>
        <p:txBody>
          <a:bodyPr wrap="square">
            <a:spAutoFit/>
          </a:bodyPr>
          <a:lstStyle/>
          <a:p>
            <a:pPr>
              <a:lnSpc>
                <a:spcPct val="150000"/>
              </a:lnSpc>
              <a:spcBef>
                <a:spcPct val="0"/>
              </a:spcBef>
            </a:pPr>
            <a:r>
              <a:rPr lang="zh-CN" altLang="en-US" sz="1600" dirty="0">
                <a:latin typeface="SimHei" panose="02010609060101010101" pitchFamily="49" charset="-122"/>
                <a:ea typeface="SimHei" panose="02010609060101010101" pitchFamily="49" charset="-122"/>
                <a:sym typeface="FZHei-B01S" charset="0"/>
              </a:rPr>
              <a:t>事务是用户</a:t>
            </a:r>
            <a:r>
              <a:rPr lang="zh-CN" altLang="en-US" sz="1600" dirty="0">
                <a:solidFill>
                  <a:srgbClr val="FF0000"/>
                </a:solidFill>
                <a:latin typeface="SimHei" panose="02010609060101010101" pitchFamily="49" charset="-122"/>
                <a:ea typeface="SimHei" panose="02010609060101010101" pitchFamily="49" charset="-122"/>
                <a:sym typeface="FZHei-B01S" charset="0"/>
              </a:rPr>
              <a:t>自定义</a:t>
            </a:r>
            <a:r>
              <a:rPr lang="zh-CN" altLang="en-US" sz="1600" dirty="0">
                <a:latin typeface="SimHei" panose="02010609060101010101" pitchFamily="49" charset="-122"/>
                <a:ea typeface="SimHei" panose="02010609060101010101" pitchFamily="49" charset="-122"/>
                <a:sym typeface="FZHei-B01S" charset="0"/>
              </a:rPr>
              <a:t>的一个数据库</a:t>
            </a:r>
            <a:r>
              <a:rPr lang="zh-CN" altLang="en-US" sz="1600" dirty="0">
                <a:solidFill>
                  <a:srgbClr val="FF0000"/>
                </a:solidFill>
                <a:latin typeface="SimHei" panose="02010609060101010101" pitchFamily="49" charset="-122"/>
                <a:ea typeface="SimHei" panose="02010609060101010101" pitchFamily="49" charset="-122"/>
                <a:sym typeface="FZHei-B01S" charset="0"/>
              </a:rPr>
              <a:t>操作序列</a:t>
            </a:r>
            <a:r>
              <a:rPr lang="zh-CN" altLang="en-US" sz="1600" dirty="0">
                <a:latin typeface="SimHei" panose="02010609060101010101" pitchFamily="49" charset="-122"/>
                <a:ea typeface="SimHei" panose="02010609060101010101" pitchFamily="49" charset="-122"/>
                <a:sym typeface="FZHei-B01S" charset="0"/>
              </a:rPr>
              <a:t>。这些操作要么全做要么全不做，是一个</a:t>
            </a:r>
            <a:r>
              <a:rPr lang="zh-CN" altLang="en-US" sz="1600" dirty="0">
                <a:solidFill>
                  <a:srgbClr val="FF0000"/>
                </a:solidFill>
                <a:latin typeface="SimHei" panose="02010609060101010101" pitchFamily="49" charset="-122"/>
                <a:ea typeface="SimHei" panose="02010609060101010101" pitchFamily="49" charset="-122"/>
                <a:sym typeface="FZHei-B01S" charset="0"/>
              </a:rPr>
              <a:t>不可分割</a:t>
            </a:r>
            <a:r>
              <a:rPr lang="zh-CN" altLang="en-US" sz="1600" dirty="0">
                <a:latin typeface="SimHei" panose="02010609060101010101" pitchFamily="49" charset="-122"/>
                <a:ea typeface="SimHei" panose="02010609060101010101" pitchFamily="49" charset="-122"/>
                <a:sym typeface="FZHei-B01S" charset="0"/>
              </a:rPr>
              <a:t>的工作单位。</a:t>
            </a:r>
            <a:endParaRPr lang="zh-CN" altLang="en-US" sz="1600" dirty="0">
              <a:latin typeface="SimHei" panose="02010609060101010101" pitchFamily="49" charset="-122"/>
              <a:ea typeface="SimHei" panose="02010609060101010101" pitchFamily="49" charset="-122"/>
              <a:sym typeface="FZZhengHeiS-R-GB" charset="0"/>
            </a:endParaRPr>
          </a:p>
        </p:txBody>
      </p:sp>
      <p:sp>
        <p:nvSpPr>
          <p:cNvPr id="25" name="矩形 24">
            <a:extLst>
              <a:ext uri="{FF2B5EF4-FFF2-40B4-BE49-F238E27FC236}">
                <a16:creationId xmlns:a16="http://schemas.microsoft.com/office/drawing/2014/main" id="{1C40D995-7209-3747-B976-63E843D0CDE5}"/>
              </a:ext>
            </a:extLst>
          </p:cNvPr>
          <p:cNvSpPr/>
          <p:nvPr/>
        </p:nvSpPr>
        <p:spPr>
          <a:xfrm>
            <a:off x="699895" y="659601"/>
            <a:ext cx="1505540"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事务</a:t>
            </a:r>
          </a:p>
        </p:txBody>
      </p:sp>
      <p:sp>
        <p:nvSpPr>
          <p:cNvPr id="26" name="文本框 25">
            <a:extLst>
              <a:ext uri="{FF2B5EF4-FFF2-40B4-BE49-F238E27FC236}">
                <a16:creationId xmlns:a16="http://schemas.microsoft.com/office/drawing/2014/main" id="{72E8B61F-A6D4-4440-91DB-4D97AEC0BDDC}"/>
              </a:ext>
            </a:extLst>
          </p:cNvPr>
          <p:cNvSpPr txBox="1"/>
          <p:nvPr/>
        </p:nvSpPr>
        <p:spPr>
          <a:xfrm>
            <a:off x="888546" y="22647"/>
            <a:ext cx="396044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事务的概念及特性</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a:t>
            </a:fld>
            <a:endParaRPr lang="zh-CN" altLang="en-US"/>
          </a:p>
        </p:txBody>
      </p:sp>
    </p:spTree>
    <p:extLst>
      <p:ext uri="{BB962C8B-B14F-4D97-AF65-F5344CB8AC3E}">
        <p14:creationId xmlns:p14="http://schemas.microsoft.com/office/powerpoint/2010/main" val="11713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976156" y="88268"/>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solidFill>
                  <a:srgbClr val="14436A"/>
                </a:solidFill>
                <a:effectLst/>
                <a:uLnTx/>
                <a:uFillTx/>
                <a:latin typeface="SimHei" panose="02010609060101010101" pitchFamily="49" charset="-122"/>
                <a:ea typeface="SimHei" panose="02010609060101010101" pitchFamily="49" charset="-122"/>
                <a:cs typeface="+mn-cs"/>
              </a:rPr>
              <a:t>无级联回滚</a:t>
            </a:r>
          </a:p>
        </p:txBody>
      </p:sp>
      <p:sp>
        <p:nvSpPr>
          <p:cNvPr id="7" name="文本框 3">
            <a:extLst>
              <a:ext uri="{FF2B5EF4-FFF2-40B4-BE49-F238E27FC236}">
                <a16:creationId xmlns:a16="http://schemas.microsoft.com/office/drawing/2014/main" id="{052AF2F3-5CBB-A448-A631-3FFE3AF1388F}"/>
              </a:ext>
            </a:extLst>
          </p:cNvPr>
          <p:cNvSpPr txBox="1">
            <a:spLocks noChangeArrowheads="1"/>
          </p:cNvSpPr>
          <p:nvPr/>
        </p:nvSpPr>
        <p:spPr bwMode="auto">
          <a:xfrm>
            <a:off x="926569" y="957746"/>
            <a:ext cx="7821895"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SimHei" panose="02010609060101010101" pitchFamily="49" charset="-122"/>
                <a:ea typeface="SimHei" panose="02010609060101010101" pitchFamily="49" charset="-122"/>
                <a:sym typeface="FZHei-B01S" charset="0"/>
              </a:rPr>
              <a:t>假定T2事务读取A 的值并修改；</a:t>
            </a:r>
          </a:p>
          <a:p>
            <a:r>
              <a:rPr lang="zh-CN" altLang="en-US" sz="1600" dirty="0">
                <a:latin typeface="SimHei" panose="02010609060101010101" pitchFamily="49" charset="-122"/>
                <a:ea typeface="SimHei" panose="02010609060101010101" pitchFamily="49" charset="-122"/>
                <a:sym typeface="FZHei-B01S" charset="0"/>
              </a:rPr>
              <a:t>还有T3事务读取T2修改后的值，并做了修改；依次类推。。。</a:t>
            </a:r>
          </a:p>
          <a:p>
            <a:r>
              <a:rPr lang="zh-CN" altLang="en-US" sz="1600" dirty="0">
                <a:latin typeface="SimHei" panose="02010609060101010101" pitchFamily="49" charset="-122"/>
                <a:ea typeface="SimHei" panose="02010609060101010101" pitchFamily="49" charset="-122"/>
                <a:sym typeface="FZHei-B01S" charset="0"/>
              </a:rPr>
              <a:t>若事务T1发生故障时，后续的事务T2、T3、T4...都已提交，则事务T1的回滚导致级联回滚，产生大量的撤销工作。</a:t>
            </a:r>
          </a:p>
          <a:p>
            <a:pPr marL="0" marR="0" lvl="0" indent="0" algn="l" defTabSz="914400" rtl="0" eaLnBrk="1" fontAlgn="auto" latinLnBrk="0" hangingPunct="1">
              <a:lnSpc>
                <a:spcPct val="100000"/>
              </a:lnSpc>
              <a:spcBef>
                <a:spcPts val="0"/>
              </a:spcBef>
              <a:spcAft>
                <a:spcPts val="0"/>
              </a:spcAft>
              <a:buClrTx/>
              <a:buSzTx/>
              <a:tabLst/>
              <a:defRPr/>
            </a:pPr>
            <a:endParaRPr kumimoji="0" lang="zh-CN" altLang="en-US" sz="1600" i="0" u="none" strike="noStrike" kern="1200" cap="none" spc="0" normalizeH="0" baseline="0" noProof="0" dirty="0">
              <a:ln>
                <a:noFill/>
              </a:ln>
              <a:solidFill>
                <a:prstClr val="black"/>
              </a:solidFill>
              <a:effectLst/>
              <a:uLnTx/>
              <a:uFillTx/>
              <a:latin typeface="SimHei" panose="02010609060101010101" pitchFamily="49" charset="-122"/>
              <a:ea typeface="SimHei" panose="02010609060101010101" pitchFamily="49" charset="-122"/>
            </a:endParaRPr>
          </a:p>
        </p:txBody>
      </p:sp>
      <p:sp>
        <p:nvSpPr>
          <p:cNvPr id="10" name="文本框 9">
            <a:extLst>
              <a:ext uri="{FF2B5EF4-FFF2-40B4-BE49-F238E27FC236}">
                <a16:creationId xmlns:a16="http://schemas.microsoft.com/office/drawing/2014/main" id="{5AD05FCA-C0D9-6841-BDC3-6DFACC88D1FD}"/>
              </a:ext>
            </a:extLst>
          </p:cNvPr>
          <p:cNvSpPr txBox="1"/>
          <p:nvPr/>
        </p:nvSpPr>
        <p:spPr>
          <a:xfrm>
            <a:off x="948476" y="2392524"/>
            <a:ext cx="7674484" cy="1138773"/>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l"/>
              <a:tabLst/>
              <a:defRPr/>
            </a:pPr>
            <a:r>
              <a:rPr lang="zh-CN" altLang="en-US" sz="2000" dirty="0">
                <a:solidFill>
                  <a:schemeClr val="tx2"/>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无</a:t>
            </a:r>
            <a:r>
              <a:rPr kumimoji="0" lang="zh-CN" altLang="en-US" sz="2000" i="0" u="none" strike="noStrike" kern="1200" cap="none" spc="0" normalizeH="0" baseline="0" noProof="0" dirty="0">
                <a:ln>
                  <a:noFill/>
                </a:ln>
                <a:solidFill>
                  <a:schemeClr val="tx2"/>
                </a:solidFill>
                <a:effectLst>
                  <a:outerShdw blurRad="38100" dist="38100" dir="2700000" algn="tl">
                    <a:srgbClr val="C0C0C0"/>
                  </a:outerShdw>
                </a:effectLst>
                <a:uLnTx/>
                <a:uFillTx/>
                <a:latin typeface="SimHei" panose="02010609060101010101" pitchFamily="49" charset="-122"/>
                <a:ea typeface="SimHei" panose="02010609060101010101" pitchFamily="49" charset="-122"/>
                <a:sym typeface="FZHei-B01S" charset="0"/>
              </a:rPr>
              <a:t>级联回滚条件</a:t>
            </a:r>
            <a:endParaRPr kumimoji="0" lang="en-US" altLang="zh-CN" sz="2000" i="0" u="none" strike="noStrike" kern="1200" cap="none" spc="0" normalizeH="0" baseline="0" noProof="0" dirty="0">
              <a:ln>
                <a:noFill/>
              </a:ln>
              <a:solidFill>
                <a:schemeClr val="tx2"/>
              </a:solidFill>
              <a:effectLst>
                <a:outerShdw blurRad="38100" dist="38100" dir="2700000" algn="tl">
                  <a:srgbClr val="C0C0C0"/>
                </a:outerShdw>
              </a:effectLst>
              <a:uLnTx/>
              <a:uFillTx/>
              <a:latin typeface="SimHei" panose="02010609060101010101" pitchFamily="49" charset="-122"/>
              <a:ea typeface="SimHei" panose="02010609060101010101" pitchFamily="49"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     调度S中的每对事务Ti和Tj，事务Ti如果读取了事务Tj修改过的数据，则事务Tj必须在Ti读取前提交</a:t>
            </a:r>
            <a:endPar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C218FEDE-70CD-804B-B055-6EBC01E1FF9D}"/>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30</a:t>
            </a:fld>
            <a:endParaRPr lang="zh-CN" altLang="en-US"/>
          </a:p>
        </p:txBody>
      </p:sp>
    </p:spTree>
    <p:extLst>
      <p:ext uri="{BB962C8B-B14F-4D97-AF65-F5344CB8AC3E}">
        <p14:creationId xmlns:p14="http://schemas.microsoft.com/office/powerpoint/2010/main" val="253543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976156" y="88268"/>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solidFill>
                  <a:srgbClr val="14436A"/>
                </a:solidFill>
                <a:effectLst/>
                <a:uLnTx/>
                <a:uFillTx/>
                <a:latin typeface="SimHei" panose="02010609060101010101" pitchFamily="49" charset="-122"/>
                <a:ea typeface="SimHei" panose="02010609060101010101" pitchFamily="49" charset="-122"/>
                <a:cs typeface="+mn-cs"/>
              </a:rPr>
              <a:t>无级联回滚</a:t>
            </a:r>
          </a:p>
        </p:txBody>
      </p:sp>
      <p:sp>
        <p:nvSpPr>
          <p:cNvPr id="10" name="文本框 9">
            <a:extLst>
              <a:ext uri="{FF2B5EF4-FFF2-40B4-BE49-F238E27FC236}">
                <a16:creationId xmlns:a16="http://schemas.microsoft.com/office/drawing/2014/main" id="{5AD05FCA-C0D9-6841-BDC3-6DFACC88D1FD}"/>
              </a:ext>
            </a:extLst>
          </p:cNvPr>
          <p:cNvSpPr txBox="1"/>
          <p:nvPr/>
        </p:nvSpPr>
        <p:spPr>
          <a:xfrm>
            <a:off x="935596" y="654910"/>
            <a:ext cx="7674484" cy="4001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l"/>
              <a:tabLst/>
              <a:defRPr/>
            </a:pPr>
            <a:r>
              <a:rPr lang="zh-CN" altLang="en-US" sz="2000" dirty="0">
                <a:solidFill>
                  <a:schemeClr val="tx2"/>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事务隔离性级别</a:t>
            </a:r>
            <a:endParaRPr lang="en-US" altLang="zh-CN"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endParaRPr>
          </a:p>
        </p:txBody>
      </p:sp>
      <p:sp>
        <p:nvSpPr>
          <p:cNvPr id="8" name="文本框 7">
            <a:extLst>
              <a:ext uri="{FF2B5EF4-FFF2-40B4-BE49-F238E27FC236}">
                <a16:creationId xmlns:a16="http://schemas.microsoft.com/office/drawing/2014/main" id="{C218FEDE-70CD-804B-B055-6EBC01E1FF9D}"/>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可串行化判定</a:t>
            </a:r>
          </a:p>
        </p:txBody>
      </p:sp>
      <p:sp>
        <p:nvSpPr>
          <p:cNvPr id="2" name="矩形 1">
            <a:extLst>
              <a:ext uri="{FF2B5EF4-FFF2-40B4-BE49-F238E27FC236}">
                <a16:creationId xmlns:a16="http://schemas.microsoft.com/office/drawing/2014/main" id="{D057E936-6252-B34B-BBBE-881F04E810FC}"/>
              </a:ext>
            </a:extLst>
          </p:cNvPr>
          <p:cNvSpPr/>
          <p:nvPr/>
        </p:nvSpPr>
        <p:spPr>
          <a:xfrm>
            <a:off x="664617" y="1138455"/>
            <a:ext cx="7687803" cy="3046988"/>
          </a:xfrm>
          <a:prstGeom prst="rect">
            <a:avLst/>
          </a:prstGeom>
        </p:spPr>
        <p:txBody>
          <a:bodyPr wrap="square">
            <a:spAutoFit/>
          </a:bodyPr>
          <a:lstStyle/>
          <a:p>
            <a:pPr marL="425450" indent="-342900" algn="just">
              <a:lnSpc>
                <a:spcPct val="150000"/>
              </a:lnSpc>
              <a:spcAft>
                <a:spcPts val="0"/>
              </a:spcAft>
              <a:buClr>
                <a:srgbClr val="FF0000"/>
              </a:buClr>
              <a:buFont typeface="Wingdings" pitchFamily="2" charset="2"/>
              <a:buChar char="Ø"/>
            </a:pPr>
            <a:r>
              <a:rPr lang="zh-CN" altLang="zh-CN" sz="1600" kern="1000" dirty="0">
                <a:latin typeface="黑体" panose="02010609060101010101" pitchFamily="49" charset="-122"/>
                <a:ea typeface="黑体" panose="02010609060101010101" pitchFamily="49" charset="-122"/>
              </a:rPr>
              <a:t>可串行化（</a:t>
            </a:r>
            <a:r>
              <a:rPr lang="en-US" altLang="zh-CN" sz="1600" kern="1000" dirty="0">
                <a:latin typeface="黑体" panose="02010609060101010101" pitchFamily="49" charset="-122"/>
                <a:ea typeface="黑体" panose="02010609060101010101" pitchFamily="49" charset="-122"/>
              </a:rPr>
              <a:t>Serializable</a:t>
            </a:r>
            <a:r>
              <a:rPr lang="zh-CN" altLang="zh-CN" sz="1600" kern="1000" dirty="0">
                <a:latin typeface="黑体" panose="02010609060101010101" pitchFamily="49" charset="-122"/>
                <a:ea typeface="黑体" panose="02010609060101010101" pitchFamily="49" charset="-122"/>
              </a:rPr>
              <a:t>）：保证可串行化调度。</a:t>
            </a:r>
            <a:endParaRPr lang="en-US" altLang="zh-CN" sz="1600" kern="1000" dirty="0">
              <a:latin typeface="黑体" panose="02010609060101010101" pitchFamily="49" charset="-122"/>
              <a:ea typeface="黑体" panose="02010609060101010101" pitchFamily="49" charset="-122"/>
            </a:endParaRPr>
          </a:p>
          <a:p>
            <a:pPr marL="425450" indent="-342900" algn="just">
              <a:lnSpc>
                <a:spcPct val="150000"/>
              </a:lnSpc>
              <a:spcAft>
                <a:spcPts val="0"/>
              </a:spcAft>
              <a:buClr>
                <a:srgbClr val="FF0000"/>
              </a:buClr>
              <a:buFont typeface="Wingdings" pitchFamily="2" charset="2"/>
              <a:buChar char="Ø"/>
            </a:pPr>
            <a:r>
              <a:rPr lang="zh-CN" altLang="zh-CN" sz="1600" kern="1000" dirty="0">
                <a:latin typeface="黑体" panose="02010609060101010101" pitchFamily="49" charset="-122"/>
                <a:ea typeface="黑体" panose="02010609060101010101" pitchFamily="49" charset="-122"/>
              </a:rPr>
              <a:t>可重复读（</a:t>
            </a:r>
            <a:r>
              <a:rPr lang="en-US" altLang="zh-CN" sz="1600" kern="1000" dirty="0">
                <a:latin typeface="黑体" panose="02010609060101010101" pitchFamily="49" charset="-122"/>
                <a:ea typeface="黑体" panose="02010609060101010101" pitchFamily="49" charset="-122"/>
              </a:rPr>
              <a:t>Repeatable read</a:t>
            </a:r>
            <a:r>
              <a:rPr lang="zh-CN" altLang="zh-CN" sz="1600" kern="1000" dirty="0">
                <a:latin typeface="黑体" panose="02010609060101010101" pitchFamily="49" charset="-122"/>
                <a:ea typeface="黑体" panose="02010609060101010101" pitchFamily="49" charset="-122"/>
              </a:rPr>
              <a:t>）：只允许读取已提交数据，且在一个事务两次读取一个数据项期间，其他事务不得更新数据。</a:t>
            </a:r>
            <a:endParaRPr lang="en-US" altLang="zh-CN" sz="1600" kern="1000" dirty="0">
              <a:latin typeface="黑体" panose="02010609060101010101" pitchFamily="49" charset="-122"/>
              <a:ea typeface="黑体" panose="02010609060101010101" pitchFamily="49" charset="-122"/>
            </a:endParaRPr>
          </a:p>
          <a:p>
            <a:pPr marL="425450" indent="-342900" algn="just">
              <a:lnSpc>
                <a:spcPct val="150000"/>
              </a:lnSpc>
              <a:spcAft>
                <a:spcPts val="0"/>
              </a:spcAft>
              <a:buClr>
                <a:srgbClr val="FF0000"/>
              </a:buClr>
              <a:buFont typeface="Wingdings" pitchFamily="2" charset="2"/>
              <a:buChar char="Ø"/>
            </a:pPr>
            <a:r>
              <a:rPr lang="zh-CN" altLang="zh-CN" sz="1600" kern="1000" dirty="0">
                <a:latin typeface="黑体" panose="02010609060101010101" pitchFamily="49" charset="-122"/>
                <a:ea typeface="黑体" panose="02010609060101010101" pitchFamily="49" charset="-122"/>
              </a:rPr>
              <a:t>已提交读（</a:t>
            </a:r>
            <a:r>
              <a:rPr lang="en-US" altLang="zh-CN" sz="1600" kern="1000" dirty="0">
                <a:latin typeface="黑体" panose="02010609060101010101" pitchFamily="49" charset="-122"/>
                <a:ea typeface="黑体" panose="02010609060101010101" pitchFamily="49" charset="-122"/>
              </a:rPr>
              <a:t>Read </a:t>
            </a:r>
            <a:r>
              <a:rPr lang="en-US" altLang="zh-CN" sz="1600" kern="1000" dirty="0" err="1">
                <a:latin typeface="黑体" panose="02010609060101010101" pitchFamily="49" charset="-122"/>
                <a:ea typeface="黑体" panose="02010609060101010101" pitchFamily="49" charset="-122"/>
              </a:rPr>
              <a:t>Commited</a:t>
            </a:r>
            <a:r>
              <a:rPr lang="zh-CN" altLang="zh-CN" sz="1600" kern="1000" dirty="0">
                <a:latin typeface="黑体" panose="02010609060101010101" pitchFamily="49" charset="-122"/>
                <a:ea typeface="黑体" panose="02010609060101010101" pitchFamily="49" charset="-122"/>
              </a:rPr>
              <a:t>）：只允许读取已提交数据，</a:t>
            </a:r>
            <a:r>
              <a:rPr lang="zh-CN" altLang="en-US" sz="1600" kern="1000" dirty="0">
                <a:latin typeface="黑体" panose="02010609060101010101" pitchFamily="49" charset="-122"/>
                <a:ea typeface="黑体" panose="02010609060101010101" pitchFamily="49" charset="-122"/>
              </a:rPr>
              <a:t>   </a:t>
            </a:r>
            <a:r>
              <a:rPr lang="zh-CN" altLang="zh-CN" sz="1600" kern="1000" dirty="0">
                <a:latin typeface="黑体" panose="02010609060101010101" pitchFamily="49" charset="-122"/>
                <a:ea typeface="黑体" panose="02010609060101010101" pitchFamily="49" charset="-122"/>
              </a:rPr>
              <a:t>但不要求可重复读。</a:t>
            </a:r>
            <a:endParaRPr lang="en-US" altLang="zh-CN" sz="1600" kern="1000" dirty="0">
              <a:latin typeface="黑体" panose="02010609060101010101" pitchFamily="49" charset="-122"/>
              <a:ea typeface="黑体" panose="02010609060101010101" pitchFamily="49" charset="-122"/>
            </a:endParaRPr>
          </a:p>
          <a:p>
            <a:pPr marL="425450" indent="-342900" algn="just">
              <a:lnSpc>
                <a:spcPct val="150000"/>
              </a:lnSpc>
              <a:spcAft>
                <a:spcPts val="0"/>
              </a:spcAft>
              <a:buClr>
                <a:srgbClr val="FF0000"/>
              </a:buClr>
              <a:buFont typeface="Wingdings" pitchFamily="2" charset="2"/>
              <a:buChar char="Ø"/>
            </a:pPr>
            <a:r>
              <a:rPr lang="zh-CN" altLang="zh-CN" sz="1600" kern="1000" dirty="0">
                <a:latin typeface="黑体" panose="02010609060101010101" pitchFamily="49" charset="-122"/>
                <a:ea typeface="黑体" panose="02010609060101010101" pitchFamily="49" charset="-122"/>
              </a:rPr>
              <a:t>未提交读（</a:t>
            </a:r>
            <a:r>
              <a:rPr lang="en-US" altLang="zh-CN" sz="1600" kern="1000" dirty="0">
                <a:latin typeface="黑体" panose="02010609060101010101" pitchFamily="49" charset="-122"/>
                <a:ea typeface="黑体" panose="02010609060101010101" pitchFamily="49" charset="-122"/>
              </a:rPr>
              <a:t>Read </a:t>
            </a:r>
            <a:r>
              <a:rPr lang="en-US" altLang="zh-CN" sz="1600" kern="1000" dirty="0" err="1">
                <a:latin typeface="黑体" panose="02010609060101010101" pitchFamily="49" charset="-122"/>
                <a:ea typeface="黑体" panose="02010609060101010101" pitchFamily="49" charset="-122"/>
              </a:rPr>
              <a:t>Uncommited</a:t>
            </a:r>
            <a:r>
              <a:rPr lang="zh-CN" altLang="zh-CN" sz="1600" kern="1000" dirty="0">
                <a:latin typeface="黑体" panose="02010609060101010101" pitchFamily="49" charset="-122"/>
                <a:ea typeface="黑体" panose="02010609060101010101" pitchFamily="49" charset="-122"/>
              </a:rPr>
              <a:t>）：允许读取未提交数据，这是</a:t>
            </a:r>
            <a:r>
              <a:rPr lang="en-US" altLang="zh-CN" sz="1600" kern="1000" dirty="0">
                <a:latin typeface="黑体" panose="02010609060101010101" pitchFamily="49" charset="-122"/>
                <a:ea typeface="黑体" panose="02010609060101010101" pitchFamily="49" charset="-122"/>
              </a:rPr>
              <a:t>SQL</a:t>
            </a:r>
            <a:r>
              <a:rPr lang="zh-CN" altLang="zh-CN" sz="1600" kern="1000" dirty="0">
                <a:latin typeface="黑体" panose="02010609060101010101" pitchFamily="49" charset="-122"/>
                <a:ea typeface="黑体" panose="02010609060101010101" pitchFamily="49" charset="-122"/>
              </a:rPr>
              <a:t>允许的最低一致性级别</a:t>
            </a:r>
            <a:endParaRPr lang="en-US" altLang="zh-CN" sz="1600" kern="1000" dirty="0">
              <a:latin typeface="黑体" panose="02010609060101010101" pitchFamily="49" charset="-122"/>
              <a:ea typeface="黑体" panose="02010609060101010101" pitchFamily="49" charset="-122"/>
            </a:endParaRPr>
          </a:p>
          <a:p>
            <a:pPr marL="425450" indent="-342900" algn="just">
              <a:lnSpc>
                <a:spcPct val="150000"/>
              </a:lnSpc>
              <a:spcAft>
                <a:spcPts val="0"/>
              </a:spcAft>
              <a:buClr>
                <a:srgbClr val="FF0000"/>
              </a:buClr>
              <a:buFont typeface="Wingdings" pitchFamily="2" charset="2"/>
              <a:buChar char="Ø"/>
            </a:pPr>
            <a:endParaRPr lang="en-US" altLang="zh-CN" sz="1600" kern="1000" dirty="0">
              <a:latin typeface="黑体" panose="02010609060101010101" pitchFamily="49" charset="-122"/>
              <a:ea typeface="黑体" panose="02010609060101010101" pitchFamily="49" charset="-122"/>
            </a:endParaRPr>
          </a:p>
          <a:p>
            <a:pPr marL="425450" indent="-342900" algn="just">
              <a:lnSpc>
                <a:spcPct val="150000"/>
              </a:lnSpc>
              <a:spcAft>
                <a:spcPts val="0"/>
              </a:spcAft>
              <a:buClr>
                <a:srgbClr val="FF0000"/>
              </a:buClr>
              <a:buFont typeface="Wingdings" pitchFamily="2" charset="2"/>
              <a:buChar char="Ø"/>
            </a:pPr>
            <a:r>
              <a:rPr lang="zh-CN" altLang="zh-CN" sz="1600" kern="1000" dirty="0">
                <a:latin typeface="黑体" panose="02010609060101010101" pitchFamily="49" charset="-122"/>
                <a:ea typeface="黑体" panose="02010609060101010101" pitchFamily="49" charset="-122"/>
              </a:rPr>
              <a:t>以上所有隔离性级别都不允许</a:t>
            </a:r>
            <a:r>
              <a:rPr lang="zh-CN" altLang="zh-CN" sz="1600" kern="1000" dirty="0">
                <a:solidFill>
                  <a:srgbClr val="FF0000"/>
                </a:solidFill>
                <a:latin typeface="黑体" panose="02010609060101010101" pitchFamily="49" charset="-122"/>
                <a:ea typeface="黑体" panose="02010609060101010101" pitchFamily="49" charset="-122"/>
              </a:rPr>
              <a:t>“脏写”</a:t>
            </a:r>
            <a:endParaRPr lang="zh-CN" altLang="zh-CN" sz="1600" kern="1000"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31</a:t>
            </a:fld>
            <a:endParaRPr lang="zh-CN" altLang="en-US"/>
          </a:p>
        </p:txBody>
      </p:sp>
    </p:spTree>
    <p:extLst>
      <p:ext uri="{BB962C8B-B14F-4D97-AF65-F5344CB8AC3E}">
        <p14:creationId xmlns:p14="http://schemas.microsoft.com/office/powerpoint/2010/main" val="172210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84FA70-E6D4-2348-9A45-9B5CE3544AC0}"/>
              </a:ext>
            </a:extLst>
          </p:cNvPr>
          <p:cNvSpPr txBox="1"/>
          <p:nvPr/>
        </p:nvSpPr>
        <p:spPr>
          <a:xfrm>
            <a:off x="1115616"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封锁</a:t>
            </a:r>
          </a:p>
        </p:txBody>
      </p:sp>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156176" y="88268"/>
            <a:ext cx="115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锁管理器</a:t>
            </a:r>
          </a:p>
        </p:txBody>
      </p:sp>
      <p:sp>
        <p:nvSpPr>
          <p:cNvPr id="5" name="矩形 4">
            <a:extLst>
              <a:ext uri="{FF2B5EF4-FFF2-40B4-BE49-F238E27FC236}">
                <a16:creationId xmlns:a16="http://schemas.microsoft.com/office/drawing/2014/main" id="{5F6CB0BB-77B9-7442-AB88-87609F7F9680}"/>
              </a:ext>
            </a:extLst>
          </p:cNvPr>
          <p:cNvSpPr/>
          <p:nvPr/>
        </p:nvSpPr>
        <p:spPr>
          <a:xfrm>
            <a:off x="503548" y="1348408"/>
            <a:ext cx="7956884" cy="461665"/>
          </a:xfrm>
          <a:prstGeom prst="rect">
            <a:avLst/>
          </a:prstGeom>
        </p:spPr>
        <p:txBody>
          <a:bodyPr wrap="square">
            <a:spAutoFit/>
          </a:bodyPr>
          <a:lstStyle/>
          <a:p>
            <a:pPr lvl="2">
              <a:lnSpc>
                <a:spcPct val="150000"/>
              </a:lnSpc>
            </a:pPr>
            <a:r>
              <a:rPr lang="zh-CN" altLang="en-US" sz="1600" dirty="0">
                <a:latin typeface="SimHei" panose="02010609060101010101" pitchFamily="49" charset="-122"/>
                <a:ea typeface="SimHei" panose="02010609060101010101" pitchFamily="49" charset="-122"/>
              </a:rPr>
              <a:t>事务执行过程中锁的申请和释放由</a:t>
            </a:r>
            <a:r>
              <a:rPr lang="en-US" altLang="zh-CN" sz="1600" dirty="0">
                <a:latin typeface="SimHei" panose="02010609060101010101" pitchFamily="49" charset="-122"/>
                <a:ea typeface="SimHei" panose="02010609060101010101" pitchFamily="49" charset="-122"/>
              </a:rPr>
              <a:t>DBMS</a:t>
            </a:r>
            <a:r>
              <a:rPr lang="zh-CN" altLang="en-US" sz="1600" dirty="0">
                <a:latin typeface="SimHei" panose="02010609060101010101" pitchFamily="49" charset="-122"/>
                <a:ea typeface="SimHei" panose="02010609060101010101" pitchFamily="49" charset="-122"/>
              </a:rPr>
              <a:t>中的</a:t>
            </a:r>
            <a:r>
              <a:rPr lang="zh-CN" altLang="en-US" sz="1600" dirty="0">
                <a:solidFill>
                  <a:srgbClr val="FF0000"/>
                </a:solidFill>
                <a:latin typeface="SimHei" panose="02010609060101010101" pitchFamily="49" charset="-122"/>
                <a:ea typeface="SimHei" panose="02010609060101010101" pitchFamily="49" charset="-122"/>
              </a:rPr>
              <a:t>锁管理器</a:t>
            </a:r>
            <a:r>
              <a:rPr lang="zh-CN" altLang="en-US" sz="1600" dirty="0">
                <a:latin typeface="SimHei" panose="02010609060101010101" pitchFamily="49" charset="-122"/>
                <a:ea typeface="SimHei" panose="02010609060101010101" pitchFamily="49" charset="-122"/>
              </a:rPr>
              <a:t>负责</a:t>
            </a:r>
            <a:endParaRPr lang="en-US" altLang="zh-CN" sz="16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8F124CD5-6F33-F645-B01C-EC6F2D473A3E}"/>
              </a:ext>
            </a:extLst>
          </p:cNvPr>
          <p:cNvSpPr/>
          <p:nvPr/>
        </p:nvSpPr>
        <p:spPr>
          <a:xfrm>
            <a:off x="0" y="1969626"/>
            <a:ext cx="7076408" cy="553998"/>
          </a:xfrm>
          <a:prstGeom prst="rect">
            <a:avLst/>
          </a:prstGeom>
        </p:spPr>
        <p:txBody>
          <a:bodyPr wrap="square">
            <a:spAutoFit/>
          </a:bodyPr>
          <a:lstStyle/>
          <a:p>
            <a:pPr marL="1257300" lvl="2" indent="-342900">
              <a:lnSpc>
                <a:spcPct val="150000"/>
              </a:lnSpc>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锁表</a:t>
            </a:r>
            <a:endParaRPr lang="en-US" altLang="zh-CN" sz="2000" dirty="0">
              <a:solidFill>
                <a:schemeClr val="tx2"/>
              </a:solidFill>
              <a:latin typeface="SimHei" panose="02010609060101010101" pitchFamily="49" charset="-122"/>
              <a:ea typeface="SimHei" panose="02010609060101010101" pitchFamily="49" charset="-122"/>
            </a:endParaRPr>
          </a:p>
        </p:txBody>
      </p:sp>
      <p:sp>
        <p:nvSpPr>
          <p:cNvPr id="4" name="矩形 3">
            <a:extLst>
              <a:ext uri="{FF2B5EF4-FFF2-40B4-BE49-F238E27FC236}">
                <a16:creationId xmlns:a16="http://schemas.microsoft.com/office/drawing/2014/main" id="{C680F931-7B02-5D4A-AFB7-7284D848B44A}"/>
              </a:ext>
            </a:extLst>
          </p:cNvPr>
          <p:cNvSpPr/>
          <p:nvPr/>
        </p:nvSpPr>
        <p:spPr>
          <a:xfrm>
            <a:off x="251520" y="2495433"/>
            <a:ext cx="8568952" cy="773289"/>
          </a:xfrm>
          <a:prstGeom prst="rect">
            <a:avLst/>
          </a:prstGeom>
        </p:spPr>
        <p:txBody>
          <a:bodyPr wrap="square">
            <a:spAutoFit/>
          </a:bodyPr>
          <a:lstStyle/>
          <a:p>
            <a:pPr lvl="2">
              <a:lnSpc>
                <a:spcPct val="150000"/>
              </a:lnSpc>
            </a:pPr>
            <a:r>
              <a:rPr lang="zh-CN" altLang="en-US" sz="1600" dirty="0">
                <a:latin typeface="SimHei" panose="02010609060101010101" pitchFamily="49" charset="-122"/>
                <a:ea typeface="SimHei" panose="02010609060101010101" pitchFamily="49" charset="-122"/>
              </a:rPr>
              <a:t>  锁管理器维护一张</a:t>
            </a:r>
            <a:r>
              <a:rPr lang="zh-CN" altLang="en-US" sz="1600" dirty="0">
                <a:solidFill>
                  <a:srgbClr val="FF0000"/>
                </a:solidFill>
                <a:latin typeface="SimHei" panose="02010609060101010101" pitchFamily="49" charset="-122"/>
                <a:ea typeface="SimHei" panose="02010609060101010101" pitchFamily="49" charset="-122"/>
              </a:rPr>
              <a:t>哈希表</a:t>
            </a:r>
            <a:r>
              <a:rPr lang="zh-CN" altLang="en-US" sz="1600" dirty="0">
                <a:latin typeface="SimHei" panose="02010609060101010101" pitchFamily="49" charset="-122"/>
                <a:ea typeface="SimHei" panose="02010609060101010101" pitchFamily="49" charset="-122"/>
              </a:rPr>
              <a:t>，表内信息包括：每个数据库对象上已有的锁的个数、锁的类型以及一个指向申请锁队列的指针。</a:t>
            </a:r>
            <a:endParaRPr lang="en-US" altLang="zh-CN" sz="16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C2446F54-E12D-784C-9422-1C921FC501A4}"/>
              </a:ext>
            </a:extLst>
          </p:cNvPr>
          <p:cNvSpPr/>
          <p:nvPr/>
        </p:nvSpPr>
        <p:spPr>
          <a:xfrm>
            <a:off x="0" y="787291"/>
            <a:ext cx="7076408" cy="481863"/>
          </a:xfrm>
          <a:prstGeom prst="rect">
            <a:avLst/>
          </a:prstGeom>
        </p:spPr>
        <p:txBody>
          <a:bodyPr wrap="square">
            <a:spAutoFit/>
          </a:bodyPr>
          <a:lstStyle/>
          <a:p>
            <a:pPr marL="1257300" lvl="2" indent="-342900">
              <a:lnSpc>
                <a:spcPct val="150000"/>
              </a:lnSpc>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锁管理器</a:t>
            </a:r>
            <a:endParaRPr lang="en-US" altLang="zh-CN" sz="2000" dirty="0">
              <a:solidFill>
                <a:schemeClr val="tx2"/>
              </a:solidFill>
              <a:latin typeface="SimHei" panose="02010609060101010101" pitchFamily="49" charset="-122"/>
              <a:ea typeface="SimHei" panose="02010609060101010101" pitchFamily="49" charset="-122"/>
            </a:endParaRPr>
          </a:p>
        </p:txBody>
      </p:sp>
      <p:sp>
        <p:nvSpPr>
          <p:cNvPr id="8" name="页脚占位符 7"/>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t>32</a:t>
            </a:fld>
            <a:endParaRPr lang="zh-CN" altLang="en-US"/>
          </a:p>
        </p:txBody>
      </p:sp>
    </p:spTree>
    <p:extLst>
      <p:ext uri="{BB962C8B-B14F-4D97-AF65-F5344CB8AC3E}">
        <p14:creationId xmlns:p14="http://schemas.microsoft.com/office/powerpoint/2010/main" val="175541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472100" y="88268"/>
            <a:ext cx="18722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锁及其相容矩阵</a:t>
            </a:r>
          </a:p>
        </p:txBody>
      </p:sp>
      <p:sp>
        <p:nvSpPr>
          <p:cNvPr id="7" name="矩形 6">
            <a:extLst>
              <a:ext uri="{FF2B5EF4-FFF2-40B4-BE49-F238E27FC236}">
                <a16:creationId xmlns:a16="http://schemas.microsoft.com/office/drawing/2014/main" id="{570B56AF-B370-5A4B-9624-2E1AC702D046}"/>
              </a:ext>
            </a:extLst>
          </p:cNvPr>
          <p:cNvSpPr/>
          <p:nvPr/>
        </p:nvSpPr>
        <p:spPr>
          <a:xfrm>
            <a:off x="769282" y="659321"/>
            <a:ext cx="7431260" cy="773289"/>
          </a:xfrm>
          <a:prstGeom prst="rect">
            <a:avLst/>
          </a:prstGeom>
        </p:spPr>
        <p:txBody>
          <a:bodyPr wrap="square">
            <a:spAutoFit/>
          </a:bodyPr>
          <a:lstStyle/>
          <a:p>
            <a:pPr marL="0" lvl="2">
              <a:lnSpc>
                <a:spcPct val="150000"/>
              </a:lnSpc>
            </a:pPr>
            <a:r>
              <a:rPr lang="zh-CN" altLang="en-US" sz="1600" dirty="0">
                <a:latin typeface="SimHei" panose="02010609060101010101" pitchFamily="49" charset="-122"/>
                <a:ea typeface="SimHei" panose="02010609060101010101" pitchFamily="49" charset="-122"/>
              </a:rPr>
              <a:t>共享锁（</a:t>
            </a:r>
            <a:r>
              <a:rPr lang="en-US" altLang="zh-CN" sz="1600" dirty="0">
                <a:latin typeface="SimHei" panose="02010609060101010101" pitchFamily="49" charset="-122"/>
                <a:ea typeface="SimHei" panose="02010609060101010101" pitchFamily="49" charset="-122"/>
              </a:rPr>
              <a:t>S</a:t>
            </a:r>
            <a:r>
              <a:rPr lang="zh-CN" altLang="en-US" sz="1600" dirty="0">
                <a:latin typeface="SimHei" panose="02010609060101010101" pitchFamily="49" charset="-122"/>
                <a:ea typeface="SimHei" panose="02010609060101010101" pitchFamily="49" charset="-122"/>
              </a:rPr>
              <a:t>锁）：如果事务</a:t>
            </a:r>
            <a:r>
              <a:rPr lang="en-US" altLang="zh-CN" sz="1600" dirty="0" err="1">
                <a:latin typeface="SimHei" panose="02010609060101010101" pitchFamily="49" charset="-122"/>
                <a:ea typeface="SimHei" panose="02010609060101010101" pitchFamily="49" charset="-122"/>
              </a:rPr>
              <a:t>Ti</a:t>
            </a:r>
            <a:r>
              <a:rPr lang="zh-CN" altLang="en-US" sz="1600" dirty="0">
                <a:latin typeface="SimHei" panose="02010609060101010101" pitchFamily="49" charset="-122"/>
                <a:ea typeface="SimHei" panose="02010609060101010101" pitchFamily="49" charset="-122"/>
              </a:rPr>
              <a:t>申请到数据项</a:t>
            </a:r>
            <a:r>
              <a:rPr lang="en-US" altLang="zh-CN" sz="1600" dirty="0">
                <a:latin typeface="SimHei" panose="02010609060101010101" pitchFamily="49" charset="-122"/>
                <a:ea typeface="SimHei" panose="02010609060101010101" pitchFamily="49" charset="-122"/>
              </a:rPr>
              <a:t>Q </a:t>
            </a:r>
            <a:r>
              <a:rPr lang="zh-CN" altLang="en-US" sz="1600" dirty="0">
                <a:latin typeface="SimHei" panose="02010609060101010101" pitchFamily="49" charset="-122"/>
                <a:ea typeface="SimHei" panose="02010609060101010101" pitchFamily="49" charset="-122"/>
              </a:rPr>
              <a:t>的共享锁，则</a:t>
            </a:r>
            <a:r>
              <a:rPr lang="en-US" altLang="zh-CN" sz="1600" dirty="0" err="1">
                <a:latin typeface="SimHei" panose="02010609060101010101" pitchFamily="49" charset="-122"/>
                <a:ea typeface="SimHei" panose="02010609060101010101" pitchFamily="49" charset="-122"/>
              </a:rPr>
              <a:t>Ti</a:t>
            </a:r>
            <a:r>
              <a:rPr lang="zh-CN" altLang="en-US" sz="1600" dirty="0">
                <a:solidFill>
                  <a:srgbClr val="FF0000"/>
                </a:solidFill>
                <a:latin typeface="SimHei" panose="02010609060101010101" pitchFamily="49" charset="-122"/>
                <a:ea typeface="SimHei" panose="02010609060101010101" pitchFamily="49" charset="-122"/>
              </a:rPr>
              <a:t>可以读</a:t>
            </a:r>
            <a:r>
              <a:rPr lang="zh-CN" altLang="en-US" sz="1600" dirty="0">
                <a:latin typeface="SimHei" panose="02010609060101010101" pitchFamily="49" charset="-122"/>
                <a:ea typeface="SimHei" panose="02010609060101010101" pitchFamily="49" charset="-122"/>
              </a:rPr>
              <a:t>数据项</a:t>
            </a:r>
            <a:r>
              <a:rPr lang="en-US" altLang="zh-CN" sz="1600" dirty="0">
                <a:latin typeface="SimHei" panose="02010609060101010101" pitchFamily="49" charset="-122"/>
                <a:ea typeface="SimHei" panose="02010609060101010101" pitchFamily="49" charset="-122"/>
              </a:rPr>
              <a:t>Q</a:t>
            </a:r>
            <a:r>
              <a:rPr lang="zh-CN" altLang="en-US" sz="1600" dirty="0">
                <a:latin typeface="SimHei" panose="02010609060101010101" pitchFamily="49" charset="-122"/>
                <a:ea typeface="SimHei" panose="02010609060101010101" pitchFamily="49" charset="-122"/>
              </a:rPr>
              <a:t>，但</a:t>
            </a:r>
            <a:r>
              <a:rPr lang="zh-CN" altLang="en-US" sz="1600" dirty="0">
                <a:solidFill>
                  <a:srgbClr val="FF0000"/>
                </a:solidFill>
                <a:latin typeface="SimHei" panose="02010609060101010101" pitchFamily="49" charset="-122"/>
                <a:ea typeface="SimHei" panose="02010609060101010101" pitchFamily="49" charset="-122"/>
              </a:rPr>
              <a:t>不能写</a:t>
            </a:r>
            <a:r>
              <a:rPr lang="en-US" altLang="zh-CN" sz="1600" dirty="0">
                <a:latin typeface="SimHei" panose="02010609060101010101" pitchFamily="49" charset="-122"/>
                <a:ea typeface="SimHei" panose="02010609060101010101" pitchFamily="49" charset="-122"/>
              </a:rPr>
              <a:t>Q</a:t>
            </a:r>
            <a:r>
              <a:rPr lang="zh-CN" altLang="en-US" sz="1600" dirty="0">
                <a:latin typeface="SimHei" panose="02010609060101010101" pitchFamily="49" charset="-122"/>
                <a:ea typeface="SimHei" panose="02010609060101010101" pitchFamily="49" charset="-122"/>
              </a:rPr>
              <a:t>。</a:t>
            </a:r>
          </a:p>
        </p:txBody>
      </p:sp>
      <p:sp>
        <p:nvSpPr>
          <p:cNvPr id="8" name="矩形 7">
            <a:extLst>
              <a:ext uri="{FF2B5EF4-FFF2-40B4-BE49-F238E27FC236}">
                <a16:creationId xmlns:a16="http://schemas.microsoft.com/office/drawing/2014/main" id="{4CB6F2E5-5CF1-B14A-8BBF-83D06951957C}"/>
              </a:ext>
            </a:extLst>
          </p:cNvPr>
          <p:cNvSpPr/>
          <p:nvPr/>
        </p:nvSpPr>
        <p:spPr>
          <a:xfrm>
            <a:off x="769282" y="1422157"/>
            <a:ext cx="7417554" cy="773289"/>
          </a:xfrm>
          <a:prstGeom prst="rect">
            <a:avLst/>
          </a:prstGeom>
        </p:spPr>
        <p:txBody>
          <a:bodyPr wrap="square">
            <a:spAutoFit/>
          </a:bodyPr>
          <a:lstStyle/>
          <a:p>
            <a:pPr marL="0" lvl="2">
              <a:lnSpc>
                <a:spcPct val="150000"/>
              </a:lnSpc>
            </a:pPr>
            <a:r>
              <a:rPr lang="zh-CN" altLang="en-US" sz="1600" dirty="0">
                <a:latin typeface="SimHei" panose="02010609060101010101" pitchFamily="49" charset="-122"/>
                <a:ea typeface="SimHei" panose="02010609060101010101" pitchFamily="49" charset="-122"/>
              </a:rPr>
              <a:t>排它锁（</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锁）：如果事务</a:t>
            </a:r>
            <a:r>
              <a:rPr lang="en-US" altLang="zh-CN" sz="1600" dirty="0" err="1">
                <a:latin typeface="SimHei" panose="02010609060101010101" pitchFamily="49" charset="-122"/>
                <a:ea typeface="SimHei" panose="02010609060101010101" pitchFamily="49" charset="-122"/>
              </a:rPr>
              <a:t>Ti</a:t>
            </a:r>
            <a:r>
              <a:rPr lang="zh-CN" altLang="en-US" sz="1600" dirty="0">
                <a:latin typeface="SimHei" panose="02010609060101010101" pitchFamily="49" charset="-122"/>
                <a:ea typeface="SimHei" panose="02010609060101010101" pitchFamily="49" charset="-122"/>
              </a:rPr>
              <a:t>申请到数据项</a:t>
            </a:r>
            <a:r>
              <a:rPr lang="en-US" altLang="zh-CN" sz="1600" dirty="0">
                <a:latin typeface="SimHei" panose="02010609060101010101" pitchFamily="49" charset="-122"/>
                <a:ea typeface="SimHei" panose="02010609060101010101" pitchFamily="49" charset="-122"/>
              </a:rPr>
              <a:t>Q </a:t>
            </a:r>
            <a:r>
              <a:rPr lang="zh-CN" altLang="en-US" sz="1600" dirty="0">
                <a:latin typeface="SimHei" panose="02010609060101010101" pitchFamily="49" charset="-122"/>
                <a:ea typeface="SimHei" panose="02010609060101010101" pitchFamily="49" charset="-122"/>
              </a:rPr>
              <a:t>的排它锁，则</a:t>
            </a:r>
            <a:r>
              <a:rPr lang="en-US" altLang="zh-CN" sz="1600" dirty="0" err="1">
                <a:latin typeface="SimHei" panose="02010609060101010101" pitchFamily="49" charset="-122"/>
                <a:ea typeface="SimHei" panose="02010609060101010101" pitchFamily="49" charset="-122"/>
              </a:rPr>
              <a:t>Ti</a:t>
            </a:r>
            <a:r>
              <a:rPr lang="zh-CN" altLang="en-US" sz="1600" dirty="0">
                <a:solidFill>
                  <a:srgbClr val="FF0000"/>
                </a:solidFill>
                <a:latin typeface="SimHei" panose="02010609060101010101" pitchFamily="49" charset="-122"/>
                <a:ea typeface="SimHei" panose="02010609060101010101" pitchFamily="49" charset="-122"/>
              </a:rPr>
              <a:t>可以读</a:t>
            </a:r>
            <a:r>
              <a:rPr lang="zh-CN" altLang="en-US" sz="1600" dirty="0">
                <a:latin typeface="SimHei" panose="02010609060101010101" pitchFamily="49" charset="-122"/>
                <a:ea typeface="SimHei" panose="02010609060101010101" pitchFamily="49" charset="-122"/>
              </a:rPr>
              <a:t>数据项</a:t>
            </a:r>
            <a:r>
              <a:rPr lang="en-US" altLang="zh-CN" sz="1600" dirty="0">
                <a:latin typeface="SimHei" panose="02010609060101010101" pitchFamily="49" charset="-122"/>
                <a:ea typeface="SimHei" panose="02010609060101010101" pitchFamily="49" charset="-122"/>
              </a:rPr>
              <a:t>Q</a:t>
            </a:r>
            <a:r>
              <a:rPr lang="zh-CN" altLang="en-US" sz="1600" dirty="0">
                <a:latin typeface="SimHei" panose="02010609060101010101" pitchFamily="49" charset="-122"/>
                <a:ea typeface="SimHei" panose="02010609060101010101" pitchFamily="49" charset="-122"/>
              </a:rPr>
              <a:t>，也</a:t>
            </a:r>
            <a:r>
              <a:rPr lang="zh-CN" altLang="en-US" sz="1600" dirty="0">
                <a:solidFill>
                  <a:srgbClr val="FF0000"/>
                </a:solidFill>
                <a:latin typeface="SimHei" panose="02010609060101010101" pitchFamily="49" charset="-122"/>
                <a:ea typeface="SimHei" panose="02010609060101010101" pitchFamily="49" charset="-122"/>
              </a:rPr>
              <a:t>可以写</a:t>
            </a:r>
            <a:r>
              <a:rPr lang="en-US" altLang="zh-CN" sz="1600" dirty="0">
                <a:latin typeface="SimHei" panose="02010609060101010101" pitchFamily="49" charset="-122"/>
                <a:ea typeface="SimHei" panose="02010609060101010101" pitchFamily="49" charset="-122"/>
              </a:rPr>
              <a:t>Q</a:t>
            </a:r>
            <a:r>
              <a:rPr lang="zh-CN" altLang="en-US" sz="1600" dirty="0">
                <a:latin typeface="SimHei" panose="02010609060101010101" pitchFamily="49" charset="-122"/>
                <a:ea typeface="SimHei" panose="02010609060101010101" pitchFamily="49" charset="-122"/>
              </a:rPr>
              <a:t>。</a:t>
            </a:r>
            <a:endParaRPr lang="en-US" altLang="zh-CN" sz="1600" dirty="0">
              <a:latin typeface="SimHei" panose="02010609060101010101" pitchFamily="49" charset="-122"/>
              <a:ea typeface="SimHei" panose="02010609060101010101" pitchFamily="49" charset="-122"/>
            </a:endParaRPr>
          </a:p>
        </p:txBody>
      </p:sp>
      <p:pic>
        <p:nvPicPr>
          <p:cNvPr id="9" name="Picture 8" descr="第七章图13">
            <a:extLst>
              <a:ext uri="{FF2B5EF4-FFF2-40B4-BE49-F238E27FC236}">
                <a16:creationId xmlns:a16="http://schemas.microsoft.com/office/drawing/2014/main" id="{5274B63C-9E6D-794A-A190-3E0CC0ECE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73"/>
          <a:stretch>
            <a:fillRect/>
          </a:stretch>
        </p:blipFill>
        <p:spPr bwMode="auto">
          <a:xfrm>
            <a:off x="1655676" y="2212504"/>
            <a:ext cx="5606330" cy="234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B610E55C-8E33-C945-8B2B-F64318A900D7}"/>
              </a:ext>
            </a:extLst>
          </p:cNvPr>
          <p:cNvSpPr txBox="1"/>
          <p:nvPr/>
        </p:nvSpPr>
        <p:spPr>
          <a:xfrm>
            <a:off x="1115616"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封锁</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33</a:t>
            </a:fld>
            <a:endParaRPr lang="zh-CN" altLang="en-US"/>
          </a:p>
        </p:txBody>
      </p:sp>
    </p:spTree>
    <p:extLst>
      <p:ext uri="{BB962C8B-B14F-4D97-AF65-F5344CB8AC3E}">
        <p14:creationId xmlns:p14="http://schemas.microsoft.com/office/powerpoint/2010/main" val="90228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580112" y="132690"/>
            <a:ext cx="1800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加入封锁的调度</a:t>
            </a:r>
          </a:p>
        </p:txBody>
      </p:sp>
      <p:pic>
        <p:nvPicPr>
          <p:cNvPr id="7" name="Picture 4" descr="第七章图14">
            <a:extLst>
              <a:ext uri="{FF2B5EF4-FFF2-40B4-BE49-F238E27FC236}">
                <a16:creationId xmlns:a16="http://schemas.microsoft.com/office/drawing/2014/main" id="{41206115-1A80-3044-85C1-69C2416EC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71600" y="628328"/>
            <a:ext cx="7342246" cy="3557588"/>
          </a:xfrm>
          <a:prstGeom prst="rect">
            <a:avLst/>
          </a:prstGeom>
        </p:spPr>
      </p:pic>
      <p:sp>
        <p:nvSpPr>
          <p:cNvPr id="8" name="文本框 7">
            <a:extLst>
              <a:ext uri="{FF2B5EF4-FFF2-40B4-BE49-F238E27FC236}">
                <a16:creationId xmlns:a16="http://schemas.microsoft.com/office/drawing/2014/main" id="{11DB5040-B053-B140-8D4C-0FAA0CE0435E}"/>
              </a:ext>
            </a:extLst>
          </p:cNvPr>
          <p:cNvSpPr txBox="1"/>
          <p:nvPr/>
        </p:nvSpPr>
        <p:spPr>
          <a:xfrm>
            <a:off x="899592" y="4192724"/>
            <a:ext cx="2232248" cy="584775"/>
          </a:xfrm>
          <a:prstGeom prst="rect">
            <a:avLst/>
          </a:prstGeom>
          <a:noFill/>
        </p:spPr>
        <p:txBody>
          <a:bodyPr wrap="square">
            <a:spAutoFit/>
          </a:bodyPr>
          <a:lstStyle/>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更新后立即释放锁，可能脏读</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A7D0CADD-E881-4348-B6C0-3A00EB6A5A69}"/>
              </a:ext>
            </a:extLst>
          </p:cNvPr>
          <p:cNvSpPr txBox="1"/>
          <p:nvPr/>
        </p:nvSpPr>
        <p:spPr>
          <a:xfrm>
            <a:off x="3131840" y="4194465"/>
            <a:ext cx="3384376" cy="584775"/>
          </a:xfrm>
          <a:prstGeom prst="rect">
            <a:avLst/>
          </a:prstGeom>
          <a:noFill/>
        </p:spPr>
        <p:txBody>
          <a:bodyPr wrap="square">
            <a:spAutoFit/>
          </a:bodyPr>
          <a:lstStyle/>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事务的最后释放锁，避免脏读和确保可串行性。但降低并发度</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10" name="文本框 9">
            <a:extLst>
              <a:ext uri="{FF2B5EF4-FFF2-40B4-BE49-F238E27FC236}">
                <a16:creationId xmlns:a16="http://schemas.microsoft.com/office/drawing/2014/main" id="{558EBF74-E79B-9048-A375-EEA1A6120E8A}"/>
              </a:ext>
            </a:extLst>
          </p:cNvPr>
          <p:cNvSpPr txBox="1"/>
          <p:nvPr/>
        </p:nvSpPr>
        <p:spPr>
          <a:xfrm>
            <a:off x="6643509" y="4205498"/>
            <a:ext cx="1833646" cy="338554"/>
          </a:xfrm>
          <a:prstGeom prst="rect">
            <a:avLst/>
          </a:prstGeom>
          <a:noFill/>
        </p:spPr>
        <p:txBody>
          <a:bodyPr wrap="square">
            <a:spAutoFit/>
          </a:bodyPr>
          <a:lstStyle/>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相互等待出现死锁</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E6CDE4D2-D4C8-CB4F-BE9B-AFDD6C048AD7}"/>
              </a:ext>
            </a:extLst>
          </p:cNvPr>
          <p:cNvSpPr txBox="1"/>
          <p:nvPr/>
        </p:nvSpPr>
        <p:spPr>
          <a:xfrm>
            <a:off x="1115616"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封锁</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34</a:t>
            </a:fld>
            <a:endParaRPr lang="zh-CN" altLang="en-US"/>
          </a:p>
        </p:txBody>
      </p:sp>
    </p:spTree>
    <p:extLst>
      <p:ext uri="{BB962C8B-B14F-4D97-AF65-F5344CB8AC3E}">
        <p14:creationId xmlns:p14="http://schemas.microsoft.com/office/powerpoint/2010/main" val="57675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84FA70-E6D4-2348-9A45-9B5CE3544AC0}"/>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696236" y="124272"/>
            <a:ext cx="648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定义</a:t>
            </a:r>
          </a:p>
        </p:txBody>
      </p:sp>
      <p:sp>
        <p:nvSpPr>
          <p:cNvPr id="5" name="矩形 4">
            <a:extLst>
              <a:ext uri="{FF2B5EF4-FFF2-40B4-BE49-F238E27FC236}">
                <a16:creationId xmlns:a16="http://schemas.microsoft.com/office/drawing/2014/main" id="{5F6CB0BB-77B9-7442-AB88-87609F7F9680}"/>
              </a:ext>
            </a:extLst>
          </p:cNvPr>
          <p:cNvSpPr/>
          <p:nvPr/>
        </p:nvSpPr>
        <p:spPr>
          <a:xfrm>
            <a:off x="502067" y="775537"/>
            <a:ext cx="7827304" cy="707886"/>
          </a:xfrm>
          <a:prstGeom prst="rect">
            <a:avLst/>
          </a:prstGeom>
        </p:spPr>
        <p:txBody>
          <a:bodyPr wrap="squar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两段锁协议（</a:t>
            </a:r>
            <a:r>
              <a:rPr lang="en-US" altLang="zh-CN" sz="2000" dirty="0">
                <a:solidFill>
                  <a:schemeClr val="tx2"/>
                </a:solidFill>
                <a:latin typeface="SimHei" panose="02010609060101010101" pitchFamily="49" charset="-122"/>
                <a:ea typeface="SimHei" panose="02010609060101010101" pitchFamily="49" charset="-122"/>
              </a:rPr>
              <a:t>two-phase locking protocol</a:t>
            </a:r>
            <a:r>
              <a:rPr lang="zh-CN" altLang="en-US" sz="2000" dirty="0">
                <a:solidFill>
                  <a:schemeClr val="tx2"/>
                </a:solidFill>
                <a:latin typeface="SimHei" panose="02010609060101010101" pitchFamily="49" charset="-122"/>
                <a:ea typeface="SimHei" panose="02010609060101010101" pitchFamily="49" charset="-122"/>
              </a:rPr>
              <a:t>，</a:t>
            </a:r>
            <a:r>
              <a:rPr lang="en-US" altLang="zh-CN" sz="2000" dirty="0">
                <a:solidFill>
                  <a:schemeClr val="tx2"/>
                </a:solidFill>
                <a:latin typeface="SimHei" panose="02010609060101010101" pitchFamily="49" charset="-122"/>
                <a:ea typeface="SimHei" panose="02010609060101010101" pitchFamily="49" charset="-122"/>
              </a:rPr>
              <a:t>2PL</a:t>
            </a:r>
            <a:r>
              <a:rPr lang="zh-CN" altLang="en-US" sz="2000" dirty="0">
                <a:solidFill>
                  <a:schemeClr val="tx2"/>
                </a:solidFill>
                <a:latin typeface="SimHei" panose="02010609060101010101" pitchFamily="49" charset="-122"/>
                <a:ea typeface="SimHei" panose="02010609060101010101" pitchFamily="49" charset="-122"/>
              </a:rPr>
              <a:t>）</a:t>
            </a:r>
            <a:endParaRPr lang="en-US" altLang="zh-CN" sz="2000" dirty="0">
              <a:solidFill>
                <a:schemeClr val="tx2"/>
              </a:solidFill>
              <a:latin typeface="SimHei" panose="02010609060101010101" pitchFamily="49" charset="-122"/>
              <a:ea typeface="SimHei" panose="02010609060101010101" pitchFamily="49" charset="-122"/>
            </a:endParaRPr>
          </a:p>
          <a:p>
            <a:pPr lvl="1"/>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8F124CD5-6F33-F645-B01C-EC6F2D473A3E}"/>
              </a:ext>
            </a:extLst>
          </p:cNvPr>
          <p:cNvSpPr/>
          <p:nvPr/>
        </p:nvSpPr>
        <p:spPr>
          <a:xfrm>
            <a:off x="477594" y="1528428"/>
            <a:ext cx="7812868" cy="338554"/>
          </a:xfrm>
          <a:prstGeom prst="rect">
            <a:avLst/>
          </a:prstGeom>
        </p:spPr>
        <p:txBody>
          <a:bodyPr wrap="square">
            <a:spAutoFit/>
          </a:bodyPr>
          <a:lstStyle/>
          <a:p>
            <a:pPr lvl="2"/>
            <a:r>
              <a:rPr lang="zh-CN" altLang="en-US" sz="1600" dirty="0">
                <a:latin typeface="SimHei" panose="02010609060101010101" pitchFamily="49" charset="-122"/>
                <a:ea typeface="SimHei" panose="02010609060101010101" pitchFamily="49" charset="-122"/>
              </a:rPr>
              <a:t>指所有事务分两个阶段提出加锁和解锁申请</a:t>
            </a:r>
            <a:r>
              <a:rPr lang="en-US" altLang="zh-CN" sz="1600" dirty="0">
                <a:latin typeface="SimHei" panose="02010609060101010101" pitchFamily="49" charset="-122"/>
                <a:ea typeface="SimHei" panose="02010609060101010101" pitchFamily="49" charset="-122"/>
              </a:rPr>
              <a:t>:</a:t>
            </a:r>
          </a:p>
        </p:txBody>
      </p:sp>
      <p:sp>
        <p:nvSpPr>
          <p:cNvPr id="7" name="矩形 6">
            <a:extLst>
              <a:ext uri="{FF2B5EF4-FFF2-40B4-BE49-F238E27FC236}">
                <a16:creationId xmlns:a16="http://schemas.microsoft.com/office/drawing/2014/main" id="{8588CE46-E0D9-C845-AB30-42091D6087B1}"/>
              </a:ext>
            </a:extLst>
          </p:cNvPr>
          <p:cNvSpPr/>
          <p:nvPr/>
        </p:nvSpPr>
        <p:spPr>
          <a:xfrm>
            <a:off x="467544" y="2732203"/>
            <a:ext cx="7740860" cy="584775"/>
          </a:xfrm>
          <a:prstGeom prst="rect">
            <a:avLst/>
          </a:prstGeom>
        </p:spPr>
        <p:txBody>
          <a:bodyPr wrap="square">
            <a:spAutoFit/>
          </a:bodyPr>
          <a:lstStyle/>
          <a:p>
            <a:pPr lvl="2"/>
            <a:r>
              <a:rPr lang="zh-CN" altLang="en-US" sz="1600" dirty="0">
                <a:solidFill>
                  <a:srgbClr val="FF0000"/>
                </a:solidFill>
                <a:latin typeface="SimHei" panose="02010609060101010101" pitchFamily="49" charset="-122"/>
                <a:ea typeface="SimHei" panose="02010609060101010101" pitchFamily="49" charset="-122"/>
              </a:rPr>
              <a:t>收缩阶段</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shrinking phase)</a:t>
            </a:r>
            <a:r>
              <a:rPr lang="zh-CN" altLang="en-US" sz="1600" dirty="0">
                <a:latin typeface="SimHei" panose="02010609060101010101" pitchFamily="49" charset="-122"/>
                <a:ea typeface="SimHei" panose="02010609060101010101" pitchFamily="49" charset="-122"/>
              </a:rPr>
              <a:t>：在释放一个封锁后，事务不再申请和获得其它的任何封锁。 </a:t>
            </a:r>
          </a:p>
        </p:txBody>
      </p:sp>
      <p:sp>
        <p:nvSpPr>
          <p:cNvPr id="4" name="矩形 3">
            <a:extLst>
              <a:ext uri="{FF2B5EF4-FFF2-40B4-BE49-F238E27FC236}">
                <a16:creationId xmlns:a16="http://schemas.microsoft.com/office/drawing/2014/main" id="{8FAEFE10-F30E-9D4C-95B0-952F9F8A279A}"/>
              </a:ext>
            </a:extLst>
          </p:cNvPr>
          <p:cNvSpPr/>
          <p:nvPr/>
        </p:nvSpPr>
        <p:spPr>
          <a:xfrm>
            <a:off x="610143" y="3641367"/>
            <a:ext cx="7680319" cy="646331"/>
          </a:xfrm>
          <a:prstGeom prst="rect">
            <a:avLst/>
          </a:prstGeom>
        </p:spPr>
        <p:txBody>
          <a:bodyPr wrap="square">
            <a:spAutoFit/>
          </a:bodyPr>
          <a:lstStyle/>
          <a:p>
            <a:pPr marL="628650" lvl="1" indent="-171450">
              <a:buFont typeface="Wingdings" pitchFamily="2" charset="2"/>
              <a:buChar char="l"/>
            </a:pPr>
            <a:r>
              <a:rPr lang="zh-CN" altLang="en-US" dirty="0">
                <a:solidFill>
                  <a:schemeClr val="accent1"/>
                </a:solidFill>
                <a:latin typeface="SimHei" panose="02010609060101010101" pitchFamily="49" charset="-122"/>
                <a:ea typeface="SimHei" panose="02010609060101010101" pitchFamily="49" charset="-122"/>
              </a:rPr>
              <a:t>两段锁协议是保证冲突可串行化的</a:t>
            </a:r>
            <a:r>
              <a:rPr lang="zh-CN" altLang="en-US" dirty="0">
                <a:solidFill>
                  <a:srgbClr val="FF0000"/>
                </a:solidFill>
                <a:latin typeface="SimHei" panose="02010609060101010101" pitchFamily="49" charset="-122"/>
                <a:ea typeface="SimHei" panose="02010609060101010101" pitchFamily="49" charset="-122"/>
              </a:rPr>
              <a:t>充分条件</a:t>
            </a:r>
            <a:r>
              <a:rPr lang="zh-CN" altLang="en-US" dirty="0">
                <a:solidFill>
                  <a:schemeClr val="accent1"/>
                </a:solidFill>
                <a:latin typeface="SimHei" panose="02010609060101010101" pitchFamily="49" charset="-122"/>
                <a:ea typeface="SimHei" panose="02010609060101010101" pitchFamily="49" charset="-122"/>
              </a:rPr>
              <a:t>，但该协议不保证不发生死锁。</a:t>
            </a:r>
          </a:p>
        </p:txBody>
      </p:sp>
      <p:sp>
        <p:nvSpPr>
          <p:cNvPr id="8" name="矩形 7">
            <a:extLst>
              <a:ext uri="{FF2B5EF4-FFF2-40B4-BE49-F238E27FC236}">
                <a16:creationId xmlns:a16="http://schemas.microsoft.com/office/drawing/2014/main" id="{3C48E993-348B-054A-89BD-66654B7A0AE1}"/>
              </a:ext>
            </a:extLst>
          </p:cNvPr>
          <p:cNvSpPr/>
          <p:nvPr/>
        </p:nvSpPr>
        <p:spPr>
          <a:xfrm>
            <a:off x="467544" y="2028365"/>
            <a:ext cx="7923712" cy="584775"/>
          </a:xfrm>
          <a:prstGeom prst="rect">
            <a:avLst/>
          </a:prstGeom>
        </p:spPr>
        <p:txBody>
          <a:bodyPr wrap="square">
            <a:spAutoFit/>
          </a:bodyPr>
          <a:lstStyle/>
          <a:p>
            <a:pPr lvl="2"/>
            <a:r>
              <a:rPr lang="zh-CN" altLang="en-US" sz="1600" dirty="0">
                <a:solidFill>
                  <a:srgbClr val="FF0000"/>
                </a:solidFill>
                <a:latin typeface="SimHei" panose="02010609060101010101" pitchFamily="49" charset="-122"/>
                <a:ea typeface="SimHei" panose="02010609060101010101" pitchFamily="49" charset="-122"/>
              </a:rPr>
              <a:t>增长阶段</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growing phase)</a:t>
            </a:r>
            <a:r>
              <a:rPr lang="zh-CN" altLang="en-US" sz="1600" dirty="0">
                <a:latin typeface="SimHei" panose="02010609060101010101" pitchFamily="49" charset="-122"/>
                <a:ea typeface="SimHei" panose="02010609060101010101" pitchFamily="49" charset="-122"/>
              </a:rPr>
              <a:t>：在对任何数据进行读、写操作之前，首先申请并获得该数据的封锁；</a:t>
            </a:r>
          </a:p>
        </p:txBody>
      </p:sp>
      <p:sp>
        <p:nvSpPr>
          <p:cNvPr id="9" name="页脚占位符 8"/>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t>35</a:t>
            </a:fld>
            <a:endParaRPr lang="zh-CN" altLang="en-US"/>
          </a:p>
        </p:txBody>
      </p:sp>
    </p:spTree>
    <p:extLst>
      <p:ext uri="{BB962C8B-B14F-4D97-AF65-F5344CB8AC3E}">
        <p14:creationId xmlns:p14="http://schemas.microsoft.com/office/powerpoint/2010/main" val="10761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696236" y="124272"/>
            <a:ext cx="720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示例</a:t>
            </a:r>
          </a:p>
        </p:txBody>
      </p:sp>
      <p:pic>
        <p:nvPicPr>
          <p:cNvPr id="8" name="图片 3" descr="第七章图14">
            <a:extLst>
              <a:ext uri="{FF2B5EF4-FFF2-40B4-BE49-F238E27FC236}">
                <a16:creationId xmlns:a16="http://schemas.microsoft.com/office/drawing/2014/main" id="{5DF40432-4310-7944-B416-47464B1F4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772344"/>
            <a:ext cx="7128793" cy="378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26AC5A88-125A-8343-AC64-3D75EE48F57B}"/>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36</a:t>
            </a:fld>
            <a:endParaRPr lang="zh-CN" altLang="en-US"/>
          </a:p>
        </p:txBody>
      </p:sp>
    </p:spTree>
    <p:extLst>
      <p:ext uri="{BB962C8B-B14F-4D97-AF65-F5344CB8AC3E}">
        <p14:creationId xmlns:p14="http://schemas.microsoft.com/office/powerpoint/2010/main" val="3895801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724128" y="124272"/>
            <a:ext cx="16561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级联回滚现象</a:t>
            </a:r>
          </a:p>
        </p:txBody>
      </p:sp>
      <p:pic>
        <p:nvPicPr>
          <p:cNvPr id="5" name="Picture 3" descr="第七章图16">
            <a:extLst>
              <a:ext uri="{FF2B5EF4-FFF2-40B4-BE49-F238E27FC236}">
                <a16:creationId xmlns:a16="http://schemas.microsoft.com/office/drawing/2014/main" id="{0367C6D7-2A97-7D46-8DA5-E9D42552B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880356"/>
            <a:ext cx="676875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5047B13-9FC9-2D4C-AB82-1EAAB746564B}"/>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37</a:t>
            </a:fld>
            <a:endParaRPr lang="zh-CN" altLang="en-US"/>
          </a:p>
        </p:txBody>
      </p:sp>
    </p:spTree>
    <p:extLst>
      <p:ext uri="{BB962C8B-B14F-4D97-AF65-F5344CB8AC3E}">
        <p14:creationId xmlns:p14="http://schemas.microsoft.com/office/powerpoint/2010/main" val="3349716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508104" y="88268"/>
            <a:ext cx="187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严格两段锁协议</a:t>
            </a:r>
          </a:p>
        </p:txBody>
      </p:sp>
      <p:sp>
        <p:nvSpPr>
          <p:cNvPr id="5" name="矩形 4">
            <a:extLst>
              <a:ext uri="{FF2B5EF4-FFF2-40B4-BE49-F238E27FC236}">
                <a16:creationId xmlns:a16="http://schemas.microsoft.com/office/drawing/2014/main" id="{5F6CB0BB-77B9-7442-AB88-87609F7F9680}"/>
              </a:ext>
            </a:extLst>
          </p:cNvPr>
          <p:cNvSpPr/>
          <p:nvPr/>
        </p:nvSpPr>
        <p:spPr>
          <a:xfrm>
            <a:off x="813148" y="1192415"/>
            <a:ext cx="7827304" cy="923330"/>
          </a:xfrm>
          <a:prstGeom prst="rect">
            <a:avLst/>
          </a:prstGeom>
        </p:spPr>
        <p:txBody>
          <a:bodyPr wrap="square">
            <a:spAutoFit/>
          </a:bodyPr>
          <a:lstStyle/>
          <a:p>
            <a:pPr marL="97155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严格两段锁协议</a:t>
            </a:r>
            <a:endParaRPr lang="en-US" altLang="zh-CN" sz="2000" dirty="0">
              <a:solidFill>
                <a:schemeClr val="tx2"/>
              </a:solidFill>
              <a:latin typeface="SimHei" panose="02010609060101010101" pitchFamily="49" charset="-122"/>
              <a:ea typeface="SimHei" panose="02010609060101010101" pitchFamily="49" charset="-122"/>
            </a:endParaRPr>
          </a:p>
          <a:p>
            <a:pPr marL="971550" lvl="2" indent="-342900">
              <a:buFont typeface="Wingdings" pitchFamily="2" charset="2"/>
              <a:buChar char="l"/>
            </a:pPr>
            <a:endParaRPr lang="en-US" altLang="zh-CN" dirty="0">
              <a:solidFill>
                <a:schemeClr val="tx2"/>
              </a:solidFill>
              <a:latin typeface="SimHei" panose="02010609060101010101" pitchFamily="49" charset="-122"/>
              <a:ea typeface="SimHei" panose="02010609060101010101" pitchFamily="49" charset="-122"/>
            </a:endParaRPr>
          </a:p>
          <a:p>
            <a:pPr marL="628650" lvl="2"/>
            <a:r>
              <a:rPr lang="zh-CN" altLang="en-US" sz="1600" dirty="0">
                <a:latin typeface="SimHei" panose="02010609060101010101" pitchFamily="49" charset="-122"/>
                <a:ea typeface="SimHei" panose="02010609060101010101" pitchFamily="49" charset="-122"/>
              </a:rPr>
              <a:t>除要求满足两段锁协议规定外，还要求事务的排它锁必须在事务提交之后释放。 </a:t>
            </a:r>
          </a:p>
        </p:txBody>
      </p:sp>
      <p:sp>
        <p:nvSpPr>
          <p:cNvPr id="6" name="矩形 5">
            <a:extLst>
              <a:ext uri="{FF2B5EF4-FFF2-40B4-BE49-F238E27FC236}">
                <a16:creationId xmlns:a16="http://schemas.microsoft.com/office/drawing/2014/main" id="{8F124CD5-6F33-F645-B01C-EC6F2D473A3E}"/>
              </a:ext>
            </a:extLst>
          </p:cNvPr>
          <p:cNvSpPr/>
          <p:nvPr/>
        </p:nvSpPr>
        <p:spPr>
          <a:xfrm>
            <a:off x="1223628" y="2595253"/>
            <a:ext cx="7668852" cy="338554"/>
          </a:xfrm>
          <a:prstGeom prst="rect">
            <a:avLst/>
          </a:prstGeom>
        </p:spPr>
        <p:txBody>
          <a:bodyPr wrap="square">
            <a:spAutoFit/>
          </a:bodyPr>
          <a:lstStyle/>
          <a:p>
            <a:pPr marL="971550" lvl="2" indent="-342900">
              <a:buFont typeface="Wingdings" pitchFamily="2" charset="2"/>
              <a:buChar char="l"/>
            </a:pPr>
            <a:r>
              <a:rPr lang="zh-CN" altLang="en-US" sz="1600" dirty="0">
                <a:solidFill>
                  <a:srgbClr val="FF0000"/>
                </a:solidFill>
                <a:latin typeface="SimHei" panose="02010609060101010101" pitchFamily="49" charset="-122"/>
                <a:ea typeface="SimHei" panose="02010609060101010101" pitchFamily="49" charset="-122"/>
              </a:rPr>
              <a:t>解决级联回滚问题</a:t>
            </a:r>
          </a:p>
        </p:txBody>
      </p:sp>
      <p:sp>
        <p:nvSpPr>
          <p:cNvPr id="4" name="矩形 3">
            <a:extLst>
              <a:ext uri="{FF2B5EF4-FFF2-40B4-BE49-F238E27FC236}">
                <a16:creationId xmlns:a16="http://schemas.microsoft.com/office/drawing/2014/main" id="{8FAEFE10-F30E-9D4C-95B0-952F9F8A279A}"/>
              </a:ext>
            </a:extLst>
          </p:cNvPr>
          <p:cNvSpPr/>
          <p:nvPr/>
        </p:nvSpPr>
        <p:spPr>
          <a:xfrm>
            <a:off x="1384390" y="3144542"/>
            <a:ext cx="7164482" cy="338554"/>
          </a:xfrm>
          <a:prstGeom prst="rect">
            <a:avLst/>
          </a:prstGeom>
        </p:spPr>
        <p:txBody>
          <a:bodyPr wrap="square">
            <a:spAutoFit/>
          </a:bodyPr>
          <a:lstStyle/>
          <a:p>
            <a:pPr marL="800100" lvl="1" indent="-342900">
              <a:buFont typeface="Wingdings" pitchFamily="2" charset="2"/>
              <a:buChar char="l"/>
            </a:pPr>
            <a:r>
              <a:rPr lang="zh-CN" altLang="en-US" sz="1600" dirty="0">
                <a:solidFill>
                  <a:srgbClr val="FF0000"/>
                </a:solidFill>
                <a:latin typeface="SimHei" panose="02010609060101010101" pitchFamily="49" charset="-122"/>
                <a:ea typeface="SimHei" panose="02010609060101010101" pitchFamily="49" charset="-122"/>
              </a:rPr>
              <a:t>避免了脏读和丢失修改的问题</a:t>
            </a:r>
          </a:p>
        </p:txBody>
      </p:sp>
      <p:sp>
        <p:nvSpPr>
          <p:cNvPr id="8" name="文本框 7">
            <a:extLst>
              <a:ext uri="{FF2B5EF4-FFF2-40B4-BE49-F238E27FC236}">
                <a16:creationId xmlns:a16="http://schemas.microsoft.com/office/drawing/2014/main" id="{2D69106D-1568-8742-8980-1A1354F039AD}"/>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38</a:t>
            </a:fld>
            <a:endParaRPr lang="zh-CN" altLang="en-US"/>
          </a:p>
        </p:txBody>
      </p:sp>
    </p:spTree>
    <p:extLst>
      <p:ext uri="{BB962C8B-B14F-4D97-AF65-F5344CB8AC3E}">
        <p14:creationId xmlns:p14="http://schemas.microsoft.com/office/powerpoint/2010/main" val="304849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796136" y="114980"/>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强两段锁协议</a:t>
            </a:r>
          </a:p>
        </p:txBody>
      </p:sp>
      <p:sp>
        <p:nvSpPr>
          <p:cNvPr id="5" name="矩形 4">
            <a:extLst>
              <a:ext uri="{FF2B5EF4-FFF2-40B4-BE49-F238E27FC236}">
                <a16:creationId xmlns:a16="http://schemas.microsoft.com/office/drawing/2014/main" id="{5F6CB0BB-77B9-7442-AB88-87609F7F9680}"/>
              </a:ext>
            </a:extLst>
          </p:cNvPr>
          <p:cNvSpPr/>
          <p:nvPr/>
        </p:nvSpPr>
        <p:spPr>
          <a:xfrm>
            <a:off x="0" y="1120560"/>
            <a:ext cx="8424428" cy="923330"/>
          </a:xfrm>
          <a:prstGeom prst="rect">
            <a:avLst/>
          </a:prstGeom>
        </p:spPr>
        <p:txBody>
          <a:bodyPr wrap="square">
            <a:spAutoFit/>
          </a:bodyPr>
          <a:lstStyle/>
          <a:p>
            <a:pPr marL="125730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强两段锁协议</a:t>
            </a:r>
            <a:endParaRPr lang="en-US" altLang="zh-CN" sz="2000" dirty="0">
              <a:solidFill>
                <a:schemeClr val="tx2"/>
              </a:solidFill>
              <a:latin typeface="SimHei" panose="02010609060101010101" pitchFamily="49" charset="-122"/>
              <a:ea typeface="SimHei" panose="02010609060101010101" pitchFamily="49" charset="-122"/>
            </a:endParaRPr>
          </a:p>
          <a:p>
            <a:pPr lvl="2"/>
            <a:endParaRPr lang="en-US" altLang="zh-CN" dirty="0">
              <a:solidFill>
                <a:schemeClr val="tx2"/>
              </a:solidFill>
              <a:latin typeface="SimHei" panose="02010609060101010101" pitchFamily="49" charset="-122"/>
              <a:ea typeface="SimHei" panose="02010609060101010101" pitchFamily="49" charset="-122"/>
            </a:endParaRPr>
          </a:p>
          <a:p>
            <a:pPr lvl="2"/>
            <a:r>
              <a:rPr lang="zh-CN" altLang="en-US" sz="11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除要求满足两段锁协议规定外，还要求事务的所有锁都必须在事务提交之后释放。</a:t>
            </a:r>
          </a:p>
        </p:txBody>
      </p:sp>
      <p:sp>
        <p:nvSpPr>
          <p:cNvPr id="6" name="矩形 5">
            <a:extLst>
              <a:ext uri="{FF2B5EF4-FFF2-40B4-BE49-F238E27FC236}">
                <a16:creationId xmlns:a16="http://schemas.microsoft.com/office/drawing/2014/main" id="{8F124CD5-6F33-F645-B01C-EC6F2D473A3E}"/>
              </a:ext>
            </a:extLst>
          </p:cNvPr>
          <p:cNvSpPr/>
          <p:nvPr/>
        </p:nvSpPr>
        <p:spPr>
          <a:xfrm>
            <a:off x="215770" y="2636454"/>
            <a:ext cx="7812868" cy="338554"/>
          </a:xfrm>
          <a:prstGeom prst="rect">
            <a:avLst/>
          </a:prstGeom>
        </p:spPr>
        <p:txBody>
          <a:bodyPr wrap="square">
            <a:spAutoFit/>
          </a:bodyPr>
          <a:lstStyle/>
          <a:p>
            <a:pPr marL="1200150" lvl="2" indent="-285750">
              <a:buFont typeface="Wingdings" pitchFamily="2" charset="2"/>
              <a:buChar char="l"/>
            </a:pPr>
            <a:r>
              <a:rPr lang="zh-CN" altLang="en-US" sz="1600" dirty="0">
                <a:solidFill>
                  <a:srgbClr val="FF0000"/>
                </a:solidFill>
                <a:latin typeface="SimHei" panose="02010609060101010101" pitchFamily="49" charset="-122"/>
                <a:ea typeface="SimHei" panose="02010609060101010101" pitchFamily="49" charset="-122"/>
              </a:rPr>
              <a:t>进一步解决数据项不能重复读的问题 </a:t>
            </a:r>
          </a:p>
        </p:txBody>
      </p:sp>
      <p:sp>
        <p:nvSpPr>
          <p:cNvPr id="8" name="文本框 7">
            <a:extLst>
              <a:ext uri="{FF2B5EF4-FFF2-40B4-BE49-F238E27FC236}">
                <a16:creationId xmlns:a16="http://schemas.microsoft.com/office/drawing/2014/main" id="{CDEEAF00-351F-AC46-9DF7-4D59634BEA7F}"/>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39</a:t>
            </a:fld>
            <a:endParaRPr lang="zh-CN" altLang="en-US"/>
          </a:p>
        </p:txBody>
      </p:sp>
    </p:spTree>
    <p:extLst>
      <p:ext uri="{BB962C8B-B14F-4D97-AF65-F5344CB8AC3E}">
        <p14:creationId xmlns:p14="http://schemas.microsoft.com/office/powerpoint/2010/main" val="717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3">
            <a:extLst>
              <a:ext uri="{FF2B5EF4-FFF2-40B4-BE49-F238E27FC236}">
                <a16:creationId xmlns:a16="http://schemas.microsoft.com/office/drawing/2014/main" id="{EAF2BCDB-57B3-6740-8448-7C71467DE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595313"/>
            <a:ext cx="5973762"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
            <a:extLst>
              <a:ext uri="{FF2B5EF4-FFF2-40B4-BE49-F238E27FC236}">
                <a16:creationId xmlns:a16="http://schemas.microsoft.com/office/drawing/2014/main" id="{C7E4FBBA-C769-DC46-ABF9-E2B641395D3E}"/>
              </a:ext>
            </a:extLst>
          </p:cNvPr>
          <p:cNvSpPr txBox="1">
            <a:spLocks noChangeArrowheads="1"/>
          </p:cNvSpPr>
          <p:nvPr/>
        </p:nvSpPr>
        <p:spPr bwMode="auto">
          <a:xfrm>
            <a:off x="6633430" y="170438"/>
            <a:ext cx="7087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chemeClr val="tx2"/>
                </a:solidFill>
                <a:latin typeface="SimHei" panose="02010609060101010101" pitchFamily="49" charset="-122"/>
                <a:ea typeface="SimHei" panose="02010609060101010101" pitchFamily="49" charset="-122"/>
              </a:rPr>
              <a:t>定义</a:t>
            </a:r>
          </a:p>
        </p:txBody>
      </p:sp>
      <p:sp>
        <p:nvSpPr>
          <p:cNvPr id="15" name="文本框 14">
            <a:extLst>
              <a:ext uri="{FF2B5EF4-FFF2-40B4-BE49-F238E27FC236}">
                <a16:creationId xmlns:a16="http://schemas.microsoft.com/office/drawing/2014/main" id="{D984427D-CC45-BF46-9B5D-DA4726E90E77}"/>
              </a:ext>
            </a:extLst>
          </p:cNvPr>
          <p:cNvSpPr txBox="1"/>
          <p:nvPr/>
        </p:nvSpPr>
        <p:spPr>
          <a:xfrm>
            <a:off x="888546" y="22647"/>
            <a:ext cx="396044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事务的概念及特性</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4</a:t>
            </a:fld>
            <a:endParaRPr lang="zh-CN" altLang="en-US"/>
          </a:p>
        </p:txBody>
      </p:sp>
    </p:spTree>
    <p:extLst>
      <p:ext uri="{BB962C8B-B14F-4D97-AF65-F5344CB8AC3E}">
        <p14:creationId xmlns:p14="http://schemas.microsoft.com/office/powerpoint/2010/main" val="276417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796136" y="114980"/>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强两段锁协议</a:t>
            </a:r>
          </a:p>
        </p:txBody>
      </p:sp>
      <p:sp>
        <p:nvSpPr>
          <p:cNvPr id="5" name="矩形 4">
            <a:extLst>
              <a:ext uri="{FF2B5EF4-FFF2-40B4-BE49-F238E27FC236}">
                <a16:creationId xmlns:a16="http://schemas.microsoft.com/office/drawing/2014/main" id="{5F6CB0BB-77B9-7442-AB88-87609F7F9680}"/>
              </a:ext>
            </a:extLst>
          </p:cNvPr>
          <p:cNvSpPr/>
          <p:nvPr/>
        </p:nvSpPr>
        <p:spPr>
          <a:xfrm>
            <a:off x="94692" y="725178"/>
            <a:ext cx="8244408" cy="400110"/>
          </a:xfrm>
          <a:prstGeom prst="rect">
            <a:avLst/>
          </a:prstGeom>
        </p:spPr>
        <p:txBody>
          <a:bodyPr wrap="square">
            <a:spAutoFit/>
          </a:bodyPr>
          <a:lstStyle/>
          <a:p>
            <a:pPr marL="1257300" lvl="2"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锁的升级及更新锁</a:t>
            </a:r>
            <a:endParaRPr lang="en-US" altLang="zh-CN" dirty="0">
              <a:solidFill>
                <a:schemeClr val="tx2"/>
              </a:solidFill>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CDEEAF00-351F-AC46-9DF7-4D59634BEA7F}"/>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8.</a:t>
            </a:r>
            <a:r>
              <a:rPr lang="zh-CN" altLang="en-US" b="1" dirty="0">
                <a:solidFill>
                  <a:srgbClr val="123E61"/>
                </a:solidFill>
                <a:latin typeface="黑体" panose="02010609060101010101" pitchFamily="49" charset="-122"/>
                <a:ea typeface="黑体" panose="02010609060101010101" pitchFamily="49" charset="-122"/>
              </a:rPr>
              <a:t>两段锁协议</a:t>
            </a:r>
          </a:p>
        </p:txBody>
      </p:sp>
      <p:pic>
        <p:nvPicPr>
          <p:cNvPr id="12" name="图片 11" descr="10t20">
            <a:extLst>
              <a:ext uri="{FF2B5EF4-FFF2-40B4-BE49-F238E27FC236}">
                <a16:creationId xmlns:a16="http://schemas.microsoft.com/office/drawing/2014/main" id="{23ADECD3-A8ED-8046-BEA4-E443B2D9589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763" y="1380060"/>
            <a:ext cx="1781696" cy="3226680"/>
          </a:xfrm>
          <a:prstGeom prst="rect">
            <a:avLst/>
          </a:prstGeom>
          <a:noFill/>
          <a:ln>
            <a:noFill/>
          </a:ln>
        </p:spPr>
      </p:pic>
      <p:pic>
        <p:nvPicPr>
          <p:cNvPr id="13" name="图片 12">
            <a:extLst>
              <a:ext uri="{FF2B5EF4-FFF2-40B4-BE49-F238E27FC236}">
                <a16:creationId xmlns:a16="http://schemas.microsoft.com/office/drawing/2014/main" id="{EF572247-E150-F140-8BE2-405B376BFD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78890" y="1888468"/>
            <a:ext cx="3169473" cy="2376264"/>
          </a:xfrm>
          <a:prstGeom prst="rect">
            <a:avLst/>
          </a:prstGeom>
          <a:noFill/>
          <a:ln>
            <a:noFill/>
          </a:ln>
        </p:spPr>
      </p:pic>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40</a:t>
            </a:fld>
            <a:endParaRPr lang="zh-CN" altLang="en-US"/>
          </a:p>
        </p:txBody>
      </p:sp>
    </p:spTree>
    <p:extLst>
      <p:ext uri="{BB962C8B-B14F-4D97-AF65-F5344CB8AC3E}">
        <p14:creationId xmlns:p14="http://schemas.microsoft.com/office/powerpoint/2010/main" val="25765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84FA70-E6D4-2348-9A45-9B5CE3544AC0}"/>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活锁与死锁</a:t>
            </a:r>
          </a:p>
        </p:txBody>
      </p:sp>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624228" y="88268"/>
            <a:ext cx="720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活锁</a:t>
            </a:r>
          </a:p>
        </p:txBody>
      </p:sp>
      <p:pic>
        <p:nvPicPr>
          <p:cNvPr id="8" name="Picture 3" descr="第七章图19">
            <a:extLst>
              <a:ext uri="{FF2B5EF4-FFF2-40B4-BE49-F238E27FC236}">
                <a16:creationId xmlns:a16="http://schemas.microsoft.com/office/drawing/2014/main" id="{BC955E36-19B6-404E-88FE-E7FB9E5DE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952364"/>
            <a:ext cx="4388557"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0BEFB92D-CE9C-604B-B0ED-73D8F78BFF0A}"/>
              </a:ext>
            </a:extLst>
          </p:cNvPr>
          <p:cNvSpPr/>
          <p:nvPr/>
        </p:nvSpPr>
        <p:spPr>
          <a:xfrm>
            <a:off x="5913219" y="2536540"/>
            <a:ext cx="2772308" cy="769441"/>
          </a:xfrm>
          <a:prstGeom prst="rect">
            <a:avLst/>
          </a:prstGeom>
        </p:spPr>
        <p:txBody>
          <a:bodyPr wrap="square">
            <a:spAutoFit/>
          </a:bodyPr>
          <a:lstStyle/>
          <a:p>
            <a:pPr marL="342900" indent="-342900">
              <a:spcBef>
                <a:spcPct val="50000"/>
              </a:spcBef>
              <a:buSzPct val="80000"/>
              <a:buFont typeface="Wingdings" pitchFamily="2" charset="2"/>
              <a:buChar char="l"/>
            </a:pPr>
            <a:r>
              <a:rPr lang="zh-CN" altLang="en-US" sz="2000" dirty="0">
                <a:solidFill>
                  <a:schemeClr val="accent1"/>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解决活锁方法</a:t>
            </a:r>
            <a:endParaRPr lang="zh-CN" altLang="en-US" sz="2000" dirty="0">
              <a:solidFill>
                <a:schemeClr val="accent1"/>
              </a:solidFill>
              <a:effectLst>
                <a:outerShdw blurRad="38100" dist="38100" dir="2700000" algn="tl">
                  <a:srgbClr val="C0C0C0"/>
                </a:outerShdw>
              </a:effectLst>
              <a:latin typeface="SimHei" panose="02010609060101010101" pitchFamily="49" charset="-122"/>
              <a:ea typeface="SimHei" panose="02010609060101010101" pitchFamily="49" charset="-122"/>
            </a:endParaRPr>
          </a:p>
          <a:p>
            <a:pPr>
              <a:spcBef>
                <a:spcPct val="50000"/>
              </a:spcBef>
              <a:buSzPct val="80000"/>
            </a:pPr>
            <a:r>
              <a:rPr lang="zh-CN" altLang="en-US" sz="1600" dirty="0">
                <a:solidFill>
                  <a:schemeClr val="accent1"/>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  </a:t>
            </a: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采用先来先服务的策略。</a:t>
            </a:r>
            <a:endPar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41</a:t>
            </a:fld>
            <a:endParaRPr lang="zh-CN" altLang="en-US"/>
          </a:p>
        </p:txBody>
      </p:sp>
    </p:spTree>
    <p:extLst>
      <p:ext uri="{BB962C8B-B14F-4D97-AF65-F5344CB8AC3E}">
        <p14:creationId xmlns:p14="http://schemas.microsoft.com/office/powerpoint/2010/main" val="224759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6624228" y="88268"/>
            <a:ext cx="7417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死锁</a:t>
            </a:r>
          </a:p>
        </p:txBody>
      </p:sp>
      <p:pic>
        <p:nvPicPr>
          <p:cNvPr id="6" name="Picture 3" descr="第七章图20">
            <a:extLst>
              <a:ext uri="{FF2B5EF4-FFF2-40B4-BE49-F238E27FC236}">
                <a16:creationId xmlns:a16="http://schemas.microsoft.com/office/drawing/2014/main" id="{BF1771C9-9CB0-CA46-BF78-195D1B84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90" y="912812"/>
            <a:ext cx="3034934"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2434A1FE-C87E-AF4E-B454-DBE5C41B3395}"/>
              </a:ext>
            </a:extLst>
          </p:cNvPr>
          <p:cNvSpPr txBox="1"/>
          <p:nvPr/>
        </p:nvSpPr>
        <p:spPr>
          <a:xfrm>
            <a:off x="4283968" y="1218874"/>
            <a:ext cx="4463988" cy="954107"/>
          </a:xfrm>
          <a:prstGeom prst="rect">
            <a:avLst/>
          </a:prstGeom>
          <a:noFill/>
        </p:spPr>
        <p:txBody>
          <a:bodyPr wrap="square">
            <a:spAutoFit/>
          </a:bodyPr>
          <a:lstStyle/>
          <a:p>
            <a:pPr>
              <a:spcBef>
                <a:spcPct val="50000"/>
              </a:spcBef>
              <a:buSzPct val="80000"/>
            </a:pP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死锁的两种处理方式：</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a:p>
            <a:pPr>
              <a:spcBef>
                <a:spcPct val="50000"/>
              </a:spcBef>
              <a:buSzPct val="80000"/>
            </a:pP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 一种是进行死锁的</a:t>
            </a: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预防</a:t>
            </a: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，不让并发执行的事务出现死锁的状况；</a:t>
            </a:r>
            <a:endPar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endParaRPr>
          </a:p>
        </p:txBody>
      </p:sp>
      <p:sp>
        <p:nvSpPr>
          <p:cNvPr id="2" name="矩形 1">
            <a:extLst>
              <a:ext uri="{FF2B5EF4-FFF2-40B4-BE49-F238E27FC236}">
                <a16:creationId xmlns:a16="http://schemas.microsoft.com/office/drawing/2014/main" id="{31775D98-F5F3-DA4A-BCAD-E433A6C2FD6C}"/>
              </a:ext>
            </a:extLst>
          </p:cNvPr>
          <p:cNvSpPr/>
          <p:nvPr/>
        </p:nvSpPr>
        <p:spPr>
          <a:xfrm>
            <a:off x="4368575" y="2572543"/>
            <a:ext cx="4379381" cy="830997"/>
          </a:xfrm>
          <a:prstGeom prst="rect">
            <a:avLst/>
          </a:prstGeom>
        </p:spPr>
        <p:txBody>
          <a:bodyPr wrap="square">
            <a:spAutoFit/>
          </a:bodyPr>
          <a:lstStyle/>
          <a:p>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一种是允许死锁的发生，在死锁出现后</a:t>
            </a:r>
            <a:r>
              <a:rPr lang="zh-CN" altLang="en-US" sz="1600" dirty="0">
                <a:solidFill>
                  <a:srgbClr val="FF0000"/>
                </a:solidFill>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采取措施解决</a:t>
            </a: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，为此系统中需增加死锁的检测及死锁的解除算法</a:t>
            </a:r>
            <a:endParaRPr lang="zh-CN" altLang="en-US" sz="1600" dirty="0"/>
          </a:p>
        </p:txBody>
      </p:sp>
      <p:sp>
        <p:nvSpPr>
          <p:cNvPr id="8" name="文本框 7">
            <a:extLst>
              <a:ext uri="{FF2B5EF4-FFF2-40B4-BE49-F238E27FC236}">
                <a16:creationId xmlns:a16="http://schemas.microsoft.com/office/drawing/2014/main" id="{FD063B98-A44D-1040-8F14-98CA064C807B}"/>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活锁与死锁</a:t>
            </a: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42</a:t>
            </a:fld>
            <a:endParaRPr lang="zh-CN" altLang="en-US"/>
          </a:p>
        </p:txBody>
      </p:sp>
    </p:spTree>
    <p:extLst>
      <p:ext uri="{BB962C8B-B14F-4D97-AF65-F5344CB8AC3E}">
        <p14:creationId xmlns:p14="http://schemas.microsoft.com/office/powerpoint/2010/main" val="25248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61A4763E-67CD-8348-9001-E75786CF7BC0}"/>
              </a:ext>
            </a:extLst>
          </p:cNvPr>
          <p:cNvSpPr txBox="1">
            <a:spLocks noChangeArrowheads="1"/>
          </p:cNvSpPr>
          <p:nvPr/>
        </p:nvSpPr>
        <p:spPr bwMode="auto">
          <a:xfrm>
            <a:off x="5904148" y="88268"/>
            <a:ext cx="1440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600" b="1" dirty="0">
                <a:solidFill>
                  <a:srgbClr val="14436A"/>
                </a:solidFill>
                <a:latin typeface="SimHei" panose="02010609060101010101" pitchFamily="49" charset="-122"/>
                <a:ea typeface="SimHei" panose="02010609060101010101" pitchFamily="49" charset="-122"/>
              </a:rPr>
              <a:t>死锁的检测</a:t>
            </a:r>
          </a:p>
        </p:txBody>
      </p:sp>
      <p:sp>
        <p:nvSpPr>
          <p:cNvPr id="9" name="矩形 3">
            <a:extLst>
              <a:ext uri="{FF2B5EF4-FFF2-40B4-BE49-F238E27FC236}">
                <a16:creationId xmlns:a16="http://schemas.microsoft.com/office/drawing/2014/main" id="{B032D063-B8F4-8742-8E01-9349C5ABCC09}"/>
              </a:ext>
            </a:extLst>
          </p:cNvPr>
          <p:cNvSpPr>
            <a:spLocks noChangeArrowheads="1"/>
          </p:cNvSpPr>
          <p:nvPr/>
        </p:nvSpPr>
        <p:spPr bwMode="auto">
          <a:xfrm>
            <a:off x="431540" y="1006032"/>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chemeClr val="accent1"/>
                </a:solidFill>
                <a:latin typeface="SimHei" panose="02010609060101010101" pitchFamily="49" charset="-122"/>
                <a:ea typeface="SimHei" panose="02010609060101010101" pitchFamily="49" charset="-122"/>
              </a:rPr>
              <a:t>等待图法</a:t>
            </a:r>
          </a:p>
        </p:txBody>
      </p:sp>
      <p:sp>
        <p:nvSpPr>
          <p:cNvPr id="7" name="矩形 6">
            <a:extLst>
              <a:ext uri="{FF2B5EF4-FFF2-40B4-BE49-F238E27FC236}">
                <a16:creationId xmlns:a16="http://schemas.microsoft.com/office/drawing/2014/main" id="{D8F579F9-13E0-DE46-B709-ECA20A9F0859}"/>
              </a:ext>
            </a:extLst>
          </p:cNvPr>
          <p:cNvSpPr/>
          <p:nvPr/>
        </p:nvSpPr>
        <p:spPr>
          <a:xfrm>
            <a:off x="-13506" y="1724970"/>
            <a:ext cx="8243106" cy="773289"/>
          </a:xfrm>
          <a:prstGeom prst="rect">
            <a:avLst/>
          </a:prstGeom>
        </p:spPr>
        <p:txBody>
          <a:bodyPr wrap="square">
            <a:spAutoFit/>
          </a:bodyPr>
          <a:lstStyle/>
          <a:p>
            <a:pPr lvl="2">
              <a:lnSpc>
                <a:spcPct val="150000"/>
              </a:lnSpc>
            </a:pPr>
            <a:r>
              <a:rPr lang="en-US" altLang="zh-CN" sz="1600" dirty="0">
                <a:latin typeface="SimHei" panose="02010609060101010101" pitchFamily="49" charset="-122"/>
                <a:ea typeface="SimHei" panose="02010609060101010101" pitchFamily="49" charset="-122"/>
              </a:rPr>
              <a:t>G=</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U</a:t>
            </a:r>
            <a:r>
              <a:rPr lang="zh-CN" altLang="zh-CN"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V</a:t>
            </a:r>
            <a:r>
              <a:rPr lang="zh-CN" altLang="zh-CN" sz="1600" dirty="0">
                <a:latin typeface="SimHei" panose="02010609060101010101" pitchFamily="49" charset="-122"/>
                <a:ea typeface="SimHei" panose="02010609060101010101" pitchFamily="49" charset="-122"/>
              </a:rPr>
              <a:t>）是一个有向图 </a:t>
            </a:r>
            <a:r>
              <a:rPr lang="zh-CN" altLang="en-US" sz="1600" dirty="0">
                <a:latin typeface="SimHei" panose="02010609060101010101" pitchFamily="49" charset="-122"/>
                <a:ea typeface="SimHei" panose="02010609060101010101" pitchFamily="49" charset="-122"/>
              </a:rPr>
              <a:t>。</a:t>
            </a:r>
            <a:r>
              <a:rPr lang="zh-CN" altLang="zh-CN" sz="1600" dirty="0">
                <a:latin typeface="SimHei" panose="02010609060101010101" pitchFamily="49" charset="-122"/>
                <a:ea typeface="SimHei" panose="02010609060101010101" pitchFamily="49" charset="-122"/>
              </a:rPr>
              <a:t>顶点</a:t>
            </a:r>
            <a:r>
              <a:rPr lang="en-US" altLang="zh-CN" sz="1600" dirty="0">
                <a:latin typeface="SimHei" panose="02010609060101010101" pitchFamily="49" charset="-122"/>
                <a:ea typeface="SimHei" panose="02010609060101010101" pitchFamily="49" charset="-122"/>
              </a:rPr>
              <a:t>U</a:t>
            </a:r>
            <a:r>
              <a:rPr lang="zh-CN" altLang="zh-CN" sz="1600" dirty="0">
                <a:latin typeface="SimHei" panose="02010609060101010101" pitchFamily="49" charset="-122"/>
                <a:ea typeface="SimHei" panose="02010609060101010101" pitchFamily="49" charset="-122"/>
              </a:rPr>
              <a:t>为当前系统中运行事务</a:t>
            </a:r>
            <a:r>
              <a:rPr lang="en-US" altLang="zh-CN" sz="1600" dirty="0">
                <a:latin typeface="SimHei" panose="02010609060101010101" pitchFamily="49" charset="-122"/>
                <a:ea typeface="SimHei" panose="02010609060101010101" pitchFamily="49" charset="-122"/>
              </a:rPr>
              <a:t>T</a:t>
            </a:r>
            <a:r>
              <a:rPr lang="zh-CN" altLang="zh-CN" sz="1600" dirty="0">
                <a:latin typeface="SimHei" panose="02010609060101010101" pitchFamily="49" charset="-122"/>
                <a:ea typeface="SimHei" panose="02010609060101010101" pitchFamily="49" charset="-122"/>
              </a:rPr>
              <a:t>的集合 </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 V</a:t>
            </a:r>
            <a:r>
              <a:rPr lang="zh-CN" altLang="zh-CN" sz="1600" dirty="0">
                <a:latin typeface="SimHei" panose="02010609060101010101" pitchFamily="49" charset="-122"/>
                <a:ea typeface="SimHei" panose="02010609060101010101" pitchFamily="49" charset="-122"/>
              </a:rPr>
              <a:t>是边的集合，表示事务的等待情况 </a:t>
            </a:r>
            <a:r>
              <a:rPr lang="zh-CN" altLang="en-US" sz="1600" dirty="0">
                <a:latin typeface="SimHei" panose="02010609060101010101" pitchFamily="49" charset="-122"/>
                <a:ea typeface="SimHei" panose="02010609060101010101" pitchFamily="49" charset="-122"/>
              </a:rPr>
              <a:t>。</a:t>
            </a:r>
          </a:p>
        </p:txBody>
      </p:sp>
      <p:sp>
        <p:nvSpPr>
          <p:cNvPr id="4" name="矩形 3">
            <a:extLst>
              <a:ext uri="{FF2B5EF4-FFF2-40B4-BE49-F238E27FC236}">
                <a16:creationId xmlns:a16="http://schemas.microsoft.com/office/drawing/2014/main" id="{D3343CC3-15D8-584F-B97D-48D4F40F3782}"/>
              </a:ext>
            </a:extLst>
          </p:cNvPr>
          <p:cNvSpPr/>
          <p:nvPr/>
        </p:nvSpPr>
        <p:spPr>
          <a:xfrm>
            <a:off x="-13506" y="2572544"/>
            <a:ext cx="8243106" cy="773289"/>
          </a:xfrm>
          <a:prstGeom prst="rect">
            <a:avLst/>
          </a:prstGeom>
        </p:spPr>
        <p:txBody>
          <a:bodyPr wrap="square">
            <a:spAutoFit/>
          </a:bodyPr>
          <a:lstStyle/>
          <a:p>
            <a:pPr lvl="2">
              <a:lnSpc>
                <a:spcPct val="150000"/>
              </a:lnSpc>
            </a:pPr>
            <a:r>
              <a:rPr lang="zh-CN" altLang="zh-CN" sz="1600" dirty="0">
                <a:latin typeface="SimHei" panose="02010609060101010101" pitchFamily="49" charset="-122"/>
                <a:ea typeface="SimHei" panose="02010609060101010101" pitchFamily="49" charset="-122"/>
              </a:rPr>
              <a:t>当且仅当等待图中出现环路时，表示系统中存在死锁。环路中的每个事务都处于死锁状态。</a:t>
            </a:r>
            <a:endParaRPr lang="zh-CN" altLang="en-US" sz="1600" dirty="0">
              <a:latin typeface="SimHei" panose="02010609060101010101" pitchFamily="49" charset="-122"/>
              <a:ea typeface="SimHei" panose="02010609060101010101" pitchFamily="49" charset="-122"/>
            </a:endParaRPr>
          </a:p>
        </p:txBody>
      </p:sp>
      <p:sp>
        <p:nvSpPr>
          <p:cNvPr id="10" name="文本框 9">
            <a:extLst>
              <a:ext uri="{FF2B5EF4-FFF2-40B4-BE49-F238E27FC236}">
                <a16:creationId xmlns:a16="http://schemas.microsoft.com/office/drawing/2014/main" id="{1727A664-BB51-8B41-A86B-93B5B8BFF965}"/>
              </a:ext>
            </a:extLst>
          </p:cNvPr>
          <p:cNvSpPr txBox="1"/>
          <p:nvPr/>
        </p:nvSpPr>
        <p:spPr>
          <a:xfrm>
            <a:off x="1115616" y="52264"/>
            <a:ext cx="2772308" cy="400110"/>
          </a:xfrm>
          <a:prstGeom prst="rect">
            <a:avLst/>
          </a:prstGeom>
          <a:noFill/>
        </p:spPr>
        <p:txBody>
          <a:bodyPr wrap="square" rtlCol="0">
            <a:spAutoFit/>
          </a:bodyPr>
          <a:lstStyle/>
          <a:p>
            <a:r>
              <a:rPr lang="en-US" altLang="zh-CN" sz="2000" b="1" dirty="0">
                <a:solidFill>
                  <a:srgbClr val="123E61"/>
                </a:solidFill>
                <a:latin typeface="黑体" panose="02010609060101010101" pitchFamily="49" charset="-122"/>
                <a:ea typeface="黑体" panose="02010609060101010101" pitchFamily="49" charset="-122"/>
              </a:rPr>
              <a:t>9.</a:t>
            </a:r>
            <a:r>
              <a:rPr lang="zh-CN" altLang="en-US" sz="2000" b="1" dirty="0">
                <a:solidFill>
                  <a:srgbClr val="123E61"/>
                </a:solidFill>
                <a:latin typeface="黑体" panose="02010609060101010101" pitchFamily="49" charset="-122"/>
                <a:ea typeface="黑体" panose="02010609060101010101" pitchFamily="49" charset="-122"/>
              </a:rPr>
              <a:t>活锁与死锁</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43</a:t>
            </a:fld>
            <a:endParaRPr lang="zh-CN" altLang="en-US"/>
          </a:p>
        </p:txBody>
      </p:sp>
    </p:spTree>
    <p:extLst>
      <p:ext uri="{BB962C8B-B14F-4D97-AF65-F5344CB8AC3E}">
        <p14:creationId xmlns:p14="http://schemas.microsoft.com/office/powerpoint/2010/main" val="19079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6" descr="第七章图21">
            <a:extLst>
              <a:ext uri="{FF2B5EF4-FFF2-40B4-BE49-F238E27FC236}">
                <a16:creationId xmlns:a16="http://schemas.microsoft.com/office/drawing/2014/main" id="{2E716AA0-7F3A-5948-ABF6-C9C4BD1CD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952364"/>
            <a:ext cx="432048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第七章图22">
            <a:extLst>
              <a:ext uri="{FF2B5EF4-FFF2-40B4-BE49-F238E27FC236}">
                <a16:creationId xmlns:a16="http://schemas.microsoft.com/office/drawing/2014/main" id="{25A2DB6C-7D74-7D4D-94E2-DFADC1090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924472"/>
            <a:ext cx="2232248" cy="182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07FFA6B3-D624-3A42-A795-3B973A68BD35}"/>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活锁与死锁</a:t>
            </a:r>
          </a:p>
        </p:txBody>
      </p:sp>
      <p:sp>
        <p:nvSpPr>
          <p:cNvPr id="13" name="文本框 1">
            <a:extLst>
              <a:ext uri="{FF2B5EF4-FFF2-40B4-BE49-F238E27FC236}">
                <a16:creationId xmlns:a16="http://schemas.microsoft.com/office/drawing/2014/main" id="{A94A43BE-1999-1C48-A008-E5F2239E76D4}"/>
              </a:ext>
            </a:extLst>
          </p:cNvPr>
          <p:cNvSpPr txBox="1">
            <a:spLocks noChangeArrowheads="1"/>
          </p:cNvSpPr>
          <p:nvPr/>
        </p:nvSpPr>
        <p:spPr bwMode="auto">
          <a:xfrm>
            <a:off x="5904148" y="88268"/>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死锁的检测</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44</a:t>
            </a:fld>
            <a:endParaRPr lang="zh-CN" altLang="en-US"/>
          </a:p>
        </p:txBody>
      </p:sp>
    </p:spTree>
    <p:extLst>
      <p:ext uri="{BB962C8B-B14F-4D97-AF65-F5344CB8AC3E}">
        <p14:creationId xmlns:p14="http://schemas.microsoft.com/office/powerpoint/2010/main" val="36537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6" descr="第七章图21">
            <a:extLst>
              <a:ext uri="{FF2B5EF4-FFF2-40B4-BE49-F238E27FC236}">
                <a16:creationId xmlns:a16="http://schemas.microsoft.com/office/drawing/2014/main" id="{2E716AA0-7F3A-5948-ABF6-C9C4BD1CD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04" y="988368"/>
            <a:ext cx="396044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第七章图23">
            <a:extLst>
              <a:ext uri="{FF2B5EF4-FFF2-40B4-BE49-F238E27FC236}">
                <a16:creationId xmlns:a16="http://schemas.microsoft.com/office/drawing/2014/main" id="{4AC4ED8D-217F-A34F-97DF-F322947F8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140" y="1744452"/>
            <a:ext cx="2736304" cy="232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92AB0035-A7D9-3E49-888E-4753A73B4DDD}"/>
              </a:ext>
            </a:extLst>
          </p:cNvPr>
          <p:cNvSpPr/>
          <p:nvPr/>
        </p:nvSpPr>
        <p:spPr>
          <a:xfrm>
            <a:off x="2999893" y="4054905"/>
            <a:ext cx="1059649" cy="369332"/>
          </a:xfrm>
          <a:prstGeom prst="rect">
            <a:avLst/>
          </a:prstGeom>
        </p:spPr>
        <p:txBody>
          <a:bodyPr wrap="none">
            <a:spAutoFit/>
          </a:bodyPr>
          <a:lstStyle/>
          <a:p>
            <a:r>
              <a:rPr lang="en-US" altLang="zh-CN" dirty="0"/>
              <a:t>XLOCK(B)</a:t>
            </a:r>
            <a:endParaRPr lang="zh-CN" altLang="en-US" dirty="0"/>
          </a:p>
        </p:txBody>
      </p:sp>
      <p:sp>
        <p:nvSpPr>
          <p:cNvPr id="9" name="文本框 8">
            <a:extLst>
              <a:ext uri="{FF2B5EF4-FFF2-40B4-BE49-F238E27FC236}">
                <a16:creationId xmlns:a16="http://schemas.microsoft.com/office/drawing/2014/main" id="{A5FD4395-23C2-CD48-9A44-EDDA56F75FA0}"/>
              </a:ext>
            </a:extLst>
          </p:cNvPr>
          <p:cNvSpPr txBox="1"/>
          <p:nvPr/>
        </p:nvSpPr>
        <p:spPr>
          <a:xfrm>
            <a:off x="1115616" y="52264"/>
            <a:ext cx="2772308" cy="400110"/>
          </a:xfrm>
          <a:prstGeom prst="rect">
            <a:avLst/>
          </a:prstGeom>
          <a:noFill/>
        </p:spPr>
        <p:txBody>
          <a:bodyPr wrap="square" rtlCol="0">
            <a:spAutoFit/>
          </a:bodyPr>
          <a:lstStyle/>
          <a:p>
            <a:r>
              <a:rPr lang="en-US" altLang="zh-CN" sz="2000" b="1" dirty="0">
                <a:solidFill>
                  <a:srgbClr val="123E61"/>
                </a:solidFill>
                <a:latin typeface="黑体" panose="02010609060101010101" pitchFamily="49" charset="-122"/>
                <a:ea typeface="黑体" panose="02010609060101010101" pitchFamily="49" charset="-122"/>
              </a:rPr>
              <a:t>9.</a:t>
            </a:r>
            <a:r>
              <a:rPr lang="zh-CN" altLang="en-US" sz="2000" b="1" dirty="0">
                <a:solidFill>
                  <a:srgbClr val="123E61"/>
                </a:solidFill>
                <a:latin typeface="黑体" panose="02010609060101010101" pitchFamily="49" charset="-122"/>
                <a:ea typeface="黑体" panose="02010609060101010101" pitchFamily="49" charset="-122"/>
              </a:rPr>
              <a:t>活锁与死锁</a:t>
            </a:r>
          </a:p>
        </p:txBody>
      </p:sp>
      <p:sp>
        <p:nvSpPr>
          <p:cNvPr id="13" name="文本框 1">
            <a:extLst>
              <a:ext uri="{FF2B5EF4-FFF2-40B4-BE49-F238E27FC236}">
                <a16:creationId xmlns:a16="http://schemas.microsoft.com/office/drawing/2014/main" id="{69E12CE7-39FA-7140-9D83-B6D3B5BC0E81}"/>
              </a:ext>
            </a:extLst>
          </p:cNvPr>
          <p:cNvSpPr txBox="1">
            <a:spLocks noChangeArrowheads="1"/>
          </p:cNvSpPr>
          <p:nvPr/>
        </p:nvSpPr>
        <p:spPr bwMode="auto">
          <a:xfrm>
            <a:off x="5904148" y="88268"/>
            <a:ext cx="1440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600" b="1" dirty="0">
                <a:solidFill>
                  <a:srgbClr val="14436A"/>
                </a:solidFill>
                <a:latin typeface="SimHei" panose="02010609060101010101" pitchFamily="49" charset="-122"/>
                <a:ea typeface="SimHei" panose="02010609060101010101" pitchFamily="49" charset="-122"/>
              </a:rPr>
              <a:t>死锁的检测</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45</a:t>
            </a:fld>
            <a:endParaRPr lang="zh-CN" altLang="en-US"/>
          </a:p>
        </p:txBody>
      </p:sp>
    </p:spTree>
    <p:extLst>
      <p:ext uri="{BB962C8B-B14F-4D97-AF65-F5344CB8AC3E}">
        <p14:creationId xmlns:p14="http://schemas.microsoft.com/office/powerpoint/2010/main" val="409061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a:extLst>
              <a:ext uri="{FF2B5EF4-FFF2-40B4-BE49-F238E27FC236}">
                <a16:creationId xmlns:a16="http://schemas.microsoft.com/office/drawing/2014/main" id="{B032D063-B8F4-8742-8E01-9349C5ABCC09}"/>
              </a:ext>
            </a:extLst>
          </p:cNvPr>
          <p:cNvSpPr>
            <a:spLocks noChangeArrowheads="1"/>
          </p:cNvSpPr>
          <p:nvPr/>
        </p:nvSpPr>
        <p:spPr bwMode="auto">
          <a:xfrm>
            <a:off x="165820" y="823251"/>
            <a:ext cx="87266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选择一个或多个事务</a:t>
            </a:r>
            <a:r>
              <a:rPr lang="zh-CN" altLang="en-US" sz="2000" dirty="0">
                <a:solidFill>
                  <a:srgbClr val="FF0000"/>
                </a:solidFill>
                <a:latin typeface="SimHei" panose="02010609060101010101" pitchFamily="49" charset="-122"/>
                <a:ea typeface="SimHei" panose="02010609060101010101" pitchFamily="49" charset="-122"/>
              </a:rPr>
              <a:t>执行撤销</a:t>
            </a:r>
            <a:r>
              <a:rPr lang="zh-CN" altLang="en-US" sz="2000" dirty="0">
                <a:solidFill>
                  <a:schemeClr val="tx2"/>
                </a:solidFill>
                <a:latin typeface="SimHei" panose="02010609060101010101" pitchFamily="49" charset="-122"/>
                <a:ea typeface="SimHei" panose="02010609060101010101" pitchFamily="49" charset="-122"/>
              </a:rPr>
              <a:t>操作</a:t>
            </a:r>
          </a:p>
          <a:p>
            <a:pPr marL="800100" lvl="1" indent="-342900">
              <a:buFont typeface="Wingdings" pitchFamily="2" charset="2"/>
              <a:buChar char="l"/>
            </a:pPr>
            <a:endParaRPr lang="zh-CN" altLang="en-US" sz="2000" dirty="0">
              <a:solidFill>
                <a:schemeClr val="tx2"/>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D8F579F9-13E0-DE46-B709-ECA20A9F0859}"/>
              </a:ext>
            </a:extLst>
          </p:cNvPr>
          <p:cNvSpPr/>
          <p:nvPr/>
        </p:nvSpPr>
        <p:spPr>
          <a:xfrm>
            <a:off x="554489" y="2151821"/>
            <a:ext cx="8243106" cy="369332"/>
          </a:xfrm>
          <a:prstGeom prst="rect">
            <a:avLst/>
          </a:prstGeom>
        </p:spPr>
        <p:txBody>
          <a:bodyPr wrap="square">
            <a:spAutoFit/>
          </a:bodyPr>
          <a:lstStyle/>
          <a:p>
            <a:pPr marL="800100" lvl="1" indent="-342900">
              <a:buFont typeface="Wingdings" pitchFamily="2" charset="2"/>
              <a:buChar char="l"/>
            </a:pPr>
            <a:r>
              <a:rPr lang="zh-CN" altLang="en-US" dirty="0">
                <a:solidFill>
                  <a:schemeClr val="tx2"/>
                </a:solidFill>
                <a:latin typeface="SimHei" panose="02010609060101010101" pitchFamily="49" charset="-122"/>
                <a:ea typeface="SimHei" panose="02010609060101010101" pitchFamily="49" charset="-122"/>
              </a:rPr>
              <a:t>撤销事务的选择原则</a:t>
            </a:r>
          </a:p>
        </p:txBody>
      </p:sp>
      <p:sp>
        <p:nvSpPr>
          <p:cNvPr id="6" name="矩形 5">
            <a:extLst>
              <a:ext uri="{FF2B5EF4-FFF2-40B4-BE49-F238E27FC236}">
                <a16:creationId xmlns:a16="http://schemas.microsoft.com/office/drawing/2014/main" id="{6F3726B0-AEBE-E941-91C8-D11CACF7E296}"/>
              </a:ext>
            </a:extLst>
          </p:cNvPr>
          <p:cNvSpPr/>
          <p:nvPr/>
        </p:nvSpPr>
        <p:spPr>
          <a:xfrm>
            <a:off x="177044" y="2888954"/>
            <a:ext cx="8243106" cy="338554"/>
          </a:xfrm>
          <a:prstGeom prst="rect">
            <a:avLst/>
          </a:prstGeom>
        </p:spPr>
        <p:txBody>
          <a:bodyPr wrap="square">
            <a:spAutoFit/>
          </a:bodyPr>
          <a:lstStyle/>
          <a:p>
            <a:pPr lvl="2"/>
            <a:r>
              <a:rPr lang="zh-CN" altLang="en-US" sz="1600" dirty="0">
                <a:latin typeface="SimHei" panose="02010609060101010101" pitchFamily="49" charset="-122"/>
                <a:ea typeface="SimHei" panose="02010609060101010101" pitchFamily="49" charset="-122"/>
              </a:rPr>
              <a:t>事务撤销所需付出的</a:t>
            </a:r>
            <a:r>
              <a:rPr lang="zh-CN" altLang="en-US" sz="1600" dirty="0">
                <a:solidFill>
                  <a:srgbClr val="FF0000"/>
                </a:solidFill>
                <a:latin typeface="SimHei" panose="02010609060101010101" pitchFamily="49" charset="-122"/>
                <a:ea typeface="SimHei" panose="02010609060101010101" pitchFamily="49" charset="-122"/>
              </a:rPr>
              <a:t>系统代价最小。</a:t>
            </a:r>
          </a:p>
        </p:txBody>
      </p:sp>
      <p:sp>
        <p:nvSpPr>
          <p:cNvPr id="14" name="文本框 13">
            <a:extLst>
              <a:ext uri="{FF2B5EF4-FFF2-40B4-BE49-F238E27FC236}">
                <a16:creationId xmlns:a16="http://schemas.microsoft.com/office/drawing/2014/main" id="{E97A14AD-3724-A347-9670-0104EE191A30}"/>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9.</a:t>
            </a:r>
            <a:r>
              <a:rPr lang="zh-CN" altLang="en-US" b="1" dirty="0">
                <a:solidFill>
                  <a:srgbClr val="123E61"/>
                </a:solidFill>
                <a:latin typeface="黑体" panose="02010609060101010101" pitchFamily="49" charset="-122"/>
                <a:ea typeface="黑体" panose="02010609060101010101" pitchFamily="49" charset="-122"/>
              </a:rPr>
              <a:t>活锁与死锁</a:t>
            </a:r>
          </a:p>
        </p:txBody>
      </p:sp>
      <p:sp>
        <p:nvSpPr>
          <p:cNvPr id="18" name="文本框 1">
            <a:extLst>
              <a:ext uri="{FF2B5EF4-FFF2-40B4-BE49-F238E27FC236}">
                <a16:creationId xmlns:a16="http://schemas.microsoft.com/office/drawing/2014/main" id="{A1356831-9EB3-0E47-8209-EC2608AD9263}"/>
              </a:ext>
            </a:extLst>
          </p:cNvPr>
          <p:cNvSpPr txBox="1">
            <a:spLocks noChangeArrowheads="1"/>
          </p:cNvSpPr>
          <p:nvPr/>
        </p:nvSpPr>
        <p:spPr bwMode="auto">
          <a:xfrm>
            <a:off x="5904148" y="88268"/>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死锁的解除</a:t>
            </a:r>
          </a:p>
        </p:txBody>
      </p:sp>
      <p:sp>
        <p:nvSpPr>
          <p:cNvPr id="2" name="矩形 1">
            <a:extLst>
              <a:ext uri="{FF2B5EF4-FFF2-40B4-BE49-F238E27FC236}">
                <a16:creationId xmlns:a16="http://schemas.microsoft.com/office/drawing/2014/main" id="{FD58E353-5238-634E-B5B4-3ACCEF010DAB}"/>
              </a:ext>
            </a:extLst>
          </p:cNvPr>
          <p:cNvSpPr/>
          <p:nvPr/>
        </p:nvSpPr>
        <p:spPr>
          <a:xfrm>
            <a:off x="1106454" y="1410592"/>
            <a:ext cx="2646878" cy="338554"/>
          </a:xfrm>
          <a:prstGeom prst="rect">
            <a:avLst/>
          </a:prstGeom>
        </p:spPr>
        <p:txBody>
          <a:bodyPr wrap="none">
            <a:spAutoFit/>
          </a:bodyPr>
          <a:lstStyle/>
          <a:p>
            <a:r>
              <a:rPr lang="zh-CN" altLang="en-US" sz="1600" dirty="0">
                <a:latin typeface="SimHei" panose="02010609060101010101" pitchFamily="49" charset="-122"/>
                <a:ea typeface="SimHei" panose="02010609060101010101" pitchFamily="49" charset="-122"/>
              </a:rPr>
              <a:t>释放事务拥有的封锁资源。</a:t>
            </a:r>
          </a:p>
        </p:txBody>
      </p:sp>
      <p:sp>
        <p:nvSpPr>
          <p:cNvPr id="3" name="页脚占位符 2"/>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46</a:t>
            </a:fld>
            <a:endParaRPr lang="zh-CN" altLang="en-US"/>
          </a:p>
        </p:txBody>
      </p:sp>
    </p:spTree>
    <p:extLst>
      <p:ext uri="{BB962C8B-B14F-4D97-AF65-F5344CB8AC3E}">
        <p14:creationId xmlns:p14="http://schemas.microsoft.com/office/powerpoint/2010/main" val="301315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6"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C0F9A8-4B99-3E4C-B863-A4B660B014C9}"/>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10.</a:t>
            </a:r>
            <a:r>
              <a:rPr lang="zh-CN" altLang="en-US" b="1" dirty="0">
                <a:solidFill>
                  <a:srgbClr val="123E61"/>
                </a:solidFill>
                <a:latin typeface="黑体" panose="02010609060101010101" pitchFamily="49" charset="-122"/>
                <a:ea typeface="黑体" panose="02010609060101010101" pitchFamily="49" charset="-122"/>
              </a:rPr>
              <a:t>多封锁粒度</a:t>
            </a:r>
          </a:p>
        </p:txBody>
      </p:sp>
      <p:sp>
        <p:nvSpPr>
          <p:cNvPr id="3" name="内容占位符 11">
            <a:extLst>
              <a:ext uri="{FF2B5EF4-FFF2-40B4-BE49-F238E27FC236}">
                <a16:creationId xmlns:a16="http://schemas.microsoft.com/office/drawing/2014/main" id="{7F690DA2-9DCE-6742-AA71-8E7CBD9BBCD0}"/>
              </a:ext>
            </a:extLst>
          </p:cNvPr>
          <p:cNvSpPr txBox="1">
            <a:spLocks/>
          </p:cNvSpPr>
          <p:nvPr/>
        </p:nvSpPr>
        <p:spPr bwMode="auto">
          <a:xfrm>
            <a:off x="-89919" y="3495148"/>
            <a:ext cx="6354107" cy="13373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Clr>
                <a:srgbClr val="FF0000"/>
              </a:buClr>
              <a:buNone/>
            </a:pPr>
            <a:endParaRPr lang="zh-CN" altLang="en-US" sz="2000" dirty="0">
              <a:latin typeface="黑体" panose="02010609060101010101" pitchFamily="49" charset="-122"/>
              <a:ea typeface="黑体" panose="02010609060101010101" pitchFamily="49" charset="-122"/>
            </a:endParaRPr>
          </a:p>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不同事务可能需要不同的封锁粒度，系统允许同时为不同的事务提供不同的封锁粒度选择。 </a:t>
            </a:r>
          </a:p>
        </p:txBody>
      </p:sp>
      <p:grpSp>
        <p:nvGrpSpPr>
          <p:cNvPr id="4" name="组合 10">
            <a:extLst>
              <a:ext uri="{FF2B5EF4-FFF2-40B4-BE49-F238E27FC236}">
                <a16:creationId xmlns:a16="http://schemas.microsoft.com/office/drawing/2014/main" id="{4F7B3F9C-38BB-454F-B53A-E99D8E01D926}"/>
              </a:ext>
            </a:extLst>
          </p:cNvPr>
          <p:cNvGrpSpPr>
            <a:grpSpLocks/>
          </p:cNvGrpSpPr>
          <p:nvPr/>
        </p:nvGrpSpPr>
        <p:grpSpPr bwMode="auto">
          <a:xfrm>
            <a:off x="6147838" y="880356"/>
            <a:ext cx="2660650" cy="2843213"/>
            <a:chOff x="6484232" y="1651379"/>
            <a:chExt cx="2659768" cy="2843331"/>
          </a:xfrm>
        </p:grpSpPr>
        <p:pic>
          <p:nvPicPr>
            <p:cNvPr id="5" name="Picture 8" descr="第七章图24">
              <a:extLst>
                <a:ext uri="{FF2B5EF4-FFF2-40B4-BE49-F238E27FC236}">
                  <a16:creationId xmlns:a16="http://schemas.microsoft.com/office/drawing/2014/main" id="{6693968D-22E1-5F45-B5B8-6ED1BA8D0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232" y="1651379"/>
              <a:ext cx="2659768" cy="25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9">
              <a:extLst>
                <a:ext uri="{FF2B5EF4-FFF2-40B4-BE49-F238E27FC236}">
                  <a16:creationId xmlns:a16="http://schemas.microsoft.com/office/drawing/2014/main" id="{BA111D2B-7DDD-DE4D-83B6-2685AE0C9382}"/>
                </a:ext>
              </a:extLst>
            </p:cNvPr>
            <p:cNvSpPr>
              <a:spLocks noChangeArrowheads="1"/>
            </p:cNvSpPr>
            <p:nvPr/>
          </p:nvSpPr>
          <p:spPr bwMode="auto">
            <a:xfrm>
              <a:off x="7117923" y="2981823"/>
              <a:ext cx="720725" cy="151288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矩形 6">
            <a:extLst>
              <a:ext uri="{FF2B5EF4-FFF2-40B4-BE49-F238E27FC236}">
                <a16:creationId xmlns:a16="http://schemas.microsoft.com/office/drawing/2014/main" id="{CC5F69FC-3F5B-3149-A63B-53128D258D87}"/>
              </a:ext>
            </a:extLst>
          </p:cNvPr>
          <p:cNvSpPr/>
          <p:nvPr/>
        </p:nvSpPr>
        <p:spPr>
          <a:xfrm>
            <a:off x="-97004" y="664332"/>
            <a:ext cx="5927986" cy="400110"/>
          </a:xfrm>
          <a:prstGeom prst="rect">
            <a:avLst/>
          </a:prstGeom>
        </p:spPr>
        <p:txBody>
          <a:bodyPr wrap="square">
            <a:spAutoFit/>
          </a:bodyPr>
          <a:lstStyle/>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封锁对象的大小称为封锁粒度（</a:t>
            </a:r>
            <a:r>
              <a:rPr lang="en-US" altLang="zh-CN" sz="2000" dirty="0">
                <a:latin typeface="黑体" panose="02010609060101010101" pitchFamily="49" charset="-122"/>
                <a:ea typeface="黑体" panose="02010609060101010101" pitchFamily="49" charset="-122"/>
              </a:rPr>
              <a:t>granularity) </a:t>
            </a:r>
          </a:p>
        </p:txBody>
      </p:sp>
      <p:sp>
        <p:nvSpPr>
          <p:cNvPr id="8" name="矩形 7">
            <a:extLst>
              <a:ext uri="{FF2B5EF4-FFF2-40B4-BE49-F238E27FC236}">
                <a16:creationId xmlns:a16="http://schemas.microsoft.com/office/drawing/2014/main" id="{A6712DD2-E77D-6440-A423-7539D0702E37}"/>
              </a:ext>
            </a:extLst>
          </p:cNvPr>
          <p:cNvSpPr/>
          <p:nvPr/>
        </p:nvSpPr>
        <p:spPr>
          <a:xfrm>
            <a:off x="-89919" y="1214845"/>
            <a:ext cx="5920901" cy="1508105"/>
          </a:xfrm>
          <a:prstGeom prst="rect">
            <a:avLst/>
          </a:prstGeom>
        </p:spPr>
        <p:txBody>
          <a:bodyPr wrap="square">
            <a:spAutoFit/>
          </a:bodyPr>
          <a:lstStyle/>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封锁对象：</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数据库的逻辑单位，如属性、元组、关系、索引、数据库等；</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数据库的物理单位，如页、块等；</a:t>
            </a:r>
            <a:endParaRPr lang="zh-CN" altLang="en-US" sz="1400" dirty="0"/>
          </a:p>
        </p:txBody>
      </p:sp>
      <p:sp>
        <p:nvSpPr>
          <p:cNvPr id="9" name="矩形 8">
            <a:extLst>
              <a:ext uri="{FF2B5EF4-FFF2-40B4-BE49-F238E27FC236}">
                <a16:creationId xmlns:a16="http://schemas.microsoft.com/office/drawing/2014/main" id="{ABDA5E94-8A1B-2448-8BD1-064119924E2F}"/>
              </a:ext>
            </a:extLst>
          </p:cNvPr>
          <p:cNvSpPr/>
          <p:nvPr/>
        </p:nvSpPr>
        <p:spPr>
          <a:xfrm>
            <a:off x="-89919" y="2617012"/>
            <a:ext cx="6132153" cy="1138773"/>
          </a:xfrm>
          <a:prstGeom prst="rect">
            <a:avLst/>
          </a:prstGeom>
        </p:spPr>
        <p:txBody>
          <a:bodyPr wrap="square">
            <a:spAutoFit/>
          </a:bodyPr>
          <a:lstStyle/>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封锁粒度对并发度和资源消耗的影响：</a:t>
            </a:r>
          </a:p>
          <a:p>
            <a:pPr lvl="2" indent="-342900">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若封锁粒度小，则系统并发度高，资源消耗多；</a:t>
            </a:r>
          </a:p>
          <a:p>
            <a:pPr lvl="2" indent="-342900">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若封锁粒度大，则系统并发度低，资源消耗小； </a:t>
            </a:r>
          </a:p>
        </p:txBody>
      </p:sp>
      <p:sp>
        <p:nvSpPr>
          <p:cNvPr id="10" name="文本框 1">
            <a:extLst>
              <a:ext uri="{FF2B5EF4-FFF2-40B4-BE49-F238E27FC236}">
                <a16:creationId xmlns:a16="http://schemas.microsoft.com/office/drawing/2014/main" id="{5C02F1B1-3C9F-B349-907C-6E6BA63FC932}"/>
              </a:ext>
            </a:extLst>
          </p:cNvPr>
          <p:cNvSpPr txBox="1">
            <a:spLocks noChangeArrowheads="1"/>
          </p:cNvSpPr>
          <p:nvPr/>
        </p:nvSpPr>
        <p:spPr bwMode="auto">
          <a:xfrm>
            <a:off x="6062543" y="100305"/>
            <a:ext cx="1440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封锁粒度</a:t>
            </a:r>
          </a:p>
        </p:txBody>
      </p:sp>
      <p:sp>
        <p:nvSpPr>
          <p:cNvPr id="11" name="页脚占位符 10"/>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12" name="灯片编号占位符 11"/>
          <p:cNvSpPr>
            <a:spLocks noGrp="1"/>
          </p:cNvSpPr>
          <p:nvPr>
            <p:ph type="sldNum" sz="quarter" idx="12"/>
          </p:nvPr>
        </p:nvSpPr>
        <p:spPr/>
        <p:txBody>
          <a:bodyPr/>
          <a:lstStyle/>
          <a:p>
            <a:fld id="{A24B006D-818D-47B3-9EBE-C5AB269A17AF}" type="slidenum">
              <a:rPr lang="zh-CN" altLang="en-US" smtClean="0"/>
              <a:t>47</a:t>
            </a:fld>
            <a:endParaRPr lang="zh-CN" altLang="en-US"/>
          </a:p>
        </p:txBody>
      </p:sp>
    </p:spTree>
    <p:extLst>
      <p:ext uri="{BB962C8B-B14F-4D97-AF65-F5344CB8AC3E}">
        <p14:creationId xmlns:p14="http://schemas.microsoft.com/office/powerpoint/2010/main" val="1236705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FFEAEF-5141-5E4F-A9B8-20B72A2429D5}"/>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10.</a:t>
            </a:r>
            <a:r>
              <a:rPr lang="zh-CN" altLang="en-US" b="1" dirty="0">
                <a:solidFill>
                  <a:srgbClr val="123E61"/>
                </a:solidFill>
                <a:latin typeface="黑体" panose="02010609060101010101" pitchFamily="49" charset="-122"/>
                <a:ea typeface="黑体" panose="02010609060101010101" pitchFamily="49" charset="-122"/>
              </a:rPr>
              <a:t>多封锁粒度</a:t>
            </a:r>
          </a:p>
        </p:txBody>
      </p:sp>
      <p:sp>
        <p:nvSpPr>
          <p:cNvPr id="3" name="文本框 1">
            <a:extLst>
              <a:ext uri="{FF2B5EF4-FFF2-40B4-BE49-F238E27FC236}">
                <a16:creationId xmlns:a16="http://schemas.microsoft.com/office/drawing/2014/main" id="{E18C18E1-CD48-DC4C-92DC-FF1F29617680}"/>
              </a:ext>
            </a:extLst>
          </p:cNvPr>
          <p:cNvSpPr txBox="1">
            <a:spLocks noChangeArrowheads="1"/>
          </p:cNvSpPr>
          <p:nvPr/>
        </p:nvSpPr>
        <p:spPr bwMode="auto">
          <a:xfrm>
            <a:off x="6336196" y="73293"/>
            <a:ext cx="993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意向锁</a:t>
            </a:r>
          </a:p>
        </p:txBody>
      </p:sp>
      <p:sp>
        <p:nvSpPr>
          <p:cNvPr id="4" name="内容占位符 11">
            <a:extLst>
              <a:ext uri="{FF2B5EF4-FFF2-40B4-BE49-F238E27FC236}">
                <a16:creationId xmlns:a16="http://schemas.microsoft.com/office/drawing/2014/main" id="{A2AFE347-DAEC-E044-BEC7-57E204638A01}"/>
              </a:ext>
            </a:extLst>
          </p:cNvPr>
          <p:cNvSpPr txBox="1">
            <a:spLocks/>
          </p:cNvSpPr>
          <p:nvPr/>
        </p:nvSpPr>
        <p:spPr bwMode="auto">
          <a:xfrm>
            <a:off x="287524" y="772344"/>
            <a:ext cx="5112568" cy="2880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意向锁（</a:t>
            </a:r>
            <a:r>
              <a:rPr lang="en-US" altLang="zh-CN" sz="2000" dirty="0">
                <a:latin typeface="黑体" panose="02010609060101010101" pitchFamily="49" charset="-122"/>
                <a:ea typeface="黑体" panose="02010609060101010101" pitchFamily="49" charset="-122"/>
              </a:rPr>
              <a:t>intention lock</a:t>
            </a:r>
            <a:r>
              <a:rPr lang="zh-CN" altLang="en-US" sz="2000" dirty="0">
                <a:latin typeface="黑体" panose="02010609060101010101" pitchFamily="49" charset="-122"/>
                <a:ea typeface="黑体" panose="02010609060101010101" pitchFamily="49" charset="-122"/>
              </a:rPr>
              <a:t>）</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如果对一个结点加意向锁，则意味着要对该结点的所有子孙结点显式加锁；</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在一个结点显式加锁前，该结点的所有祖先结点都应加上意向锁。</a:t>
            </a:r>
          </a:p>
        </p:txBody>
      </p:sp>
      <p:pic>
        <p:nvPicPr>
          <p:cNvPr id="5" name="Picture 9" descr="第七章图24">
            <a:extLst>
              <a:ext uri="{FF2B5EF4-FFF2-40B4-BE49-F238E27FC236}">
                <a16:creationId xmlns:a16="http://schemas.microsoft.com/office/drawing/2014/main" id="{C3686FA1-FFFD-AD4E-84D9-D4EDB4C94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389" y="592324"/>
            <a:ext cx="349408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10">
            <a:extLst>
              <a:ext uri="{FF2B5EF4-FFF2-40B4-BE49-F238E27FC236}">
                <a16:creationId xmlns:a16="http://schemas.microsoft.com/office/drawing/2014/main" id="{F868B65E-4DB1-1B44-A65A-0AEA70D8931A}"/>
              </a:ext>
            </a:extLst>
          </p:cNvPr>
          <p:cNvSpPr>
            <a:spLocks noChangeArrowheads="1"/>
          </p:cNvSpPr>
          <p:nvPr/>
        </p:nvSpPr>
        <p:spPr bwMode="auto">
          <a:xfrm>
            <a:off x="6833062" y="1436376"/>
            <a:ext cx="863600" cy="935037"/>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页脚占位符 6"/>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t>48</a:t>
            </a:fld>
            <a:endParaRPr lang="zh-CN" altLang="en-US"/>
          </a:p>
        </p:txBody>
      </p:sp>
    </p:spTree>
    <p:extLst>
      <p:ext uri="{BB962C8B-B14F-4D97-AF65-F5344CB8AC3E}">
        <p14:creationId xmlns:p14="http://schemas.microsoft.com/office/powerpoint/2010/main" val="22561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60B07C-F25C-C146-A15D-CC39D54365CD}"/>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10.</a:t>
            </a:r>
            <a:r>
              <a:rPr lang="zh-CN" altLang="en-US" b="1" dirty="0">
                <a:solidFill>
                  <a:srgbClr val="123E61"/>
                </a:solidFill>
                <a:latin typeface="黑体" panose="02010609060101010101" pitchFamily="49" charset="-122"/>
                <a:ea typeface="黑体" panose="02010609060101010101" pitchFamily="49" charset="-122"/>
              </a:rPr>
              <a:t>多封锁粒度</a:t>
            </a:r>
          </a:p>
        </p:txBody>
      </p:sp>
      <p:sp>
        <p:nvSpPr>
          <p:cNvPr id="3" name="内容占位符 11">
            <a:extLst>
              <a:ext uri="{FF2B5EF4-FFF2-40B4-BE49-F238E27FC236}">
                <a16:creationId xmlns:a16="http://schemas.microsoft.com/office/drawing/2014/main" id="{AE8B3964-8A27-544C-AAFC-47E10752547E}"/>
              </a:ext>
            </a:extLst>
          </p:cNvPr>
          <p:cNvSpPr txBox="1">
            <a:spLocks/>
          </p:cNvSpPr>
          <p:nvPr/>
        </p:nvSpPr>
        <p:spPr bwMode="auto">
          <a:xfrm>
            <a:off x="464343" y="700336"/>
            <a:ext cx="8215313" cy="37804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意向锁类型</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意向共享锁（</a:t>
            </a:r>
            <a:r>
              <a:rPr lang="en-US" altLang="zh-CN" sz="1600" dirty="0">
                <a:latin typeface="黑体" panose="02010609060101010101" pitchFamily="49" charset="-122"/>
                <a:ea typeface="黑体" panose="02010609060101010101" pitchFamily="49" charset="-122"/>
              </a:rPr>
              <a:t>IS</a:t>
            </a:r>
            <a:r>
              <a:rPr lang="zh-CN" altLang="en-US" sz="1600" dirty="0">
                <a:latin typeface="黑体" panose="02010609060101010101" pitchFamily="49" charset="-122"/>
                <a:ea typeface="黑体" panose="02010609060101010101" pitchFamily="49" charset="-122"/>
              </a:rPr>
              <a:t>锁）：如果一个结点加</a:t>
            </a:r>
            <a:r>
              <a:rPr lang="en-US" altLang="zh-CN" sz="1600" dirty="0">
                <a:latin typeface="黑体" panose="02010609060101010101" pitchFamily="49" charset="-122"/>
                <a:ea typeface="黑体" panose="02010609060101010101" pitchFamily="49" charset="-122"/>
              </a:rPr>
              <a:t>IS</a:t>
            </a:r>
            <a:r>
              <a:rPr lang="zh-CN" altLang="en-US" sz="1600" dirty="0">
                <a:latin typeface="黑体" panose="02010609060101010101" pitchFamily="49" charset="-122"/>
                <a:ea typeface="黑体" panose="02010609060101010101" pitchFamily="49" charset="-122"/>
              </a:rPr>
              <a:t>锁，那么将在该结点的子孙结点进行显式封锁，加</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锁</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意向排它锁（</a:t>
            </a:r>
            <a:r>
              <a:rPr lang="en-US" altLang="zh-CN" sz="1600" dirty="0">
                <a:latin typeface="黑体" panose="02010609060101010101" pitchFamily="49" charset="-122"/>
                <a:ea typeface="黑体" panose="02010609060101010101" pitchFamily="49" charset="-122"/>
              </a:rPr>
              <a:t>IX</a:t>
            </a:r>
            <a:r>
              <a:rPr lang="zh-CN" altLang="en-US" sz="1600" dirty="0">
                <a:latin typeface="黑体" panose="02010609060101010101" pitchFamily="49" charset="-122"/>
                <a:ea typeface="黑体" panose="02010609060101010101" pitchFamily="49" charset="-122"/>
              </a:rPr>
              <a:t>锁）：如果一个结点加</a:t>
            </a:r>
            <a:r>
              <a:rPr lang="en-US" altLang="zh-CN" sz="1600" dirty="0">
                <a:latin typeface="黑体" panose="02010609060101010101" pitchFamily="49" charset="-122"/>
                <a:ea typeface="黑体" panose="02010609060101010101" pitchFamily="49" charset="-122"/>
              </a:rPr>
              <a:t>IX</a:t>
            </a:r>
            <a:r>
              <a:rPr lang="zh-CN" altLang="en-US" sz="1600" dirty="0">
                <a:latin typeface="黑体" panose="02010609060101010101" pitchFamily="49" charset="-122"/>
                <a:ea typeface="黑体" panose="02010609060101010101" pitchFamily="49" charset="-122"/>
              </a:rPr>
              <a:t>锁，那么表示将在该结点的子孙结点进行显式封锁，可以加排它锁和共享锁</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共享意向排它锁（</a:t>
            </a:r>
            <a:r>
              <a:rPr lang="en-US" altLang="zh-CN" sz="1600" dirty="0">
                <a:latin typeface="黑体" panose="02010609060101010101" pitchFamily="49" charset="-122"/>
                <a:ea typeface="黑体" panose="02010609060101010101" pitchFamily="49" charset="-122"/>
              </a:rPr>
              <a:t>SIX</a:t>
            </a:r>
            <a:r>
              <a:rPr lang="zh-CN" altLang="en-US" sz="1600" dirty="0">
                <a:latin typeface="黑体" panose="02010609060101010101" pitchFamily="49" charset="-122"/>
                <a:ea typeface="黑体" panose="02010609060101010101" pitchFamily="49" charset="-122"/>
              </a:rPr>
              <a:t>锁）：若一个结点加</a:t>
            </a:r>
            <a:r>
              <a:rPr lang="en-US" altLang="zh-CN" sz="1600" dirty="0">
                <a:latin typeface="黑体" panose="02010609060101010101" pitchFamily="49" charset="-122"/>
                <a:ea typeface="黑体" panose="02010609060101010101" pitchFamily="49" charset="-122"/>
              </a:rPr>
              <a:t>SIX</a:t>
            </a:r>
            <a:r>
              <a:rPr lang="zh-CN" altLang="en-US" sz="1600" dirty="0">
                <a:latin typeface="黑体" panose="02010609060101010101" pitchFamily="49" charset="-122"/>
                <a:ea typeface="黑体" panose="02010609060101010101" pitchFamily="49" charset="-122"/>
              </a:rPr>
              <a:t>锁，那么将对该结点的子结点显式地加共享锁，对更低层的结点显式地加排它锁 </a:t>
            </a:r>
            <a:endParaRPr lang="en-US" altLang="zh-CN" sz="1600" dirty="0">
              <a:latin typeface="黑体" panose="02010609060101010101" pitchFamily="49" charset="-122"/>
              <a:ea typeface="黑体" panose="02010609060101010101" pitchFamily="49" charset="-122"/>
            </a:endParaRPr>
          </a:p>
        </p:txBody>
      </p:sp>
      <p:sp>
        <p:nvSpPr>
          <p:cNvPr id="4" name="文本框 1">
            <a:extLst>
              <a:ext uri="{FF2B5EF4-FFF2-40B4-BE49-F238E27FC236}">
                <a16:creationId xmlns:a16="http://schemas.microsoft.com/office/drawing/2014/main" id="{2F1EFD49-C3B8-2747-8F70-EA7DEB3C4E0A}"/>
              </a:ext>
            </a:extLst>
          </p:cNvPr>
          <p:cNvSpPr txBox="1">
            <a:spLocks noChangeArrowheads="1"/>
          </p:cNvSpPr>
          <p:nvPr/>
        </p:nvSpPr>
        <p:spPr bwMode="auto">
          <a:xfrm>
            <a:off x="6336196" y="73293"/>
            <a:ext cx="993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意向锁</a:t>
            </a:r>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49</a:t>
            </a:fld>
            <a:endParaRPr lang="zh-CN" altLang="en-US"/>
          </a:p>
        </p:txBody>
      </p:sp>
    </p:spTree>
    <p:extLst>
      <p:ext uri="{BB962C8B-B14F-4D97-AF65-F5344CB8AC3E}">
        <p14:creationId xmlns:p14="http://schemas.microsoft.com/office/powerpoint/2010/main" val="276819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242645" y="150984"/>
            <a:ext cx="12096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400" b="1" dirty="0">
                <a:solidFill>
                  <a:srgbClr val="14436A"/>
                </a:solidFill>
                <a:latin typeface="SimHei" panose="02010609060101010101" pitchFamily="49" charset="-122"/>
                <a:ea typeface="SimHei" panose="02010609060101010101" pitchFamily="49" charset="-122"/>
              </a:rPr>
              <a:t>ACID</a:t>
            </a:r>
            <a:r>
              <a:rPr lang="zh-CN" altLang="en-US" sz="1400" b="1" dirty="0">
                <a:solidFill>
                  <a:srgbClr val="14436A"/>
                </a:solidFill>
                <a:latin typeface="SimHei" panose="02010609060101010101" pitchFamily="49" charset="-122"/>
                <a:ea typeface="SimHei" panose="02010609060101010101" pitchFamily="49" charset="-122"/>
              </a:rPr>
              <a:t>特性</a:t>
            </a:r>
          </a:p>
        </p:txBody>
      </p:sp>
      <p:grpSp>
        <p:nvGrpSpPr>
          <p:cNvPr id="6" name="组合 217">
            <a:extLst>
              <a:ext uri="{FF2B5EF4-FFF2-40B4-BE49-F238E27FC236}">
                <a16:creationId xmlns:a16="http://schemas.microsoft.com/office/drawing/2014/main" id="{FB14A903-DE3A-2246-8112-422784128204}"/>
              </a:ext>
            </a:extLst>
          </p:cNvPr>
          <p:cNvGrpSpPr/>
          <p:nvPr/>
        </p:nvGrpSpPr>
        <p:grpSpPr>
          <a:xfrm>
            <a:off x="3768945" y="941374"/>
            <a:ext cx="1653056" cy="3438671"/>
            <a:chOff x="5276822" y="2263193"/>
            <a:chExt cx="2022845" cy="4206605"/>
          </a:xfrm>
          <a:effectLst>
            <a:outerShdw blurRad="266700" dist="38100" dir="5400000" algn="t" rotWithShape="0">
              <a:prstClr val="black">
                <a:alpha val="40000"/>
              </a:prstClr>
            </a:outerShdw>
          </a:effectLst>
        </p:grpSpPr>
        <p:sp>
          <p:nvSpPr>
            <p:cNvPr id="7" name="任意多边形 218">
              <a:extLst>
                <a:ext uri="{FF2B5EF4-FFF2-40B4-BE49-F238E27FC236}">
                  <a16:creationId xmlns:a16="http://schemas.microsoft.com/office/drawing/2014/main" id="{8D5665FC-09BE-C54B-8881-6E12B022CCCD}"/>
                </a:ext>
              </a:extLst>
            </p:cNvPr>
            <p:cNvSpPr/>
            <p:nvPr/>
          </p:nvSpPr>
          <p:spPr>
            <a:xfrm rot="5400000">
              <a:off x="6251085" y="6144437"/>
              <a:ext cx="273185" cy="377538"/>
            </a:xfrm>
            <a:custGeom>
              <a:avLst/>
              <a:gdLst>
                <a:gd name="connsiteX0" fmla="*/ 0 w 245327"/>
                <a:gd name="connsiteY0" fmla="*/ 0 h 374681"/>
                <a:gd name="connsiteX1" fmla="*/ 0 w 245327"/>
                <a:gd name="connsiteY1" fmla="*/ 374681 h 374681"/>
                <a:gd name="connsiteX2" fmla="*/ 245327 w 245327"/>
                <a:gd name="connsiteY2" fmla="*/ 218564 h 374681"/>
                <a:gd name="connsiteX3" fmla="*/ 245327 w 245327"/>
                <a:gd name="connsiteY3" fmla="*/ 169499 h 374681"/>
                <a:gd name="connsiteX4" fmla="*/ 0 w 245327"/>
                <a:gd name="connsiteY4" fmla="*/ 0 h 374681"/>
                <a:gd name="connsiteX0-1" fmla="*/ 0 w 253793"/>
                <a:gd name="connsiteY0-2" fmla="*/ 0 h 374681"/>
                <a:gd name="connsiteX1-3" fmla="*/ 0 w 253793"/>
                <a:gd name="connsiteY1-4" fmla="*/ 374681 h 374681"/>
                <a:gd name="connsiteX2-5" fmla="*/ 245327 w 253793"/>
                <a:gd name="connsiteY2-6" fmla="*/ 218564 h 374681"/>
                <a:gd name="connsiteX3-7" fmla="*/ 245327 w 253793"/>
                <a:gd name="connsiteY3-8" fmla="*/ 169499 h 374681"/>
                <a:gd name="connsiteX4-9" fmla="*/ 0 w 253793"/>
                <a:gd name="connsiteY4-10" fmla="*/ 0 h 374681"/>
                <a:gd name="connsiteX0-11" fmla="*/ 0 w 262397"/>
                <a:gd name="connsiteY0-12" fmla="*/ 0 h 374681"/>
                <a:gd name="connsiteX1-13" fmla="*/ 0 w 262397"/>
                <a:gd name="connsiteY1-14" fmla="*/ 374681 h 374681"/>
                <a:gd name="connsiteX2-15" fmla="*/ 245327 w 262397"/>
                <a:gd name="connsiteY2-16" fmla="*/ 218564 h 374681"/>
                <a:gd name="connsiteX3-17" fmla="*/ 245327 w 262397"/>
                <a:gd name="connsiteY3-18" fmla="*/ 169499 h 374681"/>
                <a:gd name="connsiteX4-19" fmla="*/ 0 w 262397"/>
                <a:gd name="connsiteY4-20" fmla="*/ 0 h 374681"/>
                <a:gd name="connsiteX0-21" fmla="*/ 7408 w 269805"/>
                <a:gd name="connsiteY0-22" fmla="*/ 0 h 374681"/>
                <a:gd name="connsiteX1-23" fmla="*/ 7408 w 269805"/>
                <a:gd name="connsiteY1-24" fmla="*/ 374681 h 374681"/>
                <a:gd name="connsiteX2-25" fmla="*/ 252735 w 269805"/>
                <a:gd name="connsiteY2-26" fmla="*/ 218564 h 374681"/>
                <a:gd name="connsiteX3-27" fmla="*/ 252735 w 269805"/>
                <a:gd name="connsiteY3-28" fmla="*/ 169499 h 374681"/>
                <a:gd name="connsiteX4-29" fmla="*/ 7408 w 269805"/>
                <a:gd name="connsiteY4-30" fmla="*/ 0 h 374681"/>
                <a:gd name="connsiteX0-31" fmla="*/ 10788 w 273185"/>
                <a:gd name="connsiteY0-32" fmla="*/ 0 h 374681"/>
                <a:gd name="connsiteX1-33" fmla="*/ 10788 w 273185"/>
                <a:gd name="connsiteY1-34" fmla="*/ 374681 h 374681"/>
                <a:gd name="connsiteX2-35" fmla="*/ 256115 w 273185"/>
                <a:gd name="connsiteY2-36" fmla="*/ 218564 h 374681"/>
                <a:gd name="connsiteX3-37" fmla="*/ 256115 w 273185"/>
                <a:gd name="connsiteY3-38" fmla="*/ 169499 h 374681"/>
                <a:gd name="connsiteX4-39" fmla="*/ 10788 w 273185"/>
                <a:gd name="connsiteY4-40" fmla="*/ 0 h 374681"/>
                <a:gd name="connsiteX0-41" fmla="*/ 10788 w 273185"/>
                <a:gd name="connsiteY0-42" fmla="*/ 0 h 377538"/>
                <a:gd name="connsiteX1-43" fmla="*/ 10788 w 273185"/>
                <a:gd name="connsiteY1-44" fmla="*/ 377538 h 377538"/>
                <a:gd name="connsiteX2-45" fmla="*/ 256115 w 273185"/>
                <a:gd name="connsiteY2-46" fmla="*/ 218564 h 377538"/>
                <a:gd name="connsiteX3-47" fmla="*/ 256115 w 273185"/>
                <a:gd name="connsiteY3-48" fmla="*/ 169499 h 377538"/>
                <a:gd name="connsiteX4-49" fmla="*/ 10788 w 273185"/>
                <a:gd name="connsiteY4-50" fmla="*/ 0 h 3775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85" h="377538">
                  <a:moveTo>
                    <a:pt x="10788" y="0"/>
                  </a:moveTo>
                  <a:cubicBezTo>
                    <a:pt x="-5880" y="122512"/>
                    <a:pt x="-1118" y="250263"/>
                    <a:pt x="10788" y="377538"/>
                  </a:cubicBezTo>
                  <a:lnTo>
                    <a:pt x="256115" y="218564"/>
                  </a:lnTo>
                  <a:cubicBezTo>
                    <a:pt x="282309" y="202209"/>
                    <a:pt x="275165" y="188236"/>
                    <a:pt x="256115" y="169499"/>
                  </a:cubicBezTo>
                  <a:lnTo>
                    <a:pt x="10788" y="0"/>
                  </a:lnTo>
                  <a:close/>
                </a:path>
              </a:pathLst>
            </a:custGeom>
            <a:gradFill>
              <a:gsLst>
                <a:gs pos="2000">
                  <a:srgbClr val="2E2E2E"/>
                </a:gs>
                <a:gs pos="42000">
                  <a:srgbClr val="727272"/>
                </a:gs>
                <a:gs pos="12000">
                  <a:srgbClr val="555555"/>
                </a:gs>
                <a:gs pos="63000">
                  <a:srgbClr val="363636"/>
                </a:gs>
                <a:gs pos="100000">
                  <a:srgbClr val="41414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Freeform 212">
              <a:extLst>
                <a:ext uri="{FF2B5EF4-FFF2-40B4-BE49-F238E27FC236}">
                  <a16:creationId xmlns:a16="http://schemas.microsoft.com/office/drawing/2014/main" id="{DCF2952D-8B6D-5442-9112-32627FD5FBDB}"/>
                </a:ext>
              </a:extLst>
            </p:cNvPr>
            <p:cNvSpPr/>
            <p:nvPr/>
          </p:nvSpPr>
          <p:spPr bwMode="auto">
            <a:xfrm>
              <a:off x="5816447" y="4542587"/>
              <a:ext cx="492408" cy="1113726"/>
            </a:xfrm>
            <a:custGeom>
              <a:avLst/>
              <a:gdLst>
                <a:gd name="T0" fmla="*/ 0 w 277"/>
                <a:gd name="T1" fmla="*/ 0 h 628"/>
                <a:gd name="T2" fmla="*/ 0 w 277"/>
                <a:gd name="T3" fmla="*/ 580 h 628"/>
                <a:gd name="T4" fmla="*/ 57 w 277"/>
                <a:gd name="T5" fmla="*/ 628 h 628"/>
                <a:gd name="T6" fmla="*/ 277 w 277"/>
                <a:gd name="T7" fmla="*/ 628 h 628"/>
                <a:gd name="T8" fmla="*/ 277 w 277"/>
                <a:gd name="T9" fmla="*/ 73 h 628"/>
                <a:gd name="T10" fmla="*/ 0 w 277"/>
                <a:gd name="T11" fmla="*/ 0 h 628"/>
              </a:gdLst>
              <a:ahLst/>
              <a:cxnLst>
                <a:cxn ang="0">
                  <a:pos x="T0" y="T1"/>
                </a:cxn>
                <a:cxn ang="0">
                  <a:pos x="T2" y="T3"/>
                </a:cxn>
                <a:cxn ang="0">
                  <a:pos x="T4" y="T5"/>
                </a:cxn>
                <a:cxn ang="0">
                  <a:pos x="T6" y="T7"/>
                </a:cxn>
                <a:cxn ang="0">
                  <a:pos x="T8" y="T9"/>
                </a:cxn>
                <a:cxn ang="0">
                  <a:pos x="T10" y="T11"/>
                </a:cxn>
              </a:cxnLst>
              <a:rect l="0" t="0" r="r" b="b"/>
              <a:pathLst>
                <a:path w="277" h="628">
                  <a:moveTo>
                    <a:pt x="0" y="0"/>
                  </a:moveTo>
                  <a:cubicBezTo>
                    <a:pt x="0" y="580"/>
                    <a:pt x="0" y="580"/>
                    <a:pt x="0" y="580"/>
                  </a:cubicBezTo>
                  <a:cubicBezTo>
                    <a:pt x="57" y="628"/>
                    <a:pt x="57" y="628"/>
                    <a:pt x="57" y="628"/>
                  </a:cubicBezTo>
                  <a:cubicBezTo>
                    <a:pt x="277" y="628"/>
                    <a:pt x="277" y="628"/>
                    <a:pt x="277" y="628"/>
                  </a:cubicBezTo>
                  <a:cubicBezTo>
                    <a:pt x="277" y="73"/>
                    <a:pt x="277" y="73"/>
                    <a:pt x="277" y="73"/>
                  </a:cubicBezTo>
                  <a:cubicBezTo>
                    <a:pt x="185" y="51"/>
                    <a:pt x="92" y="25"/>
                    <a:pt x="0" y="0"/>
                  </a:cubicBezTo>
                </a:path>
              </a:pathLst>
            </a:custGeom>
            <a:solidFill>
              <a:schemeClr val="accent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Freeform 213">
              <a:extLst>
                <a:ext uri="{FF2B5EF4-FFF2-40B4-BE49-F238E27FC236}">
                  <a16:creationId xmlns:a16="http://schemas.microsoft.com/office/drawing/2014/main" id="{DA6EF8EB-F645-744D-83E9-E0E33BC0FE4B}"/>
                </a:ext>
              </a:extLst>
            </p:cNvPr>
            <p:cNvSpPr/>
            <p:nvPr/>
          </p:nvSpPr>
          <p:spPr bwMode="auto">
            <a:xfrm>
              <a:off x="6384249" y="4720690"/>
              <a:ext cx="541874" cy="963080"/>
            </a:xfrm>
            <a:custGeom>
              <a:avLst/>
              <a:gdLst>
                <a:gd name="T0" fmla="*/ 0 w 305"/>
                <a:gd name="T1" fmla="*/ 0 h 543"/>
                <a:gd name="T2" fmla="*/ 0 w 305"/>
                <a:gd name="T3" fmla="*/ 543 h 543"/>
                <a:gd name="T4" fmla="*/ 263 w 305"/>
                <a:gd name="T5" fmla="*/ 543 h 543"/>
                <a:gd name="T6" fmla="*/ 305 w 305"/>
                <a:gd name="T7" fmla="*/ 495 h 543"/>
                <a:gd name="T8" fmla="*/ 305 w 305"/>
                <a:gd name="T9" fmla="*/ 41 h 543"/>
                <a:gd name="T10" fmla="*/ 0 w 305"/>
                <a:gd name="T11" fmla="*/ 0 h 543"/>
              </a:gdLst>
              <a:ahLst/>
              <a:cxnLst>
                <a:cxn ang="0">
                  <a:pos x="T0" y="T1"/>
                </a:cxn>
                <a:cxn ang="0">
                  <a:pos x="T2" y="T3"/>
                </a:cxn>
                <a:cxn ang="0">
                  <a:pos x="T4" y="T5"/>
                </a:cxn>
                <a:cxn ang="0">
                  <a:pos x="T6" y="T7"/>
                </a:cxn>
                <a:cxn ang="0">
                  <a:pos x="T8" y="T9"/>
                </a:cxn>
                <a:cxn ang="0">
                  <a:pos x="T10" y="T11"/>
                </a:cxn>
              </a:cxnLst>
              <a:rect l="0" t="0" r="r" b="b"/>
              <a:pathLst>
                <a:path w="305" h="543">
                  <a:moveTo>
                    <a:pt x="0" y="0"/>
                  </a:moveTo>
                  <a:cubicBezTo>
                    <a:pt x="0" y="543"/>
                    <a:pt x="0" y="543"/>
                    <a:pt x="0" y="543"/>
                  </a:cubicBezTo>
                  <a:cubicBezTo>
                    <a:pt x="263" y="543"/>
                    <a:pt x="263" y="543"/>
                    <a:pt x="263" y="543"/>
                  </a:cubicBezTo>
                  <a:cubicBezTo>
                    <a:pt x="305" y="495"/>
                    <a:pt x="305" y="495"/>
                    <a:pt x="305" y="495"/>
                  </a:cubicBezTo>
                  <a:cubicBezTo>
                    <a:pt x="305" y="41"/>
                    <a:pt x="305" y="41"/>
                    <a:pt x="305" y="41"/>
                  </a:cubicBezTo>
                  <a:cubicBezTo>
                    <a:pt x="201" y="38"/>
                    <a:pt x="100" y="22"/>
                    <a:pt x="0" y="0"/>
                  </a:cubicBezTo>
                </a:path>
              </a:pathLst>
            </a:custGeom>
            <a:solidFill>
              <a:schemeClr val="accent4"/>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Freeform 214">
              <a:extLst>
                <a:ext uri="{FF2B5EF4-FFF2-40B4-BE49-F238E27FC236}">
                  <a16:creationId xmlns:a16="http://schemas.microsoft.com/office/drawing/2014/main" id="{FB3CE569-67BE-2F4D-81FC-A9ECE2137FF1}"/>
                </a:ext>
              </a:extLst>
            </p:cNvPr>
            <p:cNvSpPr/>
            <p:nvPr/>
          </p:nvSpPr>
          <p:spPr bwMode="auto">
            <a:xfrm>
              <a:off x="6093755" y="4617535"/>
              <a:ext cx="280305" cy="1066509"/>
            </a:xfrm>
            <a:custGeom>
              <a:avLst/>
              <a:gdLst>
                <a:gd name="T0" fmla="*/ 0 w 158"/>
                <a:gd name="T1" fmla="*/ 0 h 602"/>
                <a:gd name="T2" fmla="*/ 0 w 158"/>
                <a:gd name="T3" fmla="*/ 602 h 602"/>
                <a:gd name="T4" fmla="*/ 158 w 158"/>
                <a:gd name="T5" fmla="*/ 602 h 602"/>
                <a:gd name="T6" fmla="*/ 158 w 158"/>
                <a:gd name="T7" fmla="*/ 40 h 602"/>
                <a:gd name="T8" fmla="*/ 0 w 158"/>
                <a:gd name="T9" fmla="*/ 0 h 602"/>
              </a:gdLst>
              <a:ahLst/>
              <a:cxnLst>
                <a:cxn ang="0">
                  <a:pos x="T0" y="T1"/>
                </a:cxn>
                <a:cxn ang="0">
                  <a:pos x="T2" y="T3"/>
                </a:cxn>
                <a:cxn ang="0">
                  <a:pos x="T4" y="T5"/>
                </a:cxn>
                <a:cxn ang="0">
                  <a:pos x="T6" y="T7"/>
                </a:cxn>
                <a:cxn ang="0">
                  <a:pos x="T8" y="T9"/>
                </a:cxn>
              </a:cxnLst>
              <a:rect l="0" t="0" r="r" b="b"/>
              <a:pathLst>
                <a:path w="158" h="602">
                  <a:moveTo>
                    <a:pt x="0" y="0"/>
                  </a:moveTo>
                  <a:cubicBezTo>
                    <a:pt x="0" y="602"/>
                    <a:pt x="0" y="602"/>
                    <a:pt x="0" y="602"/>
                  </a:cubicBezTo>
                  <a:cubicBezTo>
                    <a:pt x="158" y="602"/>
                    <a:pt x="158" y="602"/>
                    <a:pt x="158" y="602"/>
                  </a:cubicBezTo>
                  <a:cubicBezTo>
                    <a:pt x="158" y="40"/>
                    <a:pt x="158" y="40"/>
                    <a:pt x="158" y="40"/>
                  </a:cubicBezTo>
                  <a:cubicBezTo>
                    <a:pt x="105" y="28"/>
                    <a:pt x="52" y="14"/>
                    <a:pt x="0" y="0"/>
                  </a:cubicBezTo>
                </a:path>
              </a:pathLst>
            </a:custGeom>
            <a:solidFill>
              <a:schemeClr val="accent2"/>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Freeform 215">
              <a:extLst>
                <a:ext uri="{FF2B5EF4-FFF2-40B4-BE49-F238E27FC236}">
                  <a16:creationId xmlns:a16="http://schemas.microsoft.com/office/drawing/2014/main" id="{478156C3-B119-2E41-96FC-35980117BD12}"/>
                </a:ext>
              </a:extLst>
            </p:cNvPr>
            <p:cNvSpPr/>
            <p:nvPr/>
          </p:nvSpPr>
          <p:spPr bwMode="auto">
            <a:xfrm>
              <a:off x="6368814" y="4686487"/>
              <a:ext cx="282554" cy="997557"/>
            </a:xfrm>
            <a:custGeom>
              <a:avLst/>
              <a:gdLst>
                <a:gd name="T0" fmla="*/ 0 w 159"/>
                <a:gd name="T1" fmla="*/ 0 h 563"/>
                <a:gd name="T2" fmla="*/ 0 w 159"/>
                <a:gd name="T3" fmla="*/ 563 h 563"/>
                <a:gd name="T4" fmla="*/ 159 w 159"/>
                <a:gd name="T5" fmla="*/ 563 h 563"/>
                <a:gd name="T6" fmla="*/ 159 w 159"/>
                <a:gd name="T7" fmla="*/ 30 h 563"/>
                <a:gd name="T8" fmla="*/ 0 w 159"/>
                <a:gd name="T9" fmla="*/ 0 h 563"/>
              </a:gdLst>
              <a:ahLst/>
              <a:cxnLst>
                <a:cxn ang="0">
                  <a:pos x="T0" y="T1"/>
                </a:cxn>
                <a:cxn ang="0">
                  <a:pos x="T2" y="T3"/>
                </a:cxn>
                <a:cxn ang="0">
                  <a:pos x="T4" y="T5"/>
                </a:cxn>
                <a:cxn ang="0">
                  <a:pos x="T6" y="T7"/>
                </a:cxn>
                <a:cxn ang="0">
                  <a:pos x="T8" y="T9"/>
                </a:cxn>
              </a:cxnLst>
              <a:rect l="0" t="0" r="r" b="b"/>
              <a:pathLst>
                <a:path w="159" h="563">
                  <a:moveTo>
                    <a:pt x="0" y="0"/>
                  </a:moveTo>
                  <a:cubicBezTo>
                    <a:pt x="0" y="563"/>
                    <a:pt x="0" y="563"/>
                    <a:pt x="0" y="563"/>
                  </a:cubicBezTo>
                  <a:cubicBezTo>
                    <a:pt x="159" y="563"/>
                    <a:pt x="159" y="563"/>
                    <a:pt x="159" y="563"/>
                  </a:cubicBezTo>
                  <a:cubicBezTo>
                    <a:pt x="159" y="30"/>
                    <a:pt x="159" y="30"/>
                    <a:pt x="159" y="30"/>
                  </a:cubicBezTo>
                  <a:cubicBezTo>
                    <a:pt x="106" y="22"/>
                    <a:pt x="53" y="12"/>
                    <a:pt x="0" y="0"/>
                  </a:cubicBezTo>
                </a:path>
              </a:pathLst>
            </a:custGeom>
            <a:solidFill>
              <a:schemeClr val="accent3"/>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Rectangle 217">
              <a:extLst>
                <a:ext uri="{FF2B5EF4-FFF2-40B4-BE49-F238E27FC236}">
                  <a16:creationId xmlns:a16="http://schemas.microsoft.com/office/drawing/2014/main" id="{517B08C8-4383-4047-BC3E-7E4A3683EB1E}"/>
                </a:ext>
              </a:extLst>
            </p:cNvPr>
            <p:cNvSpPr>
              <a:spLocks noChangeArrowheads="1"/>
            </p:cNvSpPr>
            <p:nvPr/>
          </p:nvSpPr>
          <p:spPr bwMode="auto">
            <a:xfrm>
              <a:off x="6088508" y="4711220"/>
              <a:ext cx="10493" cy="9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219">
              <a:extLst>
                <a:ext uri="{FF2B5EF4-FFF2-40B4-BE49-F238E27FC236}">
                  <a16:creationId xmlns:a16="http://schemas.microsoft.com/office/drawing/2014/main" id="{3342DA72-9CE1-0A4D-A0C6-65824173A494}"/>
                </a:ext>
              </a:extLst>
            </p:cNvPr>
            <p:cNvSpPr/>
            <p:nvPr/>
          </p:nvSpPr>
          <p:spPr bwMode="auto">
            <a:xfrm>
              <a:off x="5816447" y="5570872"/>
              <a:ext cx="0" cy="8994"/>
            </a:xfrm>
            <a:custGeom>
              <a:avLst/>
              <a:gdLst>
                <a:gd name="T0" fmla="*/ 0 h 5"/>
                <a:gd name="T1" fmla="*/ 5 h 5"/>
                <a:gd name="T2" fmla="*/ 5 h 5"/>
                <a:gd name="T3" fmla="*/ 0 h 5"/>
                <a:gd name="T4" fmla="*/ 0 h 5"/>
              </a:gdLst>
              <a:ahLst/>
              <a:cxnLst>
                <a:cxn ang="0">
                  <a:pos x="0" y="T0"/>
                </a:cxn>
                <a:cxn ang="0">
                  <a:pos x="0" y="T1"/>
                </a:cxn>
                <a:cxn ang="0">
                  <a:pos x="0" y="T2"/>
                </a:cxn>
                <a:cxn ang="0">
                  <a:pos x="0" y="T3"/>
                </a:cxn>
                <a:cxn ang="0">
                  <a:pos x="0" y="T4"/>
                </a:cxn>
              </a:cxnLst>
              <a:rect l="0" t="0" r="r" b="b"/>
              <a:pathLst>
                <a:path h="5">
                  <a:moveTo>
                    <a:pt x="0" y="0"/>
                  </a:moveTo>
                  <a:cubicBezTo>
                    <a:pt x="0" y="5"/>
                    <a:pt x="0" y="5"/>
                    <a:pt x="0" y="5"/>
                  </a:cubicBezTo>
                  <a:cubicBezTo>
                    <a:pt x="0" y="5"/>
                    <a:pt x="0" y="5"/>
                    <a:pt x="0" y="5"/>
                  </a:cubicBezTo>
                  <a:cubicBezTo>
                    <a:pt x="0" y="4"/>
                    <a:pt x="0" y="2"/>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Freeform 220">
              <a:extLst>
                <a:ext uri="{FF2B5EF4-FFF2-40B4-BE49-F238E27FC236}">
                  <a16:creationId xmlns:a16="http://schemas.microsoft.com/office/drawing/2014/main" id="{1F4B26AD-D218-574D-A71B-59E5CA01A086}"/>
                </a:ext>
              </a:extLst>
            </p:cNvPr>
            <p:cNvSpPr/>
            <p:nvPr/>
          </p:nvSpPr>
          <p:spPr bwMode="auto">
            <a:xfrm>
              <a:off x="5816447" y="5528152"/>
              <a:ext cx="2248" cy="42720"/>
            </a:xfrm>
            <a:custGeom>
              <a:avLst/>
              <a:gdLst>
                <a:gd name="T0" fmla="*/ 0 w 1"/>
                <a:gd name="T1" fmla="*/ 0 h 24"/>
                <a:gd name="T2" fmla="*/ 0 w 1"/>
                <a:gd name="T3" fmla="*/ 24 h 24"/>
                <a:gd name="T4" fmla="*/ 0 w 1"/>
                <a:gd name="T5" fmla="*/ 24 h 24"/>
                <a:gd name="T6" fmla="*/ 1 w 1"/>
                <a:gd name="T7" fmla="*/ 16 h 24"/>
                <a:gd name="T8" fmla="*/ 0 w 1"/>
                <a:gd name="T9" fmla="*/ 8 h 24"/>
                <a:gd name="T10" fmla="*/ 0 w 1"/>
                <a:gd name="T11" fmla="*/ 8 h 24"/>
                <a:gd name="T12" fmla="*/ 0 w 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 h="24">
                  <a:moveTo>
                    <a:pt x="0" y="0"/>
                  </a:moveTo>
                  <a:cubicBezTo>
                    <a:pt x="0" y="24"/>
                    <a:pt x="0" y="24"/>
                    <a:pt x="0" y="24"/>
                  </a:cubicBezTo>
                  <a:cubicBezTo>
                    <a:pt x="0" y="24"/>
                    <a:pt x="0" y="24"/>
                    <a:pt x="0" y="24"/>
                  </a:cubicBezTo>
                  <a:cubicBezTo>
                    <a:pt x="1" y="22"/>
                    <a:pt x="1" y="19"/>
                    <a:pt x="1" y="16"/>
                  </a:cubicBezTo>
                  <a:cubicBezTo>
                    <a:pt x="1" y="13"/>
                    <a:pt x="1" y="11"/>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 name="Freeform 221">
              <a:extLst>
                <a:ext uri="{FF2B5EF4-FFF2-40B4-BE49-F238E27FC236}">
                  <a16:creationId xmlns:a16="http://schemas.microsoft.com/office/drawing/2014/main" id="{382245E4-748B-4943-825D-46CBCFD24A02}"/>
                </a:ext>
              </a:extLst>
            </p:cNvPr>
            <p:cNvSpPr/>
            <p:nvPr/>
          </p:nvSpPr>
          <p:spPr bwMode="auto">
            <a:xfrm>
              <a:off x="6642374" y="4711220"/>
              <a:ext cx="10493" cy="28480"/>
            </a:xfrm>
            <a:custGeom>
              <a:avLst/>
              <a:gdLst>
                <a:gd name="T0" fmla="*/ 6 w 6"/>
                <a:gd name="T1" fmla="*/ 0 h 16"/>
                <a:gd name="T2" fmla="*/ 0 w 6"/>
                <a:gd name="T3" fmla="*/ 0 h 16"/>
                <a:gd name="T4" fmla="*/ 0 w 6"/>
                <a:gd name="T5" fmla="*/ 15 h 16"/>
                <a:gd name="T6" fmla="*/ 6 w 6"/>
                <a:gd name="T7" fmla="*/ 16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0" y="0"/>
                    <a:pt x="0" y="0"/>
                    <a:pt x="0" y="0"/>
                  </a:cubicBezTo>
                  <a:cubicBezTo>
                    <a:pt x="0" y="15"/>
                    <a:pt x="0" y="15"/>
                    <a:pt x="0" y="15"/>
                  </a:cubicBezTo>
                  <a:cubicBezTo>
                    <a:pt x="2" y="16"/>
                    <a:pt x="4" y="16"/>
                    <a:pt x="6" y="16"/>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Freeform 222">
              <a:extLst>
                <a:ext uri="{FF2B5EF4-FFF2-40B4-BE49-F238E27FC236}">
                  <a16:creationId xmlns:a16="http://schemas.microsoft.com/office/drawing/2014/main" id="{9E1DF6B7-80A7-5940-8082-40F427E8C983}"/>
                </a:ext>
              </a:extLst>
            </p:cNvPr>
            <p:cNvSpPr/>
            <p:nvPr/>
          </p:nvSpPr>
          <p:spPr bwMode="auto">
            <a:xfrm>
              <a:off x="6642374" y="4738201"/>
              <a:ext cx="10493" cy="759972"/>
            </a:xfrm>
            <a:custGeom>
              <a:avLst/>
              <a:gdLst>
                <a:gd name="T0" fmla="*/ 0 w 6"/>
                <a:gd name="T1" fmla="*/ 0 h 429"/>
                <a:gd name="T2" fmla="*/ 0 w 6"/>
                <a:gd name="T3" fmla="*/ 0 h 429"/>
                <a:gd name="T4" fmla="*/ 5 w 6"/>
                <a:gd name="T5" fmla="*/ 1 h 429"/>
                <a:gd name="T6" fmla="*/ 5 w 6"/>
                <a:gd name="T7" fmla="*/ 428 h 429"/>
                <a:gd name="T8" fmla="*/ 6 w 6"/>
                <a:gd name="T9" fmla="*/ 429 h 429"/>
                <a:gd name="T10" fmla="*/ 6 w 6"/>
                <a:gd name="T11" fmla="*/ 1 h 429"/>
                <a:gd name="T12" fmla="*/ 0 w 6"/>
                <a:gd name="T13" fmla="*/ 0 h 429"/>
              </a:gdLst>
              <a:ahLst/>
              <a:cxnLst>
                <a:cxn ang="0">
                  <a:pos x="T0" y="T1"/>
                </a:cxn>
                <a:cxn ang="0">
                  <a:pos x="T2" y="T3"/>
                </a:cxn>
                <a:cxn ang="0">
                  <a:pos x="T4" y="T5"/>
                </a:cxn>
                <a:cxn ang="0">
                  <a:pos x="T6" y="T7"/>
                </a:cxn>
                <a:cxn ang="0">
                  <a:pos x="T8" y="T9"/>
                </a:cxn>
                <a:cxn ang="0">
                  <a:pos x="T10" y="T11"/>
                </a:cxn>
                <a:cxn ang="0">
                  <a:pos x="T12" y="T13"/>
                </a:cxn>
              </a:cxnLst>
              <a:rect l="0" t="0" r="r" b="b"/>
              <a:pathLst>
                <a:path w="6" h="429">
                  <a:moveTo>
                    <a:pt x="0" y="0"/>
                  </a:moveTo>
                  <a:cubicBezTo>
                    <a:pt x="0" y="0"/>
                    <a:pt x="0" y="0"/>
                    <a:pt x="0" y="0"/>
                  </a:cubicBezTo>
                  <a:cubicBezTo>
                    <a:pt x="2" y="1"/>
                    <a:pt x="3" y="1"/>
                    <a:pt x="5" y="1"/>
                  </a:cubicBezTo>
                  <a:cubicBezTo>
                    <a:pt x="5" y="428"/>
                    <a:pt x="5" y="428"/>
                    <a:pt x="5" y="428"/>
                  </a:cubicBezTo>
                  <a:cubicBezTo>
                    <a:pt x="5" y="428"/>
                    <a:pt x="6" y="429"/>
                    <a:pt x="6" y="429"/>
                  </a:cubicBezTo>
                  <a:cubicBezTo>
                    <a:pt x="6" y="1"/>
                    <a:pt x="6" y="1"/>
                    <a:pt x="6" y="1"/>
                  </a:cubicBezTo>
                  <a:cubicBezTo>
                    <a:pt x="4" y="1"/>
                    <a:pt x="2" y="1"/>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Freeform 224">
              <a:extLst>
                <a:ext uri="{FF2B5EF4-FFF2-40B4-BE49-F238E27FC236}">
                  <a16:creationId xmlns:a16="http://schemas.microsoft.com/office/drawing/2014/main" id="{573CAFA9-7210-2847-9073-548D69C3A395}"/>
                </a:ext>
              </a:extLst>
            </p:cNvPr>
            <p:cNvSpPr/>
            <p:nvPr/>
          </p:nvSpPr>
          <p:spPr bwMode="auto">
            <a:xfrm>
              <a:off x="6367315" y="4711220"/>
              <a:ext cx="1499" cy="783206"/>
            </a:xfrm>
            <a:custGeom>
              <a:avLst/>
              <a:gdLst>
                <a:gd name="T0" fmla="*/ 1 w 1"/>
                <a:gd name="T1" fmla="*/ 0 h 442"/>
                <a:gd name="T2" fmla="*/ 0 w 1"/>
                <a:gd name="T3" fmla="*/ 0 h 442"/>
                <a:gd name="T4" fmla="*/ 0 w 1"/>
                <a:gd name="T5" fmla="*/ 442 h 442"/>
                <a:gd name="T6" fmla="*/ 1 w 1"/>
                <a:gd name="T7" fmla="*/ 438 h 442"/>
                <a:gd name="T8" fmla="*/ 1 w 1"/>
                <a:gd name="T9" fmla="*/ 441 h 442"/>
                <a:gd name="T10" fmla="*/ 1 w 1"/>
                <a:gd name="T11" fmla="*/ 0 h 442"/>
              </a:gdLst>
              <a:ahLst/>
              <a:cxnLst>
                <a:cxn ang="0">
                  <a:pos x="T0" y="T1"/>
                </a:cxn>
                <a:cxn ang="0">
                  <a:pos x="T2" y="T3"/>
                </a:cxn>
                <a:cxn ang="0">
                  <a:pos x="T4" y="T5"/>
                </a:cxn>
                <a:cxn ang="0">
                  <a:pos x="T6" y="T7"/>
                </a:cxn>
                <a:cxn ang="0">
                  <a:pos x="T8" y="T9"/>
                </a:cxn>
                <a:cxn ang="0">
                  <a:pos x="T10" y="T11"/>
                </a:cxn>
              </a:cxnLst>
              <a:rect l="0" t="0" r="r" b="b"/>
              <a:pathLst>
                <a:path w="1" h="442">
                  <a:moveTo>
                    <a:pt x="1" y="0"/>
                  </a:moveTo>
                  <a:cubicBezTo>
                    <a:pt x="0" y="0"/>
                    <a:pt x="0" y="0"/>
                    <a:pt x="0" y="0"/>
                  </a:cubicBezTo>
                  <a:cubicBezTo>
                    <a:pt x="0" y="442"/>
                    <a:pt x="0" y="442"/>
                    <a:pt x="0" y="442"/>
                  </a:cubicBezTo>
                  <a:cubicBezTo>
                    <a:pt x="1" y="440"/>
                    <a:pt x="1" y="438"/>
                    <a:pt x="1" y="438"/>
                  </a:cubicBezTo>
                  <a:cubicBezTo>
                    <a:pt x="1" y="438"/>
                    <a:pt x="1" y="439"/>
                    <a:pt x="1" y="44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226">
              <a:extLst>
                <a:ext uri="{FF2B5EF4-FFF2-40B4-BE49-F238E27FC236}">
                  <a16:creationId xmlns:a16="http://schemas.microsoft.com/office/drawing/2014/main" id="{28C8A097-1130-3740-A3D7-38529F598065}"/>
                </a:ext>
              </a:extLst>
            </p:cNvPr>
            <p:cNvSpPr/>
            <p:nvPr/>
          </p:nvSpPr>
          <p:spPr bwMode="auto">
            <a:xfrm>
              <a:off x="5816447" y="5499672"/>
              <a:ext cx="1127967" cy="803441"/>
            </a:xfrm>
            <a:custGeom>
              <a:avLst/>
              <a:gdLst>
                <a:gd name="T0" fmla="*/ 76 w 635"/>
                <a:gd name="T1" fmla="*/ 55 h 453"/>
                <a:gd name="T2" fmla="*/ 156 w 635"/>
                <a:gd name="T3" fmla="*/ 1 h 453"/>
                <a:gd name="T4" fmla="*/ 230 w 635"/>
                <a:gd name="T5" fmla="*/ 60 h 453"/>
                <a:gd name="T6" fmla="*/ 311 w 635"/>
                <a:gd name="T7" fmla="*/ 0 h 453"/>
                <a:gd name="T8" fmla="*/ 390 w 635"/>
                <a:gd name="T9" fmla="*/ 59 h 453"/>
                <a:gd name="T10" fmla="*/ 469 w 635"/>
                <a:gd name="T11" fmla="*/ 1 h 453"/>
                <a:gd name="T12" fmla="*/ 557 w 635"/>
                <a:gd name="T13" fmla="*/ 53 h 453"/>
                <a:gd name="T14" fmla="*/ 635 w 635"/>
                <a:gd name="T15" fmla="*/ 19 h 453"/>
                <a:gd name="T16" fmla="*/ 635 w 635"/>
                <a:gd name="T17" fmla="*/ 44 h 453"/>
                <a:gd name="T18" fmla="*/ 432 w 635"/>
                <a:gd name="T19" fmla="*/ 394 h 453"/>
                <a:gd name="T20" fmla="*/ 317 w 635"/>
                <a:gd name="T21" fmla="*/ 453 h 453"/>
                <a:gd name="T22" fmla="*/ 208 w 635"/>
                <a:gd name="T23" fmla="*/ 408 h 453"/>
                <a:gd name="T24" fmla="*/ 0 w 635"/>
                <a:gd name="T25" fmla="*/ 47 h 453"/>
                <a:gd name="T26" fmla="*/ 0 w 635"/>
                <a:gd name="T27" fmla="*/ 16 h 453"/>
                <a:gd name="T28" fmla="*/ 76 w 635"/>
                <a:gd name="T29" fmla="*/ 5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53">
                  <a:moveTo>
                    <a:pt x="76" y="55"/>
                  </a:moveTo>
                  <a:cubicBezTo>
                    <a:pt x="146" y="51"/>
                    <a:pt x="156" y="1"/>
                    <a:pt x="156" y="1"/>
                  </a:cubicBezTo>
                  <a:cubicBezTo>
                    <a:pt x="156" y="1"/>
                    <a:pt x="167" y="60"/>
                    <a:pt x="230" y="60"/>
                  </a:cubicBezTo>
                  <a:cubicBezTo>
                    <a:pt x="296" y="60"/>
                    <a:pt x="311" y="0"/>
                    <a:pt x="311" y="0"/>
                  </a:cubicBezTo>
                  <a:cubicBezTo>
                    <a:pt x="311" y="0"/>
                    <a:pt x="320" y="59"/>
                    <a:pt x="390" y="59"/>
                  </a:cubicBezTo>
                  <a:cubicBezTo>
                    <a:pt x="453" y="59"/>
                    <a:pt x="469" y="1"/>
                    <a:pt x="469" y="1"/>
                  </a:cubicBezTo>
                  <a:cubicBezTo>
                    <a:pt x="469" y="1"/>
                    <a:pt x="489" y="53"/>
                    <a:pt x="557" y="53"/>
                  </a:cubicBezTo>
                  <a:cubicBezTo>
                    <a:pt x="588" y="53"/>
                    <a:pt x="622" y="47"/>
                    <a:pt x="635" y="19"/>
                  </a:cubicBezTo>
                  <a:cubicBezTo>
                    <a:pt x="634" y="36"/>
                    <a:pt x="635" y="44"/>
                    <a:pt x="635" y="44"/>
                  </a:cubicBezTo>
                  <a:cubicBezTo>
                    <a:pt x="432" y="394"/>
                    <a:pt x="432" y="394"/>
                    <a:pt x="432" y="394"/>
                  </a:cubicBezTo>
                  <a:cubicBezTo>
                    <a:pt x="317" y="453"/>
                    <a:pt x="317" y="453"/>
                    <a:pt x="317" y="453"/>
                  </a:cubicBezTo>
                  <a:cubicBezTo>
                    <a:pt x="208" y="408"/>
                    <a:pt x="208" y="408"/>
                    <a:pt x="208" y="408"/>
                  </a:cubicBezTo>
                  <a:cubicBezTo>
                    <a:pt x="0" y="47"/>
                    <a:pt x="0" y="47"/>
                    <a:pt x="0" y="47"/>
                  </a:cubicBezTo>
                  <a:cubicBezTo>
                    <a:pt x="0" y="47"/>
                    <a:pt x="1" y="34"/>
                    <a:pt x="0" y="16"/>
                  </a:cubicBezTo>
                  <a:cubicBezTo>
                    <a:pt x="4" y="47"/>
                    <a:pt x="40" y="57"/>
                    <a:pt x="76" y="55"/>
                  </a:cubicBezTo>
                </a:path>
              </a:pathLst>
            </a:custGeom>
            <a:gradFill>
              <a:gsLst>
                <a:gs pos="0">
                  <a:srgbClr val="ADA795"/>
                </a:gs>
                <a:gs pos="78000">
                  <a:srgbClr val="DCDAD3"/>
                </a:gs>
                <a:gs pos="50000">
                  <a:srgbClr val="F1F0EF"/>
                </a:gs>
                <a:gs pos="17000">
                  <a:srgbClr val="F2F2F2"/>
                </a:gs>
                <a:gs pos="31000">
                  <a:srgbClr val="C1BCAF"/>
                </a:gs>
                <a:gs pos="100000">
                  <a:srgbClr val="ADA79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Freeform 228">
              <a:extLst>
                <a:ext uri="{FF2B5EF4-FFF2-40B4-BE49-F238E27FC236}">
                  <a16:creationId xmlns:a16="http://schemas.microsoft.com/office/drawing/2014/main" id="{3087BB2F-8085-EF4D-9503-BFA4E797E6C6}"/>
                </a:ext>
              </a:extLst>
            </p:cNvPr>
            <p:cNvSpPr/>
            <p:nvPr/>
          </p:nvSpPr>
          <p:spPr bwMode="auto">
            <a:xfrm>
              <a:off x="6272880" y="3931762"/>
              <a:ext cx="334268" cy="65205"/>
            </a:xfrm>
            <a:custGeom>
              <a:avLst/>
              <a:gdLst>
                <a:gd name="T0" fmla="*/ 0 w 188"/>
                <a:gd name="T1" fmla="*/ 0 h 37"/>
                <a:gd name="T2" fmla="*/ 188 w 188"/>
                <a:gd name="T3" fmla="*/ 4 h 37"/>
                <a:gd name="T4" fmla="*/ 50 w 188"/>
                <a:gd name="T5" fmla="*/ 37 h 37"/>
                <a:gd name="T6" fmla="*/ 0 w 188"/>
                <a:gd name="T7" fmla="*/ 36 h 37"/>
                <a:gd name="T8" fmla="*/ 0 w 188"/>
                <a:gd name="T9" fmla="*/ 0 h 37"/>
              </a:gdLst>
              <a:ahLst/>
              <a:cxnLst>
                <a:cxn ang="0">
                  <a:pos x="T0" y="T1"/>
                </a:cxn>
                <a:cxn ang="0">
                  <a:pos x="T2" y="T3"/>
                </a:cxn>
                <a:cxn ang="0">
                  <a:pos x="T4" y="T5"/>
                </a:cxn>
                <a:cxn ang="0">
                  <a:pos x="T6" y="T7"/>
                </a:cxn>
                <a:cxn ang="0">
                  <a:pos x="T8" y="T9"/>
                </a:cxn>
              </a:cxnLst>
              <a:rect l="0" t="0" r="r" b="b"/>
              <a:pathLst>
                <a:path w="188" h="37">
                  <a:moveTo>
                    <a:pt x="0" y="0"/>
                  </a:moveTo>
                  <a:cubicBezTo>
                    <a:pt x="67" y="0"/>
                    <a:pt x="130" y="1"/>
                    <a:pt x="188" y="4"/>
                  </a:cubicBezTo>
                  <a:cubicBezTo>
                    <a:pt x="50" y="37"/>
                    <a:pt x="50" y="37"/>
                    <a:pt x="50" y="37"/>
                  </a:cubicBezTo>
                  <a:cubicBezTo>
                    <a:pt x="34" y="36"/>
                    <a:pt x="18" y="36"/>
                    <a:pt x="0" y="3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 name="Freeform 229">
              <a:extLst>
                <a:ext uri="{FF2B5EF4-FFF2-40B4-BE49-F238E27FC236}">
                  <a16:creationId xmlns:a16="http://schemas.microsoft.com/office/drawing/2014/main" id="{C0B70A28-9281-3D49-AE21-97A13DD9ACB2}"/>
                </a:ext>
              </a:extLst>
            </p:cNvPr>
            <p:cNvSpPr/>
            <p:nvPr/>
          </p:nvSpPr>
          <p:spPr bwMode="auto">
            <a:xfrm>
              <a:off x="6362068" y="3878549"/>
              <a:ext cx="534379" cy="63706"/>
            </a:xfrm>
            <a:custGeom>
              <a:avLst/>
              <a:gdLst>
                <a:gd name="T0" fmla="*/ 138 w 301"/>
                <a:gd name="T1" fmla="*/ 0 h 36"/>
                <a:gd name="T2" fmla="*/ 301 w 301"/>
                <a:gd name="T3" fmla="*/ 11 h 36"/>
                <a:gd name="T4" fmla="*/ 42 w 301"/>
                <a:gd name="T5" fmla="*/ 36 h 36"/>
                <a:gd name="T6" fmla="*/ 0 w 301"/>
                <a:gd name="T7" fmla="*/ 34 h 36"/>
                <a:gd name="T8" fmla="*/ 138 w 301"/>
                <a:gd name="T9" fmla="*/ 0 h 36"/>
              </a:gdLst>
              <a:ahLst/>
              <a:cxnLst>
                <a:cxn ang="0">
                  <a:pos x="T0" y="T1"/>
                </a:cxn>
                <a:cxn ang="0">
                  <a:pos x="T2" y="T3"/>
                </a:cxn>
                <a:cxn ang="0">
                  <a:pos x="T4" y="T5"/>
                </a:cxn>
                <a:cxn ang="0">
                  <a:pos x="T6" y="T7"/>
                </a:cxn>
                <a:cxn ang="0">
                  <a:pos x="T8" y="T9"/>
                </a:cxn>
              </a:cxnLst>
              <a:rect l="0" t="0" r="r" b="b"/>
              <a:pathLst>
                <a:path w="301" h="36">
                  <a:moveTo>
                    <a:pt x="138" y="0"/>
                  </a:moveTo>
                  <a:cubicBezTo>
                    <a:pt x="199" y="3"/>
                    <a:pt x="254" y="6"/>
                    <a:pt x="301" y="11"/>
                  </a:cubicBezTo>
                  <a:cubicBezTo>
                    <a:pt x="42" y="36"/>
                    <a:pt x="42" y="36"/>
                    <a:pt x="42" y="36"/>
                  </a:cubicBezTo>
                  <a:cubicBezTo>
                    <a:pt x="30" y="35"/>
                    <a:pt x="16" y="34"/>
                    <a:pt x="0" y="34"/>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 name="Freeform 230">
              <a:extLst>
                <a:ext uri="{FF2B5EF4-FFF2-40B4-BE49-F238E27FC236}">
                  <a16:creationId xmlns:a16="http://schemas.microsoft.com/office/drawing/2014/main" id="{087DA25F-10E1-C54F-AEE7-7D9DB74CA133}"/>
                </a:ext>
              </a:extLst>
            </p:cNvPr>
            <p:cNvSpPr/>
            <p:nvPr/>
          </p:nvSpPr>
          <p:spPr bwMode="auto">
            <a:xfrm>
              <a:off x="6436267" y="3839576"/>
              <a:ext cx="646801" cy="50965"/>
            </a:xfrm>
            <a:custGeom>
              <a:avLst/>
              <a:gdLst>
                <a:gd name="T0" fmla="*/ 258 w 364"/>
                <a:gd name="T1" fmla="*/ 0 h 29"/>
                <a:gd name="T2" fmla="*/ 364 w 364"/>
                <a:gd name="T3" fmla="*/ 15 h 29"/>
                <a:gd name="T4" fmla="*/ 28 w 364"/>
                <a:gd name="T5" fmla="*/ 29 h 29"/>
                <a:gd name="T6" fmla="*/ 0 w 364"/>
                <a:gd name="T7" fmla="*/ 25 h 29"/>
                <a:gd name="T8" fmla="*/ 258 w 364"/>
                <a:gd name="T9" fmla="*/ 0 h 29"/>
              </a:gdLst>
              <a:ahLst/>
              <a:cxnLst>
                <a:cxn ang="0">
                  <a:pos x="T0" y="T1"/>
                </a:cxn>
                <a:cxn ang="0">
                  <a:pos x="T2" y="T3"/>
                </a:cxn>
                <a:cxn ang="0">
                  <a:pos x="T4" y="T5"/>
                </a:cxn>
                <a:cxn ang="0">
                  <a:pos x="T6" y="T7"/>
                </a:cxn>
                <a:cxn ang="0">
                  <a:pos x="T8" y="T9"/>
                </a:cxn>
              </a:cxnLst>
              <a:rect l="0" t="0" r="r" b="b"/>
              <a:pathLst>
                <a:path w="364" h="29">
                  <a:moveTo>
                    <a:pt x="258" y="0"/>
                  </a:moveTo>
                  <a:cubicBezTo>
                    <a:pt x="303" y="4"/>
                    <a:pt x="339" y="9"/>
                    <a:pt x="364" y="15"/>
                  </a:cubicBezTo>
                  <a:cubicBezTo>
                    <a:pt x="28" y="29"/>
                    <a:pt x="28" y="29"/>
                    <a:pt x="28" y="29"/>
                  </a:cubicBezTo>
                  <a:cubicBezTo>
                    <a:pt x="21" y="28"/>
                    <a:pt x="12" y="26"/>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 name="Freeform 231">
              <a:extLst>
                <a:ext uri="{FF2B5EF4-FFF2-40B4-BE49-F238E27FC236}">
                  <a16:creationId xmlns:a16="http://schemas.microsoft.com/office/drawing/2014/main" id="{427190C8-8E55-2941-808B-564B054F8641}"/>
                </a:ext>
              </a:extLst>
            </p:cNvPr>
            <p:cNvSpPr/>
            <p:nvPr/>
          </p:nvSpPr>
          <p:spPr bwMode="auto">
            <a:xfrm>
              <a:off x="5934115" y="3990221"/>
              <a:ext cx="338765" cy="65205"/>
            </a:xfrm>
            <a:custGeom>
              <a:avLst/>
              <a:gdLst>
                <a:gd name="T0" fmla="*/ 0 w 191"/>
                <a:gd name="T1" fmla="*/ 4 h 37"/>
                <a:gd name="T2" fmla="*/ 141 w 191"/>
                <a:gd name="T3" fmla="*/ 37 h 37"/>
                <a:gd name="T4" fmla="*/ 191 w 191"/>
                <a:gd name="T5" fmla="*/ 36 h 37"/>
                <a:gd name="T6" fmla="*/ 191 w 191"/>
                <a:gd name="T7" fmla="*/ 0 h 37"/>
                <a:gd name="T8" fmla="*/ 0 w 191"/>
                <a:gd name="T9" fmla="*/ 4 h 37"/>
              </a:gdLst>
              <a:ahLst/>
              <a:cxnLst>
                <a:cxn ang="0">
                  <a:pos x="T0" y="T1"/>
                </a:cxn>
                <a:cxn ang="0">
                  <a:pos x="T2" y="T3"/>
                </a:cxn>
                <a:cxn ang="0">
                  <a:pos x="T4" y="T5"/>
                </a:cxn>
                <a:cxn ang="0">
                  <a:pos x="T6" y="T7"/>
                </a:cxn>
                <a:cxn ang="0">
                  <a:pos x="T8" y="T9"/>
                </a:cxn>
              </a:cxnLst>
              <a:rect l="0" t="0" r="r" b="b"/>
              <a:pathLst>
                <a:path w="191" h="37">
                  <a:moveTo>
                    <a:pt x="0" y="4"/>
                  </a:moveTo>
                  <a:cubicBezTo>
                    <a:pt x="141" y="37"/>
                    <a:pt x="141" y="37"/>
                    <a:pt x="141" y="37"/>
                  </a:cubicBezTo>
                  <a:cubicBezTo>
                    <a:pt x="157" y="37"/>
                    <a:pt x="173" y="36"/>
                    <a:pt x="191" y="36"/>
                  </a:cubicBezTo>
                  <a:cubicBezTo>
                    <a:pt x="191" y="0"/>
                    <a:pt x="191" y="0"/>
                    <a:pt x="191" y="0"/>
                  </a:cubicBezTo>
                  <a:cubicBezTo>
                    <a:pt x="123" y="0"/>
                    <a:pt x="59"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 name="Freeform 232">
              <a:extLst>
                <a:ext uri="{FF2B5EF4-FFF2-40B4-BE49-F238E27FC236}">
                  <a16:creationId xmlns:a16="http://schemas.microsoft.com/office/drawing/2014/main" id="{F7608DD0-4D06-B24F-9E96-37C021D9C9C4}"/>
                </a:ext>
              </a:extLst>
            </p:cNvPr>
            <p:cNvSpPr/>
            <p:nvPr/>
          </p:nvSpPr>
          <p:spPr bwMode="auto">
            <a:xfrm>
              <a:off x="5651562" y="4055426"/>
              <a:ext cx="532880" cy="63706"/>
            </a:xfrm>
            <a:custGeom>
              <a:avLst/>
              <a:gdLst>
                <a:gd name="T0" fmla="*/ 159 w 300"/>
                <a:gd name="T1" fmla="*/ 0 h 36"/>
                <a:gd name="T2" fmla="*/ 300 w 300"/>
                <a:gd name="T3" fmla="*/ 33 h 36"/>
                <a:gd name="T4" fmla="*/ 258 w 300"/>
                <a:gd name="T5" fmla="*/ 36 h 36"/>
                <a:gd name="T6" fmla="*/ 0 w 300"/>
                <a:gd name="T7" fmla="*/ 11 h 36"/>
                <a:gd name="T8" fmla="*/ 159 w 300"/>
                <a:gd name="T9" fmla="*/ 0 h 36"/>
              </a:gdLst>
              <a:ahLst/>
              <a:cxnLst>
                <a:cxn ang="0">
                  <a:pos x="T0" y="T1"/>
                </a:cxn>
                <a:cxn ang="0">
                  <a:pos x="T2" y="T3"/>
                </a:cxn>
                <a:cxn ang="0">
                  <a:pos x="T4" y="T5"/>
                </a:cxn>
                <a:cxn ang="0">
                  <a:pos x="T6" y="T7"/>
                </a:cxn>
                <a:cxn ang="0">
                  <a:pos x="T8" y="T9"/>
                </a:cxn>
              </a:cxnLst>
              <a:rect l="0" t="0" r="r" b="b"/>
              <a:pathLst>
                <a:path w="300" h="36">
                  <a:moveTo>
                    <a:pt x="159" y="0"/>
                  </a:moveTo>
                  <a:cubicBezTo>
                    <a:pt x="300" y="33"/>
                    <a:pt x="300" y="33"/>
                    <a:pt x="300" y="33"/>
                  </a:cubicBezTo>
                  <a:cubicBezTo>
                    <a:pt x="284" y="34"/>
                    <a:pt x="270" y="35"/>
                    <a:pt x="258" y="36"/>
                  </a:cubicBezTo>
                  <a:cubicBezTo>
                    <a:pt x="0" y="11"/>
                    <a:pt x="0" y="11"/>
                    <a:pt x="0" y="11"/>
                  </a:cubicBezTo>
                  <a:cubicBezTo>
                    <a:pt x="45" y="6"/>
                    <a:pt x="99" y="3"/>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 name="Freeform 233">
              <a:extLst>
                <a:ext uri="{FF2B5EF4-FFF2-40B4-BE49-F238E27FC236}">
                  <a16:creationId xmlns:a16="http://schemas.microsoft.com/office/drawing/2014/main" id="{08D9D4E0-CA72-C74D-A2F0-AE4ACBEFBEFF}"/>
                </a:ext>
              </a:extLst>
            </p:cNvPr>
            <p:cNvSpPr/>
            <p:nvPr/>
          </p:nvSpPr>
          <p:spPr bwMode="auto">
            <a:xfrm>
              <a:off x="5459695" y="4133371"/>
              <a:ext cx="649799" cy="51714"/>
            </a:xfrm>
            <a:custGeom>
              <a:avLst/>
              <a:gdLst>
                <a:gd name="T0" fmla="*/ 108 w 366"/>
                <a:gd name="T1" fmla="*/ 0 h 29"/>
                <a:gd name="T2" fmla="*/ 366 w 366"/>
                <a:gd name="T3" fmla="*/ 25 h 29"/>
                <a:gd name="T4" fmla="*/ 338 w 366"/>
                <a:gd name="T5" fmla="*/ 29 h 29"/>
                <a:gd name="T6" fmla="*/ 0 w 366"/>
                <a:gd name="T7" fmla="*/ 16 h 29"/>
                <a:gd name="T8" fmla="*/ 108 w 366"/>
                <a:gd name="T9" fmla="*/ 0 h 29"/>
              </a:gdLst>
              <a:ahLst/>
              <a:cxnLst>
                <a:cxn ang="0">
                  <a:pos x="T0" y="T1"/>
                </a:cxn>
                <a:cxn ang="0">
                  <a:pos x="T2" y="T3"/>
                </a:cxn>
                <a:cxn ang="0">
                  <a:pos x="T4" y="T5"/>
                </a:cxn>
                <a:cxn ang="0">
                  <a:pos x="T6" y="T7"/>
                </a:cxn>
                <a:cxn ang="0">
                  <a:pos x="T8" y="T9"/>
                </a:cxn>
              </a:cxnLst>
              <a:rect l="0" t="0" r="r" b="b"/>
              <a:pathLst>
                <a:path w="366" h="29">
                  <a:moveTo>
                    <a:pt x="108" y="0"/>
                  </a:moveTo>
                  <a:cubicBezTo>
                    <a:pt x="366" y="25"/>
                    <a:pt x="366" y="25"/>
                    <a:pt x="366" y="25"/>
                  </a:cubicBezTo>
                  <a:cubicBezTo>
                    <a:pt x="354" y="26"/>
                    <a:pt x="345" y="28"/>
                    <a:pt x="338" y="29"/>
                  </a:cubicBezTo>
                  <a:cubicBezTo>
                    <a:pt x="0" y="16"/>
                    <a:pt x="0" y="16"/>
                    <a:pt x="0" y="16"/>
                  </a:cubicBezTo>
                  <a:cubicBezTo>
                    <a:pt x="25" y="9"/>
                    <a:pt x="62" y="4"/>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 name="Freeform 234">
              <a:extLst>
                <a:ext uri="{FF2B5EF4-FFF2-40B4-BE49-F238E27FC236}">
                  <a16:creationId xmlns:a16="http://schemas.microsoft.com/office/drawing/2014/main" id="{DC3BFEFF-54B5-D244-8E23-258FD3584698}"/>
                </a:ext>
              </a:extLst>
            </p:cNvPr>
            <p:cNvSpPr/>
            <p:nvPr/>
          </p:nvSpPr>
          <p:spPr bwMode="auto">
            <a:xfrm>
              <a:off x="5394490" y="4220311"/>
              <a:ext cx="665538" cy="33727"/>
            </a:xfrm>
            <a:custGeom>
              <a:avLst/>
              <a:gdLst>
                <a:gd name="T0" fmla="*/ 37 w 375"/>
                <a:gd name="T1" fmla="*/ 0 h 19"/>
                <a:gd name="T2" fmla="*/ 375 w 375"/>
                <a:gd name="T3" fmla="*/ 14 h 19"/>
                <a:gd name="T4" fmla="*/ 365 w 375"/>
                <a:gd name="T5" fmla="*/ 19 h 19"/>
                <a:gd name="T6" fmla="*/ 0 w 375"/>
                <a:gd name="T7" fmla="*/ 19 h 19"/>
                <a:gd name="T8" fmla="*/ 37 w 375"/>
                <a:gd name="T9" fmla="*/ 0 h 19"/>
              </a:gdLst>
              <a:ahLst/>
              <a:cxnLst>
                <a:cxn ang="0">
                  <a:pos x="T0" y="T1"/>
                </a:cxn>
                <a:cxn ang="0">
                  <a:pos x="T2" y="T3"/>
                </a:cxn>
                <a:cxn ang="0">
                  <a:pos x="T4" y="T5"/>
                </a:cxn>
                <a:cxn ang="0">
                  <a:pos x="T6" y="T7"/>
                </a:cxn>
                <a:cxn ang="0">
                  <a:pos x="T8" y="T9"/>
                </a:cxn>
              </a:cxnLst>
              <a:rect l="0" t="0" r="r" b="b"/>
              <a:pathLst>
                <a:path w="375" h="19">
                  <a:moveTo>
                    <a:pt x="37" y="0"/>
                  </a:moveTo>
                  <a:cubicBezTo>
                    <a:pt x="375" y="14"/>
                    <a:pt x="375" y="14"/>
                    <a:pt x="375" y="14"/>
                  </a:cubicBezTo>
                  <a:cubicBezTo>
                    <a:pt x="369" y="15"/>
                    <a:pt x="365" y="17"/>
                    <a:pt x="365" y="19"/>
                  </a:cubicBezTo>
                  <a:cubicBezTo>
                    <a:pt x="0" y="19"/>
                    <a:pt x="0" y="19"/>
                    <a:pt x="0" y="19"/>
                  </a:cubicBezTo>
                  <a:cubicBezTo>
                    <a:pt x="0" y="12"/>
                    <a:pt x="13" y="6"/>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 name="Rectangle 235">
              <a:extLst>
                <a:ext uri="{FF2B5EF4-FFF2-40B4-BE49-F238E27FC236}">
                  <a16:creationId xmlns:a16="http://schemas.microsoft.com/office/drawing/2014/main" id="{3F04CDAE-86D7-3F46-8511-877024931BF8}"/>
                </a:ext>
              </a:extLst>
            </p:cNvPr>
            <p:cNvSpPr>
              <a:spLocks noChangeArrowheads="1"/>
            </p:cNvSpPr>
            <p:nvPr/>
          </p:nvSpPr>
          <p:spPr bwMode="auto">
            <a:xfrm>
              <a:off x="5394490" y="4254037"/>
              <a:ext cx="647550" cy="58459"/>
            </a:xfrm>
            <a:prstGeom prst="rect">
              <a:avLst/>
            </a:pr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 name="Freeform 236">
              <a:extLst>
                <a:ext uri="{FF2B5EF4-FFF2-40B4-BE49-F238E27FC236}">
                  <a16:creationId xmlns:a16="http://schemas.microsoft.com/office/drawing/2014/main" id="{2A7C9955-7A94-7F4A-BB3D-AF489A314C3B}"/>
                </a:ext>
              </a:extLst>
            </p:cNvPr>
            <p:cNvSpPr/>
            <p:nvPr/>
          </p:nvSpPr>
          <p:spPr bwMode="auto">
            <a:xfrm>
              <a:off x="5459695" y="4161852"/>
              <a:ext cx="600333" cy="81693"/>
            </a:xfrm>
            <a:custGeom>
              <a:avLst/>
              <a:gdLst>
                <a:gd name="T0" fmla="*/ 801 w 801"/>
                <a:gd name="T1" fmla="*/ 109 h 109"/>
                <a:gd name="T2" fmla="*/ 0 w 801"/>
                <a:gd name="T3" fmla="*/ 78 h 109"/>
                <a:gd name="T4" fmla="*/ 0 w 801"/>
                <a:gd name="T5" fmla="*/ 0 h 109"/>
                <a:gd name="T6" fmla="*/ 801 w 801"/>
                <a:gd name="T7" fmla="*/ 31 h 109"/>
                <a:gd name="T8" fmla="*/ 801 w 801"/>
                <a:gd name="T9" fmla="*/ 109 h 109"/>
              </a:gdLst>
              <a:ahLst/>
              <a:cxnLst>
                <a:cxn ang="0">
                  <a:pos x="T0" y="T1"/>
                </a:cxn>
                <a:cxn ang="0">
                  <a:pos x="T2" y="T3"/>
                </a:cxn>
                <a:cxn ang="0">
                  <a:pos x="T4" y="T5"/>
                </a:cxn>
                <a:cxn ang="0">
                  <a:pos x="T6" y="T7"/>
                </a:cxn>
                <a:cxn ang="0">
                  <a:pos x="T8" y="T9"/>
                </a:cxn>
              </a:cxnLst>
              <a:rect l="0" t="0" r="r" b="b"/>
              <a:pathLst>
                <a:path w="801" h="109">
                  <a:moveTo>
                    <a:pt x="801" y="109"/>
                  </a:moveTo>
                  <a:lnTo>
                    <a:pt x="0" y="78"/>
                  </a:lnTo>
                  <a:lnTo>
                    <a:pt x="0" y="0"/>
                  </a:lnTo>
                  <a:lnTo>
                    <a:pt x="801" y="31"/>
                  </a:lnTo>
                  <a:lnTo>
                    <a:pt x="801" y="109"/>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 name="Freeform 237">
              <a:extLst>
                <a:ext uri="{FF2B5EF4-FFF2-40B4-BE49-F238E27FC236}">
                  <a16:creationId xmlns:a16="http://schemas.microsoft.com/office/drawing/2014/main" id="{21B5CF26-54B7-7847-B0F8-2366EFBCEEF9}"/>
                </a:ext>
              </a:extLst>
            </p:cNvPr>
            <p:cNvSpPr/>
            <p:nvPr/>
          </p:nvSpPr>
          <p:spPr bwMode="auto">
            <a:xfrm>
              <a:off x="5651562" y="4074912"/>
              <a:ext cx="457932" cy="104927"/>
            </a:xfrm>
            <a:custGeom>
              <a:avLst/>
              <a:gdLst>
                <a:gd name="T0" fmla="*/ 611 w 611"/>
                <a:gd name="T1" fmla="*/ 140 h 140"/>
                <a:gd name="T2" fmla="*/ 0 w 611"/>
                <a:gd name="T3" fmla="*/ 78 h 140"/>
                <a:gd name="T4" fmla="*/ 0 w 611"/>
                <a:gd name="T5" fmla="*/ 0 h 140"/>
                <a:gd name="T6" fmla="*/ 611 w 611"/>
                <a:gd name="T7" fmla="*/ 59 h 140"/>
                <a:gd name="T8" fmla="*/ 611 w 611"/>
                <a:gd name="T9" fmla="*/ 140 h 140"/>
              </a:gdLst>
              <a:ahLst/>
              <a:cxnLst>
                <a:cxn ang="0">
                  <a:pos x="T0" y="T1"/>
                </a:cxn>
                <a:cxn ang="0">
                  <a:pos x="T2" y="T3"/>
                </a:cxn>
                <a:cxn ang="0">
                  <a:pos x="T4" y="T5"/>
                </a:cxn>
                <a:cxn ang="0">
                  <a:pos x="T6" y="T7"/>
                </a:cxn>
                <a:cxn ang="0">
                  <a:pos x="T8" y="T9"/>
                </a:cxn>
              </a:cxnLst>
              <a:rect l="0" t="0" r="r" b="b"/>
              <a:pathLst>
                <a:path w="611" h="140">
                  <a:moveTo>
                    <a:pt x="611" y="140"/>
                  </a:moveTo>
                  <a:lnTo>
                    <a:pt x="0" y="78"/>
                  </a:lnTo>
                  <a:lnTo>
                    <a:pt x="0" y="0"/>
                  </a:lnTo>
                  <a:lnTo>
                    <a:pt x="611" y="59"/>
                  </a:lnTo>
                  <a:lnTo>
                    <a:pt x="611" y="140"/>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1" name="Freeform 238">
              <a:extLst>
                <a:ext uri="{FF2B5EF4-FFF2-40B4-BE49-F238E27FC236}">
                  <a16:creationId xmlns:a16="http://schemas.microsoft.com/office/drawing/2014/main" id="{9EC91870-F54D-B747-818A-AB62585B817C}"/>
                </a:ext>
              </a:extLst>
            </p:cNvPr>
            <p:cNvSpPr/>
            <p:nvPr/>
          </p:nvSpPr>
          <p:spPr bwMode="auto">
            <a:xfrm>
              <a:off x="5934115" y="3996966"/>
              <a:ext cx="250326" cy="118418"/>
            </a:xfrm>
            <a:custGeom>
              <a:avLst/>
              <a:gdLst>
                <a:gd name="T0" fmla="*/ 334 w 334"/>
                <a:gd name="T1" fmla="*/ 158 h 158"/>
                <a:gd name="T2" fmla="*/ 0 w 334"/>
                <a:gd name="T3" fmla="*/ 78 h 158"/>
                <a:gd name="T4" fmla="*/ 0 w 334"/>
                <a:gd name="T5" fmla="*/ 0 h 158"/>
                <a:gd name="T6" fmla="*/ 334 w 334"/>
                <a:gd name="T7" fmla="*/ 78 h 158"/>
                <a:gd name="T8" fmla="*/ 334 w 334"/>
                <a:gd name="T9" fmla="*/ 158 h 158"/>
              </a:gdLst>
              <a:ahLst/>
              <a:cxnLst>
                <a:cxn ang="0">
                  <a:pos x="T0" y="T1"/>
                </a:cxn>
                <a:cxn ang="0">
                  <a:pos x="T2" y="T3"/>
                </a:cxn>
                <a:cxn ang="0">
                  <a:pos x="T4" y="T5"/>
                </a:cxn>
                <a:cxn ang="0">
                  <a:pos x="T6" y="T7"/>
                </a:cxn>
                <a:cxn ang="0">
                  <a:pos x="T8" y="T9"/>
                </a:cxn>
              </a:cxnLst>
              <a:rect l="0" t="0" r="r" b="b"/>
              <a:pathLst>
                <a:path w="334" h="158">
                  <a:moveTo>
                    <a:pt x="334" y="158"/>
                  </a:moveTo>
                  <a:lnTo>
                    <a:pt x="0" y="78"/>
                  </a:lnTo>
                  <a:lnTo>
                    <a:pt x="0" y="0"/>
                  </a:lnTo>
                  <a:lnTo>
                    <a:pt x="334" y="78"/>
                  </a:lnTo>
                  <a:lnTo>
                    <a:pt x="334" y="158"/>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2" name="Freeform 239">
              <a:extLst>
                <a:ext uri="{FF2B5EF4-FFF2-40B4-BE49-F238E27FC236}">
                  <a16:creationId xmlns:a16="http://schemas.microsoft.com/office/drawing/2014/main" id="{18EB097E-6B38-924B-8E22-7D8E62BA5257}"/>
                </a:ext>
              </a:extLst>
            </p:cNvPr>
            <p:cNvSpPr/>
            <p:nvPr/>
          </p:nvSpPr>
          <p:spPr bwMode="auto">
            <a:xfrm>
              <a:off x="5650063" y="4386695"/>
              <a:ext cx="459431" cy="101180"/>
            </a:xfrm>
            <a:custGeom>
              <a:avLst/>
              <a:gdLst>
                <a:gd name="T0" fmla="*/ 613 w 613"/>
                <a:gd name="T1" fmla="*/ 76 h 135"/>
                <a:gd name="T2" fmla="*/ 0 w 613"/>
                <a:gd name="T3" fmla="*/ 135 h 135"/>
                <a:gd name="T4" fmla="*/ 0 w 613"/>
                <a:gd name="T5" fmla="*/ 57 h 135"/>
                <a:gd name="T6" fmla="*/ 613 w 613"/>
                <a:gd name="T7" fmla="*/ 0 h 135"/>
                <a:gd name="T8" fmla="*/ 613 w 613"/>
                <a:gd name="T9" fmla="*/ 76 h 135"/>
              </a:gdLst>
              <a:ahLst/>
              <a:cxnLst>
                <a:cxn ang="0">
                  <a:pos x="T0" y="T1"/>
                </a:cxn>
                <a:cxn ang="0">
                  <a:pos x="T2" y="T3"/>
                </a:cxn>
                <a:cxn ang="0">
                  <a:pos x="T4" y="T5"/>
                </a:cxn>
                <a:cxn ang="0">
                  <a:pos x="T6" y="T7"/>
                </a:cxn>
                <a:cxn ang="0">
                  <a:pos x="T8" y="T9"/>
                </a:cxn>
              </a:cxnLst>
              <a:rect l="0" t="0" r="r" b="b"/>
              <a:pathLst>
                <a:path w="613" h="135">
                  <a:moveTo>
                    <a:pt x="613" y="76"/>
                  </a:moveTo>
                  <a:lnTo>
                    <a:pt x="0" y="135"/>
                  </a:lnTo>
                  <a:lnTo>
                    <a:pt x="0" y="57"/>
                  </a:lnTo>
                  <a:lnTo>
                    <a:pt x="613" y="0"/>
                  </a:lnTo>
                  <a:lnTo>
                    <a:pt x="613" y="76"/>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3" name="Freeform 240">
              <a:extLst>
                <a:ext uri="{FF2B5EF4-FFF2-40B4-BE49-F238E27FC236}">
                  <a16:creationId xmlns:a16="http://schemas.microsoft.com/office/drawing/2014/main" id="{708040F7-F7DE-7542-A142-B3105B863934}"/>
                </a:ext>
              </a:extLst>
            </p:cNvPr>
            <p:cNvSpPr/>
            <p:nvPr/>
          </p:nvSpPr>
          <p:spPr bwMode="auto">
            <a:xfrm>
              <a:off x="5939362" y="4448902"/>
              <a:ext cx="245080" cy="116919"/>
            </a:xfrm>
            <a:custGeom>
              <a:avLst/>
              <a:gdLst>
                <a:gd name="T0" fmla="*/ 327 w 327"/>
                <a:gd name="T1" fmla="*/ 80 h 156"/>
                <a:gd name="T2" fmla="*/ 0 w 327"/>
                <a:gd name="T3" fmla="*/ 156 h 156"/>
                <a:gd name="T4" fmla="*/ 0 w 327"/>
                <a:gd name="T5" fmla="*/ 78 h 156"/>
                <a:gd name="T6" fmla="*/ 327 w 327"/>
                <a:gd name="T7" fmla="*/ 0 h 156"/>
                <a:gd name="T8" fmla="*/ 327 w 327"/>
                <a:gd name="T9" fmla="*/ 80 h 156"/>
              </a:gdLst>
              <a:ahLst/>
              <a:cxnLst>
                <a:cxn ang="0">
                  <a:pos x="T0" y="T1"/>
                </a:cxn>
                <a:cxn ang="0">
                  <a:pos x="T2" y="T3"/>
                </a:cxn>
                <a:cxn ang="0">
                  <a:pos x="T4" y="T5"/>
                </a:cxn>
                <a:cxn ang="0">
                  <a:pos x="T6" y="T7"/>
                </a:cxn>
                <a:cxn ang="0">
                  <a:pos x="T8" y="T9"/>
                </a:cxn>
              </a:cxnLst>
              <a:rect l="0" t="0" r="r" b="b"/>
              <a:pathLst>
                <a:path w="327" h="156">
                  <a:moveTo>
                    <a:pt x="327" y="80"/>
                  </a:moveTo>
                  <a:lnTo>
                    <a:pt x="0" y="156"/>
                  </a:lnTo>
                  <a:lnTo>
                    <a:pt x="0" y="78"/>
                  </a:lnTo>
                  <a:lnTo>
                    <a:pt x="327" y="0"/>
                  </a:lnTo>
                  <a:lnTo>
                    <a:pt x="327" y="80"/>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Freeform 241">
              <a:extLst>
                <a:ext uri="{FF2B5EF4-FFF2-40B4-BE49-F238E27FC236}">
                  <a16:creationId xmlns:a16="http://schemas.microsoft.com/office/drawing/2014/main" id="{9C82A613-A2EE-F64D-BD0B-418CD25D530D}"/>
                </a:ext>
              </a:extLst>
            </p:cNvPr>
            <p:cNvSpPr/>
            <p:nvPr/>
          </p:nvSpPr>
          <p:spPr bwMode="auto">
            <a:xfrm>
              <a:off x="5463442" y="4379950"/>
              <a:ext cx="646051" cy="49466"/>
            </a:xfrm>
            <a:custGeom>
              <a:avLst/>
              <a:gdLst>
                <a:gd name="T0" fmla="*/ 336 w 364"/>
                <a:gd name="T1" fmla="*/ 0 h 28"/>
                <a:gd name="T2" fmla="*/ 364 w 364"/>
                <a:gd name="T3" fmla="*/ 4 h 28"/>
                <a:gd name="T4" fmla="*/ 105 w 364"/>
                <a:gd name="T5" fmla="*/ 28 h 28"/>
                <a:gd name="T6" fmla="*/ 0 w 364"/>
                <a:gd name="T7" fmla="*/ 14 h 28"/>
                <a:gd name="T8" fmla="*/ 336 w 364"/>
                <a:gd name="T9" fmla="*/ 0 h 28"/>
              </a:gdLst>
              <a:ahLst/>
              <a:cxnLst>
                <a:cxn ang="0">
                  <a:pos x="T0" y="T1"/>
                </a:cxn>
                <a:cxn ang="0">
                  <a:pos x="T2" y="T3"/>
                </a:cxn>
                <a:cxn ang="0">
                  <a:pos x="T4" y="T5"/>
                </a:cxn>
                <a:cxn ang="0">
                  <a:pos x="T6" y="T7"/>
                </a:cxn>
                <a:cxn ang="0">
                  <a:pos x="T8" y="T9"/>
                </a:cxn>
              </a:cxnLst>
              <a:rect l="0" t="0" r="r" b="b"/>
              <a:pathLst>
                <a:path w="364" h="28">
                  <a:moveTo>
                    <a:pt x="336" y="0"/>
                  </a:moveTo>
                  <a:cubicBezTo>
                    <a:pt x="343" y="2"/>
                    <a:pt x="353" y="3"/>
                    <a:pt x="364" y="4"/>
                  </a:cubicBezTo>
                  <a:cubicBezTo>
                    <a:pt x="105" y="28"/>
                    <a:pt x="105" y="28"/>
                    <a:pt x="105" y="28"/>
                  </a:cubicBezTo>
                  <a:cubicBezTo>
                    <a:pt x="60" y="24"/>
                    <a:pt x="25" y="20"/>
                    <a:pt x="0" y="14"/>
                  </a:cubicBezTo>
                  <a:lnTo>
                    <a:pt x="3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242">
              <a:extLst>
                <a:ext uri="{FF2B5EF4-FFF2-40B4-BE49-F238E27FC236}">
                  <a16:creationId xmlns:a16="http://schemas.microsoft.com/office/drawing/2014/main" id="{5D9830B7-8F55-C242-B68D-6AFB3427B24C}"/>
                </a:ext>
              </a:extLst>
            </p:cNvPr>
            <p:cNvSpPr/>
            <p:nvPr/>
          </p:nvSpPr>
          <p:spPr bwMode="auto">
            <a:xfrm>
              <a:off x="5650063" y="4443656"/>
              <a:ext cx="534379" cy="63706"/>
            </a:xfrm>
            <a:custGeom>
              <a:avLst/>
              <a:gdLst>
                <a:gd name="T0" fmla="*/ 258 w 301"/>
                <a:gd name="T1" fmla="*/ 0 h 36"/>
                <a:gd name="T2" fmla="*/ 301 w 301"/>
                <a:gd name="T3" fmla="*/ 3 h 36"/>
                <a:gd name="T4" fmla="*/ 163 w 301"/>
                <a:gd name="T5" fmla="*/ 36 h 36"/>
                <a:gd name="T6" fmla="*/ 0 w 301"/>
                <a:gd name="T7" fmla="*/ 25 h 36"/>
                <a:gd name="T8" fmla="*/ 258 w 301"/>
                <a:gd name="T9" fmla="*/ 0 h 36"/>
              </a:gdLst>
              <a:ahLst/>
              <a:cxnLst>
                <a:cxn ang="0">
                  <a:pos x="T0" y="T1"/>
                </a:cxn>
                <a:cxn ang="0">
                  <a:pos x="T2" y="T3"/>
                </a:cxn>
                <a:cxn ang="0">
                  <a:pos x="T4" y="T5"/>
                </a:cxn>
                <a:cxn ang="0">
                  <a:pos x="T6" y="T7"/>
                </a:cxn>
                <a:cxn ang="0">
                  <a:pos x="T8" y="T9"/>
                </a:cxn>
              </a:cxnLst>
              <a:rect l="0" t="0" r="r" b="b"/>
              <a:pathLst>
                <a:path w="301" h="36">
                  <a:moveTo>
                    <a:pt x="258" y="0"/>
                  </a:moveTo>
                  <a:cubicBezTo>
                    <a:pt x="270" y="1"/>
                    <a:pt x="285" y="2"/>
                    <a:pt x="301" y="3"/>
                  </a:cubicBezTo>
                  <a:cubicBezTo>
                    <a:pt x="163" y="36"/>
                    <a:pt x="163" y="36"/>
                    <a:pt x="163" y="36"/>
                  </a:cubicBezTo>
                  <a:cubicBezTo>
                    <a:pt x="101" y="34"/>
                    <a:pt x="46" y="30"/>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6" name="Freeform 243">
              <a:extLst>
                <a:ext uri="{FF2B5EF4-FFF2-40B4-BE49-F238E27FC236}">
                  <a16:creationId xmlns:a16="http://schemas.microsoft.com/office/drawing/2014/main" id="{F0BC60D8-DB80-7A46-BF54-3C76E11A2FBC}"/>
                </a:ext>
              </a:extLst>
            </p:cNvPr>
            <p:cNvSpPr/>
            <p:nvPr/>
          </p:nvSpPr>
          <p:spPr bwMode="auto">
            <a:xfrm>
              <a:off x="5937863" y="4508860"/>
              <a:ext cx="333518" cy="65954"/>
            </a:xfrm>
            <a:custGeom>
              <a:avLst/>
              <a:gdLst>
                <a:gd name="T0" fmla="*/ 139 w 188"/>
                <a:gd name="T1" fmla="*/ 0 h 37"/>
                <a:gd name="T2" fmla="*/ 188 w 188"/>
                <a:gd name="T3" fmla="*/ 1 h 37"/>
                <a:gd name="T4" fmla="*/ 188 w 188"/>
                <a:gd name="T5" fmla="*/ 37 h 37"/>
                <a:gd name="T6" fmla="*/ 0 w 188"/>
                <a:gd name="T7" fmla="*/ 32 h 37"/>
                <a:gd name="T8" fmla="*/ 139 w 188"/>
                <a:gd name="T9" fmla="*/ 0 h 37"/>
              </a:gdLst>
              <a:ahLst/>
              <a:cxnLst>
                <a:cxn ang="0">
                  <a:pos x="T0" y="T1"/>
                </a:cxn>
                <a:cxn ang="0">
                  <a:pos x="T2" y="T3"/>
                </a:cxn>
                <a:cxn ang="0">
                  <a:pos x="T4" y="T5"/>
                </a:cxn>
                <a:cxn ang="0">
                  <a:pos x="T6" y="T7"/>
                </a:cxn>
                <a:cxn ang="0">
                  <a:pos x="T8" y="T9"/>
                </a:cxn>
              </a:cxnLst>
              <a:rect l="0" t="0" r="r" b="b"/>
              <a:pathLst>
                <a:path w="188" h="37">
                  <a:moveTo>
                    <a:pt x="139" y="0"/>
                  </a:moveTo>
                  <a:cubicBezTo>
                    <a:pt x="154" y="1"/>
                    <a:pt x="171" y="1"/>
                    <a:pt x="188" y="1"/>
                  </a:cubicBezTo>
                  <a:cubicBezTo>
                    <a:pt x="188" y="37"/>
                    <a:pt x="188" y="37"/>
                    <a:pt x="188" y="37"/>
                  </a:cubicBezTo>
                  <a:cubicBezTo>
                    <a:pt x="122" y="37"/>
                    <a:pt x="58" y="35"/>
                    <a:pt x="0" y="32"/>
                  </a:cubicBezTo>
                  <a:lnTo>
                    <a:pt x="13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7" name="Freeform 244">
              <a:extLst>
                <a:ext uri="{FF2B5EF4-FFF2-40B4-BE49-F238E27FC236}">
                  <a16:creationId xmlns:a16="http://schemas.microsoft.com/office/drawing/2014/main" id="{C91558DC-71F4-A040-A40D-9D9A19F0965E}"/>
                </a:ext>
              </a:extLst>
            </p:cNvPr>
            <p:cNvSpPr/>
            <p:nvPr/>
          </p:nvSpPr>
          <p:spPr bwMode="auto">
            <a:xfrm>
              <a:off x="6484233" y="4725460"/>
              <a:ext cx="667786" cy="32228"/>
            </a:xfrm>
            <a:custGeom>
              <a:avLst/>
              <a:gdLst>
                <a:gd name="T0" fmla="*/ 10 w 376"/>
                <a:gd name="T1" fmla="*/ 0 h 18"/>
                <a:gd name="T2" fmla="*/ 376 w 376"/>
                <a:gd name="T3" fmla="*/ 0 h 18"/>
                <a:gd name="T4" fmla="*/ 338 w 376"/>
                <a:gd name="T5" fmla="*/ 18 h 18"/>
                <a:gd name="T6" fmla="*/ 0 w 376"/>
                <a:gd name="T7" fmla="*/ 5 h 18"/>
                <a:gd name="T8" fmla="*/ 10 w 376"/>
                <a:gd name="T9" fmla="*/ 0 h 18"/>
              </a:gdLst>
              <a:ahLst/>
              <a:cxnLst>
                <a:cxn ang="0">
                  <a:pos x="T0" y="T1"/>
                </a:cxn>
                <a:cxn ang="0">
                  <a:pos x="T2" y="T3"/>
                </a:cxn>
                <a:cxn ang="0">
                  <a:pos x="T4" y="T5"/>
                </a:cxn>
                <a:cxn ang="0">
                  <a:pos x="T6" y="T7"/>
                </a:cxn>
                <a:cxn ang="0">
                  <a:pos x="T8" y="T9"/>
                </a:cxn>
              </a:cxnLst>
              <a:rect l="0" t="0" r="r" b="b"/>
              <a:pathLst>
                <a:path w="376" h="18">
                  <a:moveTo>
                    <a:pt x="10" y="0"/>
                  </a:moveTo>
                  <a:cubicBezTo>
                    <a:pt x="376" y="0"/>
                    <a:pt x="376" y="0"/>
                    <a:pt x="376" y="0"/>
                  </a:cubicBezTo>
                  <a:cubicBezTo>
                    <a:pt x="376" y="6"/>
                    <a:pt x="362" y="13"/>
                    <a:pt x="338" y="18"/>
                  </a:cubicBezTo>
                  <a:cubicBezTo>
                    <a:pt x="0" y="5"/>
                    <a:pt x="0" y="5"/>
                    <a:pt x="0" y="5"/>
                  </a:cubicBezTo>
                  <a:cubicBezTo>
                    <a:pt x="7" y="3"/>
                    <a:pt x="10"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Freeform 245">
              <a:extLst>
                <a:ext uri="{FF2B5EF4-FFF2-40B4-BE49-F238E27FC236}">
                  <a16:creationId xmlns:a16="http://schemas.microsoft.com/office/drawing/2014/main" id="{24FC9D2A-11EB-1147-81FD-A20D341C9B8D}"/>
                </a:ext>
              </a:extLst>
            </p:cNvPr>
            <p:cNvSpPr/>
            <p:nvPr/>
          </p:nvSpPr>
          <p:spPr bwMode="auto">
            <a:xfrm>
              <a:off x="6434768" y="4673746"/>
              <a:ext cx="649799" cy="53213"/>
            </a:xfrm>
            <a:custGeom>
              <a:avLst/>
              <a:gdLst>
                <a:gd name="T0" fmla="*/ 28 w 366"/>
                <a:gd name="T1" fmla="*/ 0 h 30"/>
                <a:gd name="T2" fmla="*/ 366 w 366"/>
                <a:gd name="T3" fmla="*/ 14 h 30"/>
                <a:gd name="T4" fmla="*/ 258 w 366"/>
                <a:gd name="T5" fmla="*/ 30 h 30"/>
                <a:gd name="T6" fmla="*/ 0 w 366"/>
                <a:gd name="T7" fmla="*/ 5 h 30"/>
                <a:gd name="T8" fmla="*/ 28 w 366"/>
                <a:gd name="T9" fmla="*/ 0 h 30"/>
              </a:gdLst>
              <a:ahLst/>
              <a:cxnLst>
                <a:cxn ang="0">
                  <a:pos x="T0" y="T1"/>
                </a:cxn>
                <a:cxn ang="0">
                  <a:pos x="T2" y="T3"/>
                </a:cxn>
                <a:cxn ang="0">
                  <a:pos x="T4" y="T5"/>
                </a:cxn>
                <a:cxn ang="0">
                  <a:pos x="T6" y="T7"/>
                </a:cxn>
                <a:cxn ang="0">
                  <a:pos x="T8" y="T9"/>
                </a:cxn>
              </a:cxnLst>
              <a:rect l="0" t="0" r="r" b="b"/>
              <a:pathLst>
                <a:path w="366" h="30">
                  <a:moveTo>
                    <a:pt x="28" y="0"/>
                  </a:moveTo>
                  <a:cubicBezTo>
                    <a:pt x="366" y="14"/>
                    <a:pt x="366" y="14"/>
                    <a:pt x="366" y="14"/>
                  </a:cubicBezTo>
                  <a:cubicBezTo>
                    <a:pt x="341" y="20"/>
                    <a:pt x="304" y="25"/>
                    <a:pt x="258" y="30"/>
                  </a:cubicBezTo>
                  <a:cubicBezTo>
                    <a:pt x="0" y="5"/>
                    <a:pt x="0" y="5"/>
                    <a:pt x="0" y="5"/>
                  </a:cubicBezTo>
                  <a:cubicBezTo>
                    <a:pt x="12" y="3"/>
                    <a:pt x="22" y="2"/>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9" name="Freeform 246">
              <a:extLst>
                <a:ext uri="{FF2B5EF4-FFF2-40B4-BE49-F238E27FC236}">
                  <a16:creationId xmlns:a16="http://schemas.microsoft.com/office/drawing/2014/main" id="{5F757FC6-0013-A549-BB27-29AF9FACF68C}"/>
                </a:ext>
              </a:extLst>
            </p:cNvPr>
            <p:cNvSpPr/>
            <p:nvPr/>
          </p:nvSpPr>
          <p:spPr bwMode="auto">
            <a:xfrm>
              <a:off x="6359820" y="4622781"/>
              <a:ext cx="532880" cy="63706"/>
            </a:xfrm>
            <a:custGeom>
              <a:avLst/>
              <a:gdLst>
                <a:gd name="T0" fmla="*/ 42 w 300"/>
                <a:gd name="T1" fmla="*/ 0 h 36"/>
                <a:gd name="T2" fmla="*/ 300 w 300"/>
                <a:gd name="T3" fmla="*/ 26 h 36"/>
                <a:gd name="T4" fmla="*/ 142 w 300"/>
                <a:gd name="T5" fmla="*/ 36 h 36"/>
                <a:gd name="T6" fmla="*/ 0 w 300"/>
                <a:gd name="T7" fmla="*/ 3 h 36"/>
                <a:gd name="T8" fmla="*/ 42 w 300"/>
                <a:gd name="T9" fmla="*/ 0 h 36"/>
              </a:gdLst>
              <a:ahLst/>
              <a:cxnLst>
                <a:cxn ang="0">
                  <a:pos x="T0" y="T1"/>
                </a:cxn>
                <a:cxn ang="0">
                  <a:pos x="T2" y="T3"/>
                </a:cxn>
                <a:cxn ang="0">
                  <a:pos x="T4" y="T5"/>
                </a:cxn>
                <a:cxn ang="0">
                  <a:pos x="T6" y="T7"/>
                </a:cxn>
                <a:cxn ang="0">
                  <a:pos x="T8" y="T9"/>
                </a:cxn>
              </a:cxnLst>
              <a:rect l="0" t="0" r="r" b="b"/>
              <a:pathLst>
                <a:path w="300" h="36">
                  <a:moveTo>
                    <a:pt x="42" y="0"/>
                  </a:moveTo>
                  <a:cubicBezTo>
                    <a:pt x="300" y="26"/>
                    <a:pt x="300" y="26"/>
                    <a:pt x="300" y="26"/>
                  </a:cubicBezTo>
                  <a:cubicBezTo>
                    <a:pt x="255" y="30"/>
                    <a:pt x="201" y="34"/>
                    <a:pt x="142" y="36"/>
                  </a:cubicBezTo>
                  <a:cubicBezTo>
                    <a:pt x="0" y="3"/>
                    <a:pt x="0" y="3"/>
                    <a:pt x="0" y="3"/>
                  </a:cubicBezTo>
                  <a:cubicBezTo>
                    <a:pt x="16" y="2"/>
                    <a:pt x="30" y="2"/>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0" name="Freeform 247">
              <a:extLst>
                <a:ext uri="{FF2B5EF4-FFF2-40B4-BE49-F238E27FC236}">
                  <a16:creationId xmlns:a16="http://schemas.microsoft.com/office/drawing/2014/main" id="{DB0D93E9-F970-1D41-AAE2-5C8BEE67DE5E}"/>
                </a:ext>
              </a:extLst>
            </p:cNvPr>
            <p:cNvSpPr/>
            <p:nvPr/>
          </p:nvSpPr>
          <p:spPr bwMode="auto">
            <a:xfrm>
              <a:off x="6271381" y="4569568"/>
              <a:ext cx="341013" cy="63706"/>
            </a:xfrm>
            <a:custGeom>
              <a:avLst/>
              <a:gdLst>
                <a:gd name="T0" fmla="*/ 50 w 192"/>
                <a:gd name="T1" fmla="*/ 0 h 36"/>
                <a:gd name="T2" fmla="*/ 192 w 192"/>
                <a:gd name="T3" fmla="*/ 33 h 36"/>
                <a:gd name="T4" fmla="*/ 0 w 192"/>
                <a:gd name="T5" fmla="*/ 36 h 36"/>
                <a:gd name="T6" fmla="*/ 0 w 192"/>
                <a:gd name="T7" fmla="*/ 1 h 36"/>
                <a:gd name="T8" fmla="*/ 50 w 192"/>
                <a:gd name="T9" fmla="*/ 0 h 36"/>
              </a:gdLst>
              <a:ahLst/>
              <a:cxnLst>
                <a:cxn ang="0">
                  <a:pos x="T0" y="T1"/>
                </a:cxn>
                <a:cxn ang="0">
                  <a:pos x="T2" y="T3"/>
                </a:cxn>
                <a:cxn ang="0">
                  <a:pos x="T4" y="T5"/>
                </a:cxn>
                <a:cxn ang="0">
                  <a:pos x="T6" y="T7"/>
                </a:cxn>
                <a:cxn ang="0">
                  <a:pos x="T8" y="T9"/>
                </a:cxn>
              </a:cxnLst>
              <a:rect l="0" t="0" r="r" b="b"/>
              <a:pathLst>
                <a:path w="192" h="36">
                  <a:moveTo>
                    <a:pt x="50" y="0"/>
                  </a:moveTo>
                  <a:cubicBezTo>
                    <a:pt x="192" y="33"/>
                    <a:pt x="192" y="33"/>
                    <a:pt x="192" y="33"/>
                  </a:cubicBezTo>
                  <a:cubicBezTo>
                    <a:pt x="133" y="35"/>
                    <a:pt x="68" y="36"/>
                    <a:pt x="0" y="36"/>
                  </a:cubicBezTo>
                  <a:cubicBezTo>
                    <a:pt x="0" y="1"/>
                    <a:pt x="0" y="1"/>
                    <a:pt x="0" y="1"/>
                  </a:cubicBezTo>
                  <a:cubicBezTo>
                    <a:pt x="18" y="1"/>
                    <a:pt x="35"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1" name="Freeform 248">
              <a:extLst>
                <a:ext uri="{FF2B5EF4-FFF2-40B4-BE49-F238E27FC236}">
                  <a16:creationId xmlns:a16="http://schemas.microsoft.com/office/drawing/2014/main" id="{2A0B4BA3-D455-B141-BF28-8783CA8A2F8E}"/>
                </a:ext>
              </a:extLst>
            </p:cNvPr>
            <p:cNvSpPr/>
            <p:nvPr/>
          </p:nvSpPr>
          <p:spPr bwMode="auto">
            <a:xfrm>
              <a:off x="6039043" y="3883795"/>
              <a:ext cx="463178" cy="478168"/>
            </a:xfrm>
            <a:custGeom>
              <a:avLst/>
              <a:gdLst>
                <a:gd name="T0" fmla="*/ 251 w 261"/>
                <a:gd name="T1" fmla="*/ 4 h 270"/>
                <a:gd name="T2" fmla="*/ 224 w 261"/>
                <a:gd name="T3" fmla="*/ 0 h 270"/>
                <a:gd name="T4" fmla="*/ 224 w 261"/>
                <a:gd name="T5" fmla="*/ 33 h 270"/>
                <a:gd name="T6" fmla="*/ 214 w 261"/>
                <a:gd name="T7" fmla="*/ 32 h 270"/>
                <a:gd name="T8" fmla="*/ 205 w 261"/>
                <a:gd name="T9" fmla="*/ 32 h 270"/>
                <a:gd name="T10" fmla="*/ 196 w 261"/>
                <a:gd name="T11" fmla="*/ 31 h 270"/>
                <a:gd name="T12" fmla="*/ 188 w 261"/>
                <a:gd name="T13" fmla="*/ 31 h 270"/>
                <a:gd name="T14" fmla="*/ 182 w 261"/>
                <a:gd name="T15" fmla="*/ 31 h 270"/>
                <a:gd name="T16" fmla="*/ 182 w 261"/>
                <a:gd name="T17" fmla="*/ 64 h 270"/>
                <a:gd name="T18" fmla="*/ 180 w 261"/>
                <a:gd name="T19" fmla="*/ 64 h 270"/>
                <a:gd name="T20" fmla="*/ 172 w 261"/>
                <a:gd name="T21" fmla="*/ 63 h 270"/>
                <a:gd name="T22" fmla="*/ 164 w 261"/>
                <a:gd name="T23" fmla="*/ 63 h 270"/>
                <a:gd name="T24" fmla="*/ 156 w 261"/>
                <a:gd name="T25" fmla="*/ 63 h 270"/>
                <a:gd name="T26" fmla="*/ 147 w 261"/>
                <a:gd name="T27" fmla="*/ 63 h 270"/>
                <a:gd name="T28" fmla="*/ 139 w 261"/>
                <a:gd name="T29" fmla="*/ 63 h 270"/>
                <a:gd name="T30" fmla="*/ 132 w 261"/>
                <a:gd name="T31" fmla="*/ 63 h 270"/>
                <a:gd name="T32" fmla="*/ 132 w 261"/>
                <a:gd name="T33" fmla="*/ 96 h 270"/>
                <a:gd name="T34" fmla="*/ 129 w 261"/>
                <a:gd name="T35" fmla="*/ 96 h 270"/>
                <a:gd name="T36" fmla="*/ 120 w 261"/>
                <a:gd name="T37" fmla="*/ 96 h 270"/>
                <a:gd name="T38" fmla="*/ 109 w 261"/>
                <a:gd name="T39" fmla="*/ 96 h 270"/>
                <a:gd name="T40" fmla="*/ 94 w 261"/>
                <a:gd name="T41" fmla="*/ 97 h 270"/>
                <a:gd name="T42" fmla="*/ 82 w 261"/>
                <a:gd name="T43" fmla="*/ 97 h 270"/>
                <a:gd name="T44" fmla="*/ 82 w 261"/>
                <a:gd name="T45" fmla="*/ 130 h 270"/>
                <a:gd name="T46" fmla="*/ 49 w 261"/>
                <a:gd name="T47" fmla="*/ 132 h 270"/>
                <a:gd name="T48" fmla="*/ 40 w 261"/>
                <a:gd name="T49" fmla="*/ 133 h 270"/>
                <a:gd name="T50" fmla="*/ 40 w 261"/>
                <a:gd name="T51" fmla="*/ 166 h 270"/>
                <a:gd name="T52" fmla="*/ 36 w 261"/>
                <a:gd name="T53" fmla="*/ 166 h 270"/>
                <a:gd name="T54" fmla="*/ 28 w 261"/>
                <a:gd name="T55" fmla="*/ 167 h 270"/>
                <a:gd name="T56" fmla="*/ 22 w 261"/>
                <a:gd name="T57" fmla="*/ 168 h 270"/>
                <a:gd name="T58" fmla="*/ 17 w 261"/>
                <a:gd name="T59" fmla="*/ 169 h 270"/>
                <a:gd name="T60" fmla="*/ 13 w 261"/>
                <a:gd name="T61" fmla="*/ 170 h 270"/>
                <a:gd name="T62" fmla="*/ 12 w 261"/>
                <a:gd name="T63" fmla="*/ 170 h 270"/>
                <a:gd name="T64" fmla="*/ 12 w 261"/>
                <a:gd name="T65" fmla="*/ 203 h 270"/>
                <a:gd name="T66" fmla="*/ 12 w 261"/>
                <a:gd name="T67" fmla="*/ 204 h 270"/>
                <a:gd name="T68" fmla="*/ 10 w 261"/>
                <a:gd name="T69" fmla="*/ 204 h 270"/>
                <a:gd name="T70" fmla="*/ 7 w 261"/>
                <a:gd name="T71" fmla="*/ 205 h 270"/>
                <a:gd name="T72" fmla="*/ 5 w 261"/>
                <a:gd name="T73" fmla="*/ 206 h 270"/>
                <a:gd name="T74" fmla="*/ 4 w 261"/>
                <a:gd name="T75" fmla="*/ 207 h 270"/>
                <a:gd name="T76" fmla="*/ 3 w 261"/>
                <a:gd name="T77" fmla="*/ 208 h 270"/>
                <a:gd name="T78" fmla="*/ 2 w 261"/>
                <a:gd name="T79" fmla="*/ 208 h 270"/>
                <a:gd name="T80" fmla="*/ 2 w 261"/>
                <a:gd name="T81" fmla="*/ 242 h 270"/>
                <a:gd name="T82" fmla="*/ 12 w 261"/>
                <a:gd name="T83" fmla="*/ 270 h 270"/>
                <a:gd name="T84" fmla="*/ 112 w 261"/>
                <a:gd name="T85" fmla="*/ 155 h 270"/>
                <a:gd name="T86" fmla="*/ 112 w 261"/>
                <a:gd name="T87" fmla="*/ 155 h 270"/>
                <a:gd name="T88" fmla="*/ 251 w 261"/>
                <a:gd name="T89" fmla="*/ 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270">
                  <a:moveTo>
                    <a:pt x="251" y="4"/>
                  </a:moveTo>
                  <a:cubicBezTo>
                    <a:pt x="244" y="2"/>
                    <a:pt x="235" y="1"/>
                    <a:pt x="224" y="0"/>
                  </a:cubicBezTo>
                  <a:cubicBezTo>
                    <a:pt x="224" y="33"/>
                    <a:pt x="224" y="33"/>
                    <a:pt x="224" y="33"/>
                  </a:cubicBezTo>
                  <a:cubicBezTo>
                    <a:pt x="221" y="33"/>
                    <a:pt x="218" y="33"/>
                    <a:pt x="214" y="32"/>
                  </a:cubicBezTo>
                  <a:cubicBezTo>
                    <a:pt x="211" y="32"/>
                    <a:pt x="208" y="32"/>
                    <a:pt x="205" y="32"/>
                  </a:cubicBezTo>
                  <a:cubicBezTo>
                    <a:pt x="202" y="32"/>
                    <a:pt x="199" y="31"/>
                    <a:pt x="196" y="31"/>
                  </a:cubicBezTo>
                  <a:cubicBezTo>
                    <a:pt x="194" y="31"/>
                    <a:pt x="191" y="31"/>
                    <a:pt x="188" y="31"/>
                  </a:cubicBezTo>
                  <a:cubicBezTo>
                    <a:pt x="186" y="31"/>
                    <a:pt x="184" y="31"/>
                    <a:pt x="182" y="31"/>
                  </a:cubicBezTo>
                  <a:cubicBezTo>
                    <a:pt x="182" y="64"/>
                    <a:pt x="182" y="64"/>
                    <a:pt x="182" y="64"/>
                  </a:cubicBezTo>
                  <a:cubicBezTo>
                    <a:pt x="181" y="64"/>
                    <a:pt x="180" y="64"/>
                    <a:pt x="180" y="64"/>
                  </a:cubicBezTo>
                  <a:cubicBezTo>
                    <a:pt x="177" y="64"/>
                    <a:pt x="174" y="64"/>
                    <a:pt x="172" y="63"/>
                  </a:cubicBezTo>
                  <a:cubicBezTo>
                    <a:pt x="169" y="63"/>
                    <a:pt x="166" y="63"/>
                    <a:pt x="164" y="63"/>
                  </a:cubicBezTo>
                  <a:cubicBezTo>
                    <a:pt x="161" y="63"/>
                    <a:pt x="158" y="63"/>
                    <a:pt x="156" y="63"/>
                  </a:cubicBezTo>
                  <a:cubicBezTo>
                    <a:pt x="153" y="63"/>
                    <a:pt x="150" y="63"/>
                    <a:pt x="147" y="63"/>
                  </a:cubicBezTo>
                  <a:cubicBezTo>
                    <a:pt x="144" y="63"/>
                    <a:pt x="142" y="63"/>
                    <a:pt x="139" y="63"/>
                  </a:cubicBezTo>
                  <a:cubicBezTo>
                    <a:pt x="137" y="63"/>
                    <a:pt x="134" y="63"/>
                    <a:pt x="132" y="63"/>
                  </a:cubicBezTo>
                  <a:cubicBezTo>
                    <a:pt x="132" y="96"/>
                    <a:pt x="132" y="96"/>
                    <a:pt x="132" y="96"/>
                  </a:cubicBezTo>
                  <a:cubicBezTo>
                    <a:pt x="131" y="96"/>
                    <a:pt x="130" y="96"/>
                    <a:pt x="129" y="96"/>
                  </a:cubicBezTo>
                  <a:cubicBezTo>
                    <a:pt x="126" y="96"/>
                    <a:pt x="123" y="96"/>
                    <a:pt x="120" y="96"/>
                  </a:cubicBezTo>
                  <a:cubicBezTo>
                    <a:pt x="116" y="96"/>
                    <a:pt x="112" y="96"/>
                    <a:pt x="109" y="96"/>
                  </a:cubicBezTo>
                  <a:cubicBezTo>
                    <a:pt x="104" y="96"/>
                    <a:pt x="99" y="97"/>
                    <a:pt x="94" y="97"/>
                  </a:cubicBezTo>
                  <a:cubicBezTo>
                    <a:pt x="90" y="97"/>
                    <a:pt x="86" y="97"/>
                    <a:pt x="82" y="97"/>
                  </a:cubicBezTo>
                  <a:cubicBezTo>
                    <a:pt x="82" y="130"/>
                    <a:pt x="82" y="130"/>
                    <a:pt x="82" y="130"/>
                  </a:cubicBezTo>
                  <a:cubicBezTo>
                    <a:pt x="70" y="131"/>
                    <a:pt x="58" y="132"/>
                    <a:pt x="49" y="132"/>
                  </a:cubicBezTo>
                  <a:cubicBezTo>
                    <a:pt x="46" y="133"/>
                    <a:pt x="43" y="133"/>
                    <a:pt x="40" y="133"/>
                  </a:cubicBezTo>
                  <a:cubicBezTo>
                    <a:pt x="40" y="166"/>
                    <a:pt x="40" y="166"/>
                    <a:pt x="40" y="166"/>
                  </a:cubicBezTo>
                  <a:cubicBezTo>
                    <a:pt x="39" y="166"/>
                    <a:pt x="37" y="166"/>
                    <a:pt x="36" y="166"/>
                  </a:cubicBezTo>
                  <a:cubicBezTo>
                    <a:pt x="33" y="167"/>
                    <a:pt x="30" y="167"/>
                    <a:pt x="28" y="167"/>
                  </a:cubicBezTo>
                  <a:cubicBezTo>
                    <a:pt x="26" y="168"/>
                    <a:pt x="24" y="168"/>
                    <a:pt x="22" y="168"/>
                  </a:cubicBezTo>
                  <a:cubicBezTo>
                    <a:pt x="20" y="168"/>
                    <a:pt x="19" y="169"/>
                    <a:pt x="17" y="169"/>
                  </a:cubicBezTo>
                  <a:cubicBezTo>
                    <a:pt x="16" y="169"/>
                    <a:pt x="14" y="170"/>
                    <a:pt x="13" y="170"/>
                  </a:cubicBezTo>
                  <a:cubicBezTo>
                    <a:pt x="12" y="170"/>
                    <a:pt x="12" y="170"/>
                    <a:pt x="12" y="170"/>
                  </a:cubicBezTo>
                  <a:cubicBezTo>
                    <a:pt x="12" y="203"/>
                    <a:pt x="12" y="203"/>
                    <a:pt x="12" y="203"/>
                  </a:cubicBezTo>
                  <a:cubicBezTo>
                    <a:pt x="12" y="204"/>
                    <a:pt x="12" y="204"/>
                    <a:pt x="12" y="204"/>
                  </a:cubicBezTo>
                  <a:cubicBezTo>
                    <a:pt x="11" y="204"/>
                    <a:pt x="11" y="204"/>
                    <a:pt x="10" y="204"/>
                  </a:cubicBezTo>
                  <a:cubicBezTo>
                    <a:pt x="9" y="205"/>
                    <a:pt x="8" y="205"/>
                    <a:pt x="7" y="205"/>
                  </a:cubicBezTo>
                  <a:cubicBezTo>
                    <a:pt x="7" y="205"/>
                    <a:pt x="6" y="206"/>
                    <a:pt x="5" y="206"/>
                  </a:cubicBezTo>
                  <a:cubicBezTo>
                    <a:pt x="5" y="206"/>
                    <a:pt x="4" y="206"/>
                    <a:pt x="4" y="207"/>
                  </a:cubicBezTo>
                  <a:cubicBezTo>
                    <a:pt x="3" y="207"/>
                    <a:pt x="3" y="207"/>
                    <a:pt x="3" y="208"/>
                  </a:cubicBezTo>
                  <a:cubicBezTo>
                    <a:pt x="2" y="208"/>
                    <a:pt x="2" y="208"/>
                    <a:pt x="2" y="208"/>
                  </a:cubicBezTo>
                  <a:cubicBezTo>
                    <a:pt x="2" y="242"/>
                    <a:pt x="2" y="242"/>
                    <a:pt x="2" y="242"/>
                  </a:cubicBezTo>
                  <a:cubicBezTo>
                    <a:pt x="12" y="270"/>
                    <a:pt x="12" y="270"/>
                    <a:pt x="12" y="270"/>
                  </a:cubicBezTo>
                  <a:cubicBezTo>
                    <a:pt x="12" y="270"/>
                    <a:pt x="0" y="206"/>
                    <a:pt x="112" y="155"/>
                  </a:cubicBezTo>
                  <a:cubicBezTo>
                    <a:pt x="112" y="155"/>
                    <a:pt x="112" y="155"/>
                    <a:pt x="112" y="155"/>
                  </a:cubicBezTo>
                  <a:cubicBezTo>
                    <a:pt x="233" y="82"/>
                    <a:pt x="261" y="34"/>
                    <a:pt x="25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2" name="Freeform 249">
              <a:extLst>
                <a:ext uri="{FF2B5EF4-FFF2-40B4-BE49-F238E27FC236}">
                  <a16:creationId xmlns:a16="http://schemas.microsoft.com/office/drawing/2014/main" id="{D163DEFA-8D81-8044-93D2-17234112DBFD}"/>
                </a:ext>
              </a:extLst>
            </p:cNvPr>
            <p:cNvSpPr/>
            <p:nvPr/>
          </p:nvSpPr>
          <p:spPr bwMode="auto">
            <a:xfrm>
              <a:off x="6237655" y="3773621"/>
              <a:ext cx="1026037" cy="384483"/>
            </a:xfrm>
            <a:custGeom>
              <a:avLst/>
              <a:gdLst>
                <a:gd name="T0" fmla="*/ 272 w 578"/>
                <a:gd name="T1" fmla="*/ 38 h 217"/>
                <a:gd name="T2" fmla="*/ 274 w 578"/>
                <a:gd name="T3" fmla="*/ 32 h 217"/>
                <a:gd name="T4" fmla="*/ 145 w 578"/>
                <a:gd name="T5" fmla="*/ 0 h 217"/>
                <a:gd name="T6" fmla="*/ 14 w 578"/>
                <a:gd name="T7" fmla="*/ 13 h 217"/>
                <a:gd name="T8" fmla="*/ 139 w 578"/>
                <a:gd name="T9" fmla="*/ 66 h 217"/>
                <a:gd name="T10" fmla="*/ 140 w 578"/>
                <a:gd name="T11" fmla="*/ 69 h 217"/>
                <a:gd name="T12" fmla="*/ 140 w 578"/>
                <a:gd name="T13" fmla="*/ 70 h 217"/>
                <a:gd name="T14" fmla="*/ 140 w 578"/>
                <a:gd name="T15" fmla="*/ 73 h 217"/>
                <a:gd name="T16" fmla="*/ 141 w 578"/>
                <a:gd name="T17" fmla="*/ 74 h 217"/>
                <a:gd name="T18" fmla="*/ 141 w 578"/>
                <a:gd name="T19" fmla="*/ 77 h 217"/>
                <a:gd name="T20" fmla="*/ 141 w 578"/>
                <a:gd name="T21" fmla="*/ 78 h 217"/>
                <a:gd name="T22" fmla="*/ 141 w 578"/>
                <a:gd name="T23" fmla="*/ 81 h 217"/>
                <a:gd name="T24" fmla="*/ 140 w 578"/>
                <a:gd name="T25" fmla="*/ 82 h 217"/>
                <a:gd name="T26" fmla="*/ 140 w 578"/>
                <a:gd name="T27" fmla="*/ 85 h 217"/>
                <a:gd name="T28" fmla="*/ 140 w 578"/>
                <a:gd name="T29" fmla="*/ 87 h 217"/>
                <a:gd name="T30" fmla="*/ 139 w 578"/>
                <a:gd name="T31" fmla="*/ 90 h 217"/>
                <a:gd name="T32" fmla="*/ 139 w 578"/>
                <a:gd name="T33" fmla="*/ 91 h 217"/>
                <a:gd name="T34" fmla="*/ 137 w 578"/>
                <a:gd name="T35" fmla="*/ 95 h 217"/>
                <a:gd name="T36" fmla="*/ 137 w 578"/>
                <a:gd name="T37" fmla="*/ 96 h 217"/>
                <a:gd name="T38" fmla="*/ 135 w 578"/>
                <a:gd name="T39" fmla="*/ 100 h 217"/>
                <a:gd name="T40" fmla="*/ 134 w 578"/>
                <a:gd name="T41" fmla="*/ 101 h 217"/>
                <a:gd name="T42" fmla="*/ 133 w 578"/>
                <a:gd name="T43" fmla="*/ 105 h 217"/>
                <a:gd name="T44" fmla="*/ 132 w 578"/>
                <a:gd name="T45" fmla="*/ 106 h 217"/>
                <a:gd name="T46" fmla="*/ 130 w 578"/>
                <a:gd name="T47" fmla="*/ 110 h 217"/>
                <a:gd name="T48" fmla="*/ 129 w 578"/>
                <a:gd name="T49" fmla="*/ 111 h 217"/>
                <a:gd name="T50" fmla="*/ 125 w 578"/>
                <a:gd name="T51" fmla="*/ 116 h 217"/>
                <a:gd name="T52" fmla="*/ 125 w 578"/>
                <a:gd name="T53" fmla="*/ 117 h 217"/>
                <a:gd name="T54" fmla="*/ 121 w 578"/>
                <a:gd name="T55" fmla="*/ 122 h 217"/>
                <a:gd name="T56" fmla="*/ 120 w 578"/>
                <a:gd name="T57" fmla="*/ 123 h 217"/>
                <a:gd name="T58" fmla="*/ 117 w 578"/>
                <a:gd name="T59" fmla="*/ 127 h 217"/>
                <a:gd name="T60" fmla="*/ 115 w 578"/>
                <a:gd name="T61" fmla="*/ 129 h 217"/>
                <a:gd name="T62" fmla="*/ 111 w 578"/>
                <a:gd name="T63" fmla="*/ 133 h 217"/>
                <a:gd name="T64" fmla="*/ 110 w 578"/>
                <a:gd name="T65" fmla="*/ 135 h 217"/>
                <a:gd name="T66" fmla="*/ 104 w 578"/>
                <a:gd name="T67" fmla="*/ 140 h 217"/>
                <a:gd name="T68" fmla="*/ 103 w 578"/>
                <a:gd name="T69" fmla="*/ 142 h 217"/>
                <a:gd name="T70" fmla="*/ 98 w 578"/>
                <a:gd name="T71" fmla="*/ 146 h 217"/>
                <a:gd name="T72" fmla="*/ 96 w 578"/>
                <a:gd name="T73" fmla="*/ 149 h 217"/>
                <a:gd name="T74" fmla="*/ 91 w 578"/>
                <a:gd name="T75" fmla="*/ 153 h 217"/>
                <a:gd name="T76" fmla="*/ 89 w 578"/>
                <a:gd name="T77" fmla="*/ 155 h 217"/>
                <a:gd name="T78" fmla="*/ 81 w 578"/>
                <a:gd name="T79" fmla="*/ 161 h 217"/>
                <a:gd name="T80" fmla="*/ 80 w 578"/>
                <a:gd name="T81" fmla="*/ 162 h 217"/>
                <a:gd name="T82" fmla="*/ 73 w 578"/>
                <a:gd name="T83" fmla="*/ 168 h 217"/>
                <a:gd name="T84" fmla="*/ 70 w 578"/>
                <a:gd name="T85" fmla="*/ 170 h 217"/>
                <a:gd name="T86" fmla="*/ 64 w 578"/>
                <a:gd name="T87" fmla="*/ 175 h 217"/>
                <a:gd name="T88" fmla="*/ 61 w 578"/>
                <a:gd name="T89" fmla="*/ 177 h 217"/>
                <a:gd name="T90" fmla="*/ 53 w 578"/>
                <a:gd name="T91" fmla="*/ 183 h 217"/>
                <a:gd name="T92" fmla="*/ 51 w 578"/>
                <a:gd name="T93" fmla="*/ 184 h 217"/>
                <a:gd name="T94" fmla="*/ 40 w 578"/>
                <a:gd name="T95" fmla="*/ 191 h 217"/>
                <a:gd name="T96" fmla="*/ 38 w 578"/>
                <a:gd name="T97" fmla="*/ 193 h 217"/>
                <a:gd name="T98" fmla="*/ 29 w 578"/>
                <a:gd name="T99" fmla="*/ 199 h 217"/>
                <a:gd name="T100" fmla="*/ 25 w 578"/>
                <a:gd name="T101" fmla="*/ 202 h 217"/>
                <a:gd name="T102" fmla="*/ 17 w 578"/>
                <a:gd name="T103" fmla="*/ 207 h 217"/>
                <a:gd name="T104" fmla="*/ 13 w 578"/>
                <a:gd name="T105" fmla="*/ 209 h 217"/>
                <a:gd name="T106" fmla="*/ 0 w 578"/>
                <a:gd name="T107" fmla="*/ 217 h 217"/>
                <a:gd name="T108" fmla="*/ 578 w 578"/>
                <a:gd name="T109" fmla="*/ 151 h 217"/>
                <a:gd name="T110" fmla="*/ 514 w 578"/>
                <a:gd name="T111" fmla="*/ 38 h 217"/>
                <a:gd name="T112" fmla="*/ 272 w 578"/>
                <a:gd name="T113" fmla="*/ 3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8" h="217">
                  <a:moveTo>
                    <a:pt x="272" y="38"/>
                  </a:moveTo>
                  <a:cubicBezTo>
                    <a:pt x="274" y="32"/>
                    <a:pt x="274" y="32"/>
                    <a:pt x="274" y="32"/>
                  </a:cubicBezTo>
                  <a:cubicBezTo>
                    <a:pt x="145" y="0"/>
                    <a:pt x="145" y="0"/>
                    <a:pt x="145" y="0"/>
                  </a:cubicBezTo>
                  <a:cubicBezTo>
                    <a:pt x="14" y="13"/>
                    <a:pt x="14" y="13"/>
                    <a:pt x="14" y="13"/>
                  </a:cubicBezTo>
                  <a:cubicBezTo>
                    <a:pt x="14" y="13"/>
                    <a:pt x="123" y="19"/>
                    <a:pt x="139" y="66"/>
                  </a:cubicBezTo>
                  <a:cubicBezTo>
                    <a:pt x="139" y="67"/>
                    <a:pt x="140" y="68"/>
                    <a:pt x="140" y="69"/>
                  </a:cubicBezTo>
                  <a:cubicBezTo>
                    <a:pt x="140" y="70"/>
                    <a:pt x="140" y="70"/>
                    <a:pt x="140" y="70"/>
                  </a:cubicBezTo>
                  <a:cubicBezTo>
                    <a:pt x="140" y="71"/>
                    <a:pt x="140" y="72"/>
                    <a:pt x="140" y="73"/>
                  </a:cubicBezTo>
                  <a:cubicBezTo>
                    <a:pt x="140" y="73"/>
                    <a:pt x="140" y="74"/>
                    <a:pt x="141" y="74"/>
                  </a:cubicBezTo>
                  <a:cubicBezTo>
                    <a:pt x="141" y="75"/>
                    <a:pt x="141" y="76"/>
                    <a:pt x="141" y="77"/>
                  </a:cubicBezTo>
                  <a:cubicBezTo>
                    <a:pt x="141" y="77"/>
                    <a:pt x="141" y="77"/>
                    <a:pt x="141" y="78"/>
                  </a:cubicBezTo>
                  <a:cubicBezTo>
                    <a:pt x="141" y="79"/>
                    <a:pt x="141" y="80"/>
                    <a:pt x="141" y="81"/>
                  </a:cubicBezTo>
                  <a:cubicBezTo>
                    <a:pt x="140" y="82"/>
                    <a:pt x="140" y="82"/>
                    <a:pt x="140" y="82"/>
                  </a:cubicBezTo>
                  <a:cubicBezTo>
                    <a:pt x="140" y="83"/>
                    <a:pt x="140" y="84"/>
                    <a:pt x="140" y="85"/>
                  </a:cubicBezTo>
                  <a:cubicBezTo>
                    <a:pt x="140" y="86"/>
                    <a:pt x="140" y="86"/>
                    <a:pt x="140" y="87"/>
                  </a:cubicBezTo>
                  <a:cubicBezTo>
                    <a:pt x="139" y="88"/>
                    <a:pt x="139" y="89"/>
                    <a:pt x="139" y="90"/>
                  </a:cubicBezTo>
                  <a:cubicBezTo>
                    <a:pt x="139" y="90"/>
                    <a:pt x="139" y="91"/>
                    <a:pt x="139" y="91"/>
                  </a:cubicBezTo>
                  <a:cubicBezTo>
                    <a:pt x="138" y="92"/>
                    <a:pt x="138" y="94"/>
                    <a:pt x="137" y="95"/>
                  </a:cubicBezTo>
                  <a:cubicBezTo>
                    <a:pt x="137" y="96"/>
                    <a:pt x="137" y="96"/>
                    <a:pt x="137" y="96"/>
                  </a:cubicBezTo>
                  <a:cubicBezTo>
                    <a:pt x="136" y="97"/>
                    <a:pt x="136" y="99"/>
                    <a:pt x="135" y="100"/>
                  </a:cubicBezTo>
                  <a:cubicBezTo>
                    <a:pt x="135" y="100"/>
                    <a:pt x="135" y="101"/>
                    <a:pt x="134" y="101"/>
                  </a:cubicBezTo>
                  <a:cubicBezTo>
                    <a:pt x="134" y="103"/>
                    <a:pt x="133" y="104"/>
                    <a:pt x="133" y="105"/>
                  </a:cubicBezTo>
                  <a:cubicBezTo>
                    <a:pt x="132" y="105"/>
                    <a:pt x="132" y="106"/>
                    <a:pt x="132" y="106"/>
                  </a:cubicBezTo>
                  <a:cubicBezTo>
                    <a:pt x="131" y="108"/>
                    <a:pt x="130" y="109"/>
                    <a:pt x="130" y="110"/>
                  </a:cubicBezTo>
                  <a:cubicBezTo>
                    <a:pt x="129" y="110"/>
                    <a:pt x="129" y="111"/>
                    <a:pt x="129" y="111"/>
                  </a:cubicBezTo>
                  <a:cubicBezTo>
                    <a:pt x="128" y="113"/>
                    <a:pt x="127" y="115"/>
                    <a:pt x="125" y="116"/>
                  </a:cubicBezTo>
                  <a:cubicBezTo>
                    <a:pt x="125" y="117"/>
                    <a:pt x="125" y="117"/>
                    <a:pt x="125" y="117"/>
                  </a:cubicBezTo>
                  <a:cubicBezTo>
                    <a:pt x="124" y="119"/>
                    <a:pt x="123" y="120"/>
                    <a:pt x="121" y="122"/>
                  </a:cubicBezTo>
                  <a:cubicBezTo>
                    <a:pt x="121" y="122"/>
                    <a:pt x="120" y="123"/>
                    <a:pt x="120" y="123"/>
                  </a:cubicBezTo>
                  <a:cubicBezTo>
                    <a:pt x="119" y="125"/>
                    <a:pt x="118" y="126"/>
                    <a:pt x="117" y="127"/>
                  </a:cubicBezTo>
                  <a:cubicBezTo>
                    <a:pt x="116" y="128"/>
                    <a:pt x="116" y="128"/>
                    <a:pt x="115" y="129"/>
                  </a:cubicBezTo>
                  <a:cubicBezTo>
                    <a:pt x="114" y="130"/>
                    <a:pt x="113" y="132"/>
                    <a:pt x="111" y="133"/>
                  </a:cubicBezTo>
                  <a:cubicBezTo>
                    <a:pt x="111" y="134"/>
                    <a:pt x="110" y="134"/>
                    <a:pt x="110" y="135"/>
                  </a:cubicBezTo>
                  <a:cubicBezTo>
                    <a:pt x="108" y="137"/>
                    <a:pt x="106" y="138"/>
                    <a:pt x="104" y="140"/>
                  </a:cubicBezTo>
                  <a:cubicBezTo>
                    <a:pt x="104" y="141"/>
                    <a:pt x="103" y="141"/>
                    <a:pt x="103" y="142"/>
                  </a:cubicBezTo>
                  <a:cubicBezTo>
                    <a:pt x="101" y="143"/>
                    <a:pt x="100" y="145"/>
                    <a:pt x="98" y="146"/>
                  </a:cubicBezTo>
                  <a:cubicBezTo>
                    <a:pt x="97" y="147"/>
                    <a:pt x="97" y="148"/>
                    <a:pt x="96" y="149"/>
                  </a:cubicBezTo>
                  <a:cubicBezTo>
                    <a:pt x="94" y="150"/>
                    <a:pt x="92" y="151"/>
                    <a:pt x="91" y="153"/>
                  </a:cubicBezTo>
                  <a:cubicBezTo>
                    <a:pt x="90" y="154"/>
                    <a:pt x="89" y="154"/>
                    <a:pt x="89" y="155"/>
                  </a:cubicBezTo>
                  <a:cubicBezTo>
                    <a:pt x="86" y="157"/>
                    <a:pt x="84" y="159"/>
                    <a:pt x="81" y="161"/>
                  </a:cubicBezTo>
                  <a:cubicBezTo>
                    <a:pt x="80" y="162"/>
                    <a:pt x="80" y="162"/>
                    <a:pt x="80" y="162"/>
                  </a:cubicBezTo>
                  <a:cubicBezTo>
                    <a:pt x="78" y="164"/>
                    <a:pt x="75" y="166"/>
                    <a:pt x="73" y="168"/>
                  </a:cubicBezTo>
                  <a:cubicBezTo>
                    <a:pt x="72" y="169"/>
                    <a:pt x="71" y="169"/>
                    <a:pt x="70" y="170"/>
                  </a:cubicBezTo>
                  <a:cubicBezTo>
                    <a:pt x="68" y="172"/>
                    <a:pt x="66" y="173"/>
                    <a:pt x="64" y="175"/>
                  </a:cubicBezTo>
                  <a:cubicBezTo>
                    <a:pt x="63" y="176"/>
                    <a:pt x="62" y="176"/>
                    <a:pt x="61" y="177"/>
                  </a:cubicBezTo>
                  <a:cubicBezTo>
                    <a:pt x="58" y="179"/>
                    <a:pt x="56" y="181"/>
                    <a:pt x="53" y="183"/>
                  </a:cubicBezTo>
                  <a:cubicBezTo>
                    <a:pt x="52" y="183"/>
                    <a:pt x="52" y="184"/>
                    <a:pt x="51" y="184"/>
                  </a:cubicBezTo>
                  <a:cubicBezTo>
                    <a:pt x="47" y="187"/>
                    <a:pt x="44" y="189"/>
                    <a:pt x="40" y="191"/>
                  </a:cubicBezTo>
                  <a:cubicBezTo>
                    <a:pt x="39" y="192"/>
                    <a:pt x="39" y="193"/>
                    <a:pt x="38" y="193"/>
                  </a:cubicBezTo>
                  <a:cubicBezTo>
                    <a:pt x="35" y="195"/>
                    <a:pt x="32" y="197"/>
                    <a:pt x="29" y="199"/>
                  </a:cubicBezTo>
                  <a:cubicBezTo>
                    <a:pt x="28" y="200"/>
                    <a:pt x="27" y="201"/>
                    <a:pt x="25" y="202"/>
                  </a:cubicBezTo>
                  <a:cubicBezTo>
                    <a:pt x="23" y="203"/>
                    <a:pt x="20" y="205"/>
                    <a:pt x="17" y="207"/>
                  </a:cubicBezTo>
                  <a:cubicBezTo>
                    <a:pt x="16" y="208"/>
                    <a:pt x="14" y="209"/>
                    <a:pt x="13" y="209"/>
                  </a:cubicBezTo>
                  <a:cubicBezTo>
                    <a:pt x="9" y="212"/>
                    <a:pt x="5" y="215"/>
                    <a:pt x="0" y="217"/>
                  </a:cubicBezTo>
                  <a:cubicBezTo>
                    <a:pt x="35" y="202"/>
                    <a:pt x="578" y="176"/>
                    <a:pt x="578" y="151"/>
                  </a:cubicBezTo>
                  <a:cubicBezTo>
                    <a:pt x="514" y="38"/>
                    <a:pt x="514" y="38"/>
                    <a:pt x="514" y="38"/>
                  </a:cubicBezTo>
                  <a:lnTo>
                    <a:pt x="272" y="3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3" name="Freeform 250">
              <a:extLst>
                <a:ext uri="{FF2B5EF4-FFF2-40B4-BE49-F238E27FC236}">
                  <a16:creationId xmlns:a16="http://schemas.microsoft.com/office/drawing/2014/main" id="{51F0A43A-1B7C-8B45-8A1E-90C600A4D093}"/>
                </a:ext>
              </a:extLst>
            </p:cNvPr>
            <p:cNvSpPr/>
            <p:nvPr/>
          </p:nvSpPr>
          <p:spPr bwMode="auto">
            <a:xfrm>
              <a:off x="5394490" y="4310998"/>
              <a:ext cx="1784511" cy="623567"/>
            </a:xfrm>
            <a:custGeom>
              <a:avLst/>
              <a:gdLst>
                <a:gd name="T0" fmla="*/ 990 w 1005"/>
                <a:gd name="T1" fmla="*/ 352 h 352"/>
                <a:gd name="T2" fmla="*/ 990 w 1005"/>
                <a:gd name="T3" fmla="*/ 233 h 352"/>
                <a:gd name="T4" fmla="*/ 990 w 1005"/>
                <a:gd name="T5" fmla="*/ 233 h 352"/>
                <a:gd name="T6" fmla="*/ 988 w 1005"/>
                <a:gd name="T7" fmla="*/ 237 h 352"/>
                <a:gd name="T8" fmla="*/ 984 w 1005"/>
                <a:gd name="T9" fmla="*/ 240 h 352"/>
                <a:gd name="T10" fmla="*/ 978 w 1005"/>
                <a:gd name="T11" fmla="*/ 243 h 352"/>
                <a:gd name="T12" fmla="*/ 970 w 1005"/>
                <a:gd name="T13" fmla="*/ 246 h 352"/>
                <a:gd name="T14" fmla="*/ 960 w 1005"/>
                <a:gd name="T15" fmla="*/ 249 h 352"/>
                <a:gd name="T16" fmla="*/ 952 w 1005"/>
                <a:gd name="T17" fmla="*/ 251 h 352"/>
                <a:gd name="T18" fmla="*/ 952 w 1005"/>
                <a:gd name="T19" fmla="*/ 218 h 352"/>
                <a:gd name="T20" fmla="*/ 948 w 1005"/>
                <a:gd name="T21" fmla="*/ 219 h 352"/>
                <a:gd name="T22" fmla="*/ 933 w 1005"/>
                <a:gd name="T23" fmla="*/ 222 h 352"/>
                <a:gd name="T24" fmla="*/ 915 w 1005"/>
                <a:gd name="T25" fmla="*/ 225 h 352"/>
                <a:gd name="T26" fmla="*/ 892 w 1005"/>
                <a:gd name="T27" fmla="*/ 228 h 352"/>
                <a:gd name="T28" fmla="*/ 861 w 1005"/>
                <a:gd name="T29" fmla="*/ 232 h 352"/>
                <a:gd name="T30" fmla="*/ 844 w 1005"/>
                <a:gd name="T31" fmla="*/ 234 h 352"/>
                <a:gd name="T32" fmla="*/ 844 w 1005"/>
                <a:gd name="T33" fmla="*/ 200 h 352"/>
                <a:gd name="T34" fmla="*/ 813 w 1005"/>
                <a:gd name="T35" fmla="*/ 203 h 352"/>
                <a:gd name="T36" fmla="*/ 687 w 1005"/>
                <a:gd name="T37" fmla="*/ 211 h 352"/>
                <a:gd name="T38" fmla="*/ 686 w 1005"/>
                <a:gd name="T39" fmla="*/ 211 h 352"/>
                <a:gd name="T40" fmla="*/ 686 w 1005"/>
                <a:gd name="T41" fmla="*/ 177 h 352"/>
                <a:gd name="T42" fmla="*/ 640 w 1005"/>
                <a:gd name="T43" fmla="*/ 179 h 352"/>
                <a:gd name="T44" fmla="*/ 584 w 1005"/>
                <a:gd name="T45" fmla="*/ 180 h 352"/>
                <a:gd name="T46" fmla="*/ 543 w 1005"/>
                <a:gd name="T47" fmla="*/ 181 h 352"/>
                <a:gd name="T48" fmla="*/ 505 w 1005"/>
                <a:gd name="T49" fmla="*/ 181 h 352"/>
                <a:gd name="T50" fmla="*/ 494 w 1005"/>
                <a:gd name="T51" fmla="*/ 181 h 352"/>
                <a:gd name="T52" fmla="*/ 494 w 1005"/>
                <a:gd name="T53" fmla="*/ 148 h 352"/>
                <a:gd name="T54" fmla="*/ 470 w 1005"/>
                <a:gd name="T55" fmla="*/ 148 h 352"/>
                <a:gd name="T56" fmla="*/ 437 w 1005"/>
                <a:gd name="T57" fmla="*/ 148 h 352"/>
                <a:gd name="T58" fmla="*/ 405 w 1005"/>
                <a:gd name="T59" fmla="*/ 147 h 352"/>
                <a:gd name="T60" fmla="*/ 374 w 1005"/>
                <a:gd name="T61" fmla="*/ 146 h 352"/>
                <a:gd name="T62" fmla="*/ 344 w 1005"/>
                <a:gd name="T63" fmla="*/ 146 h 352"/>
                <a:gd name="T64" fmla="*/ 313 w 1005"/>
                <a:gd name="T65" fmla="*/ 145 h 352"/>
                <a:gd name="T66" fmla="*/ 307 w 1005"/>
                <a:gd name="T67" fmla="*/ 144 h 352"/>
                <a:gd name="T68" fmla="*/ 307 w 1005"/>
                <a:gd name="T69" fmla="*/ 111 h 352"/>
                <a:gd name="T70" fmla="*/ 282 w 1005"/>
                <a:gd name="T71" fmla="*/ 110 h 352"/>
                <a:gd name="T72" fmla="*/ 251 w 1005"/>
                <a:gd name="T73" fmla="*/ 108 h 352"/>
                <a:gd name="T74" fmla="*/ 218 w 1005"/>
                <a:gd name="T75" fmla="*/ 106 h 352"/>
                <a:gd name="T76" fmla="*/ 183 w 1005"/>
                <a:gd name="T77" fmla="*/ 104 h 352"/>
                <a:gd name="T78" fmla="*/ 144 w 1005"/>
                <a:gd name="T79" fmla="*/ 100 h 352"/>
                <a:gd name="T80" fmla="*/ 144 w 1005"/>
                <a:gd name="T81" fmla="*/ 67 h 352"/>
                <a:gd name="T82" fmla="*/ 39 w 1005"/>
                <a:gd name="T83" fmla="*/ 52 h 352"/>
                <a:gd name="T84" fmla="*/ 39 w 1005"/>
                <a:gd name="T85" fmla="*/ 18 h 352"/>
                <a:gd name="T86" fmla="*/ 0 w 1005"/>
                <a:gd name="T87" fmla="*/ 0 h 352"/>
                <a:gd name="T88" fmla="*/ 0 w 1005"/>
                <a:gd name="T89" fmla="*/ 87 h 352"/>
                <a:gd name="T90" fmla="*/ 640 w 1005"/>
                <a:gd name="T91" fmla="*/ 293 h 352"/>
                <a:gd name="T92" fmla="*/ 990 w 1005"/>
                <a:gd name="T9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5" h="352">
                  <a:moveTo>
                    <a:pt x="990" y="352"/>
                  </a:moveTo>
                  <a:cubicBezTo>
                    <a:pt x="990" y="233"/>
                    <a:pt x="990" y="233"/>
                    <a:pt x="990" y="233"/>
                  </a:cubicBezTo>
                  <a:cubicBezTo>
                    <a:pt x="990" y="233"/>
                    <a:pt x="990" y="233"/>
                    <a:pt x="990" y="233"/>
                  </a:cubicBezTo>
                  <a:cubicBezTo>
                    <a:pt x="990" y="234"/>
                    <a:pt x="988" y="235"/>
                    <a:pt x="988" y="237"/>
                  </a:cubicBezTo>
                  <a:cubicBezTo>
                    <a:pt x="987" y="238"/>
                    <a:pt x="985" y="239"/>
                    <a:pt x="984" y="240"/>
                  </a:cubicBezTo>
                  <a:cubicBezTo>
                    <a:pt x="982" y="241"/>
                    <a:pt x="980" y="242"/>
                    <a:pt x="978" y="243"/>
                  </a:cubicBezTo>
                  <a:cubicBezTo>
                    <a:pt x="976" y="244"/>
                    <a:pt x="973" y="245"/>
                    <a:pt x="970" y="246"/>
                  </a:cubicBezTo>
                  <a:cubicBezTo>
                    <a:pt x="967" y="247"/>
                    <a:pt x="964" y="248"/>
                    <a:pt x="960" y="249"/>
                  </a:cubicBezTo>
                  <a:cubicBezTo>
                    <a:pt x="958" y="250"/>
                    <a:pt x="955" y="250"/>
                    <a:pt x="952" y="251"/>
                  </a:cubicBezTo>
                  <a:cubicBezTo>
                    <a:pt x="952" y="218"/>
                    <a:pt x="952" y="218"/>
                    <a:pt x="952" y="218"/>
                  </a:cubicBezTo>
                  <a:cubicBezTo>
                    <a:pt x="951" y="218"/>
                    <a:pt x="950" y="218"/>
                    <a:pt x="948" y="219"/>
                  </a:cubicBezTo>
                  <a:cubicBezTo>
                    <a:pt x="944" y="220"/>
                    <a:pt x="939" y="221"/>
                    <a:pt x="933" y="222"/>
                  </a:cubicBezTo>
                  <a:cubicBezTo>
                    <a:pt x="928" y="223"/>
                    <a:pt x="922" y="224"/>
                    <a:pt x="915" y="225"/>
                  </a:cubicBezTo>
                  <a:cubicBezTo>
                    <a:pt x="908" y="226"/>
                    <a:pt x="900" y="227"/>
                    <a:pt x="892" y="228"/>
                  </a:cubicBezTo>
                  <a:cubicBezTo>
                    <a:pt x="882" y="229"/>
                    <a:pt x="872" y="231"/>
                    <a:pt x="861" y="232"/>
                  </a:cubicBezTo>
                  <a:cubicBezTo>
                    <a:pt x="856" y="233"/>
                    <a:pt x="850" y="233"/>
                    <a:pt x="844" y="234"/>
                  </a:cubicBezTo>
                  <a:cubicBezTo>
                    <a:pt x="844" y="200"/>
                    <a:pt x="844" y="200"/>
                    <a:pt x="844" y="200"/>
                  </a:cubicBezTo>
                  <a:cubicBezTo>
                    <a:pt x="834" y="201"/>
                    <a:pt x="824" y="202"/>
                    <a:pt x="813" y="203"/>
                  </a:cubicBezTo>
                  <a:cubicBezTo>
                    <a:pt x="775" y="206"/>
                    <a:pt x="733" y="209"/>
                    <a:pt x="687" y="211"/>
                  </a:cubicBezTo>
                  <a:cubicBezTo>
                    <a:pt x="686" y="211"/>
                    <a:pt x="686" y="211"/>
                    <a:pt x="686" y="211"/>
                  </a:cubicBezTo>
                  <a:cubicBezTo>
                    <a:pt x="686" y="177"/>
                    <a:pt x="686" y="177"/>
                    <a:pt x="686" y="177"/>
                  </a:cubicBezTo>
                  <a:cubicBezTo>
                    <a:pt x="671" y="178"/>
                    <a:pt x="656" y="179"/>
                    <a:pt x="640" y="179"/>
                  </a:cubicBezTo>
                  <a:cubicBezTo>
                    <a:pt x="622" y="180"/>
                    <a:pt x="603" y="180"/>
                    <a:pt x="584" y="180"/>
                  </a:cubicBezTo>
                  <a:cubicBezTo>
                    <a:pt x="571" y="181"/>
                    <a:pt x="557" y="181"/>
                    <a:pt x="543" y="181"/>
                  </a:cubicBezTo>
                  <a:cubicBezTo>
                    <a:pt x="530" y="181"/>
                    <a:pt x="518" y="181"/>
                    <a:pt x="505" y="181"/>
                  </a:cubicBezTo>
                  <a:cubicBezTo>
                    <a:pt x="501" y="181"/>
                    <a:pt x="498" y="181"/>
                    <a:pt x="494" y="181"/>
                  </a:cubicBezTo>
                  <a:cubicBezTo>
                    <a:pt x="494" y="148"/>
                    <a:pt x="494" y="148"/>
                    <a:pt x="494" y="148"/>
                  </a:cubicBezTo>
                  <a:cubicBezTo>
                    <a:pt x="486" y="148"/>
                    <a:pt x="478" y="148"/>
                    <a:pt x="470" y="148"/>
                  </a:cubicBezTo>
                  <a:cubicBezTo>
                    <a:pt x="459" y="148"/>
                    <a:pt x="448" y="148"/>
                    <a:pt x="437" y="148"/>
                  </a:cubicBezTo>
                  <a:cubicBezTo>
                    <a:pt x="426" y="147"/>
                    <a:pt x="416" y="147"/>
                    <a:pt x="405" y="147"/>
                  </a:cubicBezTo>
                  <a:cubicBezTo>
                    <a:pt x="395" y="147"/>
                    <a:pt x="385" y="147"/>
                    <a:pt x="374" y="146"/>
                  </a:cubicBezTo>
                  <a:cubicBezTo>
                    <a:pt x="364" y="146"/>
                    <a:pt x="354" y="146"/>
                    <a:pt x="344" y="146"/>
                  </a:cubicBezTo>
                  <a:cubicBezTo>
                    <a:pt x="333" y="145"/>
                    <a:pt x="323" y="145"/>
                    <a:pt x="313" y="145"/>
                  </a:cubicBezTo>
                  <a:cubicBezTo>
                    <a:pt x="311" y="144"/>
                    <a:pt x="309" y="144"/>
                    <a:pt x="307" y="144"/>
                  </a:cubicBezTo>
                  <a:cubicBezTo>
                    <a:pt x="307" y="111"/>
                    <a:pt x="307" y="111"/>
                    <a:pt x="307" y="111"/>
                  </a:cubicBezTo>
                  <a:cubicBezTo>
                    <a:pt x="298" y="111"/>
                    <a:pt x="290" y="110"/>
                    <a:pt x="282" y="110"/>
                  </a:cubicBezTo>
                  <a:cubicBezTo>
                    <a:pt x="272" y="109"/>
                    <a:pt x="261" y="109"/>
                    <a:pt x="251" y="108"/>
                  </a:cubicBezTo>
                  <a:cubicBezTo>
                    <a:pt x="240" y="108"/>
                    <a:pt x="229" y="107"/>
                    <a:pt x="218" y="106"/>
                  </a:cubicBezTo>
                  <a:cubicBezTo>
                    <a:pt x="206" y="106"/>
                    <a:pt x="194" y="105"/>
                    <a:pt x="183" y="104"/>
                  </a:cubicBezTo>
                  <a:cubicBezTo>
                    <a:pt x="169" y="103"/>
                    <a:pt x="156" y="102"/>
                    <a:pt x="144" y="100"/>
                  </a:cubicBezTo>
                  <a:cubicBezTo>
                    <a:pt x="144" y="67"/>
                    <a:pt x="144" y="67"/>
                    <a:pt x="144" y="67"/>
                  </a:cubicBezTo>
                  <a:cubicBezTo>
                    <a:pt x="100" y="63"/>
                    <a:pt x="64" y="57"/>
                    <a:pt x="39" y="52"/>
                  </a:cubicBezTo>
                  <a:cubicBezTo>
                    <a:pt x="39" y="18"/>
                    <a:pt x="39" y="18"/>
                    <a:pt x="39" y="18"/>
                  </a:cubicBezTo>
                  <a:cubicBezTo>
                    <a:pt x="14" y="13"/>
                    <a:pt x="0" y="6"/>
                    <a:pt x="0" y="0"/>
                  </a:cubicBezTo>
                  <a:cubicBezTo>
                    <a:pt x="0" y="87"/>
                    <a:pt x="0" y="87"/>
                    <a:pt x="0" y="87"/>
                  </a:cubicBezTo>
                  <a:cubicBezTo>
                    <a:pt x="0" y="201"/>
                    <a:pt x="289" y="258"/>
                    <a:pt x="640" y="293"/>
                  </a:cubicBezTo>
                  <a:cubicBezTo>
                    <a:pt x="1005" y="330"/>
                    <a:pt x="986" y="339"/>
                    <a:pt x="990" y="352"/>
                  </a:cubicBezTo>
                  <a:close/>
                </a:path>
              </a:pathLst>
            </a:custGeom>
            <a:solidFill>
              <a:schemeClr val="accent1"/>
            </a:solidFill>
            <a:ln w="19050">
              <a:gradFill flip="none" rotWithShape="1">
                <a:gsLst>
                  <a:gs pos="0">
                    <a:schemeClr val="bg1"/>
                  </a:gs>
                  <a:gs pos="100000">
                    <a:schemeClr val="bg1">
                      <a:lumMod val="85000"/>
                    </a:schemeClr>
                  </a:gs>
                </a:gsLst>
                <a:lin ang="2700000" scaled="1"/>
                <a:tileRect/>
              </a:gradFill>
            </a:ln>
            <a:effectLst>
              <a:outerShdw blurRad="139700" dist="38100" dir="5400000" algn="t" rotWithShape="0">
                <a:prstClr val="black">
                  <a:alpha val="30000"/>
                </a:prstClr>
              </a:outerShdw>
              <a:softEdge rad="0"/>
            </a:effec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4" name="Freeform 251">
              <a:extLst>
                <a:ext uri="{FF2B5EF4-FFF2-40B4-BE49-F238E27FC236}">
                  <a16:creationId xmlns:a16="http://schemas.microsoft.com/office/drawing/2014/main" id="{B06E6E1A-26EB-4A41-89B5-D4DFD2BF454E}"/>
                </a:ext>
              </a:extLst>
            </p:cNvPr>
            <p:cNvSpPr/>
            <p:nvPr/>
          </p:nvSpPr>
          <p:spPr bwMode="auto">
            <a:xfrm>
              <a:off x="5394490" y="4312497"/>
              <a:ext cx="665538" cy="33727"/>
            </a:xfrm>
            <a:custGeom>
              <a:avLst/>
              <a:gdLst>
                <a:gd name="T0" fmla="*/ 365 w 375"/>
                <a:gd name="T1" fmla="*/ 0 h 19"/>
                <a:gd name="T2" fmla="*/ 375 w 375"/>
                <a:gd name="T3" fmla="*/ 5 h 19"/>
                <a:gd name="T4" fmla="*/ 39 w 375"/>
                <a:gd name="T5" fmla="*/ 19 h 19"/>
                <a:gd name="T6" fmla="*/ 0 w 375"/>
                <a:gd name="T7" fmla="*/ 0 h 19"/>
                <a:gd name="T8" fmla="*/ 365 w 375"/>
                <a:gd name="T9" fmla="*/ 0 h 19"/>
              </a:gdLst>
              <a:ahLst/>
              <a:cxnLst>
                <a:cxn ang="0">
                  <a:pos x="T0" y="T1"/>
                </a:cxn>
                <a:cxn ang="0">
                  <a:pos x="T2" y="T3"/>
                </a:cxn>
                <a:cxn ang="0">
                  <a:pos x="T4" y="T5"/>
                </a:cxn>
                <a:cxn ang="0">
                  <a:pos x="T6" y="T7"/>
                </a:cxn>
                <a:cxn ang="0">
                  <a:pos x="T8" y="T9"/>
                </a:cxn>
              </a:cxnLst>
              <a:rect l="0" t="0" r="r" b="b"/>
              <a:pathLst>
                <a:path w="375" h="19">
                  <a:moveTo>
                    <a:pt x="365" y="0"/>
                  </a:moveTo>
                  <a:cubicBezTo>
                    <a:pt x="365" y="2"/>
                    <a:pt x="369" y="3"/>
                    <a:pt x="375" y="5"/>
                  </a:cubicBezTo>
                  <a:cubicBezTo>
                    <a:pt x="39" y="19"/>
                    <a:pt x="39" y="19"/>
                    <a:pt x="39" y="19"/>
                  </a:cubicBezTo>
                  <a:cubicBezTo>
                    <a:pt x="14" y="13"/>
                    <a:pt x="0" y="7"/>
                    <a:pt x="0" y="0"/>
                  </a:cubicBez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Freeform 252">
              <a:extLst>
                <a:ext uri="{FF2B5EF4-FFF2-40B4-BE49-F238E27FC236}">
                  <a16:creationId xmlns:a16="http://schemas.microsoft.com/office/drawing/2014/main" id="{9612C18E-B59F-4E45-A8F3-4C4E34C7BC27}"/>
                </a:ext>
              </a:extLst>
            </p:cNvPr>
            <p:cNvSpPr/>
            <p:nvPr/>
          </p:nvSpPr>
          <p:spPr bwMode="auto">
            <a:xfrm>
              <a:off x="5463442" y="4321491"/>
              <a:ext cx="596586" cy="83192"/>
            </a:xfrm>
            <a:custGeom>
              <a:avLst/>
              <a:gdLst>
                <a:gd name="T0" fmla="*/ 796 w 796"/>
                <a:gd name="T1" fmla="*/ 78 h 111"/>
                <a:gd name="T2" fmla="*/ 0 w 796"/>
                <a:gd name="T3" fmla="*/ 111 h 111"/>
                <a:gd name="T4" fmla="*/ 0 w 796"/>
                <a:gd name="T5" fmla="*/ 33 h 111"/>
                <a:gd name="T6" fmla="*/ 796 w 796"/>
                <a:gd name="T7" fmla="*/ 0 h 111"/>
                <a:gd name="T8" fmla="*/ 796 w 796"/>
                <a:gd name="T9" fmla="*/ 78 h 111"/>
              </a:gdLst>
              <a:ahLst/>
              <a:cxnLst>
                <a:cxn ang="0">
                  <a:pos x="T0" y="T1"/>
                </a:cxn>
                <a:cxn ang="0">
                  <a:pos x="T2" y="T3"/>
                </a:cxn>
                <a:cxn ang="0">
                  <a:pos x="T4" y="T5"/>
                </a:cxn>
                <a:cxn ang="0">
                  <a:pos x="T6" y="T7"/>
                </a:cxn>
                <a:cxn ang="0">
                  <a:pos x="T8" y="T9"/>
                </a:cxn>
              </a:cxnLst>
              <a:rect l="0" t="0" r="r" b="b"/>
              <a:pathLst>
                <a:path w="796" h="111">
                  <a:moveTo>
                    <a:pt x="796" y="78"/>
                  </a:moveTo>
                  <a:lnTo>
                    <a:pt x="0" y="111"/>
                  </a:lnTo>
                  <a:lnTo>
                    <a:pt x="0" y="33"/>
                  </a:lnTo>
                  <a:lnTo>
                    <a:pt x="796" y="0"/>
                  </a:lnTo>
                  <a:lnTo>
                    <a:pt x="796" y="78"/>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6" name="Freeform 253">
              <a:extLst>
                <a:ext uri="{FF2B5EF4-FFF2-40B4-BE49-F238E27FC236}">
                  <a16:creationId xmlns:a16="http://schemas.microsoft.com/office/drawing/2014/main" id="{F1FF9534-6296-9E4A-8CCA-7601514E4974}"/>
                </a:ext>
              </a:extLst>
            </p:cNvPr>
            <p:cNvSpPr/>
            <p:nvPr/>
          </p:nvSpPr>
          <p:spPr bwMode="auto">
            <a:xfrm>
              <a:off x="6272880" y="2917716"/>
              <a:ext cx="378487" cy="74198"/>
            </a:xfrm>
            <a:custGeom>
              <a:avLst/>
              <a:gdLst>
                <a:gd name="T0" fmla="*/ 0 w 213"/>
                <a:gd name="T1" fmla="*/ 0 h 42"/>
                <a:gd name="T2" fmla="*/ 213 w 213"/>
                <a:gd name="T3" fmla="*/ 5 h 42"/>
                <a:gd name="T4" fmla="*/ 56 w 213"/>
                <a:gd name="T5" fmla="*/ 42 h 42"/>
                <a:gd name="T6" fmla="*/ 0 w 213"/>
                <a:gd name="T7" fmla="*/ 41 h 42"/>
                <a:gd name="T8" fmla="*/ 0 w 213"/>
                <a:gd name="T9" fmla="*/ 0 h 42"/>
              </a:gdLst>
              <a:ahLst/>
              <a:cxnLst>
                <a:cxn ang="0">
                  <a:pos x="T0" y="T1"/>
                </a:cxn>
                <a:cxn ang="0">
                  <a:pos x="T2" y="T3"/>
                </a:cxn>
                <a:cxn ang="0">
                  <a:pos x="T4" y="T5"/>
                </a:cxn>
                <a:cxn ang="0">
                  <a:pos x="T6" y="T7"/>
                </a:cxn>
                <a:cxn ang="0">
                  <a:pos x="T8" y="T9"/>
                </a:cxn>
              </a:cxnLst>
              <a:rect l="0" t="0" r="r" b="b"/>
              <a:pathLst>
                <a:path w="213" h="42">
                  <a:moveTo>
                    <a:pt x="0" y="0"/>
                  </a:moveTo>
                  <a:cubicBezTo>
                    <a:pt x="76" y="0"/>
                    <a:pt x="147" y="2"/>
                    <a:pt x="213" y="5"/>
                  </a:cubicBezTo>
                  <a:cubicBezTo>
                    <a:pt x="56" y="42"/>
                    <a:pt x="56" y="42"/>
                    <a:pt x="56" y="42"/>
                  </a:cubicBezTo>
                  <a:cubicBezTo>
                    <a:pt x="39" y="42"/>
                    <a:pt x="20" y="41"/>
                    <a:pt x="0" y="4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7" name="Freeform 254">
              <a:extLst>
                <a:ext uri="{FF2B5EF4-FFF2-40B4-BE49-F238E27FC236}">
                  <a16:creationId xmlns:a16="http://schemas.microsoft.com/office/drawing/2014/main" id="{6DC479F5-A4EE-0C4D-966B-573C326B3550}"/>
                </a:ext>
              </a:extLst>
            </p:cNvPr>
            <p:cNvSpPr/>
            <p:nvPr/>
          </p:nvSpPr>
          <p:spPr bwMode="auto">
            <a:xfrm>
              <a:off x="6372561" y="2859257"/>
              <a:ext cx="605579" cy="72699"/>
            </a:xfrm>
            <a:custGeom>
              <a:avLst/>
              <a:gdLst>
                <a:gd name="T0" fmla="*/ 157 w 341"/>
                <a:gd name="T1" fmla="*/ 0 h 41"/>
                <a:gd name="T2" fmla="*/ 341 w 341"/>
                <a:gd name="T3" fmla="*/ 12 h 41"/>
                <a:gd name="T4" fmla="*/ 49 w 341"/>
                <a:gd name="T5" fmla="*/ 41 h 41"/>
                <a:gd name="T6" fmla="*/ 0 w 341"/>
                <a:gd name="T7" fmla="*/ 38 h 41"/>
                <a:gd name="T8" fmla="*/ 157 w 341"/>
                <a:gd name="T9" fmla="*/ 0 h 41"/>
              </a:gdLst>
              <a:ahLst/>
              <a:cxnLst>
                <a:cxn ang="0">
                  <a:pos x="T0" y="T1"/>
                </a:cxn>
                <a:cxn ang="0">
                  <a:pos x="T2" y="T3"/>
                </a:cxn>
                <a:cxn ang="0">
                  <a:pos x="T4" y="T5"/>
                </a:cxn>
                <a:cxn ang="0">
                  <a:pos x="T6" y="T7"/>
                </a:cxn>
                <a:cxn ang="0">
                  <a:pos x="T8" y="T9"/>
                </a:cxn>
              </a:cxnLst>
              <a:rect l="0" t="0" r="r" b="b"/>
              <a:pathLst>
                <a:path w="341" h="41">
                  <a:moveTo>
                    <a:pt x="157" y="0"/>
                  </a:moveTo>
                  <a:cubicBezTo>
                    <a:pt x="226" y="3"/>
                    <a:pt x="289" y="7"/>
                    <a:pt x="341" y="12"/>
                  </a:cubicBezTo>
                  <a:cubicBezTo>
                    <a:pt x="49" y="41"/>
                    <a:pt x="49" y="41"/>
                    <a:pt x="49" y="41"/>
                  </a:cubicBezTo>
                  <a:cubicBezTo>
                    <a:pt x="35" y="39"/>
                    <a:pt x="18" y="38"/>
                    <a:pt x="0" y="38"/>
                  </a:cubicBez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8" name="Freeform 255">
              <a:extLst>
                <a:ext uri="{FF2B5EF4-FFF2-40B4-BE49-F238E27FC236}">
                  <a16:creationId xmlns:a16="http://schemas.microsoft.com/office/drawing/2014/main" id="{40A801D8-6D29-B844-989A-271C473BD853}"/>
                </a:ext>
              </a:extLst>
            </p:cNvPr>
            <p:cNvSpPr/>
            <p:nvPr/>
          </p:nvSpPr>
          <p:spPr bwMode="auto">
            <a:xfrm>
              <a:off x="6458002" y="2812789"/>
              <a:ext cx="732991" cy="60708"/>
            </a:xfrm>
            <a:custGeom>
              <a:avLst/>
              <a:gdLst>
                <a:gd name="T0" fmla="*/ 293 w 413"/>
                <a:gd name="T1" fmla="*/ 0 h 34"/>
                <a:gd name="T2" fmla="*/ 413 w 413"/>
                <a:gd name="T3" fmla="*/ 18 h 34"/>
                <a:gd name="T4" fmla="*/ 32 w 413"/>
                <a:gd name="T5" fmla="*/ 34 h 34"/>
                <a:gd name="T6" fmla="*/ 0 w 413"/>
                <a:gd name="T7" fmla="*/ 29 h 34"/>
                <a:gd name="T8" fmla="*/ 293 w 413"/>
                <a:gd name="T9" fmla="*/ 0 h 34"/>
              </a:gdLst>
              <a:ahLst/>
              <a:cxnLst>
                <a:cxn ang="0">
                  <a:pos x="T0" y="T1"/>
                </a:cxn>
                <a:cxn ang="0">
                  <a:pos x="T2" y="T3"/>
                </a:cxn>
                <a:cxn ang="0">
                  <a:pos x="T4" y="T5"/>
                </a:cxn>
                <a:cxn ang="0">
                  <a:pos x="T6" y="T7"/>
                </a:cxn>
                <a:cxn ang="0">
                  <a:pos x="T8" y="T9"/>
                </a:cxn>
              </a:cxnLst>
              <a:rect l="0" t="0" r="r" b="b"/>
              <a:pathLst>
                <a:path w="413" h="34">
                  <a:moveTo>
                    <a:pt x="293" y="0"/>
                  </a:moveTo>
                  <a:cubicBezTo>
                    <a:pt x="344" y="5"/>
                    <a:pt x="385" y="11"/>
                    <a:pt x="413" y="18"/>
                  </a:cubicBezTo>
                  <a:cubicBezTo>
                    <a:pt x="32" y="34"/>
                    <a:pt x="32" y="34"/>
                    <a:pt x="32" y="34"/>
                  </a:cubicBezTo>
                  <a:cubicBezTo>
                    <a:pt x="24" y="32"/>
                    <a:pt x="13" y="30"/>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Freeform 256">
              <a:extLst>
                <a:ext uri="{FF2B5EF4-FFF2-40B4-BE49-F238E27FC236}">
                  <a16:creationId xmlns:a16="http://schemas.microsoft.com/office/drawing/2014/main" id="{9DEE7937-1F47-7042-A56F-907FD7295C47}"/>
                </a:ext>
              </a:extLst>
            </p:cNvPr>
            <p:cNvSpPr/>
            <p:nvPr/>
          </p:nvSpPr>
          <p:spPr bwMode="auto">
            <a:xfrm>
              <a:off x="6514962" y="2777564"/>
              <a:ext cx="753976" cy="37474"/>
            </a:xfrm>
            <a:custGeom>
              <a:avLst/>
              <a:gdLst>
                <a:gd name="T0" fmla="*/ 381 w 425"/>
                <a:gd name="T1" fmla="*/ 0 h 21"/>
                <a:gd name="T2" fmla="*/ 425 w 425"/>
                <a:gd name="T3" fmla="*/ 21 h 21"/>
                <a:gd name="T4" fmla="*/ 11 w 425"/>
                <a:gd name="T5" fmla="*/ 21 h 21"/>
                <a:gd name="T6" fmla="*/ 0 w 425"/>
                <a:gd name="T7" fmla="*/ 16 h 21"/>
                <a:gd name="T8" fmla="*/ 381 w 425"/>
                <a:gd name="T9" fmla="*/ 0 h 21"/>
              </a:gdLst>
              <a:ahLst/>
              <a:cxnLst>
                <a:cxn ang="0">
                  <a:pos x="T0" y="T1"/>
                </a:cxn>
                <a:cxn ang="0">
                  <a:pos x="T2" y="T3"/>
                </a:cxn>
                <a:cxn ang="0">
                  <a:pos x="T4" y="T5"/>
                </a:cxn>
                <a:cxn ang="0">
                  <a:pos x="T6" y="T7"/>
                </a:cxn>
                <a:cxn ang="0">
                  <a:pos x="T8" y="T9"/>
                </a:cxn>
              </a:cxnLst>
              <a:rect l="0" t="0" r="r" b="b"/>
              <a:pathLst>
                <a:path w="425" h="21">
                  <a:moveTo>
                    <a:pt x="381" y="0"/>
                  </a:moveTo>
                  <a:cubicBezTo>
                    <a:pt x="409" y="7"/>
                    <a:pt x="425" y="14"/>
                    <a:pt x="425" y="21"/>
                  </a:cubicBezTo>
                  <a:cubicBezTo>
                    <a:pt x="11" y="21"/>
                    <a:pt x="11" y="21"/>
                    <a:pt x="11" y="21"/>
                  </a:cubicBezTo>
                  <a:cubicBezTo>
                    <a:pt x="11" y="19"/>
                    <a:pt x="7" y="17"/>
                    <a:pt x="0" y="16"/>
                  </a:cubicBezTo>
                  <a:lnTo>
                    <a:pt x="38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257">
              <a:extLst>
                <a:ext uri="{FF2B5EF4-FFF2-40B4-BE49-F238E27FC236}">
                  <a16:creationId xmlns:a16="http://schemas.microsoft.com/office/drawing/2014/main" id="{C57D33E8-AC3E-E348-90B6-646BBD6E603A}"/>
                </a:ext>
              </a:extLst>
            </p:cNvPr>
            <p:cNvSpPr/>
            <p:nvPr/>
          </p:nvSpPr>
          <p:spPr bwMode="auto">
            <a:xfrm>
              <a:off x="5887648" y="2985170"/>
              <a:ext cx="385232" cy="74198"/>
            </a:xfrm>
            <a:custGeom>
              <a:avLst/>
              <a:gdLst>
                <a:gd name="T0" fmla="*/ 217 w 217"/>
                <a:gd name="T1" fmla="*/ 0 h 42"/>
                <a:gd name="T2" fmla="*/ 217 w 217"/>
                <a:gd name="T3" fmla="*/ 41 h 42"/>
                <a:gd name="T4" fmla="*/ 160 w 217"/>
                <a:gd name="T5" fmla="*/ 42 h 42"/>
                <a:gd name="T6" fmla="*/ 0 w 217"/>
                <a:gd name="T7" fmla="*/ 5 h 42"/>
                <a:gd name="T8" fmla="*/ 217 w 217"/>
                <a:gd name="T9" fmla="*/ 0 h 42"/>
              </a:gdLst>
              <a:ahLst/>
              <a:cxnLst>
                <a:cxn ang="0">
                  <a:pos x="T0" y="T1"/>
                </a:cxn>
                <a:cxn ang="0">
                  <a:pos x="T2" y="T3"/>
                </a:cxn>
                <a:cxn ang="0">
                  <a:pos x="T4" y="T5"/>
                </a:cxn>
                <a:cxn ang="0">
                  <a:pos x="T6" y="T7"/>
                </a:cxn>
                <a:cxn ang="0">
                  <a:pos x="T8" y="T9"/>
                </a:cxn>
              </a:cxnLst>
              <a:rect l="0" t="0" r="r" b="b"/>
              <a:pathLst>
                <a:path w="217" h="42">
                  <a:moveTo>
                    <a:pt x="217" y="0"/>
                  </a:moveTo>
                  <a:cubicBezTo>
                    <a:pt x="217" y="41"/>
                    <a:pt x="217" y="41"/>
                    <a:pt x="217" y="41"/>
                  </a:cubicBezTo>
                  <a:cubicBezTo>
                    <a:pt x="197" y="41"/>
                    <a:pt x="178" y="41"/>
                    <a:pt x="160" y="42"/>
                  </a:cubicBezTo>
                  <a:cubicBezTo>
                    <a:pt x="0" y="5"/>
                    <a:pt x="0" y="5"/>
                    <a:pt x="0" y="5"/>
                  </a:cubicBezTo>
                  <a:cubicBezTo>
                    <a:pt x="67" y="2"/>
                    <a:pt x="140" y="0"/>
                    <a:pt x="2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258">
              <a:extLst>
                <a:ext uri="{FF2B5EF4-FFF2-40B4-BE49-F238E27FC236}">
                  <a16:creationId xmlns:a16="http://schemas.microsoft.com/office/drawing/2014/main" id="{F8FD1307-3DF6-7543-B2F6-03E1C571985E}"/>
                </a:ext>
              </a:extLst>
            </p:cNvPr>
            <p:cNvSpPr/>
            <p:nvPr/>
          </p:nvSpPr>
          <p:spPr bwMode="auto">
            <a:xfrm>
              <a:off x="5569868" y="3059368"/>
              <a:ext cx="601832" cy="72699"/>
            </a:xfrm>
            <a:custGeom>
              <a:avLst/>
              <a:gdLst>
                <a:gd name="T0" fmla="*/ 179 w 339"/>
                <a:gd name="T1" fmla="*/ 0 h 41"/>
                <a:gd name="T2" fmla="*/ 339 w 339"/>
                <a:gd name="T3" fmla="*/ 38 h 41"/>
                <a:gd name="T4" fmla="*/ 292 w 339"/>
                <a:gd name="T5" fmla="*/ 41 h 41"/>
                <a:gd name="T6" fmla="*/ 0 w 339"/>
                <a:gd name="T7" fmla="*/ 12 h 41"/>
                <a:gd name="T8" fmla="*/ 179 w 339"/>
                <a:gd name="T9" fmla="*/ 0 h 41"/>
              </a:gdLst>
              <a:ahLst/>
              <a:cxnLst>
                <a:cxn ang="0">
                  <a:pos x="T0" y="T1"/>
                </a:cxn>
                <a:cxn ang="0">
                  <a:pos x="T2" y="T3"/>
                </a:cxn>
                <a:cxn ang="0">
                  <a:pos x="T4" y="T5"/>
                </a:cxn>
                <a:cxn ang="0">
                  <a:pos x="T6" y="T7"/>
                </a:cxn>
                <a:cxn ang="0">
                  <a:pos x="T8" y="T9"/>
                </a:cxn>
              </a:cxnLst>
              <a:rect l="0" t="0" r="r" b="b"/>
              <a:pathLst>
                <a:path w="339" h="41">
                  <a:moveTo>
                    <a:pt x="179" y="0"/>
                  </a:moveTo>
                  <a:cubicBezTo>
                    <a:pt x="339" y="38"/>
                    <a:pt x="339" y="38"/>
                    <a:pt x="339" y="38"/>
                  </a:cubicBezTo>
                  <a:cubicBezTo>
                    <a:pt x="322" y="38"/>
                    <a:pt x="306" y="40"/>
                    <a:pt x="292" y="41"/>
                  </a:cubicBezTo>
                  <a:cubicBezTo>
                    <a:pt x="0" y="12"/>
                    <a:pt x="0" y="12"/>
                    <a:pt x="0" y="12"/>
                  </a:cubicBezTo>
                  <a:cubicBezTo>
                    <a:pt x="51" y="7"/>
                    <a:pt x="112" y="3"/>
                    <a:pt x="17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Freeform 259">
              <a:extLst>
                <a:ext uri="{FF2B5EF4-FFF2-40B4-BE49-F238E27FC236}">
                  <a16:creationId xmlns:a16="http://schemas.microsoft.com/office/drawing/2014/main" id="{F59CBAC7-CAFF-244D-BBF8-96FE82CB5EDF}"/>
                </a:ext>
              </a:extLst>
            </p:cNvPr>
            <p:cNvSpPr/>
            <p:nvPr/>
          </p:nvSpPr>
          <p:spPr bwMode="auto">
            <a:xfrm>
              <a:off x="5351770" y="3146308"/>
              <a:ext cx="736738" cy="59958"/>
            </a:xfrm>
            <a:custGeom>
              <a:avLst/>
              <a:gdLst>
                <a:gd name="T0" fmla="*/ 123 w 415"/>
                <a:gd name="T1" fmla="*/ 0 h 34"/>
                <a:gd name="T2" fmla="*/ 415 w 415"/>
                <a:gd name="T3" fmla="*/ 29 h 34"/>
                <a:gd name="T4" fmla="*/ 383 w 415"/>
                <a:gd name="T5" fmla="*/ 34 h 34"/>
                <a:gd name="T6" fmla="*/ 0 w 415"/>
                <a:gd name="T7" fmla="*/ 18 h 34"/>
                <a:gd name="T8" fmla="*/ 123 w 415"/>
                <a:gd name="T9" fmla="*/ 0 h 34"/>
              </a:gdLst>
              <a:ahLst/>
              <a:cxnLst>
                <a:cxn ang="0">
                  <a:pos x="T0" y="T1"/>
                </a:cxn>
                <a:cxn ang="0">
                  <a:pos x="T2" y="T3"/>
                </a:cxn>
                <a:cxn ang="0">
                  <a:pos x="T4" y="T5"/>
                </a:cxn>
                <a:cxn ang="0">
                  <a:pos x="T6" y="T7"/>
                </a:cxn>
                <a:cxn ang="0">
                  <a:pos x="T8" y="T9"/>
                </a:cxn>
              </a:cxnLst>
              <a:rect l="0" t="0" r="r" b="b"/>
              <a:pathLst>
                <a:path w="415" h="34">
                  <a:moveTo>
                    <a:pt x="123" y="0"/>
                  </a:moveTo>
                  <a:cubicBezTo>
                    <a:pt x="415" y="29"/>
                    <a:pt x="415" y="29"/>
                    <a:pt x="415" y="29"/>
                  </a:cubicBezTo>
                  <a:cubicBezTo>
                    <a:pt x="401" y="30"/>
                    <a:pt x="391" y="32"/>
                    <a:pt x="383" y="34"/>
                  </a:cubicBezTo>
                  <a:cubicBezTo>
                    <a:pt x="0" y="18"/>
                    <a:pt x="0" y="18"/>
                    <a:pt x="0" y="18"/>
                  </a:cubicBezTo>
                  <a:cubicBezTo>
                    <a:pt x="28" y="11"/>
                    <a:pt x="70" y="5"/>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260">
              <a:extLst>
                <a:ext uri="{FF2B5EF4-FFF2-40B4-BE49-F238E27FC236}">
                  <a16:creationId xmlns:a16="http://schemas.microsoft.com/office/drawing/2014/main" id="{C5C8F931-1655-9F49-A3F7-92D40212D1DC}"/>
                </a:ext>
              </a:extLst>
            </p:cNvPr>
            <p:cNvSpPr/>
            <p:nvPr/>
          </p:nvSpPr>
          <p:spPr bwMode="auto">
            <a:xfrm>
              <a:off x="5276822" y="3245239"/>
              <a:ext cx="754726" cy="37474"/>
            </a:xfrm>
            <a:custGeom>
              <a:avLst/>
              <a:gdLst>
                <a:gd name="T0" fmla="*/ 42 w 425"/>
                <a:gd name="T1" fmla="*/ 0 h 21"/>
                <a:gd name="T2" fmla="*/ 0 w 425"/>
                <a:gd name="T3" fmla="*/ 21 h 21"/>
                <a:gd name="T4" fmla="*/ 414 w 425"/>
                <a:gd name="T5" fmla="*/ 21 h 21"/>
                <a:gd name="T6" fmla="*/ 425 w 425"/>
                <a:gd name="T7" fmla="*/ 16 h 21"/>
                <a:gd name="T8" fmla="*/ 42 w 425"/>
                <a:gd name="T9" fmla="*/ 0 h 21"/>
              </a:gdLst>
              <a:ahLst/>
              <a:cxnLst>
                <a:cxn ang="0">
                  <a:pos x="T0" y="T1"/>
                </a:cxn>
                <a:cxn ang="0">
                  <a:pos x="T2" y="T3"/>
                </a:cxn>
                <a:cxn ang="0">
                  <a:pos x="T4" y="T5"/>
                </a:cxn>
                <a:cxn ang="0">
                  <a:pos x="T6" y="T7"/>
                </a:cxn>
                <a:cxn ang="0">
                  <a:pos x="T8" y="T9"/>
                </a:cxn>
              </a:cxnLst>
              <a:rect l="0" t="0" r="r" b="b"/>
              <a:pathLst>
                <a:path w="425" h="21">
                  <a:moveTo>
                    <a:pt x="42" y="0"/>
                  </a:moveTo>
                  <a:cubicBezTo>
                    <a:pt x="15" y="7"/>
                    <a:pt x="0" y="14"/>
                    <a:pt x="0" y="21"/>
                  </a:cubicBezTo>
                  <a:cubicBezTo>
                    <a:pt x="414" y="21"/>
                    <a:pt x="414" y="21"/>
                    <a:pt x="414" y="21"/>
                  </a:cubicBezTo>
                  <a:cubicBezTo>
                    <a:pt x="414" y="19"/>
                    <a:pt x="418" y="18"/>
                    <a:pt x="425" y="16"/>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Rectangle 261">
              <a:extLst>
                <a:ext uri="{FF2B5EF4-FFF2-40B4-BE49-F238E27FC236}">
                  <a16:creationId xmlns:a16="http://schemas.microsoft.com/office/drawing/2014/main" id="{4163B8D0-D77A-F344-974A-8CCC817C9175}"/>
                </a:ext>
              </a:extLst>
            </p:cNvPr>
            <p:cNvSpPr>
              <a:spLocks noChangeArrowheads="1"/>
            </p:cNvSpPr>
            <p:nvPr/>
          </p:nvSpPr>
          <p:spPr bwMode="auto">
            <a:xfrm>
              <a:off x="5276822" y="3282713"/>
              <a:ext cx="735239" cy="67453"/>
            </a:xfrm>
            <a:prstGeom prst="rect">
              <a:avLst/>
            </a:pr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Freeform 262">
              <a:extLst>
                <a:ext uri="{FF2B5EF4-FFF2-40B4-BE49-F238E27FC236}">
                  <a16:creationId xmlns:a16="http://schemas.microsoft.com/office/drawing/2014/main" id="{C30ED20F-2503-E443-B546-F4A8EF52E156}"/>
                </a:ext>
              </a:extLst>
            </p:cNvPr>
            <p:cNvSpPr/>
            <p:nvPr/>
          </p:nvSpPr>
          <p:spPr bwMode="auto">
            <a:xfrm>
              <a:off x="5351770" y="3180034"/>
              <a:ext cx="679778" cy="93685"/>
            </a:xfrm>
            <a:custGeom>
              <a:avLst/>
              <a:gdLst>
                <a:gd name="T0" fmla="*/ 907 w 907"/>
                <a:gd name="T1" fmla="*/ 125 h 125"/>
                <a:gd name="T2" fmla="*/ 0 w 907"/>
                <a:gd name="T3" fmla="*/ 87 h 125"/>
                <a:gd name="T4" fmla="*/ 0 w 907"/>
                <a:gd name="T5" fmla="*/ 0 h 125"/>
                <a:gd name="T6" fmla="*/ 907 w 907"/>
                <a:gd name="T7" fmla="*/ 35 h 125"/>
                <a:gd name="T8" fmla="*/ 907 w 907"/>
                <a:gd name="T9" fmla="*/ 125 h 125"/>
              </a:gdLst>
              <a:ahLst/>
              <a:cxnLst>
                <a:cxn ang="0">
                  <a:pos x="T0" y="T1"/>
                </a:cxn>
                <a:cxn ang="0">
                  <a:pos x="T2" y="T3"/>
                </a:cxn>
                <a:cxn ang="0">
                  <a:pos x="T4" y="T5"/>
                </a:cxn>
                <a:cxn ang="0">
                  <a:pos x="T6" y="T7"/>
                </a:cxn>
                <a:cxn ang="0">
                  <a:pos x="T8" y="T9"/>
                </a:cxn>
              </a:cxnLst>
              <a:rect l="0" t="0" r="r" b="b"/>
              <a:pathLst>
                <a:path w="907" h="125">
                  <a:moveTo>
                    <a:pt x="907" y="125"/>
                  </a:moveTo>
                  <a:lnTo>
                    <a:pt x="0" y="87"/>
                  </a:lnTo>
                  <a:lnTo>
                    <a:pt x="0" y="0"/>
                  </a:lnTo>
                  <a:lnTo>
                    <a:pt x="907" y="35"/>
                  </a:lnTo>
                  <a:lnTo>
                    <a:pt x="907" y="125"/>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263">
              <a:extLst>
                <a:ext uri="{FF2B5EF4-FFF2-40B4-BE49-F238E27FC236}">
                  <a16:creationId xmlns:a16="http://schemas.microsoft.com/office/drawing/2014/main" id="{ED04F354-456C-1F4D-A1D0-4552690C113E}"/>
                </a:ext>
              </a:extLst>
            </p:cNvPr>
            <p:cNvSpPr/>
            <p:nvPr/>
          </p:nvSpPr>
          <p:spPr bwMode="auto">
            <a:xfrm>
              <a:off x="5569868" y="3080353"/>
              <a:ext cx="518640" cy="119167"/>
            </a:xfrm>
            <a:custGeom>
              <a:avLst/>
              <a:gdLst>
                <a:gd name="T0" fmla="*/ 692 w 692"/>
                <a:gd name="T1" fmla="*/ 159 h 159"/>
                <a:gd name="T2" fmla="*/ 0 w 692"/>
                <a:gd name="T3" fmla="*/ 88 h 159"/>
                <a:gd name="T4" fmla="*/ 0 w 692"/>
                <a:gd name="T5" fmla="*/ 0 h 159"/>
                <a:gd name="T6" fmla="*/ 692 w 692"/>
                <a:gd name="T7" fmla="*/ 69 h 159"/>
                <a:gd name="T8" fmla="*/ 692 w 692"/>
                <a:gd name="T9" fmla="*/ 159 h 159"/>
              </a:gdLst>
              <a:ahLst/>
              <a:cxnLst>
                <a:cxn ang="0">
                  <a:pos x="T0" y="T1"/>
                </a:cxn>
                <a:cxn ang="0">
                  <a:pos x="T2" y="T3"/>
                </a:cxn>
                <a:cxn ang="0">
                  <a:pos x="T4" y="T5"/>
                </a:cxn>
                <a:cxn ang="0">
                  <a:pos x="T6" y="T7"/>
                </a:cxn>
                <a:cxn ang="0">
                  <a:pos x="T8" y="T9"/>
                </a:cxn>
              </a:cxnLst>
              <a:rect l="0" t="0" r="r" b="b"/>
              <a:pathLst>
                <a:path w="692" h="159">
                  <a:moveTo>
                    <a:pt x="692" y="159"/>
                  </a:moveTo>
                  <a:lnTo>
                    <a:pt x="0" y="88"/>
                  </a:lnTo>
                  <a:lnTo>
                    <a:pt x="0" y="0"/>
                  </a:lnTo>
                  <a:lnTo>
                    <a:pt x="692" y="69"/>
                  </a:lnTo>
                  <a:lnTo>
                    <a:pt x="692" y="159"/>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264">
              <a:extLst>
                <a:ext uri="{FF2B5EF4-FFF2-40B4-BE49-F238E27FC236}">
                  <a16:creationId xmlns:a16="http://schemas.microsoft.com/office/drawing/2014/main" id="{F16F631D-CDA7-424E-B3EB-9E7A9BF0B787}"/>
                </a:ext>
              </a:extLst>
            </p:cNvPr>
            <p:cNvSpPr/>
            <p:nvPr/>
          </p:nvSpPr>
          <p:spPr bwMode="auto">
            <a:xfrm>
              <a:off x="5887648" y="2991915"/>
              <a:ext cx="284053" cy="134906"/>
            </a:xfrm>
            <a:custGeom>
              <a:avLst/>
              <a:gdLst>
                <a:gd name="T0" fmla="*/ 379 w 379"/>
                <a:gd name="T1" fmla="*/ 180 h 180"/>
                <a:gd name="T2" fmla="*/ 0 w 379"/>
                <a:gd name="T3" fmla="*/ 90 h 180"/>
                <a:gd name="T4" fmla="*/ 0 w 379"/>
                <a:gd name="T5" fmla="*/ 0 h 180"/>
                <a:gd name="T6" fmla="*/ 379 w 379"/>
                <a:gd name="T7" fmla="*/ 90 h 180"/>
                <a:gd name="T8" fmla="*/ 379 w 379"/>
                <a:gd name="T9" fmla="*/ 180 h 180"/>
              </a:gdLst>
              <a:ahLst/>
              <a:cxnLst>
                <a:cxn ang="0">
                  <a:pos x="T0" y="T1"/>
                </a:cxn>
                <a:cxn ang="0">
                  <a:pos x="T2" y="T3"/>
                </a:cxn>
                <a:cxn ang="0">
                  <a:pos x="T4" y="T5"/>
                </a:cxn>
                <a:cxn ang="0">
                  <a:pos x="T6" y="T7"/>
                </a:cxn>
                <a:cxn ang="0">
                  <a:pos x="T8" y="T9"/>
                </a:cxn>
              </a:cxnLst>
              <a:rect l="0" t="0" r="r" b="b"/>
              <a:pathLst>
                <a:path w="379" h="180">
                  <a:moveTo>
                    <a:pt x="379" y="180"/>
                  </a:moveTo>
                  <a:lnTo>
                    <a:pt x="0" y="90"/>
                  </a:lnTo>
                  <a:lnTo>
                    <a:pt x="0" y="0"/>
                  </a:lnTo>
                  <a:lnTo>
                    <a:pt x="379" y="90"/>
                  </a:lnTo>
                  <a:lnTo>
                    <a:pt x="379" y="180"/>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Freeform 265">
              <a:extLst>
                <a:ext uri="{FF2B5EF4-FFF2-40B4-BE49-F238E27FC236}">
                  <a16:creationId xmlns:a16="http://schemas.microsoft.com/office/drawing/2014/main" id="{70CB4C2F-03D5-7543-A894-5E5F175D5F10}"/>
                </a:ext>
              </a:extLst>
            </p:cNvPr>
            <p:cNvSpPr/>
            <p:nvPr/>
          </p:nvSpPr>
          <p:spPr bwMode="auto">
            <a:xfrm>
              <a:off x="5566121" y="3434857"/>
              <a:ext cx="522387" cy="116919"/>
            </a:xfrm>
            <a:custGeom>
              <a:avLst/>
              <a:gdLst>
                <a:gd name="T0" fmla="*/ 697 w 697"/>
                <a:gd name="T1" fmla="*/ 88 h 156"/>
                <a:gd name="T2" fmla="*/ 0 w 697"/>
                <a:gd name="T3" fmla="*/ 156 h 156"/>
                <a:gd name="T4" fmla="*/ 0 w 697"/>
                <a:gd name="T5" fmla="*/ 69 h 156"/>
                <a:gd name="T6" fmla="*/ 697 w 697"/>
                <a:gd name="T7" fmla="*/ 0 h 156"/>
                <a:gd name="T8" fmla="*/ 697 w 697"/>
                <a:gd name="T9" fmla="*/ 88 h 156"/>
              </a:gdLst>
              <a:ahLst/>
              <a:cxnLst>
                <a:cxn ang="0">
                  <a:pos x="T0" y="T1"/>
                </a:cxn>
                <a:cxn ang="0">
                  <a:pos x="T2" y="T3"/>
                </a:cxn>
                <a:cxn ang="0">
                  <a:pos x="T4" y="T5"/>
                </a:cxn>
                <a:cxn ang="0">
                  <a:pos x="T6" y="T7"/>
                </a:cxn>
                <a:cxn ang="0">
                  <a:pos x="T8" y="T9"/>
                </a:cxn>
              </a:cxnLst>
              <a:rect l="0" t="0" r="r" b="b"/>
              <a:pathLst>
                <a:path w="697" h="156">
                  <a:moveTo>
                    <a:pt x="697" y="88"/>
                  </a:moveTo>
                  <a:lnTo>
                    <a:pt x="0" y="156"/>
                  </a:lnTo>
                  <a:lnTo>
                    <a:pt x="0" y="69"/>
                  </a:lnTo>
                  <a:lnTo>
                    <a:pt x="697" y="0"/>
                  </a:lnTo>
                  <a:lnTo>
                    <a:pt x="697" y="88"/>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266">
              <a:extLst>
                <a:ext uri="{FF2B5EF4-FFF2-40B4-BE49-F238E27FC236}">
                  <a16:creationId xmlns:a16="http://schemas.microsoft.com/office/drawing/2014/main" id="{3EEECC40-C84D-AE49-A2A2-F735F9DEAF44}"/>
                </a:ext>
              </a:extLst>
            </p:cNvPr>
            <p:cNvSpPr/>
            <p:nvPr/>
          </p:nvSpPr>
          <p:spPr bwMode="auto">
            <a:xfrm>
              <a:off x="5895143" y="3507556"/>
              <a:ext cx="276558" cy="133407"/>
            </a:xfrm>
            <a:custGeom>
              <a:avLst/>
              <a:gdLst>
                <a:gd name="T0" fmla="*/ 369 w 369"/>
                <a:gd name="T1" fmla="*/ 88 h 178"/>
                <a:gd name="T2" fmla="*/ 0 w 369"/>
                <a:gd name="T3" fmla="*/ 178 h 178"/>
                <a:gd name="T4" fmla="*/ 0 w 369"/>
                <a:gd name="T5" fmla="*/ 88 h 178"/>
                <a:gd name="T6" fmla="*/ 369 w 369"/>
                <a:gd name="T7" fmla="*/ 0 h 178"/>
                <a:gd name="T8" fmla="*/ 369 w 369"/>
                <a:gd name="T9" fmla="*/ 88 h 178"/>
              </a:gdLst>
              <a:ahLst/>
              <a:cxnLst>
                <a:cxn ang="0">
                  <a:pos x="T0" y="T1"/>
                </a:cxn>
                <a:cxn ang="0">
                  <a:pos x="T2" y="T3"/>
                </a:cxn>
                <a:cxn ang="0">
                  <a:pos x="T4" y="T5"/>
                </a:cxn>
                <a:cxn ang="0">
                  <a:pos x="T6" y="T7"/>
                </a:cxn>
                <a:cxn ang="0">
                  <a:pos x="T8" y="T9"/>
                </a:cxn>
              </a:cxnLst>
              <a:rect l="0" t="0" r="r" b="b"/>
              <a:pathLst>
                <a:path w="369" h="178">
                  <a:moveTo>
                    <a:pt x="369" y="88"/>
                  </a:moveTo>
                  <a:lnTo>
                    <a:pt x="0" y="178"/>
                  </a:lnTo>
                  <a:lnTo>
                    <a:pt x="0" y="88"/>
                  </a:lnTo>
                  <a:lnTo>
                    <a:pt x="369" y="0"/>
                  </a:lnTo>
                  <a:lnTo>
                    <a:pt x="369" y="88"/>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267">
              <a:extLst>
                <a:ext uri="{FF2B5EF4-FFF2-40B4-BE49-F238E27FC236}">
                  <a16:creationId xmlns:a16="http://schemas.microsoft.com/office/drawing/2014/main" id="{D1B50CB1-5317-7B48-9090-167B9AA19894}"/>
                </a:ext>
              </a:extLst>
            </p:cNvPr>
            <p:cNvSpPr/>
            <p:nvPr/>
          </p:nvSpPr>
          <p:spPr bwMode="auto">
            <a:xfrm>
              <a:off x="5354768" y="3426613"/>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1" name="Freeform 268">
              <a:extLst>
                <a:ext uri="{FF2B5EF4-FFF2-40B4-BE49-F238E27FC236}">
                  <a16:creationId xmlns:a16="http://schemas.microsoft.com/office/drawing/2014/main" id="{A4CCE7DC-BE23-E945-A5C9-2B57B1130FD8}"/>
                </a:ext>
              </a:extLst>
            </p:cNvPr>
            <p:cNvSpPr/>
            <p:nvPr/>
          </p:nvSpPr>
          <p:spPr bwMode="auto">
            <a:xfrm>
              <a:off x="5566121" y="3500811"/>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9"/>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2" name="Freeform 269">
              <a:extLst>
                <a:ext uri="{FF2B5EF4-FFF2-40B4-BE49-F238E27FC236}">
                  <a16:creationId xmlns:a16="http://schemas.microsoft.com/office/drawing/2014/main" id="{D92FCF1A-A423-5A49-B888-D48F053C2A08}"/>
                </a:ext>
              </a:extLst>
            </p:cNvPr>
            <p:cNvSpPr/>
            <p:nvPr/>
          </p:nvSpPr>
          <p:spPr bwMode="auto">
            <a:xfrm>
              <a:off x="5895143" y="3573511"/>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3" name="Freeform 270">
              <a:extLst>
                <a:ext uri="{FF2B5EF4-FFF2-40B4-BE49-F238E27FC236}">
                  <a16:creationId xmlns:a16="http://schemas.microsoft.com/office/drawing/2014/main" id="{AF2E04B4-DF69-2641-9C21-3B4AF18ED1CA}"/>
                </a:ext>
              </a:extLst>
            </p:cNvPr>
            <p:cNvSpPr/>
            <p:nvPr/>
          </p:nvSpPr>
          <p:spPr bwMode="auto">
            <a:xfrm>
              <a:off x="6512714" y="3817841"/>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8"/>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4" name="Freeform 271">
              <a:extLst>
                <a:ext uri="{FF2B5EF4-FFF2-40B4-BE49-F238E27FC236}">
                  <a16:creationId xmlns:a16="http://schemas.microsoft.com/office/drawing/2014/main" id="{9621EE36-B54F-F34D-8838-AC65A9971A9F}"/>
                </a:ext>
              </a:extLst>
            </p:cNvPr>
            <p:cNvSpPr/>
            <p:nvPr/>
          </p:nvSpPr>
          <p:spPr bwMode="auto">
            <a:xfrm>
              <a:off x="6455753" y="3761630"/>
              <a:ext cx="736738" cy="58459"/>
            </a:xfrm>
            <a:custGeom>
              <a:avLst/>
              <a:gdLst>
                <a:gd name="T0" fmla="*/ 32 w 415"/>
                <a:gd name="T1" fmla="*/ 0 h 33"/>
                <a:gd name="T2" fmla="*/ 415 w 415"/>
                <a:gd name="T3" fmla="*/ 15 h 33"/>
                <a:gd name="T4" fmla="*/ 293 w 415"/>
                <a:gd name="T5" fmla="*/ 33 h 33"/>
                <a:gd name="T6" fmla="*/ 0 w 415"/>
                <a:gd name="T7" fmla="*/ 5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5"/>
                    <a:pt x="0" y="5"/>
                    <a:pt x="0" y="5"/>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5" name="Freeform 272">
              <a:extLst>
                <a:ext uri="{FF2B5EF4-FFF2-40B4-BE49-F238E27FC236}">
                  <a16:creationId xmlns:a16="http://schemas.microsoft.com/office/drawing/2014/main" id="{3F22FF9E-3814-C349-960C-370A6A53B5A3}"/>
                </a:ext>
              </a:extLst>
            </p:cNvPr>
            <p:cNvSpPr/>
            <p:nvPr/>
          </p:nvSpPr>
          <p:spPr bwMode="auto">
            <a:xfrm>
              <a:off x="6372561" y="3702421"/>
              <a:ext cx="603331" cy="72699"/>
            </a:xfrm>
            <a:custGeom>
              <a:avLst/>
              <a:gdLst>
                <a:gd name="T0" fmla="*/ 47 w 340"/>
                <a:gd name="T1" fmla="*/ 0 h 41"/>
                <a:gd name="T2" fmla="*/ 340 w 340"/>
                <a:gd name="T3" fmla="*/ 29 h 41"/>
                <a:gd name="T4" fmla="*/ 160 w 340"/>
                <a:gd name="T5" fmla="*/ 41 h 41"/>
                <a:gd name="T6" fmla="*/ 0 w 340"/>
                <a:gd name="T7" fmla="*/ 3 h 41"/>
                <a:gd name="T8" fmla="*/ 47 w 340"/>
                <a:gd name="T9" fmla="*/ 0 h 41"/>
              </a:gdLst>
              <a:ahLst/>
              <a:cxnLst>
                <a:cxn ang="0">
                  <a:pos x="T0" y="T1"/>
                </a:cxn>
                <a:cxn ang="0">
                  <a:pos x="T2" y="T3"/>
                </a:cxn>
                <a:cxn ang="0">
                  <a:pos x="T4" y="T5"/>
                </a:cxn>
                <a:cxn ang="0">
                  <a:pos x="T6" y="T7"/>
                </a:cxn>
                <a:cxn ang="0">
                  <a:pos x="T8" y="T9"/>
                </a:cxn>
              </a:cxnLst>
              <a:rect l="0" t="0" r="r" b="b"/>
              <a:pathLst>
                <a:path w="340" h="41">
                  <a:moveTo>
                    <a:pt x="47" y="0"/>
                  </a:moveTo>
                  <a:cubicBezTo>
                    <a:pt x="340" y="29"/>
                    <a:pt x="340" y="29"/>
                    <a:pt x="340" y="29"/>
                  </a:cubicBezTo>
                  <a:cubicBezTo>
                    <a:pt x="289" y="34"/>
                    <a:pt x="228" y="38"/>
                    <a:pt x="160" y="41"/>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6" name="Freeform 273">
              <a:extLst>
                <a:ext uri="{FF2B5EF4-FFF2-40B4-BE49-F238E27FC236}">
                  <a16:creationId xmlns:a16="http://schemas.microsoft.com/office/drawing/2014/main" id="{FB713488-2140-6541-BDD3-CC71C684A410}"/>
                </a:ext>
              </a:extLst>
            </p:cNvPr>
            <p:cNvSpPr/>
            <p:nvPr/>
          </p:nvSpPr>
          <p:spPr bwMode="auto">
            <a:xfrm>
              <a:off x="6271381" y="3640964"/>
              <a:ext cx="385232" cy="74198"/>
            </a:xfrm>
            <a:custGeom>
              <a:avLst/>
              <a:gdLst>
                <a:gd name="T0" fmla="*/ 57 w 217"/>
                <a:gd name="T1" fmla="*/ 0 h 42"/>
                <a:gd name="T2" fmla="*/ 217 w 217"/>
                <a:gd name="T3" fmla="*/ 38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8"/>
                    <a:pt x="217" y="38"/>
                    <a:pt x="217" y="38"/>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7" name="Freeform 274">
              <a:extLst>
                <a:ext uri="{FF2B5EF4-FFF2-40B4-BE49-F238E27FC236}">
                  <a16:creationId xmlns:a16="http://schemas.microsoft.com/office/drawing/2014/main" id="{D6DD7D08-9860-AD4F-B67D-DEACDF0D1049}"/>
                </a:ext>
              </a:extLst>
            </p:cNvPr>
            <p:cNvSpPr/>
            <p:nvPr/>
          </p:nvSpPr>
          <p:spPr bwMode="auto">
            <a:xfrm>
              <a:off x="5566121" y="2357856"/>
              <a:ext cx="522387" cy="116919"/>
            </a:xfrm>
            <a:custGeom>
              <a:avLst/>
              <a:gdLst>
                <a:gd name="T0" fmla="*/ 697 w 697"/>
                <a:gd name="T1" fmla="*/ 87 h 156"/>
                <a:gd name="T2" fmla="*/ 0 w 697"/>
                <a:gd name="T3" fmla="*/ 156 h 156"/>
                <a:gd name="T4" fmla="*/ 0 w 697"/>
                <a:gd name="T5" fmla="*/ 68 h 156"/>
                <a:gd name="T6" fmla="*/ 697 w 697"/>
                <a:gd name="T7" fmla="*/ 0 h 156"/>
                <a:gd name="T8" fmla="*/ 697 w 697"/>
                <a:gd name="T9" fmla="*/ 87 h 156"/>
              </a:gdLst>
              <a:ahLst/>
              <a:cxnLst>
                <a:cxn ang="0">
                  <a:pos x="T0" y="T1"/>
                </a:cxn>
                <a:cxn ang="0">
                  <a:pos x="T2" y="T3"/>
                </a:cxn>
                <a:cxn ang="0">
                  <a:pos x="T4" y="T5"/>
                </a:cxn>
                <a:cxn ang="0">
                  <a:pos x="T6" y="T7"/>
                </a:cxn>
                <a:cxn ang="0">
                  <a:pos x="T8" y="T9"/>
                </a:cxn>
              </a:cxnLst>
              <a:rect l="0" t="0" r="r" b="b"/>
              <a:pathLst>
                <a:path w="697" h="156">
                  <a:moveTo>
                    <a:pt x="697" y="87"/>
                  </a:moveTo>
                  <a:lnTo>
                    <a:pt x="0" y="156"/>
                  </a:lnTo>
                  <a:lnTo>
                    <a:pt x="0" y="68"/>
                  </a:lnTo>
                  <a:lnTo>
                    <a:pt x="697" y="0"/>
                  </a:lnTo>
                  <a:lnTo>
                    <a:pt x="697" y="87"/>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8" name="Freeform 275">
              <a:extLst>
                <a:ext uri="{FF2B5EF4-FFF2-40B4-BE49-F238E27FC236}">
                  <a16:creationId xmlns:a16="http://schemas.microsoft.com/office/drawing/2014/main" id="{BFD0F3B7-F25A-FB4C-9DD3-8FCD5A06EFA0}"/>
                </a:ext>
              </a:extLst>
            </p:cNvPr>
            <p:cNvSpPr/>
            <p:nvPr/>
          </p:nvSpPr>
          <p:spPr bwMode="auto">
            <a:xfrm>
              <a:off x="5895143" y="2428307"/>
              <a:ext cx="276558" cy="134906"/>
            </a:xfrm>
            <a:custGeom>
              <a:avLst/>
              <a:gdLst>
                <a:gd name="T0" fmla="*/ 369 w 369"/>
                <a:gd name="T1" fmla="*/ 90 h 180"/>
                <a:gd name="T2" fmla="*/ 0 w 369"/>
                <a:gd name="T3" fmla="*/ 180 h 180"/>
                <a:gd name="T4" fmla="*/ 0 w 369"/>
                <a:gd name="T5" fmla="*/ 90 h 180"/>
                <a:gd name="T6" fmla="*/ 369 w 369"/>
                <a:gd name="T7" fmla="*/ 0 h 180"/>
                <a:gd name="T8" fmla="*/ 369 w 369"/>
                <a:gd name="T9" fmla="*/ 90 h 180"/>
              </a:gdLst>
              <a:ahLst/>
              <a:cxnLst>
                <a:cxn ang="0">
                  <a:pos x="T0" y="T1"/>
                </a:cxn>
                <a:cxn ang="0">
                  <a:pos x="T2" y="T3"/>
                </a:cxn>
                <a:cxn ang="0">
                  <a:pos x="T4" y="T5"/>
                </a:cxn>
                <a:cxn ang="0">
                  <a:pos x="T6" y="T7"/>
                </a:cxn>
                <a:cxn ang="0">
                  <a:pos x="T8" y="T9"/>
                </a:cxn>
              </a:cxnLst>
              <a:rect l="0" t="0" r="r" b="b"/>
              <a:pathLst>
                <a:path w="369" h="180">
                  <a:moveTo>
                    <a:pt x="369" y="90"/>
                  </a:moveTo>
                  <a:lnTo>
                    <a:pt x="0" y="180"/>
                  </a:lnTo>
                  <a:lnTo>
                    <a:pt x="0" y="90"/>
                  </a:lnTo>
                  <a:lnTo>
                    <a:pt x="369" y="0"/>
                  </a:lnTo>
                  <a:lnTo>
                    <a:pt x="369" y="90"/>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9" name="Freeform 276">
              <a:extLst>
                <a:ext uri="{FF2B5EF4-FFF2-40B4-BE49-F238E27FC236}">
                  <a16:creationId xmlns:a16="http://schemas.microsoft.com/office/drawing/2014/main" id="{7BE90C2D-DCA1-0A4D-B9B9-AC1649E831D0}"/>
                </a:ext>
              </a:extLst>
            </p:cNvPr>
            <p:cNvSpPr/>
            <p:nvPr/>
          </p:nvSpPr>
          <p:spPr bwMode="auto">
            <a:xfrm>
              <a:off x="5354768" y="2348862"/>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Freeform 277">
              <a:extLst>
                <a:ext uri="{FF2B5EF4-FFF2-40B4-BE49-F238E27FC236}">
                  <a16:creationId xmlns:a16="http://schemas.microsoft.com/office/drawing/2014/main" id="{68F66AB5-8380-AA43-A30B-3B0552122502}"/>
                </a:ext>
              </a:extLst>
            </p:cNvPr>
            <p:cNvSpPr/>
            <p:nvPr/>
          </p:nvSpPr>
          <p:spPr bwMode="auto">
            <a:xfrm>
              <a:off x="5566121" y="2423060"/>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8"/>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278">
              <a:extLst>
                <a:ext uri="{FF2B5EF4-FFF2-40B4-BE49-F238E27FC236}">
                  <a16:creationId xmlns:a16="http://schemas.microsoft.com/office/drawing/2014/main" id="{68A96F27-2BB1-F741-9427-40AB0C19CA82}"/>
                </a:ext>
              </a:extLst>
            </p:cNvPr>
            <p:cNvSpPr/>
            <p:nvPr/>
          </p:nvSpPr>
          <p:spPr bwMode="auto">
            <a:xfrm>
              <a:off x="5895143" y="2495760"/>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2" name="Freeform 279">
              <a:extLst>
                <a:ext uri="{FF2B5EF4-FFF2-40B4-BE49-F238E27FC236}">
                  <a16:creationId xmlns:a16="http://schemas.microsoft.com/office/drawing/2014/main" id="{3D626840-81A6-A947-88E4-CC70D07A836D}"/>
                </a:ext>
              </a:extLst>
            </p:cNvPr>
            <p:cNvSpPr/>
            <p:nvPr/>
          </p:nvSpPr>
          <p:spPr bwMode="auto">
            <a:xfrm>
              <a:off x="6512714" y="2740090"/>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7"/>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280">
              <a:extLst>
                <a:ext uri="{FF2B5EF4-FFF2-40B4-BE49-F238E27FC236}">
                  <a16:creationId xmlns:a16="http://schemas.microsoft.com/office/drawing/2014/main" id="{90FC5640-E339-474B-92EB-927328222952}"/>
                </a:ext>
              </a:extLst>
            </p:cNvPr>
            <p:cNvSpPr/>
            <p:nvPr/>
          </p:nvSpPr>
          <p:spPr bwMode="auto">
            <a:xfrm>
              <a:off x="6455753" y="2683879"/>
              <a:ext cx="736738" cy="58459"/>
            </a:xfrm>
            <a:custGeom>
              <a:avLst/>
              <a:gdLst>
                <a:gd name="T0" fmla="*/ 32 w 415"/>
                <a:gd name="T1" fmla="*/ 0 h 33"/>
                <a:gd name="T2" fmla="*/ 415 w 415"/>
                <a:gd name="T3" fmla="*/ 15 h 33"/>
                <a:gd name="T4" fmla="*/ 293 w 415"/>
                <a:gd name="T5" fmla="*/ 33 h 33"/>
                <a:gd name="T6" fmla="*/ 0 w 415"/>
                <a:gd name="T7" fmla="*/ 4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4"/>
                    <a:pt x="0" y="4"/>
                    <a:pt x="0" y="4"/>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Freeform 281">
              <a:extLst>
                <a:ext uri="{FF2B5EF4-FFF2-40B4-BE49-F238E27FC236}">
                  <a16:creationId xmlns:a16="http://schemas.microsoft.com/office/drawing/2014/main" id="{7AB33BCE-9961-1641-8786-FFCDE62A66EC}"/>
                </a:ext>
              </a:extLst>
            </p:cNvPr>
            <p:cNvSpPr/>
            <p:nvPr/>
          </p:nvSpPr>
          <p:spPr bwMode="auto">
            <a:xfrm>
              <a:off x="6372561" y="2625420"/>
              <a:ext cx="603331" cy="70451"/>
            </a:xfrm>
            <a:custGeom>
              <a:avLst/>
              <a:gdLst>
                <a:gd name="T0" fmla="*/ 47 w 340"/>
                <a:gd name="T1" fmla="*/ 0 h 40"/>
                <a:gd name="T2" fmla="*/ 340 w 340"/>
                <a:gd name="T3" fmla="*/ 29 h 40"/>
                <a:gd name="T4" fmla="*/ 160 w 340"/>
                <a:gd name="T5" fmla="*/ 40 h 40"/>
                <a:gd name="T6" fmla="*/ 0 w 340"/>
                <a:gd name="T7" fmla="*/ 3 h 40"/>
                <a:gd name="T8" fmla="*/ 47 w 340"/>
                <a:gd name="T9" fmla="*/ 0 h 40"/>
              </a:gdLst>
              <a:ahLst/>
              <a:cxnLst>
                <a:cxn ang="0">
                  <a:pos x="T0" y="T1"/>
                </a:cxn>
                <a:cxn ang="0">
                  <a:pos x="T2" y="T3"/>
                </a:cxn>
                <a:cxn ang="0">
                  <a:pos x="T4" y="T5"/>
                </a:cxn>
                <a:cxn ang="0">
                  <a:pos x="T6" y="T7"/>
                </a:cxn>
                <a:cxn ang="0">
                  <a:pos x="T8" y="T9"/>
                </a:cxn>
              </a:cxnLst>
              <a:rect l="0" t="0" r="r" b="b"/>
              <a:pathLst>
                <a:path w="340" h="40">
                  <a:moveTo>
                    <a:pt x="47" y="0"/>
                  </a:moveTo>
                  <a:cubicBezTo>
                    <a:pt x="340" y="29"/>
                    <a:pt x="340" y="29"/>
                    <a:pt x="340" y="29"/>
                  </a:cubicBezTo>
                  <a:cubicBezTo>
                    <a:pt x="289" y="34"/>
                    <a:pt x="228" y="38"/>
                    <a:pt x="160" y="40"/>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282">
              <a:extLst>
                <a:ext uri="{FF2B5EF4-FFF2-40B4-BE49-F238E27FC236}">
                  <a16:creationId xmlns:a16="http://schemas.microsoft.com/office/drawing/2014/main" id="{2112159C-2076-014E-984D-C024F7072898}"/>
                </a:ext>
              </a:extLst>
            </p:cNvPr>
            <p:cNvSpPr/>
            <p:nvPr/>
          </p:nvSpPr>
          <p:spPr bwMode="auto">
            <a:xfrm>
              <a:off x="6271381" y="2563213"/>
              <a:ext cx="385232" cy="74198"/>
            </a:xfrm>
            <a:custGeom>
              <a:avLst/>
              <a:gdLst>
                <a:gd name="T0" fmla="*/ 57 w 217"/>
                <a:gd name="T1" fmla="*/ 0 h 42"/>
                <a:gd name="T2" fmla="*/ 217 w 217"/>
                <a:gd name="T3" fmla="*/ 37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7"/>
                    <a:pt x="217" y="37"/>
                    <a:pt x="217" y="37"/>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283">
              <a:extLst>
                <a:ext uri="{FF2B5EF4-FFF2-40B4-BE49-F238E27FC236}">
                  <a16:creationId xmlns:a16="http://schemas.microsoft.com/office/drawing/2014/main" id="{2173AFCA-BD4D-A74F-8617-01B60BF2088D}"/>
                </a:ext>
              </a:extLst>
            </p:cNvPr>
            <p:cNvSpPr/>
            <p:nvPr/>
          </p:nvSpPr>
          <p:spPr bwMode="auto">
            <a:xfrm>
              <a:off x="6008314" y="2864503"/>
              <a:ext cx="523886" cy="542623"/>
            </a:xfrm>
            <a:custGeom>
              <a:avLst/>
              <a:gdLst>
                <a:gd name="T0" fmla="*/ 284 w 295"/>
                <a:gd name="T1" fmla="*/ 4 h 306"/>
                <a:gd name="T2" fmla="*/ 253 w 295"/>
                <a:gd name="T3" fmla="*/ 0 h 306"/>
                <a:gd name="T4" fmla="*/ 253 w 295"/>
                <a:gd name="T5" fmla="*/ 38 h 306"/>
                <a:gd name="T6" fmla="*/ 242 w 295"/>
                <a:gd name="T7" fmla="*/ 37 h 306"/>
                <a:gd name="T8" fmla="*/ 232 w 295"/>
                <a:gd name="T9" fmla="*/ 36 h 306"/>
                <a:gd name="T10" fmla="*/ 222 w 295"/>
                <a:gd name="T11" fmla="*/ 35 h 306"/>
                <a:gd name="T12" fmla="*/ 213 w 295"/>
                <a:gd name="T13" fmla="*/ 35 h 306"/>
                <a:gd name="T14" fmla="*/ 205 w 295"/>
                <a:gd name="T15" fmla="*/ 35 h 306"/>
                <a:gd name="T16" fmla="*/ 205 w 295"/>
                <a:gd name="T17" fmla="*/ 72 h 306"/>
                <a:gd name="T18" fmla="*/ 203 w 295"/>
                <a:gd name="T19" fmla="*/ 72 h 306"/>
                <a:gd name="T20" fmla="*/ 194 w 295"/>
                <a:gd name="T21" fmla="*/ 72 h 306"/>
                <a:gd name="T22" fmla="*/ 185 w 295"/>
                <a:gd name="T23" fmla="*/ 72 h 306"/>
                <a:gd name="T24" fmla="*/ 176 w 295"/>
                <a:gd name="T25" fmla="*/ 71 h 306"/>
                <a:gd name="T26" fmla="*/ 166 w 295"/>
                <a:gd name="T27" fmla="*/ 71 h 306"/>
                <a:gd name="T28" fmla="*/ 156 w 295"/>
                <a:gd name="T29" fmla="*/ 71 h 306"/>
                <a:gd name="T30" fmla="*/ 149 w 295"/>
                <a:gd name="T31" fmla="*/ 71 h 306"/>
                <a:gd name="T32" fmla="*/ 149 w 295"/>
                <a:gd name="T33" fmla="*/ 109 h 306"/>
                <a:gd name="T34" fmla="*/ 146 w 295"/>
                <a:gd name="T35" fmla="*/ 109 h 306"/>
                <a:gd name="T36" fmla="*/ 135 w 295"/>
                <a:gd name="T37" fmla="*/ 109 h 306"/>
                <a:gd name="T38" fmla="*/ 122 w 295"/>
                <a:gd name="T39" fmla="*/ 109 h 306"/>
                <a:gd name="T40" fmla="*/ 106 w 295"/>
                <a:gd name="T41" fmla="*/ 110 h 306"/>
                <a:gd name="T42" fmla="*/ 92 w 295"/>
                <a:gd name="T43" fmla="*/ 110 h 306"/>
                <a:gd name="T44" fmla="*/ 92 w 295"/>
                <a:gd name="T45" fmla="*/ 148 h 306"/>
                <a:gd name="T46" fmla="*/ 54 w 295"/>
                <a:gd name="T47" fmla="*/ 150 h 306"/>
                <a:gd name="T48" fmla="*/ 45 w 295"/>
                <a:gd name="T49" fmla="*/ 151 h 306"/>
                <a:gd name="T50" fmla="*/ 45 w 295"/>
                <a:gd name="T51" fmla="*/ 188 h 306"/>
                <a:gd name="T52" fmla="*/ 40 w 295"/>
                <a:gd name="T53" fmla="*/ 188 h 306"/>
                <a:gd name="T54" fmla="*/ 31 w 295"/>
                <a:gd name="T55" fmla="*/ 190 h 306"/>
                <a:gd name="T56" fmla="*/ 24 w 295"/>
                <a:gd name="T57" fmla="*/ 191 h 306"/>
                <a:gd name="T58" fmla="*/ 19 w 295"/>
                <a:gd name="T59" fmla="*/ 192 h 306"/>
                <a:gd name="T60" fmla="*/ 14 w 295"/>
                <a:gd name="T61" fmla="*/ 192 h 306"/>
                <a:gd name="T62" fmla="*/ 13 w 295"/>
                <a:gd name="T63" fmla="*/ 193 h 306"/>
                <a:gd name="T64" fmla="*/ 13 w 295"/>
                <a:gd name="T65" fmla="*/ 231 h 306"/>
                <a:gd name="T66" fmla="*/ 13 w 295"/>
                <a:gd name="T67" fmla="*/ 231 h 306"/>
                <a:gd name="T68" fmla="*/ 11 w 295"/>
                <a:gd name="T69" fmla="*/ 231 h 306"/>
                <a:gd name="T70" fmla="*/ 8 w 295"/>
                <a:gd name="T71" fmla="*/ 232 h 306"/>
                <a:gd name="T72" fmla="*/ 5 w 295"/>
                <a:gd name="T73" fmla="*/ 233 h 306"/>
                <a:gd name="T74" fmla="*/ 4 w 295"/>
                <a:gd name="T75" fmla="*/ 234 h 306"/>
                <a:gd name="T76" fmla="*/ 2 w 295"/>
                <a:gd name="T77" fmla="*/ 235 h 306"/>
                <a:gd name="T78" fmla="*/ 2 w 295"/>
                <a:gd name="T79" fmla="*/ 236 h 306"/>
                <a:gd name="T80" fmla="*/ 2 w 295"/>
                <a:gd name="T81" fmla="*/ 274 h 306"/>
                <a:gd name="T82" fmla="*/ 13 w 295"/>
                <a:gd name="T83" fmla="*/ 306 h 306"/>
                <a:gd name="T84" fmla="*/ 127 w 295"/>
                <a:gd name="T85" fmla="*/ 176 h 306"/>
                <a:gd name="T86" fmla="*/ 127 w 295"/>
                <a:gd name="T87" fmla="*/ 176 h 306"/>
                <a:gd name="T88" fmla="*/ 284 w 295"/>
                <a:gd name="T89"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306">
                  <a:moveTo>
                    <a:pt x="284" y="4"/>
                  </a:moveTo>
                  <a:cubicBezTo>
                    <a:pt x="276" y="3"/>
                    <a:pt x="266" y="1"/>
                    <a:pt x="253" y="0"/>
                  </a:cubicBezTo>
                  <a:cubicBezTo>
                    <a:pt x="253" y="38"/>
                    <a:pt x="253" y="38"/>
                    <a:pt x="253" y="38"/>
                  </a:cubicBezTo>
                  <a:cubicBezTo>
                    <a:pt x="250" y="37"/>
                    <a:pt x="246" y="37"/>
                    <a:pt x="242" y="37"/>
                  </a:cubicBezTo>
                  <a:cubicBezTo>
                    <a:pt x="239" y="36"/>
                    <a:pt x="235" y="36"/>
                    <a:pt x="232" y="36"/>
                  </a:cubicBezTo>
                  <a:cubicBezTo>
                    <a:pt x="228" y="36"/>
                    <a:pt x="225" y="36"/>
                    <a:pt x="222" y="35"/>
                  </a:cubicBezTo>
                  <a:cubicBezTo>
                    <a:pt x="219" y="35"/>
                    <a:pt x="216" y="35"/>
                    <a:pt x="213" y="35"/>
                  </a:cubicBezTo>
                  <a:cubicBezTo>
                    <a:pt x="210" y="35"/>
                    <a:pt x="208" y="35"/>
                    <a:pt x="205" y="35"/>
                  </a:cubicBezTo>
                  <a:cubicBezTo>
                    <a:pt x="205" y="72"/>
                    <a:pt x="205" y="72"/>
                    <a:pt x="205" y="72"/>
                  </a:cubicBezTo>
                  <a:cubicBezTo>
                    <a:pt x="204" y="72"/>
                    <a:pt x="204" y="72"/>
                    <a:pt x="203" y="72"/>
                  </a:cubicBezTo>
                  <a:cubicBezTo>
                    <a:pt x="200" y="72"/>
                    <a:pt x="197" y="72"/>
                    <a:pt x="194" y="72"/>
                  </a:cubicBezTo>
                  <a:cubicBezTo>
                    <a:pt x="191" y="72"/>
                    <a:pt x="188" y="72"/>
                    <a:pt x="185" y="72"/>
                  </a:cubicBezTo>
                  <a:cubicBezTo>
                    <a:pt x="182" y="72"/>
                    <a:pt x="179" y="71"/>
                    <a:pt x="176" y="71"/>
                  </a:cubicBezTo>
                  <a:cubicBezTo>
                    <a:pt x="173" y="71"/>
                    <a:pt x="169" y="71"/>
                    <a:pt x="166" y="71"/>
                  </a:cubicBezTo>
                  <a:cubicBezTo>
                    <a:pt x="163" y="71"/>
                    <a:pt x="160" y="71"/>
                    <a:pt x="156" y="71"/>
                  </a:cubicBezTo>
                  <a:cubicBezTo>
                    <a:pt x="154" y="71"/>
                    <a:pt x="152" y="71"/>
                    <a:pt x="149" y="71"/>
                  </a:cubicBezTo>
                  <a:cubicBezTo>
                    <a:pt x="149" y="109"/>
                    <a:pt x="149" y="109"/>
                    <a:pt x="149" y="109"/>
                  </a:cubicBezTo>
                  <a:cubicBezTo>
                    <a:pt x="148" y="109"/>
                    <a:pt x="147" y="109"/>
                    <a:pt x="146" y="109"/>
                  </a:cubicBezTo>
                  <a:cubicBezTo>
                    <a:pt x="142" y="109"/>
                    <a:pt x="139" y="109"/>
                    <a:pt x="135" y="109"/>
                  </a:cubicBezTo>
                  <a:cubicBezTo>
                    <a:pt x="131" y="109"/>
                    <a:pt x="126" y="109"/>
                    <a:pt x="122" y="109"/>
                  </a:cubicBezTo>
                  <a:cubicBezTo>
                    <a:pt x="117" y="109"/>
                    <a:pt x="111" y="109"/>
                    <a:pt x="106" y="110"/>
                  </a:cubicBezTo>
                  <a:cubicBezTo>
                    <a:pt x="101" y="110"/>
                    <a:pt x="97" y="110"/>
                    <a:pt x="92" y="110"/>
                  </a:cubicBezTo>
                  <a:cubicBezTo>
                    <a:pt x="92" y="148"/>
                    <a:pt x="92" y="148"/>
                    <a:pt x="92" y="148"/>
                  </a:cubicBezTo>
                  <a:cubicBezTo>
                    <a:pt x="78" y="148"/>
                    <a:pt x="66" y="149"/>
                    <a:pt x="54" y="150"/>
                  </a:cubicBezTo>
                  <a:cubicBezTo>
                    <a:pt x="51" y="150"/>
                    <a:pt x="48" y="151"/>
                    <a:pt x="45" y="151"/>
                  </a:cubicBezTo>
                  <a:cubicBezTo>
                    <a:pt x="45" y="188"/>
                    <a:pt x="45" y="188"/>
                    <a:pt x="45" y="188"/>
                  </a:cubicBezTo>
                  <a:cubicBezTo>
                    <a:pt x="43" y="188"/>
                    <a:pt x="42" y="188"/>
                    <a:pt x="40" y="188"/>
                  </a:cubicBezTo>
                  <a:cubicBezTo>
                    <a:pt x="37" y="189"/>
                    <a:pt x="34" y="189"/>
                    <a:pt x="31" y="190"/>
                  </a:cubicBezTo>
                  <a:cubicBezTo>
                    <a:pt x="29" y="190"/>
                    <a:pt x="26" y="190"/>
                    <a:pt x="24" y="191"/>
                  </a:cubicBezTo>
                  <a:cubicBezTo>
                    <a:pt x="22" y="191"/>
                    <a:pt x="20" y="191"/>
                    <a:pt x="19" y="192"/>
                  </a:cubicBezTo>
                  <a:cubicBezTo>
                    <a:pt x="17" y="192"/>
                    <a:pt x="16" y="192"/>
                    <a:pt x="14" y="192"/>
                  </a:cubicBezTo>
                  <a:cubicBezTo>
                    <a:pt x="14" y="193"/>
                    <a:pt x="13" y="193"/>
                    <a:pt x="13" y="193"/>
                  </a:cubicBezTo>
                  <a:cubicBezTo>
                    <a:pt x="13" y="231"/>
                    <a:pt x="13" y="231"/>
                    <a:pt x="13" y="231"/>
                  </a:cubicBezTo>
                  <a:cubicBezTo>
                    <a:pt x="13" y="231"/>
                    <a:pt x="13" y="231"/>
                    <a:pt x="13" y="231"/>
                  </a:cubicBezTo>
                  <a:cubicBezTo>
                    <a:pt x="12" y="231"/>
                    <a:pt x="11" y="231"/>
                    <a:pt x="11" y="231"/>
                  </a:cubicBezTo>
                  <a:cubicBezTo>
                    <a:pt x="10" y="232"/>
                    <a:pt x="9" y="232"/>
                    <a:pt x="8" y="232"/>
                  </a:cubicBezTo>
                  <a:cubicBezTo>
                    <a:pt x="7" y="233"/>
                    <a:pt x="6" y="233"/>
                    <a:pt x="5" y="233"/>
                  </a:cubicBezTo>
                  <a:cubicBezTo>
                    <a:pt x="5" y="234"/>
                    <a:pt x="4" y="234"/>
                    <a:pt x="4" y="234"/>
                  </a:cubicBezTo>
                  <a:cubicBezTo>
                    <a:pt x="3" y="234"/>
                    <a:pt x="3" y="235"/>
                    <a:pt x="2" y="235"/>
                  </a:cubicBezTo>
                  <a:cubicBezTo>
                    <a:pt x="2" y="236"/>
                    <a:pt x="2" y="236"/>
                    <a:pt x="2" y="236"/>
                  </a:cubicBezTo>
                  <a:cubicBezTo>
                    <a:pt x="2" y="274"/>
                    <a:pt x="2" y="274"/>
                    <a:pt x="2" y="274"/>
                  </a:cubicBezTo>
                  <a:cubicBezTo>
                    <a:pt x="13" y="306"/>
                    <a:pt x="13" y="306"/>
                    <a:pt x="13" y="306"/>
                  </a:cubicBezTo>
                  <a:cubicBezTo>
                    <a:pt x="13" y="306"/>
                    <a:pt x="0" y="233"/>
                    <a:pt x="127" y="176"/>
                  </a:cubicBezTo>
                  <a:cubicBezTo>
                    <a:pt x="127" y="176"/>
                    <a:pt x="127" y="176"/>
                    <a:pt x="127" y="176"/>
                  </a:cubicBezTo>
                  <a:cubicBezTo>
                    <a:pt x="263" y="92"/>
                    <a:pt x="295" y="39"/>
                    <a:pt x="284" y="4"/>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Freeform 284">
              <a:extLst>
                <a:ext uri="{FF2B5EF4-FFF2-40B4-BE49-F238E27FC236}">
                  <a16:creationId xmlns:a16="http://schemas.microsoft.com/office/drawing/2014/main" id="{3BF45FA7-307E-4D44-9044-0CDB4837C8C5}"/>
                </a:ext>
              </a:extLst>
            </p:cNvPr>
            <p:cNvSpPr/>
            <p:nvPr/>
          </p:nvSpPr>
          <p:spPr bwMode="auto">
            <a:xfrm>
              <a:off x="5276822" y="2272415"/>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285">
              <a:extLst>
                <a:ext uri="{FF2B5EF4-FFF2-40B4-BE49-F238E27FC236}">
                  <a16:creationId xmlns:a16="http://schemas.microsoft.com/office/drawing/2014/main" id="{8712DBBB-194A-7348-81EE-FAB8A9AD1BA0}"/>
                </a:ext>
              </a:extLst>
            </p:cNvPr>
            <p:cNvSpPr/>
            <p:nvPr/>
          </p:nvSpPr>
          <p:spPr bwMode="auto">
            <a:xfrm>
              <a:off x="5354768" y="2281409"/>
              <a:ext cx="678279" cy="95933"/>
            </a:xfrm>
            <a:custGeom>
              <a:avLst/>
              <a:gdLst>
                <a:gd name="T0" fmla="*/ 905 w 905"/>
                <a:gd name="T1" fmla="*/ 90 h 128"/>
                <a:gd name="T2" fmla="*/ 0 w 905"/>
                <a:gd name="T3" fmla="*/ 128 h 128"/>
                <a:gd name="T4" fmla="*/ 0 w 905"/>
                <a:gd name="T5" fmla="*/ 38 h 128"/>
                <a:gd name="T6" fmla="*/ 905 w 905"/>
                <a:gd name="T7" fmla="*/ 0 h 128"/>
                <a:gd name="T8" fmla="*/ 905 w 905"/>
                <a:gd name="T9" fmla="*/ 90 h 128"/>
              </a:gdLst>
              <a:ahLst/>
              <a:cxnLst>
                <a:cxn ang="0">
                  <a:pos x="T0" y="T1"/>
                </a:cxn>
                <a:cxn ang="0">
                  <a:pos x="T2" y="T3"/>
                </a:cxn>
                <a:cxn ang="0">
                  <a:pos x="T4" y="T5"/>
                </a:cxn>
                <a:cxn ang="0">
                  <a:pos x="T6" y="T7"/>
                </a:cxn>
                <a:cxn ang="0">
                  <a:pos x="T8" y="T9"/>
                </a:cxn>
              </a:cxnLst>
              <a:rect l="0" t="0" r="r" b="b"/>
              <a:pathLst>
                <a:path w="905" h="128">
                  <a:moveTo>
                    <a:pt x="905" y="90"/>
                  </a:moveTo>
                  <a:lnTo>
                    <a:pt x="0" y="128"/>
                  </a:lnTo>
                  <a:lnTo>
                    <a:pt x="0" y="38"/>
                  </a:lnTo>
                  <a:lnTo>
                    <a:pt x="905" y="0"/>
                  </a:lnTo>
                  <a:lnTo>
                    <a:pt x="905" y="90"/>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286">
              <a:extLst>
                <a:ext uri="{FF2B5EF4-FFF2-40B4-BE49-F238E27FC236}">
                  <a16:creationId xmlns:a16="http://schemas.microsoft.com/office/drawing/2014/main" id="{F892F7D0-48DF-E94C-A010-31BA7C8A8BD9}"/>
                </a:ext>
              </a:extLst>
            </p:cNvPr>
            <p:cNvSpPr/>
            <p:nvPr/>
          </p:nvSpPr>
          <p:spPr bwMode="auto">
            <a:xfrm>
              <a:off x="5276822" y="3350166"/>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Freeform 287">
              <a:extLst>
                <a:ext uri="{FF2B5EF4-FFF2-40B4-BE49-F238E27FC236}">
                  <a16:creationId xmlns:a16="http://schemas.microsoft.com/office/drawing/2014/main" id="{846481CB-C7DE-6C48-8E2B-139FF62D7DC7}"/>
                </a:ext>
              </a:extLst>
            </p:cNvPr>
            <p:cNvSpPr/>
            <p:nvPr/>
          </p:nvSpPr>
          <p:spPr bwMode="auto">
            <a:xfrm>
              <a:off x="5354768" y="3358998"/>
              <a:ext cx="678279" cy="93685"/>
            </a:xfrm>
            <a:custGeom>
              <a:avLst/>
              <a:gdLst>
                <a:gd name="T0" fmla="*/ 905 w 905"/>
                <a:gd name="T1" fmla="*/ 88 h 125"/>
                <a:gd name="T2" fmla="*/ 0 w 905"/>
                <a:gd name="T3" fmla="*/ 125 h 125"/>
                <a:gd name="T4" fmla="*/ 0 w 905"/>
                <a:gd name="T5" fmla="*/ 36 h 125"/>
                <a:gd name="T6" fmla="*/ 905 w 905"/>
                <a:gd name="T7" fmla="*/ 0 h 125"/>
                <a:gd name="T8" fmla="*/ 905 w 905"/>
                <a:gd name="T9" fmla="*/ 88 h 125"/>
              </a:gdLst>
              <a:ahLst/>
              <a:cxnLst>
                <a:cxn ang="0">
                  <a:pos x="T0" y="T1"/>
                </a:cxn>
                <a:cxn ang="0">
                  <a:pos x="T2" y="T3"/>
                </a:cxn>
                <a:cxn ang="0">
                  <a:pos x="T4" y="T5"/>
                </a:cxn>
                <a:cxn ang="0">
                  <a:pos x="T6" y="T7"/>
                </a:cxn>
                <a:cxn ang="0">
                  <a:pos x="T8" y="T9"/>
                </a:cxn>
              </a:cxnLst>
              <a:rect l="0" t="0" r="r" b="b"/>
              <a:pathLst>
                <a:path w="905" h="125">
                  <a:moveTo>
                    <a:pt x="905" y="88"/>
                  </a:moveTo>
                  <a:lnTo>
                    <a:pt x="0" y="125"/>
                  </a:lnTo>
                  <a:lnTo>
                    <a:pt x="0" y="36"/>
                  </a:lnTo>
                  <a:lnTo>
                    <a:pt x="905" y="0"/>
                  </a:lnTo>
                  <a:lnTo>
                    <a:pt x="905" y="88"/>
                  </a:lnTo>
                  <a:close/>
                </a:path>
              </a:pathLst>
            </a:custGeom>
            <a:solidFill>
              <a:schemeClr val="bg1">
                <a:lumMod val="85000"/>
              </a:schemeClr>
            </a:solidFill>
            <a:ln>
              <a:noFill/>
            </a:ln>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288">
              <a:extLst>
                <a:ext uri="{FF2B5EF4-FFF2-40B4-BE49-F238E27FC236}">
                  <a16:creationId xmlns:a16="http://schemas.microsoft.com/office/drawing/2014/main" id="{B831BCB7-F910-374E-96BB-1E23777069FA}"/>
                </a:ext>
              </a:extLst>
            </p:cNvPr>
            <p:cNvSpPr/>
            <p:nvPr/>
          </p:nvSpPr>
          <p:spPr bwMode="auto">
            <a:xfrm>
              <a:off x="5276822" y="3339445"/>
              <a:ext cx="2022845" cy="706759"/>
            </a:xfrm>
            <a:custGeom>
              <a:avLst/>
              <a:gdLst>
                <a:gd name="T0" fmla="*/ 1122 w 1139"/>
                <a:gd name="T1" fmla="*/ 399 h 399"/>
                <a:gd name="T2" fmla="*/ 1122 w 1139"/>
                <a:gd name="T3" fmla="*/ 265 h 399"/>
                <a:gd name="T4" fmla="*/ 1122 w 1139"/>
                <a:gd name="T5" fmla="*/ 265 h 399"/>
                <a:gd name="T6" fmla="*/ 1119 w 1139"/>
                <a:gd name="T7" fmla="*/ 269 h 399"/>
                <a:gd name="T8" fmla="*/ 1115 w 1139"/>
                <a:gd name="T9" fmla="*/ 273 h 399"/>
                <a:gd name="T10" fmla="*/ 1108 w 1139"/>
                <a:gd name="T11" fmla="*/ 276 h 399"/>
                <a:gd name="T12" fmla="*/ 1099 w 1139"/>
                <a:gd name="T13" fmla="*/ 280 h 399"/>
                <a:gd name="T14" fmla="*/ 1088 w 1139"/>
                <a:gd name="T15" fmla="*/ 283 h 399"/>
                <a:gd name="T16" fmla="*/ 1079 w 1139"/>
                <a:gd name="T17" fmla="*/ 285 h 399"/>
                <a:gd name="T18" fmla="*/ 1079 w 1139"/>
                <a:gd name="T19" fmla="*/ 248 h 399"/>
                <a:gd name="T20" fmla="*/ 1075 w 1139"/>
                <a:gd name="T21" fmla="*/ 249 h 399"/>
                <a:gd name="T22" fmla="*/ 1058 w 1139"/>
                <a:gd name="T23" fmla="*/ 252 h 399"/>
                <a:gd name="T24" fmla="*/ 1037 w 1139"/>
                <a:gd name="T25" fmla="*/ 256 h 399"/>
                <a:gd name="T26" fmla="*/ 1011 w 1139"/>
                <a:gd name="T27" fmla="*/ 259 h 399"/>
                <a:gd name="T28" fmla="*/ 976 w 1139"/>
                <a:gd name="T29" fmla="*/ 264 h 399"/>
                <a:gd name="T30" fmla="*/ 957 w 1139"/>
                <a:gd name="T31" fmla="*/ 266 h 399"/>
                <a:gd name="T32" fmla="*/ 957 w 1139"/>
                <a:gd name="T33" fmla="*/ 228 h 399"/>
                <a:gd name="T34" fmla="*/ 921 w 1139"/>
                <a:gd name="T35" fmla="*/ 231 h 399"/>
                <a:gd name="T36" fmla="*/ 778 w 1139"/>
                <a:gd name="T37" fmla="*/ 240 h 399"/>
                <a:gd name="T38" fmla="*/ 777 w 1139"/>
                <a:gd name="T39" fmla="*/ 240 h 399"/>
                <a:gd name="T40" fmla="*/ 777 w 1139"/>
                <a:gd name="T41" fmla="*/ 202 h 399"/>
                <a:gd name="T42" fmla="*/ 725 w 1139"/>
                <a:gd name="T43" fmla="*/ 204 h 399"/>
                <a:gd name="T44" fmla="*/ 662 w 1139"/>
                <a:gd name="T45" fmla="*/ 205 h 399"/>
                <a:gd name="T46" fmla="*/ 615 w 1139"/>
                <a:gd name="T47" fmla="*/ 206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8 h 399"/>
                <a:gd name="T60" fmla="*/ 424 w 1139"/>
                <a:gd name="T61" fmla="*/ 167 h 399"/>
                <a:gd name="T62" fmla="*/ 390 w 1139"/>
                <a:gd name="T63" fmla="*/ 166 h 399"/>
                <a:gd name="T64" fmla="*/ 355 w 1139"/>
                <a:gd name="T65" fmla="*/ 165 h 399"/>
                <a:gd name="T66" fmla="*/ 348 w 1139"/>
                <a:gd name="T67" fmla="*/ 164 h 399"/>
                <a:gd name="T68" fmla="*/ 348 w 1139"/>
                <a:gd name="T69" fmla="*/ 127 h 399"/>
                <a:gd name="T70" fmla="*/ 320 w 1139"/>
                <a:gd name="T71" fmla="*/ 125 h 399"/>
                <a:gd name="T72" fmla="*/ 284 w 1139"/>
                <a:gd name="T73" fmla="*/ 124 h 399"/>
                <a:gd name="T74" fmla="*/ 247 w 1139"/>
                <a:gd name="T75" fmla="*/ 121 h 399"/>
                <a:gd name="T76" fmla="*/ 207 w 1139"/>
                <a:gd name="T77" fmla="*/ 118 h 399"/>
                <a:gd name="T78" fmla="*/ 163 w 1139"/>
                <a:gd name="T79" fmla="*/ 115 h 399"/>
                <a:gd name="T80" fmla="*/ 163 w 1139"/>
                <a:gd name="T81" fmla="*/ 77 h 399"/>
                <a:gd name="T82" fmla="*/ 44 w 1139"/>
                <a:gd name="T83" fmla="*/ 59 h 399"/>
                <a:gd name="T84" fmla="*/ 44 w 1139"/>
                <a:gd name="T85" fmla="*/ 22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5"/>
                    <a:pt x="1122" y="265"/>
                    <a:pt x="1122" y="265"/>
                  </a:cubicBezTo>
                  <a:cubicBezTo>
                    <a:pt x="1122" y="265"/>
                    <a:pt x="1122" y="265"/>
                    <a:pt x="1122" y="265"/>
                  </a:cubicBezTo>
                  <a:cubicBezTo>
                    <a:pt x="1122" y="266"/>
                    <a:pt x="1120" y="268"/>
                    <a:pt x="1119" y="269"/>
                  </a:cubicBezTo>
                  <a:cubicBezTo>
                    <a:pt x="1118" y="270"/>
                    <a:pt x="1117" y="272"/>
                    <a:pt x="1115" y="273"/>
                  </a:cubicBezTo>
                  <a:cubicBezTo>
                    <a:pt x="1113" y="274"/>
                    <a:pt x="1111" y="275"/>
                    <a:pt x="1108" y="276"/>
                  </a:cubicBezTo>
                  <a:cubicBezTo>
                    <a:pt x="1106" y="277"/>
                    <a:pt x="1103" y="279"/>
                    <a:pt x="1099" y="280"/>
                  </a:cubicBezTo>
                  <a:cubicBezTo>
                    <a:pt x="1096" y="281"/>
                    <a:pt x="1092" y="282"/>
                    <a:pt x="1088" y="283"/>
                  </a:cubicBezTo>
                  <a:cubicBezTo>
                    <a:pt x="1085" y="284"/>
                    <a:pt x="1083" y="285"/>
                    <a:pt x="1079" y="285"/>
                  </a:cubicBezTo>
                  <a:cubicBezTo>
                    <a:pt x="1079" y="248"/>
                    <a:pt x="1079" y="248"/>
                    <a:pt x="1079" y="248"/>
                  </a:cubicBezTo>
                  <a:cubicBezTo>
                    <a:pt x="1078" y="248"/>
                    <a:pt x="1076" y="248"/>
                    <a:pt x="1075" y="249"/>
                  </a:cubicBezTo>
                  <a:cubicBezTo>
                    <a:pt x="1069" y="250"/>
                    <a:pt x="1064" y="251"/>
                    <a:pt x="1058" y="252"/>
                  </a:cubicBezTo>
                  <a:cubicBezTo>
                    <a:pt x="1051" y="253"/>
                    <a:pt x="1044" y="255"/>
                    <a:pt x="1037" y="256"/>
                  </a:cubicBezTo>
                  <a:cubicBezTo>
                    <a:pt x="1029" y="257"/>
                    <a:pt x="1020" y="258"/>
                    <a:pt x="1011" y="259"/>
                  </a:cubicBezTo>
                  <a:cubicBezTo>
                    <a:pt x="1000" y="261"/>
                    <a:pt x="988" y="262"/>
                    <a:pt x="976" y="264"/>
                  </a:cubicBezTo>
                  <a:cubicBezTo>
                    <a:pt x="970" y="264"/>
                    <a:pt x="963" y="265"/>
                    <a:pt x="957" y="266"/>
                  </a:cubicBezTo>
                  <a:cubicBezTo>
                    <a:pt x="957" y="228"/>
                    <a:pt x="957" y="228"/>
                    <a:pt x="957" y="228"/>
                  </a:cubicBezTo>
                  <a:cubicBezTo>
                    <a:pt x="945" y="229"/>
                    <a:pt x="934" y="230"/>
                    <a:pt x="921" y="231"/>
                  </a:cubicBezTo>
                  <a:cubicBezTo>
                    <a:pt x="879" y="235"/>
                    <a:pt x="830" y="238"/>
                    <a:pt x="778" y="240"/>
                  </a:cubicBezTo>
                  <a:cubicBezTo>
                    <a:pt x="777" y="240"/>
                    <a:pt x="777" y="240"/>
                    <a:pt x="777" y="240"/>
                  </a:cubicBezTo>
                  <a:cubicBezTo>
                    <a:pt x="777" y="202"/>
                    <a:pt x="777" y="202"/>
                    <a:pt x="777" y="202"/>
                  </a:cubicBezTo>
                  <a:cubicBezTo>
                    <a:pt x="760" y="203"/>
                    <a:pt x="743" y="203"/>
                    <a:pt x="725" y="204"/>
                  </a:cubicBezTo>
                  <a:cubicBezTo>
                    <a:pt x="705" y="204"/>
                    <a:pt x="684" y="205"/>
                    <a:pt x="662" y="205"/>
                  </a:cubicBezTo>
                  <a:cubicBezTo>
                    <a:pt x="647" y="206"/>
                    <a:pt x="631" y="206"/>
                    <a:pt x="615" y="206"/>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8"/>
                    <a:pt x="459" y="168"/>
                  </a:cubicBezTo>
                  <a:cubicBezTo>
                    <a:pt x="448" y="167"/>
                    <a:pt x="436" y="167"/>
                    <a:pt x="424" y="167"/>
                  </a:cubicBezTo>
                  <a:cubicBezTo>
                    <a:pt x="413" y="167"/>
                    <a:pt x="401" y="166"/>
                    <a:pt x="390" y="166"/>
                  </a:cubicBezTo>
                  <a:cubicBezTo>
                    <a:pt x="378" y="165"/>
                    <a:pt x="366" y="165"/>
                    <a:pt x="355" y="165"/>
                  </a:cubicBezTo>
                  <a:cubicBezTo>
                    <a:pt x="353" y="165"/>
                    <a:pt x="350" y="164"/>
                    <a:pt x="348" y="164"/>
                  </a:cubicBezTo>
                  <a:cubicBezTo>
                    <a:pt x="348" y="127"/>
                    <a:pt x="348" y="127"/>
                    <a:pt x="348" y="127"/>
                  </a:cubicBezTo>
                  <a:cubicBezTo>
                    <a:pt x="338" y="126"/>
                    <a:pt x="329" y="126"/>
                    <a:pt x="320" y="125"/>
                  </a:cubicBezTo>
                  <a:cubicBezTo>
                    <a:pt x="308" y="125"/>
                    <a:pt x="296" y="124"/>
                    <a:pt x="284" y="124"/>
                  </a:cubicBezTo>
                  <a:cubicBezTo>
                    <a:pt x="272" y="123"/>
                    <a:pt x="259" y="122"/>
                    <a:pt x="247" y="121"/>
                  </a:cubicBezTo>
                  <a:cubicBezTo>
                    <a:pt x="234" y="120"/>
                    <a:pt x="220" y="119"/>
                    <a:pt x="207" y="118"/>
                  </a:cubicBezTo>
                  <a:cubicBezTo>
                    <a:pt x="192" y="117"/>
                    <a:pt x="177" y="116"/>
                    <a:pt x="163" y="115"/>
                  </a:cubicBezTo>
                  <a:cubicBezTo>
                    <a:pt x="163" y="77"/>
                    <a:pt x="163" y="77"/>
                    <a:pt x="163" y="77"/>
                  </a:cubicBezTo>
                  <a:cubicBezTo>
                    <a:pt x="113" y="72"/>
                    <a:pt x="72" y="66"/>
                    <a:pt x="44" y="59"/>
                  </a:cubicBezTo>
                  <a:cubicBezTo>
                    <a:pt x="44" y="22"/>
                    <a:pt x="44" y="22"/>
                    <a:pt x="44" y="22"/>
                  </a:cubicBezTo>
                  <a:cubicBezTo>
                    <a:pt x="16" y="15"/>
                    <a:pt x="0" y="8"/>
                    <a:pt x="0" y="0"/>
                  </a:cubicBezTo>
                  <a:cubicBezTo>
                    <a:pt x="0" y="99"/>
                    <a:pt x="0" y="99"/>
                    <a:pt x="0" y="99"/>
                  </a:cubicBezTo>
                  <a:cubicBezTo>
                    <a:pt x="0" y="229"/>
                    <a:pt x="328" y="293"/>
                    <a:pt x="726" y="333"/>
                  </a:cubicBezTo>
                  <a:cubicBezTo>
                    <a:pt x="1139" y="375"/>
                    <a:pt x="1117" y="385"/>
                    <a:pt x="1122" y="399"/>
                  </a:cubicBez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289">
              <a:extLst>
                <a:ext uri="{FF2B5EF4-FFF2-40B4-BE49-F238E27FC236}">
                  <a16:creationId xmlns:a16="http://schemas.microsoft.com/office/drawing/2014/main" id="{25BB672A-D824-D841-A782-D09A2849B40B}"/>
                </a:ext>
              </a:extLst>
            </p:cNvPr>
            <p:cNvSpPr/>
            <p:nvPr/>
          </p:nvSpPr>
          <p:spPr bwMode="auto">
            <a:xfrm>
              <a:off x="6224685" y="2740090"/>
              <a:ext cx="1033532" cy="436197"/>
            </a:xfrm>
            <a:custGeom>
              <a:avLst/>
              <a:gdLst>
                <a:gd name="T0" fmla="*/ 308 w 582"/>
                <a:gd name="T1" fmla="*/ 42 h 246"/>
                <a:gd name="T2" fmla="*/ 310 w 582"/>
                <a:gd name="T3" fmla="*/ 36 h 246"/>
                <a:gd name="T4" fmla="*/ 163 w 582"/>
                <a:gd name="T5" fmla="*/ 0 h 246"/>
                <a:gd name="T6" fmla="*/ 15 w 582"/>
                <a:gd name="T7" fmla="*/ 14 h 246"/>
                <a:gd name="T8" fmla="*/ 157 w 582"/>
                <a:gd name="T9" fmla="*/ 74 h 246"/>
                <a:gd name="T10" fmla="*/ 158 w 582"/>
                <a:gd name="T11" fmla="*/ 78 h 246"/>
                <a:gd name="T12" fmla="*/ 158 w 582"/>
                <a:gd name="T13" fmla="*/ 79 h 246"/>
                <a:gd name="T14" fmla="*/ 158 w 582"/>
                <a:gd name="T15" fmla="*/ 82 h 246"/>
                <a:gd name="T16" fmla="*/ 159 w 582"/>
                <a:gd name="T17" fmla="*/ 84 h 246"/>
                <a:gd name="T18" fmla="*/ 159 w 582"/>
                <a:gd name="T19" fmla="*/ 87 h 246"/>
                <a:gd name="T20" fmla="*/ 159 w 582"/>
                <a:gd name="T21" fmla="*/ 88 h 246"/>
                <a:gd name="T22" fmla="*/ 159 w 582"/>
                <a:gd name="T23" fmla="*/ 92 h 246"/>
                <a:gd name="T24" fmla="*/ 158 w 582"/>
                <a:gd name="T25" fmla="*/ 93 h 246"/>
                <a:gd name="T26" fmla="*/ 158 w 582"/>
                <a:gd name="T27" fmla="*/ 97 h 246"/>
                <a:gd name="T28" fmla="*/ 158 w 582"/>
                <a:gd name="T29" fmla="*/ 98 h 246"/>
                <a:gd name="T30" fmla="*/ 157 w 582"/>
                <a:gd name="T31" fmla="*/ 101 h 246"/>
                <a:gd name="T32" fmla="*/ 156 w 582"/>
                <a:gd name="T33" fmla="*/ 103 h 246"/>
                <a:gd name="T34" fmla="*/ 155 w 582"/>
                <a:gd name="T35" fmla="*/ 107 h 246"/>
                <a:gd name="T36" fmla="*/ 155 w 582"/>
                <a:gd name="T37" fmla="*/ 108 h 246"/>
                <a:gd name="T38" fmla="*/ 152 w 582"/>
                <a:gd name="T39" fmla="*/ 113 h 246"/>
                <a:gd name="T40" fmla="*/ 152 w 582"/>
                <a:gd name="T41" fmla="*/ 115 h 246"/>
                <a:gd name="T42" fmla="*/ 150 w 582"/>
                <a:gd name="T43" fmla="*/ 118 h 246"/>
                <a:gd name="T44" fmla="*/ 149 w 582"/>
                <a:gd name="T45" fmla="*/ 120 h 246"/>
                <a:gd name="T46" fmla="*/ 146 w 582"/>
                <a:gd name="T47" fmla="*/ 124 h 246"/>
                <a:gd name="T48" fmla="*/ 145 w 582"/>
                <a:gd name="T49" fmla="*/ 126 h 246"/>
                <a:gd name="T50" fmla="*/ 141 w 582"/>
                <a:gd name="T51" fmla="*/ 132 h 246"/>
                <a:gd name="T52" fmla="*/ 141 w 582"/>
                <a:gd name="T53" fmla="*/ 133 h 246"/>
                <a:gd name="T54" fmla="*/ 137 w 582"/>
                <a:gd name="T55" fmla="*/ 138 h 246"/>
                <a:gd name="T56" fmla="*/ 135 w 582"/>
                <a:gd name="T57" fmla="*/ 140 h 246"/>
                <a:gd name="T58" fmla="*/ 132 w 582"/>
                <a:gd name="T59" fmla="*/ 144 h 246"/>
                <a:gd name="T60" fmla="*/ 130 w 582"/>
                <a:gd name="T61" fmla="*/ 146 h 246"/>
                <a:gd name="T62" fmla="*/ 125 w 582"/>
                <a:gd name="T63" fmla="*/ 151 h 246"/>
                <a:gd name="T64" fmla="*/ 124 w 582"/>
                <a:gd name="T65" fmla="*/ 152 h 246"/>
                <a:gd name="T66" fmla="*/ 118 w 582"/>
                <a:gd name="T67" fmla="*/ 159 h 246"/>
                <a:gd name="T68" fmla="*/ 116 w 582"/>
                <a:gd name="T69" fmla="*/ 161 h 246"/>
                <a:gd name="T70" fmla="*/ 110 w 582"/>
                <a:gd name="T71" fmla="*/ 166 h 246"/>
                <a:gd name="T72" fmla="*/ 108 w 582"/>
                <a:gd name="T73" fmla="*/ 168 h 246"/>
                <a:gd name="T74" fmla="*/ 102 w 582"/>
                <a:gd name="T75" fmla="*/ 173 h 246"/>
                <a:gd name="T76" fmla="*/ 100 w 582"/>
                <a:gd name="T77" fmla="*/ 175 h 246"/>
                <a:gd name="T78" fmla="*/ 91 w 582"/>
                <a:gd name="T79" fmla="*/ 182 h 246"/>
                <a:gd name="T80" fmla="*/ 90 w 582"/>
                <a:gd name="T81" fmla="*/ 183 h 246"/>
                <a:gd name="T82" fmla="*/ 82 w 582"/>
                <a:gd name="T83" fmla="*/ 190 h 246"/>
                <a:gd name="T84" fmla="*/ 79 w 582"/>
                <a:gd name="T85" fmla="*/ 192 h 246"/>
                <a:gd name="T86" fmla="*/ 71 w 582"/>
                <a:gd name="T87" fmla="*/ 198 h 246"/>
                <a:gd name="T88" fmla="*/ 68 w 582"/>
                <a:gd name="T89" fmla="*/ 200 h 246"/>
                <a:gd name="T90" fmla="*/ 59 w 582"/>
                <a:gd name="T91" fmla="*/ 207 h 246"/>
                <a:gd name="T92" fmla="*/ 57 w 582"/>
                <a:gd name="T93" fmla="*/ 209 h 246"/>
                <a:gd name="T94" fmla="*/ 45 w 582"/>
                <a:gd name="T95" fmla="*/ 217 h 246"/>
                <a:gd name="T96" fmla="*/ 42 w 582"/>
                <a:gd name="T97" fmla="*/ 219 h 246"/>
                <a:gd name="T98" fmla="*/ 32 w 582"/>
                <a:gd name="T99" fmla="*/ 225 h 246"/>
                <a:gd name="T100" fmla="*/ 28 w 582"/>
                <a:gd name="T101" fmla="*/ 228 h 246"/>
                <a:gd name="T102" fmla="*/ 18 w 582"/>
                <a:gd name="T103" fmla="*/ 234 h 246"/>
                <a:gd name="T104" fmla="*/ 14 w 582"/>
                <a:gd name="T105" fmla="*/ 237 h 246"/>
                <a:gd name="T106" fmla="*/ 0 w 582"/>
                <a:gd name="T107" fmla="*/ 246 h 246"/>
                <a:gd name="T108" fmla="*/ 582 w 582"/>
                <a:gd name="T109" fmla="*/ 138 h 246"/>
                <a:gd name="T110" fmla="*/ 582 w 582"/>
                <a:gd name="T111" fmla="*/ 42 h 246"/>
                <a:gd name="T112" fmla="*/ 308 w 582"/>
                <a:gd name="T113" fmla="*/ 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2" h="246">
                  <a:moveTo>
                    <a:pt x="308" y="42"/>
                  </a:moveTo>
                  <a:cubicBezTo>
                    <a:pt x="310" y="36"/>
                    <a:pt x="310" y="36"/>
                    <a:pt x="310" y="36"/>
                  </a:cubicBezTo>
                  <a:cubicBezTo>
                    <a:pt x="163" y="0"/>
                    <a:pt x="163" y="0"/>
                    <a:pt x="163" y="0"/>
                  </a:cubicBezTo>
                  <a:cubicBezTo>
                    <a:pt x="15" y="14"/>
                    <a:pt x="15" y="14"/>
                    <a:pt x="15" y="14"/>
                  </a:cubicBezTo>
                  <a:cubicBezTo>
                    <a:pt x="15" y="14"/>
                    <a:pt x="139" y="21"/>
                    <a:pt x="157" y="74"/>
                  </a:cubicBezTo>
                  <a:cubicBezTo>
                    <a:pt x="157" y="76"/>
                    <a:pt x="157" y="77"/>
                    <a:pt x="158" y="78"/>
                  </a:cubicBezTo>
                  <a:cubicBezTo>
                    <a:pt x="158" y="79"/>
                    <a:pt x="158" y="79"/>
                    <a:pt x="158" y="79"/>
                  </a:cubicBezTo>
                  <a:cubicBezTo>
                    <a:pt x="158" y="80"/>
                    <a:pt x="158" y="81"/>
                    <a:pt x="158" y="82"/>
                  </a:cubicBezTo>
                  <a:cubicBezTo>
                    <a:pt x="158" y="83"/>
                    <a:pt x="159" y="83"/>
                    <a:pt x="159" y="84"/>
                  </a:cubicBezTo>
                  <a:cubicBezTo>
                    <a:pt x="159" y="85"/>
                    <a:pt x="159" y="86"/>
                    <a:pt x="159" y="87"/>
                  </a:cubicBezTo>
                  <a:cubicBezTo>
                    <a:pt x="159" y="87"/>
                    <a:pt x="159" y="87"/>
                    <a:pt x="159" y="88"/>
                  </a:cubicBezTo>
                  <a:cubicBezTo>
                    <a:pt x="159" y="89"/>
                    <a:pt x="159" y="91"/>
                    <a:pt x="159" y="92"/>
                  </a:cubicBezTo>
                  <a:cubicBezTo>
                    <a:pt x="159" y="92"/>
                    <a:pt x="158" y="93"/>
                    <a:pt x="158" y="93"/>
                  </a:cubicBezTo>
                  <a:cubicBezTo>
                    <a:pt x="158" y="94"/>
                    <a:pt x="158" y="96"/>
                    <a:pt x="158" y="97"/>
                  </a:cubicBezTo>
                  <a:cubicBezTo>
                    <a:pt x="158" y="97"/>
                    <a:pt x="158" y="98"/>
                    <a:pt x="158" y="98"/>
                  </a:cubicBezTo>
                  <a:cubicBezTo>
                    <a:pt x="157" y="99"/>
                    <a:pt x="157" y="100"/>
                    <a:pt x="157" y="101"/>
                  </a:cubicBezTo>
                  <a:cubicBezTo>
                    <a:pt x="157" y="102"/>
                    <a:pt x="156" y="103"/>
                    <a:pt x="156" y="103"/>
                  </a:cubicBezTo>
                  <a:cubicBezTo>
                    <a:pt x="156" y="104"/>
                    <a:pt x="155" y="106"/>
                    <a:pt x="155" y="107"/>
                  </a:cubicBezTo>
                  <a:cubicBezTo>
                    <a:pt x="155" y="108"/>
                    <a:pt x="155" y="108"/>
                    <a:pt x="155" y="108"/>
                  </a:cubicBezTo>
                  <a:cubicBezTo>
                    <a:pt x="154" y="110"/>
                    <a:pt x="153" y="111"/>
                    <a:pt x="152" y="113"/>
                  </a:cubicBezTo>
                  <a:cubicBezTo>
                    <a:pt x="152" y="114"/>
                    <a:pt x="152" y="114"/>
                    <a:pt x="152" y="115"/>
                  </a:cubicBezTo>
                  <a:cubicBezTo>
                    <a:pt x="151" y="116"/>
                    <a:pt x="150" y="117"/>
                    <a:pt x="150" y="118"/>
                  </a:cubicBezTo>
                  <a:cubicBezTo>
                    <a:pt x="149" y="119"/>
                    <a:pt x="149" y="120"/>
                    <a:pt x="149" y="120"/>
                  </a:cubicBezTo>
                  <a:cubicBezTo>
                    <a:pt x="148" y="122"/>
                    <a:pt x="147" y="123"/>
                    <a:pt x="146" y="124"/>
                  </a:cubicBezTo>
                  <a:cubicBezTo>
                    <a:pt x="146" y="125"/>
                    <a:pt x="146" y="125"/>
                    <a:pt x="145" y="126"/>
                  </a:cubicBezTo>
                  <a:cubicBezTo>
                    <a:pt x="144" y="128"/>
                    <a:pt x="143" y="130"/>
                    <a:pt x="141" y="132"/>
                  </a:cubicBezTo>
                  <a:cubicBezTo>
                    <a:pt x="141" y="133"/>
                    <a:pt x="141" y="133"/>
                    <a:pt x="141" y="133"/>
                  </a:cubicBezTo>
                  <a:cubicBezTo>
                    <a:pt x="139" y="134"/>
                    <a:pt x="138" y="136"/>
                    <a:pt x="137" y="138"/>
                  </a:cubicBezTo>
                  <a:cubicBezTo>
                    <a:pt x="136" y="138"/>
                    <a:pt x="136" y="139"/>
                    <a:pt x="135" y="140"/>
                  </a:cubicBezTo>
                  <a:cubicBezTo>
                    <a:pt x="134" y="141"/>
                    <a:pt x="133" y="142"/>
                    <a:pt x="132" y="144"/>
                  </a:cubicBezTo>
                  <a:cubicBezTo>
                    <a:pt x="131" y="145"/>
                    <a:pt x="131" y="145"/>
                    <a:pt x="130" y="146"/>
                  </a:cubicBezTo>
                  <a:cubicBezTo>
                    <a:pt x="128" y="148"/>
                    <a:pt x="127" y="149"/>
                    <a:pt x="125" y="151"/>
                  </a:cubicBezTo>
                  <a:cubicBezTo>
                    <a:pt x="125" y="151"/>
                    <a:pt x="124" y="152"/>
                    <a:pt x="124" y="152"/>
                  </a:cubicBezTo>
                  <a:cubicBezTo>
                    <a:pt x="122" y="154"/>
                    <a:pt x="120" y="157"/>
                    <a:pt x="118" y="159"/>
                  </a:cubicBezTo>
                  <a:cubicBezTo>
                    <a:pt x="117" y="159"/>
                    <a:pt x="116" y="160"/>
                    <a:pt x="116" y="161"/>
                  </a:cubicBezTo>
                  <a:cubicBezTo>
                    <a:pt x="114" y="162"/>
                    <a:pt x="112" y="164"/>
                    <a:pt x="110" y="166"/>
                  </a:cubicBezTo>
                  <a:cubicBezTo>
                    <a:pt x="110" y="167"/>
                    <a:pt x="109" y="167"/>
                    <a:pt x="108" y="168"/>
                  </a:cubicBezTo>
                  <a:cubicBezTo>
                    <a:pt x="106" y="170"/>
                    <a:pt x="104" y="171"/>
                    <a:pt x="102" y="173"/>
                  </a:cubicBezTo>
                  <a:cubicBezTo>
                    <a:pt x="101" y="174"/>
                    <a:pt x="101" y="175"/>
                    <a:pt x="100" y="175"/>
                  </a:cubicBezTo>
                  <a:cubicBezTo>
                    <a:pt x="97" y="178"/>
                    <a:pt x="94" y="180"/>
                    <a:pt x="91" y="182"/>
                  </a:cubicBezTo>
                  <a:cubicBezTo>
                    <a:pt x="90" y="183"/>
                    <a:pt x="90" y="183"/>
                    <a:pt x="90" y="183"/>
                  </a:cubicBezTo>
                  <a:cubicBezTo>
                    <a:pt x="88" y="185"/>
                    <a:pt x="85" y="188"/>
                    <a:pt x="82" y="190"/>
                  </a:cubicBezTo>
                  <a:cubicBezTo>
                    <a:pt x="81" y="191"/>
                    <a:pt x="80" y="192"/>
                    <a:pt x="79" y="192"/>
                  </a:cubicBezTo>
                  <a:cubicBezTo>
                    <a:pt x="76" y="194"/>
                    <a:pt x="74" y="196"/>
                    <a:pt x="71" y="198"/>
                  </a:cubicBezTo>
                  <a:cubicBezTo>
                    <a:pt x="70" y="199"/>
                    <a:pt x="69" y="200"/>
                    <a:pt x="68" y="200"/>
                  </a:cubicBezTo>
                  <a:cubicBezTo>
                    <a:pt x="65" y="203"/>
                    <a:pt x="62" y="205"/>
                    <a:pt x="59" y="207"/>
                  </a:cubicBezTo>
                  <a:cubicBezTo>
                    <a:pt x="58" y="207"/>
                    <a:pt x="58" y="208"/>
                    <a:pt x="57" y="209"/>
                  </a:cubicBezTo>
                  <a:cubicBezTo>
                    <a:pt x="53" y="211"/>
                    <a:pt x="49" y="214"/>
                    <a:pt x="45" y="217"/>
                  </a:cubicBezTo>
                  <a:cubicBezTo>
                    <a:pt x="44" y="217"/>
                    <a:pt x="43" y="218"/>
                    <a:pt x="42" y="219"/>
                  </a:cubicBezTo>
                  <a:cubicBezTo>
                    <a:pt x="39" y="221"/>
                    <a:pt x="36" y="223"/>
                    <a:pt x="32" y="225"/>
                  </a:cubicBezTo>
                  <a:cubicBezTo>
                    <a:pt x="31" y="226"/>
                    <a:pt x="29" y="227"/>
                    <a:pt x="28" y="228"/>
                  </a:cubicBezTo>
                  <a:cubicBezTo>
                    <a:pt x="25" y="230"/>
                    <a:pt x="22" y="232"/>
                    <a:pt x="18" y="234"/>
                  </a:cubicBezTo>
                  <a:cubicBezTo>
                    <a:pt x="17" y="235"/>
                    <a:pt x="16" y="236"/>
                    <a:pt x="14" y="237"/>
                  </a:cubicBezTo>
                  <a:cubicBezTo>
                    <a:pt x="9" y="240"/>
                    <a:pt x="5" y="243"/>
                    <a:pt x="0" y="246"/>
                  </a:cubicBezTo>
                  <a:cubicBezTo>
                    <a:pt x="38" y="229"/>
                    <a:pt x="582" y="166"/>
                    <a:pt x="582" y="138"/>
                  </a:cubicBezTo>
                  <a:cubicBezTo>
                    <a:pt x="582" y="42"/>
                    <a:pt x="582" y="42"/>
                    <a:pt x="582" y="42"/>
                  </a:cubicBezTo>
                  <a:lnTo>
                    <a:pt x="308" y="42"/>
                  </a:ln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3" name="Freeform 290">
              <a:extLst>
                <a:ext uri="{FF2B5EF4-FFF2-40B4-BE49-F238E27FC236}">
                  <a16:creationId xmlns:a16="http://schemas.microsoft.com/office/drawing/2014/main" id="{A7E9C14A-A971-4E4B-80A0-92993008A3A5}"/>
                </a:ext>
              </a:extLst>
            </p:cNvPr>
            <p:cNvSpPr/>
            <p:nvPr/>
          </p:nvSpPr>
          <p:spPr bwMode="auto">
            <a:xfrm>
              <a:off x="5276822" y="2263193"/>
              <a:ext cx="2022845" cy="707508"/>
            </a:xfrm>
            <a:custGeom>
              <a:avLst/>
              <a:gdLst>
                <a:gd name="T0" fmla="*/ 1122 w 1139"/>
                <a:gd name="T1" fmla="*/ 399 h 399"/>
                <a:gd name="T2" fmla="*/ 1122 w 1139"/>
                <a:gd name="T3" fmla="*/ 264 h 399"/>
                <a:gd name="T4" fmla="*/ 1122 w 1139"/>
                <a:gd name="T5" fmla="*/ 265 h 399"/>
                <a:gd name="T6" fmla="*/ 1119 w 1139"/>
                <a:gd name="T7" fmla="*/ 269 h 399"/>
                <a:gd name="T8" fmla="*/ 1115 w 1139"/>
                <a:gd name="T9" fmla="*/ 272 h 399"/>
                <a:gd name="T10" fmla="*/ 1108 w 1139"/>
                <a:gd name="T11" fmla="*/ 276 h 399"/>
                <a:gd name="T12" fmla="*/ 1099 w 1139"/>
                <a:gd name="T13" fmla="*/ 279 h 399"/>
                <a:gd name="T14" fmla="*/ 1088 w 1139"/>
                <a:gd name="T15" fmla="*/ 283 h 399"/>
                <a:gd name="T16" fmla="*/ 1079 w 1139"/>
                <a:gd name="T17" fmla="*/ 285 h 399"/>
                <a:gd name="T18" fmla="*/ 1079 w 1139"/>
                <a:gd name="T19" fmla="*/ 247 h 399"/>
                <a:gd name="T20" fmla="*/ 1075 w 1139"/>
                <a:gd name="T21" fmla="*/ 248 h 399"/>
                <a:gd name="T22" fmla="*/ 1058 w 1139"/>
                <a:gd name="T23" fmla="*/ 252 h 399"/>
                <a:gd name="T24" fmla="*/ 1037 w 1139"/>
                <a:gd name="T25" fmla="*/ 255 h 399"/>
                <a:gd name="T26" fmla="*/ 1011 w 1139"/>
                <a:gd name="T27" fmla="*/ 259 h 399"/>
                <a:gd name="T28" fmla="*/ 976 w 1139"/>
                <a:gd name="T29" fmla="*/ 263 h 399"/>
                <a:gd name="T30" fmla="*/ 957 w 1139"/>
                <a:gd name="T31" fmla="*/ 265 h 399"/>
                <a:gd name="T32" fmla="*/ 957 w 1139"/>
                <a:gd name="T33" fmla="*/ 228 h 399"/>
                <a:gd name="T34" fmla="*/ 921 w 1139"/>
                <a:gd name="T35" fmla="*/ 231 h 399"/>
                <a:gd name="T36" fmla="*/ 778 w 1139"/>
                <a:gd name="T37" fmla="*/ 239 h 399"/>
                <a:gd name="T38" fmla="*/ 777 w 1139"/>
                <a:gd name="T39" fmla="*/ 239 h 399"/>
                <a:gd name="T40" fmla="*/ 777 w 1139"/>
                <a:gd name="T41" fmla="*/ 201 h 399"/>
                <a:gd name="T42" fmla="*/ 725 w 1139"/>
                <a:gd name="T43" fmla="*/ 203 h 399"/>
                <a:gd name="T44" fmla="*/ 662 w 1139"/>
                <a:gd name="T45" fmla="*/ 205 h 399"/>
                <a:gd name="T46" fmla="*/ 615 w 1139"/>
                <a:gd name="T47" fmla="*/ 205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7 h 399"/>
                <a:gd name="T60" fmla="*/ 424 w 1139"/>
                <a:gd name="T61" fmla="*/ 166 h 399"/>
                <a:gd name="T62" fmla="*/ 390 w 1139"/>
                <a:gd name="T63" fmla="*/ 165 h 399"/>
                <a:gd name="T64" fmla="*/ 355 w 1139"/>
                <a:gd name="T65" fmla="*/ 164 h 399"/>
                <a:gd name="T66" fmla="*/ 348 w 1139"/>
                <a:gd name="T67" fmla="*/ 164 h 399"/>
                <a:gd name="T68" fmla="*/ 348 w 1139"/>
                <a:gd name="T69" fmla="*/ 126 h 399"/>
                <a:gd name="T70" fmla="*/ 320 w 1139"/>
                <a:gd name="T71" fmla="*/ 125 h 399"/>
                <a:gd name="T72" fmla="*/ 284 w 1139"/>
                <a:gd name="T73" fmla="*/ 123 h 399"/>
                <a:gd name="T74" fmla="*/ 247 w 1139"/>
                <a:gd name="T75" fmla="*/ 121 h 399"/>
                <a:gd name="T76" fmla="*/ 207 w 1139"/>
                <a:gd name="T77" fmla="*/ 118 h 399"/>
                <a:gd name="T78" fmla="*/ 163 w 1139"/>
                <a:gd name="T79" fmla="*/ 114 h 399"/>
                <a:gd name="T80" fmla="*/ 163 w 1139"/>
                <a:gd name="T81" fmla="*/ 77 h 399"/>
                <a:gd name="T82" fmla="*/ 44 w 1139"/>
                <a:gd name="T83" fmla="*/ 59 h 399"/>
                <a:gd name="T84" fmla="*/ 44 w 1139"/>
                <a:gd name="T85" fmla="*/ 21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4"/>
                    <a:pt x="1122" y="264"/>
                    <a:pt x="1122" y="264"/>
                  </a:cubicBezTo>
                  <a:cubicBezTo>
                    <a:pt x="1122" y="265"/>
                    <a:pt x="1122" y="265"/>
                    <a:pt x="1122" y="265"/>
                  </a:cubicBezTo>
                  <a:cubicBezTo>
                    <a:pt x="1122" y="266"/>
                    <a:pt x="1120" y="267"/>
                    <a:pt x="1119" y="269"/>
                  </a:cubicBezTo>
                  <a:cubicBezTo>
                    <a:pt x="1118" y="270"/>
                    <a:pt x="1117" y="271"/>
                    <a:pt x="1115" y="272"/>
                  </a:cubicBezTo>
                  <a:cubicBezTo>
                    <a:pt x="1113" y="273"/>
                    <a:pt x="1111" y="275"/>
                    <a:pt x="1108" y="276"/>
                  </a:cubicBezTo>
                  <a:cubicBezTo>
                    <a:pt x="1106" y="277"/>
                    <a:pt x="1103" y="278"/>
                    <a:pt x="1099" y="279"/>
                  </a:cubicBezTo>
                  <a:cubicBezTo>
                    <a:pt x="1096" y="280"/>
                    <a:pt x="1092" y="282"/>
                    <a:pt x="1088" y="283"/>
                  </a:cubicBezTo>
                  <a:cubicBezTo>
                    <a:pt x="1085" y="283"/>
                    <a:pt x="1083" y="284"/>
                    <a:pt x="1079" y="285"/>
                  </a:cubicBezTo>
                  <a:cubicBezTo>
                    <a:pt x="1079" y="247"/>
                    <a:pt x="1079" y="247"/>
                    <a:pt x="1079" y="247"/>
                  </a:cubicBezTo>
                  <a:cubicBezTo>
                    <a:pt x="1078" y="247"/>
                    <a:pt x="1076" y="248"/>
                    <a:pt x="1075" y="248"/>
                  </a:cubicBezTo>
                  <a:cubicBezTo>
                    <a:pt x="1069" y="249"/>
                    <a:pt x="1064" y="251"/>
                    <a:pt x="1058" y="252"/>
                  </a:cubicBezTo>
                  <a:cubicBezTo>
                    <a:pt x="1051" y="253"/>
                    <a:pt x="1044" y="254"/>
                    <a:pt x="1037" y="255"/>
                  </a:cubicBezTo>
                  <a:cubicBezTo>
                    <a:pt x="1029" y="257"/>
                    <a:pt x="1020" y="258"/>
                    <a:pt x="1011" y="259"/>
                  </a:cubicBezTo>
                  <a:cubicBezTo>
                    <a:pt x="1000" y="261"/>
                    <a:pt x="988" y="262"/>
                    <a:pt x="976" y="263"/>
                  </a:cubicBezTo>
                  <a:cubicBezTo>
                    <a:pt x="970" y="264"/>
                    <a:pt x="963" y="265"/>
                    <a:pt x="957" y="265"/>
                  </a:cubicBezTo>
                  <a:cubicBezTo>
                    <a:pt x="957" y="228"/>
                    <a:pt x="957" y="228"/>
                    <a:pt x="957" y="228"/>
                  </a:cubicBezTo>
                  <a:cubicBezTo>
                    <a:pt x="945" y="229"/>
                    <a:pt x="934" y="230"/>
                    <a:pt x="921" y="231"/>
                  </a:cubicBezTo>
                  <a:cubicBezTo>
                    <a:pt x="879" y="234"/>
                    <a:pt x="830" y="237"/>
                    <a:pt x="778" y="239"/>
                  </a:cubicBezTo>
                  <a:cubicBezTo>
                    <a:pt x="777" y="239"/>
                    <a:pt x="777" y="239"/>
                    <a:pt x="777" y="239"/>
                  </a:cubicBezTo>
                  <a:cubicBezTo>
                    <a:pt x="777" y="201"/>
                    <a:pt x="777" y="201"/>
                    <a:pt x="777" y="201"/>
                  </a:cubicBezTo>
                  <a:cubicBezTo>
                    <a:pt x="760" y="202"/>
                    <a:pt x="743" y="203"/>
                    <a:pt x="725" y="203"/>
                  </a:cubicBezTo>
                  <a:cubicBezTo>
                    <a:pt x="705" y="204"/>
                    <a:pt x="684" y="204"/>
                    <a:pt x="662" y="205"/>
                  </a:cubicBezTo>
                  <a:cubicBezTo>
                    <a:pt x="647" y="205"/>
                    <a:pt x="631" y="205"/>
                    <a:pt x="615" y="205"/>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7"/>
                    <a:pt x="459" y="167"/>
                  </a:cubicBezTo>
                  <a:cubicBezTo>
                    <a:pt x="448" y="167"/>
                    <a:pt x="436" y="167"/>
                    <a:pt x="424" y="166"/>
                  </a:cubicBezTo>
                  <a:cubicBezTo>
                    <a:pt x="413" y="166"/>
                    <a:pt x="401" y="166"/>
                    <a:pt x="390" y="165"/>
                  </a:cubicBezTo>
                  <a:cubicBezTo>
                    <a:pt x="378" y="165"/>
                    <a:pt x="366" y="165"/>
                    <a:pt x="355" y="164"/>
                  </a:cubicBezTo>
                  <a:cubicBezTo>
                    <a:pt x="353" y="164"/>
                    <a:pt x="350" y="164"/>
                    <a:pt x="348" y="164"/>
                  </a:cubicBezTo>
                  <a:cubicBezTo>
                    <a:pt x="348" y="126"/>
                    <a:pt x="348" y="126"/>
                    <a:pt x="348" y="126"/>
                  </a:cubicBezTo>
                  <a:cubicBezTo>
                    <a:pt x="338" y="126"/>
                    <a:pt x="329" y="125"/>
                    <a:pt x="320" y="125"/>
                  </a:cubicBezTo>
                  <a:cubicBezTo>
                    <a:pt x="308" y="124"/>
                    <a:pt x="296" y="124"/>
                    <a:pt x="284" y="123"/>
                  </a:cubicBezTo>
                  <a:cubicBezTo>
                    <a:pt x="272" y="122"/>
                    <a:pt x="259" y="122"/>
                    <a:pt x="247" y="121"/>
                  </a:cubicBezTo>
                  <a:cubicBezTo>
                    <a:pt x="234" y="120"/>
                    <a:pt x="220" y="119"/>
                    <a:pt x="207" y="118"/>
                  </a:cubicBezTo>
                  <a:cubicBezTo>
                    <a:pt x="192" y="117"/>
                    <a:pt x="177" y="116"/>
                    <a:pt x="163" y="114"/>
                  </a:cubicBezTo>
                  <a:cubicBezTo>
                    <a:pt x="163" y="77"/>
                    <a:pt x="163" y="77"/>
                    <a:pt x="163" y="77"/>
                  </a:cubicBezTo>
                  <a:cubicBezTo>
                    <a:pt x="113" y="72"/>
                    <a:pt x="72" y="66"/>
                    <a:pt x="44" y="59"/>
                  </a:cubicBezTo>
                  <a:cubicBezTo>
                    <a:pt x="44" y="21"/>
                    <a:pt x="44" y="21"/>
                    <a:pt x="44" y="21"/>
                  </a:cubicBezTo>
                  <a:cubicBezTo>
                    <a:pt x="16" y="15"/>
                    <a:pt x="0" y="8"/>
                    <a:pt x="0" y="0"/>
                  </a:cubicBezTo>
                  <a:cubicBezTo>
                    <a:pt x="0" y="99"/>
                    <a:pt x="0" y="99"/>
                    <a:pt x="0" y="99"/>
                  </a:cubicBezTo>
                  <a:cubicBezTo>
                    <a:pt x="0" y="228"/>
                    <a:pt x="328" y="293"/>
                    <a:pt x="726" y="333"/>
                  </a:cubicBezTo>
                  <a:cubicBezTo>
                    <a:pt x="1139" y="374"/>
                    <a:pt x="1117" y="385"/>
                    <a:pt x="1122" y="399"/>
                  </a:cubicBez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4" name="Freeform 291">
              <a:extLst>
                <a:ext uri="{FF2B5EF4-FFF2-40B4-BE49-F238E27FC236}">
                  <a16:creationId xmlns:a16="http://schemas.microsoft.com/office/drawing/2014/main" id="{C7A7A89C-5B06-9949-9106-066FAC3C9807}"/>
                </a:ext>
              </a:extLst>
            </p:cNvPr>
            <p:cNvSpPr/>
            <p:nvPr/>
          </p:nvSpPr>
          <p:spPr bwMode="auto">
            <a:xfrm>
              <a:off x="5937863" y="5597104"/>
              <a:ext cx="5246" cy="0"/>
            </a:xfrm>
            <a:custGeom>
              <a:avLst/>
              <a:gdLst>
                <a:gd name="T0" fmla="*/ 3 w 3"/>
                <a:gd name="T1" fmla="*/ 2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2" y="0"/>
                  </a:cubicBezTo>
                  <a:cubicBezTo>
                    <a:pt x="1" y="0"/>
                    <a:pt x="1" y="0"/>
                    <a:pt x="0" y="0"/>
                  </a:cubicBezTo>
                  <a:cubicBezTo>
                    <a:pt x="1"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5" name="Freeform 292">
              <a:extLst>
                <a:ext uri="{FF2B5EF4-FFF2-40B4-BE49-F238E27FC236}">
                  <a16:creationId xmlns:a16="http://schemas.microsoft.com/office/drawing/2014/main" id="{CAE19DFF-20B4-B344-AFFD-DD52304D3140}"/>
                </a:ext>
              </a:extLst>
            </p:cNvPr>
            <p:cNvSpPr/>
            <p:nvPr/>
          </p:nvSpPr>
          <p:spPr bwMode="auto">
            <a:xfrm>
              <a:off x="5816447" y="55281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6" name="Freeform 293">
              <a:extLst>
                <a:ext uri="{FF2B5EF4-FFF2-40B4-BE49-F238E27FC236}">
                  <a16:creationId xmlns:a16="http://schemas.microsoft.com/office/drawing/2014/main" id="{5787C27A-DE04-D24C-8B2D-DBD238944984}"/>
                </a:ext>
              </a:extLst>
            </p:cNvPr>
            <p:cNvSpPr/>
            <p:nvPr/>
          </p:nvSpPr>
          <p:spPr bwMode="auto">
            <a:xfrm>
              <a:off x="5816447" y="5528152"/>
              <a:ext cx="0" cy="14240"/>
            </a:xfrm>
            <a:custGeom>
              <a:avLst/>
              <a:gdLst>
                <a:gd name="T0" fmla="*/ 0 h 8"/>
                <a:gd name="T1" fmla="*/ 0 h 8"/>
                <a:gd name="T2" fmla="*/ 8 h 8"/>
                <a:gd name="T3" fmla="*/ 8 h 8"/>
                <a:gd name="T4" fmla="*/ 0 h 8"/>
              </a:gdLst>
              <a:ahLst/>
              <a:cxnLst>
                <a:cxn ang="0">
                  <a:pos x="0" y="T0"/>
                </a:cxn>
                <a:cxn ang="0">
                  <a:pos x="0" y="T1"/>
                </a:cxn>
                <a:cxn ang="0">
                  <a:pos x="0" y="T2"/>
                </a:cxn>
                <a:cxn ang="0">
                  <a:pos x="0" y="T3"/>
                </a:cxn>
                <a:cxn ang="0">
                  <a:pos x="0" y="T4"/>
                </a:cxn>
              </a:cxnLst>
              <a:rect l="0" t="0" r="r" b="b"/>
              <a:pathLst>
                <a:path h="8">
                  <a:moveTo>
                    <a:pt x="0" y="0"/>
                  </a:moveTo>
                  <a:cubicBezTo>
                    <a:pt x="0" y="0"/>
                    <a:pt x="0" y="0"/>
                    <a:pt x="0" y="0"/>
                  </a:cubicBezTo>
                  <a:cubicBezTo>
                    <a:pt x="0" y="3"/>
                    <a:pt x="0" y="5"/>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7" name="Freeform 294">
              <a:extLst>
                <a:ext uri="{FF2B5EF4-FFF2-40B4-BE49-F238E27FC236}">
                  <a16:creationId xmlns:a16="http://schemas.microsoft.com/office/drawing/2014/main" id="{3D43EF64-3C12-D14D-BD5C-1CC44BB9374A}"/>
                </a:ext>
              </a:extLst>
            </p:cNvPr>
            <p:cNvSpPr/>
            <p:nvPr/>
          </p:nvSpPr>
          <p:spPr bwMode="auto">
            <a:xfrm>
              <a:off x="6942165" y="5535647"/>
              <a:ext cx="0" cy="8994"/>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2"/>
                    <a:pt x="0" y="4"/>
                    <a:pt x="0" y="5"/>
                  </a:cubicBezTo>
                  <a:cubicBezTo>
                    <a:pt x="0" y="5"/>
                    <a:pt x="0" y="5"/>
                    <a:pt x="0" y="5"/>
                  </a:cubicBezTo>
                  <a:cubicBezTo>
                    <a:pt x="0" y="4"/>
                    <a:pt x="0" y="2"/>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8" name="Freeform 296">
              <a:extLst>
                <a:ext uri="{FF2B5EF4-FFF2-40B4-BE49-F238E27FC236}">
                  <a16:creationId xmlns:a16="http://schemas.microsoft.com/office/drawing/2014/main" id="{0E3C16FA-C6C5-1244-99A4-4843BD157EEF}"/>
                </a:ext>
              </a:extLst>
            </p:cNvPr>
            <p:cNvSpPr/>
            <p:nvPr/>
          </p:nvSpPr>
          <p:spPr bwMode="auto">
            <a:xfrm>
              <a:off x="5816447" y="551765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9" name="Freeform 303">
              <a:extLst>
                <a:ext uri="{FF2B5EF4-FFF2-40B4-BE49-F238E27FC236}">
                  <a16:creationId xmlns:a16="http://schemas.microsoft.com/office/drawing/2014/main" id="{D8EC6F0D-491C-9541-85B2-25E2F1E66599}"/>
                </a:ext>
              </a:extLst>
            </p:cNvPr>
            <p:cNvSpPr/>
            <p:nvPr/>
          </p:nvSpPr>
          <p:spPr bwMode="auto">
            <a:xfrm>
              <a:off x="6651367" y="5496674"/>
              <a:ext cx="1499" cy="11992"/>
            </a:xfrm>
            <a:custGeom>
              <a:avLst/>
              <a:gdLst>
                <a:gd name="T0" fmla="*/ 0 w 1"/>
                <a:gd name="T1" fmla="*/ 0 h 7"/>
                <a:gd name="T2" fmla="*/ 0 w 1"/>
                <a:gd name="T3" fmla="*/ 6 h 7"/>
                <a:gd name="T4" fmla="*/ 1 w 1"/>
                <a:gd name="T5" fmla="*/ 7 h 7"/>
                <a:gd name="T6" fmla="*/ 1 w 1"/>
                <a:gd name="T7" fmla="*/ 1 h 7"/>
                <a:gd name="T8" fmla="*/ 0 w 1"/>
                <a:gd name="T9" fmla="*/ 0 h 7"/>
              </a:gdLst>
              <a:ahLst/>
              <a:cxnLst>
                <a:cxn ang="0">
                  <a:pos x="T0" y="T1"/>
                </a:cxn>
                <a:cxn ang="0">
                  <a:pos x="T2" y="T3"/>
                </a:cxn>
                <a:cxn ang="0">
                  <a:pos x="T4" y="T5"/>
                </a:cxn>
                <a:cxn ang="0">
                  <a:pos x="T6" y="T7"/>
                </a:cxn>
                <a:cxn ang="0">
                  <a:pos x="T8" y="T9"/>
                </a:cxn>
              </a:cxnLst>
              <a:rect l="0" t="0" r="r" b="b"/>
              <a:pathLst>
                <a:path w="1" h="7">
                  <a:moveTo>
                    <a:pt x="0" y="0"/>
                  </a:moveTo>
                  <a:cubicBezTo>
                    <a:pt x="0" y="6"/>
                    <a:pt x="0" y="6"/>
                    <a:pt x="0" y="6"/>
                  </a:cubicBezTo>
                  <a:cubicBezTo>
                    <a:pt x="0" y="7"/>
                    <a:pt x="1" y="7"/>
                    <a:pt x="1" y="7"/>
                  </a:cubicBezTo>
                  <a:cubicBezTo>
                    <a:pt x="1" y="1"/>
                    <a:pt x="1" y="1"/>
                    <a:pt x="1" y="1"/>
                  </a:cubicBezTo>
                  <a:cubicBezTo>
                    <a:pt x="1"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0" name="Freeform 304">
              <a:extLst>
                <a:ext uri="{FF2B5EF4-FFF2-40B4-BE49-F238E27FC236}">
                  <a16:creationId xmlns:a16="http://schemas.microsoft.com/office/drawing/2014/main" id="{45638F12-AC31-CE4F-999E-3CF9B0F87442}"/>
                </a:ext>
              </a:extLst>
            </p:cNvPr>
            <p:cNvSpPr/>
            <p:nvPr/>
          </p:nvSpPr>
          <p:spPr bwMode="auto">
            <a:xfrm>
              <a:off x="6642374" y="5489179"/>
              <a:ext cx="8994" cy="28480"/>
            </a:xfrm>
            <a:custGeom>
              <a:avLst/>
              <a:gdLst>
                <a:gd name="T0" fmla="*/ 4 w 5"/>
                <a:gd name="T1" fmla="*/ 0 h 16"/>
                <a:gd name="T2" fmla="*/ 0 w 5"/>
                <a:gd name="T3" fmla="*/ 10 h 16"/>
                <a:gd name="T4" fmla="*/ 0 w 5"/>
                <a:gd name="T5" fmla="*/ 16 h 16"/>
                <a:gd name="T6" fmla="*/ 4 w 5"/>
                <a:gd name="T7" fmla="*/ 7 h 16"/>
                <a:gd name="T8" fmla="*/ 5 w 5"/>
                <a:gd name="T9" fmla="*/ 10 h 16"/>
                <a:gd name="T10" fmla="*/ 5 w 5"/>
                <a:gd name="T11" fmla="*/ 4 h 16"/>
                <a:gd name="T12" fmla="*/ 4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4" y="0"/>
                  </a:moveTo>
                  <a:cubicBezTo>
                    <a:pt x="4" y="0"/>
                    <a:pt x="2" y="4"/>
                    <a:pt x="0" y="10"/>
                  </a:cubicBezTo>
                  <a:cubicBezTo>
                    <a:pt x="0" y="16"/>
                    <a:pt x="0" y="16"/>
                    <a:pt x="0" y="16"/>
                  </a:cubicBezTo>
                  <a:cubicBezTo>
                    <a:pt x="2" y="10"/>
                    <a:pt x="4" y="7"/>
                    <a:pt x="4" y="7"/>
                  </a:cubicBezTo>
                  <a:cubicBezTo>
                    <a:pt x="4" y="7"/>
                    <a:pt x="4" y="8"/>
                    <a:pt x="5" y="10"/>
                  </a:cubicBezTo>
                  <a:cubicBezTo>
                    <a:pt x="5" y="4"/>
                    <a:pt x="5" y="4"/>
                    <a:pt x="5" y="4"/>
                  </a:cubicBezTo>
                  <a:cubicBezTo>
                    <a:pt x="4" y="2"/>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1" name="Freeform 305">
              <a:extLst>
                <a:ext uri="{FF2B5EF4-FFF2-40B4-BE49-F238E27FC236}">
                  <a16:creationId xmlns:a16="http://schemas.microsoft.com/office/drawing/2014/main" id="{5D4F235A-4B7B-E947-A9AF-058B9B921737}"/>
                </a:ext>
              </a:extLst>
            </p:cNvPr>
            <p:cNvSpPr/>
            <p:nvPr/>
          </p:nvSpPr>
          <p:spPr bwMode="auto">
            <a:xfrm>
              <a:off x="6367315" y="5487680"/>
              <a:ext cx="1499" cy="19486"/>
            </a:xfrm>
            <a:custGeom>
              <a:avLst/>
              <a:gdLst>
                <a:gd name="T0" fmla="*/ 1 w 1"/>
                <a:gd name="T1" fmla="*/ 0 h 11"/>
                <a:gd name="T2" fmla="*/ 0 w 1"/>
                <a:gd name="T3" fmla="*/ 4 h 11"/>
                <a:gd name="T4" fmla="*/ 0 w 1"/>
                <a:gd name="T5" fmla="*/ 11 h 11"/>
                <a:gd name="T6" fmla="*/ 1 w 1"/>
                <a:gd name="T7" fmla="*/ 7 h 11"/>
                <a:gd name="T8" fmla="*/ 1 w 1"/>
                <a:gd name="T9" fmla="*/ 9 h 11"/>
                <a:gd name="T10" fmla="*/ 1 w 1"/>
                <a:gd name="T11" fmla="*/ 3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1" y="0"/>
                    <a:pt x="1" y="2"/>
                    <a:pt x="0" y="4"/>
                  </a:cubicBezTo>
                  <a:cubicBezTo>
                    <a:pt x="0" y="11"/>
                    <a:pt x="0" y="11"/>
                    <a:pt x="0" y="11"/>
                  </a:cubicBezTo>
                  <a:cubicBezTo>
                    <a:pt x="1" y="8"/>
                    <a:pt x="1" y="7"/>
                    <a:pt x="1" y="7"/>
                  </a:cubicBezTo>
                  <a:cubicBezTo>
                    <a:pt x="1" y="7"/>
                    <a:pt x="1" y="8"/>
                    <a:pt x="1" y="9"/>
                  </a:cubicBezTo>
                  <a:cubicBezTo>
                    <a:pt x="1" y="3"/>
                    <a:pt x="1" y="3"/>
                    <a:pt x="1" y="3"/>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2" name="Freeform 307">
              <a:extLst>
                <a:ext uri="{FF2B5EF4-FFF2-40B4-BE49-F238E27FC236}">
                  <a16:creationId xmlns:a16="http://schemas.microsoft.com/office/drawing/2014/main" id="{CAD7BAB8-EEE3-9E41-A908-D083D34740E2}"/>
                </a:ext>
              </a:extLst>
            </p:cNvPr>
            <p:cNvSpPr/>
            <p:nvPr/>
          </p:nvSpPr>
          <p:spPr bwMode="auto">
            <a:xfrm>
              <a:off x="5940861" y="5597104"/>
              <a:ext cx="11242" cy="0"/>
            </a:xfrm>
            <a:custGeom>
              <a:avLst/>
              <a:gdLst>
                <a:gd name="T0" fmla="*/ 6 w 6"/>
                <a:gd name="T1" fmla="*/ 0 w 6"/>
                <a:gd name="T2" fmla="*/ 1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4" y="0"/>
                    <a:pt x="2" y="0"/>
                    <a:pt x="0" y="0"/>
                  </a:cubicBezTo>
                  <a:cubicBezTo>
                    <a:pt x="1" y="0"/>
                    <a:pt x="1" y="0"/>
                    <a:pt x="1" y="0"/>
                  </a:cubicBezTo>
                  <a:cubicBezTo>
                    <a:pt x="2" y="0"/>
                    <a:pt x="4" y="0"/>
                    <a:pt x="6" y="0"/>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1600" noProof="1">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93" name="组合 3">
            <a:extLst>
              <a:ext uri="{FF2B5EF4-FFF2-40B4-BE49-F238E27FC236}">
                <a16:creationId xmlns:a16="http://schemas.microsoft.com/office/drawing/2014/main" id="{32296BA8-4119-1A40-BFEC-7B222DAEA1A2}"/>
              </a:ext>
            </a:extLst>
          </p:cNvPr>
          <p:cNvGrpSpPr>
            <a:grpSpLocks/>
          </p:cNvGrpSpPr>
          <p:nvPr/>
        </p:nvGrpSpPr>
        <p:grpSpPr bwMode="auto">
          <a:xfrm>
            <a:off x="3020501" y="1016734"/>
            <a:ext cx="368300" cy="368300"/>
            <a:chOff x="4060435" y="1913471"/>
            <a:chExt cx="491319" cy="491319"/>
          </a:xfrm>
        </p:grpSpPr>
        <p:sp>
          <p:nvSpPr>
            <p:cNvPr id="94" name="椭圆 93">
              <a:extLst>
                <a:ext uri="{FF2B5EF4-FFF2-40B4-BE49-F238E27FC236}">
                  <a16:creationId xmlns:a16="http://schemas.microsoft.com/office/drawing/2014/main" id="{6D79DBDA-F76A-8946-9FE6-044C4A00325C}"/>
                </a:ext>
              </a:extLst>
            </p:cNvPr>
            <p:cNvSpPr/>
            <p:nvPr/>
          </p:nvSpPr>
          <p:spPr>
            <a:xfrm>
              <a:off x="4060435" y="1913471"/>
              <a:ext cx="491319" cy="491319"/>
            </a:xfrm>
            <a:prstGeom prst="ellipse">
              <a:avLst/>
            </a:prstGeom>
            <a:solidFill>
              <a:schemeClr val="accent1"/>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5" name="加号 94">
              <a:extLst>
                <a:ext uri="{FF2B5EF4-FFF2-40B4-BE49-F238E27FC236}">
                  <a16:creationId xmlns:a16="http://schemas.microsoft.com/office/drawing/2014/main" id="{7F3838D5-EB62-4043-9B30-5056E8C43F5A}"/>
                </a:ext>
              </a:extLst>
            </p:cNvPr>
            <p:cNvSpPr/>
            <p:nvPr/>
          </p:nvSpPr>
          <p:spPr>
            <a:xfrm>
              <a:off x="4189619" y="2036301"/>
              <a:ext cx="241424" cy="23930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96" name="组合 1">
            <a:extLst>
              <a:ext uri="{FF2B5EF4-FFF2-40B4-BE49-F238E27FC236}">
                <a16:creationId xmlns:a16="http://schemas.microsoft.com/office/drawing/2014/main" id="{1C108736-2A3D-C843-8D0A-55166C50E308}"/>
              </a:ext>
            </a:extLst>
          </p:cNvPr>
          <p:cNvGrpSpPr>
            <a:grpSpLocks/>
          </p:cNvGrpSpPr>
          <p:nvPr/>
        </p:nvGrpSpPr>
        <p:grpSpPr bwMode="auto">
          <a:xfrm>
            <a:off x="5794562" y="940587"/>
            <a:ext cx="368300" cy="368300"/>
            <a:chOff x="7790956" y="1526586"/>
            <a:chExt cx="491319" cy="491319"/>
          </a:xfrm>
        </p:grpSpPr>
        <p:sp>
          <p:nvSpPr>
            <p:cNvPr id="97" name="椭圆 96">
              <a:extLst>
                <a:ext uri="{FF2B5EF4-FFF2-40B4-BE49-F238E27FC236}">
                  <a16:creationId xmlns:a16="http://schemas.microsoft.com/office/drawing/2014/main" id="{F6C845AE-22FC-4E42-8D2A-2AF8394AE6F0}"/>
                </a:ext>
              </a:extLst>
            </p:cNvPr>
            <p:cNvSpPr/>
            <p:nvPr/>
          </p:nvSpPr>
          <p:spPr>
            <a:xfrm>
              <a:off x="7790956" y="1526586"/>
              <a:ext cx="491319" cy="491319"/>
            </a:xfrm>
            <a:prstGeom prst="ellipse">
              <a:avLst/>
            </a:prstGeom>
            <a:solidFill>
              <a:schemeClr val="accent2"/>
            </a:solidFill>
            <a:ln w="25400">
              <a:no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8" name="加号 97">
              <a:extLst>
                <a:ext uri="{FF2B5EF4-FFF2-40B4-BE49-F238E27FC236}">
                  <a16:creationId xmlns:a16="http://schemas.microsoft.com/office/drawing/2014/main" id="{E71A4511-DED0-284C-9A2C-3F86AE724833}"/>
                </a:ext>
              </a:extLst>
            </p:cNvPr>
            <p:cNvSpPr/>
            <p:nvPr/>
          </p:nvSpPr>
          <p:spPr>
            <a:xfrm>
              <a:off x="7915903" y="1634592"/>
              <a:ext cx="241424" cy="23930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99" name="组合 2">
            <a:extLst>
              <a:ext uri="{FF2B5EF4-FFF2-40B4-BE49-F238E27FC236}">
                <a16:creationId xmlns:a16="http://schemas.microsoft.com/office/drawing/2014/main" id="{07A1122D-E252-1B49-8CC7-DB4F1F8EB85F}"/>
              </a:ext>
            </a:extLst>
          </p:cNvPr>
          <p:cNvGrpSpPr>
            <a:grpSpLocks/>
          </p:cNvGrpSpPr>
          <p:nvPr/>
        </p:nvGrpSpPr>
        <p:grpSpPr bwMode="auto">
          <a:xfrm>
            <a:off x="5849938" y="2906713"/>
            <a:ext cx="368300" cy="368300"/>
            <a:chOff x="7752568" y="4290581"/>
            <a:chExt cx="491319" cy="491319"/>
          </a:xfrm>
        </p:grpSpPr>
        <p:sp>
          <p:nvSpPr>
            <p:cNvPr id="100" name="椭圆 99">
              <a:extLst>
                <a:ext uri="{FF2B5EF4-FFF2-40B4-BE49-F238E27FC236}">
                  <a16:creationId xmlns:a16="http://schemas.microsoft.com/office/drawing/2014/main" id="{003A8FA1-6C2A-0943-BB9F-62825D7BCD7B}"/>
                </a:ext>
              </a:extLst>
            </p:cNvPr>
            <p:cNvSpPr/>
            <p:nvPr/>
          </p:nvSpPr>
          <p:spPr>
            <a:xfrm>
              <a:off x="7752568" y="4290581"/>
              <a:ext cx="491319" cy="491319"/>
            </a:xfrm>
            <a:prstGeom prst="ellipse">
              <a:avLst/>
            </a:prstGeom>
            <a:solidFill>
              <a:schemeClr val="accent4"/>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1" name="加号 100">
              <a:extLst>
                <a:ext uri="{FF2B5EF4-FFF2-40B4-BE49-F238E27FC236}">
                  <a16:creationId xmlns:a16="http://schemas.microsoft.com/office/drawing/2014/main" id="{D39CD574-638F-D641-A3E4-83EAFF6B1F41}"/>
                </a:ext>
              </a:extLst>
            </p:cNvPr>
            <p:cNvSpPr/>
            <p:nvPr/>
          </p:nvSpPr>
          <p:spPr>
            <a:xfrm>
              <a:off x="7860573" y="4423999"/>
              <a:ext cx="239307" cy="241424"/>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02" name="组合 4">
            <a:extLst>
              <a:ext uri="{FF2B5EF4-FFF2-40B4-BE49-F238E27FC236}">
                <a16:creationId xmlns:a16="http://schemas.microsoft.com/office/drawing/2014/main" id="{9924D366-CD5B-CC43-AE7D-EF8D9B316481}"/>
              </a:ext>
            </a:extLst>
          </p:cNvPr>
          <p:cNvGrpSpPr>
            <a:grpSpLocks/>
          </p:cNvGrpSpPr>
          <p:nvPr/>
        </p:nvGrpSpPr>
        <p:grpSpPr bwMode="auto">
          <a:xfrm>
            <a:off x="2934856" y="2820762"/>
            <a:ext cx="368300" cy="368300"/>
            <a:chOff x="4230861" y="5233338"/>
            <a:chExt cx="491319" cy="491319"/>
          </a:xfrm>
        </p:grpSpPr>
        <p:sp>
          <p:nvSpPr>
            <p:cNvPr id="103" name="椭圆 102">
              <a:extLst>
                <a:ext uri="{FF2B5EF4-FFF2-40B4-BE49-F238E27FC236}">
                  <a16:creationId xmlns:a16="http://schemas.microsoft.com/office/drawing/2014/main" id="{0E70117C-87AF-F444-8257-36303B87BACF}"/>
                </a:ext>
              </a:extLst>
            </p:cNvPr>
            <p:cNvSpPr/>
            <p:nvPr/>
          </p:nvSpPr>
          <p:spPr>
            <a:xfrm>
              <a:off x="4230861" y="5233338"/>
              <a:ext cx="491319" cy="491319"/>
            </a:xfrm>
            <a:prstGeom prst="ellipse">
              <a:avLst/>
            </a:prstGeom>
            <a:solidFill>
              <a:schemeClr val="accent3"/>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4" name="加号 103">
              <a:extLst>
                <a:ext uri="{FF2B5EF4-FFF2-40B4-BE49-F238E27FC236}">
                  <a16:creationId xmlns:a16="http://schemas.microsoft.com/office/drawing/2014/main" id="{9115F025-9768-E146-BBF2-CAE93F7AC897}"/>
                </a:ext>
              </a:extLst>
            </p:cNvPr>
            <p:cNvSpPr/>
            <p:nvPr/>
          </p:nvSpPr>
          <p:spPr>
            <a:xfrm>
              <a:off x="4340984" y="5370993"/>
              <a:ext cx="241424" cy="23930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0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8DC2A3CA-0CEB-774D-916B-E8B610E6C6A4}"/>
              </a:ext>
            </a:extLst>
          </p:cNvPr>
          <p:cNvSpPr>
            <a:spLocks noChangeArrowheads="1"/>
          </p:cNvSpPr>
          <p:nvPr/>
        </p:nvSpPr>
        <p:spPr bwMode="auto">
          <a:xfrm>
            <a:off x="6334195" y="875598"/>
            <a:ext cx="2558285"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algn="ctr">
              <a:spcBef>
                <a:spcPct val="0"/>
              </a:spcBef>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一致性</a:t>
            </a:r>
            <a:endParaRPr lang="en-US" altLang="zh-CN" sz="2000" dirty="0">
              <a:solidFill>
                <a:schemeClr val="tx2"/>
              </a:solidFill>
              <a:latin typeface="SimHei" panose="02010609060101010101" pitchFamily="49" charset="-122"/>
              <a:ea typeface="SimHei" panose="02010609060101010101" pitchFamily="49" charset="-122"/>
              <a:sym typeface="FZHei-B01S" charset="0"/>
            </a:endParaRPr>
          </a:p>
          <a:p>
            <a:pPr algn="ctr">
              <a:spcBef>
                <a:spcPct val="0"/>
              </a:spcBef>
              <a:buNone/>
            </a:pPr>
            <a:r>
              <a:rPr lang="zh-CN" altLang="en-US" sz="2000" dirty="0">
                <a:solidFill>
                  <a:schemeClr val="tx2"/>
                </a:solidFill>
                <a:latin typeface="SimHei" panose="02010609060101010101" pitchFamily="49" charset="-122"/>
                <a:ea typeface="SimHei" panose="02010609060101010101" pitchFamily="49" charset="-122"/>
                <a:sym typeface="FZHei-B01S" charset="0"/>
              </a:rPr>
              <a:t>（Consistency）</a:t>
            </a:r>
            <a:endParaRPr lang="en-US" altLang="zh-CN" sz="2000" dirty="0">
              <a:solidFill>
                <a:schemeClr val="tx2"/>
              </a:solidFill>
              <a:latin typeface="SimHei" panose="02010609060101010101" pitchFamily="49" charset="-122"/>
              <a:ea typeface="SimHei" panose="02010609060101010101" pitchFamily="49" charset="-122"/>
              <a:sym typeface="FZHei-B01S" charset="0"/>
            </a:endParaRPr>
          </a:p>
          <a:p>
            <a:pPr algn="just">
              <a:spcBef>
                <a:spcPct val="0"/>
              </a:spcBef>
              <a:buNone/>
            </a:pPr>
            <a:r>
              <a:rPr lang="zh-CN" altLang="en-US" sz="1600" dirty="0">
                <a:latin typeface="SimHei" panose="02010609060101010101" pitchFamily="49" charset="-122"/>
                <a:ea typeface="SimHei" panose="02010609060101010101" pitchFamily="49" charset="-122"/>
                <a:sym typeface="FZHei-B01S" charset="0"/>
              </a:rPr>
              <a:t>当事务完成时，必须使所有数据都具有一致的状态。</a:t>
            </a:r>
          </a:p>
        </p:txBody>
      </p:sp>
      <p:sp>
        <p:nvSpPr>
          <p:cNvPr id="10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82116500-0D8F-244E-856D-9AB03F10707A}"/>
              </a:ext>
            </a:extLst>
          </p:cNvPr>
          <p:cNvSpPr>
            <a:spLocks noChangeArrowheads="1"/>
          </p:cNvSpPr>
          <p:nvPr/>
        </p:nvSpPr>
        <p:spPr bwMode="auto">
          <a:xfrm>
            <a:off x="323528" y="855367"/>
            <a:ext cx="2534236" cy="160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algn="ctr" eaLnBrk="1" hangingPunct="1">
              <a:spcBef>
                <a:spcPct val="0"/>
              </a:spcBef>
              <a:buFont typeface="Wingdings" pitchFamily="2" charset="2"/>
              <a:buChar char="l"/>
            </a:pPr>
            <a:r>
              <a:rPr lang="zh-CN" altLang="en-US" sz="2000" b="1" dirty="0">
                <a:solidFill>
                  <a:schemeClr val="tx2"/>
                </a:solidFill>
                <a:latin typeface="SimHei" panose="02010609060101010101" pitchFamily="49" charset="-122"/>
                <a:ea typeface="SimHei" panose="02010609060101010101" pitchFamily="49" charset="-122"/>
                <a:sym typeface="FZHei-B01S" charset="0"/>
              </a:rPr>
              <a:t>原子</a:t>
            </a:r>
            <a:r>
              <a:rPr lang="zh-CN" altLang="en-US" sz="1800" b="1" dirty="0">
                <a:solidFill>
                  <a:schemeClr val="tx2"/>
                </a:solidFill>
                <a:latin typeface="SimHei" panose="02010609060101010101" pitchFamily="49" charset="-122"/>
                <a:ea typeface="SimHei" panose="02010609060101010101" pitchFamily="49" charset="-122"/>
                <a:sym typeface="FZHei-B01S" charset="0"/>
              </a:rPr>
              <a:t>性</a:t>
            </a:r>
            <a:r>
              <a:rPr lang="zh-CN" altLang="en-US" sz="2000" b="1" dirty="0">
                <a:solidFill>
                  <a:schemeClr val="tx2"/>
                </a:solidFill>
                <a:latin typeface="SimHei" panose="02010609060101010101" pitchFamily="49" charset="-122"/>
                <a:ea typeface="SimHei" panose="02010609060101010101" pitchFamily="49" charset="-122"/>
                <a:sym typeface="FZHei-B01S" charset="0"/>
              </a:rPr>
              <a:t>（Atomicity）</a:t>
            </a:r>
            <a:endParaRPr lang="zh-CN" altLang="en-US" sz="2000" dirty="0">
              <a:solidFill>
                <a:schemeClr val="tx2"/>
              </a:solidFill>
              <a:latin typeface="SimHei" panose="02010609060101010101" pitchFamily="49" charset="-122"/>
              <a:ea typeface="SimHei" panose="02010609060101010101" pitchFamily="49" charset="-122"/>
              <a:sym typeface="FZZhengHeiS-R-GB" charset="0"/>
            </a:endParaRPr>
          </a:p>
          <a:p>
            <a:pPr algn="just" eaLnBrk="1" hangingPunct="1">
              <a:lnSpc>
                <a:spcPct val="125000"/>
              </a:lnSpc>
              <a:spcBef>
                <a:spcPct val="0"/>
              </a:spcBef>
              <a:buFontTx/>
              <a:buNone/>
            </a:pPr>
            <a:r>
              <a:rPr lang="zh-CN" altLang="en-US" sz="1600" dirty="0">
                <a:latin typeface="SimHei" panose="02010609060101010101" pitchFamily="49" charset="-122"/>
                <a:ea typeface="SimHei" panose="02010609060101010101" pitchFamily="49" charset="-122"/>
                <a:sym typeface="FZHei-B01S" charset="0"/>
              </a:rPr>
              <a:t>事务的所有操作在数据库中要么全部正确反映，要么全部不反映。</a:t>
            </a:r>
          </a:p>
        </p:txBody>
      </p:sp>
      <p:sp>
        <p:nvSpPr>
          <p:cNvPr id="10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2E958D86-EC2E-F643-A2C8-65AAA5DA4C33}"/>
              </a:ext>
            </a:extLst>
          </p:cNvPr>
          <p:cNvSpPr>
            <a:spLocks noChangeArrowheads="1"/>
          </p:cNvSpPr>
          <p:nvPr/>
        </p:nvSpPr>
        <p:spPr bwMode="auto">
          <a:xfrm>
            <a:off x="6240462" y="2900363"/>
            <a:ext cx="2724026" cy="166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indent="4572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algn="ctr">
              <a:spcBef>
                <a:spcPct val="0"/>
              </a:spcBef>
              <a:buFont typeface="Wingdings" pitchFamily="2" charset="2"/>
              <a:buChar char="l"/>
            </a:pPr>
            <a:r>
              <a:rPr lang="zh-CN" altLang="en-US" sz="2000" b="1" dirty="0">
                <a:solidFill>
                  <a:schemeClr val="tx2"/>
                </a:solidFill>
                <a:latin typeface="SimHei" panose="02010609060101010101" pitchFamily="49" charset="-122"/>
                <a:ea typeface="SimHei" panose="02010609060101010101" pitchFamily="49" charset="-122"/>
                <a:sym typeface="FZHei-B01S" charset="0"/>
              </a:rPr>
              <a:t>持续性</a:t>
            </a:r>
            <a:endParaRPr lang="en-US" altLang="zh-CN" sz="2000" b="1" dirty="0">
              <a:solidFill>
                <a:schemeClr val="tx2"/>
              </a:solidFill>
              <a:latin typeface="SimHei" panose="02010609060101010101" pitchFamily="49" charset="-122"/>
              <a:ea typeface="SimHei" panose="02010609060101010101" pitchFamily="49" charset="-122"/>
              <a:sym typeface="FZHei-B01S" charset="0"/>
            </a:endParaRPr>
          </a:p>
          <a:p>
            <a:pPr algn="ctr">
              <a:spcBef>
                <a:spcPct val="0"/>
              </a:spcBef>
              <a:buNone/>
            </a:pPr>
            <a:r>
              <a:rPr lang="zh-CN" altLang="en-US" sz="2000" b="1" dirty="0">
                <a:solidFill>
                  <a:schemeClr val="tx2"/>
                </a:solidFill>
                <a:latin typeface="SimHei" panose="02010609060101010101" pitchFamily="49" charset="-122"/>
                <a:ea typeface="SimHei" panose="02010609060101010101" pitchFamily="49" charset="-122"/>
                <a:sym typeface="FZHei-B01S" charset="0"/>
              </a:rPr>
              <a:t>（Durability）</a:t>
            </a:r>
            <a:endParaRPr lang="zh-CN" altLang="en-US" sz="2000" b="1" dirty="0">
              <a:solidFill>
                <a:schemeClr val="tx2"/>
              </a:solidFill>
              <a:latin typeface="SimHei" panose="02010609060101010101" pitchFamily="49" charset="-122"/>
              <a:ea typeface="SimHei" panose="02010609060101010101" pitchFamily="49" charset="-122"/>
            </a:endParaRPr>
          </a:p>
          <a:p>
            <a:pPr algn="just" eaLnBrk="1" hangingPunct="1">
              <a:spcBef>
                <a:spcPct val="0"/>
              </a:spcBef>
              <a:buFontTx/>
              <a:buNone/>
            </a:pPr>
            <a:r>
              <a:rPr lang="zh-CN" altLang="en-US" sz="1600" dirty="0">
                <a:latin typeface="SimHei" panose="02010609060101010101" pitchFamily="49" charset="-122"/>
                <a:ea typeface="SimHei" panose="02010609060101010101" pitchFamily="49" charset="-122"/>
                <a:sym typeface="FZHei-B01S" charset="0"/>
              </a:rPr>
              <a:t>一个事务一旦提交，它对数据库中数据的改变应该是永久性的，即使系统可能出现故障。</a:t>
            </a:r>
          </a:p>
        </p:txBody>
      </p:sp>
      <p:sp>
        <p:nvSpPr>
          <p:cNvPr id="10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1BBC8EB6-FAE9-0C4A-B5FC-FC40F9CBB701}"/>
              </a:ext>
            </a:extLst>
          </p:cNvPr>
          <p:cNvSpPr>
            <a:spLocks noChangeArrowheads="1"/>
          </p:cNvSpPr>
          <p:nvPr/>
        </p:nvSpPr>
        <p:spPr bwMode="auto">
          <a:xfrm>
            <a:off x="484189" y="2792015"/>
            <a:ext cx="2349500" cy="142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algn="ctr" eaLnBrk="1" hangingPunct="1">
              <a:spcBef>
                <a:spcPct val="0"/>
              </a:spcBef>
              <a:buFont typeface="Wingdings" pitchFamily="2" charset="2"/>
              <a:buChar char="l"/>
            </a:pPr>
            <a:r>
              <a:rPr lang="zh-CN" altLang="en-US" sz="2000" b="1" dirty="0">
                <a:solidFill>
                  <a:schemeClr val="tx2"/>
                </a:solidFill>
                <a:latin typeface="SimHei" panose="02010609060101010101" pitchFamily="49" charset="-122"/>
                <a:ea typeface="SimHei" panose="02010609060101010101" pitchFamily="49" charset="-122"/>
                <a:sym typeface="FZHei-B01S" charset="0"/>
              </a:rPr>
              <a:t>隔离性</a:t>
            </a:r>
            <a:endParaRPr lang="en-US" altLang="zh-CN" sz="2000" b="1" dirty="0">
              <a:solidFill>
                <a:schemeClr val="tx2"/>
              </a:solidFill>
              <a:latin typeface="SimHei" panose="02010609060101010101" pitchFamily="49" charset="-122"/>
              <a:ea typeface="SimHei" panose="02010609060101010101" pitchFamily="49" charset="-122"/>
              <a:sym typeface="FZHei-B01S" charset="0"/>
            </a:endParaRPr>
          </a:p>
          <a:p>
            <a:pPr algn="ctr" eaLnBrk="1" hangingPunct="1">
              <a:spcBef>
                <a:spcPct val="0"/>
              </a:spcBef>
              <a:buFontTx/>
              <a:buNone/>
            </a:pPr>
            <a:r>
              <a:rPr lang="zh-CN" altLang="en-US" sz="2000" b="1" dirty="0">
                <a:solidFill>
                  <a:schemeClr val="tx2"/>
                </a:solidFill>
                <a:latin typeface="SimHei" panose="02010609060101010101" pitchFamily="49" charset="-122"/>
                <a:ea typeface="SimHei" panose="02010609060101010101" pitchFamily="49" charset="-122"/>
                <a:sym typeface="FZHei-B01S" charset="0"/>
              </a:rPr>
              <a:t>（Isolation）</a:t>
            </a:r>
          </a:p>
          <a:p>
            <a:pPr algn="just" eaLnBrk="1" hangingPunct="1">
              <a:spcBef>
                <a:spcPct val="0"/>
              </a:spcBef>
              <a:buFontTx/>
              <a:buNone/>
            </a:pPr>
            <a:r>
              <a:rPr lang="zh-CN" altLang="en-US" sz="1600" dirty="0">
                <a:latin typeface="SimHei" panose="02010609060101010101" pitchFamily="49" charset="-122"/>
                <a:ea typeface="SimHei" panose="02010609060101010101" pitchFamily="49" charset="-122"/>
                <a:sym typeface="FZHei-B01S" charset="0"/>
              </a:rPr>
              <a:t>当多个事务并发执行时，一个事务的执行不能被其他事务干扰</a:t>
            </a:r>
            <a:r>
              <a:rPr lang="zh-CN" altLang="en-US" sz="1100" dirty="0">
                <a:latin typeface="SimHei" panose="02010609060101010101" pitchFamily="49" charset="-122"/>
                <a:ea typeface="SimHei" panose="02010609060101010101" pitchFamily="49" charset="-122"/>
                <a:sym typeface="FZHei-B01S" charset="0"/>
              </a:rPr>
              <a:t>。</a:t>
            </a:r>
          </a:p>
        </p:txBody>
      </p:sp>
      <p:sp>
        <p:nvSpPr>
          <p:cNvPr id="117" name="文本框 116">
            <a:extLst>
              <a:ext uri="{FF2B5EF4-FFF2-40B4-BE49-F238E27FC236}">
                <a16:creationId xmlns:a16="http://schemas.microsoft.com/office/drawing/2014/main" id="{964992A1-6731-2847-A7B7-9257E75FFCED}"/>
              </a:ext>
            </a:extLst>
          </p:cNvPr>
          <p:cNvSpPr txBox="1"/>
          <p:nvPr/>
        </p:nvSpPr>
        <p:spPr>
          <a:xfrm>
            <a:off x="888546" y="22647"/>
            <a:ext cx="396044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事务的概念及特性</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5</a:t>
            </a:fld>
            <a:endParaRPr lang="zh-CN" altLang="en-US"/>
          </a:p>
        </p:txBody>
      </p:sp>
    </p:spTree>
    <p:extLst>
      <p:ext uri="{BB962C8B-B14F-4D97-AF65-F5344CB8AC3E}">
        <p14:creationId xmlns:p14="http://schemas.microsoft.com/office/powerpoint/2010/main" val="9618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ppt_x"/>
                                          </p:val>
                                        </p:tav>
                                        <p:tav tm="100000">
                                          <p:val>
                                            <p:strVal val="#ppt_x"/>
                                          </p:val>
                                        </p:tav>
                                      </p:tavLst>
                                    </p:anim>
                                    <p:anim calcmode="lin" valueType="num">
                                      <p:cBhvr additive="base">
                                        <p:cTn id="18" dur="500" fill="hold"/>
                                        <p:tgtEl>
                                          <p:spTgt spid="9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ppt_x"/>
                                          </p:val>
                                        </p:tav>
                                        <p:tav tm="100000">
                                          <p:val>
                                            <p:strVal val="#ppt_x"/>
                                          </p:val>
                                        </p:tav>
                                      </p:tavLst>
                                    </p:anim>
                                    <p:anim calcmode="lin" valueType="num">
                                      <p:cBhvr additive="base">
                                        <p:cTn id="22"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 calcmode="lin" valueType="num">
                                      <p:cBhvr additive="base">
                                        <p:cTn id="27" dur="500" fill="hold"/>
                                        <p:tgtEl>
                                          <p:spTgt spid="102"/>
                                        </p:tgtEl>
                                        <p:attrNameLst>
                                          <p:attrName>ppt_x</p:attrName>
                                        </p:attrNameLst>
                                      </p:cBhvr>
                                      <p:tavLst>
                                        <p:tav tm="0">
                                          <p:val>
                                            <p:strVal val="#ppt_x"/>
                                          </p:val>
                                        </p:tav>
                                        <p:tav tm="100000">
                                          <p:val>
                                            <p:strVal val="#ppt_x"/>
                                          </p:val>
                                        </p:tav>
                                      </p:tavLst>
                                    </p:anim>
                                    <p:anim calcmode="lin" valueType="num">
                                      <p:cBhvr additive="base">
                                        <p:cTn id="28" dur="500" fill="hold"/>
                                        <p:tgtEl>
                                          <p:spTgt spid="10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500" fill="hold"/>
                                        <p:tgtEl>
                                          <p:spTgt spid="108"/>
                                        </p:tgtEl>
                                        <p:attrNameLst>
                                          <p:attrName>ppt_x</p:attrName>
                                        </p:attrNameLst>
                                      </p:cBhvr>
                                      <p:tavLst>
                                        <p:tav tm="0">
                                          <p:val>
                                            <p:strVal val="#ppt_x"/>
                                          </p:val>
                                        </p:tav>
                                        <p:tav tm="100000">
                                          <p:val>
                                            <p:strVal val="#ppt_x"/>
                                          </p:val>
                                        </p:tav>
                                      </p:tavLst>
                                    </p:anim>
                                    <p:anim calcmode="lin" valueType="num">
                                      <p:cBhvr additive="base">
                                        <p:cTn id="3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 calcmode="lin" valueType="num">
                                      <p:cBhvr additive="base">
                                        <p:cTn id="37" dur="500" fill="hold"/>
                                        <p:tgtEl>
                                          <p:spTgt spid="107"/>
                                        </p:tgtEl>
                                        <p:attrNameLst>
                                          <p:attrName>ppt_x</p:attrName>
                                        </p:attrNameLst>
                                      </p:cBhvr>
                                      <p:tavLst>
                                        <p:tav tm="0">
                                          <p:val>
                                            <p:strVal val="#ppt_x"/>
                                          </p:val>
                                        </p:tav>
                                        <p:tav tm="100000">
                                          <p:val>
                                            <p:strVal val="#ppt_x"/>
                                          </p:val>
                                        </p:tav>
                                      </p:tavLst>
                                    </p:anim>
                                    <p:anim calcmode="lin" valueType="num">
                                      <p:cBhvr additive="base">
                                        <p:cTn id="38" dur="500" fill="hold"/>
                                        <p:tgtEl>
                                          <p:spTgt spid="10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additive="base">
                                        <p:cTn id="41" dur="500" fill="hold"/>
                                        <p:tgtEl>
                                          <p:spTgt spid="99"/>
                                        </p:tgtEl>
                                        <p:attrNameLst>
                                          <p:attrName>ppt_x</p:attrName>
                                        </p:attrNameLst>
                                      </p:cBhvr>
                                      <p:tavLst>
                                        <p:tav tm="0">
                                          <p:val>
                                            <p:strVal val="#ppt_x"/>
                                          </p:val>
                                        </p:tav>
                                        <p:tav tm="100000">
                                          <p:val>
                                            <p:strVal val="#ppt_x"/>
                                          </p:val>
                                        </p:tav>
                                      </p:tavLst>
                                    </p:anim>
                                    <p:anim calcmode="lin" valueType="num">
                                      <p:cBhvr additive="base">
                                        <p:cTn id="4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8F2AEE-A2F0-A948-BF39-FBD4315372A0}"/>
              </a:ext>
            </a:extLst>
          </p:cNvPr>
          <p:cNvSpPr txBox="1"/>
          <p:nvPr/>
        </p:nvSpPr>
        <p:spPr>
          <a:xfrm>
            <a:off x="111561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10.</a:t>
            </a:r>
            <a:r>
              <a:rPr lang="zh-CN" altLang="en-US" b="1" dirty="0">
                <a:solidFill>
                  <a:srgbClr val="123E61"/>
                </a:solidFill>
                <a:latin typeface="黑体" panose="02010609060101010101" pitchFamily="49" charset="-122"/>
                <a:ea typeface="黑体" panose="02010609060101010101" pitchFamily="49" charset="-122"/>
              </a:rPr>
              <a:t>多封锁粒度</a:t>
            </a:r>
          </a:p>
        </p:txBody>
      </p:sp>
      <p:sp>
        <p:nvSpPr>
          <p:cNvPr id="3" name="文本框 1">
            <a:extLst>
              <a:ext uri="{FF2B5EF4-FFF2-40B4-BE49-F238E27FC236}">
                <a16:creationId xmlns:a16="http://schemas.microsoft.com/office/drawing/2014/main" id="{E6D58AD0-A574-674D-A5D6-8921DD516281}"/>
              </a:ext>
            </a:extLst>
          </p:cNvPr>
          <p:cNvSpPr txBox="1">
            <a:spLocks noChangeArrowheads="1"/>
          </p:cNvSpPr>
          <p:nvPr/>
        </p:nvSpPr>
        <p:spPr bwMode="auto">
          <a:xfrm>
            <a:off x="6336196" y="73293"/>
            <a:ext cx="993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意向锁</a:t>
            </a:r>
          </a:p>
        </p:txBody>
      </p:sp>
      <p:pic>
        <p:nvPicPr>
          <p:cNvPr id="4" name="Picture 9" descr="第七章图25">
            <a:extLst>
              <a:ext uri="{FF2B5EF4-FFF2-40B4-BE49-F238E27FC236}">
                <a16:creationId xmlns:a16="http://schemas.microsoft.com/office/drawing/2014/main" id="{D1784833-5AB1-514A-8E94-7FCF8FEF7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39" b="9073"/>
          <a:stretch>
            <a:fillRect/>
          </a:stretch>
        </p:blipFill>
        <p:spPr bwMode="auto">
          <a:xfrm>
            <a:off x="758711" y="664331"/>
            <a:ext cx="7626576" cy="399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50</a:t>
            </a:fld>
            <a:endParaRPr lang="zh-CN" altLang="en-US"/>
          </a:p>
        </p:txBody>
      </p:sp>
    </p:spTree>
    <p:extLst>
      <p:ext uri="{BB962C8B-B14F-4D97-AF65-F5344CB8AC3E}">
        <p14:creationId xmlns:p14="http://schemas.microsoft.com/office/powerpoint/2010/main" val="212567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
            <a:extLst>
              <a:ext uri="{FF2B5EF4-FFF2-40B4-BE49-F238E27FC236}">
                <a16:creationId xmlns:a16="http://schemas.microsoft.com/office/drawing/2014/main" id="{C7E4FBBA-C769-DC46-ABF9-E2B641395D3E}"/>
              </a:ext>
            </a:extLst>
          </p:cNvPr>
          <p:cNvSpPr txBox="1">
            <a:spLocks noChangeArrowheads="1"/>
          </p:cNvSpPr>
          <p:nvPr/>
        </p:nvSpPr>
        <p:spPr bwMode="auto">
          <a:xfrm>
            <a:off x="6633430" y="170438"/>
            <a:ext cx="7087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chemeClr val="tx2"/>
                </a:solidFill>
                <a:latin typeface="SimHei" panose="02010609060101010101" pitchFamily="49" charset="-122"/>
                <a:ea typeface="SimHei" panose="02010609060101010101" pitchFamily="49" charset="-122"/>
              </a:rPr>
              <a:t>定义</a:t>
            </a:r>
          </a:p>
        </p:txBody>
      </p:sp>
      <p:sp>
        <p:nvSpPr>
          <p:cNvPr id="15" name="文本框 14">
            <a:extLst>
              <a:ext uri="{FF2B5EF4-FFF2-40B4-BE49-F238E27FC236}">
                <a16:creationId xmlns:a16="http://schemas.microsoft.com/office/drawing/2014/main" id="{D984427D-CC45-BF46-9B5D-DA4726E90E77}"/>
              </a:ext>
            </a:extLst>
          </p:cNvPr>
          <p:cNvSpPr txBox="1"/>
          <p:nvPr/>
        </p:nvSpPr>
        <p:spPr>
          <a:xfrm>
            <a:off x="888546" y="22647"/>
            <a:ext cx="3960440"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事务的概念及特性</a:t>
            </a:r>
          </a:p>
        </p:txBody>
      </p:sp>
      <p:pic>
        <p:nvPicPr>
          <p:cNvPr id="11" name="图片 10" descr="10t3">
            <a:extLst>
              <a:ext uri="{FF2B5EF4-FFF2-40B4-BE49-F238E27FC236}">
                <a16:creationId xmlns:a16="http://schemas.microsoft.com/office/drawing/2014/main" id="{26857B54-2F9F-AD4A-92A8-CECA15CB748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183" y="1296555"/>
            <a:ext cx="7328029" cy="2954169"/>
          </a:xfrm>
          <a:prstGeom prst="rect">
            <a:avLst/>
          </a:prstGeom>
          <a:noFill/>
          <a:ln>
            <a:noFill/>
          </a:ln>
        </p:spPr>
      </p:pic>
      <p:sp>
        <p:nvSpPr>
          <p:cNvPr id="14" name="矩形 13">
            <a:extLst>
              <a:ext uri="{FF2B5EF4-FFF2-40B4-BE49-F238E27FC236}">
                <a16:creationId xmlns:a16="http://schemas.microsoft.com/office/drawing/2014/main" id="{ADFBEBBA-0ED9-7247-881A-469EC454B35F}"/>
              </a:ext>
            </a:extLst>
          </p:cNvPr>
          <p:cNvSpPr/>
          <p:nvPr/>
        </p:nvSpPr>
        <p:spPr>
          <a:xfrm>
            <a:off x="699895" y="659601"/>
            <a:ext cx="2787943"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事务的状态变迁</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6</a:t>
            </a:fld>
            <a:endParaRPr lang="zh-CN" altLang="en-US"/>
          </a:p>
        </p:txBody>
      </p:sp>
    </p:spTree>
    <p:extLst>
      <p:ext uri="{BB962C8B-B14F-4D97-AF65-F5344CB8AC3E}">
        <p14:creationId xmlns:p14="http://schemas.microsoft.com/office/powerpoint/2010/main" val="173776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048164" y="124272"/>
            <a:ext cx="14278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问题的提出</a:t>
            </a:r>
          </a:p>
        </p:txBody>
      </p:sp>
      <p:sp>
        <p:nvSpPr>
          <p:cNvPr id="26" name="文本框 25">
            <a:extLst>
              <a:ext uri="{FF2B5EF4-FFF2-40B4-BE49-F238E27FC236}">
                <a16:creationId xmlns:a16="http://schemas.microsoft.com/office/drawing/2014/main" id="{07DC0C27-9338-9042-9FA0-B42FA1F462B0}"/>
              </a:ext>
            </a:extLst>
          </p:cNvPr>
          <p:cNvSpPr txBox="1"/>
          <p:nvPr/>
        </p:nvSpPr>
        <p:spPr>
          <a:xfrm>
            <a:off x="935596" y="88268"/>
            <a:ext cx="33050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事务并发执行的问题</a:t>
            </a:r>
          </a:p>
        </p:txBody>
      </p:sp>
      <p:grpSp>
        <p:nvGrpSpPr>
          <p:cNvPr id="4" name="组合 3">
            <a:extLst>
              <a:ext uri="{FF2B5EF4-FFF2-40B4-BE49-F238E27FC236}">
                <a16:creationId xmlns:a16="http://schemas.microsoft.com/office/drawing/2014/main" id="{AF8079FB-2079-1F45-AE5B-82532DB5E9F9}"/>
              </a:ext>
            </a:extLst>
          </p:cNvPr>
          <p:cNvGrpSpPr/>
          <p:nvPr/>
        </p:nvGrpSpPr>
        <p:grpSpPr>
          <a:xfrm>
            <a:off x="2558847" y="937426"/>
            <a:ext cx="3867353" cy="3287322"/>
            <a:chOff x="2428932" y="989191"/>
            <a:chExt cx="3867353" cy="3287322"/>
          </a:xfrm>
        </p:grpSpPr>
        <p:grpSp>
          <p:nvGrpSpPr>
            <p:cNvPr id="129" name="组合 34">
              <a:extLst>
                <a:ext uri="{FF2B5EF4-FFF2-40B4-BE49-F238E27FC236}">
                  <a16:creationId xmlns:a16="http://schemas.microsoft.com/office/drawing/2014/main" id="{7E31577E-8059-4348-9352-68DF265E3557}"/>
                </a:ext>
              </a:extLst>
            </p:cNvPr>
            <p:cNvGrpSpPr/>
            <p:nvPr/>
          </p:nvGrpSpPr>
          <p:grpSpPr>
            <a:xfrm>
              <a:off x="5525483" y="989191"/>
              <a:ext cx="633160" cy="2350474"/>
              <a:chOff x="7366351" y="1100639"/>
              <a:chExt cx="844103" cy="3133724"/>
            </a:xfrm>
          </p:grpSpPr>
          <p:sp>
            <p:nvSpPr>
              <p:cNvPr id="130" name="矩形 129">
                <a:extLst>
                  <a:ext uri="{FF2B5EF4-FFF2-40B4-BE49-F238E27FC236}">
                    <a16:creationId xmlns:a16="http://schemas.microsoft.com/office/drawing/2014/main" id="{CC931D83-7FCF-1B4A-97AD-EDBDB68CA7E2}"/>
                  </a:ext>
                </a:extLst>
              </p:cNvPr>
              <p:cNvSpPr/>
              <p:nvPr/>
            </p:nvSpPr>
            <p:spPr>
              <a:xfrm>
                <a:off x="7366351" y="1100639"/>
                <a:ext cx="194092" cy="3133724"/>
              </a:xfrm>
              <a:prstGeom prst="rect">
                <a:avLst/>
              </a:prstGeom>
              <a:solidFill>
                <a:schemeClr val="bg1">
                  <a:lumMod val="50000"/>
                </a:schemeClr>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fontAlgn="auto"/>
                <a:r>
                  <a:rPr lang="en-US" altLang="zh-CN" sz="1050" noProof="1">
                    <a:latin typeface="微软雅黑" panose="020B0503020204020204" pitchFamily="34" charset="-122"/>
                    <a:ea typeface="微软雅黑" panose="020B0503020204020204" pitchFamily="34" charset="-122"/>
                    <a:cs typeface="+mn-ea"/>
                    <a:sym typeface="+mn-lt"/>
                  </a:rPr>
                  <a:t>                                                   97</a:t>
                </a:r>
                <a:r>
                  <a:rPr lang="en-US" altLang="zh-CN" sz="675" noProof="1">
                    <a:latin typeface="微软雅黑" panose="020B0503020204020204" pitchFamily="34" charset="-122"/>
                    <a:ea typeface="微软雅黑" panose="020B0503020204020204" pitchFamily="34" charset="-122"/>
                    <a:cs typeface="+mn-ea"/>
                    <a:sym typeface="+mn-lt"/>
                  </a:rPr>
                  <a:t>%</a:t>
                </a:r>
                <a:endParaRPr lang="zh-CN" altLang="en-US" sz="675" noProof="1">
                  <a:latin typeface="微软雅黑" panose="020B0503020204020204" pitchFamily="34" charset="-122"/>
                  <a:ea typeface="微软雅黑" panose="020B0503020204020204" pitchFamily="34" charset="-122"/>
                  <a:cs typeface="+mn-ea"/>
                  <a:sym typeface="+mn-lt"/>
                </a:endParaRPr>
              </a:p>
            </p:txBody>
          </p:sp>
          <p:sp>
            <p:nvSpPr>
              <p:cNvPr id="131" name="矩形 130">
                <a:extLst>
                  <a:ext uri="{FF2B5EF4-FFF2-40B4-BE49-F238E27FC236}">
                    <a16:creationId xmlns:a16="http://schemas.microsoft.com/office/drawing/2014/main" id="{74CAF8B1-038C-7740-A6AF-85165F30878F}"/>
                  </a:ext>
                </a:extLst>
              </p:cNvPr>
              <p:cNvSpPr/>
              <p:nvPr/>
            </p:nvSpPr>
            <p:spPr>
              <a:xfrm>
                <a:off x="8100894" y="2872393"/>
                <a:ext cx="109560" cy="384965"/>
              </a:xfrm>
              <a:prstGeom prst="rect">
                <a:avLst/>
              </a:prstGeom>
              <a:solidFill>
                <a:schemeClr val="bg1"/>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nvGrpSpPr>
            <p:cNvPr id="132" name="Group 23">
              <a:extLst>
                <a:ext uri="{FF2B5EF4-FFF2-40B4-BE49-F238E27FC236}">
                  <a16:creationId xmlns:a16="http://schemas.microsoft.com/office/drawing/2014/main" id="{BC238F9D-439E-9F40-9125-01C3A4242456}"/>
                </a:ext>
              </a:extLst>
            </p:cNvPr>
            <p:cNvGrpSpPr/>
            <p:nvPr/>
          </p:nvGrpSpPr>
          <p:grpSpPr>
            <a:xfrm>
              <a:off x="2450391" y="1818532"/>
              <a:ext cx="321249" cy="280048"/>
              <a:chOff x="7540014" y="4306907"/>
              <a:chExt cx="389342" cy="339426"/>
            </a:xfrm>
            <a:solidFill>
              <a:schemeClr val="bg1">
                <a:lumMod val="65000"/>
              </a:schemeClr>
            </a:solidFill>
          </p:grpSpPr>
          <p:sp>
            <p:nvSpPr>
              <p:cNvPr id="133" name="Freeform 110">
                <a:extLst>
                  <a:ext uri="{FF2B5EF4-FFF2-40B4-BE49-F238E27FC236}">
                    <a16:creationId xmlns:a16="http://schemas.microsoft.com/office/drawing/2014/main" id="{26C7898E-CCD4-D14C-AEF5-BD8EED904F4F}"/>
                  </a:ext>
                </a:extLst>
              </p:cNvPr>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4" name="Freeform 111">
                <a:extLst>
                  <a:ext uri="{FF2B5EF4-FFF2-40B4-BE49-F238E27FC236}">
                    <a16:creationId xmlns:a16="http://schemas.microsoft.com/office/drawing/2014/main" id="{9339AC8D-AE9E-1A49-B35F-7BEE6257AF67}"/>
                  </a:ext>
                </a:extLst>
              </p:cNvPr>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5" name="Freeform 112">
                <a:extLst>
                  <a:ext uri="{FF2B5EF4-FFF2-40B4-BE49-F238E27FC236}">
                    <a16:creationId xmlns:a16="http://schemas.microsoft.com/office/drawing/2014/main" id="{84565804-2DEB-AF45-96FB-1CBA0375764D}"/>
                  </a:ext>
                </a:extLst>
              </p:cNvPr>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6" name="Freeform 113">
                <a:extLst>
                  <a:ext uri="{FF2B5EF4-FFF2-40B4-BE49-F238E27FC236}">
                    <a16:creationId xmlns:a16="http://schemas.microsoft.com/office/drawing/2014/main" id="{A8B673AE-ED28-4B4D-97DB-25FD0FBB1848}"/>
                  </a:ext>
                </a:extLst>
              </p:cNvPr>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7" name="Freeform 114">
                <a:extLst>
                  <a:ext uri="{FF2B5EF4-FFF2-40B4-BE49-F238E27FC236}">
                    <a16:creationId xmlns:a16="http://schemas.microsoft.com/office/drawing/2014/main" id="{75F42104-0FCB-5A44-9630-23FFAE9A4539}"/>
                  </a:ext>
                </a:extLst>
              </p:cNvPr>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8" name="Freeform 115">
                <a:extLst>
                  <a:ext uri="{FF2B5EF4-FFF2-40B4-BE49-F238E27FC236}">
                    <a16:creationId xmlns:a16="http://schemas.microsoft.com/office/drawing/2014/main" id="{1024482A-1382-C64D-AC30-3092350A3AAC}"/>
                  </a:ext>
                </a:extLst>
              </p:cNvPr>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39" name="Freeform 116">
                <a:extLst>
                  <a:ext uri="{FF2B5EF4-FFF2-40B4-BE49-F238E27FC236}">
                    <a16:creationId xmlns:a16="http://schemas.microsoft.com/office/drawing/2014/main" id="{99A39317-7C22-EE49-A511-A61B4C4E7E1A}"/>
                  </a:ext>
                </a:extLst>
              </p:cNvPr>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40" name="Rectangle 117">
                <a:extLst>
                  <a:ext uri="{FF2B5EF4-FFF2-40B4-BE49-F238E27FC236}">
                    <a16:creationId xmlns:a16="http://schemas.microsoft.com/office/drawing/2014/main" id="{62BE798D-D319-5948-A95B-92D3F0A576AC}"/>
                  </a:ext>
                </a:extLst>
              </p:cNvPr>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41" name="Rectangle 118">
                <a:extLst>
                  <a:ext uri="{FF2B5EF4-FFF2-40B4-BE49-F238E27FC236}">
                    <a16:creationId xmlns:a16="http://schemas.microsoft.com/office/drawing/2014/main" id="{2267B682-6A86-C145-8CA7-BB2FAC83C48E}"/>
                  </a:ext>
                </a:extLst>
              </p:cNvPr>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42" name="Rectangle 119">
                <a:extLst>
                  <a:ext uri="{FF2B5EF4-FFF2-40B4-BE49-F238E27FC236}">
                    <a16:creationId xmlns:a16="http://schemas.microsoft.com/office/drawing/2014/main" id="{32E99EF7-B4A9-074A-B01D-5C00F5C7CEDB}"/>
                  </a:ext>
                </a:extLst>
              </p:cNvPr>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sp>
            <p:nvSpPr>
              <p:cNvPr id="143" name="Rectangle 120">
                <a:extLst>
                  <a:ext uri="{FF2B5EF4-FFF2-40B4-BE49-F238E27FC236}">
                    <a16:creationId xmlns:a16="http://schemas.microsoft.com/office/drawing/2014/main" id="{200A507D-ADE0-E84D-848F-D1FACABA97CE}"/>
                  </a:ext>
                </a:extLst>
              </p:cNvPr>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en-US" sz="1015" noProof="1">
                  <a:latin typeface="微软雅黑" panose="020B0503020204020204" pitchFamily="34" charset="-122"/>
                  <a:ea typeface="微软雅黑" panose="020B0503020204020204" pitchFamily="34" charset="-122"/>
                  <a:cs typeface="+mn-ea"/>
                  <a:sym typeface="+mn-lt"/>
                </a:endParaRPr>
              </a:p>
            </p:txBody>
          </p:sp>
        </p:grpSp>
        <p:grpSp>
          <p:nvGrpSpPr>
            <p:cNvPr id="144" name="组合 143">
              <a:extLst>
                <a:ext uri="{FF2B5EF4-FFF2-40B4-BE49-F238E27FC236}">
                  <a16:creationId xmlns:a16="http://schemas.microsoft.com/office/drawing/2014/main" id="{E9B38307-EAA8-0B4F-8EF3-8144B1564A5A}"/>
                </a:ext>
              </a:extLst>
            </p:cNvPr>
            <p:cNvGrpSpPr/>
            <p:nvPr/>
          </p:nvGrpSpPr>
          <p:grpSpPr>
            <a:xfrm>
              <a:off x="2428932" y="1577544"/>
              <a:ext cx="3867353" cy="2698969"/>
              <a:chOff x="2428932" y="1577544"/>
              <a:chExt cx="3867353" cy="2698969"/>
            </a:xfrm>
          </p:grpSpPr>
          <p:grpSp>
            <p:nvGrpSpPr>
              <p:cNvPr id="145" name="组合 7">
                <a:extLst>
                  <a:ext uri="{FF2B5EF4-FFF2-40B4-BE49-F238E27FC236}">
                    <a16:creationId xmlns:a16="http://schemas.microsoft.com/office/drawing/2014/main" id="{793358E3-C5BB-8A40-A1E8-BE0BB2372BB0}"/>
                  </a:ext>
                </a:extLst>
              </p:cNvPr>
              <p:cNvGrpSpPr/>
              <p:nvPr/>
            </p:nvGrpSpPr>
            <p:grpSpPr>
              <a:xfrm>
                <a:off x="2428932" y="1926039"/>
                <a:ext cx="3790512" cy="2350474"/>
                <a:chOff x="5651500" y="2234434"/>
                <a:chExt cx="5324249" cy="2728687"/>
              </a:xfrm>
              <a:effectLst>
                <a:outerShdw blurRad="381000" dist="1066800" dir="7200000" algn="tr" rotWithShape="0">
                  <a:prstClr val="black">
                    <a:alpha val="17000"/>
                  </a:prstClr>
                </a:outerShdw>
              </a:effectLst>
              <a:scene3d>
                <a:camera prst="isometricTopUp">
                  <a:rot lat="18538529" lon="19134282" rev="3600000"/>
                </a:camera>
                <a:lightRig rig="threePt" dir="t"/>
              </a:scene3d>
            </p:grpSpPr>
            <p:sp>
              <p:nvSpPr>
                <p:cNvPr id="172" name="圆角矩形 171">
                  <a:extLst>
                    <a:ext uri="{FF2B5EF4-FFF2-40B4-BE49-F238E27FC236}">
                      <a16:creationId xmlns:a16="http://schemas.microsoft.com/office/drawing/2014/main" id="{962A9FFB-02D4-4741-BC6C-A8ED3953D1C4}"/>
                    </a:ext>
                  </a:extLst>
                </p:cNvPr>
                <p:cNvSpPr/>
                <p:nvPr/>
              </p:nvSpPr>
              <p:spPr>
                <a:xfrm>
                  <a:off x="5651500" y="2234435"/>
                  <a:ext cx="5324249" cy="2728686"/>
                </a:xfrm>
                <a:prstGeom prst="roundRect">
                  <a:avLst>
                    <a:gd name="adj" fmla="val 9353"/>
                  </a:avLst>
                </a:prstGeom>
                <a:solidFill>
                  <a:srgbClr val="D7DBE1"/>
                </a:solidFill>
                <a:ln>
                  <a:noFill/>
                </a:ln>
                <a:sp3d extrusionH="273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73" name="矩形 172">
                  <a:extLst>
                    <a:ext uri="{FF2B5EF4-FFF2-40B4-BE49-F238E27FC236}">
                      <a16:creationId xmlns:a16="http://schemas.microsoft.com/office/drawing/2014/main" id="{AA44D73F-1155-3847-8837-7BAF951F3AB9}"/>
                    </a:ext>
                  </a:extLst>
                </p:cNvPr>
                <p:cNvSpPr/>
                <p:nvPr/>
              </p:nvSpPr>
              <p:spPr>
                <a:xfrm>
                  <a:off x="6238648" y="2234434"/>
                  <a:ext cx="4149952" cy="2728687"/>
                </a:xfrm>
                <a:prstGeom prst="rect">
                  <a:avLst/>
                </a:prstGeom>
                <a:solidFill>
                  <a:srgbClr val="383838"/>
                </a:solidFill>
                <a:ln>
                  <a:noFill/>
                </a:ln>
                <a:sp3d extrusionH="273050">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nvGrpSpPr>
              <p:cNvPr id="146" name="组合 10">
                <a:extLst>
                  <a:ext uri="{FF2B5EF4-FFF2-40B4-BE49-F238E27FC236}">
                    <a16:creationId xmlns:a16="http://schemas.microsoft.com/office/drawing/2014/main" id="{0523CB24-4CAC-4B43-92FE-1DE71C2863A0}"/>
                  </a:ext>
                </a:extLst>
              </p:cNvPr>
              <p:cNvGrpSpPr/>
              <p:nvPr/>
            </p:nvGrpSpPr>
            <p:grpSpPr>
              <a:xfrm>
                <a:off x="2817688" y="1641477"/>
                <a:ext cx="2954491" cy="2585849"/>
                <a:chOff x="3756426" y="1951233"/>
                <a:chExt cx="3938808" cy="3447533"/>
              </a:xfrm>
            </p:grpSpPr>
            <p:sp>
              <p:nvSpPr>
                <p:cNvPr id="170" name="矩形 169">
                  <a:extLst>
                    <a:ext uri="{FF2B5EF4-FFF2-40B4-BE49-F238E27FC236}">
                      <a16:creationId xmlns:a16="http://schemas.microsoft.com/office/drawing/2014/main" id="{02CCDFFA-BBBB-FE42-926E-342B0CE06CB8}"/>
                    </a:ext>
                  </a:extLst>
                </p:cNvPr>
                <p:cNvSpPr/>
                <p:nvPr/>
              </p:nvSpPr>
              <p:spPr>
                <a:xfrm>
                  <a:off x="3756426" y="1951233"/>
                  <a:ext cx="3938808" cy="3133724"/>
                </a:xfrm>
                <a:prstGeom prst="rect">
                  <a:avLst/>
                </a:prstGeom>
                <a:solidFill>
                  <a:schemeClr val="accent1"/>
                </a:solidFill>
                <a:ln>
                  <a:noFill/>
                </a:ln>
                <a:scene3d>
                  <a:camera prst="isometricTopUp">
                    <a:rot lat="18538529" lon="19134282" rev="3600000"/>
                  </a:camera>
                  <a:lightRig rig="threePt" dir="t">
                    <a:rot lat="0" lon="0" rev="0"/>
                  </a:lightRig>
                </a:scene3d>
                <a:sp3d extrusionH="44450">
                  <a:extrusionClr>
                    <a:srgbClr val="12E8FE"/>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71" name="矩形 170">
                  <a:extLst>
                    <a:ext uri="{FF2B5EF4-FFF2-40B4-BE49-F238E27FC236}">
                      <a16:creationId xmlns:a16="http://schemas.microsoft.com/office/drawing/2014/main" id="{732DFC48-60A8-2347-930F-FA9D2663F26B}"/>
                    </a:ext>
                  </a:extLst>
                </p:cNvPr>
                <p:cNvSpPr/>
                <p:nvPr/>
              </p:nvSpPr>
              <p:spPr>
                <a:xfrm>
                  <a:off x="4691398" y="2265042"/>
                  <a:ext cx="788880" cy="3133724"/>
                </a:xfrm>
                <a:prstGeom prst="rect">
                  <a:avLst/>
                </a:prstGeom>
                <a:solidFill>
                  <a:schemeClr val="accent2"/>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marL="257175" indent="-257175" algn="ctr" fontAlgn="auto">
                    <a:buFont typeface="Arial" panose="020B0604020202020204" pitchFamily="34" charset="0"/>
                    <a:buChar char="•"/>
                  </a:pPr>
                  <a:r>
                    <a:rPr lang="zh-CN" altLang="en-US" sz="2800" noProof="1">
                      <a:latin typeface="微软雅黑" panose="020B0503020204020204" pitchFamily="34" charset="-122"/>
                      <a:ea typeface="微软雅黑" panose="020B0503020204020204" pitchFamily="34" charset="-122"/>
                      <a:cs typeface="+mn-ea"/>
                      <a:sym typeface="+mn-lt"/>
                    </a:rPr>
                    <a:t>并发执行</a:t>
                  </a:r>
                </a:p>
              </p:txBody>
            </p:sp>
          </p:grpSp>
          <p:grpSp>
            <p:nvGrpSpPr>
              <p:cNvPr id="147" name="组合 15">
                <a:extLst>
                  <a:ext uri="{FF2B5EF4-FFF2-40B4-BE49-F238E27FC236}">
                    <a16:creationId xmlns:a16="http://schemas.microsoft.com/office/drawing/2014/main" id="{9CAC3BEA-2EEE-9845-B3E8-9DA1F4DB255A}"/>
                  </a:ext>
                </a:extLst>
              </p:cNvPr>
              <p:cNvGrpSpPr/>
              <p:nvPr/>
            </p:nvGrpSpPr>
            <p:grpSpPr>
              <a:xfrm>
                <a:off x="4215846" y="1586694"/>
                <a:ext cx="589876" cy="803340"/>
                <a:chOff x="5620395" y="1897251"/>
                <a:chExt cx="786399" cy="1071037"/>
              </a:xfrm>
              <a:solidFill>
                <a:schemeClr val="accent3"/>
              </a:solidFill>
            </p:grpSpPr>
            <p:sp>
              <p:nvSpPr>
                <p:cNvPr id="168" name="矩形 167">
                  <a:extLst>
                    <a:ext uri="{FF2B5EF4-FFF2-40B4-BE49-F238E27FC236}">
                      <a16:creationId xmlns:a16="http://schemas.microsoft.com/office/drawing/2014/main" id="{3CB76F77-C7AA-7048-AE4E-537AD75086A4}"/>
                    </a:ext>
                  </a:extLst>
                </p:cNvPr>
                <p:cNvSpPr/>
                <p:nvPr/>
              </p:nvSpPr>
              <p:spPr>
                <a:xfrm>
                  <a:off x="5620395" y="1897251"/>
                  <a:ext cx="786399" cy="1071037"/>
                </a:xfrm>
                <a:prstGeom prst="rect">
                  <a:avLst/>
                </a:prstGeom>
                <a:grp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9" name="Freeform 48">
                  <a:extLst>
                    <a:ext uri="{FF2B5EF4-FFF2-40B4-BE49-F238E27FC236}">
                      <a16:creationId xmlns:a16="http://schemas.microsoft.com/office/drawing/2014/main" id="{C072DFAC-A352-DF46-8EBC-B5915CCA175F}"/>
                    </a:ext>
                  </a:extLst>
                </p:cNvPr>
                <p:cNvSpPr>
                  <a:spLocks noEditPoints="1"/>
                </p:cNvSpPr>
                <p:nvPr/>
              </p:nvSpPr>
              <p:spPr bwMode="auto">
                <a:xfrm>
                  <a:off x="5796298" y="219949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grpFill/>
                <a:ln>
                  <a:noFill/>
                </a:ln>
                <a:scene3d>
                  <a:camera prst="perspectiveContrastingLeftFacing" fov="7200000">
                    <a:rot lat="1393739" lon="19325394" rev="18471279"/>
                  </a:camera>
                  <a:lightRig rig="threePt" dir="t"/>
                </a:scene3d>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nvGrpSpPr>
              <p:cNvPr id="148" name="组合 18">
                <a:extLst>
                  <a:ext uri="{FF2B5EF4-FFF2-40B4-BE49-F238E27FC236}">
                    <a16:creationId xmlns:a16="http://schemas.microsoft.com/office/drawing/2014/main" id="{3252870C-E416-0642-A17D-77C461252550}"/>
                  </a:ext>
                </a:extLst>
              </p:cNvPr>
              <p:cNvGrpSpPr/>
              <p:nvPr/>
            </p:nvGrpSpPr>
            <p:grpSpPr>
              <a:xfrm>
                <a:off x="4871925" y="1931210"/>
                <a:ext cx="589876" cy="803340"/>
                <a:chOff x="6495053" y="2356569"/>
                <a:chExt cx="786399" cy="1071037"/>
              </a:xfrm>
            </p:grpSpPr>
            <p:sp>
              <p:nvSpPr>
                <p:cNvPr id="166" name="矩形 165">
                  <a:extLst>
                    <a:ext uri="{FF2B5EF4-FFF2-40B4-BE49-F238E27FC236}">
                      <a16:creationId xmlns:a16="http://schemas.microsoft.com/office/drawing/2014/main" id="{6BCFCC29-8B17-CE40-AF45-FA3A678A0F4C}"/>
                    </a:ext>
                  </a:extLst>
                </p:cNvPr>
                <p:cNvSpPr/>
                <p:nvPr/>
              </p:nvSpPr>
              <p:spPr>
                <a:xfrm>
                  <a:off x="6495053" y="2356569"/>
                  <a:ext cx="786399" cy="1071037"/>
                </a:xfrm>
                <a:prstGeom prst="rect">
                  <a:avLst/>
                </a:prstGeom>
                <a:solidFill>
                  <a:schemeClr val="accent4"/>
                </a:solid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7" name="Freeform 48">
                  <a:extLst>
                    <a:ext uri="{FF2B5EF4-FFF2-40B4-BE49-F238E27FC236}">
                      <a16:creationId xmlns:a16="http://schemas.microsoft.com/office/drawing/2014/main" id="{E26D6C58-3DCA-E24E-9464-327EE3D75366}"/>
                    </a:ext>
                  </a:extLst>
                </p:cNvPr>
                <p:cNvSpPr>
                  <a:spLocks noEditPoints="1"/>
                </p:cNvSpPr>
                <p:nvPr/>
              </p:nvSpPr>
              <p:spPr bwMode="auto">
                <a:xfrm>
                  <a:off x="6660601" y="266576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solidFill>
                <a:ln>
                  <a:noFill/>
                </a:ln>
                <a:scene3d>
                  <a:camera prst="perspectiveContrastingLeftFacing" fov="7200000">
                    <a:rot lat="1393739" lon="19325394" rev="18471279"/>
                  </a:camera>
                  <a:lightRig rig="threePt" dir="t"/>
                </a:scene3d>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nvGrpSpPr>
              <p:cNvPr id="149" name="组合 21">
                <a:extLst>
                  <a:ext uri="{FF2B5EF4-FFF2-40B4-BE49-F238E27FC236}">
                    <a16:creationId xmlns:a16="http://schemas.microsoft.com/office/drawing/2014/main" id="{4E38AA7D-039C-5249-B0D0-60A34CC553AF}"/>
                  </a:ext>
                </a:extLst>
              </p:cNvPr>
              <p:cNvGrpSpPr/>
              <p:nvPr/>
            </p:nvGrpSpPr>
            <p:grpSpPr>
              <a:xfrm>
                <a:off x="3081978" y="2016941"/>
                <a:ext cx="589876" cy="803340"/>
                <a:chOff x="4108768" y="2470868"/>
                <a:chExt cx="786399" cy="1071037"/>
              </a:xfrm>
              <a:solidFill>
                <a:schemeClr val="accent2"/>
              </a:solidFill>
            </p:grpSpPr>
            <p:sp>
              <p:nvSpPr>
                <p:cNvPr id="157" name="矩形 156">
                  <a:extLst>
                    <a:ext uri="{FF2B5EF4-FFF2-40B4-BE49-F238E27FC236}">
                      <a16:creationId xmlns:a16="http://schemas.microsoft.com/office/drawing/2014/main" id="{14E58586-930D-E445-A031-5B2B4A177AE7}"/>
                    </a:ext>
                  </a:extLst>
                </p:cNvPr>
                <p:cNvSpPr/>
                <p:nvPr/>
              </p:nvSpPr>
              <p:spPr>
                <a:xfrm>
                  <a:off x="4108768" y="2470868"/>
                  <a:ext cx="786399" cy="1071037"/>
                </a:xfrm>
                <a:prstGeom prst="rect">
                  <a:avLst/>
                </a:prstGeom>
                <a:solidFill>
                  <a:schemeClr val="bg1"/>
                </a:solidFill>
                <a:ln>
                  <a:solidFill>
                    <a:schemeClr val="accent2"/>
                  </a:solid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EC8C8C"/>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nvGrpSpPr>
                <p:cNvPr id="158" name="Group 8">
                  <a:extLst>
                    <a:ext uri="{FF2B5EF4-FFF2-40B4-BE49-F238E27FC236}">
                      <a16:creationId xmlns:a16="http://schemas.microsoft.com/office/drawing/2014/main" id="{FD2DD496-75B5-864D-B8F6-680EE427412B}"/>
                    </a:ext>
                  </a:extLst>
                </p:cNvPr>
                <p:cNvGrpSpPr>
                  <a:grpSpLocks noChangeAspect="1"/>
                </p:cNvGrpSpPr>
                <p:nvPr/>
              </p:nvGrpSpPr>
              <p:grpSpPr bwMode="auto">
                <a:xfrm>
                  <a:off x="4339428" y="2817475"/>
                  <a:ext cx="298404" cy="301626"/>
                  <a:chOff x="4313" y="1262"/>
                  <a:chExt cx="463" cy="468"/>
                </a:xfrm>
                <a:grpFill/>
                <a:scene3d>
                  <a:camera prst="perspectiveContrastingLeftFacing" fov="7200000">
                    <a:rot lat="2076111" lon="19992365" rev="18827702"/>
                  </a:camera>
                  <a:lightRig rig="threePt" dir="t"/>
                </a:scene3d>
              </p:grpSpPr>
              <p:sp>
                <p:nvSpPr>
                  <p:cNvPr id="159" name="Rectangle 9">
                    <a:extLst>
                      <a:ext uri="{FF2B5EF4-FFF2-40B4-BE49-F238E27FC236}">
                        <a16:creationId xmlns:a16="http://schemas.microsoft.com/office/drawing/2014/main" id="{233EC3D4-2F02-6C43-A674-54998A2C2469}"/>
                      </a:ext>
                    </a:extLst>
                  </p:cNvPr>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0" name="Rectangle 10">
                    <a:extLst>
                      <a:ext uri="{FF2B5EF4-FFF2-40B4-BE49-F238E27FC236}">
                        <a16:creationId xmlns:a16="http://schemas.microsoft.com/office/drawing/2014/main" id="{85D248D4-D6D4-1D43-B3F8-06A8B10E9983}"/>
                      </a:ext>
                    </a:extLst>
                  </p:cNvPr>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1" name="Rectangle 11">
                    <a:extLst>
                      <a:ext uri="{FF2B5EF4-FFF2-40B4-BE49-F238E27FC236}">
                        <a16:creationId xmlns:a16="http://schemas.microsoft.com/office/drawing/2014/main" id="{99DB8CAD-AC0F-5E4D-8C25-8E0B942F78AD}"/>
                      </a:ext>
                    </a:extLst>
                  </p:cNvPr>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2" name="Rectangle 12">
                    <a:extLst>
                      <a:ext uri="{FF2B5EF4-FFF2-40B4-BE49-F238E27FC236}">
                        <a16:creationId xmlns:a16="http://schemas.microsoft.com/office/drawing/2014/main" id="{2F20C60E-ACD5-7142-9F5E-7A4538471AB8}"/>
                      </a:ext>
                    </a:extLst>
                  </p:cNvPr>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3" name="Rectangle 13">
                    <a:extLst>
                      <a:ext uri="{FF2B5EF4-FFF2-40B4-BE49-F238E27FC236}">
                        <a16:creationId xmlns:a16="http://schemas.microsoft.com/office/drawing/2014/main" id="{437BC2D8-B26C-6346-8185-2BD0EB0437CD}"/>
                      </a:ext>
                    </a:extLst>
                  </p:cNvPr>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4" name="Freeform 14">
                    <a:extLst>
                      <a:ext uri="{FF2B5EF4-FFF2-40B4-BE49-F238E27FC236}">
                        <a16:creationId xmlns:a16="http://schemas.microsoft.com/office/drawing/2014/main" id="{81B3B9C4-BA51-C349-90AA-431D19A1E91A}"/>
                      </a:ext>
                    </a:extLst>
                  </p:cNvPr>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65" name="Freeform 15">
                    <a:extLst>
                      <a:ext uri="{FF2B5EF4-FFF2-40B4-BE49-F238E27FC236}">
                        <a16:creationId xmlns:a16="http://schemas.microsoft.com/office/drawing/2014/main" id="{3C088F8F-1105-F148-BA28-64CAE529F69F}"/>
                      </a:ext>
                    </a:extLst>
                  </p:cNvPr>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grpSp>
            <p:nvGrpSpPr>
              <p:cNvPr id="150" name="组合 31">
                <a:extLst>
                  <a:ext uri="{FF2B5EF4-FFF2-40B4-BE49-F238E27FC236}">
                    <a16:creationId xmlns:a16="http://schemas.microsoft.com/office/drawing/2014/main" id="{F9BC3EC4-8F15-9A49-B372-BF0EAABE8C5F}"/>
                  </a:ext>
                </a:extLst>
              </p:cNvPr>
              <p:cNvGrpSpPr/>
              <p:nvPr/>
            </p:nvGrpSpPr>
            <p:grpSpPr>
              <a:xfrm>
                <a:off x="2577015" y="2390034"/>
                <a:ext cx="589876" cy="803340"/>
                <a:chOff x="3435572" y="2968288"/>
                <a:chExt cx="786399" cy="1071037"/>
              </a:xfrm>
              <a:solidFill>
                <a:schemeClr val="accent3"/>
              </a:solidFill>
            </p:grpSpPr>
            <p:sp>
              <p:nvSpPr>
                <p:cNvPr id="155" name="矩形 154">
                  <a:extLst>
                    <a:ext uri="{FF2B5EF4-FFF2-40B4-BE49-F238E27FC236}">
                      <a16:creationId xmlns:a16="http://schemas.microsoft.com/office/drawing/2014/main" id="{E659B123-53BE-CE47-8A88-76A8B9F575FF}"/>
                    </a:ext>
                  </a:extLst>
                </p:cNvPr>
                <p:cNvSpPr/>
                <p:nvPr/>
              </p:nvSpPr>
              <p:spPr>
                <a:xfrm>
                  <a:off x="3435572" y="2968288"/>
                  <a:ext cx="786399" cy="1071037"/>
                </a:xfrm>
                <a:prstGeom prst="rect">
                  <a:avLst/>
                </a:prstGeom>
                <a:grpFill/>
                <a:ln>
                  <a:noFill/>
                </a:ln>
                <a:effectLst>
                  <a:outerShdw blurRad="114300" dist="673100" dir="7200000" algn="tl" rotWithShape="0">
                    <a:prstClr val="black">
                      <a:alpha val="17000"/>
                    </a:prstClr>
                  </a:outerShdw>
                </a:effectLst>
                <a:scene3d>
                  <a:camera prst="isometricTopUp">
                    <a:rot lat="18538529" lon="19134282" rev="3600000"/>
                  </a:camera>
                  <a:lightRig rig="threePt" dir="t">
                    <a:rot lat="0" lon="0" rev="1380000"/>
                  </a:lightRig>
                </a:scene3d>
                <a:sp3d extrusionH="12700">
                  <a:extrusionClr>
                    <a:srgbClr val="08D4E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56" name="Freeform 28">
                  <a:extLst>
                    <a:ext uri="{FF2B5EF4-FFF2-40B4-BE49-F238E27FC236}">
                      <a16:creationId xmlns:a16="http://schemas.microsoft.com/office/drawing/2014/main" id="{48206FC1-5E7E-2946-8521-DD5B5E9DC548}"/>
                    </a:ext>
                  </a:extLst>
                </p:cNvPr>
                <p:cNvSpPr>
                  <a:spLocks noEditPoints="1"/>
                </p:cNvSpPr>
                <p:nvPr/>
              </p:nvSpPr>
              <p:spPr bwMode="auto">
                <a:xfrm>
                  <a:off x="3658827" y="3323536"/>
                  <a:ext cx="373545" cy="302578"/>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bg1"/>
                </a:solidFill>
                <a:ln>
                  <a:noFill/>
                </a:ln>
                <a:scene3d>
                  <a:camera prst="isometricOffAxis1Top">
                    <a:rot lat="2076000" lon="19980000" rev="18828000"/>
                  </a:camera>
                  <a:lightRig rig="threePt" dir="t"/>
                </a:scene3d>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nvGrpSpPr>
              <p:cNvPr id="151" name="Group 11">
                <a:extLst>
                  <a:ext uri="{FF2B5EF4-FFF2-40B4-BE49-F238E27FC236}">
                    <a16:creationId xmlns:a16="http://schemas.microsoft.com/office/drawing/2014/main" id="{14CC9227-C5E8-A14C-B895-5A340006107D}"/>
                  </a:ext>
                </a:extLst>
              </p:cNvPr>
              <p:cNvGrpSpPr>
                <a:grpSpLocks noChangeAspect="1"/>
              </p:cNvGrpSpPr>
              <p:nvPr/>
            </p:nvGrpSpPr>
            <p:grpSpPr bwMode="auto">
              <a:xfrm rot="18900000">
                <a:off x="6080550" y="1577544"/>
                <a:ext cx="215735" cy="215724"/>
                <a:chOff x="3496" y="1816"/>
                <a:chExt cx="688" cy="688"/>
              </a:xfrm>
              <a:solidFill>
                <a:schemeClr val="bg1">
                  <a:lumMod val="65000"/>
                </a:schemeClr>
              </a:solidFill>
            </p:grpSpPr>
            <p:sp>
              <p:nvSpPr>
                <p:cNvPr id="152" name="Freeform 12">
                  <a:extLst>
                    <a:ext uri="{FF2B5EF4-FFF2-40B4-BE49-F238E27FC236}">
                      <a16:creationId xmlns:a16="http://schemas.microsoft.com/office/drawing/2014/main" id="{96CE9683-994C-B449-AE22-0BD3CA0B147B}"/>
                    </a:ext>
                  </a:extLst>
                </p:cNvPr>
                <p:cNvSpPr/>
                <p:nvPr/>
              </p:nvSpPr>
              <p:spPr bwMode="auto">
                <a:xfrm>
                  <a:off x="3496" y="2050"/>
                  <a:ext cx="454" cy="454"/>
                </a:xfrm>
                <a:custGeom>
                  <a:avLst/>
                  <a:gdLst>
                    <a:gd name="T0" fmla="*/ 0 w 190"/>
                    <a:gd name="T1" fmla="*/ 0 h 190"/>
                    <a:gd name="T2" fmla="*/ 0 w 190"/>
                    <a:gd name="T3" fmla="*/ 56 h 190"/>
                    <a:gd name="T4" fmla="*/ 95 w 190"/>
                    <a:gd name="T5" fmla="*/ 95 h 190"/>
                    <a:gd name="T6" fmla="*/ 135 w 190"/>
                    <a:gd name="T7" fmla="*/ 190 h 190"/>
                    <a:gd name="T8" fmla="*/ 190 w 190"/>
                    <a:gd name="T9" fmla="*/ 190 h 190"/>
                    <a:gd name="T10" fmla="*/ 0 w 190"/>
                    <a:gd name="T11" fmla="*/ 0 h 190"/>
                  </a:gdLst>
                  <a:ahLst/>
                  <a:cxnLst>
                    <a:cxn ang="0">
                      <a:pos x="T0" y="T1"/>
                    </a:cxn>
                    <a:cxn ang="0">
                      <a:pos x="T2" y="T3"/>
                    </a:cxn>
                    <a:cxn ang="0">
                      <a:pos x="T4" y="T5"/>
                    </a:cxn>
                    <a:cxn ang="0">
                      <a:pos x="T6" y="T7"/>
                    </a:cxn>
                    <a:cxn ang="0">
                      <a:pos x="T8" y="T9"/>
                    </a:cxn>
                    <a:cxn ang="0">
                      <a:pos x="T10" y="T11"/>
                    </a:cxn>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53" name="Freeform 13">
                  <a:extLst>
                    <a:ext uri="{FF2B5EF4-FFF2-40B4-BE49-F238E27FC236}">
                      <a16:creationId xmlns:a16="http://schemas.microsoft.com/office/drawing/2014/main" id="{DF0390D3-5ABF-6E4F-99B0-9E8C1978AAF2}"/>
                    </a:ext>
                  </a:extLst>
                </p:cNvPr>
                <p:cNvSpPr/>
                <p:nvPr/>
              </p:nvSpPr>
              <p:spPr bwMode="auto">
                <a:xfrm>
                  <a:off x="3496" y="1816"/>
                  <a:ext cx="688" cy="688"/>
                </a:xfrm>
                <a:custGeom>
                  <a:avLst/>
                  <a:gdLst>
                    <a:gd name="T0" fmla="*/ 0 w 288"/>
                    <a:gd name="T1" fmla="*/ 0 h 288"/>
                    <a:gd name="T2" fmla="*/ 0 w 288"/>
                    <a:gd name="T3" fmla="*/ 55 h 288"/>
                    <a:gd name="T4" fmla="*/ 233 w 288"/>
                    <a:gd name="T5" fmla="*/ 288 h 288"/>
                    <a:gd name="T6" fmla="*/ 288 w 288"/>
                    <a:gd name="T7" fmla="*/ 288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sp>
              <p:nvSpPr>
                <p:cNvPr id="154" name="Oval 14">
                  <a:extLst>
                    <a:ext uri="{FF2B5EF4-FFF2-40B4-BE49-F238E27FC236}">
                      <a16:creationId xmlns:a16="http://schemas.microsoft.com/office/drawing/2014/main" id="{C51998C0-C817-CD49-8C8F-CACD849C52AF}"/>
                    </a:ext>
                  </a:extLst>
                </p:cNvPr>
                <p:cNvSpPr>
                  <a:spLocks noChangeArrowheads="1"/>
                </p:cNvSpPr>
                <p:nvPr/>
              </p:nvSpPr>
              <p:spPr bwMode="auto">
                <a:xfrm>
                  <a:off x="3496" y="2320"/>
                  <a:ext cx="184"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grpSp>
        </p:grpSp>
        <p:grpSp>
          <p:nvGrpSpPr>
            <p:cNvPr id="174" name="组合 64">
              <a:extLst>
                <a:ext uri="{FF2B5EF4-FFF2-40B4-BE49-F238E27FC236}">
                  <a16:creationId xmlns:a16="http://schemas.microsoft.com/office/drawing/2014/main" id="{790D10B6-CD12-5E42-90A7-BDCB2020AE3D}"/>
                </a:ext>
              </a:extLst>
            </p:cNvPr>
            <p:cNvGrpSpPr>
              <a:grpSpLocks/>
            </p:cNvGrpSpPr>
            <p:nvPr/>
          </p:nvGrpSpPr>
          <p:grpSpPr bwMode="auto">
            <a:xfrm>
              <a:off x="6151563" y="1884363"/>
              <a:ext cx="73025" cy="444500"/>
              <a:chOff x="9553066" y="1851576"/>
              <a:chExt cx="96268" cy="591226"/>
            </a:xfrm>
          </p:grpSpPr>
          <p:sp>
            <p:nvSpPr>
              <p:cNvPr id="175" name="椭圆 174">
                <a:extLst>
                  <a:ext uri="{FF2B5EF4-FFF2-40B4-BE49-F238E27FC236}">
                    <a16:creationId xmlns:a16="http://schemas.microsoft.com/office/drawing/2014/main" id="{AF4A1162-C39F-FE48-A57C-5D3F1A03B74E}"/>
                  </a:ext>
                </a:extLst>
              </p:cNvPr>
              <p:cNvSpPr/>
              <p:nvPr/>
            </p:nvSpPr>
            <p:spPr>
              <a:xfrm>
                <a:off x="9553066" y="2345672"/>
                <a:ext cx="96268" cy="97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cxnSp>
            <p:nvCxnSpPr>
              <p:cNvPr id="176" name="直接连接符 66">
                <a:extLst>
                  <a:ext uri="{FF2B5EF4-FFF2-40B4-BE49-F238E27FC236}">
                    <a16:creationId xmlns:a16="http://schemas.microsoft.com/office/drawing/2014/main" id="{506362A6-F619-7D46-B13B-9003B600F1CE}"/>
                  </a:ext>
                </a:extLst>
              </p:cNvPr>
              <p:cNvCxnSpPr>
                <a:stCxn id="175" idx="0"/>
              </p:cNvCxnSpPr>
              <p:nvPr/>
            </p:nvCxnSpPr>
            <p:spPr>
              <a:xfrm flipV="1">
                <a:off x="9601199" y="1851576"/>
                <a:ext cx="0" cy="49409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77" name="组合 67">
              <a:extLst>
                <a:ext uri="{FF2B5EF4-FFF2-40B4-BE49-F238E27FC236}">
                  <a16:creationId xmlns:a16="http://schemas.microsoft.com/office/drawing/2014/main" id="{687F992A-CFCC-8E49-B8BA-25AE1C65258A}"/>
                </a:ext>
              </a:extLst>
            </p:cNvPr>
            <p:cNvGrpSpPr>
              <a:grpSpLocks/>
            </p:cNvGrpSpPr>
            <p:nvPr/>
          </p:nvGrpSpPr>
          <p:grpSpPr bwMode="auto">
            <a:xfrm>
              <a:off x="2530475" y="2170113"/>
              <a:ext cx="73025" cy="444500"/>
              <a:chOff x="9553066" y="1851576"/>
              <a:chExt cx="96268" cy="591226"/>
            </a:xfrm>
          </p:grpSpPr>
          <p:sp>
            <p:nvSpPr>
              <p:cNvPr id="178" name="椭圆 177">
                <a:extLst>
                  <a:ext uri="{FF2B5EF4-FFF2-40B4-BE49-F238E27FC236}">
                    <a16:creationId xmlns:a16="http://schemas.microsoft.com/office/drawing/2014/main" id="{4A2871E0-9AED-3640-BE17-86B70B30CB6E}"/>
                  </a:ext>
                </a:extLst>
              </p:cNvPr>
              <p:cNvSpPr/>
              <p:nvPr/>
            </p:nvSpPr>
            <p:spPr>
              <a:xfrm>
                <a:off x="9553066" y="2345672"/>
                <a:ext cx="96268" cy="97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5" noProof="1">
                  <a:latin typeface="微软雅黑" panose="020B0503020204020204" pitchFamily="34" charset="-122"/>
                  <a:ea typeface="微软雅黑" panose="020B0503020204020204" pitchFamily="34" charset="-122"/>
                  <a:cs typeface="+mn-ea"/>
                  <a:sym typeface="+mn-lt"/>
                </a:endParaRPr>
              </a:p>
            </p:txBody>
          </p:sp>
          <p:cxnSp>
            <p:nvCxnSpPr>
              <p:cNvPr id="179" name="直接连接符 69">
                <a:extLst>
                  <a:ext uri="{FF2B5EF4-FFF2-40B4-BE49-F238E27FC236}">
                    <a16:creationId xmlns:a16="http://schemas.microsoft.com/office/drawing/2014/main" id="{55CC80E2-5EDE-7F4B-A1F6-1791667120BE}"/>
                  </a:ext>
                </a:extLst>
              </p:cNvPr>
              <p:cNvCxnSpPr>
                <a:stCxn id="178" idx="0"/>
              </p:cNvCxnSpPr>
              <p:nvPr/>
            </p:nvCxnSpPr>
            <p:spPr>
              <a:xfrm flipV="1">
                <a:off x="9601201" y="1851576"/>
                <a:ext cx="0" cy="49409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80" name="文本框 115">
            <a:extLst>
              <a:ext uri="{FF2B5EF4-FFF2-40B4-BE49-F238E27FC236}">
                <a16:creationId xmlns:a16="http://schemas.microsoft.com/office/drawing/2014/main" id="{632A6101-7AF0-0B4E-908E-BD09BEC03D9E}"/>
              </a:ext>
            </a:extLst>
          </p:cNvPr>
          <p:cNvSpPr txBox="1">
            <a:spLocks noChangeArrowheads="1"/>
          </p:cNvSpPr>
          <p:nvPr/>
        </p:nvSpPr>
        <p:spPr bwMode="auto">
          <a:xfrm>
            <a:off x="511175" y="1812925"/>
            <a:ext cx="2019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ZZhengHeiS-R-GB" charset="0"/>
                <a:ea typeface="FZHei-B01S" charset="0"/>
                <a:cs typeface="FZHei-B01S" charset="0"/>
              </a:defRPr>
            </a:lvl1pPr>
            <a:lvl2pPr indent="457200">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r>
              <a:rPr lang="zh-CN" altLang="en-US" sz="1600" dirty="0">
                <a:latin typeface="SimHei" panose="02010609060101010101" pitchFamily="49" charset="-122"/>
                <a:ea typeface="SimHei" panose="02010609060101010101" pitchFamily="49" charset="-122"/>
                <a:sym typeface="FZHei-B01S" charset="0"/>
              </a:rPr>
              <a:t>I/O与CPU等可以并行交叉运行</a:t>
            </a:r>
            <a:endParaRPr lang="zh-CN" altLang="en-US" sz="1600" dirty="0">
              <a:latin typeface="SimHei" panose="02010609060101010101" pitchFamily="49" charset="-122"/>
              <a:ea typeface="SimHei" panose="02010609060101010101" pitchFamily="49" charset="-122"/>
            </a:endParaRPr>
          </a:p>
        </p:txBody>
      </p:sp>
      <p:sp>
        <p:nvSpPr>
          <p:cNvPr id="182" name="文本框 119">
            <a:extLst>
              <a:ext uri="{FF2B5EF4-FFF2-40B4-BE49-F238E27FC236}">
                <a16:creationId xmlns:a16="http://schemas.microsoft.com/office/drawing/2014/main" id="{3A755663-1639-8A48-B1B8-03647E50845B}"/>
              </a:ext>
            </a:extLst>
          </p:cNvPr>
          <p:cNvSpPr txBox="1">
            <a:spLocks noChangeArrowheads="1"/>
          </p:cNvSpPr>
          <p:nvPr/>
        </p:nvSpPr>
        <p:spPr bwMode="auto">
          <a:xfrm>
            <a:off x="6300192" y="1868488"/>
            <a:ext cx="2817667"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indent="914400">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lgn="just">
              <a:lnSpc>
                <a:spcPct val="120000"/>
              </a:lnSpc>
            </a:pPr>
            <a:r>
              <a:rPr lang="en-US" altLang="zh-CN" sz="1600" dirty="0">
                <a:latin typeface="黑体" panose="02010609060101010101" pitchFamily="49" charset="-122"/>
                <a:ea typeface="黑体" panose="02010609060101010101" pitchFamily="49" charset="-122"/>
                <a:sym typeface="FZHei-B01S" charset="0"/>
              </a:rPr>
              <a:t>1.</a:t>
            </a:r>
            <a:r>
              <a:rPr lang="zh-CN" altLang="en-US" sz="1600" dirty="0">
                <a:latin typeface="黑体" panose="02010609060101010101" pitchFamily="49" charset="-122"/>
                <a:ea typeface="黑体" panose="02010609060101010101" pitchFamily="49" charset="-122"/>
                <a:sym typeface="FZHei-B01S" charset="0"/>
              </a:rPr>
              <a:t>改善系统的资源利用率</a:t>
            </a:r>
            <a:endParaRPr lang="en-US" altLang="zh-CN" sz="1600" dirty="0">
              <a:latin typeface="黑体" panose="02010609060101010101" pitchFamily="49" charset="-122"/>
              <a:ea typeface="黑体" panose="02010609060101010101" pitchFamily="49" charset="-122"/>
              <a:sym typeface="FZHei-B01S" charset="0"/>
            </a:endParaRPr>
          </a:p>
        </p:txBody>
      </p:sp>
      <p:sp>
        <p:nvSpPr>
          <p:cNvPr id="2" name="矩形 1">
            <a:extLst>
              <a:ext uri="{FF2B5EF4-FFF2-40B4-BE49-F238E27FC236}">
                <a16:creationId xmlns:a16="http://schemas.microsoft.com/office/drawing/2014/main" id="{F7FD1C03-3215-9A42-BEEB-AD78906387CB}"/>
              </a:ext>
            </a:extLst>
          </p:cNvPr>
          <p:cNvSpPr/>
          <p:nvPr/>
        </p:nvSpPr>
        <p:spPr>
          <a:xfrm>
            <a:off x="6561316" y="1498127"/>
            <a:ext cx="1632178" cy="338554"/>
          </a:xfrm>
          <a:prstGeom prst="rect">
            <a:avLst/>
          </a:prstGeom>
        </p:spPr>
        <p:txBody>
          <a:bodyPr wrap="none">
            <a:spAutoFit/>
          </a:bodyPr>
          <a:lstStyle/>
          <a:p>
            <a:pPr marL="0" lvl="1"/>
            <a:r>
              <a:rPr lang="zh-CN" altLang="en-US" sz="1600" b="1" dirty="0">
                <a:latin typeface="SimHei" panose="02010609060101010101" pitchFamily="49" charset="-122"/>
                <a:ea typeface="SimHei" panose="02010609060101010101" pitchFamily="49" charset="-122"/>
                <a:sym typeface="FZHei-B01S" charset="0"/>
              </a:rPr>
              <a:t>并发执行的优点</a:t>
            </a:r>
          </a:p>
        </p:txBody>
      </p:sp>
      <p:sp>
        <p:nvSpPr>
          <p:cNvPr id="3" name="矩形 2">
            <a:extLst>
              <a:ext uri="{FF2B5EF4-FFF2-40B4-BE49-F238E27FC236}">
                <a16:creationId xmlns:a16="http://schemas.microsoft.com/office/drawing/2014/main" id="{CE9646B3-CA42-8344-8EA3-65E7DC27CC09}"/>
              </a:ext>
            </a:extLst>
          </p:cNvPr>
          <p:cNvSpPr/>
          <p:nvPr/>
        </p:nvSpPr>
        <p:spPr>
          <a:xfrm>
            <a:off x="6336195" y="2261354"/>
            <a:ext cx="2781663" cy="348557"/>
          </a:xfrm>
          <a:prstGeom prst="rect">
            <a:avLst/>
          </a:prstGeom>
        </p:spPr>
        <p:txBody>
          <a:bodyPr wrap="square">
            <a:spAutoFit/>
          </a:bodyPr>
          <a:lstStyle/>
          <a:p>
            <a:pPr algn="just">
              <a:lnSpc>
                <a:spcPct val="120000"/>
              </a:lnSpc>
            </a:pPr>
            <a:r>
              <a:rPr lang="en-US" altLang="zh-CN" sz="1600" dirty="0">
                <a:latin typeface="黑体" panose="02010609060101010101" pitchFamily="49" charset="-122"/>
                <a:ea typeface="黑体" panose="02010609060101010101" pitchFamily="49" charset="-122"/>
                <a:sym typeface="FZHei-B01S" charset="0"/>
              </a:rPr>
              <a:t>2.</a:t>
            </a:r>
            <a:r>
              <a:rPr lang="zh-CN" altLang="en-US" sz="1600" dirty="0">
                <a:latin typeface="黑体" panose="02010609060101010101" pitchFamily="49" charset="-122"/>
                <a:ea typeface="黑体" panose="02010609060101010101" pitchFamily="49" charset="-122"/>
                <a:sym typeface="FZHei-B01S" charset="0"/>
              </a:rPr>
              <a:t>减少短事务的等待时间</a:t>
            </a:r>
            <a:endParaRPr lang="en-US" altLang="zh-CN" sz="1600"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7</a:t>
            </a:fld>
            <a:endParaRPr lang="zh-CN" altLang="en-US"/>
          </a:p>
        </p:txBody>
      </p:sp>
    </p:spTree>
    <p:extLst>
      <p:ext uri="{BB962C8B-B14F-4D97-AF65-F5344CB8AC3E}">
        <p14:creationId xmlns:p14="http://schemas.microsoft.com/office/powerpoint/2010/main" val="7205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fill="hold"/>
                                        <p:tgtEl>
                                          <p:spTgt spid="180"/>
                                        </p:tgtEl>
                                        <p:attrNameLst>
                                          <p:attrName>ppt_x</p:attrName>
                                        </p:attrNameLst>
                                      </p:cBhvr>
                                      <p:tavLst>
                                        <p:tav tm="0">
                                          <p:val>
                                            <p:strVal val="#ppt_x"/>
                                          </p:val>
                                        </p:tav>
                                        <p:tav tm="100000">
                                          <p:val>
                                            <p:strVal val="#ppt_x"/>
                                          </p:val>
                                        </p:tav>
                                      </p:tavLst>
                                    </p:anim>
                                    <p:anim calcmode="lin" valueType="num">
                                      <p:cBhvr additive="base">
                                        <p:cTn id="14"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2"/>
                                        </p:tgtEl>
                                        <p:attrNameLst>
                                          <p:attrName>style.visibility</p:attrName>
                                        </p:attrNameLst>
                                      </p:cBhvr>
                                      <p:to>
                                        <p:strVal val="visible"/>
                                      </p:to>
                                    </p:set>
                                    <p:anim calcmode="lin" valueType="num">
                                      <p:cBhvr additive="base">
                                        <p:cTn id="25" dur="500" fill="hold"/>
                                        <p:tgtEl>
                                          <p:spTgt spid="182"/>
                                        </p:tgtEl>
                                        <p:attrNameLst>
                                          <p:attrName>ppt_x</p:attrName>
                                        </p:attrNameLst>
                                      </p:cBhvr>
                                      <p:tavLst>
                                        <p:tav tm="0">
                                          <p:val>
                                            <p:strVal val="1+#ppt_w/2"/>
                                          </p:val>
                                        </p:tav>
                                        <p:tav tm="100000">
                                          <p:val>
                                            <p:strVal val="#ppt_x"/>
                                          </p:val>
                                        </p:tav>
                                      </p:tavLst>
                                    </p:anim>
                                    <p:anim calcmode="lin" valueType="num">
                                      <p:cBhvr additive="base">
                                        <p:cTn id="26" dur="5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2"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048164" y="124272"/>
            <a:ext cx="1424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问题的提出</a:t>
            </a:r>
          </a:p>
        </p:txBody>
      </p:sp>
      <p:sp>
        <p:nvSpPr>
          <p:cNvPr id="61" name="文本框 12">
            <a:extLst>
              <a:ext uri="{FF2B5EF4-FFF2-40B4-BE49-F238E27FC236}">
                <a16:creationId xmlns:a16="http://schemas.microsoft.com/office/drawing/2014/main" id="{C15E35EF-5B20-6245-8935-3D9E0AB6D646}"/>
              </a:ext>
            </a:extLst>
          </p:cNvPr>
          <p:cNvSpPr txBox="1">
            <a:spLocks noChangeArrowheads="1"/>
          </p:cNvSpPr>
          <p:nvPr/>
        </p:nvSpPr>
        <p:spPr bwMode="auto">
          <a:xfrm>
            <a:off x="755576" y="618127"/>
            <a:ext cx="4750018"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调度</a:t>
            </a:r>
            <a:endParaRPr lang="en-US" altLang="zh-CN" sz="2000" dirty="0">
              <a:solidFill>
                <a:schemeClr val="tx2"/>
              </a:solidFill>
              <a:latin typeface="SimHei" panose="02010609060101010101" pitchFamily="49" charset="-122"/>
              <a:ea typeface="SimHei" panose="02010609060101010101" pitchFamily="49" charset="-122"/>
              <a:sym typeface="FZHei-B01S" charset="0"/>
            </a:endParaRPr>
          </a:p>
          <a:p>
            <a:pPr marL="800100" lvl="1" indent="-342900">
              <a:buFont typeface="Wingdings" pitchFamily="2" charset="2"/>
              <a:buChar char="l"/>
            </a:pPr>
            <a:endParaRPr lang="en-US" altLang="zh-CN" sz="2000" dirty="0">
              <a:solidFill>
                <a:schemeClr val="tx2"/>
              </a:solidFill>
              <a:latin typeface="SimHei" panose="02010609060101010101" pitchFamily="49" charset="-122"/>
              <a:ea typeface="SimHei" panose="02010609060101010101" pitchFamily="49" charset="-122"/>
              <a:sym typeface="FZHei-B01S" charset="0"/>
            </a:endParaRPr>
          </a:p>
          <a:p>
            <a:pPr lvl="1"/>
            <a:r>
              <a:rPr lang="zh-CN" altLang="en-US" sz="1600" dirty="0">
                <a:latin typeface="SimHei" panose="02010609060101010101" pitchFamily="49" charset="-122"/>
                <a:ea typeface="SimHei" panose="02010609060101010101" pitchFamily="49" charset="-122"/>
                <a:sym typeface="FZHei-B01S" charset="0"/>
              </a:rPr>
              <a:t>一个或多个事务的操作按时间排序的一个序列</a:t>
            </a:r>
            <a:endParaRPr lang="zh-CN" altLang="en-US" sz="1600" dirty="0">
              <a:latin typeface="SimHei" panose="02010609060101010101" pitchFamily="49" charset="-122"/>
              <a:ea typeface="SimHei" panose="02010609060101010101" pitchFamily="49" charset="-122"/>
            </a:endParaRPr>
          </a:p>
          <a:p>
            <a:pPr lvl="1"/>
            <a:endParaRPr lang="zh-CN" altLang="en-US" sz="2000" dirty="0">
              <a:latin typeface="SimHei" panose="02010609060101010101" pitchFamily="49" charset="-122"/>
              <a:ea typeface="SimHei" panose="02010609060101010101" pitchFamily="49" charset="-122"/>
            </a:endParaRPr>
          </a:p>
        </p:txBody>
      </p:sp>
      <p:pic>
        <p:nvPicPr>
          <p:cNvPr id="63" name="Picture 4" descr="第七章图2">
            <a:extLst>
              <a:ext uri="{FF2B5EF4-FFF2-40B4-BE49-F238E27FC236}">
                <a16:creationId xmlns:a16="http://schemas.microsoft.com/office/drawing/2014/main" id="{F20EAF7F-3519-BC40-899E-AF28DE505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710" y="1888182"/>
            <a:ext cx="252095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文本框 67">
            <a:extLst>
              <a:ext uri="{FF2B5EF4-FFF2-40B4-BE49-F238E27FC236}">
                <a16:creationId xmlns:a16="http://schemas.microsoft.com/office/drawing/2014/main" id="{7B1B913A-059A-394C-8B36-AAF17F9AFC0A}"/>
              </a:ext>
            </a:extLst>
          </p:cNvPr>
          <p:cNvSpPr txBox="1">
            <a:spLocks noChangeArrowheads="1"/>
          </p:cNvSpPr>
          <p:nvPr/>
        </p:nvSpPr>
        <p:spPr bwMode="auto">
          <a:xfrm>
            <a:off x="4825367" y="2681459"/>
            <a:ext cx="3250584" cy="9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lnSpc>
                <a:spcPct val="120000"/>
              </a:lnSpc>
              <a:spcBef>
                <a:spcPct val="20000"/>
              </a:spcBef>
              <a:buSzPct val="80000"/>
            </a:pPr>
            <a:r>
              <a:rPr lang="zh-CN" altLang="en-US" sz="1600" dirty="0">
                <a:solidFill>
                  <a:srgbClr val="FF0000"/>
                </a:solidFill>
                <a:latin typeface="黑体" panose="02010609060101010101" pitchFamily="49" charset="-122"/>
                <a:ea typeface="黑体" panose="02010609060101010101" pitchFamily="49" charset="-122"/>
                <a:sym typeface="FZHei-B01S" charset="0"/>
              </a:rPr>
              <a:t>一个事务的两个操作在调度中出现的顺序必须与其在事务内定义的先后顺序一致。</a:t>
            </a:r>
            <a:endParaRPr lang="zh-CN" altLang="en-US" sz="1600" dirty="0">
              <a:solidFill>
                <a:srgbClr val="FF0000"/>
              </a:solidFill>
              <a:ea typeface="宋体" panose="02010600030101010101" pitchFamily="2" charset="-122"/>
            </a:endParaRPr>
          </a:p>
        </p:txBody>
      </p:sp>
      <p:cxnSp>
        <p:nvCxnSpPr>
          <p:cNvPr id="5" name="直线箭头连接符 4">
            <a:extLst>
              <a:ext uri="{FF2B5EF4-FFF2-40B4-BE49-F238E27FC236}">
                <a16:creationId xmlns:a16="http://schemas.microsoft.com/office/drawing/2014/main" id="{283FB4A6-5EB3-9041-908A-9F041FCA26D9}"/>
              </a:ext>
            </a:extLst>
          </p:cNvPr>
          <p:cNvCxnSpPr>
            <a:cxnSpLocks/>
          </p:cNvCxnSpPr>
          <p:nvPr/>
        </p:nvCxnSpPr>
        <p:spPr>
          <a:xfrm flipH="1">
            <a:off x="3636911" y="2853126"/>
            <a:ext cx="760505" cy="6479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5CF7B769-8CF5-EC44-B8E0-75074C39B95A}"/>
              </a:ext>
            </a:extLst>
          </p:cNvPr>
          <p:cNvCxnSpPr>
            <a:cxnSpLocks/>
          </p:cNvCxnSpPr>
          <p:nvPr/>
        </p:nvCxnSpPr>
        <p:spPr>
          <a:xfrm flipH="1" flipV="1">
            <a:off x="3707904" y="3158962"/>
            <a:ext cx="689512" cy="16445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49F61B7-3E94-7F4A-8AC8-6E545E156625}"/>
              </a:ext>
            </a:extLst>
          </p:cNvPr>
          <p:cNvSpPr txBox="1"/>
          <p:nvPr/>
        </p:nvSpPr>
        <p:spPr>
          <a:xfrm>
            <a:off x="935596" y="52264"/>
            <a:ext cx="32763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事务并发执行的问题</a:t>
            </a:r>
          </a:p>
        </p:txBody>
      </p:sp>
      <p:sp>
        <p:nvSpPr>
          <p:cNvPr id="2" name="页脚占位符 1"/>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t>8</a:t>
            </a:fld>
            <a:endParaRPr lang="zh-CN" altLang="en-US"/>
          </a:p>
        </p:txBody>
      </p:sp>
    </p:spTree>
    <p:extLst>
      <p:ext uri="{BB962C8B-B14F-4D97-AF65-F5344CB8AC3E}">
        <p14:creationId xmlns:p14="http://schemas.microsoft.com/office/powerpoint/2010/main" val="139172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blinds(vertical)">
                                      <p:cBhvr>
                                        <p:cTn id="19" dur="500"/>
                                        <p:tgtEl>
                                          <p:spTgt spid="6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图片 3">
            <a:extLst>
              <a:ext uri="{FF2B5EF4-FFF2-40B4-BE49-F238E27FC236}">
                <a16:creationId xmlns:a16="http://schemas.microsoft.com/office/drawing/2014/main" id="{3D43F638-C7AE-CD44-9AC3-DB9B8E1B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96850"/>
            <a:ext cx="9620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文本框 1">
            <a:extLst>
              <a:ext uri="{FF2B5EF4-FFF2-40B4-BE49-F238E27FC236}">
                <a16:creationId xmlns:a16="http://schemas.microsoft.com/office/drawing/2014/main" id="{4A5DE149-5E97-9C40-8260-750A62FB47D0}"/>
              </a:ext>
            </a:extLst>
          </p:cNvPr>
          <p:cNvSpPr txBox="1">
            <a:spLocks noChangeArrowheads="1"/>
          </p:cNvSpPr>
          <p:nvPr/>
        </p:nvSpPr>
        <p:spPr bwMode="auto">
          <a:xfrm>
            <a:off x="6132513" y="124272"/>
            <a:ext cx="11037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400" b="1" dirty="0">
                <a:solidFill>
                  <a:srgbClr val="14436A"/>
                </a:solidFill>
                <a:latin typeface="SimHei" panose="02010609060101010101" pitchFamily="49" charset="-122"/>
                <a:ea typeface="SimHei" panose="02010609060101010101" pitchFamily="49" charset="-122"/>
              </a:rPr>
              <a:t>读脏数据</a:t>
            </a:r>
          </a:p>
        </p:txBody>
      </p:sp>
      <p:pic>
        <p:nvPicPr>
          <p:cNvPr id="10" name="Picture 4" descr="第七章图2">
            <a:extLst>
              <a:ext uri="{FF2B5EF4-FFF2-40B4-BE49-F238E27FC236}">
                <a16:creationId xmlns:a16="http://schemas.microsoft.com/office/drawing/2014/main" id="{E0090946-BF14-4748-A36C-4178EAB65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40" y="1963529"/>
            <a:ext cx="2448272" cy="27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CEC6B9A4-071C-6F49-A0C4-3D8FDE4A4EC8}"/>
              </a:ext>
            </a:extLst>
          </p:cNvPr>
          <p:cNvSpPr/>
          <p:nvPr/>
        </p:nvSpPr>
        <p:spPr>
          <a:xfrm>
            <a:off x="3993573" y="3512212"/>
            <a:ext cx="4310640" cy="830997"/>
          </a:xfrm>
          <a:prstGeom prst="rect">
            <a:avLst/>
          </a:prstGeom>
        </p:spPr>
        <p:txBody>
          <a:bodyPr wrap="square">
            <a:spAutoFit/>
          </a:bodyPr>
          <a:lstStyle/>
          <a:p>
            <a:pPr algn="just">
              <a:lnSpc>
                <a:spcPct val="150000"/>
              </a:lnSpc>
              <a:spcBef>
                <a:spcPct val="50000"/>
              </a:spcBef>
            </a:pPr>
            <a:r>
              <a:rPr lang="zh-CN" altLang="en-US" sz="1600" dirty="0">
                <a:solidFill>
                  <a:srgbClr val="FF0000"/>
                </a:solidFill>
                <a:latin typeface="SimHei" panose="02010609060101010101" pitchFamily="49" charset="-122"/>
                <a:ea typeface="SimHei" panose="02010609060101010101" pitchFamily="49" charset="-122"/>
                <a:sym typeface="FZHei-B01S" charset="0"/>
              </a:rPr>
              <a:t>若脏读就造成了数据库的不一致状态，应严格禁止。 </a:t>
            </a:r>
            <a:endParaRPr lang="zh-CN" altLang="en-US" sz="1600" dirty="0">
              <a:solidFill>
                <a:srgbClr val="FF0000"/>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439528D1-E152-F640-9F41-2946DA0B163D}"/>
              </a:ext>
            </a:extLst>
          </p:cNvPr>
          <p:cNvSpPr/>
          <p:nvPr/>
        </p:nvSpPr>
        <p:spPr>
          <a:xfrm>
            <a:off x="3993573" y="2133219"/>
            <a:ext cx="4310640" cy="830997"/>
          </a:xfrm>
          <a:prstGeom prst="rect">
            <a:avLst/>
          </a:prstGeom>
        </p:spPr>
        <p:txBody>
          <a:bodyPr wrap="square">
            <a:spAutoFit/>
          </a:bodyPr>
          <a:lstStyle/>
          <a:p>
            <a:pPr algn="just">
              <a:lnSpc>
                <a:spcPct val="150000"/>
              </a:lnSpc>
              <a:spcBef>
                <a:spcPct val="50000"/>
              </a:spcBef>
            </a:pPr>
            <a:r>
              <a:rPr lang="zh-CN" altLang="en-US" sz="1600" dirty="0">
                <a:solidFill>
                  <a:srgbClr val="FF0000"/>
                </a:solidFill>
                <a:latin typeface="SimHei" panose="02010609060101010101" pitchFamily="49" charset="-122"/>
                <a:ea typeface="SimHei" panose="02010609060101010101" pitchFamily="49" charset="-122"/>
                <a:sym typeface="FZHei-B01S" charset="0"/>
              </a:rPr>
              <a:t>若脏读带来的影响足够小，偶尔可读一次脏数据。它可以提高并发性，减少事务的等待时间</a:t>
            </a:r>
          </a:p>
        </p:txBody>
      </p:sp>
      <p:grpSp>
        <p:nvGrpSpPr>
          <p:cNvPr id="6" name="组合 5">
            <a:extLst>
              <a:ext uri="{FF2B5EF4-FFF2-40B4-BE49-F238E27FC236}">
                <a16:creationId xmlns:a16="http://schemas.microsoft.com/office/drawing/2014/main" id="{D5C81DE5-B23A-9B46-83EA-8281D54F5097}"/>
              </a:ext>
            </a:extLst>
          </p:cNvPr>
          <p:cNvGrpSpPr/>
          <p:nvPr/>
        </p:nvGrpSpPr>
        <p:grpSpPr>
          <a:xfrm>
            <a:off x="338148" y="768569"/>
            <a:ext cx="6078908" cy="1261884"/>
            <a:chOff x="389256" y="756660"/>
            <a:chExt cx="6078908" cy="1953963"/>
          </a:xfrm>
        </p:grpSpPr>
        <p:sp>
          <p:nvSpPr>
            <p:cNvPr id="61" name="文本框 12">
              <a:extLst>
                <a:ext uri="{FF2B5EF4-FFF2-40B4-BE49-F238E27FC236}">
                  <a16:creationId xmlns:a16="http://schemas.microsoft.com/office/drawing/2014/main" id="{C15E35EF-5B20-6245-8935-3D9E0AB6D646}"/>
                </a:ext>
              </a:extLst>
            </p:cNvPr>
            <p:cNvSpPr txBox="1">
              <a:spLocks noChangeArrowheads="1"/>
            </p:cNvSpPr>
            <p:nvPr/>
          </p:nvSpPr>
          <p:spPr bwMode="auto">
            <a:xfrm>
              <a:off x="389256" y="756660"/>
              <a:ext cx="6078908" cy="195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800100" lvl="1" indent="-342900">
                <a:buFont typeface="Wingdings" pitchFamily="2" charset="2"/>
                <a:buChar char="l"/>
              </a:pPr>
              <a:r>
                <a:rPr lang="zh-CN" altLang="en-US" sz="2000" dirty="0">
                  <a:solidFill>
                    <a:srgbClr val="14436A"/>
                  </a:solidFill>
                  <a:latin typeface="SimHei" panose="02010609060101010101" pitchFamily="49" charset="-122"/>
                  <a:ea typeface="SimHei" panose="02010609060101010101" pitchFamily="49" charset="-122"/>
                  <a:sym typeface="FZHei-B01S" charset="0"/>
                </a:rPr>
                <a:t>读脏数据（dirty read）</a:t>
              </a:r>
              <a:endParaRPr lang="en-US" altLang="zh-CN" sz="2000" dirty="0">
                <a:solidFill>
                  <a:srgbClr val="14436A"/>
                </a:solidFill>
                <a:latin typeface="SimHei" panose="02010609060101010101" pitchFamily="49" charset="-122"/>
                <a:ea typeface="SimHei" panose="02010609060101010101" pitchFamily="49" charset="-122"/>
                <a:sym typeface="FZHei-B01S" charset="0"/>
              </a:endParaRPr>
            </a:p>
            <a:p>
              <a:pPr marL="800100" lvl="1" indent="-342900">
                <a:buFont typeface="Wingdings" pitchFamily="2" charset="2"/>
                <a:buChar char="l"/>
              </a:pPr>
              <a:endParaRPr lang="en-US" altLang="zh-CN" sz="2000" dirty="0">
                <a:solidFill>
                  <a:srgbClr val="14436A"/>
                </a:solidFill>
                <a:latin typeface="SimHei" panose="02010609060101010101" pitchFamily="49" charset="-122"/>
                <a:ea typeface="SimHei" panose="02010609060101010101" pitchFamily="49" charset="-122"/>
                <a:sym typeface="FZHei-B01S" charset="0"/>
              </a:endParaRPr>
            </a:p>
            <a:p>
              <a:pPr algn="ctr"/>
              <a:r>
                <a:rPr lang="en-US" altLang="zh-CN" sz="1600" dirty="0">
                  <a:latin typeface="SimHei" panose="02010609060101010101" pitchFamily="49" charset="-122"/>
                  <a:ea typeface="SimHei" panose="02010609060101010101" pitchFamily="49" charset="-122"/>
                  <a:sym typeface="FZHei-B01S" charset="0"/>
                </a:rPr>
                <a:t>       </a:t>
              </a:r>
              <a:r>
                <a:rPr lang="zh-CN" altLang="en-US" sz="1600" dirty="0">
                  <a:latin typeface="SimHei" panose="02010609060101010101" pitchFamily="49" charset="-122"/>
                  <a:ea typeface="SimHei" panose="02010609060101010101" pitchFamily="49" charset="-122"/>
                  <a:sym typeface="FZHei-B01S" charset="0"/>
                </a:rPr>
                <a:t>脏数据(dirty data)是对</a:t>
              </a:r>
              <a:r>
                <a:rPr lang="zh-CN" altLang="en-US" sz="1600" dirty="0">
                  <a:solidFill>
                    <a:srgbClr val="FF0000"/>
                  </a:solidFill>
                  <a:latin typeface="SimHei" panose="02010609060101010101" pitchFamily="49" charset="-122"/>
                  <a:ea typeface="SimHei" panose="02010609060101010101" pitchFamily="49" charset="-122"/>
                  <a:sym typeface="FZHei-B01S" charset="0"/>
                </a:rPr>
                <a:t>未提交</a:t>
              </a:r>
              <a:r>
                <a:rPr lang="zh-CN" altLang="en-US" sz="1600" dirty="0">
                  <a:latin typeface="SimHei" panose="02010609060101010101" pitchFamily="49" charset="-122"/>
                  <a:ea typeface="SimHei" panose="02010609060101010101" pitchFamily="49" charset="-122"/>
                  <a:sym typeface="FZHei-B01S" charset="0"/>
                </a:rPr>
                <a:t>事务所写数据的统称。</a:t>
              </a:r>
              <a:endParaRPr lang="zh-CN" altLang="en-US" sz="1600" dirty="0">
                <a:latin typeface="SimHei" panose="02010609060101010101" pitchFamily="49" charset="-122"/>
                <a:ea typeface="SimHei" panose="02010609060101010101" pitchFamily="49" charset="-122"/>
                <a:sym typeface="FZZhengHeiS-R-GB" charset="0"/>
              </a:endParaRPr>
            </a:p>
            <a:p>
              <a:pPr lvl="1"/>
              <a:endParaRPr lang="zh-CN" altLang="en-US" sz="2000" dirty="0">
                <a:latin typeface="SimHei" panose="02010609060101010101" pitchFamily="49" charset="-122"/>
                <a:ea typeface="SimHei" panose="02010609060101010101" pitchFamily="49" charset="-122"/>
              </a:endParaRPr>
            </a:p>
          </p:txBody>
        </p:sp>
        <p:cxnSp>
          <p:nvCxnSpPr>
            <p:cNvPr id="13" name="直接连接符 12">
              <a:extLst>
                <a:ext uri="{FF2B5EF4-FFF2-40B4-BE49-F238E27FC236}">
                  <a16:creationId xmlns:a16="http://schemas.microsoft.com/office/drawing/2014/main" id="{DB231E06-BEC2-504F-87C7-DF45DDCD9D9C}"/>
                </a:ext>
              </a:extLst>
            </p:cNvPr>
            <p:cNvCxnSpPr>
              <a:cxnSpLocks noChangeShapeType="1"/>
            </p:cNvCxnSpPr>
            <p:nvPr/>
          </p:nvCxnSpPr>
          <p:spPr bwMode="auto">
            <a:xfrm>
              <a:off x="1403648" y="1543010"/>
              <a:ext cx="3075444"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sp>
        <p:nvSpPr>
          <p:cNvPr id="17" name="文本框 16">
            <a:extLst>
              <a:ext uri="{FF2B5EF4-FFF2-40B4-BE49-F238E27FC236}">
                <a16:creationId xmlns:a16="http://schemas.microsoft.com/office/drawing/2014/main" id="{86130C5F-10DE-2D43-9C85-7BAB3EAE983D}"/>
              </a:ext>
            </a:extLst>
          </p:cNvPr>
          <p:cNvSpPr txBox="1"/>
          <p:nvPr/>
        </p:nvSpPr>
        <p:spPr>
          <a:xfrm>
            <a:off x="935596" y="52264"/>
            <a:ext cx="327636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事务并发执行的问题</a:t>
            </a:r>
          </a:p>
        </p:txBody>
      </p:sp>
      <p:sp>
        <p:nvSpPr>
          <p:cNvPr id="4" name="页脚占位符 3"/>
          <p:cNvSpPr>
            <a:spLocks noGrp="1"/>
          </p:cNvSpPr>
          <p:nvPr>
            <p:ph type="ftr" sz="quarter" idx="11"/>
          </p:nvPr>
        </p:nvSpPr>
        <p:spPr/>
        <p:txBody>
          <a:bodyPr/>
          <a:lstStyle/>
          <a:p>
            <a:r>
              <a:rPr lang="en-US" altLang="zh-CN"/>
              <a:t>DataBase@UESTC </a:t>
            </a:r>
            <a:r>
              <a:rPr lang="zh-CN" altLang="en-US"/>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t>9</a:t>
            </a:fld>
            <a:endParaRPr lang="zh-CN" altLang="en-US"/>
          </a:p>
        </p:txBody>
      </p:sp>
    </p:spTree>
    <p:extLst>
      <p:ext uri="{BB962C8B-B14F-4D97-AF65-F5344CB8AC3E}">
        <p14:creationId xmlns:p14="http://schemas.microsoft.com/office/powerpoint/2010/main" val="38810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10720</Words>
  <Application>Microsoft Office PowerPoint</Application>
  <PresentationFormat>自定义</PresentationFormat>
  <Paragraphs>638</Paragraphs>
  <Slides>50</Slides>
  <Notes>46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FZHei-B01S</vt:lpstr>
      <vt:lpstr>FZZhengHeiS-R-GB</vt:lpstr>
      <vt:lpstr>方正兰亭黑简体</vt:lpstr>
      <vt:lpstr>黑体</vt:lpstr>
      <vt:lpstr>黑体</vt:lpstr>
      <vt:lpstr>楷体_GB2312</vt:lpstr>
      <vt:lpstr>宋体</vt:lpstr>
      <vt:lpstr>微软雅黑</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lihua</dc:creator>
  <cp:lastModifiedBy>UESTC</cp:lastModifiedBy>
  <cp:revision>9</cp:revision>
  <dcterms:created xsi:type="dcterms:W3CDTF">2020-03-25T01:33:00Z</dcterms:created>
  <dcterms:modified xsi:type="dcterms:W3CDTF">2021-04-08T02:03:49Z</dcterms:modified>
</cp:coreProperties>
</file>