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93" r:id="rId2"/>
    <p:sldId id="312" r:id="rId3"/>
    <p:sldId id="313" r:id="rId4"/>
    <p:sldId id="314" r:id="rId5"/>
    <p:sldId id="315" r:id="rId6"/>
    <p:sldId id="316" r:id="rId7"/>
    <p:sldId id="317" r:id="rId8"/>
    <p:sldId id="353" r:id="rId9"/>
    <p:sldId id="338" r:id="rId10"/>
    <p:sldId id="339" r:id="rId11"/>
    <p:sldId id="340" r:id="rId12"/>
    <p:sldId id="341" r:id="rId13"/>
    <p:sldId id="342" r:id="rId14"/>
    <p:sldId id="318" r:id="rId15"/>
    <p:sldId id="319" r:id="rId16"/>
    <p:sldId id="320" r:id="rId17"/>
    <p:sldId id="321" r:id="rId18"/>
    <p:sldId id="322" r:id="rId19"/>
    <p:sldId id="323" r:id="rId20"/>
    <p:sldId id="324" r:id="rId21"/>
    <p:sldId id="325" r:id="rId22"/>
    <p:sldId id="326" r:id="rId23"/>
    <p:sldId id="327" r:id="rId24"/>
    <p:sldId id="354" r:id="rId25"/>
    <p:sldId id="355" r:id="rId26"/>
    <p:sldId id="337" r:id="rId27"/>
    <p:sldId id="328" r:id="rId28"/>
    <p:sldId id="330" r:id="rId29"/>
    <p:sldId id="329" r:id="rId30"/>
    <p:sldId id="331" r:id="rId31"/>
    <p:sldId id="332" r:id="rId32"/>
    <p:sldId id="346" r:id="rId33"/>
    <p:sldId id="348" r:id="rId34"/>
    <p:sldId id="349" r:id="rId35"/>
    <p:sldId id="350" r:id="rId36"/>
    <p:sldId id="343" r:id="rId37"/>
    <p:sldId id="344" r:id="rId38"/>
    <p:sldId id="345" r:id="rId39"/>
    <p:sldId id="351" r:id="rId40"/>
    <p:sldId id="352" r:id="rId41"/>
    <p:sldId id="347" r:id="rId42"/>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kerliao" initials="j" lastIdx="1" clrIdx="0">
    <p:extLst>
      <p:ext uri="{19B8F6BF-5375-455C-9EA6-DF929625EA0E}">
        <p15:presenceInfo xmlns:p15="http://schemas.microsoft.com/office/powerpoint/2012/main" userId="jokerl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p:restoredTop sz="95918" autoAdjust="0"/>
  </p:normalViewPr>
  <p:slideViewPr>
    <p:cSldViewPr>
      <p:cViewPr varScale="1">
        <p:scale>
          <a:sx n="131" d="100"/>
          <a:sy n="131" d="100"/>
        </p:scale>
        <p:origin x="86" y="115"/>
      </p:cViewPr>
      <p:guideLst>
        <p:guide orient="horz" pos="1621"/>
        <p:guide pos="2880"/>
      </p:guideLst>
    </p:cSldViewPr>
  </p:slid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extLst>
      <p:ext uri="{BB962C8B-B14F-4D97-AF65-F5344CB8AC3E}">
        <p14:creationId xmlns:p14="http://schemas.microsoft.com/office/powerpoint/2010/main" val="13537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1200" kern="1200" dirty="0">
                <a:solidFill>
                  <a:schemeClr val="tx1"/>
                </a:solidFill>
                <a:effectLst/>
                <a:latin typeface="+mn-lt"/>
                <a:ea typeface="+mn-ea"/>
                <a:cs typeface="+mn-cs"/>
              </a:rPr>
              <a:t>数据库系统是由一系列的硬件和软件构成的集成系统，在使用过程中可能因为各种各样的原因导致其无法正常运作。比如磁盘上的某个磁道坏了，存放在在该区域的数据被破坏；操作系统运转中出现</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导致整个数据库系统需要重新启动，正在运行的事务被迫中止。系统遭受病毒攻击、数据库中存放的数据丢失。所有这些异常我们统称为故障，它们都可能导致数据库中的数据出现不一致的状态，需要进行数据的修复操作。数据库的恢复机制作为</a:t>
            </a:r>
            <a:r>
              <a:rPr lang="zh-CN" altLang="zh-CN" sz="1200" kern="1200" dirty="0">
                <a:solidFill>
                  <a:schemeClr val="tx1"/>
                </a:solidFill>
                <a:effectLst/>
                <a:latin typeface="+mn-lt"/>
                <a:ea typeface="+mn-ea"/>
                <a:cs typeface="+mn-cs"/>
              </a:rPr>
              <a:t>数据库管理系统的重要组成部分之一，实现了数据库的原子性和持久性，使得应用程序开发者能够把注意力集中在单个事务的实现上，而不必考虑并发和容错等问题。本章</a:t>
            </a:r>
            <a:r>
              <a:rPr lang="zh-CN" altLang="en-US" sz="1200" kern="1200" dirty="0">
                <a:solidFill>
                  <a:schemeClr val="tx1"/>
                </a:solidFill>
                <a:effectLst/>
                <a:latin typeface="+mn-lt"/>
                <a:ea typeface="+mn-ea"/>
                <a:cs typeface="+mn-cs"/>
              </a:rPr>
              <a:t>将</a:t>
            </a:r>
            <a:r>
              <a:rPr lang="zh-CN" altLang="zh-CN" sz="1200" kern="1200" dirty="0">
                <a:solidFill>
                  <a:schemeClr val="tx1"/>
                </a:solidFill>
                <a:effectLst/>
                <a:latin typeface="+mn-lt"/>
                <a:ea typeface="+mn-ea"/>
                <a:cs typeface="+mn-cs"/>
              </a:rPr>
              <a:t>主要讨论恢复的实现技术</a:t>
            </a:r>
            <a:r>
              <a:rPr lang="zh-CN" altLang="en-US" sz="1200" kern="1200" dirty="0">
                <a:solidFill>
                  <a:schemeClr val="tx1"/>
                </a:solidFill>
                <a:effectLst/>
                <a:latin typeface="+mn-lt"/>
                <a:ea typeface="+mn-ea"/>
                <a:cs typeface="+mn-cs"/>
              </a:rPr>
              <a:t>以及针对不同类型</a:t>
            </a:r>
            <a:r>
              <a:rPr lang="zh-CN" altLang="zh-CN" sz="1200" kern="1200" dirty="0">
                <a:solidFill>
                  <a:schemeClr val="tx1"/>
                </a:solidFill>
                <a:effectLst/>
                <a:latin typeface="+mn-lt"/>
                <a:ea typeface="+mn-ea"/>
                <a:cs typeface="+mn-cs"/>
              </a:rPr>
              <a:t>故障</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恢复策略。</a:t>
            </a:r>
            <a:r>
              <a:rPr lang="zh-CN" altLang="en-US" sz="1200" kern="1200" dirty="0">
                <a:solidFill>
                  <a:schemeClr val="tx1"/>
                </a:solidFill>
                <a:effectLst/>
                <a:latin typeface="+mn-lt"/>
                <a:ea typeface="+mn-ea"/>
                <a:cs typeface="+mn-cs"/>
              </a:rPr>
              <a:t>具体包括：</a:t>
            </a:r>
            <a:endParaRPr lang="en-US" altLang="zh-CN" sz="1200" kern="120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、恢复概述：</a:t>
            </a:r>
            <a:r>
              <a:rPr lang="zh-CN" altLang="zh-CN" sz="1200" kern="1200" dirty="0">
                <a:solidFill>
                  <a:schemeClr val="tx1"/>
                </a:solidFill>
                <a:effectLst/>
                <a:latin typeface="+mn-lt"/>
                <a:ea typeface="+mn-ea"/>
                <a:cs typeface="+mn-cs"/>
              </a:rPr>
              <a:t>任何系统不可能不出故障。计算机系统中硬件的故障、软件的错误、操作人员的失误及恶意的破坏都是不可避免的。数据库系统对付故障无非两种措施：一是尽可能提高系统的可靠性；二是在系统发生故障后，把数据库恢复到一致状态。本章的后面部分主要讨论发生故障后恢复数据库为一致状态的技术，即恢复技术。</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于恢复，数据冗余是必须的。系统发生故障时，可能会导致数据的丢失，要恢复丢失的数据，就必须事先建立有数据的后备副本。发生故障后，事务回滚，需要利用日志文件中记录的事务的操作。因此，恢复机制涉及两个关键问题：第一，如何建立冗余数据；第二，如何利用冗余数据实施数据库恢复。</a:t>
            </a:r>
            <a:r>
              <a:rPr lang="zh-CN" altLang="en-US" sz="1200" kern="1200" dirty="0">
                <a:solidFill>
                  <a:schemeClr val="tx1"/>
                </a:solidFill>
                <a:effectLst/>
                <a:latin typeface="+mn-lt"/>
                <a:ea typeface="+mn-ea"/>
                <a:cs typeface="+mn-cs"/>
              </a:rPr>
              <a:t>日志文件就是数据库采用的其中一类冗余数据。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发生故障之后，依据日志记录的不同记录方式数据库将采取不同的策略保证事务的原子性。其中最重要的两个操作就是对未完成事务的撤销操作以及对已完成事务的重做操作。本节介绍撤销与重做操作的具体实现方式及步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无论是事务管理、日志管理、查询处理还是发生故障之后的事务恢复管理，都需要与缓冲区管理器打交道。缓冲区管理器的职责是使应用程序的处理能够得到它们需要的内存，并尽可能缩小延迟和减少不可满足的要求。</a:t>
            </a:r>
            <a:r>
              <a:rPr lang="zh-CN" altLang="zh-CN" dirty="0">
                <a:effectLst/>
              </a:rPr>
              <a:t> </a:t>
            </a:r>
            <a:r>
              <a:rPr lang="zh-CN" altLang="en-US" dirty="0">
                <a:effectLst/>
              </a:rPr>
              <a:t>本节介绍缓冲区管理结构以及管理策略</a:t>
            </a:r>
            <a:endParaRPr lang="en-US" altLang="zh-CN" dirty="0">
              <a:effectLst/>
            </a:endParaRPr>
          </a:p>
          <a:p>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利用日志进行数据库恢复时，恢复管理器必须检查日志，确定哪些事务需要</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，哪些事务需要</a:t>
            </a:r>
            <a:r>
              <a:rPr lang="en-US" altLang="zh-CN" sz="1200" kern="1200" dirty="0">
                <a:solidFill>
                  <a:schemeClr val="tx1"/>
                </a:solidFill>
                <a:effectLst/>
                <a:latin typeface="+mn-lt"/>
                <a:ea typeface="+mn-ea"/>
                <a:cs typeface="+mn-cs"/>
              </a:rPr>
              <a:t>UNDO</a:t>
            </a:r>
            <a:r>
              <a:rPr lang="zh-CN" altLang="zh-CN" sz="1200" kern="1200" dirty="0">
                <a:solidFill>
                  <a:schemeClr val="tx1"/>
                </a:solidFill>
                <a:effectLst/>
                <a:latin typeface="+mn-lt"/>
                <a:ea typeface="+mn-ea"/>
                <a:cs typeface="+mn-cs"/>
              </a:rPr>
              <a:t>。一般来说，需要搜索整个日志才能做出决定。这样做</a:t>
            </a:r>
            <a:r>
              <a:rPr lang="zh-CN" altLang="en-US" sz="1200" kern="1200" dirty="0">
                <a:solidFill>
                  <a:schemeClr val="tx1"/>
                </a:solidFill>
                <a:effectLst/>
                <a:latin typeface="+mn-lt"/>
                <a:ea typeface="+mn-ea"/>
                <a:cs typeface="+mn-cs"/>
              </a:rPr>
              <a:t>一定的</a:t>
            </a:r>
            <a:r>
              <a:rPr lang="zh-CN" altLang="zh-CN" sz="1200" kern="1200" dirty="0">
                <a:solidFill>
                  <a:schemeClr val="tx1"/>
                </a:solidFill>
                <a:effectLst/>
                <a:latin typeface="+mn-lt"/>
                <a:ea typeface="+mn-ea"/>
                <a:cs typeface="+mn-cs"/>
              </a:rPr>
              <a:t>困难</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为解决这个问题，引入了检查点的</a:t>
            </a:r>
            <a:r>
              <a:rPr lang="zh-CN" altLang="en-US" sz="1200" kern="1200" dirty="0">
                <a:solidFill>
                  <a:schemeClr val="tx1"/>
                </a:solidFill>
                <a:effectLst/>
                <a:latin typeface="+mn-lt"/>
                <a:ea typeface="+mn-ea"/>
                <a:cs typeface="+mn-cs"/>
              </a:rPr>
              <a:t>概念</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本节介绍</a:t>
            </a:r>
            <a:r>
              <a:rPr lang="zh-CN" altLang="zh-CN" sz="1200" kern="1200" dirty="0">
                <a:solidFill>
                  <a:schemeClr val="tx1"/>
                </a:solidFill>
                <a:effectLst/>
                <a:latin typeface="+mn-lt"/>
                <a:ea typeface="+mn-ea"/>
                <a:cs typeface="+mn-cs"/>
              </a:rPr>
              <a:t>创建恢复检查点</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种方法。</a:t>
            </a:r>
          </a:p>
          <a:p>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系统在运行过程中发生故障，首先，需要确定用于存储数据的设备的故障状态；其次，必须考虑这些故障状态对数据库产生的影响；然后利用数据库后备副本和日志文件就可以将数据库恢复到故障前的某个一致性状态。不同故障恢复策略和方法是不一样的。</a:t>
            </a:r>
            <a:r>
              <a:rPr lang="zh-CN" altLang="en-US" sz="1200" kern="1200" dirty="0">
                <a:solidFill>
                  <a:schemeClr val="tx1"/>
                </a:solidFill>
                <a:effectLst/>
                <a:latin typeface="+mn-lt"/>
                <a:ea typeface="+mn-ea"/>
                <a:cs typeface="+mn-cs"/>
              </a:rPr>
              <a:t>本节介绍不同类型故障采用的恢复策略。</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a:t>
            </a:fld>
            <a:endParaRPr lang="zh-CN" altLang="en-US"/>
          </a:p>
        </p:txBody>
      </p:sp>
    </p:spTree>
    <p:extLst>
      <p:ext uri="{BB962C8B-B14F-4D97-AF65-F5344CB8AC3E}">
        <p14:creationId xmlns:p14="http://schemas.microsoft.com/office/powerpoint/2010/main" val="258055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该方法忽略未完成的事务并重复提交事务的改变。利用日志，系统可以处理任何导致缓冲区信息丢失的故障。</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该恢复机制使用以下恢复过程：</a:t>
            </a:r>
          </a:p>
          <a:p>
            <a:pPr lvl="0"/>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（Ｔ</a:t>
            </a:r>
            <a:r>
              <a:rPr lang="en-US" altLang="zh-CN" sz="1200" i="1"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）：将事务Ｔ</a:t>
            </a:r>
            <a:r>
              <a:rPr lang="en-US" altLang="zh-CN" sz="1200" i="1"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更新的所有数据项的值设为新值。 </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由于忽略未完成的事务，只需要数据项的新值，前面介绍的更新日志记录结构可以简化，省去旧值字段。即日志记录</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a:t>
            </a:r>
            <a:r>
              <a:rPr lang="en-US" altLang="zh-CN" sz="1200"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表示：事务Ｔ对数据项Ｘ执行写操作，写入新值</a:t>
            </a:r>
            <a:r>
              <a:rPr lang="en-US" altLang="zh-CN" sz="1200" kern="1200" dirty="0">
                <a:solidFill>
                  <a:schemeClr val="tx1"/>
                </a:solidFill>
                <a:effectLst/>
                <a:latin typeface="+mn-lt"/>
                <a:ea typeface="+mn-ea"/>
                <a:cs typeface="+mn-cs"/>
              </a:rPr>
              <a:t>V</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10</a:t>
            </a:fld>
            <a:endParaRPr lang="zh-CN" altLang="en-US"/>
          </a:p>
        </p:txBody>
      </p:sp>
    </p:spTree>
    <p:extLst>
      <p:ext uri="{BB962C8B-B14F-4D97-AF65-F5344CB8AC3E}">
        <p14:creationId xmlns:p14="http://schemas.microsoft.com/office/powerpoint/2010/main" val="2345424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假设事务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执行前药品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上的价格分别为</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元和</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元。该事务一个可能的执行序列如图所示</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故障发生后，恢复机制检查日志，若日志中没有</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记录，则判定事务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对数据库所做的更新都没有写到磁盘上，恢复时对未完成事务的处理可以忽略。然而，提交的事务可能存在问题，系统不知道哪些数据项的改变已经写到磁盘上。</a:t>
            </a:r>
            <a:r>
              <a:rPr lang="zh-CN" altLang="en-US" sz="1200" kern="1200" dirty="0">
                <a:solidFill>
                  <a:schemeClr val="tx1"/>
                </a:solidFill>
                <a:effectLst/>
                <a:latin typeface="+mn-lt"/>
                <a:ea typeface="+mn-ea"/>
                <a:cs typeface="+mn-cs"/>
              </a:rPr>
              <a:t>这时</a:t>
            </a:r>
            <a:r>
              <a:rPr lang="zh-CN" altLang="zh-CN" sz="1200" kern="1200" dirty="0">
                <a:solidFill>
                  <a:schemeClr val="tx1"/>
                </a:solidFill>
                <a:effectLst/>
                <a:latin typeface="+mn-lt"/>
                <a:ea typeface="+mn-ea"/>
                <a:cs typeface="+mn-cs"/>
              </a:rPr>
              <a:t>可以利用日志中记录的新值，将新值重新再写一次到磁盘上，不管它是否已经在磁盘上存在。</a:t>
            </a:r>
            <a:r>
              <a:rPr lang="zh-CN" altLang="zh-CN" dirty="0">
                <a:effectLst/>
              </a:rPr>
              <a:t> </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11</a:t>
            </a:fld>
            <a:endParaRPr lang="zh-CN" altLang="en-US"/>
          </a:p>
        </p:txBody>
      </p:sp>
    </p:spTree>
    <p:extLst>
      <p:ext uri="{BB962C8B-B14F-4D97-AF65-F5344CB8AC3E}">
        <p14:creationId xmlns:p14="http://schemas.microsoft.com/office/powerpoint/2010/main" val="348095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由于一些已提交事务可能对数据库中的同一数据项写入新值，因此在用日志文件进行</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操作过程中，系统需按照从前到后的顺序正向扫描日志文件。这样，数据项最终的值才是最后被写入的值。</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12</a:t>
            </a:fld>
            <a:endParaRPr lang="zh-CN" altLang="en-US"/>
          </a:p>
        </p:txBody>
      </p:sp>
    </p:spTree>
    <p:extLst>
      <p:ext uri="{BB962C8B-B14F-4D97-AF65-F5344CB8AC3E}">
        <p14:creationId xmlns:p14="http://schemas.microsoft.com/office/powerpoint/2010/main" val="3696268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下面，来看一下故障发生在不同时刻恢复管理器的不同处理，如图所示。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若故障发生在事务提交之前，如图（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）所示。则</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为一个未完成的事务。磁盘上的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没有任何改变。恢复管理器只需在日志中增加一条</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ABSORT&gt;</a:t>
            </a:r>
            <a:r>
              <a:rPr lang="zh-CN" altLang="zh-CN" sz="1200" kern="1200" dirty="0">
                <a:solidFill>
                  <a:schemeClr val="tx1"/>
                </a:solidFill>
                <a:effectLst/>
                <a:latin typeface="+mn-lt"/>
                <a:ea typeface="+mn-ea"/>
                <a:cs typeface="+mn-cs"/>
              </a:rPr>
              <a:t>记录。</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若故障发生在图</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的时刻，那么尽管</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记录写入了日志，但可能还没有写入稳定的存储器中。如果该记录还没有写入稳定的存储器中，恢复处理同图（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）的情况。如果记录已写入稳定的存储器，则恢复情况就如同图（</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）所示情况。</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若故障发生在如图（</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）的时刻，</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被看作是一个提交的事务，恢复管理器为</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再次写入</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置新值</a:t>
            </a:r>
            <a:r>
              <a:rPr lang="en-US" altLang="zh-CN" sz="1200" kern="1200" dirty="0">
                <a:solidFill>
                  <a:schemeClr val="tx1"/>
                </a:solidFill>
                <a:effectLst/>
                <a:latin typeface="+mn-lt"/>
                <a:ea typeface="+mn-ea"/>
                <a:cs typeface="+mn-cs"/>
              </a:rPr>
              <a:t>28.5</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若故障发生在如图（</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）的时刻，</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被看做是一个提交的事务，恢复管理器为</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再次写入</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28.5</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13</a:t>
            </a:fld>
            <a:endParaRPr lang="zh-CN" altLang="en-US"/>
          </a:p>
        </p:txBody>
      </p:sp>
    </p:spTree>
    <p:extLst>
      <p:ext uri="{BB962C8B-B14F-4D97-AF65-F5344CB8AC3E}">
        <p14:creationId xmlns:p14="http://schemas.microsoft.com/office/powerpoint/2010/main" val="384535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sz="1200" dirty="0">
                <a:solidFill>
                  <a:schemeClr val="accent1"/>
                </a:solidFill>
                <a:latin typeface="黑体" panose="02010609060101010101" pitchFamily="49" charset="-122"/>
                <a:ea typeface="黑体" panose="02010609060101010101" pitchFamily="49" charset="-122"/>
              </a:rPr>
              <a:t>后像</a:t>
            </a:r>
            <a:r>
              <a:rPr lang="zh-CN" altLang="zh-CN" sz="1200" dirty="0">
                <a:solidFill>
                  <a:schemeClr val="accent1"/>
                </a:solidFill>
                <a:latin typeface="黑体" panose="02010609060101010101" pitchFamily="49" charset="-122"/>
                <a:ea typeface="黑体" panose="02010609060101010101" pitchFamily="49" charset="-122"/>
              </a:rPr>
              <a:t>在事务提交</a:t>
            </a:r>
            <a:r>
              <a:rPr lang="zh-CN" altLang="en-US" sz="1200" dirty="0">
                <a:solidFill>
                  <a:schemeClr val="accent1"/>
                </a:solidFill>
                <a:latin typeface="黑体" panose="02010609060101010101" pitchFamily="49" charset="-122"/>
                <a:ea typeface="黑体" panose="02010609060101010101" pitchFamily="49" charset="-122"/>
              </a:rPr>
              <a:t>前完全</a:t>
            </a:r>
            <a:r>
              <a:rPr lang="zh-CN" altLang="zh-CN" sz="1200" dirty="0">
                <a:solidFill>
                  <a:schemeClr val="accent1"/>
                </a:solidFill>
                <a:latin typeface="黑体" panose="02010609060101010101" pitchFamily="49" charset="-122"/>
                <a:ea typeface="黑体" panose="02010609060101010101" pitchFamily="49" charset="-122"/>
              </a:rPr>
              <a:t>写入数据库</a:t>
            </a:r>
            <a:r>
              <a:rPr lang="zh-CN" altLang="en-US" sz="1200" dirty="0">
                <a:solidFill>
                  <a:schemeClr val="accent1"/>
                </a:solidFill>
                <a:latin typeface="黑体" panose="02010609060101010101" pitchFamily="49" charset="-122"/>
                <a:ea typeface="黑体" panose="02010609060101010101" pitchFamily="49" charset="-122"/>
              </a:rPr>
              <a:t>又简称为后像前写。</a:t>
            </a:r>
            <a:r>
              <a:rPr lang="zh-CN" altLang="zh-CN" sz="1200" kern="1200" dirty="0">
                <a:solidFill>
                  <a:schemeClr val="tx1"/>
                </a:solidFill>
                <a:effectLst/>
                <a:latin typeface="+mn-lt"/>
                <a:ea typeface="+mn-ea"/>
                <a:cs typeface="+mn-cs"/>
              </a:rPr>
              <a:t>一个事务的所有写操作在事务提交前时已写入磁盘。</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1"/>
                </a:solidFill>
                <a:latin typeface="黑体" panose="02010609060101010101" pitchFamily="49" charset="-122"/>
                <a:ea typeface="黑体" panose="02010609060101010101" pitchFamily="49" charset="-122"/>
              </a:rPr>
              <a:t>3</a:t>
            </a:r>
            <a:r>
              <a:rPr lang="zh-CN" altLang="en-US" sz="1200" dirty="0">
                <a:solidFill>
                  <a:schemeClr val="accent1"/>
                </a:solidFill>
                <a:latin typeface="黑体" panose="02010609060101010101" pitchFamily="49" charset="-122"/>
                <a:ea typeface="黑体" panose="02010609060101010101" pitchFamily="49" charset="-122"/>
              </a:rPr>
              <a:t>、</a:t>
            </a:r>
            <a:r>
              <a:rPr lang="zh-CN" altLang="zh-CN" sz="1200" kern="1200" dirty="0">
                <a:solidFill>
                  <a:schemeClr val="tx1"/>
                </a:solidFill>
                <a:effectLst/>
                <a:latin typeface="+mn-lt"/>
                <a:ea typeface="+mn-ea"/>
                <a:cs typeface="+mn-cs"/>
              </a:rPr>
              <a:t>要保证系统在发生故障后能恢复，事务必须遵循两条规则：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如果事务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改变了数据项</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，则记录变化的日志记录必须在数据项的新值写到磁盘前写入稳定的存储器；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如果事务提交，则</a:t>
            </a:r>
            <a:r>
              <a:rPr lang="en-US" altLang="zh-CN" sz="1200" dirty="0">
                <a:latin typeface="黑体" panose="02010609060101010101" pitchFamily="49" charset="-122"/>
                <a:ea typeface="黑体" panose="02010609060101010101" pitchFamily="49" charset="-122"/>
              </a:rPr>
              <a:t>&lt;T COMMIT&gt;</a:t>
            </a:r>
            <a:r>
              <a:rPr lang="zh-CN" altLang="en-US" sz="1200" dirty="0">
                <a:latin typeface="黑体" panose="02010609060101010101" pitchFamily="49" charset="-122"/>
                <a:ea typeface="黑体" panose="02010609060101010101" pitchFamily="49" charset="-122"/>
              </a:rPr>
              <a:t>日志记录必须在事务改变的所有数据项的新值写入到磁盘后再写入稳定的存储器，但应尽快</a:t>
            </a:r>
            <a:endParaRPr lang="zh-CN" altLang="en-US" sz="1200" dirty="0">
              <a:latin typeface="Arial" panose="020B0604020202020204" pitchFamily="34"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14</a:t>
            </a:fld>
            <a:endParaRPr lang="zh-CN" altLang="en-US"/>
          </a:p>
        </p:txBody>
      </p:sp>
    </p:spTree>
    <p:extLst>
      <p:ext uri="{BB962C8B-B14F-4D97-AF65-F5344CB8AC3E}">
        <p14:creationId xmlns:p14="http://schemas.microsoft.com/office/powerpoint/2010/main" val="229050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该方法在恢复时忽略已提交的事务并撤销未完成事务的影响。</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该恢复机制使用以下恢复过程：</a:t>
            </a:r>
          </a:p>
          <a:p>
            <a:pPr lvl="0"/>
            <a:r>
              <a:rPr lang="en-US" altLang="zh-CN" sz="1200" kern="1200" dirty="0">
                <a:solidFill>
                  <a:schemeClr val="tx1"/>
                </a:solidFill>
                <a:effectLst/>
                <a:latin typeface="+mn-lt"/>
                <a:ea typeface="+mn-ea"/>
                <a:cs typeface="+mn-cs"/>
              </a:rPr>
              <a:t>Undo</a:t>
            </a:r>
            <a:r>
              <a:rPr lang="zh-CN" altLang="zh-CN" sz="1200" kern="1200" dirty="0">
                <a:solidFill>
                  <a:schemeClr val="tx1"/>
                </a:solidFill>
                <a:effectLst/>
                <a:latin typeface="+mn-lt"/>
                <a:ea typeface="+mn-ea"/>
                <a:cs typeface="+mn-cs"/>
              </a:rPr>
              <a:t>（Ｔ</a:t>
            </a:r>
            <a:r>
              <a:rPr lang="en-US" altLang="zh-CN" sz="1200" i="1"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）：将事务Ｔ</a:t>
            </a:r>
            <a:r>
              <a:rPr lang="en-US" altLang="zh-CN" sz="1200" i="1" kern="1200" baseline="-250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更新的所有数据项的值设为旧值。</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由于是撤销未完成的事务，只需要数据项的旧值，前面介绍的更新日志记录结构可以简化，省去新值字段。即日志记录</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a:t>
            </a:r>
            <a:r>
              <a:rPr lang="en-US" altLang="zh-CN" sz="1200" kern="1200" baseline="-25000" dirty="0">
                <a:solidFill>
                  <a:schemeClr val="tx1"/>
                </a:solidFill>
                <a:effectLst/>
                <a:latin typeface="+mn-lt"/>
                <a:ea typeface="+mn-ea"/>
                <a:cs typeface="+mn-cs"/>
              </a:rPr>
              <a:t>1 </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表示：事务Ｔ对数据项Ｘ执行写操作，写前的旧值为</a:t>
            </a:r>
            <a:r>
              <a:rPr lang="en-US" altLang="zh-CN" sz="1200" kern="1200" dirty="0">
                <a:solidFill>
                  <a:schemeClr val="tx1"/>
                </a:solidFill>
                <a:effectLst/>
                <a:latin typeface="+mn-lt"/>
                <a:ea typeface="+mn-ea"/>
                <a:cs typeface="+mn-cs"/>
              </a:rPr>
              <a:t>V</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15</a:t>
            </a:fld>
            <a:endParaRPr lang="zh-CN" altLang="en-US"/>
          </a:p>
        </p:txBody>
      </p:sp>
    </p:spTree>
    <p:extLst>
      <p:ext uri="{BB962C8B-B14F-4D97-AF65-F5344CB8AC3E}">
        <p14:creationId xmlns:p14="http://schemas.microsoft.com/office/powerpoint/2010/main" val="2149973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假设事务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执行前药品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上的价格分别为</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元和</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元。该事务一个可能的执行序列如图所示</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若系统发生故障，恢复管理器首先将事务分为已提交事务和未提交事务。若某事务有日志记录</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，表示事务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对数据库的所有改变在发生故障之前已写入磁盘，事务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保证了数据库的一致性，可忽略不管。若在日志上未发现事务的</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记录，则有可能事务的某些数据库更新已经写到磁盘上，而另一些更新尚未到达磁盘。这样，事务的执行就不是原子的，数据库就可能不处于一致状态。因此</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是一个未完成的事务，必须撤销。事务执行规则中的第一条保证了事务的撤销依据已写入到磁盘上。</a:t>
            </a:r>
            <a:r>
              <a:rPr lang="zh-CN" altLang="zh-CN" dirty="0">
                <a:effectLst/>
              </a:rPr>
              <a:t> </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16</a:t>
            </a:fld>
            <a:endParaRPr lang="zh-CN" altLang="en-US"/>
          </a:p>
        </p:txBody>
      </p:sp>
    </p:spTree>
    <p:extLst>
      <p:ext uri="{BB962C8B-B14F-4D97-AF65-F5344CB8AC3E}">
        <p14:creationId xmlns:p14="http://schemas.microsoft.com/office/powerpoint/2010/main" val="70120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17</a:t>
            </a:fld>
            <a:endParaRPr lang="zh-CN" altLang="en-US"/>
          </a:p>
        </p:txBody>
      </p:sp>
    </p:spTree>
    <p:extLst>
      <p:ext uri="{BB962C8B-B14F-4D97-AF65-F5344CB8AC3E}">
        <p14:creationId xmlns:p14="http://schemas.microsoft.com/office/powerpoint/2010/main" val="19739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下面，来看一下故障发生在不同时刻恢复管理器的不同处理，如图所示。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若故障发生在事务提交之前，如图（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）所示。日志记录</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可能在主存中，也可能已刷新到磁盘上。若已刷新到磁盘上，则认为事务已提交，恢复管理器什么都不做；若还在主存中，那么恢复管理器认为事务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未完成。它由后向前扫描日志，首先遇到记录</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30&gt;</a:t>
            </a:r>
            <a:r>
              <a:rPr lang="zh-CN" altLang="zh-CN" sz="1200" kern="1200" dirty="0">
                <a:solidFill>
                  <a:schemeClr val="tx1"/>
                </a:solidFill>
                <a:effectLst/>
                <a:latin typeface="+mn-lt"/>
                <a:ea typeface="+mn-ea"/>
                <a:cs typeface="+mn-cs"/>
              </a:rPr>
              <a:t>，于是将数据库中的数据项</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修改为</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。接着，遇到记录</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20&gt;</a:t>
            </a:r>
            <a:r>
              <a:rPr lang="zh-CN" altLang="zh-CN" sz="1200" kern="1200" dirty="0">
                <a:solidFill>
                  <a:schemeClr val="tx1"/>
                </a:solidFill>
                <a:effectLst/>
                <a:latin typeface="+mn-lt"/>
                <a:ea typeface="+mn-ea"/>
                <a:cs typeface="+mn-cs"/>
              </a:rPr>
              <a:t>并将数据项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修改为</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。最后，恢复管理器将</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ABORT&gt;</a:t>
            </a:r>
            <a:r>
              <a:rPr lang="zh-CN" altLang="zh-CN" sz="1200" kern="1200" dirty="0">
                <a:solidFill>
                  <a:schemeClr val="tx1"/>
                </a:solidFill>
                <a:effectLst/>
                <a:latin typeface="+mn-lt"/>
                <a:ea typeface="+mn-ea"/>
                <a:cs typeface="+mn-cs"/>
              </a:rPr>
              <a:t>记录写到日志中，并强制刷新日志。</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若故障发生在图（</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）时刻，处理同</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中的撤销操作。</a:t>
            </a:r>
            <a:r>
              <a:rPr lang="zh-CN" altLang="zh-CN" dirty="0">
                <a:effectLst/>
              </a:rPr>
              <a:t> </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18</a:t>
            </a:fld>
            <a:endParaRPr lang="zh-CN" altLang="en-US"/>
          </a:p>
        </p:txBody>
      </p:sp>
    </p:spTree>
    <p:extLst>
      <p:ext uri="{BB962C8B-B14F-4D97-AF65-F5344CB8AC3E}">
        <p14:creationId xmlns:p14="http://schemas.microsoft.com/office/powerpoint/2010/main" val="1072995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zh-CN" sz="1200" kern="1200" dirty="0">
                <a:solidFill>
                  <a:schemeClr val="tx1"/>
                </a:solidFill>
                <a:effectLst/>
                <a:latin typeface="+mn-lt"/>
                <a:ea typeface="+mn-ea"/>
                <a:cs typeface="+mn-cs"/>
              </a:rPr>
              <a:t>前面介绍了两种更新事务的执行方式，它们的差别在于被更新数据项写入磁盘的时间是在事务提交前，还是在事务提交后。相应地，日志记录中保存的分别是被更新数据项的旧值和新值。这两种方式各有其缺陷：后像在事务提交前写入数据库，可能会增加需要进行的磁盘</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数。而后像在事务提交后写入数据库，可能增加事务需要的平均缓冲区数。现在，来看一下第</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种更新事务的执行方式，这种方式通过在日志中维护更多的信息，提供更大的灵活性。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19</a:t>
            </a:fld>
            <a:endParaRPr lang="zh-CN" altLang="en-US"/>
          </a:p>
        </p:txBody>
      </p:sp>
    </p:spTree>
    <p:extLst>
      <p:ext uri="{BB962C8B-B14F-4D97-AF65-F5344CB8AC3E}">
        <p14:creationId xmlns:p14="http://schemas.microsoft.com/office/powerpoint/2010/main" val="413574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数据对一个单位是至关重要的。尽管数据库系统采取了各种手段防止数据库的安全性和完整性遭到破坏，但任何系统总不可能不出故障。计算机系统中硬件的故障、软件的错误、操作人员的失误及恶意的破坏都是不可避免的。</a:t>
            </a:r>
            <a:r>
              <a:rPr lang="zh-CN" altLang="zh-CN" dirty="0">
                <a:effectLst/>
              </a:rPr>
              <a:t> </a:t>
            </a:r>
            <a:endParaRPr lang="en-US" altLang="zh-CN" dirty="0">
              <a:effectLst/>
            </a:endParaRPr>
          </a:p>
          <a:p>
            <a:endParaRPr lang="en-US" altLang="zh-CN" dirty="0">
              <a:effectLst/>
            </a:endParaRPr>
          </a:p>
          <a:p>
            <a:endParaRPr lang="en-US" altLang="zh-CN" dirty="0">
              <a:effectLst/>
            </a:endParaRPr>
          </a:p>
          <a:p>
            <a:r>
              <a:rPr lang="en-US" altLang="zh-CN" dirty="0">
                <a:effectLst/>
              </a:rPr>
              <a:t>2</a:t>
            </a:r>
            <a:r>
              <a:rPr lang="zh-CN" altLang="en-US" dirty="0">
                <a:effectLst/>
              </a:rPr>
              <a:t>、</a:t>
            </a:r>
            <a:r>
              <a:rPr lang="zh-CN" altLang="zh-CN" sz="1200" kern="1200" dirty="0">
                <a:solidFill>
                  <a:schemeClr val="tx1"/>
                </a:solidFill>
                <a:effectLst/>
                <a:latin typeface="+mn-lt"/>
                <a:ea typeface="+mn-ea"/>
                <a:cs typeface="+mn-cs"/>
              </a:rPr>
              <a:t>数据库系统对付故障无非两种措施：一是尽可能提高系统的可靠性；二是在系统发生故障后，把数据库恢复到一致状态。本章的后面部分主要讨论发生故障后恢复数据库为一致状态的技术，即恢复技术。</a:t>
            </a:r>
            <a:r>
              <a:rPr lang="zh-CN" altLang="zh-CN" dirty="0">
                <a:effectLst/>
              </a:rPr>
              <a:t> </a:t>
            </a:r>
            <a:endParaRPr lang="en-US" altLang="zh-CN" dirty="0">
              <a:effectLst/>
            </a:endParaRPr>
          </a:p>
          <a:p>
            <a:r>
              <a:rPr lang="en-US" altLang="zh-CN" dirty="0">
                <a:effectLst/>
              </a:rPr>
              <a:t>3</a:t>
            </a:r>
            <a:r>
              <a:rPr lang="zh-CN" altLang="en-US" dirty="0">
                <a:effectLst/>
              </a:rPr>
              <a:t>、恢复数据库涉及两个关键问题：</a:t>
            </a:r>
            <a:endParaRPr lang="en-US" altLang="zh-CN" dirty="0">
              <a:effectLst/>
            </a:endParaRPr>
          </a:p>
          <a:p>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a:t>
            </a:fld>
            <a:endParaRPr lang="zh-CN" altLang="en-US"/>
          </a:p>
        </p:txBody>
      </p:sp>
    </p:spTree>
    <p:extLst>
      <p:ext uri="{BB962C8B-B14F-4D97-AF65-F5344CB8AC3E}">
        <p14:creationId xmlns:p14="http://schemas.microsoft.com/office/powerpoint/2010/main" val="2142332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若系统发生故障，恢复管理器首先将事务分为已提交事务和未提交事务。若某事务有日志记录</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，则利用日志中记录的新值，将新值重新再写一次到磁盘上，不管它是否已经在磁盘上存在。若在日志上发现有某事务的</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START&gt;</a:t>
            </a:r>
            <a:r>
              <a:rPr lang="zh-CN" altLang="zh-CN" sz="1200" kern="1200" dirty="0">
                <a:solidFill>
                  <a:schemeClr val="tx1"/>
                </a:solidFill>
                <a:effectLst/>
                <a:latin typeface="+mn-lt"/>
                <a:ea typeface="+mn-ea"/>
                <a:cs typeface="+mn-cs"/>
              </a:rPr>
              <a:t>记录，但未发现该事务的</a:t>
            </a:r>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记录，则</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是一个未完成的事务，必须撤销，将旧值写入磁盘。</a:t>
            </a:r>
            <a:r>
              <a:rPr lang="zh-CN" altLang="zh-CN" dirty="0">
                <a:effectLst/>
              </a:rPr>
              <a:t> </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20</a:t>
            </a:fld>
            <a:endParaRPr lang="zh-CN" altLang="en-US"/>
          </a:p>
        </p:txBody>
      </p:sp>
    </p:spTree>
    <p:extLst>
      <p:ext uri="{BB962C8B-B14F-4D97-AF65-F5344CB8AC3E}">
        <p14:creationId xmlns:p14="http://schemas.microsoft.com/office/powerpoint/2010/main" val="3860436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假设事务</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执行前药品</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上的价格分别为</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元和</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元。该事务一个可能的执行序列如图所示</a:t>
            </a:r>
            <a:r>
              <a:rPr lang="zh-CN" altLang="zh-CN" dirty="0">
                <a:effectLst/>
              </a:rPr>
              <a:t> </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21</a:t>
            </a:fld>
            <a:endParaRPr lang="zh-CN" altLang="en-US"/>
          </a:p>
        </p:txBody>
      </p:sp>
    </p:spTree>
    <p:extLst>
      <p:ext uri="{BB962C8B-B14F-4D97-AF65-F5344CB8AC3E}">
        <p14:creationId xmlns:p14="http://schemas.microsoft.com/office/powerpoint/2010/main" val="475089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22</a:t>
            </a:fld>
            <a:endParaRPr lang="zh-CN" altLang="en-US"/>
          </a:p>
        </p:txBody>
      </p:sp>
    </p:spTree>
    <p:extLst>
      <p:ext uri="{BB962C8B-B14F-4D97-AF65-F5344CB8AC3E}">
        <p14:creationId xmlns:p14="http://schemas.microsoft.com/office/powerpoint/2010/main" val="256885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下面，来看一下故障发生在不同时刻恢复管理器的不同处理，如图所示。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若故障发生的时刻如图（</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）所示，则事务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被认为是一个未完成的事务，恢复管理器将对事务</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做撤销工作。虽然，数据项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的新值都还未写入数据库，但系统仍将</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的旧值再写一次。</a:t>
            </a:r>
          </a:p>
          <a:p>
            <a:r>
              <a:rPr lang="zh-CN" altLang="zh-CN" sz="1200" kern="1200" dirty="0">
                <a:solidFill>
                  <a:schemeClr val="tx1"/>
                </a:solidFill>
                <a:effectLst/>
                <a:latin typeface="+mn-lt"/>
                <a:ea typeface="+mn-ea"/>
                <a:cs typeface="+mn-cs"/>
              </a:rPr>
              <a:t>若故障发生的时刻如图（</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）所示，系统仍然认为</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是一未完成的事务，恢复处理同上。</a:t>
            </a:r>
          </a:p>
          <a:p>
            <a:r>
              <a:rPr lang="zh-CN" altLang="zh-CN" sz="1200" kern="1200" dirty="0">
                <a:solidFill>
                  <a:schemeClr val="tx1"/>
                </a:solidFill>
                <a:effectLst/>
                <a:latin typeface="+mn-lt"/>
                <a:ea typeface="+mn-ea"/>
                <a:cs typeface="+mn-cs"/>
              </a:rPr>
              <a:t>若故障发生的时刻如图（</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）所示，系统的处理就要分崩溃发生在</a:t>
            </a:r>
            <a:r>
              <a:rPr lang="en-US" altLang="zh-CN" sz="1200" kern="1200" dirty="0">
                <a:solidFill>
                  <a:schemeClr val="tx1"/>
                </a:solidFill>
                <a:effectLst/>
                <a:latin typeface="+mn-lt"/>
                <a:ea typeface="+mn-ea"/>
                <a:cs typeface="+mn-cs"/>
              </a:rPr>
              <a:t>&lt;T1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记录刷新到稳定存储器之前还是之后两种情况。假设崩溃发生在</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记录刷新到稳定存储器后。虽然此时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已具有新值，而</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还是旧值，这时的</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仍被认为是提交事务，系统将重新执行该事务。假设崩溃发生在</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记录刷新到稳定存储器前，则</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被作为未完成的事务，系统做撤销工作，处理同（</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zh-CN" altLang="zh-CN" dirty="0">
                <a:effectLst/>
              </a:rPr>
              <a:t> </a:t>
            </a:r>
            <a:endParaRPr lang="en-US" altLang="zh-CN" dirty="0">
              <a:effectLst/>
            </a:endParaRPr>
          </a:p>
          <a:p>
            <a:r>
              <a:rPr lang="en-US" altLang="zh-CN" dirty="0">
                <a:effectLst/>
              </a:rPr>
              <a:t>3</a:t>
            </a:r>
            <a:r>
              <a:rPr lang="zh-CN" altLang="en-US" dirty="0">
                <a:effectLst/>
              </a:rPr>
              <a:t>、</a:t>
            </a:r>
            <a:r>
              <a:rPr lang="zh-CN" altLang="zh-CN" sz="1200" kern="1200" dirty="0">
                <a:solidFill>
                  <a:schemeClr val="tx1"/>
                </a:solidFill>
                <a:effectLst/>
                <a:latin typeface="+mn-lt"/>
                <a:ea typeface="+mn-ea"/>
                <a:cs typeface="+mn-cs"/>
              </a:rPr>
              <a:t>也许，在日常的业务处理中，我们不希望在</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记录刷新到稳定存储器前发生系统崩溃，使事务被撤销。因为，此时事务在用户看来是已经提交的。为避免这样的问题，可以使用一条附加规则：</a:t>
            </a:r>
          </a:p>
          <a:p>
            <a:r>
              <a:rPr lang="en-US" altLang="zh-CN" sz="1200" kern="1200" dirty="0">
                <a:solidFill>
                  <a:schemeClr val="tx1"/>
                </a:solidFill>
                <a:effectLst/>
                <a:latin typeface="+mn-lt"/>
                <a:ea typeface="+mn-ea"/>
                <a:cs typeface="+mn-cs"/>
              </a:rPr>
              <a:t>&lt;T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记录一旦出现在日志中就必须强制进行日志刷新。</a:t>
            </a:r>
            <a:r>
              <a:rPr lang="zh-CN" altLang="zh-CN" dirty="0">
                <a:effectLst/>
              </a:rPr>
              <a:t> </a:t>
            </a:r>
            <a:endParaRPr lang="en-US" altLang="zh-CN" dirty="0">
              <a:effectLst/>
            </a:endParaRPr>
          </a:p>
          <a:p>
            <a:endParaRPr lang="en-US" altLang="zh-CN" dirty="0">
              <a:effectLst/>
            </a:endParaRPr>
          </a:p>
          <a:p>
            <a:r>
              <a:rPr lang="zh-CN" altLang="en-US" dirty="0">
                <a:effectLst/>
              </a:rPr>
              <a:t>本节我们介绍了日志的三种记录方式以及采用这三种记录方式恢复管理器的不同处理机制。总结起来就是：日志文件中出现了某事务的</a:t>
            </a:r>
            <a:r>
              <a:rPr lang="en-US" altLang="zh-CN" dirty="0">
                <a:effectLst/>
              </a:rPr>
              <a:t>Commit</a:t>
            </a:r>
            <a:r>
              <a:rPr lang="zh-CN" altLang="en-US" dirty="0">
                <a:effectLst/>
              </a:rPr>
              <a:t>语句，表明该事务的正常结束，否则表示该事务未结束或异常结束。恢复管理器在发生故障后对事务的处理原则是：已经正常结束的事务执行重做操作，即</a:t>
            </a:r>
            <a:r>
              <a:rPr lang="en-US" altLang="zh-CN" dirty="0">
                <a:effectLst/>
              </a:rPr>
              <a:t>redo</a:t>
            </a:r>
            <a:r>
              <a:rPr lang="zh-CN" altLang="en-US" dirty="0">
                <a:effectLst/>
              </a:rPr>
              <a:t>操作；其它事务执行撤销操作，及</a:t>
            </a:r>
            <a:r>
              <a:rPr lang="en-US" altLang="zh-CN" dirty="0">
                <a:effectLst/>
              </a:rPr>
              <a:t>undo</a:t>
            </a:r>
            <a:r>
              <a:rPr lang="zh-CN" altLang="en-US">
                <a:effectLst/>
              </a:rPr>
              <a:t>操作。</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23</a:t>
            </a:fld>
            <a:endParaRPr lang="zh-CN" altLang="en-US"/>
          </a:p>
        </p:txBody>
      </p:sp>
    </p:spTree>
    <p:extLst>
      <p:ext uri="{BB962C8B-B14F-4D97-AF65-F5344CB8AC3E}">
        <p14:creationId xmlns:p14="http://schemas.microsoft.com/office/powerpoint/2010/main" val="1368088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a:t>
            </a:r>
            <a:r>
              <a:rPr lang="zh-CN" altLang="zh-CN" sz="1200" kern="1200" dirty="0">
                <a:solidFill>
                  <a:schemeClr val="tx1"/>
                </a:solidFill>
                <a:effectLst/>
                <a:latin typeface="+mn-lt"/>
                <a:ea typeface="+mn-ea"/>
                <a:cs typeface="+mn-cs"/>
              </a:rPr>
              <a:t>当日志记录在缓冲区存储的时候，这样的数据是易失的，一旦发生故障，这些日志记录将没办法再反映数据库的操作情况；所以，对日志记录从缓冲区写入磁盘和数据写入磁盘之间顺序要做一下要求</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dirty="0">
                <a:solidFill>
                  <a:schemeClr val="tx1"/>
                </a:solidFill>
                <a:effectLst/>
                <a:latin typeface="+mn-lt"/>
                <a:ea typeface="+mn-ea"/>
                <a:cs typeface="+mn-cs"/>
              </a:rPr>
              <a:t>2</a:t>
            </a:r>
            <a:r>
              <a:rPr kumimoji="1"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把对数据库的修改写到数据库中和把反映这个修改的日志记录写到日志文件中是两个不同的操作。有可能在这两个操作之间发生故障。即这两个写操作只完成了一个。如果先写了数据库修改，而日志记录中未反映该修改，则以后无法恢复该修改操作。如果先写日志记录，无论有没有对数据库进行修改，以后也可以根据日志记录在恢复时多执行一次重做操作或撤销操作，不会影响数据库的正确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3</a:t>
            </a:r>
            <a:r>
              <a:rPr kumimoji="1" lang="zh-CN" altLang="en-US" dirty="0"/>
              <a:t>、</a:t>
            </a:r>
            <a:r>
              <a:rPr lang="zh-CN" altLang="zh-CN" sz="1200" kern="1200" dirty="0">
                <a:solidFill>
                  <a:schemeClr val="tx1"/>
                </a:solidFill>
                <a:effectLst/>
                <a:latin typeface="+mn-lt"/>
                <a:ea typeface="+mn-ea"/>
                <a:cs typeface="+mn-cs"/>
              </a:rPr>
              <a:t>一个事务要进入提交状态，必须是该事务的日志记录，包括最后的</a:t>
            </a:r>
            <a:r>
              <a:rPr lang="en-US" altLang="zh-CN" sz="1200" kern="1200" dirty="0">
                <a:solidFill>
                  <a:schemeClr val="tx1"/>
                </a:solidFill>
                <a:effectLst/>
                <a:latin typeface="+mn-lt"/>
                <a:ea typeface="+mn-ea"/>
                <a:cs typeface="+mn-cs"/>
              </a:rPr>
              <a:t>Commit</a:t>
            </a:r>
            <a:r>
              <a:rPr lang="zh-CN" altLang="zh-CN" sz="1200" kern="1200" dirty="0">
                <a:solidFill>
                  <a:schemeClr val="tx1"/>
                </a:solidFill>
                <a:effectLst/>
                <a:latin typeface="+mn-lt"/>
                <a:ea typeface="+mn-ea"/>
                <a:cs typeface="+mn-cs"/>
              </a:rPr>
              <a:t>记录都已全部写入稳定存储器。为保证这一点，当一有事务提交时，所有还驻留在日志缓冲区中的日志记录都将被强制写入稳定存储器。即使该缓冲区并未设置为强制方式。系统也可以将缓冲区的刷新设置为强制方式，这样，当一有事务提交时，日志缓冲区中的日志记录和数据缓冲区中的数据都将被强制写入稳定存储器和数据库中。但这样做会增加</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开销，毕竟将所有被修改页写入数据库的代价要远高于强制写日志记录的代价。</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26</a:t>
            </a:fld>
            <a:endParaRPr lang="zh-CN" altLang="en-US"/>
          </a:p>
        </p:txBody>
      </p:sp>
    </p:spTree>
    <p:extLst>
      <p:ext uri="{BB962C8B-B14F-4D97-AF65-F5344CB8AC3E}">
        <p14:creationId xmlns:p14="http://schemas.microsoft.com/office/powerpoint/2010/main" val="2451819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zh-CN" sz="1200" kern="1200" dirty="0">
                <a:solidFill>
                  <a:schemeClr val="tx1"/>
                </a:solidFill>
                <a:effectLst/>
                <a:latin typeface="+mn-lt"/>
                <a:ea typeface="+mn-ea"/>
                <a:cs typeface="+mn-cs"/>
              </a:rPr>
              <a:t>利用日志进行数据库恢复时，恢复管理器必须检查日志，确定哪些事务需要</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，哪些事务需要</a:t>
            </a:r>
            <a:r>
              <a:rPr lang="en-US" altLang="zh-CN" sz="1200" kern="1200" dirty="0">
                <a:solidFill>
                  <a:schemeClr val="tx1"/>
                </a:solidFill>
                <a:effectLst/>
                <a:latin typeface="+mn-lt"/>
                <a:ea typeface="+mn-ea"/>
                <a:cs typeface="+mn-cs"/>
              </a:rPr>
              <a:t>UNDO</a:t>
            </a:r>
            <a:r>
              <a:rPr lang="zh-CN" altLang="zh-CN" sz="1200" kern="1200" dirty="0">
                <a:solidFill>
                  <a:schemeClr val="tx1"/>
                </a:solidFill>
                <a:effectLst/>
                <a:latin typeface="+mn-lt"/>
                <a:ea typeface="+mn-ea"/>
                <a:cs typeface="+mn-cs"/>
              </a:rPr>
              <a:t>。一般来说，需要搜索整个日志才能做出决定。这样做有两个主要的困难：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黑体" panose="02010609060101010101" pitchFamily="49" charset="-122"/>
                <a:ea typeface="黑体" panose="02010609060101010101" pitchFamily="49" charset="-122"/>
              </a:rPr>
              <a:t>2</a:t>
            </a:r>
            <a:r>
              <a:rPr lang="zh-CN" altLang="en-US" sz="1200" dirty="0">
                <a:solidFill>
                  <a:schemeClr val="tx1"/>
                </a:solidFill>
                <a:latin typeface="黑体" panose="02010609060101010101" pitchFamily="49" charset="-122"/>
                <a:ea typeface="黑体" panose="02010609060101010101" pitchFamily="49" charset="-122"/>
              </a:rPr>
              <a:t>、</a:t>
            </a:r>
            <a:r>
              <a:rPr lang="zh-CN" altLang="zh-CN" sz="1200" kern="1200" dirty="0">
                <a:solidFill>
                  <a:schemeClr val="tx1"/>
                </a:solidFill>
                <a:effectLst/>
                <a:latin typeface="+mn-lt"/>
                <a:ea typeface="+mn-ea"/>
                <a:cs typeface="+mn-cs"/>
              </a:rPr>
              <a:t>解决这个问题，引入了具有检查点的恢复技术。系统定期或不定期地建立检查点，保存数据库的状态。</a:t>
            </a:r>
            <a:endParaRPr lang="en-US" altLang="zh-CN" sz="1200" dirty="0">
              <a:solidFill>
                <a:schemeClr val="tx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27</a:t>
            </a:fld>
            <a:endParaRPr lang="zh-CN" altLang="en-US"/>
          </a:p>
        </p:txBody>
      </p:sp>
    </p:spTree>
    <p:extLst>
      <p:ext uri="{BB962C8B-B14F-4D97-AF65-F5344CB8AC3E}">
        <p14:creationId xmlns:p14="http://schemas.microsoft.com/office/powerpoint/2010/main" val="540588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zh-CN" sz="1200" kern="1200" dirty="0">
                <a:solidFill>
                  <a:schemeClr val="tx1"/>
                </a:solidFill>
                <a:effectLst/>
                <a:latin typeface="+mn-lt"/>
                <a:ea typeface="+mn-ea"/>
                <a:cs typeface="+mn-cs"/>
              </a:rPr>
              <a:t>创建恢复检查点有</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种方法，它们分别是：提交一致性检查点、高速缓存一致性检查点、模糊一致性检查点。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28</a:t>
            </a:fld>
            <a:endParaRPr lang="zh-CN" altLang="en-US"/>
          </a:p>
        </p:txBody>
      </p:sp>
    </p:spTree>
    <p:extLst>
      <p:ext uri="{BB962C8B-B14F-4D97-AF65-F5344CB8AC3E}">
        <p14:creationId xmlns:p14="http://schemas.microsoft.com/office/powerpoint/2010/main" val="2406576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a:t>
            </a:r>
            <a:r>
              <a:rPr lang="zh-CN" altLang="zh-CN" sz="1200" kern="1200" dirty="0">
                <a:solidFill>
                  <a:schemeClr val="tx1"/>
                </a:solidFill>
                <a:effectLst/>
                <a:latin typeface="+mn-lt"/>
                <a:ea typeface="+mn-ea"/>
                <a:cs typeface="+mn-cs"/>
              </a:rPr>
              <a:t>所有检查点前执行的事务将已经完成，并且其更新也已经写入磁盘。因此，恢复时这些事务都不需要撤销。在恢复时，系统从日志尾部开始向前扫描，确定未完成的事务，当发现</a:t>
            </a:r>
            <a:r>
              <a:rPr lang="en-US" altLang="zh-CN" sz="1200" kern="1200" dirty="0">
                <a:solidFill>
                  <a:schemeClr val="tx1"/>
                </a:solidFill>
                <a:effectLst/>
                <a:latin typeface="+mn-lt"/>
                <a:ea typeface="+mn-ea"/>
                <a:cs typeface="+mn-cs"/>
              </a:rPr>
              <a:t>&lt;checkpoint&gt;</a:t>
            </a:r>
            <a:r>
              <a:rPr lang="zh-CN" altLang="zh-CN" sz="1200" kern="1200" dirty="0">
                <a:solidFill>
                  <a:schemeClr val="tx1"/>
                </a:solidFill>
                <a:effectLst/>
                <a:latin typeface="+mn-lt"/>
                <a:ea typeface="+mn-ea"/>
                <a:cs typeface="+mn-cs"/>
              </a:rPr>
              <a:t>记录时，表明已找完所有未完成的事务。由于只有检查点结束后事务才能开始，因此没有必要扫描</a:t>
            </a:r>
            <a:r>
              <a:rPr lang="en-US" altLang="zh-CN" sz="1200" kern="1200" dirty="0">
                <a:solidFill>
                  <a:schemeClr val="tx1"/>
                </a:solidFill>
                <a:effectLst/>
                <a:latin typeface="+mn-lt"/>
                <a:ea typeface="+mn-ea"/>
                <a:cs typeface="+mn-cs"/>
              </a:rPr>
              <a:t>&lt;checkpoint&gt;</a:t>
            </a:r>
            <a:r>
              <a:rPr lang="zh-CN" altLang="zh-CN" sz="1200" kern="1200" dirty="0">
                <a:solidFill>
                  <a:schemeClr val="tx1"/>
                </a:solidFill>
                <a:effectLst/>
                <a:latin typeface="+mn-lt"/>
                <a:ea typeface="+mn-ea"/>
                <a:cs typeface="+mn-cs"/>
              </a:rPr>
              <a:t>记录以前的部分。这样，可以大大减少进行恢复操作所需要的时间。</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2</a:t>
            </a:r>
            <a:r>
              <a:rPr kumimoji="1" lang="zh-CN" altLang="en-US" dirty="0"/>
              <a:t>、</a:t>
            </a:r>
            <a:r>
              <a:rPr lang="zh-CN" altLang="zh-CN" sz="1200" kern="1200" dirty="0">
                <a:solidFill>
                  <a:schemeClr val="tx1"/>
                </a:solidFill>
                <a:effectLst/>
                <a:latin typeface="+mn-lt"/>
                <a:ea typeface="+mn-ea"/>
                <a:cs typeface="+mn-cs"/>
              </a:rPr>
              <a:t>提交一致性检查点需要等到所有活动事务提交后才能建立，等待时间可能会很长，为了减少等待时间，可以采用更为复杂的检查点策略：高速缓存一致性检查点。</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29</a:t>
            </a:fld>
            <a:endParaRPr lang="zh-CN" altLang="en-US"/>
          </a:p>
        </p:txBody>
      </p:sp>
    </p:spTree>
    <p:extLst>
      <p:ext uri="{BB962C8B-B14F-4D97-AF65-F5344CB8AC3E}">
        <p14:creationId xmlns:p14="http://schemas.microsoft.com/office/powerpoint/2010/main" val="886432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1</a:t>
            </a:r>
            <a:r>
              <a:rPr kumimoji="1" lang="zh-CN" altLang="en-US" dirty="0"/>
              <a:t>、</a:t>
            </a:r>
            <a:r>
              <a:rPr lang="zh-CN" altLang="zh-CN" sz="1200" kern="1200" dirty="0">
                <a:solidFill>
                  <a:schemeClr val="tx1"/>
                </a:solidFill>
                <a:effectLst/>
                <a:latin typeface="+mn-lt"/>
                <a:ea typeface="+mn-ea"/>
                <a:cs typeface="+mn-cs"/>
              </a:rPr>
              <a:t>日志中的检查点记录可以改善恢复过程的效率。在一个检查点前提交的事务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，其所做的任何数据库修改都必然在检查点前或作为检查点的一部分写入数据库。因此，在恢复时就不必再对</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执行</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操作了。故障发生后，恢复子系统从日志的尾部由后至前搜索日志，直到找到第一个</a:t>
            </a:r>
            <a:r>
              <a:rPr lang="en-US" altLang="zh-CN" sz="1200" kern="1200" dirty="0">
                <a:solidFill>
                  <a:schemeClr val="tx1"/>
                </a:solidFill>
                <a:effectLst/>
                <a:latin typeface="+mn-lt"/>
                <a:ea typeface="+mn-ea"/>
                <a:cs typeface="+mn-cs"/>
              </a:rPr>
              <a:t>&lt;checkpoint&gt;</a:t>
            </a:r>
            <a:r>
              <a:rPr lang="zh-CN" altLang="zh-CN" sz="1200" kern="1200" dirty="0">
                <a:solidFill>
                  <a:schemeClr val="tx1"/>
                </a:solidFill>
                <a:effectLst/>
                <a:latin typeface="+mn-lt"/>
                <a:ea typeface="+mn-ea"/>
                <a:cs typeface="+mn-cs"/>
              </a:rPr>
              <a:t>记录。然后确定在检查点建立时刻仍处于活动状态的事务集合，以及检查点建立之后开始执行的事务集合。根据故障发生时事务的不同状态对事务采取不同的恢复策略。</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30</a:t>
            </a:fld>
            <a:endParaRPr lang="zh-CN" altLang="en-US"/>
          </a:p>
        </p:txBody>
      </p:sp>
    </p:spTree>
    <p:extLst>
      <p:ext uri="{BB962C8B-B14F-4D97-AF65-F5344CB8AC3E}">
        <p14:creationId xmlns:p14="http://schemas.microsoft.com/office/powerpoint/2010/main" val="3574066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事务在检查点建立时已经提交，该事务在恢复过程中不处理。</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事务在检查点建立时刻处于活动状态，恢复子系统首先将其放入活动事务列表</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T5</a:t>
            </a:r>
            <a:r>
              <a:rPr lang="zh-CN" altLang="zh-CN" sz="1200" kern="1200" dirty="0">
                <a:solidFill>
                  <a:schemeClr val="tx1"/>
                </a:solidFill>
                <a:effectLst/>
                <a:latin typeface="+mn-lt"/>
                <a:ea typeface="+mn-ea"/>
                <a:cs typeface="+mn-cs"/>
              </a:rPr>
              <a:t>在系统崩溃之前，检查点建立之后开始执行，恢复子系统也将其放入待处理事务集合</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中。对集合</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中的所有事务</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，若日志中没有</a:t>
            </a:r>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记录，则执行</a:t>
            </a:r>
            <a:r>
              <a:rPr lang="en-US" altLang="zh-CN" sz="1200" kern="1200" dirty="0">
                <a:solidFill>
                  <a:schemeClr val="tx1"/>
                </a:solidFill>
                <a:effectLst/>
                <a:latin typeface="+mn-lt"/>
                <a:ea typeface="+mn-ea"/>
                <a:cs typeface="+mn-cs"/>
              </a:rPr>
              <a:t>UNDO</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）；若日志中有</a:t>
            </a:r>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记录，则执行</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若后像在事务提交后才写入数据库，则对日志中没有</a:t>
            </a:r>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记录，也不必执行</a:t>
            </a:r>
            <a:r>
              <a:rPr lang="en-US" altLang="zh-CN" sz="1200" kern="1200" dirty="0">
                <a:solidFill>
                  <a:schemeClr val="tx1"/>
                </a:solidFill>
                <a:effectLst/>
                <a:latin typeface="+mn-lt"/>
                <a:ea typeface="+mn-ea"/>
                <a:cs typeface="+mn-cs"/>
              </a:rPr>
              <a:t>UNDO</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）操作。若后像在事务提交前必须写入数据库，则对日志中有</a:t>
            </a:r>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COMMIT&gt;</a:t>
            </a:r>
            <a:r>
              <a:rPr lang="zh-CN" altLang="zh-CN" sz="1200" kern="1200" dirty="0">
                <a:solidFill>
                  <a:schemeClr val="tx1"/>
                </a:solidFill>
                <a:effectLst/>
                <a:latin typeface="+mn-lt"/>
                <a:ea typeface="+mn-ea"/>
                <a:cs typeface="+mn-cs"/>
              </a:rPr>
              <a:t>记录，也不必执行</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Ti</a:t>
            </a:r>
            <a:r>
              <a:rPr lang="zh-CN" altLang="zh-CN" sz="1200" kern="1200" dirty="0">
                <a:solidFill>
                  <a:schemeClr val="tx1"/>
                </a:solidFill>
                <a:effectLst/>
                <a:latin typeface="+mn-lt"/>
                <a:ea typeface="+mn-ea"/>
                <a:cs typeface="+mn-cs"/>
              </a:rPr>
              <a:t>）操作。</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31</a:t>
            </a:fld>
            <a:endParaRPr lang="zh-CN" altLang="en-US"/>
          </a:p>
        </p:txBody>
      </p:sp>
    </p:spTree>
    <p:extLst>
      <p:ext uri="{BB962C8B-B14F-4D97-AF65-F5344CB8AC3E}">
        <p14:creationId xmlns:p14="http://schemas.microsoft.com/office/powerpoint/2010/main" val="93205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sz="1200" dirty="0">
                <a:latin typeface="黑体" panose="02010609060101010101" pitchFamily="49" charset="-122"/>
                <a:ea typeface="黑体" panose="02010609060101010101" pitchFamily="49" charset="-122"/>
              </a:rPr>
              <a:t>事务故障使得事务无法达到预期的终点，数据库可能处于不一致的状态。恢复机制强行回滚该事务，撤销该事务对数据库做的任何修改。</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zh-CN" altLang="en-US" sz="1200" dirty="0">
                <a:latin typeface="黑体" panose="02010609060101010101" pitchFamily="49" charset="-122"/>
                <a:ea typeface="黑体" panose="02010609060101010101" pitchFamily="49" charset="-122"/>
              </a:rPr>
              <a:t>它导致系统易失性存储器中的内容丢失，事务处理停止，但非易失性存储器中的内容不会受到破坏。</a:t>
            </a:r>
            <a:r>
              <a:rPr lang="zh-CN" altLang="zh-CN" sz="1200" kern="1200" dirty="0">
                <a:solidFill>
                  <a:schemeClr val="tx1"/>
                </a:solidFill>
                <a:effectLst/>
                <a:latin typeface="+mn-lt"/>
                <a:ea typeface="+mn-ea"/>
                <a:cs typeface="+mn-cs"/>
              </a:rPr>
              <a:t>发生系统故障时，一些没有完成的事务被停止，但这些事务可能已对数据库进行了部分修改，因此造成数据库可能处于不正确的状态。为保证数据一致性，恢复子系统必须在系统重新启动时让所有非正常中止的事务回滚，强行撤销所有未完成事务。另外，发生故障时，可能有些事务已经完成，但其更新数据有一部分还在缓冲区中，没有来得及写入磁盘。恢复子系统在系统重新启动后，对这些已经提交的事务需要执行</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操作，重新再运行一次该事务，使数据库恢复到一致状态。</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zh-CN" altLang="en-US" sz="1200" dirty="0">
                <a:latin typeface="黑体" panose="02010609060101010101" pitchFamily="49" charset="-122"/>
                <a:ea typeface="黑体" panose="02010609060101010101" pitchFamily="49" charset="-122"/>
              </a:rPr>
              <a:t>需使用其他非易失性存储器上的数据库后备副本进行故障的恢复。</a:t>
            </a:r>
            <a:endParaRPr lang="en-US" altLang="zh-CN"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a:t>
            </a:fld>
            <a:endParaRPr lang="zh-CN" altLang="en-US"/>
          </a:p>
        </p:txBody>
      </p:sp>
    </p:spTree>
    <p:extLst>
      <p:ext uri="{BB962C8B-B14F-4D97-AF65-F5344CB8AC3E}">
        <p14:creationId xmlns:p14="http://schemas.microsoft.com/office/powerpoint/2010/main" val="1988859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a:latin typeface="黑体" panose="02010609060101010101" pitchFamily="49" charset="-122"/>
                <a:ea typeface="黑体" panose="02010609060101010101" pitchFamily="49" charset="-122"/>
              </a:rPr>
              <a:t>静态转储：在系统中无运行事务时进行转储，转储开始时数据库处于一致性状态，转储期间不允许对数据库的任何存取、修改活动；</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动态转储：转储操作与用户事务并发进行，转储期间允许对数据库进行存取或修改</a:t>
            </a:r>
            <a:endParaRPr lang="en-US" altLang="zh-CN" dirty="0">
              <a:latin typeface="黑体" panose="02010609060101010101" pitchFamily="49" charset="-122"/>
              <a:ea typeface="黑体" panose="02010609060101010101" pitchFamily="49" charset="-12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黑体" panose="02010609060101010101" pitchFamily="49" charset="-122"/>
                <a:ea typeface="黑体" panose="02010609060101010101" pitchFamily="49" charset="-122"/>
              </a:rPr>
              <a:t>完全转储：每次转储全部数据库</a:t>
            </a:r>
            <a:endParaRPr lang="en-US" altLang="zh-CN" dirty="0">
              <a:latin typeface="黑体" panose="02010609060101010101" pitchFamily="49" charset="-122"/>
              <a:ea typeface="黑体" panose="02010609060101010101" pitchFamily="49" charset="-12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accent1"/>
                </a:solidFill>
                <a:latin typeface="黑体" panose="02010609060101010101" pitchFamily="49" charset="-122"/>
                <a:ea typeface="黑体" panose="02010609060101010101" pitchFamily="49" charset="-122"/>
              </a:rPr>
              <a:t>增量转储：</a:t>
            </a:r>
            <a:r>
              <a:rPr lang="zh-CN" altLang="en-US" dirty="0">
                <a:latin typeface="黑体" panose="02010609060101010101" pitchFamily="49" charset="-122"/>
                <a:ea typeface="黑体" panose="02010609060101010101" pitchFamily="49" charset="-122"/>
              </a:rPr>
              <a:t>只转储上次转储后更新过的数据</a:t>
            </a:r>
            <a:endParaRPr lang="en-US" altLang="zh-CN" dirty="0">
              <a:latin typeface="黑体" panose="02010609060101010101" pitchFamily="49" charset="-122"/>
              <a:ea typeface="黑体" panose="02010609060101010101" pitchFamily="49" charset="-122"/>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lvl="1"/>
            <a:endParaRPr lang="zh-CN" altLang="en-US" dirty="0">
              <a:latin typeface="黑体" panose="02010609060101010101" pitchFamily="49" charset="-122"/>
              <a:ea typeface="黑体" panose="02010609060101010101" pitchFamily="49" charset="-122"/>
            </a:endParaRPr>
          </a:p>
          <a:p>
            <a:pPr lvl="1"/>
            <a:endParaRPr lang="en-US" altLang="zh-CN" dirty="0">
              <a:latin typeface="黑体" panose="02010609060101010101" pitchFamily="49" charset="-122"/>
              <a:ea typeface="黑体" panose="02010609060101010101" pitchFamily="49" charset="-122"/>
            </a:endParaRPr>
          </a:p>
          <a:p>
            <a:pPr lvl="1"/>
            <a:endParaRPr lang="zh-CN" altLang="en-US"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32</a:t>
            </a:fld>
            <a:endParaRPr lang="zh-CN" altLang="en-US"/>
          </a:p>
        </p:txBody>
      </p:sp>
    </p:spTree>
    <p:extLst>
      <p:ext uri="{BB962C8B-B14F-4D97-AF65-F5344CB8AC3E}">
        <p14:creationId xmlns:p14="http://schemas.microsoft.com/office/powerpoint/2010/main" val="818450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34</a:t>
            </a:fld>
            <a:endParaRPr lang="zh-CN" altLang="en-US"/>
          </a:p>
        </p:txBody>
      </p:sp>
    </p:spTree>
    <p:extLst>
      <p:ext uri="{BB962C8B-B14F-4D97-AF65-F5344CB8AC3E}">
        <p14:creationId xmlns:p14="http://schemas.microsoft.com/office/powerpoint/2010/main" val="3738026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zh-CN" altLang="en-US" sz="1700" dirty="0">
                <a:latin typeface="黑体" panose="02010609060101010101" pitchFamily="49" charset="-122"/>
                <a:ea typeface="黑体" panose="02010609060101010101" pitchFamily="49" charset="-122"/>
              </a:rPr>
              <a:t>前面我们给大家介绍了恢复处理的日志技术、检查点技术。当出现的故障是事务故障、系统故障时，利用这两项技术就可以进行应用系统的恢复。但一旦出现介质故障，硬盘中的数据就有可能已经遭受破坏，此时要将数据库恢复到一致性状态，还需要使用备份技术。本节我们给大家介绍故障的分类，以及不同类别故障发生后如何进行系统的恢复。</a:t>
            </a:r>
            <a:endParaRPr lang="en-US" altLang="zh-CN" sz="1700" dirty="0">
              <a:latin typeface="黑体" panose="02010609060101010101" pitchFamily="49" charset="-122"/>
              <a:ea typeface="黑体" panose="02010609060101010101" pitchFamily="49" charset="-122"/>
            </a:endParaRPr>
          </a:p>
          <a:p>
            <a:pPr lvl="2"/>
            <a:endParaRPr lang="en-US" altLang="zh-CN" sz="1700" dirty="0">
              <a:latin typeface="黑体" panose="02010609060101010101" pitchFamily="49" charset="-122"/>
              <a:ea typeface="黑体" panose="02010609060101010101" pitchFamily="49" charset="-122"/>
            </a:endParaRPr>
          </a:p>
          <a:p>
            <a:pPr lvl="2"/>
            <a:endParaRPr lang="en-US" altLang="zh-CN" sz="1700" dirty="0">
              <a:latin typeface="黑体" panose="02010609060101010101" pitchFamily="49" charset="-122"/>
              <a:ea typeface="黑体" panose="02010609060101010101" pitchFamily="49" charset="-122"/>
            </a:endParaRPr>
          </a:p>
          <a:p>
            <a:pPr lvl="2"/>
            <a:r>
              <a:rPr lang="zh-CN" altLang="en-US" sz="1700" dirty="0">
                <a:latin typeface="黑体" panose="02010609060101010101" pitchFamily="49" charset="-122"/>
                <a:ea typeface="黑体" panose="02010609060101010101" pitchFamily="49" charset="-122"/>
              </a:rPr>
              <a:t>事务故障使得事务无法达到预期的终点，数据库可能处于不一致的状态。恢复机制强行回滚该事务，撤销该事务对数据库做的任何修改。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本章内容到此就介绍完了。回顾一下：数据库应用系统在运行过程中可能发生的故障分为三类：事务故障、系统故障、介质故障。当发生事务故障时</a:t>
            </a:r>
          </a:p>
        </p:txBody>
      </p:sp>
      <p:sp>
        <p:nvSpPr>
          <p:cNvPr id="4" name="灯片编号占位符 3"/>
          <p:cNvSpPr>
            <a:spLocks noGrp="1"/>
          </p:cNvSpPr>
          <p:nvPr>
            <p:ph type="sldNum" sz="quarter" idx="10"/>
          </p:nvPr>
        </p:nvSpPr>
        <p:spPr/>
        <p:txBody>
          <a:bodyPr/>
          <a:lstStyle/>
          <a:p>
            <a:fld id="{2B9AA98F-6474-4A59-A3C8-82662F366263}" type="slidenum">
              <a:rPr lang="zh-CN" altLang="en-US" smtClean="0"/>
              <a:t>36</a:t>
            </a:fld>
            <a:endParaRPr lang="zh-CN" altLang="en-US"/>
          </a:p>
        </p:txBody>
      </p:sp>
    </p:spTree>
    <p:extLst>
      <p:ext uri="{BB962C8B-B14F-4D97-AF65-F5344CB8AC3E}">
        <p14:creationId xmlns:p14="http://schemas.microsoft.com/office/powerpoint/2010/main" val="2835638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、后像后写：</a:t>
            </a:r>
            <a:r>
              <a:rPr lang="zh-CN" altLang="en-US" dirty="0">
                <a:latin typeface="黑体" panose="02010609060101010101" pitchFamily="49" charset="-122"/>
                <a:ea typeface="黑体" panose="02010609060101010101" pitchFamily="49" charset="-122"/>
              </a:rPr>
              <a:t>发生故障时数据库中的数据并没有发生变化，所有数据项的修改只是在日志文件中有记录</a:t>
            </a:r>
            <a:endParaRPr lang="en-US" altLang="zh-CN"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1"/>
                </a:solidFill>
                <a:latin typeface="黑体" panose="02010609060101010101" pitchFamily="49" charset="-122"/>
                <a:ea typeface="黑体" panose="02010609060101010101" pitchFamily="49" charset="-122"/>
              </a:rPr>
              <a:t>2</a:t>
            </a:r>
            <a:r>
              <a:rPr lang="zh-CN" altLang="en-US" sz="1200" dirty="0">
                <a:solidFill>
                  <a:schemeClr val="accent1"/>
                </a:solidFill>
                <a:latin typeface="黑体" panose="02010609060101010101" pitchFamily="49" charset="-122"/>
                <a:ea typeface="黑体" panose="02010609060101010101" pitchFamily="49" charset="-122"/>
              </a:rPr>
              <a:t>、后像前写：</a:t>
            </a:r>
            <a:r>
              <a:rPr lang="zh-CN" altLang="en-US" dirty="0">
                <a:latin typeface="黑体" panose="02010609060101010101" pitchFamily="49" charset="-122"/>
                <a:ea typeface="黑体" panose="02010609060101010101" pitchFamily="49" charset="-122"/>
              </a:rPr>
              <a:t>发生故障时，系统可能已将部分或全部数据项的修改写入磁盘</a:t>
            </a:r>
            <a:endParaRPr lang="en-US" altLang="zh-CN"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1"/>
                </a:solidFill>
                <a:latin typeface="黑体" panose="02010609060101010101" pitchFamily="49" charset="-122"/>
                <a:ea typeface="黑体" panose="02010609060101010101" pitchFamily="49" charset="-122"/>
              </a:rPr>
              <a:t>3</a:t>
            </a:r>
            <a:r>
              <a:rPr lang="zh-CN" altLang="en-US" sz="1200" dirty="0">
                <a:solidFill>
                  <a:schemeClr val="accent1"/>
                </a:solidFill>
                <a:latin typeface="黑体" panose="02010609060101010101" pitchFamily="49" charset="-122"/>
                <a:ea typeface="黑体" panose="02010609060101010101" pitchFamily="49" charset="-122"/>
              </a:rPr>
              <a:t>、后像前后写：</a:t>
            </a:r>
            <a:r>
              <a:rPr lang="zh-CN" altLang="en-US" dirty="0">
                <a:latin typeface="黑体" panose="02010609060101010101" pitchFamily="49" charset="-122"/>
                <a:ea typeface="黑体" panose="02010609060101010101" pitchFamily="49" charset="-122"/>
              </a:rPr>
              <a:t>发生故障时系统仍可能已将部分数据项的修改写入磁盘</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37</a:t>
            </a:fld>
            <a:endParaRPr lang="zh-CN" altLang="en-US"/>
          </a:p>
        </p:txBody>
      </p:sp>
    </p:spTree>
    <p:extLst>
      <p:ext uri="{BB962C8B-B14F-4D97-AF65-F5344CB8AC3E}">
        <p14:creationId xmlns:p14="http://schemas.microsoft.com/office/powerpoint/2010/main" val="3959240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effectLst/>
                <a:latin typeface="黑体" panose="02010609060101010101" pitchFamily="49" charset="-122"/>
                <a:ea typeface="黑体" panose="02010609060101010101" pitchFamily="49" charset="-122"/>
                <a:cs typeface="+mn-cs"/>
              </a:rPr>
              <a:t>系统故障</a:t>
            </a:r>
            <a:r>
              <a:rPr lang="zh-CN" altLang="en-US" sz="1200" dirty="0">
                <a:latin typeface="黑体" panose="02010609060101010101" pitchFamily="49" charset="-122"/>
                <a:ea typeface="黑体" panose="02010609060101010101" pitchFamily="49" charset="-122"/>
              </a:rPr>
              <a:t>导致系统易失性存储器中的内容丢失，事务处理停止，但非易失性存储器中的内容不会受到破坏。</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38</a:t>
            </a:fld>
            <a:endParaRPr lang="zh-CN" altLang="en-US"/>
          </a:p>
        </p:txBody>
      </p:sp>
    </p:spTree>
    <p:extLst>
      <p:ext uri="{BB962C8B-B14F-4D97-AF65-F5344CB8AC3E}">
        <p14:creationId xmlns:p14="http://schemas.microsoft.com/office/powerpoint/2010/main" val="4239115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介质故障</a:t>
            </a:r>
            <a:r>
              <a:rPr lang="zh-CN" altLang="en-US" sz="1200" dirty="0">
                <a:latin typeface="黑体" panose="02010609060101010101" pitchFamily="49" charset="-122"/>
                <a:ea typeface="黑体" panose="02010609060101010101" pitchFamily="49" charset="-122"/>
              </a:rPr>
              <a:t>需使用其他非易失性存储器上的数据库后备副本进行故障的恢复。</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    </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本章内容到此介绍完了。我们来回顾一下：数据库应用系统在运行过程中可能会发生三类故障：事务故障、系统故障、介质故障。当发生事务故障和系统故障时，</a:t>
            </a:r>
            <a:r>
              <a:rPr lang="en-US" altLang="zh-CN" dirty="0"/>
              <a:t>DBMS</a:t>
            </a:r>
            <a:r>
              <a:rPr lang="zh-CN" altLang="en-US" sz="1200" dirty="0">
                <a:latin typeface="黑体" panose="02010609060101010101" pitchFamily="49" charset="-122"/>
                <a:ea typeface="黑体" panose="02010609060101010101" pitchFamily="49" charset="-122"/>
              </a:rPr>
              <a:t>利用日志文件</a:t>
            </a:r>
            <a:r>
              <a:rPr lang="zh-CN" altLang="en-US" sz="1200" dirty="0">
                <a:solidFill>
                  <a:srgbClr val="FF0000"/>
                </a:solidFill>
                <a:latin typeface="黑体" panose="02010609060101010101" pitchFamily="49" charset="-122"/>
                <a:ea typeface="黑体" panose="02010609060101010101" pitchFamily="49" charset="-122"/>
              </a:rPr>
              <a:t>撤销未完成事务，重做已提交事务</a:t>
            </a:r>
            <a:r>
              <a:rPr lang="zh-CN" altLang="en-US" sz="1200" dirty="0">
                <a:latin typeface="黑体" panose="02010609060101010101" pitchFamily="49" charset="-122"/>
                <a:ea typeface="黑体" panose="02010609060101010101" pitchFamily="49" charset="-122"/>
              </a:rPr>
              <a:t>。如果是介质故障，则需要首先安装后备副本，之后再利用日志文件对事务执行撤销或重做工作。日志文件有三种记录方式，后像前写、后像后写、后像前后写。三种记录方式在处理未完成事务和已完成事务时的处理代价存在差异。后像前写忽略已完成事务的处理；后像后写忽略未完成事务的处理，后像前后写在创建和扫描</a:t>
            </a:r>
            <a:r>
              <a:rPr lang="en-US" altLang="zh-CN" sz="1200" dirty="0">
                <a:latin typeface="黑体" panose="02010609060101010101" pitchFamily="49" charset="-122"/>
                <a:ea typeface="黑体" panose="02010609060101010101" pitchFamily="49" charset="-122"/>
              </a:rPr>
              <a:t>undo</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redo</a:t>
            </a:r>
            <a:r>
              <a:rPr lang="zh-CN" altLang="en-US" sz="1200" dirty="0">
                <a:latin typeface="黑体" panose="02010609060101010101" pitchFamily="49" charset="-122"/>
                <a:ea typeface="黑体" panose="02010609060101010101" pitchFamily="49" charset="-122"/>
              </a:rPr>
              <a:t>队列时速度更快。无论哪种记录方式，都必须遵守先写日志规则，以确保用户的每一项操作在真正对数据库产生影响之前都有操作记录可寻，确保恢复管理中的</a:t>
            </a:r>
            <a:r>
              <a:rPr lang="en-US" altLang="zh-CN" sz="1200" dirty="0">
                <a:latin typeface="黑体" panose="02010609060101010101" pitchFamily="49" charset="-122"/>
                <a:ea typeface="黑体" panose="02010609060101010101" pitchFamily="49" charset="-122"/>
              </a:rPr>
              <a:t>undo</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redo</a:t>
            </a:r>
            <a:r>
              <a:rPr lang="zh-CN" altLang="en-US" sz="1200" dirty="0">
                <a:latin typeface="黑体" panose="02010609060101010101" pitchFamily="49" charset="-122"/>
                <a:ea typeface="黑体" panose="02010609060101010101" pitchFamily="49" charset="-122"/>
              </a:rPr>
              <a:t>操作都有</a:t>
            </a:r>
            <a:r>
              <a:rPr lang="zh-CN" altLang="en-US" sz="1200">
                <a:latin typeface="黑体" panose="02010609060101010101" pitchFamily="49" charset="-122"/>
                <a:ea typeface="黑体" panose="02010609060101010101" pitchFamily="49" charset="-122"/>
              </a:rPr>
              <a:t>记录可依。日志</a:t>
            </a:r>
            <a:r>
              <a:rPr lang="zh-CN" altLang="en-US" sz="1200" dirty="0">
                <a:latin typeface="黑体" panose="02010609060101010101" pitchFamily="49" charset="-122"/>
                <a:ea typeface="黑体" panose="02010609060101010101" pitchFamily="49" charset="-122"/>
              </a:rPr>
              <a:t>文件的扫描将使用检查点技术减少扫描的记录数、减少不必要的</a:t>
            </a:r>
            <a:r>
              <a:rPr lang="zh-CN" altLang="en-US" sz="1200">
                <a:latin typeface="黑体" panose="02010609060101010101" pitchFamily="49" charset="-122"/>
                <a:ea typeface="黑体" panose="02010609060101010101" pitchFamily="49" charset="-122"/>
              </a:rPr>
              <a:t>人都操作。</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41</a:t>
            </a:fld>
            <a:endParaRPr lang="zh-CN" altLang="en-US"/>
          </a:p>
        </p:txBody>
      </p:sp>
    </p:spTree>
    <p:extLst>
      <p:ext uri="{BB962C8B-B14F-4D97-AF65-F5344CB8AC3E}">
        <p14:creationId xmlns:p14="http://schemas.microsoft.com/office/powerpoint/2010/main" val="157904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4</a:t>
            </a:fld>
            <a:endParaRPr lang="zh-CN" altLang="en-US"/>
          </a:p>
        </p:txBody>
      </p:sp>
    </p:spTree>
    <p:extLst>
      <p:ext uri="{BB962C8B-B14F-4D97-AF65-F5344CB8AC3E}">
        <p14:creationId xmlns:p14="http://schemas.microsoft.com/office/powerpoint/2010/main" val="171561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a:t>
            </a:r>
            <a:r>
              <a:rPr lang="zh-CN" altLang="zh-CN" sz="1200" kern="1200" dirty="0">
                <a:solidFill>
                  <a:schemeClr val="tx1"/>
                </a:solidFill>
                <a:effectLst/>
                <a:latin typeface="+mn-lt"/>
                <a:ea typeface="+mn-ea"/>
                <a:cs typeface="+mn-cs"/>
              </a:rPr>
              <a:t>每个数据库至少具有两个操作系统文件：一个数据文件和一个日志文件。数据文件包含数据和对象，例如表、索引、存储过程和视图。日志文件包含恢复数据库中的所有事务所需的信息。一般来说数据文件大于日志文件，插入或是删除操作时，日志中不但要记录操作还要记录数据，如果</a:t>
            </a:r>
            <a:r>
              <a:rPr lang="zh-CN" altLang="en-US" sz="1200" kern="1200" dirty="0">
                <a:solidFill>
                  <a:schemeClr val="tx1"/>
                </a:solidFill>
                <a:effectLst/>
                <a:latin typeface="+mn-lt"/>
                <a:ea typeface="+mn-ea"/>
                <a:cs typeface="+mn-cs"/>
              </a:rPr>
              <a:t>数据库</a:t>
            </a:r>
            <a:r>
              <a:rPr lang="zh-CN" altLang="zh-CN" sz="1200" kern="1200" dirty="0">
                <a:solidFill>
                  <a:schemeClr val="tx1"/>
                </a:solidFill>
                <a:effectLst/>
                <a:latin typeface="+mn-lt"/>
                <a:ea typeface="+mn-ea"/>
                <a:cs typeface="+mn-cs"/>
              </a:rPr>
              <a:t>更新的次数太多的话，那么数据文件不会怎么改变，但是日志文件会越来越大。</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据库系统在运行过程中，除了需要维持业务上的数据一致，还需要在系统崩溃等情况下保证数据的一致性，这就要将事务的状态以及对数据库修改的详细步骤与内存中的数据分开存放，并存储于磁盘等稳定的介质中，当系统故障等情况下，我们可以通过这些记录来将系统恢复到一致性的状态之下。</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5</a:t>
            </a:fld>
            <a:endParaRPr lang="zh-CN" altLang="en-US"/>
          </a:p>
        </p:txBody>
      </p:sp>
    </p:spTree>
    <p:extLst>
      <p:ext uri="{BB962C8B-B14F-4D97-AF65-F5344CB8AC3E}">
        <p14:creationId xmlns:p14="http://schemas.microsoft.com/office/powerpoint/2010/main" val="1906040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zh-CN" sz="1200" kern="1200" dirty="0">
                <a:solidFill>
                  <a:schemeClr val="tx1"/>
                </a:solidFill>
                <a:effectLst/>
                <a:latin typeface="+mn-lt"/>
                <a:ea typeface="+mn-ea"/>
                <a:cs typeface="+mn-cs"/>
              </a:rPr>
              <a:t>日志记录有几种类型，其中的一种日志记录叫更新日志记录（</a:t>
            </a:r>
            <a:r>
              <a:rPr lang="en-US" altLang="zh-CN" sz="1200" kern="1200" dirty="0">
                <a:solidFill>
                  <a:schemeClr val="tx1"/>
                </a:solidFill>
                <a:effectLst/>
                <a:latin typeface="+mn-lt"/>
                <a:ea typeface="+mn-ea"/>
                <a:cs typeface="+mn-cs"/>
              </a:rPr>
              <a:t>Update Log Record</a:t>
            </a:r>
            <a:r>
              <a:rPr lang="zh-CN" altLang="zh-CN" sz="1200" kern="1200" dirty="0">
                <a:solidFill>
                  <a:schemeClr val="tx1"/>
                </a:solidFill>
                <a:effectLst/>
                <a:latin typeface="+mn-lt"/>
                <a:ea typeface="+mn-ea"/>
                <a:cs typeface="+mn-cs"/>
              </a:rPr>
              <a:t>），记录事务对数据库的写操作，描述内容主要包括：</a:t>
            </a:r>
            <a:r>
              <a:rPr lang="zh-CN" altLang="zh-CN" dirty="0">
                <a:effectLst/>
              </a:rPr>
              <a:t> </a:t>
            </a:r>
            <a:endParaRPr lang="en-US" altLang="zh-CN" dirty="0">
              <a:effectLst/>
            </a:endParaRPr>
          </a:p>
          <a:p>
            <a:r>
              <a:rPr lang="en-US" altLang="zh-CN" dirty="0"/>
              <a:t>2</a:t>
            </a:r>
            <a:r>
              <a:rPr lang="zh-CN" altLang="en-US" dirty="0"/>
              <a:t>、</a:t>
            </a:r>
            <a:r>
              <a:rPr lang="zh-CN" altLang="zh-CN" sz="1200" kern="1200" dirty="0">
                <a:solidFill>
                  <a:schemeClr val="tx1"/>
                </a:solidFill>
                <a:effectLst/>
                <a:latin typeface="+mn-lt"/>
                <a:ea typeface="+mn-ea"/>
                <a:cs typeface="+mn-cs"/>
              </a:rPr>
              <a:t>无论哪种类型，用到的日志记录形式包括：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zh-CN" altLang="zh-CN" sz="1200" kern="1200" dirty="0">
                <a:solidFill>
                  <a:schemeClr val="tx1"/>
                </a:solidFill>
                <a:effectLst/>
                <a:latin typeface="+mn-lt"/>
                <a:ea typeface="+mn-ea"/>
                <a:cs typeface="+mn-cs"/>
              </a:rPr>
              <a:t>每次事务执行写操作，必须在数据库修改前建立此次写操作的日志记录。一旦日志记录已存在，如果需要，就可以将修改由缓冲区写入磁盘，或利用日志记录中的旧值来撤销数据库中的新值。</a:t>
            </a: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6</a:t>
            </a:fld>
            <a:endParaRPr lang="zh-CN" altLang="en-US"/>
          </a:p>
        </p:txBody>
      </p:sp>
    </p:spTree>
    <p:extLst>
      <p:ext uri="{BB962C8B-B14F-4D97-AF65-F5344CB8AC3E}">
        <p14:creationId xmlns:p14="http://schemas.microsoft.com/office/powerpoint/2010/main" val="381998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解释此图</a:t>
            </a:r>
            <a:endParaRPr kumimoji="1" lang="en-US" altLang="zh-CN" dirty="0"/>
          </a:p>
          <a:p>
            <a:endParaRPr kumimoji="1" lang="en-US" altLang="zh-CN" dirty="0"/>
          </a:p>
          <a:p>
            <a:r>
              <a:rPr kumimoji="1" lang="zh-CN" altLang="en-US" dirty="0"/>
              <a:t>本节给大家介绍了日志记录的作用以及日志记录的格式。下节我们将介绍事务在执行过程中在日志文件中的记录内容以及恢复管理器如何处理未完成事务和</a:t>
            </a:r>
            <a:r>
              <a:rPr kumimoji="1" lang="zh-CN" altLang="en-US"/>
              <a:t>已完成事务。</a:t>
            </a:r>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7</a:t>
            </a:fld>
            <a:endParaRPr lang="zh-CN" altLang="en-US"/>
          </a:p>
        </p:txBody>
      </p:sp>
    </p:spTree>
    <p:extLst>
      <p:ext uri="{BB962C8B-B14F-4D97-AF65-F5344CB8AC3E}">
        <p14:creationId xmlns:p14="http://schemas.microsoft.com/office/powerpoint/2010/main" val="159811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事务管理器要完成的工作包括：将关于事务动作的消息传给日志管理器，使动作信息能以“日志记录”的形式存储在日志中；将何时进行</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操作的消息传给缓冲区管理器；传送消息给查询处理器使之能执行查询及其他数据库操作。</a:t>
            </a:r>
          </a:p>
          <a:p>
            <a:r>
              <a:rPr lang="zh-CN" altLang="zh-CN" sz="1200" kern="1200" dirty="0">
                <a:solidFill>
                  <a:schemeClr val="tx1"/>
                </a:solidFill>
                <a:effectLst/>
                <a:latin typeface="+mn-lt"/>
                <a:ea typeface="+mn-ea"/>
                <a:cs typeface="+mn-cs"/>
              </a:rPr>
              <a:t>日志管理器维护日志。日志最初存放在主存缓冲区中，在一定的时刻缓冲区管理器将存放信息复制到磁盘上。日志和数据一样占用磁盘空间。</a:t>
            </a:r>
          </a:p>
          <a:p>
            <a:r>
              <a:rPr lang="zh-CN" altLang="zh-CN" sz="1200" kern="1200" dirty="0">
                <a:solidFill>
                  <a:schemeClr val="tx1"/>
                </a:solidFill>
                <a:effectLst/>
                <a:latin typeface="+mn-lt"/>
                <a:ea typeface="+mn-ea"/>
                <a:cs typeface="+mn-cs"/>
              </a:rPr>
              <a:t>当系统崩溃时恢复管理器被激活，它检查日志并在必要时利用日志恢复数据。</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为了维持正确性原则，我们要求：</a:t>
            </a:r>
          </a:p>
          <a:p>
            <a:r>
              <a:rPr lang="en-US" altLang="zh-CN" sz="1200" kern="1200" dirty="0">
                <a:solidFill>
                  <a:schemeClr val="tx1"/>
                </a:solidFill>
                <a:effectLst/>
                <a:latin typeface="+mn-lt"/>
                <a:ea typeface="+mn-ea"/>
                <a:cs typeface="+mn-cs"/>
                <a:sym typeface="Wingdings"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事务是原子的，即事务必须作为整体执行或根本不执行，如果仅有事务的部分被执行，那么很有可能产生数据库不一致性状态；</a:t>
            </a:r>
          </a:p>
          <a:p>
            <a:r>
              <a:rPr lang="en-US" altLang="zh-CN" sz="1200" kern="1200" dirty="0">
                <a:solidFill>
                  <a:schemeClr val="tx1"/>
                </a:solidFill>
                <a:effectLst/>
                <a:latin typeface="+mn-lt"/>
                <a:ea typeface="+mn-ea"/>
                <a:cs typeface="+mn-cs"/>
                <a:sym typeface="Wingdings" pitchFamily="2"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事务同时执行时进行并发控制，避免可能导致的状态不一致，就像我们在第</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章所做的那样。</a:t>
            </a:r>
          </a:p>
          <a:p>
            <a:endParaRPr kumimoji="1"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t>8</a:t>
            </a:fld>
            <a:endParaRPr lang="zh-CN" altLang="en-US"/>
          </a:p>
        </p:txBody>
      </p:sp>
    </p:spTree>
    <p:extLst>
      <p:ext uri="{BB962C8B-B14F-4D97-AF65-F5344CB8AC3E}">
        <p14:creationId xmlns:p14="http://schemas.microsoft.com/office/powerpoint/2010/main" val="113444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zh-CN" sz="1200" kern="1200" dirty="0">
                <a:solidFill>
                  <a:schemeClr val="tx1"/>
                </a:solidFill>
                <a:effectLst/>
                <a:latin typeface="+mn-lt"/>
                <a:ea typeface="+mn-ea"/>
                <a:cs typeface="+mn-cs"/>
              </a:rPr>
              <a:t>在执行更新事务时，根据后像写入数据库的时间的不同，可有</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种可能的方案保证即使发生故障也保持事务的原子性。</a:t>
            </a:r>
            <a:r>
              <a:rPr lang="zh-CN" altLang="en-US" sz="1200" dirty="0">
                <a:solidFill>
                  <a:schemeClr val="accent1"/>
                </a:solidFill>
                <a:latin typeface="黑体" panose="02010609060101010101" pitchFamily="49" charset="-122"/>
                <a:ea typeface="黑体" panose="02010609060101010101" pitchFamily="49" charset="-122"/>
              </a:rPr>
              <a:t>后像</a:t>
            </a:r>
            <a:r>
              <a:rPr lang="zh-CN" altLang="zh-CN" sz="1200" dirty="0">
                <a:solidFill>
                  <a:schemeClr val="accent1"/>
                </a:solidFill>
                <a:latin typeface="黑体" panose="02010609060101010101" pitchFamily="49" charset="-122"/>
                <a:ea typeface="黑体" panose="02010609060101010101" pitchFamily="49" charset="-122"/>
              </a:rPr>
              <a:t>在事务提交后才写入数据库 </a:t>
            </a:r>
            <a:r>
              <a:rPr lang="zh-CN" altLang="en-US" sz="1200" dirty="0">
                <a:solidFill>
                  <a:schemeClr val="accent1"/>
                </a:solidFill>
                <a:latin typeface="黑体" panose="02010609060101010101" pitchFamily="49" charset="-122"/>
                <a:ea typeface="黑体" panose="02010609060101010101" pitchFamily="49" charset="-122"/>
              </a:rPr>
              <a:t>、后像</a:t>
            </a:r>
            <a:r>
              <a:rPr lang="zh-CN" altLang="zh-CN" sz="1200" dirty="0">
                <a:solidFill>
                  <a:schemeClr val="accent1"/>
                </a:solidFill>
                <a:latin typeface="黑体" panose="02010609060101010101" pitchFamily="49" charset="-122"/>
                <a:ea typeface="黑体" panose="02010609060101010101" pitchFamily="49" charset="-122"/>
              </a:rPr>
              <a:t>在事务提交</a:t>
            </a:r>
            <a:r>
              <a:rPr lang="zh-CN" altLang="en-US" sz="1200" dirty="0">
                <a:solidFill>
                  <a:schemeClr val="accent1"/>
                </a:solidFill>
                <a:latin typeface="黑体" panose="02010609060101010101" pitchFamily="49" charset="-122"/>
                <a:ea typeface="黑体" panose="02010609060101010101" pitchFamily="49" charset="-122"/>
              </a:rPr>
              <a:t>前</a:t>
            </a:r>
            <a:r>
              <a:rPr lang="zh-CN" altLang="zh-CN" sz="1200" dirty="0">
                <a:solidFill>
                  <a:schemeClr val="accent1"/>
                </a:solidFill>
                <a:latin typeface="黑体" panose="02010609060101010101" pitchFamily="49" charset="-122"/>
                <a:ea typeface="黑体" panose="02010609060101010101" pitchFamily="49" charset="-122"/>
              </a:rPr>
              <a:t>写入数据库</a:t>
            </a:r>
            <a:r>
              <a:rPr lang="zh-CN" altLang="en-US" sz="1200" dirty="0">
                <a:solidFill>
                  <a:schemeClr val="accent1"/>
                </a:solidFill>
                <a:latin typeface="黑体" panose="02010609060101010101" pitchFamily="49" charset="-122"/>
                <a:ea typeface="黑体" panose="02010609060101010101" pitchFamily="49" charset="-122"/>
              </a:rPr>
              <a:t>以及后像</a:t>
            </a:r>
            <a:r>
              <a:rPr lang="zh-CN" altLang="zh-CN" sz="1200" dirty="0">
                <a:solidFill>
                  <a:schemeClr val="accent1"/>
                </a:solidFill>
                <a:latin typeface="黑体" panose="02010609060101010101" pitchFamily="49" charset="-122"/>
                <a:ea typeface="黑体" panose="02010609060101010101" pitchFamily="49" charset="-122"/>
              </a:rPr>
              <a:t>在事务提交</a:t>
            </a:r>
            <a:r>
              <a:rPr lang="zh-CN" altLang="en-US" sz="1200" dirty="0">
                <a:solidFill>
                  <a:schemeClr val="accent1"/>
                </a:solidFill>
                <a:latin typeface="黑体" panose="02010609060101010101" pitchFamily="49" charset="-122"/>
                <a:ea typeface="黑体" panose="02010609060101010101" pitchFamily="49" charset="-122"/>
              </a:rPr>
              <a:t>前</a:t>
            </a:r>
            <a:r>
              <a:rPr lang="zh-CN" altLang="zh-CN" sz="1200" dirty="0">
                <a:solidFill>
                  <a:schemeClr val="accent1"/>
                </a:solidFill>
                <a:latin typeface="黑体" panose="02010609060101010101" pitchFamily="49" charset="-122"/>
                <a:ea typeface="黑体" panose="02010609060101010101" pitchFamily="49" charset="-122"/>
              </a:rPr>
              <a:t>后写入数据库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1"/>
                </a:solidFill>
                <a:latin typeface="黑体" panose="02010609060101010101" pitchFamily="49" charset="-122"/>
                <a:ea typeface="黑体" panose="02010609060101010101" pitchFamily="49" charset="-122"/>
              </a:rPr>
              <a:t>2</a:t>
            </a:r>
            <a:r>
              <a:rPr lang="zh-CN" altLang="en-US" sz="1200" dirty="0">
                <a:solidFill>
                  <a:schemeClr val="accent1"/>
                </a:solidFill>
                <a:latin typeface="黑体" panose="02010609060101010101" pitchFamily="49" charset="-122"/>
                <a:ea typeface="黑体" panose="02010609060101010101" pitchFamily="49" charset="-122"/>
              </a:rPr>
              <a:t>、后像</a:t>
            </a:r>
            <a:r>
              <a:rPr lang="zh-CN" altLang="zh-CN" sz="1200" dirty="0">
                <a:solidFill>
                  <a:schemeClr val="accent1"/>
                </a:solidFill>
                <a:latin typeface="黑体" panose="02010609060101010101" pitchFamily="49" charset="-122"/>
                <a:ea typeface="黑体" panose="02010609060101010101" pitchFamily="49" charset="-122"/>
              </a:rPr>
              <a:t>在事务提交后才写入数据库</a:t>
            </a:r>
            <a:r>
              <a:rPr lang="zh-CN" altLang="en-US" sz="1200" dirty="0">
                <a:solidFill>
                  <a:schemeClr val="accent1"/>
                </a:solidFill>
                <a:latin typeface="黑体" panose="02010609060101010101" pitchFamily="49" charset="-122"/>
                <a:ea typeface="黑体" panose="02010609060101010101" pitchFamily="49" charset="-122"/>
              </a:rPr>
              <a:t>又简称为后像后写。它指</a:t>
            </a:r>
            <a:r>
              <a:rPr lang="zh-CN" altLang="zh-CN" sz="1200" dirty="0">
                <a:latin typeface="黑体" panose="02010609060101010101" pitchFamily="49" charset="-122"/>
                <a:ea typeface="黑体" panose="02010609060101010101" pitchFamily="49" charset="-122"/>
              </a:rPr>
              <a:t>将一个事务的所有写操作延迟到事务的操作结束时才执行</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1"/>
                </a:solidFill>
                <a:latin typeface="黑体" panose="02010609060101010101" pitchFamily="49" charset="-122"/>
                <a:ea typeface="黑体" panose="02010609060101010101" pitchFamily="49" charset="-122"/>
              </a:rPr>
              <a:t>3</a:t>
            </a:r>
            <a:r>
              <a:rPr lang="zh-CN" altLang="en-US" sz="1200" dirty="0">
                <a:solidFill>
                  <a:schemeClr val="accent1"/>
                </a:solidFill>
                <a:latin typeface="黑体" panose="02010609060101010101" pitchFamily="49" charset="-122"/>
                <a:ea typeface="黑体" panose="02010609060101010101" pitchFamily="49" charset="-122"/>
              </a:rPr>
              <a:t>、整个事务的执行分三步</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solidFill>
                <a:latin typeface="黑体" panose="02010609060101010101" pitchFamily="49" charset="-122"/>
                <a:ea typeface="黑体" panose="02010609060101010101" pitchFamily="49" charset="-122"/>
              </a:rPr>
              <a:t> </a:t>
            </a: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accent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9</a:t>
            </a:fld>
            <a:endParaRPr lang="zh-CN" altLang="en-US"/>
          </a:p>
        </p:txBody>
      </p:sp>
    </p:spTree>
    <p:extLst>
      <p:ext uri="{BB962C8B-B14F-4D97-AF65-F5344CB8AC3E}">
        <p14:creationId xmlns:p14="http://schemas.microsoft.com/office/powerpoint/2010/main" val="322039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5808AE-8164-48CB-A3EF-C492C5695C4A}"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2A2100-CF2F-4943-B957-4B8F972A9D4C}"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0CE57F-1681-4FD1-9010-C1B75588DF06}"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fld id="{D9B54B1A-4DB7-4656-A761-8F2F4DAA40E6}" type="datetime1">
              <a:rPr lang="zh-CN" altLang="en-US" smtClean="0"/>
              <a:t>2021/2/28</a:t>
            </a:fld>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90A60C-254E-4B62-916C-9E1458C1B9CD}"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A157989-5DCA-4034-AC09-9FF602BFD21E}" type="datetime1">
              <a:rPr lang="zh-CN" altLang="en-US" smtClean="0"/>
              <a:t>2021/2/28</a:t>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E95A9E-E238-42D8-90BF-C675AD1F8458}" type="datetime1">
              <a:rPr lang="zh-CN" altLang="en-US" smtClean="0"/>
              <a:t>2021/2/28</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7A6AB9-EA47-4B7D-B717-1965C9070B8D}" type="datetime1">
              <a:rPr lang="zh-CN" altLang="en-US" smtClean="0"/>
              <a:t>2021/2/28</a:t>
            </a:fld>
            <a:endParaRPr lang="zh-CN" altLang="en-US"/>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BD410-B1DF-458E-850D-500AB6761CB8}" type="datetime1">
              <a:rPr lang="zh-CN" altLang="en-US" smtClean="0"/>
              <a:t>2021/2/28</a:t>
            </a:fld>
            <a:endParaRPr lang="zh-CN" altLang="en-US"/>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B5F69C-414C-402A-903E-438AFAF397B4}" type="datetime1">
              <a:rPr lang="zh-CN" altLang="en-US" smtClean="0"/>
              <a:t>2021/2/28</a:t>
            </a:fld>
            <a:endParaRPr lang="zh-CN" altLang="en-US"/>
          </a:p>
        </p:txBody>
      </p:sp>
      <p:sp>
        <p:nvSpPr>
          <p:cNvPr id="3" name="页脚占位符 2"/>
          <p:cNvSpPr>
            <a:spLocks noGrp="1"/>
          </p:cNvSpPr>
          <p:nvPr>
            <p:ph type="ftr" sz="quarter" idx="11"/>
          </p:nvPr>
        </p:nvSpPr>
        <p:spPr>
          <a:xfrm>
            <a:off x="3023828"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2A32934-241D-4BCF-A1E0-D6A51806E0F3}" type="datetime1">
              <a:rPr lang="zh-CN" altLang="en-US" smtClean="0"/>
              <a:t>2021/2/28</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AD51C6-06E2-42FC-9327-6E972E2D98F7}" type="datetime1">
              <a:rPr lang="zh-CN" altLang="en-US" smtClean="0"/>
              <a:t>2021/2/28</a:t>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A561706-3FF3-42CC-B33B-9731E9656804}" type="datetime1">
              <a:rPr lang="zh-CN" altLang="en-US" smtClean="0"/>
              <a:t>2021/2/28</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6.bin"/><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8.bin"/><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0.bin"/><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5.e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gif"/><Relationship Id="rId5" Type="http://schemas.openxmlformats.org/officeDocument/2006/relationships/image" Target="../media/image7.emf"/><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A166062-6795-A540-9FF0-81C121A97D0E}"/>
              </a:ext>
            </a:extLst>
          </p:cNvPr>
          <p:cNvGrpSpPr/>
          <p:nvPr/>
        </p:nvGrpSpPr>
        <p:grpSpPr>
          <a:xfrm>
            <a:off x="141757" y="3085194"/>
            <a:ext cx="992579" cy="1469784"/>
            <a:chOff x="368875" y="3097788"/>
            <a:chExt cx="992579" cy="1469784"/>
          </a:xfrm>
        </p:grpSpPr>
        <p:grpSp>
          <p:nvGrpSpPr>
            <p:cNvPr id="11" name="组合 10"/>
            <p:cNvGrpSpPr/>
            <p:nvPr/>
          </p:nvGrpSpPr>
          <p:grpSpPr>
            <a:xfrm>
              <a:off x="565594" y="309778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368875" y="3782742"/>
              <a:ext cx="992579"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数据库</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恢复概述</a:t>
              </a:r>
            </a:p>
          </p:txBody>
        </p:sp>
      </p:grpSp>
      <p:grpSp>
        <p:nvGrpSpPr>
          <p:cNvPr id="4" name="组合 3">
            <a:extLst>
              <a:ext uri="{FF2B5EF4-FFF2-40B4-BE49-F238E27FC236}">
                <a16:creationId xmlns:a16="http://schemas.microsoft.com/office/drawing/2014/main" id="{FF562A7A-300A-5847-AD5D-370FFAC045F0}"/>
              </a:ext>
            </a:extLst>
          </p:cNvPr>
          <p:cNvGrpSpPr/>
          <p:nvPr/>
        </p:nvGrpSpPr>
        <p:grpSpPr>
          <a:xfrm>
            <a:off x="1398528" y="3085194"/>
            <a:ext cx="954107" cy="1238952"/>
            <a:chOff x="1559877" y="3097788"/>
            <a:chExt cx="954107" cy="1238952"/>
          </a:xfrm>
        </p:grpSpPr>
        <p:sp>
          <p:nvSpPr>
            <p:cNvPr id="17" name="TextBox 65"/>
            <p:cNvSpPr txBox="1"/>
            <p:nvPr/>
          </p:nvSpPr>
          <p:spPr>
            <a:xfrm>
              <a:off x="1559877" y="3782742"/>
              <a:ext cx="954107"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日志</a:t>
              </a:r>
            </a:p>
          </p:txBody>
        </p:sp>
        <p:grpSp>
          <p:nvGrpSpPr>
            <p:cNvPr id="18" name="组合 17"/>
            <p:cNvGrpSpPr/>
            <p:nvPr/>
          </p:nvGrpSpPr>
          <p:grpSpPr>
            <a:xfrm>
              <a:off x="1790494" y="3097788"/>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grpSp>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a:solidFill>
                  <a:schemeClr val="tx2">
                    <a:lumMod val="50000"/>
                  </a:schemeClr>
                </a:solidFill>
                <a:latin typeface="黑体" panose="02010609060101010101" pitchFamily="49" charset="-122"/>
                <a:ea typeface="黑体" panose="02010609060101010101" pitchFamily="49" charset="-122"/>
              </a:rPr>
              <a:t>数据库系统及应用</a:t>
            </a:r>
          </a:p>
        </p:txBody>
      </p:sp>
      <p:sp>
        <p:nvSpPr>
          <p:cNvPr id="33" name="99         _4"/>
          <p:cNvSpPr/>
          <p:nvPr/>
        </p:nvSpPr>
        <p:spPr>
          <a:xfrm>
            <a:off x="1416416" y="1297083"/>
            <a:ext cx="6081503" cy="1015663"/>
          </a:xfrm>
          <a:prstGeom prst="rect">
            <a:avLst/>
          </a:prstGeom>
          <a:noFill/>
        </p:spPr>
        <p:txBody>
          <a:bodyPr wrap="square" rtlCol="0">
            <a:spAutoFit/>
          </a:bodyPr>
          <a:lstStyle/>
          <a:p>
            <a:pPr algn="ctr" fontAlgn="base">
              <a:spcBef>
                <a:spcPct val="0"/>
              </a:spcBef>
              <a:spcAft>
                <a:spcPct val="0"/>
              </a:spcAft>
            </a:pPr>
            <a:r>
              <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故障恢复</a:t>
            </a:r>
          </a:p>
        </p:txBody>
      </p:sp>
      <p:grpSp>
        <p:nvGrpSpPr>
          <p:cNvPr id="10" name="组合 9">
            <a:extLst>
              <a:ext uri="{FF2B5EF4-FFF2-40B4-BE49-F238E27FC236}">
                <a16:creationId xmlns:a16="http://schemas.microsoft.com/office/drawing/2014/main" id="{A69BEB26-A1E7-A546-AE94-1EC72F0FAB7D}"/>
              </a:ext>
            </a:extLst>
          </p:cNvPr>
          <p:cNvGrpSpPr/>
          <p:nvPr/>
        </p:nvGrpSpPr>
        <p:grpSpPr>
          <a:xfrm>
            <a:off x="2675636" y="3061385"/>
            <a:ext cx="1194558" cy="1469138"/>
            <a:chOff x="2915040" y="3111646"/>
            <a:chExt cx="1194558" cy="1469138"/>
          </a:xfrm>
        </p:grpSpPr>
        <p:grpSp>
          <p:nvGrpSpPr>
            <p:cNvPr id="29" name="组合 28"/>
            <p:cNvGrpSpPr/>
            <p:nvPr/>
          </p:nvGrpSpPr>
          <p:grpSpPr>
            <a:xfrm>
              <a:off x="3152441" y="3111646"/>
              <a:ext cx="522572" cy="522572"/>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a:solidFill>
                    <a:srgbClr val="294A5A"/>
                  </a:solidFill>
                  <a:latin typeface="黑体" panose="02010609060101010101" pitchFamily="49" charset="-122"/>
                  <a:ea typeface="黑体" panose="02010609060101010101" pitchFamily="49" charset="-122"/>
                  <a:cs typeface="+mn-ea"/>
                  <a:sym typeface="+mn-lt"/>
                </a:endParaRPr>
              </a:p>
            </p:txBody>
          </p:sp>
        </p:grpSp>
        <p:sp>
          <p:nvSpPr>
            <p:cNvPr id="41" name="TextBox 65"/>
            <p:cNvSpPr txBox="1"/>
            <p:nvPr/>
          </p:nvSpPr>
          <p:spPr>
            <a:xfrm>
              <a:off x="2915040" y="3795954"/>
              <a:ext cx="1194558" cy="784830"/>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03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事务的撤销</a:t>
              </a:r>
              <a:endParaRPr lang="en-US" altLang="zh-CN" sz="1500" b="1" spc="75"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与重做</a:t>
              </a:r>
            </a:p>
          </p:txBody>
        </p:sp>
      </p:grpSp>
      <p:grpSp>
        <p:nvGrpSpPr>
          <p:cNvPr id="32" name="组合 31">
            <a:extLst>
              <a:ext uri="{FF2B5EF4-FFF2-40B4-BE49-F238E27FC236}">
                <a16:creationId xmlns:a16="http://schemas.microsoft.com/office/drawing/2014/main" id="{8719D63A-9484-8544-83FB-478155426730}"/>
              </a:ext>
            </a:extLst>
          </p:cNvPr>
          <p:cNvGrpSpPr/>
          <p:nvPr/>
        </p:nvGrpSpPr>
        <p:grpSpPr>
          <a:xfrm>
            <a:off x="5267575" y="3085194"/>
            <a:ext cx="954107" cy="1264758"/>
            <a:chOff x="6643465" y="3085194"/>
            <a:chExt cx="954107" cy="1264758"/>
          </a:xfrm>
        </p:grpSpPr>
        <p:sp>
          <p:nvSpPr>
            <p:cNvPr id="28" name="TextBox 67"/>
            <p:cNvSpPr txBox="1"/>
            <p:nvPr/>
          </p:nvSpPr>
          <p:spPr>
            <a:xfrm>
              <a:off x="6643465" y="3795954"/>
              <a:ext cx="954107"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 </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检查点</a:t>
              </a:r>
            </a:p>
          </p:txBody>
        </p:sp>
        <p:grpSp>
          <p:nvGrpSpPr>
            <p:cNvPr id="42" name="组合 41"/>
            <p:cNvGrpSpPr/>
            <p:nvPr/>
          </p:nvGrpSpPr>
          <p:grpSpPr>
            <a:xfrm>
              <a:off x="6679119" y="3085194"/>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grpSp>
      <p:grpSp>
        <p:nvGrpSpPr>
          <p:cNvPr id="9" name="组合 8">
            <a:extLst>
              <a:ext uri="{FF2B5EF4-FFF2-40B4-BE49-F238E27FC236}">
                <a16:creationId xmlns:a16="http://schemas.microsoft.com/office/drawing/2014/main" id="{63E1E163-2356-4A4C-B600-EE7C673F6E96}"/>
              </a:ext>
            </a:extLst>
          </p:cNvPr>
          <p:cNvGrpSpPr/>
          <p:nvPr/>
        </p:nvGrpSpPr>
        <p:grpSpPr>
          <a:xfrm>
            <a:off x="7823900" y="3076308"/>
            <a:ext cx="954107" cy="1238952"/>
            <a:chOff x="7805274" y="3097788"/>
            <a:chExt cx="954107" cy="1238952"/>
          </a:xfrm>
        </p:grpSpPr>
        <p:sp>
          <p:nvSpPr>
            <p:cNvPr id="48" name="TextBox 66"/>
            <p:cNvSpPr txBox="1"/>
            <p:nvPr/>
          </p:nvSpPr>
          <p:spPr>
            <a:xfrm>
              <a:off x="7805274" y="3782742"/>
              <a:ext cx="954107"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07</a:t>
              </a: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恢复处理</a:t>
              </a:r>
            </a:p>
          </p:txBody>
        </p:sp>
        <p:grpSp>
          <p:nvGrpSpPr>
            <p:cNvPr id="49" name="组合 48"/>
            <p:cNvGrpSpPr/>
            <p:nvPr/>
          </p:nvGrpSpPr>
          <p:grpSpPr>
            <a:xfrm>
              <a:off x="7988042" y="3097788"/>
              <a:ext cx="522572" cy="522572"/>
              <a:chOff x="4840168" y="2373480"/>
              <a:chExt cx="522572" cy="522572"/>
            </a:xfrm>
            <a:effectLst>
              <a:outerShdw blurRad="50800" dist="38100" dir="2700000" algn="tl" rotWithShape="0">
                <a:prstClr val="black">
                  <a:alpha val="40000"/>
                </a:prstClr>
              </a:outerShdw>
            </a:effectLst>
          </p:grpSpPr>
          <p:sp>
            <p:nvSpPr>
              <p:cNvPr id="50" name="矩形 49"/>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51" name="任意多边形 50"/>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grpSp>
      <p:grpSp>
        <p:nvGrpSpPr>
          <p:cNvPr id="52" name="组合 51">
            <a:extLst>
              <a:ext uri="{FF2B5EF4-FFF2-40B4-BE49-F238E27FC236}">
                <a16:creationId xmlns:a16="http://schemas.microsoft.com/office/drawing/2014/main" id="{09960563-24A5-284E-B76A-0AE6765DF7FB}"/>
              </a:ext>
            </a:extLst>
          </p:cNvPr>
          <p:cNvGrpSpPr/>
          <p:nvPr/>
        </p:nvGrpSpPr>
        <p:grpSpPr>
          <a:xfrm>
            <a:off x="6494970" y="3076954"/>
            <a:ext cx="992579" cy="1238306"/>
            <a:chOff x="3016029" y="3111646"/>
            <a:chExt cx="992579" cy="1238306"/>
          </a:xfrm>
        </p:grpSpPr>
        <p:grpSp>
          <p:nvGrpSpPr>
            <p:cNvPr id="53" name="组合 52">
              <a:extLst>
                <a:ext uri="{FF2B5EF4-FFF2-40B4-BE49-F238E27FC236}">
                  <a16:creationId xmlns:a16="http://schemas.microsoft.com/office/drawing/2014/main" id="{739FA140-6FFF-D645-8BDD-991E0949ADC2}"/>
                </a:ext>
              </a:extLst>
            </p:cNvPr>
            <p:cNvGrpSpPr/>
            <p:nvPr/>
          </p:nvGrpSpPr>
          <p:grpSpPr>
            <a:xfrm>
              <a:off x="3152441" y="3111646"/>
              <a:ext cx="522572" cy="522572"/>
              <a:chOff x="4840168" y="3172533"/>
              <a:chExt cx="522572" cy="522572"/>
            </a:xfrm>
            <a:effectLst>
              <a:outerShdw blurRad="50800" dist="38100" dir="2700000" algn="tl" rotWithShape="0">
                <a:prstClr val="black">
                  <a:alpha val="40000"/>
                </a:prstClr>
              </a:outerShdw>
            </a:effectLst>
          </p:grpSpPr>
          <p:sp>
            <p:nvSpPr>
              <p:cNvPr id="55" name="矩形 54">
                <a:extLst>
                  <a:ext uri="{FF2B5EF4-FFF2-40B4-BE49-F238E27FC236}">
                    <a16:creationId xmlns:a16="http://schemas.microsoft.com/office/drawing/2014/main" id="{7627A725-953E-5E43-A019-AC907B60D072}"/>
                  </a:ext>
                </a:extLst>
              </p:cNvPr>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56" name="Freeform 18">
                <a:extLst>
                  <a:ext uri="{FF2B5EF4-FFF2-40B4-BE49-F238E27FC236}">
                    <a16:creationId xmlns:a16="http://schemas.microsoft.com/office/drawing/2014/main" id="{091BE933-A322-C040-8681-C5ED8CC457DE}"/>
                  </a:ext>
                </a:extLst>
              </p:cNvPr>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a:solidFill>
                    <a:srgbClr val="294A5A"/>
                  </a:solidFill>
                  <a:latin typeface="黑体" panose="02010609060101010101" pitchFamily="49" charset="-122"/>
                  <a:ea typeface="黑体" panose="02010609060101010101" pitchFamily="49" charset="-122"/>
                  <a:cs typeface="+mn-ea"/>
                  <a:sym typeface="+mn-lt"/>
                </a:endParaRPr>
              </a:p>
            </p:txBody>
          </p:sp>
        </p:grpSp>
        <p:sp>
          <p:nvSpPr>
            <p:cNvPr id="54" name="TextBox 65">
              <a:extLst>
                <a:ext uri="{FF2B5EF4-FFF2-40B4-BE49-F238E27FC236}">
                  <a16:creationId xmlns:a16="http://schemas.microsoft.com/office/drawing/2014/main" id="{A7451A4A-FCE7-AE49-8FDC-B37A39175223}"/>
                </a:ext>
              </a:extLst>
            </p:cNvPr>
            <p:cNvSpPr txBox="1"/>
            <p:nvPr/>
          </p:nvSpPr>
          <p:spPr>
            <a:xfrm>
              <a:off x="3016029" y="3795954"/>
              <a:ext cx="992579"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06</a:t>
              </a: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数据转储</a:t>
              </a:r>
            </a:p>
          </p:txBody>
        </p:sp>
      </p:grpSp>
      <p:grpSp>
        <p:nvGrpSpPr>
          <p:cNvPr id="57" name="组合 56">
            <a:extLst>
              <a:ext uri="{FF2B5EF4-FFF2-40B4-BE49-F238E27FC236}">
                <a16:creationId xmlns:a16="http://schemas.microsoft.com/office/drawing/2014/main" id="{34B5A2EA-7E41-8546-8E58-9FFBEB589CA4}"/>
              </a:ext>
            </a:extLst>
          </p:cNvPr>
          <p:cNvGrpSpPr/>
          <p:nvPr/>
        </p:nvGrpSpPr>
        <p:grpSpPr>
          <a:xfrm>
            <a:off x="3862394" y="3060739"/>
            <a:ext cx="1194558" cy="1238952"/>
            <a:chOff x="267887" y="3097788"/>
            <a:chExt cx="1194558" cy="1238952"/>
          </a:xfrm>
        </p:grpSpPr>
        <p:grpSp>
          <p:nvGrpSpPr>
            <p:cNvPr id="58" name="组合 57">
              <a:extLst>
                <a:ext uri="{FF2B5EF4-FFF2-40B4-BE49-F238E27FC236}">
                  <a16:creationId xmlns:a16="http://schemas.microsoft.com/office/drawing/2014/main" id="{AB4BCDCE-8ADF-4049-9B29-FF9E9E994BA6}"/>
                </a:ext>
              </a:extLst>
            </p:cNvPr>
            <p:cNvGrpSpPr/>
            <p:nvPr/>
          </p:nvGrpSpPr>
          <p:grpSpPr>
            <a:xfrm>
              <a:off x="565594" y="3097788"/>
              <a:ext cx="522572" cy="522572"/>
              <a:chOff x="6501056" y="1873013"/>
              <a:chExt cx="696763" cy="696763"/>
            </a:xfrm>
            <a:effectLst>
              <a:outerShdw blurRad="50800" dist="38100" dir="2700000" algn="tl" rotWithShape="0">
                <a:prstClr val="black">
                  <a:alpha val="40000"/>
                </a:prstClr>
              </a:outerShdw>
            </a:effectLst>
          </p:grpSpPr>
          <p:sp>
            <p:nvSpPr>
              <p:cNvPr id="60" name="矩形 59">
                <a:extLst>
                  <a:ext uri="{FF2B5EF4-FFF2-40B4-BE49-F238E27FC236}">
                    <a16:creationId xmlns:a16="http://schemas.microsoft.com/office/drawing/2014/main" id="{9F984FA4-26D8-E74F-9139-ECB60BA7BE3A}"/>
                  </a:ext>
                </a:extLst>
              </p:cNvPr>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61" name="组合 60">
                <a:extLst>
                  <a:ext uri="{FF2B5EF4-FFF2-40B4-BE49-F238E27FC236}">
                    <a16:creationId xmlns:a16="http://schemas.microsoft.com/office/drawing/2014/main" id="{C63904E0-F507-0C4E-BE2E-AC32B8A5CF81}"/>
                  </a:ext>
                </a:extLst>
              </p:cNvPr>
              <p:cNvGrpSpPr>
                <a:grpSpLocks noChangeAspect="1"/>
              </p:cNvGrpSpPr>
              <p:nvPr/>
            </p:nvGrpSpPr>
            <p:grpSpPr>
              <a:xfrm>
                <a:off x="6616022" y="1996273"/>
                <a:ext cx="466830" cy="450243"/>
                <a:chOff x="7019925" y="5499100"/>
                <a:chExt cx="312738" cy="301626"/>
              </a:xfrm>
              <a:solidFill>
                <a:srgbClr val="BBBE2C"/>
              </a:solidFill>
            </p:grpSpPr>
            <p:sp>
              <p:nvSpPr>
                <p:cNvPr id="62" name="Freeform 252">
                  <a:extLst>
                    <a:ext uri="{FF2B5EF4-FFF2-40B4-BE49-F238E27FC236}">
                      <a16:creationId xmlns:a16="http://schemas.microsoft.com/office/drawing/2014/main" id="{2FF904C2-BD73-0643-9252-7277FCC5C3B3}"/>
                    </a:ext>
                  </a:extLst>
                </p:cNvPr>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63" name="Freeform 253">
                  <a:extLst>
                    <a:ext uri="{FF2B5EF4-FFF2-40B4-BE49-F238E27FC236}">
                      <a16:creationId xmlns:a16="http://schemas.microsoft.com/office/drawing/2014/main" id="{D886A954-5576-B94E-B7BF-3B3FF9B788F7}"/>
                    </a:ext>
                  </a:extLst>
                </p:cNvPr>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59" name="TextBox 64">
              <a:extLst>
                <a:ext uri="{FF2B5EF4-FFF2-40B4-BE49-F238E27FC236}">
                  <a16:creationId xmlns:a16="http://schemas.microsoft.com/office/drawing/2014/main" id="{7D129730-FB2E-714C-A223-7B10EB5549C0}"/>
                </a:ext>
              </a:extLst>
            </p:cNvPr>
            <p:cNvSpPr txBox="1"/>
            <p:nvPr/>
          </p:nvSpPr>
          <p:spPr>
            <a:xfrm>
              <a:off x="267887" y="3782742"/>
              <a:ext cx="1194558"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04</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缓冲区管理</a:t>
              </a:r>
            </a:p>
          </p:txBody>
        </p:sp>
      </p:grpSp>
      <p:sp>
        <p:nvSpPr>
          <p:cNvPr id="8" name="灯片编号占位符 7"/>
          <p:cNvSpPr>
            <a:spLocks noGrp="1"/>
          </p:cNvSpPr>
          <p:nvPr>
            <p:ph type="sldNum" sz="quarter" idx="12"/>
          </p:nvPr>
        </p:nvSpPr>
        <p:spPr/>
        <p:txBody>
          <a:bodyPr/>
          <a:lstStyle/>
          <a:p>
            <a:fld id="{ECB62A96-75BD-4D1B-A9DE-49026C62D5F2}" type="slidenum">
              <a:rPr lang="zh-CN" altLang="en-US" smtClean="0"/>
              <a:t>1</a:t>
            </a:fld>
            <a:endParaRPr lang="zh-CN" altLang="en-US"/>
          </a:p>
        </p:txBody>
      </p:sp>
      <p:sp>
        <p:nvSpPr>
          <p:cNvPr id="64" name="页脚占位符 4"/>
          <p:cNvSpPr>
            <a:spLocks noGrp="1"/>
          </p:cNvSpPr>
          <p:nvPr>
            <p:ph type="ftr" sz="quarter" idx="11"/>
          </p:nvPr>
        </p:nvSpPr>
        <p:spPr>
          <a:xfrm>
            <a:off x="3023828" y="4768735"/>
            <a:ext cx="3067980" cy="273928"/>
          </a:xfrm>
        </p:spPr>
        <p:txBody>
          <a:bodyPr/>
          <a:lstStyle/>
          <a:p>
            <a:r>
              <a:rPr lang="en-US" altLang="zh-CN" smtClean="0"/>
              <a:t>DataBase@UESTC </a:t>
            </a:r>
            <a:r>
              <a:rPr lang="zh-CN" altLang="en-US" smtClean="0"/>
              <a:t>学以致用←→用以促学</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ppt_x"/>
                                          </p:val>
                                        </p:tav>
                                        <p:tav tm="100000">
                                          <p:val>
                                            <p:strVal val="#ppt_x"/>
                                          </p:val>
                                        </p:tav>
                                      </p:tavLst>
                                    </p:anim>
                                    <p:anim calcmode="lin" valueType="num">
                                      <p:cBhvr additive="base">
                                        <p:cTn id="3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500" fill="hold"/>
                                        <p:tgtEl>
                                          <p:spTgt spid="52"/>
                                        </p:tgtEl>
                                        <p:attrNameLst>
                                          <p:attrName>ppt_x</p:attrName>
                                        </p:attrNameLst>
                                      </p:cBhvr>
                                      <p:tavLst>
                                        <p:tav tm="0">
                                          <p:val>
                                            <p:strVal val="#ppt_x"/>
                                          </p:val>
                                        </p:tav>
                                        <p:tav tm="100000">
                                          <p:val>
                                            <p:strVal val="#ppt_x"/>
                                          </p:val>
                                        </p:tav>
                                      </p:tavLst>
                                    </p:anim>
                                    <p:anim calcmode="lin" valueType="num">
                                      <p:cBhvr additive="base">
                                        <p:cTn id="4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3022B56C-D946-004C-9F61-6A09BDC49DCF}"/>
              </a:ext>
            </a:extLst>
          </p:cNvPr>
          <p:cNvSpPr txBox="1">
            <a:spLocks noChangeArrowheads="1"/>
          </p:cNvSpPr>
          <p:nvPr/>
        </p:nvSpPr>
        <p:spPr>
          <a:xfrm>
            <a:off x="392112" y="824209"/>
            <a:ext cx="8359775" cy="197460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事务恢复</a:t>
            </a:r>
            <a:endParaRPr lang="en-US" altLang="zh-CN" sz="2000" dirty="0">
              <a:solidFill>
                <a:schemeClr val="tx2"/>
              </a:solidFill>
              <a:latin typeface="黑体" panose="02010609060101010101" pitchFamily="49" charset="-122"/>
              <a:ea typeface="黑体" panose="02010609060101010101" pitchFamily="49" charset="-122"/>
            </a:endParaRPr>
          </a:p>
          <a:p>
            <a:pPr marL="914400" lvl="2" indent="0">
              <a:lnSpc>
                <a:spcPct val="150000"/>
              </a:lnSpc>
              <a:buNone/>
            </a:pPr>
            <a:endParaRPr lang="en-US" altLang="zh-CN" sz="1100" dirty="0">
              <a:latin typeface="黑体" panose="02010609060101010101" pitchFamily="49" charset="-122"/>
              <a:ea typeface="黑体" panose="02010609060101010101" pitchFamily="49" charset="-122"/>
            </a:endParaRPr>
          </a:p>
          <a:p>
            <a:pPr marL="914400" lvl="2" indent="0">
              <a:lnSpc>
                <a:spcPct val="150000"/>
              </a:lnSpc>
              <a:buNone/>
            </a:pP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忽略未完成的事务；</a:t>
            </a:r>
            <a:endParaRPr lang="en-US" altLang="zh-CN" sz="1600" dirty="0">
              <a:latin typeface="黑体" panose="02010609060101010101" pitchFamily="49" charset="-122"/>
              <a:ea typeface="黑体" panose="02010609060101010101" pitchFamily="49" charset="-122"/>
            </a:endParaRPr>
          </a:p>
          <a:p>
            <a:pPr marL="914400" lvl="2" indent="0">
              <a:lnSpc>
                <a:spcPct val="150000"/>
              </a:lnSpc>
              <a:buNone/>
            </a:pPr>
            <a:endParaRPr lang="en-US" altLang="zh-CN" sz="1600" dirty="0">
              <a:latin typeface="黑体" panose="02010609060101010101" pitchFamily="49" charset="-122"/>
              <a:ea typeface="黑体" panose="02010609060101010101" pitchFamily="49" charset="-122"/>
            </a:endParaRPr>
          </a:p>
          <a:p>
            <a:pPr marL="914400" lvl="2" indent="0">
              <a:lnSpc>
                <a:spcPct val="150000"/>
              </a:lnSpc>
              <a:buNone/>
            </a:pPr>
            <a:r>
              <a:rPr lang="en-US" altLang="zh-CN" sz="1600" dirty="0">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重复</a:t>
            </a:r>
            <a:r>
              <a:rPr lang="en-US" altLang="zh-CN" sz="1600" dirty="0">
                <a:solidFill>
                  <a:srgbClr val="FF0000"/>
                </a:solidFill>
                <a:latin typeface="黑体" panose="02010609060101010101" pitchFamily="49" charset="-122"/>
                <a:ea typeface="黑体" panose="02010609060101010101" pitchFamily="49" charset="-122"/>
              </a:rPr>
              <a:t>(Redo(</a:t>
            </a:r>
            <a:r>
              <a:rPr lang="en-US" altLang="zh-CN" sz="1600" dirty="0" err="1">
                <a:solidFill>
                  <a:srgbClr val="FF0000"/>
                </a:solidFill>
                <a:latin typeface="黑体" panose="02010609060101010101" pitchFamily="49" charset="-122"/>
                <a:ea typeface="黑体" panose="02010609060101010101" pitchFamily="49" charset="-122"/>
              </a:rPr>
              <a:t>Ti</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已提交事务的影响：将事务Ｔ</a:t>
            </a:r>
            <a:r>
              <a:rPr lang="en-US" altLang="zh-CN" sz="1600" dirty="0" err="1">
                <a:latin typeface="黑体" panose="02010609060101010101" pitchFamily="49" charset="-122"/>
                <a:ea typeface="黑体" panose="02010609060101010101" pitchFamily="49" charset="-122"/>
              </a:rPr>
              <a:t>i</a:t>
            </a:r>
            <a:r>
              <a:rPr lang="zh-CN" altLang="en-US" sz="1600" dirty="0">
                <a:latin typeface="黑体" panose="02010609060101010101" pitchFamily="49" charset="-122"/>
                <a:ea typeface="黑体" panose="02010609060101010101" pitchFamily="49" charset="-122"/>
              </a:rPr>
              <a:t>更新的所有数据项的值设为新值</a:t>
            </a:r>
            <a:endParaRPr lang="en-US" altLang="zh-CN" sz="160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9876FE67-24C3-5F4D-8685-CE127B9B3A38}"/>
              </a:ext>
            </a:extLst>
          </p:cNvPr>
          <p:cNvSpPr/>
          <p:nvPr/>
        </p:nvSpPr>
        <p:spPr>
          <a:xfrm>
            <a:off x="326259" y="2861529"/>
            <a:ext cx="7978056" cy="815608"/>
          </a:xfrm>
          <a:prstGeom prst="rect">
            <a:avLst/>
          </a:prstGeom>
        </p:spPr>
        <p:txBody>
          <a:bodyPr wrap="square">
            <a:spAutoFit/>
          </a:bodyPr>
          <a:lstStyle/>
          <a:p>
            <a:pPr marL="800100" lvl="1"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简化日志内容结构</a:t>
            </a:r>
            <a:endParaRPr lang="en-US" altLang="zh-CN" sz="2000" dirty="0">
              <a:solidFill>
                <a:schemeClr val="tx2"/>
              </a:solidFill>
              <a:latin typeface="黑体" panose="02010609060101010101" pitchFamily="49" charset="-122"/>
              <a:ea typeface="黑体" panose="02010609060101010101" pitchFamily="49" charset="-122"/>
            </a:endParaRPr>
          </a:p>
          <a:p>
            <a:pPr lvl="2"/>
            <a:endParaRPr lang="en-US" altLang="zh-CN" sz="11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日志记录</a:t>
            </a:r>
            <a:r>
              <a:rPr lang="en-US" altLang="zh-CN" sz="1600" dirty="0">
                <a:latin typeface="黑体" panose="02010609060101010101" pitchFamily="49" charset="-122"/>
                <a:ea typeface="黑体" panose="02010609060101010101" pitchFamily="49" charset="-122"/>
              </a:rPr>
              <a:t>&lt;T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V1&gt;</a:t>
            </a:r>
            <a:r>
              <a:rPr lang="zh-CN" altLang="en-US" sz="1600" dirty="0">
                <a:latin typeface="黑体" panose="02010609060101010101" pitchFamily="49" charset="-122"/>
                <a:ea typeface="黑体" panose="02010609060101010101" pitchFamily="49" charset="-122"/>
              </a:rPr>
              <a:t>：事务Ｔ对数据项Ｘ执行写操作，写入新值</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 </a:t>
            </a:r>
          </a:p>
        </p:txBody>
      </p:sp>
      <p:sp>
        <p:nvSpPr>
          <p:cNvPr id="11" name="文本框 10">
            <a:extLst>
              <a:ext uri="{FF2B5EF4-FFF2-40B4-BE49-F238E27FC236}">
                <a16:creationId xmlns:a16="http://schemas.microsoft.com/office/drawing/2014/main" id="{90DA133C-CAE9-E94C-A3D2-E7CE1D5DFD0D}"/>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10</a:t>
            </a:fld>
            <a:endParaRPr lang="zh-CN" altLang="en-US"/>
          </a:p>
        </p:txBody>
      </p:sp>
      <p:sp>
        <p:nvSpPr>
          <p:cNvPr id="9" name="文本框 8">
            <a:extLst>
              <a:ext uri="{FF2B5EF4-FFF2-40B4-BE49-F238E27FC236}">
                <a16:creationId xmlns:a16="http://schemas.microsoft.com/office/drawing/2014/main" id="{16059939-97FD-1842-B75C-4206ADB90C57}"/>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后像后写</a:t>
            </a:r>
            <a:endParaRPr lang="zh-CN" altLang="en-US" sz="1400" b="1" dirty="0">
              <a:solidFill>
                <a:srgbClr val="123E6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6298105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additive="base">
                                        <p:cTn id="2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a:extLst>
              <a:ext uri="{FF2B5EF4-FFF2-40B4-BE49-F238E27FC236}">
                <a16:creationId xmlns:a16="http://schemas.microsoft.com/office/drawing/2014/main" id="{B2DC5D50-DE10-AC44-A7AF-25054F7D085E}"/>
              </a:ext>
            </a:extLst>
          </p:cNvPr>
          <p:cNvSpPr txBox="1">
            <a:spLocks/>
          </p:cNvSpPr>
          <p:nvPr/>
        </p:nvSpPr>
        <p:spPr>
          <a:xfrm>
            <a:off x="0" y="615522"/>
            <a:ext cx="8804275" cy="733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80000"/>
              </a:lnSpc>
              <a:buFont typeface="Arial" panose="020B0604020202020204" pitchFamily="34" charset="0"/>
              <a:buNone/>
            </a:pPr>
            <a:endParaRPr lang="en-US" altLang="zh-CN" sz="1600" dirty="0">
              <a:latin typeface="黑体" panose="02010609060101010101" pitchFamily="49" charset="-122"/>
              <a:ea typeface="黑体" panose="02010609060101010101" pitchFamily="49" charset="-122"/>
            </a:endParaRPr>
          </a:p>
          <a:p>
            <a:pPr marL="914400" lvl="2" indent="0">
              <a:lnSpc>
                <a:spcPct val="80000"/>
              </a:lnSpc>
              <a:buNone/>
            </a:pPr>
            <a:r>
              <a:rPr lang="zh-CN" altLang="en-US" sz="1600" dirty="0">
                <a:latin typeface="黑体" panose="02010609060101010101" pitchFamily="49" charset="-122"/>
                <a:ea typeface="黑体" panose="02010609060101010101" pitchFamily="49" charset="-122"/>
              </a:rPr>
              <a:t>药品价格调整：设</a:t>
            </a:r>
            <a:r>
              <a:rPr lang="en-US" altLang="zh-CN" sz="1600" dirty="0">
                <a:latin typeface="黑体" panose="02010609060101010101" pitchFamily="49" charset="-122"/>
                <a:ea typeface="黑体" panose="02010609060101010101" pitchFamily="49" charset="-122"/>
              </a:rPr>
              <a:t>T1</a:t>
            </a:r>
            <a:r>
              <a:rPr lang="zh-CN" altLang="en-US" sz="1600" dirty="0">
                <a:latin typeface="黑体" panose="02010609060101010101" pitchFamily="49" charset="-122"/>
                <a:ea typeface="黑体" panose="02010609060101010101" pitchFamily="49" charset="-122"/>
              </a:rPr>
              <a:t>事务中，药品</a:t>
            </a:r>
            <a:r>
              <a:rPr lang="en-US" altLang="zh-CN" sz="1600" dirty="0">
                <a:latin typeface="黑体" panose="02010609060101010101" pitchFamily="49" charset="-122"/>
                <a:ea typeface="黑体" panose="02010609060101010101" pitchFamily="49" charset="-122"/>
              </a:rPr>
              <a:t>A</a:t>
            </a:r>
            <a:r>
              <a:rPr lang="zh-CN" altLang="en-US" sz="1600" dirty="0">
                <a:latin typeface="黑体" panose="02010609060101010101" pitchFamily="49" charset="-122"/>
                <a:ea typeface="黑体" panose="02010609060101010101" pitchFamily="49" charset="-122"/>
              </a:rPr>
              <a:t>上调</a:t>
            </a:r>
            <a:r>
              <a:rPr lang="en-US" altLang="zh-CN" sz="1600" dirty="0">
                <a:latin typeface="黑体" panose="02010609060101010101" pitchFamily="49" charset="-122"/>
                <a:ea typeface="黑体" panose="02010609060101010101" pitchFamily="49" charset="-122"/>
              </a:rPr>
              <a:t>10%</a:t>
            </a:r>
            <a:r>
              <a:rPr lang="zh-CN" altLang="en-US" sz="1600" dirty="0">
                <a:latin typeface="黑体" panose="02010609060101010101" pitchFamily="49" charset="-122"/>
                <a:ea typeface="黑体" panose="02010609060101010101" pitchFamily="49" charset="-122"/>
              </a:rPr>
              <a:t>，药品</a:t>
            </a:r>
            <a:r>
              <a:rPr lang="en-US" altLang="zh-CN" sz="1600" dirty="0">
                <a:latin typeface="黑体" panose="02010609060101010101" pitchFamily="49" charset="-122"/>
                <a:ea typeface="黑体" panose="02010609060101010101" pitchFamily="49" charset="-122"/>
              </a:rPr>
              <a:t>B</a:t>
            </a:r>
            <a:r>
              <a:rPr lang="zh-CN" altLang="en-US" sz="1600" dirty="0">
                <a:latin typeface="黑体" panose="02010609060101010101" pitchFamily="49" charset="-122"/>
                <a:ea typeface="黑体" panose="02010609060101010101" pitchFamily="49" charset="-122"/>
              </a:rPr>
              <a:t>下浮</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a:t>
            </a:r>
          </a:p>
        </p:txBody>
      </p:sp>
      <p:grpSp>
        <p:nvGrpSpPr>
          <p:cNvPr id="18" name="组合 12">
            <a:extLst>
              <a:ext uri="{FF2B5EF4-FFF2-40B4-BE49-F238E27FC236}">
                <a16:creationId xmlns:a16="http://schemas.microsoft.com/office/drawing/2014/main" id="{EB14DF49-6C82-194F-A700-9D4BF6EA7DED}"/>
              </a:ext>
            </a:extLst>
          </p:cNvPr>
          <p:cNvGrpSpPr>
            <a:grpSpLocks/>
          </p:cNvGrpSpPr>
          <p:nvPr/>
        </p:nvGrpSpPr>
        <p:grpSpPr bwMode="auto">
          <a:xfrm>
            <a:off x="1139594" y="1348947"/>
            <a:ext cx="6683424" cy="3210284"/>
            <a:chOff x="468313" y="2781301"/>
            <a:chExt cx="8353425" cy="2952749"/>
          </a:xfrm>
        </p:grpSpPr>
        <p:sp>
          <p:nvSpPr>
            <p:cNvPr id="19" name="Rectangle 9">
              <a:extLst>
                <a:ext uri="{FF2B5EF4-FFF2-40B4-BE49-F238E27FC236}">
                  <a16:creationId xmlns:a16="http://schemas.microsoft.com/office/drawing/2014/main" id="{03293F40-E5AA-E749-84F6-3E72E77911EB}"/>
                </a:ext>
              </a:extLst>
            </p:cNvPr>
            <p:cNvSpPr>
              <a:spLocks noChangeArrowheads="1"/>
            </p:cNvSpPr>
            <p:nvPr/>
          </p:nvSpPr>
          <p:spPr bwMode="auto">
            <a:xfrm>
              <a:off x="468313" y="2924175"/>
              <a:ext cx="2413373" cy="2809875"/>
            </a:xfrm>
            <a:prstGeom prst="rect">
              <a:avLst/>
            </a:prstGeom>
            <a:solidFill>
              <a:srgbClr val="CCFFFF"/>
            </a:solidFill>
            <a:ln w="28575">
              <a:solidFill>
                <a:schemeClr val="tx1"/>
              </a:solidFill>
              <a:miter lim="800000"/>
              <a:headEnd/>
              <a:tailEnd/>
            </a:ln>
          </p:spPr>
          <p:txBody>
            <a:bodyPr/>
            <a:lstStyle>
              <a:lvl1pPr marL="342900" indent="-342900">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spcBef>
                  <a:spcPct val="20000"/>
                </a:spcBef>
              </a:pPr>
              <a:r>
                <a:rPr lang="en-US" altLang="zh-CN" sz="2000" dirty="0">
                  <a:latin typeface="Arial" panose="020B0604020202020204" pitchFamily="34" charset="0"/>
                  <a:ea typeface="楷体_GB2312" pitchFamily="49" charset="-122"/>
                </a:rPr>
                <a:t>T1</a:t>
              </a:r>
              <a:r>
                <a:rPr lang="zh-CN" altLang="en-US" sz="2000" dirty="0">
                  <a:latin typeface="Arial" panose="020B0604020202020204" pitchFamily="34" charset="0"/>
                  <a:ea typeface="楷体_GB2312" pitchFamily="49" charset="-122"/>
                </a:rPr>
                <a:t>：	</a:t>
              </a:r>
            </a:p>
            <a:p>
              <a:pPr>
                <a:spcBef>
                  <a:spcPct val="20000"/>
                </a:spcBef>
              </a:pPr>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read(A)</a:t>
              </a:r>
            </a:p>
            <a:p>
              <a:pPr>
                <a:spcBef>
                  <a:spcPct val="20000"/>
                </a:spcBef>
              </a:pPr>
              <a:r>
                <a:rPr lang="en-US" altLang="zh-CN" sz="2000" dirty="0">
                  <a:latin typeface="Arial" panose="020B0604020202020204" pitchFamily="34" charset="0"/>
                  <a:ea typeface="楷体_GB2312" pitchFamily="49" charset="-122"/>
                </a:rPr>
                <a:t>	A:=A+A*0.1</a:t>
              </a:r>
            </a:p>
            <a:p>
              <a:pPr>
                <a:spcBef>
                  <a:spcPct val="20000"/>
                </a:spcBef>
              </a:pPr>
              <a:r>
                <a:rPr lang="en-US" altLang="zh-CN" sz="2000" dirty="0">
                  <a:latin typeface="Arial" panose="020B0604020202020204" pitchFamily="34" charset="0"/>
                  <a:ea typeface="楷体_GB2312" pitchFamily="49" charset="-122"/>
                </a:rPr>
                <a:t>	write(A)</a:t>
              </a:r>
            </a:p>
            <a:p>
              <a:pPr>
                <a:spcBef>
                  <a:spcPct val="20000"/>
                </a:spcBef>
              </a:pPr>
              <a:r>
                <a:rPr lang="en-US" altLang="zh-CN" sz="2000" dirty="0">
                  <a:latin typeface="Arial" panose="020B0604020202020204" pitchFamily="34" charset="0"/>
                  <a:ea typeface="楷体_GB2312" pitchFamily="49" charset="-122"/>
                </a:rPr>
                <a:t>	read(B)</a:t>
              </a:r>
            </a:p>
            <a:p>
              <a:pPr>
                <a:spcBef>
                  <a:spcPct val="20000"/>
                </a:spcBef>
              </a:pPr>
              <a:r>
                <a:rPr lang="en-US" altLang="zh-CN" sz="2000" dirty="0">
                  <a:latin typeface="Arial" panose="020B0604020202020204" pitchFamily="34" charset="0"/>
                  <a:ea typeface="楷体_GB2312" pitchFamily="49" charset="-122"/>
                </a:rPr>
                <a:t>	B:=B-B*0.05</a:t>
              </a:r>
            </a:p>
            <a:p>
              <a:pPr>
                <a:spcBef>
                  <a:spcPct val="20000"/>
                </a:spcBef>
              </a:pPr>
              <a:r>
                <a:rPr lang="en-US" altLang="zh-CN" sz="2000" dirty="0">
                  <a:latin typeface="Arial" panose="020B0604020202020204" pitchFamily="34" charset="0"/>
                  <a:ea typeface="楷体_GB2312" pitchFamily="49" charset="-122"/>
                </a:rPr>
                <a:t>	Write(B)</a:t>
              </a:r>
            </a:p>
          </p:txBody>
        </p:sp>
        <p:graphicFrame>
          <p:nvGraphicFramePr>
            <p:cNvPr id="20" name="Object 2">
              <a:extLst>
                <a:ext uri="{FF2B5EF4-FFF2-40B4-BE49-F238E27FC236}">
                  <a16:creationId xmlns:a16="http://schemas.microsoft.com/office/drawing/2014/main" id="{9644FB51-2AF0-1442-937B-1B425D5D445B}"/>
                </a:ext>
              </a:extLst>
            </p:cNvPr>
            <p:cNvGraphicFramePr>
              <a:graphicFrameLocks noChangeAspect="1"/>
            </p:cNvGraphicFramePr>
            <p:nvPr/>
          </p:nvGraphicFramePr>
          <p:xfrm>
            <a:off x="5724525" y="2781301"/>
            <a:ext cx="3097213" cy="2832065"/>
          </p:xfrm>
          <a:graphic>
            <a:graphicData uri="http://schemas.openxmlformats.org/presentationml/2006/ole">
              <mc:AlternateContent xmlns:mc="http://schemas.openxmlformats.org/markup-compatibility/2006">
                <mc:Choice xmlns:v="urn:schemas-microsoft-com:vml" Requires="v">
                  <p:oleObj spid="_x0000_s5146" r:id="rId5" imgW="2298700" imgH="2311400" progId="Visio.Drawing.11">
                    <p:embed/>
                  </p:oleObj>
                </mc:Choice>
                <mc:Fallback>
                  <p:oleObj r:id="rId5" imgW="2298700" imgH="2311400" progId="Visio.Drawing.11">
                    <p:embed/>
                    <p:pic>
                      <p:nvPicPr>
                        <p:cNvPr id="20" name="Object 2">
                          <a:extLst>
                            <a:ext uri="{FF2B5EF4-FFF2-40B4-BE49-F238E27FC236}">
                              <a16:creationId xmlns:a16="http://schemas.microsoft.com/office/drawing/2014/main" id="{9644FB51-2AF0-1442-937B-1B425D5D44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781301"/>
                          <a:ext cx="3097213" cy="2832065"/>
                        </a:xfrm>
                        <a:prstGeom prst="rect">
                          <a:avLst/>
                        </a:prstGeom>
                        <a:solidFill>
                          <a:srgbClr val="CCFFFF"/>
                        </a:solidFill>
                        <a:ln w="28575">
                          <a:solidFill>
                            <a:schemeClr val="tx1"/>
                          </a:solidFill>
                          <a:miter lim="800000"/>
                          <a:headEnd/>
                          <a:tailEnd/>
                        </a:ln>
                      </p:spPr>
                    </p:pic>
                  </p:oleObj>
                </mc:Fallback>
              </mc:AlternateContent>
            </a:graphicData>
          </a:graphic>
        </p:graphicFrame>
        <p:sp>
          <p:nvSpPr>
            <p:cNvPr id="21" name="Line 12">
              <a:extLst>
                <a:ext uri="{FF2B5EF4-FFF2-40B4-BE49-F238E27FC236}">
                  <a16:creationId xmlns:a16="http://schemas.microsoft.com/office/drawing/2014/main" id="{F5661675-85B9-0948-AFB5-E2DF0F495BAC}"/>
                </a:ext>
              </a:extLst>
            </p:cNvPr>
            <p:cNvSpPr>
              <a:spLocks noChangeShapeType="1"/>
            </p:cNvSpPr>
            <p:nvPr/>
          </p:nvSpPr>
          <p:spPr bwMode="auto">
            <a:xfrm>
              <a:off x="2916238" y="4365625"/>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3">
              <a:extLst>
                <a:ext uri="{FF2B5EF4-FFF2-40B4-BE49-F238E27FC236}">
                  <a16:creationId xmlns:a16="http://schemas.microsoft.com/office/drawing/2014/main" id="{93C13890-343D-0D49-9807-4CBADD44498C}"/>
                </a:ext>
              </a:extLst>
            </p:cNvPr>
            <p:cNvSpPr txBox="1">
              <a:spLocks noChangeArrowheads="1"/>
            </p:cNvSpPr>
            <p:nvPr/>
          </p:nvSpPr>
          <p:spPr bwMode="auto">
            <a:xfrm>
              <a:off x="3276600" y="3933825"/>
              <a:ext cx="1871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latin typeface="Arial" panose="020B0604020202020204" pitchFamily="34" charset="0"/>
                  <a:ea typeface="宋体" panose="02010600030101010101" pitchFamily="2" charset="-122"/>
                </a:rPr>
                <a:t>A=20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B=30</a:t>
              </a:r>
            </a:p>
          </p:txBody>
        </p:sp>
      </p:grpSp>
      <p:sp>
        <p:nvSpPr>
          <p:cNvPr id="24" name="文本框 23">
            <a:extLst>
              <a:ext uri="{FF2B5EF4-FFF2-40B4-BE49-F238E27FC236}">
                <a16:creationId xmlns:a16="http://schemas.microsoft.com/office/drawing/2014/main" id="{11FAA0F5-A1DD-C94E-82D8-1FA3E415B17D}"/>
              </a:ext>
            </a:extLst>
          </p:cNvPr>
          <p:cNvSpPr txBox="1"/>
          <p:nvPr/>
        </p:nvSpPr>
        <p:spPr>
          <a:xfrm>
            <a:off x="935596" y="52264"/>
            <a:ext cx="2772308" cy="400110"/>
          </a:xfrm>
          <a:prstGeom prst="rect">
            <a:avLst/>
          </a:prstGeom>
          <a:noFill/>
        </p:spPr>
        <p:txBody>
          <a:bodyPr wrap="square" rtlCol="0">
            <a:spAutoFit/>
          </a:bodyPr>
          <a:lstStyle/>
          <a:p>
            <a:r>
              <a:rPr lang="en-US" altLang="zh-CN" sz="2000" b="1" dirty="0">
                <a:solidFill>
                  <a:srgbClr val="123E61"/>
                </a:solidFill>
                <a:latin typeface="黑体" panose="02010609060101010101" pitchFamily="49" charset="-122"/>
                <a:ea typeface="黑体" panose="02010609060101010101" pitchFamily="49" charset="-122"/>
              </a:rPr>
              <a:t>3.</a:t>
            </a:r>
            <a:r>
              <a:rPr lang="zh-CN" altLang="en-US" sz="2000" b="1" dirty="0">
                <a:solidFill>
                  <a:srgbClr val="123E61"/>
                </a:solidFill>
                <a:latin typeface="黑体" panose="02010609060101010101" pitchFamily="49" charset="-122"/>
                <a:ea typeface="黑体" panose="02010609060101010101" pitchFamily="49" charset="-122"/>
              </a:rPr>
              <a:t>事务撤销与重做</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11</a:t>
            </a:fld>
            <a:endParaRPr lang="zh-CN" altLang="en-US"/>
          </a:p>
        </p:txBody>
      </p:sp>
      <p:sp>
        <p:nvSpPr>
          <p:cNvPr id="13" name="文本框 12">
            <a:extLst>
              <a:ext uri="{FF2B5EF4-FFF2-40B4-BE49-F238E27FC236}">
                <a16:creationId xmlns:a16="http://schemas.microsoft.com/office/drawing/2014/main" id="{16059939-97FD-1842-B75C-4206ADB90C57}"/>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后像后写</a:t>
            </a:r>
            <a:endParaRPr lang="zh-CN" altLang="en-US" sz="1400" b="1" dirty="0">
              <a:solidFill>
                <a:srgbClr val="123E6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65400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3022B56C-D946-004C-9F61-6A09BDC49DCF}"/>
              </a:ext>
            </a:extLst>
          </p:cNvPr>
          <p:cNvSpPr txBox="1">
            <a:spLocks noChangeArrowheads="1"/>
          </p:cNvSpPr>
          <p:nvPr/>
        </p:nvSpPr>
        <p:spPr>
          <a:xfrm>
            <a:off x="636956" y="808348"/>
            <a:ext cx="7499440" cy="33843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80000"/>
              </a:lnSpc>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恢复处理步骤</a:t>
            </a:r>
            <a:endParaRPr lang="en-US" altLang="zh-CN" sz="2000" dirty="0">
              <a:solidFill>
                <a:schemeClr val="tx2"/>
              </a:solidFill>
              <a:latin typeface="黑体" panose="02010609060101010101" pitchFamily="49" charset="-122"/>
              <a:ea typeface="黑体" panose="02010609060101010101" pitchFamily="49" charset="-122"/>
            </a:endParaRPr>
          </a:p>
          <a:p>
            <a:pPr lvl="1">
              <a:lnSpc>
                <a:spcPct val="80000"/>
              </a:lnSpc>
              <a:buFont typeface="Wingdings" pitchFamily="2" charset="2"/>
              <a:buChar char="l"/>
            </a:pPr>
            <a:endParaRPr lang="en-US" altLang="zh-CN" sz="2400" dirty="0">
              <a:solidFill>
                <a:schemeClr val="tx2"/>
              </a:solidFill>
              <a:latin typeface="黑体" panose="02010609060101010101" pitchFamily="49" charset="-122"/>
              <a:ea typeface="黑体" panose="02010609060101010101" pitchFamily="49" charset="-122"/>
            </a:endParaRPr>
          </a:p>
          <a:p>
            <a:pPr marL="914400" lvl="2" indent="0">
              <a:buNone/>
            </a:pPr>
            <a:r>
              <a:rPr lang="en-US" altLang="zh-CN" sz="1600" dirty="0" smtClean="0">
                <a:latin typeface="SimHei" panose="02010609060101010101" pitchFamily="49" charset="-122"/>
                <a:ea typeface="SimHei" panose="02010609060101010101" pitchFamily="49" charset="-122"/>
              </a:rPr>
              <a:t>1.</a:t>
            </a:r>
            <a:r>
              <a:rPr lang="zh-CN" altLang="en-US" sz="1600" dirty="0" smtClean="0">
                <a:latin typeface="SimHei" panose="02010609060101010101" pitchFamily="49" charset="-122"/>
                <a:ea typeface="SimHei" panose="02010609060101010101" pitchFamily="49" charset="-122"/>
              </a:rPr>
              <a:t>从</a:t>
            </a:r>
            <a:r>
              <a:rPr lang="zh-CN" altLang="en-US" sz="1600" dirty="0">
                <a:latin typeface="SimHei" panose="02010609060101010101" pitchFamily="49" charset="-122"/>
                <a:ea typeface="SimHei" panose="02010609060101010101" pitchFamily="49" charset="-122"/>
              </a:rPr>
              <a:t>后向前扫描日志，将提交的事务放入队列</a:t>
            </a:r>
            <a:r>
              <a:rPr lang="en-US" altLang="zh-CN" sz="1600" dirty="0">
                <a:latin typeface="SimHei" panose="02010609060101010101" pitchFamily="49" charset="-122"/>
                <a:ea typeface="SimHei" panose="02010609060101010101" pitchFamily="49" charset="-122"/>
              </a:rPr>
              <a:t>redo-list</a:t>
            </a:r>
          </a:p>
          <a:p>
            <a:pPr marL="914400" lvl="2" indent="0">
              <a:buNone/>
            </a:pPr>
            <a:endParaRPr lang="zh-CN" altLang="en-US" sz="1600" dirty="0">
              <a:latin typeface="SimHei" panose="02010609060101010101" pitchFamily="49" charset="-122"/>
              <a:ea typeface="SimHei" panose="02010609060101010101" pitchFamily="49" charset="-122"/>
            </a:endParaRPr>
          </a:p>
          <a:p>
            <a:pPr marL="914400" lvl="2" indent="0">
              <a:buNone/>
            </a:pPr>
            <a:r>
              <a:rPr lang="en-US" altLang="zh-CN" sz="1600" dirty="0">
                <a:latin typeface="SimHei" panose="02010609060101010101" pitchFamily="49" charset="-122"/>
                <a:ea typeface="SimHei" panose="02010609060101010101" pitchFamily="49" charset="-122"/>
              </a:rPr>
              <a:t>2</a:t>
            </a:r>
            <a:r>
              <a:rPr lang="en-US" altLang="zh-CN" sz="1600" dirty="0" smtClean="0">
                <a:latin typeface="SimHei" panose="02010609060101010101" pitchFamily="49" charset="-122"/>
                <a:ea typeface="SimHei" panose="02010609060101010101" pitchFamily="49" charset="-122"/>
              </a:rPr>
              <a:t>.</a:t>
            </a:r>
            <a:r>
              <a:rPr lang="zh-CN" altLang="en-US" sz="1600" dirty="0" smtClean="0">
                <a:latin typeface="SimHei" panose="02010609060101010101" pitchFamily="49" charset="-122"/>
                <a:ea typeface="SimHei" panose="02010609060101010101" pitchFamily="49" charset="-122"/>
              </a:rPr>
              <a:t>从前</a:t>
            </a:r>
            <a:r>
              <a:rPr lang="zh-CN" altLang="en-US" sz="1600" dirty="0">
                <a:latin typeface="SimHei" panose="02010609060101010101" pitchFamily="49" charset="-122"/>
                <a:ea typeface="SimHei" panose="02010609060101010101" pitchFamily="49" charset="-122"/>
              </a:rPr>
              <a:t>往后扫描日志。对遇到的每一</a:t>
            </a:r>
            <a:r>
              <a:rPr lang="en-US" altLang="zh-CN" sz="1600" dirty="0">
                <a:latin typeface="SimHei" panose="02010609060101010101" pitchFamily="49" charset="-122"/>
                <a:ea typeface="SimHei" panose="02010609060101010101" pitchFamily="49" charset="-122"/>
              </a:rPr>
              <a:t>&lt;T,X,V1&gt;</a:t>
            </a:r>
            <a:r>
              <a:rPr lang="zh-CN" altLang="en-US" sz="1600" dirty="0">
                <a:latin typeface="SimHei" panose="02010609060101010101" pitchFamily="49" charset="-122"/>
                <a:ea typeface="SimHei" panose="02010609060101010101" pitchFamily="49" charset="-122"/>
              </a:rPr>
              <a:t>记录</a:t>
            </a:r>
            <a:r>
              <a:rPr lang="en-US" altLang="zh-CN" sz="1600" dirty="0">
                <a:latin typeface="SimHei" panose="02010609060101010101" pitchFamily="49" charset="-122"/>
                <a:ea typeface="SimHei" panose="02010609060101010101" pitchFamily="49" charset="-122"/>
              </a:rPr>
              <a:t>:</a:t>
            </a:r>
          </a:p>
          <a:p>
            <a:pPr marL="914400" lvl="2" indent="0">
              <a:buNone/>
            </a:pPr>
            <a:endParaRPr lang="en-US" altLang="zh-CN" sz="1600" dirty="0">
              <a:latin typeface="SimHei" panose="02010609060101010101" pitchFamily="49" charset="-122"/>
              <a:ea typeface="SimHei" panose="02010609060101010101" pitchFamily="49" charset="-122"/>
            </a:endParaRPr>
          </a:p>
          <a:p>
            <a:pPr marL="1371600" lvl="3" indent="0">
              <a:buNone/>
            </a:pPr>
            <a:r>
              <a:rPr lang="zh-CN" altLang="en-US" sz="1600" dirty="0">
                <a:latin typeface="SimHei" panose="02010609060101010101" pitchFamily="49" charset="-122"/>
                <a:ea typeface="SimHei" panose="02010609060101010101" pitchFamily="49" charset="-122"/>
              </a:rPr>
              <a:t>如果</a:t>
            </a:r>
            <a:r>
              <a:rPr lang="en-US" altLang="zh-CN" sz="1600" dirty="0">
                <a:latin typeface="SimHei" panose="02010609060101010101" pitchFamily="49" charset="-122"/>
                <a:ea typeface="SimHei" panose="02010609060101010101" pitchFamily="49" charset="-122"/>
              </a:rPr>
              <a:t>T</a:t>
            </a:r>
            <a:r>
              <a:rPr lang="zh-CN" altLang="en-US" sz="1600" dirty="0">
                <a:latin typeface="SimHei" panose="02010609060101010101" pitchFamily="49" charset="-122"/>
                <a:ea typeface="SimHei" panose="02010609060101010101" pitchFamily="49" charset="-122"/>
              </a:rPr>
              <a:t>不是</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中的事务，则什么也不做。</a:t>
            </a:r>
            <a:endParaRPr lang="en-US" altLang="zh-CN" sz="1600" dirty="0">
              <a:latin typeface="SimHei" panose="02010609060101010101" pitchFamily="49" charset="-122"/>
              <a:ea typeface="SimHei" panose="02010609060101010101" pitchFamily="49" charset="-122"/>
            </a:endParaRPr>
          </a:p>
          <a:p>
            <a:pPr marL="1371600" lvl="3" indent="0">
              <a:buNone/>
            </a:pPr>
            <a:endParaRPr lang="en-US" altLang="zh-CN" sz="1600" dirty="0">
              <a:latin typeface="SimHei" panose="02010609060101010101" pitchFamily="49" charset="-122"/>
              <a:ea typeface="SimHei" panose="02010609060101010101" pitchFamily="49" charset="-122"/>
            </a:endParaRPr>
          </a:p>
          <a:p>
            <a:pPr marL="1371600" lvl="3" indent="0">
              <a:buNone/>
            </a:pPr>
            <a:r>
              <a:rPr lang="zh-CN" altLang="en-US" sz="1600" dirty="0">
                <a:latin typeface="SimHei" panose="02010609060101010101" pitchFamily="49" charset="-122"/>
                <a:ea typeface="SimHei" panose="02010609060101010101" pitchFamily="49" charset="-122"/>
              </a:rPr>
              <a:t>如果</a:t>
            </a:r>
            <a:r>
              <a:rPr lang="en-US" altLang="zh-CN" sz="1600" dirty="0">
                <a:latin typeface="SimHei" panose="02010609060101010101" pitchFamily="49" charset="-122"/>
                <a:ea typeface="SimHei" panose="02010609060101010101" pitchFamily="49" charset="-122"/>
              </a:rPr>
              <a:t>T</a:t>
            </a:r>
            <a:r>
              <a:rPr lang="zh-CN" altLang="en-US" sz="1600" dirty="0">
                <a:latin typeface="SimHei" panose="02010609060101010101" pitchFamily="49" charset="-122"/>
                <a:ea typeface="SimHei" panose="02010609060101010101" pitchFamily="49" charset="-122"/>
              </a:rPr>
              <a:t>是</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中的事务，则为数据项</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写入值</a:t>
            </a:r>
            <a:r>
              <a:rPr lang="en-US" altLang="zh-CN" sz="1600" dirty="0">
                <a:latin typeface="SimHei" panose="02010609060101010101" pitchFamily="49" charset="-122"/>
                <a:ea typeface="SimHei" panose="02010609060101010101" pitchFamily="49" charset="-122"/>
              </a:rPr>
              <a:t>V1</a:t>
            </a:r>
          </a:p>
          <a:p>
            <a:pPr marL="1371600" lvl="3" indent="0">
              <a:buNone/>
            </a:pPr>
            <a:endParaRPr lang="zh-CN" altLang="en-US" sz="1600" dirty="0">
              <a:latin typeface="SimHei" panose="02010609060101010101" pitchFamily="49" charset="-122"/>
              <a:ea typeface="SimHei" panose="02010609060101010101" pitchFamily="49" charset="-122"/>
            </a:endParaRPr>
          </a:p>
          <a:p>
            <a:pPr marL="914400" lvl="2" indent="0">
              <a:buNone/>
            </a:pPr>
            <a:r>
              <a:rPr lang="en-US" altLang="zh-CN" sz="1600" dirty="0">
                <a:latin typeface="SimHei" panose="02010609060101010101" pitchFamily="49" charset="-122"/>
                <a:ea typeface="SimHei" panose="02010609060101010101" pitchFamily="49" charset="-122"/>
              </a:rPr>
              <a:t>3.</a:t>
            </a:r>
            <a:r>
              <a:rPr lang="zh-CN" altLang="en-US" sz="1600" dirty="0">
                <a:latin typeface="SimHei" panose="02010609060101010101" pitchFamily="49" charset="-122"/>
                <a:ea typeface="SimHei" panose="02010609060101010101" pitchFamily="49" charset="-122"/>
              </a:rPr>
              <a:t>对每个未完成的事务，在日志中写入一个</a:t>
            </a:r>
            <a:r>
              <a:rPr lang="en-US" altLang="zh-CN" sz="1600" dirty="0">
                <a:latin typeface="SimHei" panose="02010609060101010101" pitchFamily="49" charset="-122"/>
                <a:ea typeface="SimHei" panose="02010609060101010101" pitchFamily="49" charset="-122"/>
              </a:rPr>
              <a:t>&lt;T,ABORT&gt;</a:t>
            </a:r>
            <a:r>
              <a:rPr lang="zh-CN" altLang="en-US" sz="1600" dirty="0">
                <a:latin typeface="SimHei" panose="02010609060101010101" pitchFamily="49" charset="-122"/>
                <a:ea typeface="SimHei" panose="02010609060101010101" pitchFamily="49" charset="-122"/>
              </a:rPr>
              <a:t>记录并刷新日志</a:t>
            </a:r>
          </a:p>
          <a:p>
            <a:pPr marL="914400" lvl="2" indent="0">
              <a:lnSpc>
                <a:spcPct val="80000"/>
              </a:lnSpc>
              <a:buNone/>
            </a:pPr>
            <a:endParaRPr lang="en-US" altLang="zh-CN" sz="1200" dirty="0">
              <a:latin typeface="黑体" panose="02010609060101010101" pitchFamily="49" charset="-122"/>
              <a:ea typeface="黑体" panose="02010609060101010101" pitchFamily="49" charset="-122"/>
            </a:endParaRPr>
          </a:p>
        </p:txBody>
      </p:sp>
      <p:pic>
        <p:nvPicPr>
          <p:cNvPr id="10" name="图片 9" descr="扫描日志记录">
            <a:extLst>
              <a:ext uri="{FF2B5EF4-FFF2-40B4-BE49-F238E27FC236}">
                <a16:creationId xmlns:a16="http://schemas.microsoft.com/office/drawing/2014/main" id="{57B15517-7316-9A48-826B-9A9673340E19}"/>
              </a:ext>
            </a:extLst>
          </p:cNvPr>
          <p:cNvPicPr>
            <a:picLocks noChangeAspect="1"/>
          </p:cNvPicPr>
          <p:nvPr/>
        </p:nvPicPr>
        <p:blipFill>
          <a:blip r:embed="rId4" cstate="print"/>
          <a:stretch>
            <a:fillRect/>
          </a:stretch>
        </p:blipFill>
        <p:spPr>
          <a:xfrm>
            <a:off x="0" y="1234009"/>
            <a:ext cx="1557433" cy="1946792"/>
          </a:xfrm>
          <a:prstGeom prst="rect">
            <a:avLst/>
          </a:prstGeom>
        </p:spPr>
      </p:pic>
      <p:sp>
        <p:nvSpPr>
          <p:cNvPr id="14" name="文本框 13">
            <a:extLst>
              <a:ext uri="{FF2B5EF4-FFF2-40B4-BE49-F238E27FC236}">
                <a16:creationId xmlns:a16="http://schemas.microsoft.com/office/drawing/2014/main" id="{EFA9D93A-878C-DD4F-8EA5-0CE043EEE7AE}"/>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12</a:t>
            </a:fld>
            <a:endParaRPr lang="zh-CN" altLang="en-US"/>
          </a:p>
        </p:txBody>
      </p:sp>
      <p:sp>
        <p:nvSpPr>
          <p:cNvPr id="9" name="文本框 8">
            <a:extLst>
              <a:ext uri="{FF2B5EF4-FFF2-40B4-BE49-F238E27FC236}">
                <a16:creationId xmlns:a16="http://schemas.microsoft.com/office/drawing/2014/main" id="{16059939-97FD-1842-B75C-4206ADB90C57}"/>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后像后写</a:t>
            </a:r>
            <a:endParaRPr lang="zh-CN" altLang="en-US" sz="1400" b="1" dirty="0">
              <a:solidFill>
                <a:srgbClr val="123E6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182508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 calcmode="lin" valueType="num">
                                      <p:cBhvr additive="base">
                                        <p:cTn id="29"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anim calcmode="lin" valueType="num">
                                      <p:cBhvr additive="base">
                                        <p:cTn id="35"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xEl>
                                              <p:pRg st="10" end="10"/>
                                            </p:txEl>
                                          </p:spTgt>
                                        </p:tgtEl>
                                        <p:attrNameLst>
                                          <p:attrName>style.visibility</p:attrName>
                                        </p:attrNameLst>
                                      </p:cBhvr>
                                      <p:to>
                                        <p:strVal val="visible"/>
                                      </p:to>
                                    </p:set>
                                    <p:anim calcmode="lin" valueType="num">
                                      <p:cBhvr additive="base">
                                        <p:cTn id="41"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2">
            <a:extLst>
              <a:ext uri="{FF2B5EF4-FFF2-40B4-BE49-F238E27FC236}">
                <a16:creationId xmlns:a16="http://schemas.microsoft.com/office/drawing/2014/main" id="{BA0E92BE-B042-6844-BFC0-C62E51A947CE}"/>
              </a:ext>
            </a:extLst>
          </p:cNvPr>
          <p:cNvGraphicFramePr>
            <a:graphicFrameLocks noChangeAspect="1"/>
          </p:cNvGraphicFramePr>
          <p:nvPr>
            <p:extLst>
              <p:ext uri="{D42A27DB-BD31-4B8C-83A1-F6EECF244321}">
                <p14:modId xmlns:p14="http://schemas.microsoft.com/office/powerpoint/2010/main" val="1919379285"/>
              </p:ext>
            </p:extLst>
          </p:nvPr>
        </p:nvGraphicFramePr>
        <p:xfrm>
          <a:off x="1043607" y="628906"/>
          <a:ext cx="7056784" cy="2541586"/>
        </p:xfrm>
        <a:graphic>
          <a:graphicData uri="http://schemas.openxmlformats.org/presentationml/2006/ole">
            <mc:AlternateContent xmlns:mc="http://schemas.openxmlformats.org/markup-compatibility/2006">
              <mc:Choice xmlns:v="urn:schemas-microsoft-com:vml" Requires="v">
                <p:oleObj spid="_x0000_s6171" r:id="rId5" imgW="3708400" imgH="1917700" progId="Visio.Drawing.11">
                  <p:embed/>
                </p:oleObj>
              </mc:Choice>
              <mc:Fallback>
                <p:oleObj r:id="rId5" imgW="3708400" imgH="1917700" progId="Visio.Drawing.11">
                  <p:embed/>
                  <p:pic>
                    <p:nvPicPr>
                      <p:cNvPr id="14" name="Object 2">
                        <a:extLst>
                          <a:ext uri="{FF2B5EF4-FFF2-40B4-BE49-F238E27FC236}">
                            <a16:creationId xmlns:a16="http://schemas.microsoft.com/office/drawing/2014/main" id="{BA0E92BE-B042-6844-BFC0-C62E51A947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7" y="628906"/>
                        <a:ext cx="7056784" cy="2541586"/>
                      </a:xfrm>
                      <a:prstGeom prst="rect">
                        <a:avLst/>
                      </a:prstGeom>
                      <a:solidFill>
                        <a:srgbClr val="CCFFFF"/>
                      </a:solidFill>
                      <a:ln w="12700">
                        <a:solidFill>
                          <a:srgbClr val="000000"/>
                        </a:solidFill>
                        <a:miter lim="800000"/>
                        <a:headEnd/>
                        <a:tailEnd/>
                      </a:ln>
                    </p:spPr>
                  </p:pic>
                </p:oleObj>
              </mc:Fallback>
            </mc:AlternateContent>
          </a:graphicData>
        </a:graphic>
      </p:graphicFrame>
      <p:sp>
        <p:nvSpPr>
          <p:cNvPr id="16" name="Text Box 9">
            <a:extLst>
              <a:ext uri="{FF2B5EF4-FFF2-40B4-BE49-F238E27FC236}">
                <a16:creationId xmlns:a16="http://schemas.microsoft.com/office/drawing/2014/main" id="{9AF80B0C-82DC-5C4C-B612-2B80E0796DF1}"/>
              </a:ext>
            </a:extLst>
          </p:cNvPr>
          <p:cNvSpPr txBox="1">
            <a:spLocks noChangeArrowheads="1"/>
          </p:cNvSpPr>
          <p:nvPr/>
        </p:nvSpPr>
        <p:spPr bwMode="auto">
          <a:xfrm>
            <a:off x="1043607" y="4419599"/>
            <a:ext cx="1655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 &lt;T1 ABORT&gt;</a:t>
            </a:r>
          </a:p>
        </p:txBody>
      </p:sp>
      <p:sp>
        <p:nvSpPr>
          <p:cNvPr id="18" name="Text Box 13">
            <a:extLst>
              <a:ext uri="{FF2B5EF4-FFF2-40B4-BE49-F238E27FC236}">
                <a16:creationId xmlns:a16="http://schemas.microsoft.com/office/drawing/2014/main" id="{4FB474BF-CF07-1645-A785-015219463AD2}"/>
              </a:ext>
            </a:extLst>
          </p:cNvPr>
          <p:cNvSpPr txBox="1">
            <a:spLocks noChangeArrowheads="1"/>
          </p:cNvSpPr>
          <p:nvPr/>
        </p:nvSpPr>
        <p:spPr bwMode="auto">
          <a:xfrm>
            <a:off x="2722258" y="3955322"/>
            <a:ext cx="21078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 </a:t>
            </a:r>
            <a:r>
              <a:rPr lang="zh-CN" altLang="en-US" sz="1600" b="1" dirty="0">
                <a:solidFill>
                  <a:srgbClr val="FF6600"/>
                </a:solidFill>
                <a:latin typeface="Arial" panose="020B0604020202020204" pitchFamily="34" charset="0"/>
                <a:ea typeface="宋体" panose="02010600030101010101" pitchFamily="2" charset="-122"/>
              </a:rPr>
              <a:t>若</a:t>
            </a:r>
            <a:r>
              <a:rPr lang="en-US" altLang="zh-CN" sz="1600" b="1" dirty="0">
                <a:solidFill>
                  <a:srgbClr val="FF6600"/>
                </a:solidFill>
                <a:latin typeface="Arial" panose="020B0604020202020204" pitchFamily="34" charset="0"/>
                <a:ea typeface="宋体" panose="02010600030101010101" pitchFamily="2" charset="-122"/>
              </a:rPr>
              <a:t>&lt;T1 COMMIT&gt;</a:t>
            </a:r>
          </a:p>
          <a:p>
            <a:pPr>
              <a:spcBef>
                <a:spcPct val="50000"/>
              </a:spcBef>
            </a:pPr>
            <a:r>
              <a:rPr lang="zh-CN" altLang="en-US" sz="1600" b="1" dirty="0">
                <a:solidFill>
                  <a:srgbClr val="FF6600"/>
                </a:solidFill>
                <a:latin typeface="Arial" panose="020B0604020202020204" pitchFamily="34" charset="0"/>
                <a:ea typeface="宋体" panose="02010600030101010101" pitchFamily="2" charset="-122"/>
              </a:rPr>
              <a:t>在磁盘，处理同</a:t>
            </a:r>
            <a:r>
              <a:rPr lang="en-US" altLang="zh-CN" sz="1600" b="1" dirty="0">
                <a:solidFill>
                  <a:srgbClr val="FF6600"/>
                </a:solidFill>
                <a:latin typeface="Arial" panose="020B0604020202020204" pitchFamily="34" charset="0"/>
                <a:ea typeface="宋体" panose="02010600030101010101" pitchFamily="2" charset="-122"/>
              </a:rPr>
              <a:t>(C)</a:t>
            </a:r>
          </a:p>
        </p:txBody>
      </p:sp>
      <p:sp>
        <p:nvSpPr>
          <p:cNvPr id="19" name="Text Box 14">
            <a:extLst>
              <a:ext uri="{FF2B5EF4-FFF2-40B4-BE49-F238E27FC236}">
                <a16:creationId xmlns:a16="http://schemas.microsoft.com/office/drawing/2014/main" id="{9730AE31-CC7C-B246-872E-33AA347DB75A}"/>
              </a:ext>
            </a:extLst>
          </p:cNvPr>
          <p:cNvSpPr txBox="1">
            <a:spLocks noChangeArrowheads="1"/>
          </p:cNvSpPr>
          <p:nvPr/>
        </p:nvSpPr>
        <p:spPr bwMode="auto">
          <a:xfrm>
            <a:off x="2654790" y="3170492"/>
            <a:ext cx="22427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 </a:t>
            </a:r>
            <a:r>
              <a:rPr lang="zh-CN" altLang="en-US" sz="1600" b="1" dirty="0">
                <a:solidFill>
                  <a:srgbClr val="FF6600"/>
                </a:solidFill>
                <a:latin typeface="Arial" panose="020B0604020202020204" pitchFamily="34" charset="0"/>
                <a:ea typeface="宋体" panose="02010600030101010101" pitchFamily="2" charset="-122"/>
              </a:rPr>
              <a:t>若</a:t>
            </a:r>
            <a:r>
              <a:rPr lang="en-US" altLang="zh-CN" sz="1600" b="1" dirty="0">
                <a:solidFill>
                  <a:srgbClr val="FF6600"/>
                </a:solidFill>
                <a:latin typeface="Arial" panose="020B0604020202020204" pitchFamily="34" charset="0"/>
                <a:ea typeface="宋体" panose="02010600030101010101" pitchFamily="2" charset="-122"/>
              </a:rPr>
              <a:t>&lt;T1 COMMIT&gt;</a:t>
            </a:r>
          </a:p>
          <a:p>
            <a:pPr>
              <a:spcBef>
                <a:spcPct val="50000"/>
              </a:spcBef>
            </a:pPr>
            <a:r>
              <a:rPr lang="zh-CN" altLang="en-US" sz="1600" b="1" dirty="0">
                <a:solidFill>
                  <a:srgbClr val="FF6600"/>
                </a:solidFill>
                <a:latin typeface="Arial" panose="020B0604020202020204" pitchFamily="34" charset="0"/>
                <a:ea typeface="宋体" panose="02010600030101010101" pitchFamily="2" charset="-122"/>
              </a:rPr>
              <a:t>不在磁盘，处理同</a:t>
            </a:r>
            <a:r>
              <a:rPr lang="en-US" altLang="zh-CN" sz="1600" b="1" dirty="0">
                <a:solidFill>
                  <a:srgbClr val="FF6600"/>
                </a:solidFill>
                <a:latin typeface="Arial" panose="020B0604020202020204" pitchFamily="34" charset="0"/>
                <a:ea typeface="宋体" panose="02010600030101010101" pitchFamily="2" charset="-122"/>
              </a:rPr>
              <a:t>(a)</a:t>
            </a:r>
          </a:p>
        </p:txBody>
      </p:sp>
      <p:sp>
        <p:nvSpPr>
          <p:cNvPr id="20" name="Text Box 11">
            <a:extLst>
              <a:ext uri="{FF2B5EF4-FFF2-40B4-BE49-F238E27FC236}">
                <a16:creationId xmlns:a16="http://schemas.microsoft.com/office/drawing/2014/main" id="{9CFA3BC6-C1E9-FD4D-8D3E-4A44C599D1DD}"/>
              </a:ext>
            </a:extLst>
          </p:cNvPr>
          <p:cNvSpPr txBox="1">
            <a:spLocks noChangeArrowheads="1"/>
          </p:cNvSpPr>
          <p:nvPr/>
        </p:nvSpPr>
        <p:spPr bwMode="auto">
          <a:xfrm>
            <a:off x="5005055" y="4372744"/>
            <a:ext cx="936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REDO</a:t>
            </a:r>
          </a:p>
        </p:txBody>
      </p:sp>
      <p:sp>
        <p:nvSpPr>
          <p:cNvPr id="21" name="Text Box 12">
            <a:extLst>
              <a:ext uri="{FF2B5EF4-FFF2-40B4-BE49-F238E27FC236}">
                <a16:creationId xmlns:a16="http://schemas.microsoft.com/office/drawing/2014/main" id="{8BC2E8C9-AB31-014E-AF95-632B4826F9AE}"/>
              </a:ext>
            </a:extLst>
          </p:cNvPr>
          <p:cNvSpPr txBox="1">
            <a:spLocks noChangeArrowheads="1"/>
          </p:cNvSpPr>
          <p:nvPr/>
        </p:nvSpPr>
        <p:spPr bwMode="auto">
          <a:xfrm>
            <a:off x="6380134" y="4372744"/>
            <a:ext cx="1511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b="1" dirty="0">
                <a:solidFill>
                  <a:srgbClr val="FF6600"/>
                </a:solidFill>
                <a:latin typeface="Arial" panose="020B0604020202020204" pitchFamily="34" charset="0"/>
                <a:ea typeface="宋体" panose="02010600030101010101" pitchFamily="2" charset="-122"/>
              </a:rPr>
              <a:t>再次</a:t>
            </a:r>
            <a:r>
              <a:rPr lang="en-US" altLang="zh-CN" sz="1600" b="1" dirty="0">
                <a:solidFill>
                  <a:srgbClr val="FF6600"/>
                </a:solidFill>
                <a:latin typeface="Arial" panose="020B0604020202020204" pitchFamily="34" charset="0"/>
                <a:ea typeface="宋体" panose="02010600030101010101" pitchFamily="2" charset="-122"/>
              </a:rPr>
              <a:t>REDO</a:t>
            </a:r>
          </a:p>
        </p:txBody>
      </p:sp>
      <p:sp>
        <p:nvSpPr>
          <p:cNvPr id="24" name="文本框 23">
            <a:extLst>
              <a:ext uri="{FF2B5EF4-FFF2-40B4-BE49-F238E27FC236}">
                <a16:creationId xmlns:a16="http://schemas.microsoft.com/office/drawing/2014/main" id="{B2B4B0C9-7EE3-8D4A-BE83-97B6C1031E90}"/>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25" name="文本框 24">
            <a:extLst>
              <a:ext uri="{FF2B5EF4-FFF2-40B4-BE49-F238E27FC236}">
                <a16:creationId xmlns:a16="http://schemas.microsoft.com/office/drawing/2014/main" id="{16059939-97FD-1842-B75C-4206ADB90C57}"/>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后像后写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13</a:t>
            </a:fld>
            <a:endParaRPr lang="zh-CN" altLang="en-US"/>
          </a:p>
        </p:txBody>
      </p:sp>
    </p:spTree>
    <p:extLst>
      <p:ext uri="{BB962C8B-B14F-4D97-AF65-F5344CB8AC3E}">
        <p14:creationId xmlns:p14="http://schemas.microsoft.com/office/powerpoint/2010/main" val="11711313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65A9A7-6117-B349-9F5E-7CA279453A05}"/>
              </a:ext>
            </a:extLst>
          </p:cNvPr>
          <p:cNvSpPr/>
          <p:nvPr/>
        </p:nvSpPr>
        <p:spPr>
          <a:xfrm>
            <a:off x="386172" y="844352"/>
            <a:ext cx="8731696" cy="4081117"/>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后像</a:t>
            </a:r>
            <a:r>
              <a:rPr lang="zh-CN" altLang="zh-CN" sz="2000" dirty="0">
                <a:solidFill>
                  <a:schemeClr val="accent1"/>
                </a:solidFill>
                <a:latin typeface="黑体" panose="02010609060101010101" pitchFamily="49" charset="-122"/>
                <a:ea typeface="黑体" panose="02010609060101010101" pitchFamily="49" charset="-122"/>
              </a:rPr>
              <a:t>在事务提交</a:t>
            </a:r>
            <a:r>
              <a:rPr lang="zh-CN" altLang="en-US" sz="2000" dirty="0">
                <a:solidFill>
                  <a:schemeClr val="accent1"/>
                </a:solidFill>
                <a:latin typeface="黑体" panose="02010609060101010101" pitchFamily="49" charset="-122"/>
                <a:ea typeface="黑体" panose="02010609060101010101" pitchFamily="49" charset="-122"/>
              </a:rPr>
              <a:t>前完全</a:t>
            </a:r>
            <a:r>
              <a:rPr lang="zh-CN" altLang="zh-CN" sz="2000" dirty="0">
                <a:solidFill>
                  <a:schemeClr val="accent1"/>
                </a:solidFill>
                <a:latin typeface="黑体" panose="02010609060101010101" pitchFamily="49" charset="-122"/>
                <a:ea typeface="黑体" panose="02010609060101010101" pitchFamily="49" charset="-122"/>
              </a:rPr>
              <a:t>写入数据库 </a:t>
            </a:r>
            <a:endParaRPr lang="en-US" altLang="zh-CN" sz="2000" dirty="0">
              <a:solidFill>
                <a:schemeClr val="accent1"/>
              </a:solidFill>
              <a:latin typeface="黑体" panose="02010609060101010101" pitchFamily="49" charset="-122"/>
              <a:ea typeface="黑体" panose="02010609060101010101" pitchFamily="49" charset="-122"/>
            </a:endParaRPr>
          </a:p>
          <a:p>
            <a:pPr lvl="1"/>
            <a:r>
              <a:rPr lang="en-US" altLang="zh-CN" sz="1100" dirty="0">
                <a:latin typeface="黑体" panose="02010609060101010101" pitchFamily="49" charset="-122"/>
                <a:ea typeface="黑体" panose="02010609060101010101" pitchFamily="49" charset="-122"/>
              </a:rPr>
              <a:t>	</a:t>
            </a:r>
          </a:p>
          <a:p>
            <a:pPr lvl="1"/>
            <a:r>
              <a:rPr lang="zh-CN" altLang="en-US" sz="1600" dirty="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  </a:t>
            </a:r>
            <a:r>
              <a:rPr lang="zh-CN" altLang="zh-CN" sz="1600" dirty="0" smtClean="0">
                <a:latin typeface="黑体" panose="02010609060101010101" pitchFamily="49" charset="-122"/>
                <a:ea typeface="黑体" panose="02010609060101010101" pitchFamily="49" charset="-122"/>
              </a:rPr>
              <a:t>在</a:t>
            </a:r>
            <a:r>
              <a:rPr lang="zh-CN" altLang="zh-CN" sz="1600" dirty="0">
                <a:latin typeface="黑体" panose="02010609060101010101" pitchFamily="49" charset="-122"/>
                <a:ea typeface="黑体" panose="02010609060101010101" pitchFamily="49" charset="-122"/>
              </a:rPr>
              <a:t>日志中记录所有的数据库修改，一个事务的所有写操作在事务提交前时已写入磁盘。 </a:t>
            </a:r>
            <a:endParaRPr lang="en-US" altLang="zh-CN" sz="16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执行规则</a:t>
            </a:r>
            <a:endParaRPr lang="en-US" altLang="zh-CN" sz="2000" dirty="0">
              <a:solidFill>
                <a:schemeClr val="accent1"/>
              </a:solidFill>
              <a:latin typeface="黑体" panose="02010609060101010101" pitchFamily="49" charset="-122"/>
              <a:ea typeface="黑体" panose="02010609060101010101" pitchFamily="49" charset="-122"/>
            </a:endParaRPr>
          </a:p>
          <a:p>
            <a:pPr lvl="2">
              <a:buSzPct val="80000"/>
            </a:pPr>
            <a:endParaRPr lang="en-US" altLang="zh-CN" sz="1100" dirty="0">
              <a:latin typeface="黑体" panose="02010609060101010101" pitchFamily="49" charset="-122"/>
              <a:ea typeface="黑体" panose="02010609060101010101" pitchFamily="49" charset="-122"/>
            </a:endParaRPr>
          </a:p>
          <a:p>
            <a:pPr lvl="2">
              <a:lnSpc>
                <a:spcPct val="150000"/>
              </a:lnSpc>
              <a:buSzPct val="80000"/>
            </a:pPr>
            <a:r>
              <a:rPr lang="zh-CN" altLang="en-US" sz="1600" dirty="0">
                <a:solidFill>
                  <a:srgbClr val="FF0000"/>
                </a:solidFill>
                <a:latin typeface="黑体" panose="02010609060101010101" pitchFamily="49" charset="-122"/>
                <a:ea typeface="黑体" panose="02010609060101010101" pitchFamily="49" charset="-122"/>
              </a:rPr>
              <a:t>日志先写：</a:t>
            </a:r>
            <a:r>
              <a:rPr lang="zh-CN" altLang="en-US" sz="1600" dirty="0">
                <a:latin typeface="黑体" panose="02010609060101010101" pitchFamily="49" charset="-122"/>
                <a:ea typeface="黑体" panose="02010609060101010101" pitchFamily="49" charset="-122"/>
              </a:rPr>
              <a:t>如果事务</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改变了数据项</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，则记录变化的日志记录必须在数据项的新值写到磁盘前写入稳定的</a:t>
            </a:r>
            <a:r>
              <a:rPr lang="zh-CN" altLang="en-US" sz="1600" dirty="0" smtClean="0">
                <a:latin typeface="黑体" panose="02010609060101010101" pitchFamily="49" charset="-122"/>
                <a:ea typeface="黑体" panose="02010609060101010101" pitchFamily="49" charset="-122"/>
              </a:rPr>
              <a:t>存储器。</a:t>
            </a:r>
            <a:endParaRPr lang="zh-CN" altLang="en-US" sz="1600" dirty="0">
              <a:latin typeface="黑体" panose="02010609060101010101" pitchFamily="49" charset="-122"/>
              <a:ea typeface="黑体" panose="02010609060101010101" pitchFamily="49" charset="-122"/>
            </a:endParaRPr>
          </a:p>
          <a:p>
            <a:pPr lvl="2">
              <a:lnSpc>
                <a:spcPct val="150000"/>
              </a:lnSpc>
              <a:spcBef>
                <a:spcPct val="20000"/>
              </a:spcBef>
            </a:pPr>
            <a:endParaRPr lang="zh-CN" altLang="en-US" sz="1600" dirty="0">
              <a:latin typeface="黑体" panose="02010609060101010101" pitchFamily="49" charset="-122"/>
              <a:ea typeface="黑体" panose="02010609060101010101" pitchFamily="49" charset="-122"/>
            </a:endParaRPr>
          </a:p>
          <a:p>
            <a:pPr lvl="2">
              <a:lnSpc>
                <a:spcPct val="150000"/>
              </a:lnSpc>
            </a:pPr>
            <a:r>
              <a:rPr lang="zh-CN" altLang="en-US" sz="1600" dirty="0">
                <a:latin typeface="黑体" panose="02010609060101010101" pitchFamily="49" charset="-122"/>
                <a:ea typeface="黑体" panose="02010609060101010101" pitchFamily="49" charset="-122"/>
              </a:rPr>
              <a:t>如果事务提交，则</a:t>
            </a:r>
            <a:r>
              <a:rPr lang="en-US" altLang="zh-CN" sz="1600" dirty="0">
                <a:latin typeface="黑体" panose="02010609060101010101" pitchFamily="49" charset="-122"/>
                <a:ea typeface="黑体" panose="02010609060101010101" pitchFamily="49" charset="-122"/>
              </a:rPr>
              <a:t>&lt;T COMMIT&gt;</a:t>
            </a:r>
            <a:r>
              <a:rPr lang="zh-CN" altLang="en-US" sz="1600" dirty="0">
                <a:latin typeface="黑体" panose="02010609060101010101" pitchFamily="49" charset="-122"/>
                <a:ea typeface="黑体" panose="02010609060101010101" pitchFamily="49" charset="-122"/>
              </a:rPr>
              <a:t>日志记录必须在事务改变的所有数据项的新值写入到磁盘后再写入稳定的存储器，但应</a:t>
            </a:r>
            <a:r>
              <a:rPr lang="zh-CN" altLang="en-US" sz="1600" dirty="0" smtClean="0">
                <a:solidFill>
                  <a:srgbClr val="FF0000"/>
                </a:solidFill>
                <a:latin typeface="黑体" panose="02010609060101010101" pitchFamily="49" charset="-122"/>
                <a:ea typeface="黑体" panose="02010609060101010101" pitchFamily="49" charset="-122"/>
              </a:rPr>
              <a:t>尽快。</a:t>
            </a:r>
            <a:endParaRPr lang="zh-CN" altLang="en-US" sz="1600" dirty="0">
              <a:solidFill>
                <a:srgbClr val="FF0000"/>
              </a:solidFill>
              <a:latin typeface="黑体" panose="02010609060101010101" pitchFamily="49" charset="-122"/>
              <a:ea typeface="黑体" panose="02010609060101010101" pitchFamily="49" charset="-122"/>
            </a:endParaRPr>
          </a:p>
          <a:p>
            <a:pPr lvl="2"/>
            <a:endParaRPr lang="en-US" altLang="zh-CN"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zh-CN" altLang="en-US" dirty="0">
              <a:solidFill>
                <a:schemeClr val="tx2"/>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61248BD6-64E6-BC42-AF87-6D810A68F144}"/>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13" name="文本框 12">
            <a:extLst>
              <a:ext uri="{FF2B5EF4-FFF2-40B4-BE49-F238E27FC236}">
                <a16:creationId xmlns:a16="http://schemas.microsoft.com/office/drawing/2014/main" id="{3C7E17E9-7C16-194E-8545-E07B067C2D42}"/>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14</a:t>
            </a:fld>
            <a:endParaRPr lang="zh-CN" altLang="en-US"/>
          </a:p>
        </p:txBody>
      </p:sp>
    </p:spTree>
    <p:extLst>
      <p:ext uri="{BB962C8B-B14F-4D97-AF65-F5344CB8AC3E}">
        <p14:creationId xmlns:p14="http://schemas.microsoft.com/office/powerpoint/2010/main" val="396839478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3022B56C-D946-004C-9F61-6A09BDC49DCF}"/>
              </a:ext>
            </a:extLst>
          </p:cNvPr>
          <p:cNvSpPr txBox="1">
            <a:spLocks noChangeArrowheads="1"/>
          </p:cNvSpPr>
          <p:nvPr/>
        </p:nvSpPr>
        <p:spPr>
          <a:xfrm>
            <a:off x="257624" y="2804379"/>
            <a:ext cx="8562848" cy="11553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80000"/>
              </a:lnSpc>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事务恢复</a:t>
            </a:r>
            <a:endParaRPr lang="en-US" altLang="zh-CN" sz="2000" dirty="0">
              <a:solidFill>
                <a:schemeClr val="tx2"/>
              </a:solidFill>
              <a:latin typeface="黑体" panose="02010609060101010101" pitchFamily="49" charset="-122"/>
              <a:ea typeface="黑体" panose="02010609060101010101" pitchFamily="49" charset="-122"/>
            </a:endParaRPr>
          </a:p>
          <a:p>
            <a:pPr marL="914400" lvl="2" indent="0">
              <a:lnSpc>
                <a:spcPct val="80000"/>
              </a:lnSpc>
              <a:buNone/>
            </a:pPr>
            <a:endParaRPr lang="en-US" altLang="zh-CN" sz="1100" dirty="0">
              <a:latin typeface="黑体" panose="02010609060101010101" pitchFamily="49" charset="-122"/>
              <a:ea typeface="黑体" panose="02010609060101010101" pitchFamily="49" charset="-122"/>
            </a:endParaRPr>
          </a:p>
          <a:p>
            <a:pPr marL="914400" lvl="2" indent="0">
              <a:lnSpc>
                <a:spcPct val="80000"/>
              </a:lnSpc>
              <a:buNone/>
            </a:pPr>
            <a:r>
              <a:rPr lang="zh-CN" altLang="en-US" sz="1600" dirty="0">
                <a:solidFill>
                  <a:srgbClr val="FF0000"/>
                </a:solidFill>
                <a:latin typeface="黑体" panose="02010609060101010101" pitchFamily="49" charset="-122"/>
                <a:ea typeface="黑体" panose="02010609060101010101" pitchFamily="49" charset="-122"/>
              </a:rPr>
              <a:t>撤销</a:t>
            </a:r>
            <a:r>
              <a:rPr lang="en-US" altLang="zh-CN" sz="1600" dirty="0">
                <a:solidFill>
                  <a:srgbClr val="FF0000"/>
                </a:solidFill>
                <a:latin typeface="黑体" panose="02010609060101010101" pitchFamily="49" charset="-122"/>
                <a:ea typeface="黑体" panose="02010609060101010101" pitchFamily="49" charset="-122"/>
              </a:rPr>
              <a:t>(Undo</a:t>
            </a:r>
            <a:r>
              <a:rPr lang="zh-CN" altLang="en-US" sz="1600" dirty="0">
                <a:solidFill>
                  <a:srgbClr val="FF0000"/>
                </a:solidFill>
                <a:latin typeface="黑体" panose="02010609060101010101" pitchFamily="49" charset="-122"/>
                <a:ea typeface="黑体" panose="02010609060101010101" pitchFamily="49" charset="-122"/>
              </a:rPr>
              <a:t>（Ｔ</a:t>
            </a:r>
            <a:r>
              <a:rPr lang="en-US" altLang="zh-CN" sz="1600" dirty="0" err="1">
                <a:solidFill>
                  <a:srgbClr val="FF0000"/>
                </a:solidFill>
                <a:latin typeface="黑体" panose="02010609060101010101" pitchFamily="49" charset="-122"/>
                <a:ea typeface="黑体" panose="02010609060101010101" pitchFamily="49" charset="-122"/>
              </a:rPr>
              <a:t>i</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未完成的事务</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将事务Ｔ</a:t>
            </a:r>
            <a:r>
              <a:rPr lang="en-US" altLang="zh-CN" sz="1600" dirty="0" err="1">
                <a:latin typeface="黑体" panose="02010609060101010101" pitchFamily="49" charset="-122"/>
                <a:ea typeface="黑体" panose="02010609060101010101" pitchFamily="49" charset="-122"/>
              </a:rPr>
              <a:t>i</a:t>
            </a:r>
            <a:r>
              <a:rPr lang="zh-CN" altLang="en-US" sz="1600" dirty="0">
                <a:latin typeface="黑体" panose="02010609060101010101" pitchFamily="49" charset="-122"/>
                <a:ea typeface="黑体" panose="02010609060101010101" pitchFamily="49" charset="-122"/>
              </a:rPr>
              <a:t>更新的所有数据项的值设为旧</a:t>
            </a:r>
            <a:r>
              <a:rPr lang="zh-CN" altLang="en-US" sz="1600" dirty="0" smtClean="0">
                <a:latin typeface="黑体" panose="02010609060101010101" pitchFamily="49" charset="-122"/>
                <a:ea typeface="黑体" panose="02010609060101010101" pitchFamily="49" charset="-122"/>
              </a:rPr>
              <a:t>值。</a:t>
            </a:r>
            <a:endParaRPr lang="en-US" altLang="zh-CN" sz="1600" dirty="0">
              <a:latin typeface="黑体" panose="02010609060101010101" pitchFamily="49" charset="-122"/>
              <a:ea typeface="黑体" panose="02010609060101010101" pitchFamily="49" charset="-122"/>
            </a:endParaRPr>
          </a:p>
          <a:p>
            <a:pPr marL="914400" lvl="2" indent="0">
              <a:lnSpc>
                <a:spcPct val="80000"/>
              </a:lnSpc>
              <a:buNone/>
            </a:pPr>
            <a:endParaRPr lang="en-US" altLang="zh-CN" sz="1100" dirty="0">
              <a:latin typeface="黑体" panose="02010609060101010101" pitchFamily="49" charset="-122"/>
              <a:ea typeface="黑体" panose="02010609060101010101" pitchFamily="49" charset="-122"/>
            </a:endParaRPr>
          </a:p>
          <a:p>
            <a:pPr marL="914400" lvl="2" indent="0">
              <a:lnSpc>
                <a:spcPct val="80000"/>
              </a:lnSpc>
              <a:buNone/>
            </a:pPr>
            <a:endParaRPr lang="en-US" altLang="zh-CN" sz="110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9876FE67-24C3-5F4D-8685-CE127B9B3A38}"/>
              </a:ext>
            </a:extLst>
          </p:cNvPr>
          <p:cNvSpPr/>
          <p:nvPr/>
        </p:nvSpPr>
        <p:spPr>
          <a:xfrm>
            <a:off x="257624" y="3616660"/>
            <a:ext cx="8382828" cy="815608"/>
          </a:xfrm>
          <a:prstGeom prst="rect">
            <a:avLst/>
          </a:prstGeom>
        </p:spPr>
        <p:txBody>
          <a:bodyPr wrap="square">
            <a:spAutoFit/>
          </a:bodyPr>
          <a:lstStyle/>
          <a:p>
            <a:pPr marL="800100" lvl="1"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简化日志内容结构</a:t>
            </a:r>
            <a:endParaRPr lang="en-US" altLang="zh-CN" sz="2000" dirty="0">
              <a:solidFill>
                <a:schemeClr val="tx2"/>
              </a:solidFill>
              <a:latin typeface="黑体" panose="02010609060101010101" pitchFamily="49" charset="-122"/>
              <a:ea typeface="黑体" panose="02010609060101010101" pitchFamily="49" charset="-122"/>
            </a:endParaRPr>
          </a:p>
          <a:p>
            <a:pPr lvl="2"/>
            <a:endParaRPr lang="en-US" altLang="zh-CN" sz="11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日志记录</a:t>
            </a:r>
            <a:r>
              <a:rPr lang="en-US" altLang="zh-CN" sz="1600" dirty="0">
                <a:latin typeface="黑体" panose="02010609060101010101" pitchFamily="49" charset="-122"/>
                <a:ea typeface="黑体" panose="02010609060101010101" pitchFamily="49" charset="-122"/>
              </a:rPr>
              <a:t>&lt;T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 &gt;</a:t>
            </a:r>
            <a:r>
              <a:rPr lang="zh-CN" altLang="en-US" sz="1600" dirty="0">
                <a:latin typeface="黑体" panose="02010609060101010101" pitchFamily="49" charset="-122"/>
                <a:ea typeface="黑体" panose="02010609060101010101" pitchFamily="49" charset="-122"/>
              </a:rPr>
              <a:t>表示：事务Ｔ对数据项Ｘ执行写操作，写前的旧值为</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a:t>
            </a:r>
          </a:p>
        </p:txBody>
      </p:sp>
      <p:sp>
        <p:nvSpPr>
          <p:cNvPr id="3" name="矩形 2">
            <a:extLst>
              <a:ext uri="{FF2B5EF4-FFF2-40B4-BE49-F238E27FC236}">
                <a16:creationId xmlns:a16="http://schemas.microsoft.com/office/drawing/2014/main" id="{3CA52B00-BC47-1743-B878-08561940F18B}"/>
              </a:ext>
            </a:extLst>
          </p:cNvPr>
          <p:cNvSpPr/>
          <p:nvPr/>
        </p:nvSpPr>
        <p:spPr>
          <a:xfrm>
            <a:off x="207522" y="779209"/>
            <a:ext cx="7568834" cy="2025170"/>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事务</a:t>
            </a:r>
            <a:r>
              <a:rPr lang="en-US" altLang="zh-CN" sz="2000" dirty="0">
                <a:solidFill>
                  <a:schemeClr val="accent1"/>
                </a:solidFill>
                <a:latin typeface="黑体" panose="02010609060101010101" pitchFamily="49" charset="-122"/>
                <a:ea typeface="黑体" panose="02010609060101010101" pitchFamily="49" charset="-122"/>
              </a:rPr>
              <a:t>T</a:t>
            </a:r>
            <a:r>
              <a:rPr lang="zh-CN" altLang="en-US" sz="2000" dirty="0">
                <a:solidFill>
                  <a:schemeClr val="accent1"/>
                </a:solidFill>
                <a:latin typeface="黑体" panose="02010609060101010101" pitchFamily="49" charset="-122"/>
                <a:ea typeface="黑体" panose="02010609060101010101" pitchFamily="49" charset="-122"/>
              </a:rPr>
              <a:t>的日志写入执行步骤</a:t>
            </a:r>
            <a:endParaRPr lang="en-US" altLang="zh-CN" dirty="0">
              <a:solidFill>
                <a:schemeClr val="accent1"/>
              </a:solidFill>
              <a:latin typeface="黑体" panose="02010609060101010101" pitchFamily="49" charset="-122"/>
              <a:ea typeface="黑体" panose="02010609060101010101" pitchFamily="49" charset="-122"/>
            </a:endParaRPr>
          </a:p>
          <a:p>
            <a:pPr lvl="2">
              <a:lnSpc>
                <a:spcPct val="150000"/>
              </a:lnSpc>
              <a:spcBef>
                <a:spcPct val="20000"/>
              </a:spcBef>
            </a:pPr>
            <a:r>
              <a:rPr lang="en-US" altLang="zh-CN" sz="1600" dirty="0">
                <a:latin typeface="SimHei" panose="02010609060101010101" pitchFamily="49" charset="-122"/>
                <a:ea typeface="SimHei" panose="02010609060101010101" pitchFamily="49" charset="-122"/>
                <a:sym typeface="FZHei-B01S" charset="0"/>
              </a:rPr>
              <a:t>1.</a:t>
            </a:r>
            <a:r>
              <a:rPr lang="zh-CN" altLang="en-US" sz="1600" dirty="0">
                <a:latin typeface="SimHei" panose="02010609060101010101" pitchFamily="49" charset="-122"/>
                <a:ea typeface="SimHei" panose="02010609060101010101" pitchFamily="49" charset="-122"/>
                <a:sym typeface="FZHei-B01S" charset="0"/>
              </a:rPr>
              <a:t>在T开始执行前，向日志中写入记录&lt;T START&gt;</a:t>
            </a:r>
            <a:r>
              <a:rPr lang="en-US" altLang="zh-CN" sz="1600" dirty="0">
                <a:latin typeface="SimHei" panose="02010609060101010101" pitchFamily="49" charset="-122"/>
                <a:ea typeface="SimHei" panose="02010609060101010101" pitchFamily="49" charset="-122"/>
                <a:sym typeface="FZHei-B01S" charset="0"/>
              </a:rPr>
              <a:t>;</a:t>
            </a:r>
            <a:endParaRPr lang="zh-CN" altLang="en-US" sz="1600" dirty="0">
              <a:latin typeface="SimHei" panose="02010609060101010101" pitchFamily="49" charset="-122"/>
              <a:ea typeface="SimHei" panose="02010609060101010101" pitchFamily="49" charset="-122"/>
            </a:endParaRPr>
          </a:p>
          <a:p>
            <a:pPr lvl="2">
              <a:lnSpc>
                <a:spcPct val="150000"/>
              </a:lnSpc>
              <a:spcBef>
                <a:spcPct val="20000"/>
              </a:spcBef>
            </a:pPr>
            <a:r>
              <a:rPr lang="en-US" altLang="zh-CN" sz="1600" dirty="0">
                <a:latin typeface="SimHei" panose="02010609060101010101" pitchFamily="49" charset="-122"/>
                <a:ea typeface="SimHei" panose="02010609060101010101" pitchFamily="49" charset="-122"/>
                <a:sym typeface="FZHei-B01S" charset="0"/>
              </a:rPr>
              <a:t>2.</a:t>
            </a:r>
            <a:r>
              <a:rPr lang="zh-CN" altLang="en-US" sz="1600" dirty="0">
                <a:latin typeface="SimHei" panose="02010609060101010101" pitchFamily="49" charset="-122"/>
                <a:ea typeface="SimHei" panose="02010609060101010101" pitchFamily="49" charset="-122"/>
                <a:sym typeface="FZHei-B01S" charset="0"/>
              </a:rPr>
              <a:t>T的一次write（X）操作导致向日志中写入一条新记录</a:t>
            </a:r>
            <a:r>
              <a:rPr lang="en-US" altLang="zh-CN" sz="1600" dirty="0">
                <a:latin typeface="SimHei" panose="02010609060101010101" pitchFamily="49" charset="-122"/>
                <a:ea typeface="SimHei" panose="02010609060101010101" pitchFamily="49" charset="-122"/>
                <a:sym typeface="FZHei-B01S" charset="0"/>
              </a:rPr>
              <a:t>;</a:t>
            </a:r>
            <a:endParaRPr lang="zh-CN" altLang="en-US" sz="1600" dirty="0">
              <a:latin typeface="SimHei" panose="02010609060101010101" pitchFamily="49" charset="-122"/>
              <a:ea typeface="SimHei" panose="02010609060101010101" pitchFamily="49" charset="-122"/>
            </a:endParaRPr>
          </a:p>
          <a:p>
            <a:pPr lvl="2">
              <a:lnSpc>
                <a:spcPct val="150000"/>
              </a:lnSpc>
              <a:spcBef>
                <a:spcPct val="20000"/>
              </a:spcBef>
            </a:pPr>
            <a:r>
              <a:rPr lang="en-US" altLang="zh-CN" sz="1600" dirty="0">
                <a:latin typeface="SimHei" panose="02010609060101010101" pitchFamily="49" charset="-122"/>
                <a:ea typeface="SimHei" panose="02010609060101010101" pitchFamily="49" charset="-122"/>
                <a:sym typeface="FZHei-B01S" charset="0"/>
              </a:rPr>
              <a:t>3.</a:t>
            </a:r>
            <a:r>
              <a:rPr lang="zh-CN" altLang="en-US" sz="1600" dirty="0">
                <a:latin typeface="SimHei" panose="02010609060101010101" pitchFamily="49" charset="-122"/>
                <a:ea typeface="SimHei" panose="02010609060101010101" pitchFamily="49" charset="-122"/>
                <a:sym typeface="FZHei-B01S" charset="0"/>
              </a:rPr>
              <a:t>最后，</a:t>
            </a:r>
            <a:r>
              <a:rPr lang="zh-CN" altLang="en-US" sz="1600" dirty="0">
                <a:effectLst>
                  <a:outerShdw blurRad="38100" dist="38100" dir="2700000" algn="tl">
                    <a:srgbClr val="C0C0C0"/>
                  </a:outerShdw>
                </a:effectLst>
                <a:latin typeface="SimHei" panose="02010609060101010101" pitchFamily="49" charset="-122"/>
                <a:ea typeface="SimHei" panose="02010609060101010101" pitchFamily="49" charset="-122"/>
                <a:sym typeface="FZHei-B01S" charset="0"/>
              </a:rPr>
              <a:t>被改变的所有数据项已写入磁盘后向日志中写入记录&lt;T, COMMIT&gt;</a:t>
            </a:r>
            <a:endParaRPr lang="zh-CN" altLang="en-US" sz="1600" dirty="0">
              <a:latin typeface="SimHei" panose="02010609060101010101" pitchFamily="49" charset="-122"/>
              <a:ea typeface="SimHei" panose="02010609060101010101" pitchFamily="49" charset="-122"/>
            </a:endParaRPr>
          </a:p>
        </p:txBody>
      </p:sp>
      <p:pic>
        <p:nvPicPr>
          <p:cNvPr id="18" name="图片 4" descr="日志记录依次写入">
            <a:extLst>
              <a:ext uri="{FF2B5EF4-FFF2-40B4-BE49-F238E27FC236}">
                <a16:creationId xmlns:a16="http://schemas.microsoft.com/office/drawing/2014/main" id="{957B602D-8E44-A149-8F14-48EFDE8F3881}"/>
              </a:ext>
            </a:extLst>
          </p:cNvPr>
          <p:cNvPicPr>
            <a:picLocks noGrp="1" noChangeAspect="1"/>
          </p:cNvPicPr>
          <p:nvPr isPhoto="1"/>
        </p:nvPicPr>
        <p:blipFill>
          <a:blip r:embed="rId4" cstate="print">
            <a:extLst>
              <a:ext uri="{28A0092B-C50C-407E-A947-70E740481C1C}">
                <a14:useLocalDpi xmlns:a14="http://schemas.microsoft.com/office/drawing/2010/main" val="0"/>
              </a:ext>
            </a:extLst>
          </a:blip>
          <a:srcRect/>
          <a:stretch>
            <a:fillRect/>
          </a:stretch>
        </p:blipFill>
        <p:spPr bwMode="auto">
          <a:xfrm>
            <a:off x="6909706" y="635084"/>
            <a:ext cx="1834768" cy="91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a:extLst>
              <a:ext uri="{FF2B5EF4-FFF2-40B4-BE49-F238E27FC236}">
                <a16:creationId xmlns:a16="http://schemas.microsoft.com/office/drawing/2014/main" id="{9BB87176-A7F2-984F-8BB9-6C95BEE24D3E}"/>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20" name="文本框 19">
            <a:extLst>
              <a:ext uri="{FF2B5EF4-FFF2-40B4-BE49-F238E27FC236}">
                <a16:creationId xmlns:a16="http://schemas.microsoft.com/office/drawing/2014/main" id="{FF6407BA-AC6B-5745-8D4B-AFFA206ECE6D}"/>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15</a:t>
            </a:fld>
            <a:endParaRPr lang="zh-CN" altLang="en-US"/>
          </a:p>
        </p:txBody>
      </p:sp>
    </p:spTree>
    <p:extLst>
      <p:ext uri="{BB962C8B-B14F-4D97-AF65-F5344CB8AC3E}">
        <p14:creationId xmlns:p14="http://schemas.microsoft.com/office/powerpoint/2010/main" val="165258841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 calcmode="lin" valueType="num">
                                      <p:cBhvr additive="base">
                                        <p:cTn id="3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anim calcmode="lin" valueType="num">
                                      <p:cBhvr additive="base">
                                        <p:cTn id="4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 calcmode="lin" valueType="num">
                                      <p:cBhvr additive="base">
                                        <p:cTn id="4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xEl>
                                              <p:pRg st="2" end="2"/>
                                            </p:txEl>
                                          </p:spTgt>
                                        </p:tgtEl>
                                        <p:attrNameLst>
                                          <p:attrName>style.visibility</p:attrName>
                                        </p:attrNameLst>
                                      </p:cBhvr>
                                      <p:to>
                                        <p:strVal val="visible"/>
                                      </p:to>
                                    </p:set>
                                    <p:anim calcmode="lin" valueType="num">
                                      <p:cBhvr additive="base">
                                        <p:cTn id="5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a:extLst>
              <a:ext uri="{FF2B5EF4-FFF2-40B4-BE49-F238E27FC236}">
                <a16:creationId xmlns:a16="http://schemas.microsoft.com/office/drawing/2014/main" id="{B2DC5D50-DE10-AC44-A7AF-25054F7D085E}"/>
              </a:ext>
            </a:extLst>
          </p:cNvPr>
          <p:cNvSpPr txBox="1">
            <a:spLocks/>
          </p:cNvSpPr>
          <p:nvPr/>
        </p:nvSpPr>
        <p:spPr>
          <a:xfrm>
            <a:off x="0" y="615522"/>
            <a:ext cx="8804275" cy="733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80000"/>
              </a:lnSpc>
              <a:buFont typeface="Arial" panose="020B0604020202020204" pitchFamily="34" charset="0"/>
              <a:buNone/>
            </a:pPr>
            <a:endParaRPr lang="en-US" altLang="zh-CN" sz="1600" dirty="0">
              <a:latin typeface="黑体" panose="02010609060101010101" pitchFamily="49" charset="-122"/>
              <a:ea typeface="黑体" panose="02010609060101010101" pitchFamily="49" charset="-122"/>
            </a:endParaRPr>
          </a:p>
          <a:p>
            <a:pPr marL="914400" lvl="2" indent="0">
              <a:lnSpc>
                <a:spcPct val="80000"/>
              </a:lnSpc>
              <a:buNone/>
            </a:pPr>
            <a:r>
              <a:rPr lang="zh-CN" altLang="en-US" sz="1600" dirty="0">
                <a:latin typeface="黑体" panose="02010609060101010101" pitchFamily="49" charset="-122"/>
                <a:ea typeface="黑体" panose="02010609060101010101" pitchFamily="49" charset="-122"/>
              </a:rPr>
              <a:t>药品价格调整：设</a:t>
            </a:r>
            <a:r>
              <a:rPr lang="en-US" altLang="zh-CN" sz="1600" dirty="0">
                <a:latin typeface="黑体" panose="02010609060101010101" pitchFamily="49" charset="-122"/>
                <a:ea typeface="黑体" panose="02010609060101010101" pitchFamily="49" charset="-122"/>
              </a:rPr>
              <a:t>T1</a:t>
            </a:r>
            <a:r>
              <a:rPr lang="zh-CN" altLang="en-US" sz="1600" dirty="0">
                <a:latin typeface="黑体" panose="02010609060101010101" pitchFamily="49" charset="-122"/>
                <a:ea typeface="黑体" panose="02010609060101010101" pitchFamily="49" charset="-122"/>
              </a:rPr>
              <a:t>事务中，药品</a:t>
            </a:r>
            <a:r>
              <a:rPr lang="en-US" altLang="zh-CN" sz="1600" dirty="0">
                <a:latin typeface="黑体" panose="02010609060101010101" pitchFamily="49" charset="-122"/>
                <a:ea typeface="黑体" panose="02010609060101010101" pitchFamily="49" charset="-122"/>
              </a:rPr>
              <a:t>A</a:t>
            </a:r>
            <a:r>
              <a:rPr lang="zh-CN" altLang="en-US" sz="1600" dirty="0">
                <a:latin typeface="黑体" panose="02010609060101010101" pitchFamily="49" charset="-122"/>
                <a:ea typeface="黑体" panose="02010609060101010101" pitchFamily="49" charset="-122"/>
              </a:rPr>
              <a:t>上调</a:t>
            </a:r>
            <a:r>
              <a:rPr lang="en-US" altLang="zh-CN" sz="1600" dirty="0">
                <a:latin typeface="黑体" panose="02010609060101010101" pitchFamily="49" charset="-122"/>
                <a:ea typeface="黑体" panose="02010609060101010101" pitchFamily="49" charset="-122"/>
              </a:rPr>
              <a:t>10%</a:t>
            </a:r>
            <a:r>
              <a:rPr lang="zh-CN" altLang="en-US" sz="1600" dirty="0">
                <a:latin typeface="黑体" panose="02010609060101010101" pitchFamily="49" charset="-122"/>
                <a:ea typeface="黑体" panose="02010609060101010101" pitchFamily="49" charset="-122"/>
              </a:rPr>
              <a:t>，药品</a:t>
            </a:r>
            <a:r>
              <a:rPr lang="en-US" altLang="zh-CN" sz="1600" dirty="0">
                <a:latin typeface="黑体" panose="02010609060101010101" pitchFamily="49" charset="-122"/>
                <a:ea typeface="黑体" panose="02010609060101010101" pitchFamily="49" charset="-122"/>
              </a:rPr>
              <a:t>B</a:t>
            </a:r>
            <a:r>
              <a:rPr lang="zh-CN" altLang="en-US" sz="1600" dirty="0">
                <a:latin typeface="黑体" panose="02010609060101010101" pitchFamily="49" charset="-122"/>
                <a:ea typeface="黑体" panose="02010609060101010101" pitchFamily="49" charset="-122"/>
              </a:rPr>
              <a:t>下浮</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a:t>
            </a:r>
          </a:p>
        </p:txBody>
      </p:sp>
      <p:grpSp>
        <p:nvGrpSpPr>
          <p:cNvPr id="18" name="组合 12">
            <a:extLst>
              <a:ext uri="{FF2B5EF4-FFF2-40B4-BE49-F238E27FC236}">
                <a16:creationId xmlns:a16="http://schemas.microsoft.com/office/drawing/2014/main" id="{EB14DF49-6C82-194F-A700-9D4BF6EA7DED}"/>
              </a:ext>
            </a:extLst>
          </p:cNvPr>
          <p:cNvGrpSpPr>
            <a:grpSpLocks/>
          </p:cNvGrpSpPr>
          <p:nvPr/>
        </p:nvGrpSpPr>
        <p:grpSpPr bwMode="auto">
          <a:xfrm>
            <a:off x="1128936" y="1590148"/>
            <a:ext cx="4089819" cy="2746592"/>
            <a:chOff x="468313" y="2924175"/>
            <a:chExt cx="5111750" cy="2809875"/>
          </a:xfrm>
        </p:grpSpPr>
        <p:sp>
          <p:nvSpPr>
            <p:cNvPr id="19" name="Rectangle 9">
              <a:extLst>
                <a:ext uri="{FF2B5EF4-FFF2-40B4-BE49-F238E27FC236}">
                  <a16:creationId xmlns:a16="http://schemas.microsoft.com/office/drawing/2014/main" id="{03293F40-E5AA-E749-84F6-3E72E77911EB}"/>
                </a:ext>
              </a:extLst>
            </p:cNvPr>
            <p:cNvSpPr>
              <a:spLocks noChangeArrowheads="1"/>
            </p:cNvSpPr>
            <p:nvPr/>
          </p:nvSpPr>
          <p:spPr bwMode="auto">
            <a:xfrm>
              <a:off x="468313" y="2924175"/>
              <a:ext cx="2413373" cy="2809875"/>
            </a:xfrm>
            <a:prstGeom prst="rect">
              <a:avLst/>
            </a:prstGeom>
            <a:solidFill>
              <a:srgbClr val="CCFFFF"/>
            </a:solidFill>
            <a:ln w="28575">
              <a:solidFill>
                <a:schemeClr val="tx1"/>
              </a:solidFill>
              <a:miter lim="800000"/>
              <a:headEnd/>
              <a:tailEnd/>
            </a:ln>
          </p:spPr>
          <p:txBody>
            <a:bodyPr/>
            <a:lstStyle>
              <a:lvl1pPr marL="342900" indent="-342900">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spcBef>
                  <a:spcPct val="20000"/>
                </a:spcBef>
              </a:pPr>
              <a:r>
                <a:rPr lang="en-US" altLang="zh-CN" sz="2000" dirty="0">
                  <a:latin typeface="Arial" panose="020B0604020202020204" pitchFamily="34" charset="0"/>
                  <a:ea typeface="楷体_GB2312" pitchFamily="49" charset="-122"/>
                </a:rPr>
                <a:t>T1</a:t>
              </a:r>
              <a:r>
                <a:rPr lang="zh-CN" altLang="en-US" sz="2000" dirty="0">
                  <a:latin typeface="Arial" panose="020B0604020202020204" pitchFamily="34" charset="0"/>
                  <a:ea typeface="楷体_GB2312" pitchFamily="49" charset="-122"/>
                </a:rPr>
                <a:t>：	</a:t>
              </a:r>
            </a:p>
            <a:p>
              <a:pPr>
                <a:spcBef>
                  <a:spcPct val="20000"/>
                </a:spcBef>
              </a:pPr>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read(A)</a:t>
              </a:r>
            </a:p>
            <a:p>
              <a:pPr>
                <a:spcBef>
                  <a:spcPct val="20000"/>
                </a:spcBef>
              </a:pPr>
              <a:r>
                <a:rPr lang="en-US" altLang="zh-CN" sz="2000" dirty="0">
                  <a:latin typeface="Arial" panose="020B0604020202020204" pitchFamily="34" charset="0"/>
                  <a:ea typeface="楷体_GB2312" pitchFamily="49" charset="-122"/>
                </a:rPr>
                <a:t>	A:=A+A*0.1</a:t>
              </a:r>
            </a:p>
            <a:p>
              <a:pPr>
                <a:spcBef>
                  <a:spcPct val="20000"/>
                </a:spcBef>
              </a:pPr>
              <a:r>
                <a:rPr lang="en-US" altLang="zh-CN" sz="2000" dirty="0">
                  <a:latin typeface="Arial" panose="020B0604020202020204" pitchFamily="34" charset="0"/>
                  <a:ea typeface="楷体_GB2312" pitchFamily="49" charset="-122"/>
                </a:rPr>
                <a:t>	write(A)</a:t>
              </a:r>
            </a:p>
            <a:p>
              <a:pPr>
                <a:spcBef>
                  <a:spcPct val="20000"/>
                </a:spcBef>
              </a:pPr>
              <a:r>
                <a:rPr lang="en-US" altLang="zh-CN" sz="2000" dirty="0">
                  <a:latin typeface="Arial" panose="020B0604020202020204" pitchFamily="34" charset="0"/>
                  <a:ea typeface="楷体_GB2312" pitchFamily="49" charset="-122"/>
                </a:rPr>
                <a:t>	read(B)</a:t>
              </a:r>
            </a:p>
            <a:p>
              <a:pPr>
                <a:spcBef>
                  <a:spcPct val="20000"/>
                </a:spcBef>
              </a:pPr>
              <a:r>
                <a:rPr lang="en-US" altLang="zh-CN" sz="2000" dirty="0">
                  <a:latin typeface="Arial" panose="020B0604020202020204" pitchFamily="34" charset="0"/>
                  <a:ea typeface="楷体_GB2312" pitchFamily="49" charset="-122"/>
                </a:rPr>
                <a:t>	B:=B-B*0.05</a:t>
              </a:r>
            </a:p>
            <a:p>
              <a:pPr>
                <a:spcBef>
                  <a:spcPct val="20000"/>
                </a:spcBef>
              </a:pPr>
              <a:r>
                <a:rPr lang="en-US" altLang="zh-CN" sz="2000" dirty="0">
                  <a:latin typeface="Arial" panose="020B0604020202020204" pitchFamily="34" charset="0"/>
                  <a:ea typeface="楷体_GB2312" pitchFamily="49" charset="-122"/>
                </a:rPr>
                <a:t>	Write(B)</a:t>
              </a:r>
            </a:p>
          </p:txBody>
        </p:sp>
        <p:sp>
          <p:nvSpPr>
            <p:cNvPr id="21" name="Line 12">
              <a:extLst>
                <a:ext uri="{FF2B5EF4-FFF2-40B4-BE49-F238E27FC236}">
                  <a16:creationId xmlns:a16="http://schemas.microsoft.com/office/drawing/2014/main" id="{F5661675-85B9-0948-AFB5-E2DF0F495BAC}"/>
                </a:ext>
              </a:extLst>
            </p:cNvPr>
            <p:cNvSpPr>
              <a:spLocks noChangeShapeType="1"/>
            </p:cNvSpPr>
            <p:nvPr/>
          </p:nvSpPr>
          <p:spPr bwMode="auto">
            <a:xfrm>
              <a:off x="2916238" y="4365625"/>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3">
              <a:extLst>
                <a:ext uri="{FF2B5EF4-FFF2-40B4-BE49-F238E27FC236}">
                  <a16:creationId xmlns:a16="http://schemas.microsoft.com/office/drawing/2014/main" id="{93C13890-343D-0D49-9807-4CBADD44498C}"/>
                </a:ext>
              </a:extLst>
            </p:cNvPr>
            <p:cNvSpPr txBox="1">
              <a:spLocks noChangeArrowheads="1"/>
            </p:cNvSpPr>
            <p:nvPr/>
          </p:nvSpPr>
          <p:spPr bwMode="auto">
            <a:xfrm>
              <a:off x="3276600" y="3933825"/>
              <a:ext cx="1871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latin typeface="Arial" panose="020B0604020202020204" pitchFamily="34" charset="0"/>
                  <a:ea typeface="宋体" panose="02010600030101010101" pitchFamily="2" charset="-122"/>
                </a:rPr>
                <a:t>A=20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B=30</a:t>
              </a:r>
            </a:p>
          </p:txBody>
        </p:sp>
      </p:grpSp>
      <p:graphicFrame>
        <p:nvGraphicFramePr>
          <p:cNvPr id="16" name="Object 2">
            <a:extLst>
              <a:ext uri="{FF2B5EF4-FFF2-40B4-BE49-F238E27FC236}">
                <a16:creationId xmlns:a16="http://schemas.microsoft.com/office/drawing/2014/main" id="{A0B60E56-6937-F245-B44D-206B14E5E03E}"/>
              </a:ext>
            </a:extLst>
          </p:cNvPr>
          <p:cNvGraphicFramePr>
            <a:graphicFrameLocks noChangeAspect="1"/>
          </p:cNvGraphicFramePr>
          <p:nvPr/>
        </p:nvGraphicFramePr>
        <p:xfrm>
          <a:off x="5249688" y="1590148"/>
          <a:ext cx="2634680" cy="2746592"/>
        </p:xfrm>
        <a:graphic>
          <a:graphicData uri="http://schemas.openxmlformats.org/presentationml/2006/ole">
            <mc:AlternateContent xmlns:mc="http://schemas.openxmlformats.org/markup-compatibility/2006">
              <mc:Choice xmlns:v="urn:schemas-microsoft-com:vml" Requires="v">
                <p:oleObj spid="_x0000_s7194" r:id="rId5" imgW="2222500" imgH="2044700" progId="Visio.Drawing.11">
                  <p:embed/>
                </p:oleObj>
              </mc:Choice>
              <mc:Fallback>
                <p:oleObj r:id="rId5" imgW="2222500" imgH="2044700" progId="Visio.Drawing.11">
                  <p:embed/>
                  <p:pic>
                    <p:nvPicPr>
                      <p:cNvPr id="16" name="Object 2">
                        <a:extLst>
                          <a:ext uri="{FF2B5EF4-FFF2-40B4-BE49-F238E27FC236}">
                            <a16:creationId xmlns:a16="http://schemas.microsoft.com/office/drawing/2014/main" id="{A0B60E56-6937-F245-B44D-206B14E5E0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9688" y="1590148"/>
                        <a:ext cx="2634680" cy="2746592"/>
                      </a:xfrm>
                      <a:prstGeom prst="rect">
                        <a:avLst/>
                      </a:prstGeom>
                      <a:solidFill>
                        <a:srgbClr val="CCFFFF"/>
                      </a:solidFill>
                      <a:ln w="28575">
                        <a:solidFill>
                          <a:schemeClr val="tx1"/>
                        </a:solidFill>
                        <a:miter lim="800000"/>
                        <a:headEnd/>
                        <a:tailEnd/>
                      </a:ln>
                    </p:spPr>
                  </p:pic>
                </p:oleObj>
              </mc:Fallback>
            </mc:AlternateContent>
          </a:graphicData>
        </a:graphic>
      </p:graphicFrame>
      <p:sp>
        <p:nvSpPr>
          <p:cNvPr id="24" name="文本框 23">
            <a:extLst>
              <a:ext uri="{FF2B5EF4-FFF2-40B4-BE49-F238E27FC236}">
                <a16:creationId xmlns:a16="http://schemas.microsoft.com/office/drawing/2014/main" id="{7E318495-8D2D-1A44-B875-6260069F612B}"/>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25" name="文本框 24">
            <a:extLst>
              <a:ext uri="{FF2B5EF4-FFF2-40B4-BE49-F238E27FC236}">
                <a16:creationId xmlns:a16="http://schemas.microsoft.com/office/drawing/2014/main" id="{DD22904F-8338-F64A-86B7-BDE92D1FC18B}"/>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16</a:t>
            </a:fld>
            <a:endParaRPr lang="zh-CN" altLang="en-US"/>
          </a:p>
        </p:txBody>
      </p:sp>
    </p:spTree>
    <p:extLst>
      <p:ext uri="{BB962C8B-B14F-4D97-AF65-F5344CB8AC3E}">
        <p14:creationId xmlns:p14="http://schemas.microsoft.com/office/powerpoint/2010/main" val="254068968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3022B56C-D946-004C-9F61-6A09BDC49DCF}"/>
              </a:ext>
            </a:extLst>
          </p:cNvPr>
          <p:cNvSpPr txBox="1">
            <a:spLocks noChangeArrowheads="1"/>
          </p:cNvSpPr>
          <p:nvPr/>
        </p:nvSpPr>
        <p:spPr>
          <a:xfrm>
            <a:off x="791580" y="824336"/>
            <a:ext cx="7992888" cy="34964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80000"/>
              </a:lnSpc>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rPr>
              <a:t>恢复处理步骤</a:t>
            </a:r>
            <a:endParaRPr lang="en-US" altLang="zh-CN" sz="2000" dirty="0">
              <a:solidFill>
                <a:schemeClr val="tx2"/>
              </a:solidFill>
              <a:latin typeface="SimHei" panose="02010609060101010101" pitchFamily="49" charset="-122"/>
              <a:ea typeface="SimHei" panose="02010609060101010101" pitchFamily="49" charset="-122"/>
            </a:endParaRPr>
          </a:p>
          <a:p>
            <a:pPr marL="914400" lvl="2" indent="0">
              <a:lnSpc>
                <a:spcPct val="80000"/>
              </a:lnSpc>
              <a:buNone/>
            </a:pPr>
            <a:endParaRPr lang="en-US" altLang="zh-CN" sz="1800" dirty="0">
              <a:latin typeface="SimHei" panose="02010609060101010101" pitchFamily="49" charset="-122"/>
              <a:ea typeface="SimHei" panose="02010609060101010101" pitchFamily="49" charset="-122"/>
            </a:endParaRPr>
          </a:p>
          <a:p>
            <a:pPr marL="914400" lvl="2" indent="0">
              <a:lnSpc>
                <a:spcPct val="150000"/>
              </a:lnSpc>
              <a:buNone/>
            </a:pPr>
            <a:r>
              <a:rPr lang="en-US" altLang="zh-CN" sz="1600" dirty="0">
                <a:latin typeface="SimHei" panose="02010609060101010101" pitchFamily="49" charset="-122"/>
                <a:ea typeface="SimHei" panose="02010609060101010101" pitchFamily="49" charset="-122"/>
              </a:rPr>
              <a:t>1.</a:t>
            </a:r>
            <a:r>
              <a:rPr lang="zh-CN" altLang="en-US" sz="1600" dirty="0">
                <a:latin typeface="SimHei" panose="02010609060101010101" pitchFamily="49" charset="-122"/>
                <a:ea typeface="SimHei" panose="02010609060101010101" pitchFamily="49" charset="-122"/>
              </a:rPr>
              <a:t>首先对日志文件从后向前进行扫描，将有</a:t>
            </a:r>
            <a:r>
              <a:rPr lang="en-US" altLang="zh-CN" sz="1600" dirty="0">
                <a:latin typeface="SimHei" panose="02010609060101010101" pitchFamily="49" charset="-122"/>
                <a:ea typeface="SimHei" panose="02010609060101010101" pitchFamily="49" charset="-122"/>
              </a:rPr>
              <a:t>&lt;T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COMMIT&gt;</a:t>
            </a:r>
            <a:r>
              <a:rPr lang="zh-CN" altLang="en-US" sz="1600" dirty="0">
                <a:latin typeface="SimHei" panose="02010609060101010101" pitchFamily="49" charset="-122"/>
                <a:ea typeface="SimHei" panose="02010609060101010101" pitchFamily="49" charset="-122"/>
              </a:rPr>
              <a:t>记录的事务放入</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队列</a:t>
            </a:r>
            <a:r>
              <a:rPr lang="en-US" altLang="zh-CN" sz="1600" dirty="0">
                <a:latin typeface="SimHei" panose="02010609060101010101" pitchFamily="49" charset="-122"/>
                <a:ea typeface="SimHei" panose="02010609060101010101" pitchFamily="49" charset="-122"/>
              </a:rPr>
              <a:t>;</a:t>
            </a:r>
            <a:endParaRPr lang="zh-CN" altLang="en-US" sz="1600" dirty="0">
              <a:latin typeface="SimHei" panose="02010609060101010101" pitchFamily="49" charset="-122"/>
              <a:ea typeface="SimHei" panose="02010609060101010101" pitchFamily="49" charset="-122"/>
            </a:endParaRPr>
          </a:p>
          <a:p>
            <a:pPr marL="914400" lvl="2" indent="0">
              <a:lnSpc>
                <a:spcPct val="150000"/>
              </a:lnSpc>
              <a:buNone/>
            </a:pPr>
            <a:r>
              <a:rPr lang="en-US" altLang="zh-CN" sz="1600" dirty="0">
                <a:latin typeface="SimHei" panose="02010609060101010101" pitchFamily="49" charset="-122"/>
                <a:ea typeface="SimHei" panose="02010609060101010101" pitchFamily="49" charset="-122"/>
              </a:rPr>
              <a:t>2.</a:t>
            </a:r>
            <a:r>
              <a:rPr lang="zh-CN" altLang="en-US" sz="1600" dirty="0">
                <a:latin typeface="SimHei" panose="02010609060101010101" pitchFamily="49" charset="-122"/>
                <a:ea typeface="SimHei" panose="02010609060101010101" pitchFamily="49" charset="-122"/>
              </a:rPr>
              <a:t>然后对日志文件从后向前进行扫描</a:t>
            </a:r>
            <a:r>
              <a:rPr lang="en-US" altLang="zh-CN" sz="1600" dirty="0">
                <a:latin typeface="SimHei" panose="02010609060101010101" pitchFamily="49" charset="-122"/>
                <a:ea typeface="SimHei" panose="02010609060101010101" pitchFamily="49" charset="-122"/>
              </a:rPr>
              <a:t>;</a:t>
            </a:r>
          </a:p>
          <a:p>
            <a:pPr marL="914400" lvl="2" indent="0">
              <a:lnSpc>
                <a:spcPct val="150000"/>
              </a:lnSpc>
              <a:buNone/>
            </a:pPr>
            <a:r>
              <a:rPr lang="zh-CN" altLang="en-US" sz="1600" dirty="0">
                <a:latin typeface="SimHei" panose="02010609060101010101" pitchFamily="49" charset="-122"/>
                <a:ea typeface="SimHei" panose="02010609060101010101" pitchFamily="49" charset="-122"/>
              </a:rPr>
              <a:t>  对遇到的每一个</a:t>
            </a:r>
            <a:r>
              <a:rPr lang="en-US" altLang="zh-CN" sz="1600" dirty="0">
                <a:latin typeface="SimHei" panose="02010609060101010101" pitchFamily="49" charset="-122"/>
                <a:ea typeface="SimHei" panose="02010609060101010101" pitchFamily="49" charset="-122"/>
              </a:rPr>
              <a:t>&lt;T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V1&gt;</a:t>
            </a:r>
            <a:r>
              <a:rPr lang="zh-CN" altLang="en-US" sz="1600" dirty="0">
                <a:latin typeface="SimHei" panose="02010609060101010101" pitchFamily="49" charset="-122"/>
                <a:ea typeface="SimHei" panose="02010609060101010101" pitchFamily="49" charset="-122"/>
              </a:rPr>
              <a:t>记录，若事务</a:t>
            </a:r>
            <a:r>
              <a:rPr lang="en-US" altLang="zh-CN" sz="1600" dirty="0">
                <a:latin typeface="SimHei" panose="02010609060101010101" pitchFamily="49" charset="-122"/>
                <a:ea typeface="SimHei" panose="02010609060101010101" pitchFamily="49" charset="-122"/>
              </a:rPr>
              <a:t>T</a:t>
            </a:r>
            <a:r>
              <a:rPr lang="zh-CN" altLang="en-US" sz="1600" dirty="0">
                <a:latin typeface="SimHei" panose="02010609060101010101" pitchFamily="49" charset="-122"/>
                <a:ea typeface="SimHei" panose="02010609060101010101" pitchFamily="49" charset="-122"/>
              </a:rPr>
              <a:t>在</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队列中，则恢复管理器什么都不做；</a:t>
            </a:r>
            <a:endParaRPr lang="en-US" altLang="zh-CN" sz="1600" dirty="0">
              <a:latin typeface="SimHei" panose="02010609060101010101" pitchFamily="49" charset="-122"/>
              <a:ea typeface="SimHei" panose="02010609060101010101" pitchFamily="49" charset="-122"/>
            </a:endParaRPr>
          </a:p>
          <a:p>
            <a:pPr marL="914400" lvl="2" indent="0">
              <a:lnSpc>
                <a:spcPct val="150000"/>
              </a:lnSpc>
              <a:buNone/>
            </a:pPr>
            <a:r>
              <a:rPr lang="zh-CN" altLang="en-US" sz="1600" dirty="0">
                <a:latin typeface="SimHei" panose="02010609060101010101" pitchFamily="49" charset="-122"/>
                <a:ea typeface="SimHei" panose="02010609060101010101" pitchFamily="49" charset="-122"/>
              </a:rPr>
              <a:t>  对遇到的每一个</a:t>
            </a:r>
            <a:r>
              <a:rPr lang="en-US" altLang="zh-CN" sz="1600" dirty="0">
                <a:latin typeface="SimHei" panose="02010609060101010101" pitchFamily="49" charset="-122"/>
                <a:ea typeface="SimHei" panose="02010609060101010101" pitchFamily="49" charset="-122"/>
              </a:rPr>
              <a:t>&lt;T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V1&gt;</a:t>
            </a:r>
            <a:r>
              <a:rPr lang="zh-CN" altLang="en-US" sz="1600" dirty="0">
                <a:latin typeface="SimHei" panose="02010609060101010101" pitchFamily="49" charset="-122"/>
                <a:ea typeface="SimHei" panose="02010609060101010101" pitchFamily="49" charset="-122"/>
              </a:rPr>
              <a:t>记录，若事务</a:t>
            </a:r>
            <a:r>
              <a:rPr lang="en-US" altLang="zh-CN" sz="1600" dirty="0">
                <a:latin typeface="SimHei" panose="02010609060101010101" pitchFamily="49" charset="-122"/>
                <a:ea typeface="SimHei" panose="02010609060101010101" pitchFamily="49" charset="-122"/>
              </a:rPr>
              <a:t>T</a:t>
            </a:r>
            <a:r>
              <a:rPr lang="zh-CN" altLang="en-US" sz="1600" dirty="0">
                <a:latin typeface="SimHei" panose="02010609060101010101" pitchFamily="49" charset="-122"/>
                <a:ea typeface="SimHei" panose="02010609060101010101" pitchFamily="49" charset="-122"/>
              </a:rPr>
              <a:t>不在</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队列中，则恢复管理器将数据项</a:t>
            </a:r>
            <a:r>
              <a:rPr lang="en-US" altLang="zh-CN" sz="1600" dirty="0">
                <a:latin typeface="SimHei" panose="02010609060101010101" pitchFamily="49" charset="-122"/>
                <a:ea typeface="SimHei" panose="02010609060101010101" pitchFamily="49" charset="-122"/>
              </a:rPr>
              <a:t>X</a:t>
            </a:r>
            <a:r>
              <a:rPr lang="zh-CN" altLang="en-US" sz="1600" dirty="0">
                <a:latin typeface="SimHei" panose="02010609060101010101" pitchFamily="49" charset="-122"/>
                <a:ea typeface="SimHei" panose="02010609060101010101" pitchFamily="49" charset="-122"/>
              </a:rPr>
              <a:t>在数据库中的值改为旧值</a:t>
            </a:r>
            <a:r>
              <a:rPr lang="en-US" altLang="zh-CN" sz="1600" dirty="0">
                <a:latin typeface="SimHei" panose="02010609060101010101" pitchFamily="49" charset="-122"/>
                <a:ea typeface="SimHei" panose="02010609060101010101" pitchFamily="49" charset="-122"/>
              </a:rPr>
              <a:t>V1</a:t>
            </a:r>
            <a:r>
              <a:rPr lang="zh-CN" altLang="en-US" sz="1600" dirty="0">
                <a:latin typeface="SimHei" panose="02010609060101010101" pitchFamily="49" charset="-122"/>
                <a:ea typeface="SimHei" panose="02010609060101010101" pitchFamily="49" charset="-122"/>
              </a:rPr>
              <a:t>。</a:t>
            </a:r>
            <a:endParaRPr lang="en-US" altLang="zh-CN" sz="1600" dirty="0">
              <a:latin typeface="SimHei" panose="02010609060101010101" pitchFamily="49" charset="-122"/>
              <a:ea typeface="SimHei" panose="02010609060101010101" pitchFamily="49" charset="-122"/>
            </a:endParaRPr>
          </a:p>
          <a:p>
            <a:pPr marL="914400" lvl="2" indent="0">
              <a:lnSpc>
                <a:spcPct val="150000"/>
              </a:lnSpc>
              <a:buNone/>
            </a:pPr>
            <a:r>
              <a:rPr lang="en-US" altLang="zh-CN" sz="1600" dirty="0">
                <a:latin typeface="SimHei" panose="02010609060101010101" pitchFamily="49" charset="-122"/>
                <a:ea typeface="SimHei" panose="02010609060101010101" pitchFamily="49" charset="-122"/>
              </a:rPr>
              <a:t> 3.</a:t>
            </a:r>
            <a:r>
              <a:rPr lang="zh-CN" altLang="en-US" sz="1600" dirty="0">
                <a:latin typeface="SimHei" panose="02010609060101010101" pitchFamily="49" charset="-122"/>
                <a:ea typeface="SimHei" panose="02010609060101010101" pitchFamily="49" charset="-122"/>
              </a:rPr>
              <a:t> 对每个未完成的事务，在日志中写入一个</a:t>
            </a:r>
            <a:r>
              <a:rPr lang="en-US" altLang="zh-CN" sz="1600" dirty="0">
                <a:latin typeface="SimHei" panose="02010609060101010101" pitchFamily="49" charset="-122"/>
                <a:ea typeface="SimHei" panose="02010609060101010101" pitchFamily="49" charset="-122"/>
              </a:rPr>
              <a:t>&lt;T,ABORT&gt;</a:t>
            </a:r>
            <a:r>
              <a:rPr lang="zh-CN" altLang="en-US" sz="1600" dirty="0">
                <a:latin typeface="SimHei" panose="02010609060101010101" pitchFamily="49" charset="-122"/>
                <a:ea typeface="SimHei" panose="02010609060101010101" pitchFamily="49" charset="-122"/>
              </a:rPr>
              <a:t>记录并刷新日志。</a:t>
            </a:r>
          </a:p>
          <a:p>
            <a:pPr marL="914400" lvl="2" indent="0">
              <a:lnSpc>
                <a:spcPct val="80000"/>
              </a:lnSpc>
              <a:buNone/>
            </a:pPr>
            <a:endParaRPr lang="en-US" altLang="zh-CN" sz="1800" dirty="0">
              <a:latin typeface="SimHei" panose="02010609060101010101" pitchFamily="49" charset="-122"/>
              <a:ea typeface="SimHei" panose="02010609060101010101" pitchFamily="49" charset="-122"/>
            </a:endParaRPr>
          </a:p>
        </p:txBody>
      </p:sp>
      <p:pic>
        <p:nvPicPr>
          <p:cNvPr id="10" name="图片 9" descr="扫描日志记录">
            <a:extLst>
              <a:ext uri="{FF2B5EF4-FFF2-40B4-BE49-F238E27FC236}">
                <a16:creationId xmlns:a16="http://schemas.microsoft.com/office/drawing/2014/main" id="{D4162BBC-E489-2940-AFC0-E0A935F38CF5}"/>
              </a:ext>
            </a:extLst>
          </p:cNvPr>
          <p:cNvPicPr>
            <a:picLocks noChangeAspect="1"/>
          </p:cNvPicPr>
          <p:nvPr/>
        </p:nvPicPr>
        <p:blipFill>
          <a:blip r:embed="rId4" cstate="print"/>
          <a:stretch>
            <a:fillRect/>
          </a:stretch>
        </p:blipFill>
        <p:spPr>
          <a:xfrm>
            <a:off x="26235" y="1204392"/>
            <a:ext cx="1557433" cy="1548172"/>
          </a:xfrm>
          <a:prstGeom prst="rect">
            <a:avLst/>
          </a:prstGeom>
        </p:spPr>
      </p:pic>
      <p:sp>
        <p:nvSpPr>
          <p:cNvPr id="14" name="文本框 13">
            <a:extLst>
              <a:ext uri="{FF2B5EF4-FFF2-40B4-BE49-F238E27FC236}">
                <a16:creationId xmlns:a16="http://schemas.microsoft.com/office/drawing/2014/main" id="{5A767BAD-3DC8-3F4E-9917-323853A566E1}"/>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18" name="文本框 17">
            <a:extLst>
              <a:ext uri="{FF2B5EF4-FFF2-40B4-BE49-F238E27FC236}">
                <a16:creationId xmlns:a16="http://schemas.microsoft.com/office/drawing/2014/main" id="{079625B0-3947-974B-ADEA-71E42BA4FC0C}"/>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17</a:t>
            </a:fld>
            <a:endParaRPr lang="zh-CN" altLang="en-US"/>
          </a:p>
        </p:txBody>
      </p:sp>
    </p:spTree>
    <p:extLst>
      <p:ext uri="{BB962C8B-B14F-4D97-AF65-F5344CB8AC3E}">
        <p14:creationId xmlns:p14="http://schemas.microsoft.com/office/powerpoint/2010/main" val="167303263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 calcmode="lin" valueType="num">
                                      <p:cBhvr additive="base">
                                        <p:cTn id="2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anim calcmode="lin" valueType="num">
                                      <p:cBhvr additive="base">
                                        <p:cTn id="35"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xEl>
                                              <p:pRg st="6" end="6"/>
                                            </p:txEl>
                                          </p:spTgt>
                                        </p:tgtEl>
                                        <p:attrNameLst>
                                          <p:attrName>style.visibility</p:attrName>
                                        </p:attrNameLst>
                                      </p:cBhvr>
                                      <p:to>
                                        <p:strVal val="visible"/>
                                      </p:to>
                                    </p:set>
                                    <p:anim calcmode="lin" valueType="num">
                                      <p:cBhvr additive="base">
                                        <p:cTn id="4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2">
            <a:extLst>
              <a:ext uri="{FF2B5EF4-FFF2-40B4-BE49-F238E27FC236}">
                <a16:creationId xmlns:a16="http://schemas.microsoft.com/office/drawing/2014/main" id="{3677F004-6D77-5341-95E5-B4205D0C287F}"/>
              </a:ext>
            </a:extLst>
          </p:cNvPr>
          <p:cNvGraphicFramePr>
            <a:graphicFrameLocks noChangeAspect="1"/>
          </p:cNvGraphicFramePr>
          <p:nvPr>
            <p:extLst>
              <p:ext uri="{D42A27DB-BD31-4B8C-83A1-F6EECF244321}">
                <p14:modId xmlns:p14="http://schemas.microsoft.com/office/powerpoint/2010/main" val="3957593493"/>
              </p:ext>
            </p:extLst>
          </p:nvPr>
        </p:nvGraphicFramePr>
        <p:xfrm>
          <a:off x="900111" y="820741"/>
          <a:ext cx="7343775" cy="2615900"/>
        </p:xfrm>
        <a:graphic>
          <a:graphicData uri="http://schemas.openxmlformats.org/presentationml/2006/ole">
            <mc:AlternateContent xmlns:mc="http://schemas.openxmlformats.org/markup-compatibility/2006">
              <mc:Choice xmlns:v="urn:schemas-microsoft-com:vml" Requires="v">
                <p:oleObj spid="_x0000_s8218" r:id="rId5" imgW="3721100" imgH="3378200" progId="Visio.Drawing.11">
                  <p:embed/>
                </p:oleObj>
              </mc:Choice>
              <mc:Fallback>
                <p:oleObj r:id="rId5" imgW="3721100" imgH="3378200" progId="Visio.Drawing.11">
                  <p:embed/>
                  <p:pic>
                    <p:nvPicPr>
                      <p:cNvPr id="22" name="Object 2">
                        <a:extLst>
                          <a:ext uri="{FF2B5EF4-FFF2-40B4-BE49-F238E27FC236}">
                            <a16:creationId xmlns:a16="http://schemas.microsoft.com/office/drawing/2014/main" id="{3677F004-6D77-5341-95E5-B4205D0C2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1" y="820741"/>
                        <a:ext cx="7343775" cy="2615900"/>
                      </a:xfrm>
                      <a:prstGeom prst="rect">
                        <a:avLst/>
                      </a:prstGeom>
                      <a:solidFill>
                        <a:srgbClr val="CCFFFF"/>
                      </a:solidFill>
                      <a:ln w="28575">
                        <a:solidFill>
                          <a:schemeClr val="tx1"/>
                        </a:solidFill>
                        <a:miter lim="800000"/>
                        <a:headEnd/>
                        <a:tailEnd/>
                      </a:ln>
                    </p:spPr>
                  </p:pic>
                </p:oleObj>
              </mc:Fallback>
            </mc:AlternateContent>
          </a:graphicData>
        </a:graphic>
      </p:graphicFrame>
      <p:sp>
        <p:nvSpPr>
          <p:cNvPr id="23" name="Text Box 11">
            <a:extLst>
              <a:ext uri="{FF2B5EF4-FFF2-40B4-BE49-F238E27FC236}">
                <a16:creationId xmlns:a16="http://schemas.microsoft.com/office/drawing/2014/main" id="{BA7DA92D-092F-F145-8AD1-4FAA52082EEC}"/>
              </a:ext>
            </a:extLst>
          </p:cNvPr>
          <p:cNvSpPr txBox="1">
            <a:spLocks noChangeArrowheads="1"/>
          </p:cNvSpPr>
          <p:nvPr/>
        </p:nvSpPr>
        <p:spPr bwMode="auto">
          <a:xfrm>
            <a:off x="645623" y="3559167"/>
            <a:ext cx="25098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1600" b="1" dirty="0">
                <a:solidFill>
                  <a:srgbClr val="FF6600"/>
                </a:solidFill>
                <a:latin typeface="Arial" panose="020B0604020202020204" pitchFamily="34" charset="0"/>
                <a:ea typeface="宋体" panose="02010600030101010101" pitchFamily="2" charset="-122"/>
              </a:rPr>
              <a:t>若</a:t>
            </a:r>
            <a:r>
              <a:rPr lang="en-US" altLang="zh-CN" sz="1600" b="1" dirty="0">
                <a:solidFill>
                  <a:srgbClr val="FF6600"/>
                </a:solidFill>
                <a:latin typeface="Arial" panose="020B0604020202020204" pitchFamily="34" charset="0"/>
                <a:ea typeface="宋体" panose="02010600030101010101" pitchFamily="2" charset="-122"/>
              </a:rPr>
              <a:t>&lt;T1 COMMIT&gt;</a:t>
            </a:r>
            <a:r>
              <a:rPr lang="zh-CN" altLang="en-US" sz="1600" b="1" dirty="0">
                <a:solidFill>
                  <a:srgbClr val="FF6600"/>
                </a:solidFill>
                <a:latin typeface="Arial" panose="020B0604020202020204" pitchFamily="34" charset="0"/>
                <a:ea typeface="宋体" panose="02010600030101010101" pitchFamily="2" charset="-122"/>
              </a:rPr>
              <a:t>在磁盘，</a:t>
            </a:r>
            <a:r>
              <a:rPr lang="en-US" altLang="zh-CN" sz="1600" b="1" dirty="0">
                <a:solidFill>
                  <a:srgbClr val="FF6600"/>
                </a:solidFill>
                <a:latin typeface="Arial" panose="020B0604020202020204" pitchFamily="34" charset="0"/>
                <a:ea typeface="宋体" panose="02010600030101010101" pitchFamily="2" charset="-122"/>
              </a:rPr>
              <a:t>NO ACTION</a:t>
            </a:r>
          </a:p>
          <a:p>
            <a:pPr>
              <a:spcBef>
                <a:spcPct val="50000"/>
              </a:spcBef>
            </a:pPr>
            <a:r>
              <a:rPr lang="zh-CN" altLang="en-US" sz="1600" b="1" dirty="0">
                <a:solidFill>
                  <a:srgbClr val="FF6600"/>
                </a:solidFill>
                <a:latin typeface="Arial" panose="020B0604020202020204" pitchFamily="34" charset="0"/>
                <a:ea typeface="宋体" panose="02010600030101010101" pitchFamily="2" charset="-122"/>
              </a:rPr>
              <a:t>若</a:t>
            </a:r>
            <a:r>
              <a:rPr lang="en-US" altLang="zh-CN" sz="1600" b="1" dirty="0">
                <a:solidFill>
                  <a:srgbClr val="FF6600"/>
                </a:solidFill>
                <a:latin typeface="Arial" panose="020B0604020202020204" pitchFamily="34" charset="0"/>
                <a:ea typeface="宋体" panose="02010600030101010101" pitchFamily="2" charset="-122"/>
              </a:rPr>
              <a:t>&lt;T1 COMMIT&gt;</a:t>
            </a:r>
            <a:r>
              <a:rPr lang="zh-CN" altLang="en-US" sz="1600" b="1" dirty="0">
                <a:solidFill>
                  <a:srgbClr val="FF6600"/>
                </a:solidFill>
                <a:latin typeface="Arial" panose="020B0604020202020204" pitchFamily="34" charset="0"/>
                <a:ea typeface="宋体" panose="02010600030101010101" pitchFamily="2" charset="-122"/>
              </a:rPr>
              <a:t>不在磁盘，</a:t>
            </a:r>
            <a:r>
              <a:rPr lang="en-US" altLang="zh-CN" sz="1600" b="1" dirty="0">
                <a:solidFill>
                  <a:srgbClr val="FF6600"/>
                </a:solidFill>
                <a:latin typeface="Arial" panose="020B0604020202020204" pitchFamily="34" charset="0"/>
                <a:ea typeface="宋体" panose="02010600030101010101" pitchFamily="2" charset="-122"/>
              </a:rPr>
              <a:t>UNDO</a:t>
            </a:r>
          </a:p>
          <a:p>
            <a:pPr>
              <a:spcBef>
                <a:spcPct val="50000"/>
              </a:spcBef>
            </a:pPr>
            <a:r>
              <a:rPr lang="zh-CN" altLang="en-US" sz="1600" b="1" dirty="0">
                <a:solidFill>
                  <a:srgbClr val="FF6600"/>
                </a:solidFill>
                <a:latin typeface="Arial" panose="020B0604020202020204" pitchFamily="34" charset="0"/>
                <a:ea typeface="宋体" panose="02010600030101010101" pitchFamily="2" charset="-122"/>
              </a:rPr>
              <a:t>补</a:t>
            </a:r>
            <a:r>
              <a:rPr lang="en-US" altLang="zh-CN" sz="1600" b="1" dirty="0">
                <a:solidFill>
                  <a:srgbClr val="FF6600"/>
                </a:solidFill>
                <a:latin typeface="Arial" panose="020B0604020202020204" pitchFamily="34" charset="0"/>
                <a:ea typeface="宋体" panose="02010600030101010101" pitchFamily="2" charset="-122"/>
              </a:rPr>
              <a:t>&lt;T1 ABORT&gt;</a:t>
            </a:r>
          </a:p>
        </p:txBody>
      </p:sp>
      <p:sp>
        <p:nvSpPr>
          <p:cNvPr id="24" name="Text Box 12">
            <a:extLst>
              <a:ext uri="{FF2B5EF4-FFF2-40B4-BE49-F238E27FC236}">
                <a16:creationId xmlns:a16="http://schemas.microsoft.com/office/drawing/2014/main" id="{2CBD87D6-3369-1F41-ABBC-061C359865F2}"/>
              </a:ext>
            </a:extLst>
          </p:cNvPr>
          <p:cNvSpPr txBox="1">
            <a:spLocks noChangeArrowheads="1"/>
          </p:cNvSpPr>
          <p:nvPr/>
        </p:nvSpPr>
        <p:spPr bwMode="auto">
          <a:xfrm>
            <a:off x="3224529" y="3818071"/>
            <a:ext cx="7921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UNDO</a:t>
            </a:r>
          </a:p>
        </p:txBody>
      </p:sp>
      <p:sp>
        <p:nvSpPr>
          <p:cNvPr id="25" name="Text Box 12">
            <a:extLst>
              <a:ext uri="{FF2B5EF4-FFF2-40B4-BE49-F238E27FC236}">
                <a16:creationId xmlns:a16="http://schemas.microsoft.com/office/drawing/2014/main" id="{EE33EBF4-0DED-AA41-A929-4229F9F78A1D}"/>
              </a:ext>
            </a:extLst>
          </p:cNvPr>
          <p:cNvSpPr txBox="1">
            <a:spLocks noChangeArrowheads="1"/>
          </p:cNvSpPr>
          <p:nvPr/>
        </p:nvSpPr>
        <p:spPr bwMode="auto">
          <a:xfrm>
            <a:off x="4977769" y="3818071"/>
            <a:ext cx="7921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UNDO</a:t>
            </a:r>
          </a:p>
        </p:txBody>
      </p:sp>
      <p:sp>
        <p:nvSpPr>
          <p:cNvPr id="26" name="Text Box 12">
            <a:extLst>
              <a:ext uri="{FF2B5EF4-FFF2-40B4-BE49-F238E27FC236}">
                <a16:creationId xmlns:a16="http://schemas.microsoft.com/office/drawing/2014/main" id="{C8FAF441-3E4E-C94F-A064-A87DF22D84BB}"/>
              </a:ext>
            </a:extLst>
          </p:cNvPr>
          <p:cNvSpPr txBox="1">
            <a:spLocks noChangeArrowheads="1"/>
          </p:cNvSpPr>
          <p:nvPr/>
        </p:nvSpPr>
        <p:spPr bwMode="auto">
          <a:xfrm>
            <a:off x="6815042" y="3818205"/>
            <a:ext cx="7921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1600" b="1" dirty="0">
                <a:solidFill>
                  <a:srgbClr val="FF6600"/>
                </a:solidFill>
                <a:latin typeface="Arial" panose="020B0604020202020204" pitchFamily="34" charset="0"/>
                <a:ea typeface="宋体" panose="02010600030101010101" pitchFamily="2" charset="-122"/>
              </a:rPr>
              <a:t>UNDO</a:t>
            </a:r>
          </a:p>
        </p:txBody>
      </p:sp>
      <p:sp>
        <p:nvSpPr>
          <p:cNvPr id="18" name="文本框 17">
            <a:extLst>
              <a:ext uri="{FF2B5EF4-FFF2-40B4-BE49-F238E27FC236}">
                <a16:creationId xmlns:a16="http://schemas.microsoft.com/office/drawing/2014/main" id="{2A1AB4C5-F02D-D949-BB21-F40568851E93}"/>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19" name="文本框 18">
            <a:extLst>
              <a:ext uri="{FF2B5EF4-FFF2-40B4-BE49-F238E27FC236}">
                <a16:creationId xmlns:a16="http://schemas.microsoft.com/office/drawing/2014/main" id="{582A49FF-5A52-EE4A-8C6D-3A93A24C01BD}"/>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18</a:t>
            </a:fld>
            <a:endParaRPr lang="zh-CN" altLang="en-US"/>
          </a:p>
        </p:txBody>
      </p:sp>
    </p:spTree>
    <p:extLst>
      <p:ext uri="{BB962C8B-B14F-4D97-AF65-F5344CB8AC3E}">
        <p14:creationId xmlns:p14="http://schemas.microsoft.com/office/powerpoint/2010/main" val="408907061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anim calcmode="lin" valueType="num">
                                      <p:cBhvr additive="base">
                                        <p:cTn id="1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 calcmode="lin" valueType="num">
                                      <p:cBhvr additive="base">
                                        <p:cTn id="19"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2" end="2"/>
                                            </p:txEl>
                                          </p:spTgt>
                                        </p:tgtEl>
                                        <p:attrNameLst>
                                          <p:attrName>style.visibility</p:attrName>
                                        </p:attrNameLst>
                                      </p:cBhvr>
                                      <p:to>
                                        <p:strVal val="visible"/>
                                      </p:to>
                                    </p:set>
                                    <p:anim calcmode="lin" valueType="num">
                                      <p:cBhvr additive="base">
                                        <p:cTn id="2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65A9A7-6117-B349-9F5E-7CA279453A05}"/>
              </a:ext>
            </a:extLst>
          </p:cNvPr>
          <p:cNvSpPr/>
          <p:nvPr/>
        </p:nvSpPr>
        <p:spPr>
          <a:xfrm>
            <a:off x="386172" y="844352"/>
            <a:ext cx="8731696" cy="2646878"/>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后像</a:t>
            </a:r>
            <a:r>
              <a:rPr lang="zh-CN" altLang="zh-CN" sz="2000" dirty="0">
                <a:solidFill>
                  <a:schemeClr val="accent1"/>
                </a:solidFill>
                <a:latin typeface="黑体" panose="02010609060101010101" pitchFamily="49" charset="-122"/>
                <a:ea typeface="黑体" panose="02010609060101010101" pitchFamily="49" charset="-122"/>
              </a:rPr>
              <a:t>在事务提交</a:t>
            </a:r>
            <a:r>
              <a:rPr lang="zh-CN" altLang="en-US" sz="2000" dirty="0">
                <a:solidFill>
                  <a:schemeClr val="accent1"/>
                </a:solidFill>
                <a:latin typeface="黑体" panose="02010609060101010101" pitchFamily="49" charset="-122"/>
                <a:ea typeface="黑体" panose="02010609060101010101" pitchFamily="49" charset="-122"/>
              </a:rPr>
              <a:t>前后</a:t>
            </a:r>
            <a:r>
              <a:rPr lang="zh-CN" altLang="zh-CN" sz="2000" dirty="0">
                <a:solidFill>
                  <a:schemeClr val="accent1"/>
                </a:solidFill>
                <a:latin typeface="黑体" panose="02010609060101010101" pitchFamily="49" charset="-122"/>
                <a:ea typeface="黑体" panose="02010609060101010101" pitchFamily="49" charset="-122"/>
              </a:rPr>
              <a:t>写入数据库 </a:t>
            </a:r>
            <a:endParaRPr lang="en-US" altLang="zh-CN" sz="2000" dirty="0">
              <a:solidFill>
                <a:schemeClr val="accent1"/>
              </a:solidFill>
              <a:latin typeface="黑体" panose="02010609060101010101" pitchFamily="49" charset="-122"/>
              <a:ea typeface="黑体" panose="02010609060101010101" pitchFamily="49" charset="-122"/>
            </a:endParaRPr>
          </a:p>
          <a:p>
            <a:pPr lvl="1"/>
            <a:r>
              <a:rPr lang="en-US" altLang="zh-CN" sz="1100" dirty="0">
                <a:latin typeface="黑体" panose="02010609060101010101" pitchFamily="49" charset="-122"/>
                <a:ea typeface="黑体" panose="02010609060101010101" pitchFamily="49" charset="-122"/>
              </a:rPr>
              <a:t>	</a:t>
            </a:r>
          </a:p>
          <a:p>
            <a:pPr lvl="1"/>
            <a:r>
              <a:rPr lang="zh-CN" altLang="en-US"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被修改</a:t>
            </a:r>
            <a:r>
              <a:rPr lang="zh-CN" altLang="zh-CN" sz="1600" dirty="0">
                <a:latin typeface="黑体" panose="02010609060101010101" pitchFamily="49" charset="-122"/>
                <a:ea typeface="黑体" panose="02010609060101010101" pitchFamily="49" charset="-122"/>
              </a:rPr>
              <a:t>数据项写入磁盘的时间可以在日志记录</a:t>
            </a:r>
            <a:r>
              <a:rPr lang="en-US" altLang="zh-CN" sz="1600" dirty="0">
                <a:latin typeface="黑体" panose="02010609060101010101" pitchFamily="49" charset="-122"/>
                <a:ea typeface="黑体" panose="02010609060101010101" pitchFamily="49" charset="-122"/>
              </a:rPr>
              <a:t>&lt;T</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COMMIT&gt;</a:t>
            </a:r>
            <a:r>
              <a:rPr lang="zh-CN" altLang="zh-CN" sz="1600" dirty="0">
                <a:latin typeface="黑体" panose="02010609060101010101" pitchFamily="49" charset="-122"/>
                <a:ea typeface="黑体" panose="02010609060101010101" pitchFamily="49" charset="-122"/>
              </a:rPr>
              <a:t>之前进行，也可以放在之后进行。 </a:t>
            </a:r>
            <a:endParaRPr lang="en-US" altLang="zh-CN" sz="16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执行规则</a:t>
            </a:r>
            <a:endParaRPr lang="en-US" altLang="zh-CN" sz="2000" dirty="0">
              <a:solidFill>
                <a:schemeClr val="accent1"/>
              </a:solidFill>
              <a:latin typeface="黑体" panose="02010609060101010101" pitchFamily="49" charset="-122"/>
              <a:ea typeface="黑体" panose="02010609060101010101" pitchFamily="49" charset="-122"/>
            </a:endParaRPr>
          </a:p>
          <a:p>
            <a:pPr lvl="2">
              <a:buSzPct val="80000"/>
            </a:pPr>
            <a:endParaRPr lang="en-US" altLang="zh-CN" sz="1100" dirty="0">
              <a:latin typeface="黑体" panose="02010609060101010101" pitchFamily="49" charset="-122"/>
              <a:ea typeface="黑体" panose="02010609060101010101" pitchFamily="49" charset="-122"/>
            </a:endParaRPr>
          </a:p>
          <a:p>
            <a:pPr marL="720000" lvl="2">
              <a:buSzPct val="80000"/>
            </a:pPr>
            <a:r>
              <a:rPr lang="zh-CN" altLang="en-US" sz="1600" dirty="0">
                <a:latin typeface="黑体" panose="02010609060101010101" pitchFamily="49" charset="-122"/>
                <a:ea typeface="黑体" panose="02010609060101010101" pitchFamily="49" charset="-122"/>
              </a:rPr>
              <a:t>日志</a:t>
            </a:r>
            <a:r>
              <a:rPr lang="zh-CN" altLang="en-US" sz="1600" dirty="0">
                <a:latin typeface="黑体" panose="02010609060101010101" pitchFamily="49" charset="-122"/>
                <a:ea typeface="黑体" panose="02010609060101010101" pitchFamily="49" charset="-122"/>
              </a:rPr>
              <a:t>先写：被更新数据项写入磁盘前，更新记录</a:t>
            </a:r>
            <a:r>
              <a:rPr lang="en-US" altLang="zh-CN" sz="1600" dirty="0">
                <a:latin typeface="黑体" panose="02010609060101010101" pitchFamily="49" charset="-122"/>
                <a:ea typeface="黑体" panose="02010609060101010101" pitchFamily="49" charset="-122"/>
              </a:rPr>
              <a:t>&lt;T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V2&gt;</a:t>
            </a:r>
            <a:r>
              <a:rPr lang="zh-CN" altLang="en-US" sz="1600" dirty="0">
                <a:latin typeface="黑体" panose="02010609060101010101" pitchFamily="49" charset="-122"/>
                <a:ea typeface="黑体" panose="02010609060101010101" pitchFamily="49" charset="-122"/>
              </a:rPr>
              <a:t>必须已写到稳定存储器上。</a:t>
            </a:r>
            <a:endParaRPr lang="en-US" altLang="zh-CN" sz="1600" dirty="0">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zh-CN" altLang="en-US" dirty="0">
              <a:solidFill>
                <a:schemeClr val="tx2"/>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3F6B6997-B8A6-5E47-A6AB-53D49C8A5387}"/>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14" name="文本框 13">
            <a:extLst>
              <a:ext uri="{FF2B5EF4-FFF2-40B4-BE49-F238E27FC236}">
                <a16:creationId xmlns:a16="http://schemas.microsoft.com/office/drawing/2014/main" id="{1FC451A0-CB40-BE46-A405-451EF551C505}"/>
              </a:ext>
            </a:extLst>
          </p:cNvPr>
          <p:cNvSpPr txBox="1"/>
          <p:nvPr/>
        </p:nvSpPr>
        <p:spPr>
          <a:xfrm>
            <a:off x="5652121" y="124272"/>
            <a:ext cx="1692188"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后像前后写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19</a:t>
            </a:fld>
            <a:endParaRPr lang="zh-CN" altLang="en-US"/>
          </a:p>
        </p:txBody>
      </p:sp>
    </p:spTree>
    <p:extLst>
      <p:ext uri="{BB962C8B-B14F-4D97-AF65-F5344CB8AC3E}">
        <p14:creationId xmlns:p14="http://schemas.microsoft.com/office/powerpoint/2010/main" val="18074837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数据库恢复概述</a:t>
            </a:r>
          </a:p>
        </p:txBody>
      </p:sp>
      <p:sp>
        <p:nvSpPr>
          <p:cNvPr id="6" name="文本框 5"/>
          <p:cNvSpPr txBox="1"/>
          <p:nvPr/>
        </p:nvSpPr>
        <p:spPr>
          <a:xfrm>
            <a:off x="5400092" y="124272"/>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概述</a:t>
            </a:r>
          </a:p>
        </p:txBody>
      </p:sp>
      <p:sp>
        <p:nvSpPr>
          <p:cNvPr id="3" name="矩形 2">
            <a:extLst>
              <a:ext uri="{FF2B5EF4-FFF2-40B4-BE49-F238E27FC236}">
                <a16:creationId xmlns:a16="http://schemas.microsoft.com/office/drawing/2014/main" id="{2865A9A7-6117-B349-9F5E-7CA279453A05}"/>
              </a:ext>
            </a:extLst>
          </p:cNvPr>
          <p:cNvSpPr/>
          <p:nvPr/>
        </p:nvSpPr>
        <p:spPr>
          <a:xfrm>
            <a:off x="3203847" y="736340"/>
            <a:ext cx="5755797" cy="3277820"/>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数据库系统对付故障的两种措施</a:t>
            </a:r>
            <a:endParaRPr lang="en-US" altLang="zh-CN" sz="2000" dirty="0">
              <a:solidFill>
                <a:schemeClr val="accent1"/>
              </a:solidFill>
              <a:latin typeface="黑体" panose="02010609060101010101" pitchFamily="49" charset="-122"/>
              <a:ea typeface="黑体" panose="02010609060101010101" pitchFamily="49" charset="-122"/>
            </a:endParaRPr>
          </a:p>
          <a:p>
            <a:pPr lvl="2"/>
            <a:endParaRPr lang="en-US" altLang="zh-CN" sz="16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尽可能提高系统的可靠性</a:t>
            </a:r>
            <a:endParaRPr lang="en-US" altLang="zh-CN" sz="16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在系统发生故障后，把数据库恢复到一致状态</a:t>
            </a:r>
            <a:endParaRPr lang="en-US" altLang="zh-CN" sz="1600" dirty="0">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恢复机制涉及两个关键问题</a:t>
            </a:r>
          </a:p>
          <a:p>
            <a:pPr lvl="2"/>
            <a:endParaRPr lang="en-US" altLang="zh-CN" sz="11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如何建立冗余数据</a:t>
            </a:r>
          </a:p>
          <a:p>
            <a:pPr lvl="2"/>
            <a:r>
              <a:rPr lang="zh-CN" altLang="en-US" sz="1600" dirty="0">
                <a:latin typeface="黑体" panose="02010609060101010101" pitchFamily="49" charset="-122"/>
                <a:ea typeface="黑体" panose="02010609060101010101" pitchFamily="49" charset="-122"/>
              </a:rPr>
              <a:t>如何利用冗余数据实施数据库恢复</a:t>
            </a:r>
            <a:endParaRPr lang="en-US" altLang="zh-CN" sz="1600" dirty="0">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恢复技术是衡量数据库管理系统优劣的重要指标 </a:t>
            </a:r>
          </a:p>
        </p:txBody>
      </p:sp>
      <p:pic>
        <p:nvPicPr>
          <p:cNvPr id="10" name="图片 9">
            <a:extLst>
              <a:ext uri="{FF2B5EF4-FFF2-40B4-BE49-F238E27FC236}">
                <a16:creationId xmlns:a16="http://schemas.microsoft.com/office/drawing/2014/main" id="{706ACBB5-DEB2-0546-9C26-26D6175C0942}"/>
              </a:ext>
            </a:extLst>
          </p:cNvPr>
          <p:cNvPicPr>
            <a:picLocks noChangeAspect="1"/>
          </p:cNvPicPr>
          <p:nvPr/>
        </p:nvPicPr>
        <p:blipFill>
          <a:blip r:embed="rId4"/>
          <a:stretch>
            <a:fillRect/>
          </a:stretch>
        </p:blipFill>
        <p:spPr>
          <a:xfrm>
            <a:off x="184355" y="734793"/>
            <a:ext cx="3374690" cy="3648410"/>
          </a:xfrm>
          <a:prstGeom prst="rect">
            <a:avLst/>
          </a:prstGeom>
        </p:spPr>
      </p:pic>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2</a:t>
            </a:fld>
            <a:endParaRPr lang="zh-CN" altLang="en-US"/>
          </a:p>
        </p:txBody>
      </p:sp>
    </p:spTree>
    <p:extLst>
      <p:ext uri="{BB962C8B-B14F-4D97-AF65-F5344CB8AC3E}">
        <p14:creationId xmlns:p14="http://schemas.microsoft.com/office/powerpoint/2010/main" val="277667924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3022B56C-D946-004C-9F61-6A09BDC49DCF}"/>
              </a:ext>
            </a:extLst>
          </p:cNvPr>
          <p:cNvSpPr txBox="1">
            <a:spLocks noChangeArrowheads="1"/>
          </p:cNvSpPr>
          <p:nvPr/>
        </p:nvSpPr>
        <p:spPr>
          <a:xfrm>
            <a:off x="289351" y="2305071"/>
            <a:ext cx="8359775" cy="14938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80000"/>
              </a:lnSpc>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事务恢复</a:t>
            </a:r>
            <a:endParaRPr lang="en-US" altLang="zh-CN" sz="2000" dirty="0">
              <a:solidFill>
                <a:schemeClr val="tx2"/>
              </a:solidFill>
              <a:latin typeface="黑体" panose="02010609060101010101" pitchFamily="49" charset="-122"/>
              <a:ea typeface="黑体" panose="02010609060101010101" pitchFamily="49" charset="-122"/>
            </a:endParaRPr>
          </a:p>
          <a:p>
            <a:pPr marL="914400" lvl="2" indent="0">
              <a:lnSpc>
                <a:spcPct val="80000"/>
              </a:lnSpc>
              <a:buNone/>
            </a:pPr>
            <a:endParaRPr lang="en-US" altLang="zh-CN" sz="1100" dirty="0">
              <a:latin typeface="黑体" panose="02010609060101010101" pitchFamily="49" charset="-122"/>
              <a:ea typeface="黑体" panose="02010609060101010101" pitchFamily="49" charset="-122"/>
            </a:endParaRPr>
          </a:p>
          <a:p>
            <a:pPr marL="914400" lvl="2" indent="0">
              <a:buNone/>
            </a:pPr>
            <a:r>
              <a:rPr lang="en-US" altLang="zh-CN" sz="1600" dirty="0" smtClean="0">
                <a:latin typeface="黑体" panose="02010609060101010101" pitchFamily="49" charset="-122"/>
                <a:ea typeface="黑体" panose="02010609060101010101" pitchFamily="49" charset="-122"/>
              </a:rPr>
              <a:t>Undo(</a:t>
            </a:r>
            <a:r>
              <a:rPr lang="en-US" altLang="zh-CN" sz="1600" dirty="0" err="1" smtClean="0">
                <a:latin typeface="黑体" panose="02010609060101010101" pitchFamily="49" charset="-122"/>
                <a:ea typeface="黑体" panose="02010609060101010101" pitchFamily="49" charset="-122"/>
              </a:rPr>
              <a:t>Ti</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：将未提交事务</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更新的所有数据项的值设为旧值。</a:t>
            </a:r>
          </a:p>
          <a:p>
            <a:pPr marL="914400" lvl="2" indent="0">
              <a:buNone/>
            </a:pPr>
            <a:r>
              <a:rPr lang="en-US" altLang="zh-CN" sz="1600" dirty="0" smtClean="0">
                <a:latin typeface="黑体" panose="02010609060101010101" pitchFamily="49" charset="-122"/>
                <a:ea typeface="黑体" panose="02010609060101010101" pitchFamily="49" charset="-122"/>
              </a:rPr>
              <a:t>Redo(</a:t>
            </a:r>
            <a:r>
              <a:rPr lang="en-US" altLang="zh-CN" sz="1600" dirty="0" err="1" smtClean="0">
                <a:latin typeface="黑体" panose="02010609060101010101" pitchFamily="49" charset="-122"/>
                <a:ea typeface="黑体" panose="02010609060101010101" pitchFamily="49" charset="-122"/>
              </a:rPr>
              <a:t>Ti</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：将已提交事务</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更新的所有数据项的值设为新值。</a:t>
            </a:r>
          </a:p>
        </p:txBody>
      </p:sp>
      <p:sp>
        <p:nvSpPr>
          <p:cNvPr id="3" name="矩形 2">
            <a:extLst>
              <a:ext uri="{FF2B5EF4-FFF2-40B4-BE49-F238E27FC236}">
                <a16:creationId xmlns:a16="http://schemas.microsoft.com/office/drawing/2014/main" id="{3CA52B00-BC47-1743-B878-08561940F18B}"/>
              </a:ext>
            </a:extLst>
          </p:cNvPr>
          <p:cNvSpPr/>
          <p:nvPr/>
        </p:nvSpPr>
        <p:spPr>
          <a:xfrm>
            <a:off x="289476" y="628328"/>
            <a:ext cx="7121376" cy="1532727"/>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事务</a:t>
            </a:r>
            <a:r>
              <a:rPr lang="en-US" altLang="zh-CN" sz="2000" dirty="0">
                <a:solidFill>
                  <a:schemeClr val="accent1"/>
                </a:solidFill>
                <a:latin typeface="黑体" panose="02010609060101010101" pitchFamily="49" charset="-122"/>
                <a:ea typeface="黑体" panose="02010609060101010101" pitchFamily="49" charset="-122"/>
              </a:rPr>
              <a:t>T</a:t>
            </a:r>
            <a:r>
              <a:rPr lang="zh-CN" altLang="en-US" sz="2000" dirty="0">
                <a:solidFill>
                  <a:schemeClr val="accent1"/>
                </a:solidFill>
                <a:latin typeface="黑体" panose="02010609060101010101" pitchFamily="49" charset="-122"/>
                <a:ea typeface="黑体" panose="02010609060101010101" pitchFamily="49" charset="-122"/>
              </a:rPr>
              <a:t>的日志写入执行步骤</a:t>
            </a:r>
            <a:endParaRPr lang="en-US" altLang="zh-CN" sz="2000" dirty="0">
              <a:solidFill>
                <a:schemeClr val="accent1"/>
              </a:solidFill>
              <a:latin typeface="黑体" panose="02010609060101010101" pitchFamily="49" charset="-122"/>
              <a:ea typeface="黑体" panose="02010609060101010101" pitchFamily="49" charset="-122"/>
            </a:endParaRPr>
          </a:p>
          <a:p>
            <a:pPr lvl="2">
              <a:spcBef>
                <a:spcPct val="20000"/>
              </a:spcBef>
            </a:pPr>
            <a:r>
              <a:rPr lang="en-US" altLang="zh-CN" sz="1600" dirty="0" smtClean="0">
                <a:latin typeface="黑体" panose="02010609060101010101" pitchFamily="49" charset="-122"/>
                <a:ea typeface="黑体" panose="02010609060101010101" pitchFamily="49" charset="-122"/>
                <a:sym typeface="FZHei-B01S" charset="0"/>
              </a:rPr>
              <a:t>1.</a:t>
            </a:r>
            <a:r>
              <a:rPr lang="zh-CN" altLang="en-US" sz="1600" dirty="0" smtClean="0">
                <a:latin typeface="黑体" panose="02010609060101010101" pitchFamily="49" charset="-122"/>
                <a:ea typeface="黑体" panose="02010609060101010101" pitchFamily="49" charset="-122"/>
                <a:sym typeface="FZHei-B01S" charset="0"/>
              </a:rPr>
              <a:t>在T开始执行前，向日志中写入记录&lt;T START&gt;；</a:t>
            </a:r>
            <a:endParaRPr lang="zh-CN" altLang="en-US" sz="1600" dirty="0" smtClean="0">
              <a:latin typeface="黑体" panose="02010609060101010101" pitchFamily="49" charset="-122"/>
              <a:ea typeface="黑体" panose="02010609060101010101" pitchFamily="49" charset="-122"/>
            </a:endParaRPr>
          </a:p>
          <a:p>
            <a:pPr lvl="2">
              <a:spcBef>
                <a:spcPct val="20000"/>
              </a:spcBef>
            </a:pPr>
            <a:r>
              <a:rPr lang="en-US" altLang="zh-CN" sz="1600" dirty="0" smtClean="0">
                <a:latin typeface="黑体" panose="02010609060101010101" pitchFamily="49" charset="-122"/>
                <a:ea typeface="黑体" panose="02010609060101010101" pitchFamily="49" charset="-122"/>
                <a:sym typeface="FZHei-B01S" charset="0"/>
              </a:rPr>
              <a:t>2.</a:t>
            </a:r>
            <a:r>
              <a:rPr lang="zh-CN" altLang="en-US" sz="1600" dirty="0" smtClean="0">
                <a:latin typeface="黑体" panose="02010609060101010101" pitchFamily="49" charset="-122"/>
                <a:ea typeface="黑体" panose="02010609060101010101" pitchFamily="49" charset="-122"/>
                <a:sym typeface="FZHei-B01S" charset="0"/>
              </a:rPr>
              <a:t>T的一次write（X）操作导致向日志中写入一条新记录；</a:t>
            </a:r>
            <a:endParaRPr lang="zh-CN" altLang="en-US" sz="1600" dirty="0" smtClean="0">
              <a:latin typeface="黑体" panose="02010609060101010101" pitchFamily="49" charset="-122"/>
              <a:ea typeface="黑体" panose="02010609060101010101" pitchFamily="49" charset="-122"/>
            </a:endParaRPr>
          </a:p>
          <a:p>
            <a:pPr lvl="2">
              <a:spcBef>
                <a:spcPct val="20000"/>
              </a:spcBef>
            </a:pPr>
            <a:r>
              <a:rPr lang="en-US" altLang="zh-CN" sz="1600" dirty="0" smtClean="0">
                <a:latin typeface="黑体" panose="02010609060101010101" pitchFamily="49" charset="-122"/>
                <a:ea typeface="黑体" panose="02010609060101010101" pitchFamily="49" charset="-122"/>
                <a:sym typeface="FZHei-B01S" charset="0"/>
              </a:rPr>
              <a:t>3</a:t>
            </a:r>
            <a:r>
              <a:rPr lang="en-US" altLang="zh-CN" sz="1600" dirty="0">
                <a:latin typeface="黑体" panose="02010609060101010101" pitchFamily="49" charset="-122"/>
                <a:ea typeface="黑体" panose="02010609060101010101" pitchFamily="49" charset="-122"/>
                <a:sym typeface="FZHei-B01S" charset="0"/>
              </a:rPr>
              <a:t>.</a:t>
            </a:r>
            <a:r>
              <a:rPr lang="zh-CN" altLang="en-US" sz="1600" dirty="0">
                <a:latin typeface="黑体" panose="02010609060101010101" pitchFamily="49" charset="-122"/>
                <a:ea typeface="黑体" panose="02010609060101010101" pitchFamily="49" charset="-122"/>
                <a:sym typeface="FZHei-B01S" charset="0"/>
              </a:rPr>
              <a:t>最后，</a:t>
            </a:r>
            <a:r>
              <a:rPr lang="zh-CN" altLang="en-US" sz="1600" dirty="0">
                <a:effectLst>
                  <a:outerShdw blurRad="38100" dist="38100" dir="2700000" algn="tl">
                    <a:srgbClr val="C0C0C0"/>
                  </a:outerShdw>
                </a:effectLst>
                <a:latin typeface="黑体" panose="02010609060101010101" pitchFamily="49" charset="-122"/>
                <a:ea typeface="黑体" panose="02010609060101010101" pitchFamily="49" charset="-122"/>
                <a:sym typeface="FZHei-B01S" charset="0"/>
              </a:rPr>
              <a:t>被改变的所有数据项已写入磁盘后向日志中写入记录&lt;T, COMMIT&gt;。</a:t>
            </a:r>
            <a:endParaRPr lang="zh-CN" altLang="en-US" sz="1600" dirty="0">
              <a:latin typeface="黑体" panose="02010609060101010101" pitchFamily="49" charset="-122"/>
              <a:ea typeface="黑体" panose="02010609060101010101" pitchFamily="49" charset="-122"/>
            </a:endParaRPr>
          </a:p>
        </p:txBody>
      </p:sp>
      <p:sp>
        <p:nvSpPr>
          <p:cNvPr id="16" name="矩形 15">
            <a:extLst>
              <a:ext uri="{FF2B5EF4-FFF2-40B4-BE49-F238E27FC236}">
                <a16:creationId xmlns:a16="http://schemas.microsoft.com/office/drawing/2014/main" id="{29ECC916-C25A-9341-B8FB-E702089F83BF}"/>
              </a:ext>
            </a:extLst>
          </p:cNvPr>
          <p:cNvSpPr/>
          <p:nvPr/>
        </p:nvSpPr>
        <p:spPr>
          <a:xfrm>
            <a:off x="289351" y="3516535"/>
            <a:ext cx="7978056" cy="1061829"/>
          </a:xfrm>
          <a:prstGeom prst="rect">
            <a:avLst/>
          </a:prstGeom>
        </p:spPr>
        <p:txBody>
          <a:bodyPr wrap="square">
            <a:spAutoFit/>
          </a:bodyPr>
          <a:lstStyle/>
          <a:p>
            <a:pPr marL="800100" lvl="1"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日志内容结构</a:t>
            </a:r>
            <a:endParaRPr lang="en-US" altLang="zh-CN" sz="2000" dirty="0">
              <a:solidFill>
                <a:schemeClr val="tx2"/>
              </a:solidFill>
              <a:latin typeface="黑体" panose="02010609060101010101" pitchFamily="49" charset="-122"/>
              <a:ea typeface="黑体" panose="02010609060101010101" pitchFamily="49" charset="-122"/>
            </a:endParaRPr>
          </a:p>
          <a:p>
            <a:pPr lvl="2"/>
            <a:endParaRPr lang="en-US" altLang="zh-CN" sz="11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日志记录</a:t>
            </a:r>
            <a:r>
              <a:rPr lang="en-US" altLang="zh-CN" sz="1600" dirty="0">
                <a:latin typeface="黑体" panose="02010609060101010101" pitchFamily="49" charset="-122"/>
                <a:ea typeface="黑体" panose="02010609060101010101" pitchFamily="49" charset="-122"/>
              </a:rPr>
              <a:t>&lt;T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V2&gt;</a:t>
            </a:r>
            <a:r>
              <a:rPr lang="zh-CN" altLang="en-US" sz="1600" dirty="0">
                <a:latin typeface="黑体" panose="02010609060101010101" pitchFamily="49" charset="-122"/>
                <a:ea typeface="黑体" panose="02010609060101010101" pitchFamily="49" charset="-122"/>
              </a:rPr>
              <a:t>表示：事务Ｔ对数据项Ｘ执行写操作，写前的旧值为</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，写后的新值为</a:t>
            </a:r>
            <a:r>
              <a:rPr lang="en-US" altLang="zh-CN" sz="1600" dirty="0">
                <a:latin typeface="黑体" panose="02010609060101010101" pitchFamily="49" charset="-122"/>
                <a:ea typeface="黑体" panose="02010609060101010101" pitchFamily="49" charset="-122"/>
              </a:rPr>
              <a:t>V2</a:t>
            </a:r>
          </a:p>
        </p:txBody>
      </p:sp>
      <p:pic>
        <p:nvPicPr>
          <p:cNvPr id="14" name="图片 4" descr="日志记录依次写入">
            <a:extLst>
              <a:ext uri="{FF2B5EF4-FFF2-40B4-BE49-F238E27FC236}">
                <a16:creationId xmlns:a16="http://schemas.microsoft.com/office/drawing/2014/main" id="{D7ECB8D1-251D-D64E-BB5B-8D5A3FBFF92F}"/>
              </a:ext>
            </a:extLst>
          </p:cNvPr>
          <p:cNvPicPr>
            <a:picLocks noGrp="1" noChangeAspect="1"/>
          </p:cNvPicPr>
          <p:nvPr isPhoto="1"/>
        </p:nvPicPr>
        <p:blipFill>
          <a:blip r:embed="rId4" cstate="print">
            <a:extLst>
              <a:ext uri="{28A0092B-C50C-407E-A947-70E740481C1C}">
                <a14:useLocalDpi xmlns:a14="http://schemas.microsoft.com/office/drawing/2010/main" val="0"/>
              </a:ext>
            </a:extLst>
          </a:blip>
          <a:srcRect/>
          <a:stretch>
            <a:fillRect/>
          </a:stretch>
        </p:blipFill>
        <p:spPr bwMode="auto">
          <a:xfrm>
            <a:off x="7341722" y="869225"/>
            <a:ext cx="1445434"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a16="http://schemas.microsoft.com/office/drawing/2014/main" id="{4D899DAA-6B37-8847-81D7-C43490D141D0}"/>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21" name="文本框 20">
            <a:extLst>
              <a:ext uri="{FF2B5EF4-FFF2-40B4-BE49-F238E27FC236}">
                <a16:creationId xmlns:a16="http://schemas.microsoft.com/office/drawing/2014/main" id="{0211A53D-5C56-9B42-A189-FCA2030390CD}"/>
              </a:ext>
            </a:extLst>
          </p:cNvPr>
          <p:cNvSpPr txBox="1"/>
          <p:nvPr/>
        </p:nvSpPr>
        <p:spPr>
          <a:xfrm>
            <a:off x="5652121" y="124272"/>
            <a:ext cx="1692188"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后像前后写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20</a:t>
            </a:fld>
            <a:endParaRPr lang="zh-CN" altLang="en-US"/>
          </a:p>
        </p:txBody>
      </p:sp>
    </p:spTree>
    <p:extLst>
      <p:ext uri="{BB962C8B-B14F-4D97-AF65-F5344CB8AC3E}">
        <p14:creationId xmlns:p14="http://schemas.microsoft.com/office/powerpoint/2010/main" val="167360545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 calcmode="lin" valueType="num">
                                      <p:cBhvr additive="base">
                                        <p:cTn id="3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anim calcmode="lin" valueType="num">
                                      <p:cBhvr additive="base">
                                        <p:cTn id="4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
                                            <p:txEl>
                                              <p:pRg st="3" end="3"/>
                                            </p:txEl>
                                          </p:spTgt>
                                        </p:tgtEl>
                                        <p:attrNameLst>
                                          <p:attrName>style.visibility</p:attrName>
                                        </p:attrNameLst>
                                      </p:cBhvr>
                                      <p:to>
                                        <p:strVal val="visible"/>
                                      </p:to>
                                    </p:set>
                                    <p:anim calcmode="lin" valueType="num">
                                      <p:cBhvr additive="base">
                                        <p:cTn id="4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additive="base">
                                        <p:cTn id="5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6">
                                            <p:txEl>
                                              <p:pRg st="2" end="2"/>
                                            </p:txEl>
                                          </p:spTgt>
                                        </p:tgtEl>
                                        <p:attrNameLst>
                                          <p:attrName>style.visibility</p:attrName>
                                        </p:attrNameLst>
                                      </p:cBhvr>
                                      <p:to>
                                        <p:strVal val="visible"/>
                                      </p:to>
                                    </p:set>
                                    <p:anim calcmode="lin" valueType="num">
                                      <p:cBhvr additive="base">
                                        <p:cTn id="5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a:extLst>
              <a:ext uri="{FF2B5EF4-FFF2-40B4-BE49-F238E27FC236}">
                <a16:creationId xmlns:a16="http://schemas.microsoft.com/office/drawing/2014/main" id="{B2DC5D50-DE10-AC44-A7AF-25054F7D085E}"/>
              </a:ext>
            </a:extLst>
          </p:cNvPr>
          <p:cNvSpPr txBox="1">
            <a:spLocks/>
          </p:cNvSpPr>
          <p:nvPr/>
        </p:nvSpPr>
        <p:spPr>
          <a:xfrm>
            <a:off x="0" y="615522"/>
            <a:ext cx="8804275" cy="733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80000"/>
              </a:lnSpc>
              <a:buFont typeface="Arial" panose="020B0604020202020204" pitchFamily="34" charset="0"/>
              <a:buNone/>
            </a:pPr>
            <a:endParaRPr lang="en-US" altLang="zh-CN" sz="1600" dirty="0">
              <a:latin typeface="黑体" panose="02010609060101010101" pitchFamily="49" charset="-122"/>
              <a:ea typeface="黑体" panose="02010609060101010101" pitchFamily="49" charset="-122"/>
            </a:endParaRPr>
          </a:p>
          <a:p>
            <a:pPr marL="914400" lvl="2" indent="0">
              <a:lnSpc>
                <a:spcPct val="80000"/>
              </a:lnSpc>
              <a:buNone/>
            </a:pPr>
            <a:r>
              <a:rPr lang="zh-CN" altLang="en-US" sz="1600" dirty="0">
                <a:latin typeface="黑体" panose="02010609060101010101" pitchFamily="49" charset="-122"/>
                <a:ea typeface="黑体" panose="02010609060101010101" pitchFamily="49" charset="-122"/>
              </a:rPr>
              <a:t>药品价格调整：设</a:t>
            </a:r>
            <a:r>
              <a:rPr lang="en-US" altLang="zh-CN" sz="1600" dirty="0">
                <a:latin typeface="黑体" panose="02010609060101010101" pitchFamily="49" charset="-122"/>
                <a:ea typeface="黑体" panose="02010609060101010101" pitchFamily="49" charset="-122"/>
              </a:rPr>
              <a:t>T1</a:t>
            </a:r>
            <a:r>
              <a:rPr lang="zh-CN" altLang="en-US" sz="1600" dirty="0">
                <a:latin typeface="黑体" panose="02010609060101010101" pitchFamily="49" charset="-122"/>
                <a:ea typeface="黑体" panose="02010609060101010101" pitchFamily="49" charset="-122"/>
              </a:rPr>
              <a:t>事务中，药品</a:t>
            </a:r>
            <a:r>
              <a:rPr lang="en-US" altLang="zh-CN" sz="1600" dirty="0">
                <a:latin typeface="黑体" panose="02010609060101010101" pitchFamily="49" charset="-122"/>
                <a:ea typeface="黑体" panose="02010609060101010101" pitchFamily="49" charset="-122"/>
              </a:rPr>
              <a:t>A</a:t>
            </a:r>
            <a:r>
              <a:rPr lang="zh-CN" altLang="en-US" sz="1600" dirty="0">
                <a:latin typeface="黑体" panose="02010609060101010101" pitchFamily="49" charset="-122"/>
                <a:ea typeface="黑体" panose="02010609060101010101" pitchFamily="49" charset="-122"/>
              </a:rPr>
              <a:t>上调</a:t>
            </a:r>
            <a:r>
              <a:rPr lang="en-US" altLang="zh-CN" sz="1600" dirty="0">
                <a:latin typeface="黑体" panose="02010609060101010101" pitchFamily="49" charset="-122"/>
                <a:ea typeface="黑体" panose="02010609060101010101" pitchFamily="49" charset="-122"/>
              </a:rPr>
              <a:t>10%</a:t>
            </a:r>
            <a:r>
              <a:rPr lang="zh-CN" altLang="en-US" sz="1600" dirty="0">
                <a:latin typeface="黑体" panose="02010609060101010101" pitchFamily="49" charset="-122"/>
                <a:ea typeface="黑体" panose="02010609060101010101" pitchFamily="49" charset="-122"/>
              </a:rPr>
              <a:t>，药品</a:t>
            </a:r>
            <a:r>
              <a:rPr lang="en-US" altLang="zh-CN" sz="1600" dirty="0">
                <a:latin typeface="黑体" panose="02010609060101010101" pitchFamily="49" charset="-122"/>
                <a:ea typeface="黑体" panose="02010609060101010101" pitchFamily="49" charset="-122"/>
              </a:rPr>
              <a:t>B</a:t>
            </a:r>
            <a:r>
              <a:rPr lang="zh-CN" altLang="en-US" sz="1600" dirty="0">
                <a:latin typeface="黑体" panose="02010609060101010101" pitchFamily="49" charset="-122"/>
                <a:ea typeface="黑体" panose="02010609060101010101" pitchFamily="49" charset="-122"/>
              </a:rPr>
              <a:t>下浮</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a:t>
            </a:r>
          </a:p>
        </p:txBody>
      </p:sp>
      <p:grpSp>
        <p:nvGrpSpPr>
          <p:cNvPr id="18" name="组合 12">
            <a:extLst>
              <a:ext uri="{FF2B5EF4-FFF2-40B4-BE49-F238E27FC236}">
                <a16:creationId xmlns:a16="http://schemas.microsoft.com/office/drawing/2014/main" id="{EB14DF49-6C82-194F-A700-9D4BF6EA7DED}"/>
              </a:ext>
            </a:extLst>
          </p:cNvPr>
          <p:cNvGrpSpPr>
            <a:grpSpLocks/>
          </p:cNvGrpSpPr>
          <p:nvPr/>
        </p:nvGrpSpPr>
        <p:grpSpPr bwMode="auto">
          <a:xfrm>
            <a:off x="1128936" y="1590148"/>
            <a:ext cx="4089819" cy="2746592"/>
            <a:chOff x="468313" y="2924175"/>
            <a:chExt cx="5111750" cy="2809875"/>
          </a:xfrm>
        </p:grpSpPr>
        <p:sp>
          <p:nvSpPr>
            <p:cNvPr id="19" name="Rectangle 9">
              <a:extLst>
                <a:ext uri="{FF2B5EF4-FFF2-40B4-BE49-F238E27FC236}">
                  <a16:creationId xmlns:a16="http://schemas.microsoft.com/office/drawing/2014/main" id="{03293F40-E5AA-E749-84F6-3E72E77911EB}"/>
                </a:ext>
              </a:extLst>
            </p:cNvPr>
            <p:cNvSpPr>
              <a:spLocks noChangeArrowheads="1"/>
            </p:cNvSpPr>
            <p:nvPr/>
          </p:nvSpPr>
          <p:spPr bwMode="auto">
            <a:xfrm>
              <a:off x="468313" y="2924175"/>
              <a:ext cx="2413373" cy="2809875"/>
            </a:xfrm>
            <a:prstGeom prst="rect">
              <a:avLst/>
            </a:prstGeom>
            <a:solidFill>
              <a:srgbClr val="CCFFFF"/>
            </a:solidFill>
            <a:ln w="28575">
              <a:solidFill>
                <a:schemeClr val="tx1"/>
              </a:solidFill>
              <a:miter lim="800000"/>
              <a:headEnd/>
              <a:tailEnd/>
            </a:ln>
          </p:spPr>
          <p:txBody>
            <a:bodyPr/>
            <a:lstStyle>
              <a:lvl1pPr marL="342900" indent="-342900">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a:spcBef>
                  <a:spcPct val="20000"/>
                </a:spcBef>
              </a:pPr>
              <a:r>
                <a:rPr lang="en-US" altLang="zh-CN" sz="2000" dirty="0">
                  <a:latin typeface="Arial" panose="020B0604020202020204" pitchFamily="34" charset="0"/>
                  <a:ea typeface="楷体_GB2312" pitchFamily="49" charset="-122"/>
                </a:rPr>
                <a:t>T1</a:t>
              </a:r>
              <a:r>
                <a:rPr lang="zh-CN" altLang="en-US" sz="2000" dirty="0">
                  <a:latin typeface="Arial" panose="020B0604020202020204" pitchFamily="34" charset="0"/>
                  <a:ea typeface="楷体_GB2312" pitchFamily="49" charset="-122"/>
                </a:rPr>
                <a:t>：	</a:t>
              </a:r>
            </a:p>
            <a:p>
              <a:pPr>
                <a:spcBef>
                  <a:spcPct val="20000"/>
                </a:spcBef>
              </a:pPr>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read(A)</a:t>
              </a:r>
            </a:p>
            <a:p>
              <a:pPr>
                <a:spcBef>
                  <a:spcPct val="20000"/>
                </a:spcBef>
              </a:pPr>
              <a:r>
                <a:rPr lang="en-US" altLang="zh-CN" sz="2000" dirty="0">
                  <a:latin typeface="Arial" panose="020B0604020202020204" pitchFamily="34" charset="0"/>
                  <a:ea typeface="楷体_GB2312" pitchFamily="49" charset="-122"/>
                </a:rPr>
                <a:t>	A:=A+A*0.1</a:t>
              </a:r>
            </a:p>
            <a:p>
              <a:pPr>
                <a:spcBef>
                  <a:spcPct val="20000"/>
                </a:spcBef>
              </a:pPr>
              <a:r>
                <a:rPr lang="en-US" altLang="zh-CN" sz="2000" dirty="0">
                  <a:latin typeface="Arial" panose="020B0604020202020204" pitchFamily="34" charset="0"/>
                  <a:ea typeface="楷体_GB2312" pitchFamily="49" charset="-122"/>
                </a:rPr>
                <a:t>	write(A)</a:t>
              </a:r>
            </a:p>
            <a:p>
              <a:pPr>
                <a:spcBef>
                  <a:spcPct val="20000"/>
                </a:spcBef>
              </a:pPr>
              <a:r>
                <a:rPr lang="en-US" altLang="zh-CN" sz="2000" dirty="0">
                  <a:latin typeface="Arial" panose="020B0604020202020204" pitchFamily="34" charset="0"/>
                  <a:ea typeface="楷体_GB2312" pitchFamily="49" charset="-122"/>
                </a:rPr>
                <a:t>	read(B)</a:t>
              </a:r>
            </a:p>
            <a:p>
              <a:pPr>
                <a:spcBef>
                  <a:spcPct val="20000"/>
                </a:spcBef>
              </a:pPr>
              <a:r>
                <a:rPr lang="en-US" altLang="zh-CN" sz="2000" dirty="0">
                  <a:latin typeface="Arial" panose="020B0604020202020204" pitchFamily="34" charset="0"/>
                  <a:ea typeface="楷体_GB2312" pitchFamily="49" charset="-122"/>
                </a:rPr>
                <a:t>	B:=B-B*0.05</a:t>
              </a:r>
            </a:p>
            <a:p>
              <a:pPr>
                <a:spcBef>
                  <a:spcPct val="20000"/>
                </a:spcBef>
              </a:pPr>
              <a:r>
                <a:rPr lang="en-US" altLang="zh-CN" sz="2000" dirty="0">
                  <a:latin typeface="Arial" panose="020B0604020202020204" pitchFamily="34" charset="0"/>
                  <a:ea typeface="楷体_GB2312" pitchFamily="49" charset="-122"/>
                </a:rPr>
                <a:t>	Write(B)</a:t>
              </a:r>
            </a:p>
          </p:txBody>
        </p:sp>
        <p:sp>
          <p:nvSpPr>
            <p:cNvPr id="21" name="Line 12">
              <a:extLst>
                <a:ext uri="{FF2B5EF4-FFF2-40B4-BE49-F238E27FC236}">
                  <a16:creationId xmlns:a16="http://schemas.microsoft.com/office/drawing/2014/main" id="{F5661675-85B9-0948-AFB5-E2DF0F495BAC}"/>
                </a:ext>
              </a:extLst>
            </p:cNvPr>
            <p:cNvSpPr>
              <a:spLocks noChangeShapeType="1"/>
            </p:cNvSpPr>
            <p:nvPr/>
          </p:nvSpPr>
          <p:spPr bwMode="auto">
            <a:xfrm>
              <a:off x="2916238" y="4365625"/>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3">
              <a:extLst>
                <a:ext uri="{FF2B5EF4-FFF2-40B4-BE49-F238E27FC236}">
                  <a16:creationId xmlns:a16="http://schemas.microsoft.com/office/drawing/2014/main" id="{93C13890-343D-0D49-9807-4CBADD44498C}"/>
                </a:ext>
              </a:extLst>
            </p:cNvPr>
            <p:cNvSpPr txBox="1">
              <a:spLocks noChangeArrowheads="1"/>
            </p:cNvSpPr>
            <p:nvPr/>
          </p:nvSpPr>
          <p:spPr bwMode="auto">
            <a:xfrm>
              <a:off x="3276600" y="3933825"/>
              <a:ext cx="1871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panose="020B0604020202020204" pitchFamily="34" charset="0"/>
                  <a:ea typeface="宋体" panose="02010600030101010101" pitchFamily="2" charset="-122"/>
                </a:rPr>
                <a:t>A=20</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B=30</a:t>
              </a:r>
            </a:p>
          </p:txBody>
        </p:sp>
      </p:grpSp>
      <p:graphicFrame>
        <p:nvGraphicFramePr>
          <p:cNvPr id="23" name="Object 3">
            <a:extLst>
              <a:ext uri="{FF2B5EF4-FFF2-40B4-BE49-F238E27FC236}">
                <a16:creationId xmlns:a16="http://schemas.microsoft.com/office/drawing/2014/main" id="{3B24034C-D897-1F43-8980-6E0CC12C3B3A}"/>
              </a:ext>
            </a:extLst>
          </p:cNvPr>
          <p:cNvGraphicFramePr>
            <a:graphicFrameLocks noChangeAspect="1"/>
          </p:cNvGraphicFramePr>
          <p:nvPr/>
        </p:nvGraphicFramePr>
        <p:xfrm>
          <a:off x="5297831" y="1590148"/>
          <a:ext cx="3042787" cy="2746592"/>
        </p:xfrm>
        <a:graphic>
          <a:graphicData uri="http://schemas.openxmlformats.org/presentationml/2006/ole">
            <mc:AlternateContent xmlns:mc="http://schemas.openxmlformats.org/markup-compatibility/2006">
              <mc:Choice xmlns:v="urn:schemas-microsoft-com:vml" Requires="v">
                <p:oleObj spid="_x0000_s9242" r:id="rId5" imgW="2159000" imgH="1866900" progId="Visio.Drawing.11">
                  <p:embed/>
                </p:oleObj>
              </mc:Choice>
              <mc:Fallback>
                <p:oleObj r:id="rId5" imgW="2159000" imgH="1866900" progId="Visio.Drawing.11">
                  <p:embed/>
                  <p:pic>
                    <p:nvPicPr>
                      <p:cNvPr id="23" name="Object 3">
                        <a:extLst>
                          <a:ext uri="{FF2B5EF4-FFF2-40B4-BE49-F238E27FC236}">
                            <a16:creationId xmlns:a16="http://schemas.microsoft.com/office/drawing/2014/main" id="{3B24034C-D897-1F43-8980-6E0CC12C3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7831" y="1590148"/>
                        <a:ext cx="3042787" cy="2746592"/>
                      </a:xfrm>
                      <a:prstGeom prst="rect">
                        <a:avLst/>
                      </a:prstGeom>
                      <a:solidFill>
                        <a:srgbClr val="CCFFFF"/>
                      </a:solidFill>
                      <a:ln w="28575">
                        <a:solidFill>
                          <a:schemeClr val="tx1"/>
                        </a:solidFill>
                        <a:miter lim="800000"/>
                        <a:headEnd/>
                        <a:tailEnd/>
                      </a:ln>
                    </p:spPr>
                  </p:pic>
                </p:oleObj>
              </mc:Fallback>
            </mc:AlternateContent>
          </a:graphicData>
        </a:graphic>
      </p:graphicFrame>
      <p:sp>
        <p:nvSpPr>
          <p:cNvPr id="20" name="文本框 19">
            <a:extLst>
              <a:ext uri="{FF2B5EF4-FFF2-40B4-BE49-F238E27FC236}">
                <a16:creationId xmlns:a16="http://schemas.microsoft.com/office/drawing/2014/main" id="{F9669469-82F5-D544-BE74-D0AC58192AB1}"/>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25" name="文本框 24">
            <a:extLst>
              <a:ext uri="{FF2B5EF4-FFF2-40B4-BE49-F238E27FC236}">
                <a16:creationId xmlns:a16="http://schemas.microsoft.com/office/drawing/2014/main" id="{F54D6FAA-70A0-9743-A5B9-FEFFB3CA9AE2}"/>
              </a:ext>
            </a:extLst>
          </p:cNvPr>
          <p:cNvSpPr txBox="1"/>
          <p:nvPr/>
        </p:nvSpPr>
        <p:spPr>
          <a:xfrm>
            <a:off x="5652121" y="124272"/>
            <a:ext cx="1692188"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后像前后写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21</a:t>
            </a:fld>
            <a:endParaRPr lang="zh-CN" altLang="en-US"/>
          </a:p>
        </p:txBody>
      </p:sp>
    </p:spTree>
    <p:extLst>
      <p:ext uri="{BB962C8B-B14F-4D97-AF65-F5344CB8AC3E}">
        <p14:creationId xmlns:p14="http://schemas.microsoft.com/office/powerpoint/2010/main" val="38299477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2">
            <a:extLst>
              <a:ext uri="{FF2B5EF4-FFF2-40B4-BE49-F238E27FC236}">
                <a16:creationId xmlns:a16="http://schemas.microsoft.com/office/drawing/2014/main" id="{3022B56C-D946-004C-9F61-6A09BDC49DCF}"/>
              </a:ext>
            </a:extLst>
          </p:cNvPr>
          <p:cNvSpPr txBox="1">
            <a:spLocks noChangeArrowheads="1"/>
          </p:cNvSpPr>
          <p:nvPr/>
        </p:nvSpPr>
        <p:spPr>
          <a:xfrm>
            <a:off x="897878" y="1062540"/>
            <a:ext cx="7348241" cy="32381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80000"/>
              </a:lnSpc>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恢复处理步骤</a:t>
            </a:r>
            <a:endParaRPr lang="en-US" altLang="zh-CN" sz="2000" dirty="0">
              <a:solidFill>
                <a:schemeClr val="tx2"/>
              </a:solidFill>
              <a:latin typeface="黑体" panose="02010609060101010101" pitchFamily="49" charset="-122"/>
              <a:ea typeface="黑体" panose="02010609060101010101" pitchFamily="49" charset="-122"/>
            </a:endParaRPr>
          </a:p>
          <a:p>
            <a:pPr marL="914400" lvl="2" indent="0">
              <a:lnSpc>
                <a:spcPct val="80000"/>
              </a:lnSpc>
              <a:buNone/>
            </a:pPr>
            <a:endParaRPr lang="en-US" altLang="zh-CN" sz="1100" dirty="0">
              <a:latin typeface="黑体" panose="02010609060101010101" pitchFamily="49" charset="-122"/>
              <a:ea typeface="黑体" panose="02010609060101010101" pitchFamily="49" charset="-122"/>
            </a:endParaRPr>
          </a:p>
          <a:p>
            <a:pPr marL="914400" lvl="2" indent="0">
              <a:lnSpc>
                <a:spcPct val="150000"/>
              </a:lnSpc>
              <a:buNone/>
            </a:pPr>
            <a:r>
              <a:rPr lang="en-US" altLang="zh-CN" sz="1600" dirty="0">
                <a:latin typeface="SimHei" panose="02010609060101010101" pitchFamily="49" charset="-122"/>
                <a:ea typeface="SimHei" panose="02010609060101010101" pitchFamily="49" charset="-122"/>
              </a:rPr>
              <a:t>1.</a:t>
            </a:r>
            <a:r>
              <a:rPr lang="zh-CN" altLang="en-US" sz="1600" dirty="0">
                <a:latin typeface="SimHei" panose="02010609060101010101" pitchFamily="49" charset="-122"/>
                <a:ea typeface="SimHei" panose="02010609060101010101" pitchFamily="49" charset="-122"/>
              </a:rPr>
              <a:t>首先对日志文件从后向前进行扫描，将有</a:t>
            </a:r>
            <a:r>
              <a:rPr lang="en-US" altLang="zh-CN" sz="1600" dirty="0">
                <a:latin typeface="SimHei" panose="02010609060101010101" pitchFamily="49" charset="-122"/>
                <a:ea typeface="SimHei" panose="02010609060101010101" pitchFamily="49" charset="-122"/>
              </a:rPr>
              <a:t>&lt;T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COMMIT&gt;</a:t>
            </a:r>
            <a:r>
              <a:rPr lang="zh-CN" altLang="en-US" sz="1600" dirty="0">
                <a:latin typeface="SimHei" panose="02010609060101010101" pitchFamily="49" charset="-122"/>
                <a:ea typeface="SimHei" panose="02010609060101010101" pitchFamily="49" charset="-122"/>
              </a:rPr>
              <a:t>记录和没有</a:t>
            </a:r>
            <a:r>
              <a:rPr lang="en-US" altLang="zh-CN" sz="1600" dirty="0">
                <a:latin typeface="SimHei" panose="02010609060101010101" pitchFamily="49" charset="-122"/>
                <a:ea typeface="SimHei" panose="02010609060101010101" pitchFamily="49" charset="-122"/>
              </a:rPr>
              <a:t>&lt;T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COMMIT&gt;</a:t>
            </a:r>
            <a:r>
              <a:rPr lang="zh-CN" altLang="en-US" sz="1600" dirty="0">
                <a:latin typeface="SimHei" panose="02010609060101010101" pitchFamily="49" charset="-122"/>
                <a:ea typeface="SimHei" panose="02010609060101010101" pitchFamily="49" charset="-122"/>
              </a:rPr>
              <a:t>记录的事务分别放入两个队列：</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队列，</a:t>
            </a:r>
            <a:r>
              <a:rPr lang="en-US" altLang="zh-CN" sz="1600" dirty="0">
                <a:latin typeface="SimHei" panose="02010609060101010101" pitchFamily="49" charset="-122"/>
                <a:ea typeface="SimHei" panose="02010609060101010101" pitchFamily="49" charset="-122"/>
              </a:rPr>
              <a:t>undo-list</a:t>
            </a:r>
            <a:r>
              <a:rPr lang="zh-CN" altLang="en-US" sz="1600" dirty="0">
                <a:latin typeface="SimHei" panose="02010609060101010101" pitchFamily="49" charset="-122"/>
                <a:ea typeface="SimHei" panose="02010609060101010101" pitchFamily="49" charset="-122"/>
              </a:rPr>
              <a:t>队列；</a:t>
            </a:r>
            <a:endParaRPr lang="en-US" altLang="zh-CN" sz="1600" dirty="0">
              <a:latin typeface="SimHei" panose="02010609060101010101" pitchFamily="49" charset="-122"/>
              <a:ea typeface="SimHei" panose="02010609060101010101" pitchFamily="49" charset="-122"/>
            </a:endParaRPr>
          </a:p>
          <a:p>
            <a:pPr marL="914400" lvl="2" indent="0">
              <a:lnSpc>
                <a:spcPct val="150000"/>
              </a:lnSpc>
              <a:buNone/>
            </a:pPr>
            <a:endParaRPr lang="zh-CN" altLang="en-US" sz="1600" dirty="0">
              <a:latin typeface="SimHei" panose="02010609060101010101" pitchFamily="49" charset="-122"/>
              <a:ea typeface="SimHei" panose="02010609060101010101" pitchFamily="49" charset="-122"/>
            </a:endParaRPr>
          </a:p>
          <a:p>
            <a:pPr marL="914400" lvl="2" indent="0">
              <a:lnSpc>
                <a:spcPct val="150000"/>
              </a:lnSpc>
              <a:buNone/>
            </a:pPr>
            <a:r>
              <a:rPr lang="en-US" altLang="zh-CN" sz="1600" dirty="0">
                <a:latin typeface="SimHei" panose="02010609060101010101" pitchFamily="49" charset="-122"/>
                <a:ea typeface="SimHei" panose="02010609060101010101" pitchFamily="49" charset="-122"/>
              </a:rPr>
              <a:t>2.</a:t>
            </a:r>
            <a:r>
              <a:rPr lang="zh-CN" altLang="en-US" sz="1600" dirty="0">
                <a:latin typeface="SimHei" panose="02010609060101010101" pitchFamily="49" charset="-122"/>
                <a:ea typeface="SimHei" panose="02010609060101010101" pitchFamily="49" charset="-122"/>
              </a:rPr>
              <a:t>从前向后再次扫描日志记录，重新执行</a:t>
            </a:r>
            <a:r>
              <a:rPr lang="en-US" altLang="zh-CN" sz="1600" dirty="0">
                <a:latin typeface="SimHei" panose="02010609060101010101" pitchFamily="49" charset="-122"/>
                <a:ea typeface="SimHei" panose="02010609060101010101" pitchFamily="49" charset="-122"/>
              </a:rPr>
              <a:t>redo-list</a:t>
            </a:r>
            <a:r>
              <a:rPr lang="zh-CN" altLang="en-US" sz="1600" dirty="0">
                <a:latin typeface="SimHei" panose="02010609060101010101" pitchFamily="49" charset="-122"/>
                <a:ea typeface="SimHei" panose="02010609060101010101" pitchFamily="49" charset="-122"/>
              </a:rPr>
              <a:t>队列中的事务；</a:t>
            </a:r>
          </a:p>
          <a:p>
            <a:pPr marL="914400" lvl="2" indent="0">
              <a:lnSpc>
                <a:spcPct val="150000"/>
              </a:lnSpc>
              <a:buNone/>
            </a:pPr>
            <a:endParaRPr lang="en-US" altLang="zh-CN" sz="1600" dirty="0">
              <a:latin typeface="SimHei" panose="02010609060101010101" pitchFamily="49" charset="-122"/>
              <a:ea typeface="SimHei" panose="02010609060101010101" pitchFamily="49" charset="-122"/>
            </a:endParaRPr>
          </a:p>
          <a:p>
            <a:pPr marL="914400" lvl="2" indent="0">
              <a:lnSpc>
                <a:spcPct val="150000"/>
              </a:lnSpc>
              <a:buNone/>
            </a:pPr>
            <a:r>
              <a:rPr lang="en-US" altLang="zh-CN" sz="1600" dirty="0">
                <a:latin typeface="SimHei" panose="02010609060101010101" pitchFamily="49" charset="-122"/>
                <a:ea typeface="SimHei" panose="02010609060101010101" pitchFamily="49" charset="-122"/>
              </a:rPr>
              <a:t>3.</a:t>
            </a:r>
            <a:r>
              <a:rPr lang="zh-CN" altLang="en-US" sz="1600" dirty="0">
                <a:latin typeface="SimHei" panose="02010609060101010101" pitchFamily="49" charset="-122"/>
                <a:ea typeface="SimHei" panose="02010609060101010101" pitchFamily="49" charset="-122"/>
              </a:rPr>
              <a:t>从后向前再次扫描日志记录，撤销</a:t>
            </a:r>
            <a:r>
              <a:rPr lang="en-US" altLang="zh-CN" sz="1600" dirty="0">
                <a:latin typeface="SimHei" panose="02010609060101010101" pitchFamily="49" charset="-122"/>
                <a:ea typeface="SimHei" panose="02010609060101010101" pitchFamily="49" charset="-122"/>
              </a:rPr>
              <a:t>undo-list</a:t>
            </a:r>
            <a:r>
              <a:rPr lang="zh-CN" altLang="en-US" sz="1600" dirty="0">
                <a:latin typeface="SimHei" panose="02010609060101010101" pitchFamily="49" charset="-122"/>
                <a:ea typeface="SimHei" panose="02010609060101010101" pitchFamily="49" charset="-122"/>
              </a:rPr>
              <a:t>队列中的事务。 </a:t>
            </a:r>
            <a:endParaRPr lang="en-US" altLang="zh-CN" sz="1600" dirty="0">
              <a:latin typeface="SimHei" panose="02010609060101010101" pitchFamily="49" charset="-122"/>
              <a:ea typeface="SimHei" panose="02010609060101010101" pitchFamily="49" charset="-122"/>
            </a:endParaRPr>
          </a:p>
          <a:p>
            <a:pPr marL="914400" lvl="2" indent="0">
              <a:buNone/>
            </a:pPr>
            <a:endParaRPr lang="zh-CN" altLang="en-US" sz="1100" dirty="0">
              <a:latin typeface="Heiti SC Medium" pitchFamily="2" charset="-128"/>
              <a:ea typeface="Heiti SC Medium" pitchFamily="2" charset="-128"/>
            </a:endParaRPr>
          </a:p>
          <a:p>
            <a:pPr marL="914400" lvl="2" indent="0">
              <a:lnSpc>
                <a:spcPct val="80000"/>
              </a:lnSpc>
              <a:buNone/>
            </a:pPr>
            <a:endParaRPr lang="en-US" altLang="zh-CN" sz="1100" dirty="0">
              <a:latin typeface="黑体" panose="02010609060101010101" pitchFamily="49" charset="-122"/>
              <a:ea typeface="黑体" panose="02010609060101010101" pitchFamily="49" charset="-122"/>
            </a:endParaRPr>
          </a:p>
        </p:txBody>
      </p:sp>
      <p:pic>
        <p:nvPicPr>
          <p:cNvPr id="10" name="图片 9" descr="扫描日志记录">
            <a:extLst>
              <a:ext uri="{FF2B5EF4-FFF2-40B4-BE49-F238E27FC236}">
                <a16:creationId xmlns:a16="http://schemas.microsoft.com/office/drawing/2014/main" id="{02265693-FBC2-A74A-96F1-BA8E681B9B72}"/>
              </a:ext>
            </a:extLst>
          </p:cNvPr>
          <p:cNvPicPr>
            <a:picLocks noChangeAspect="1"/>
          </p:cNvPicPr>
          <p:nvPr/>
        </p:nvPicPr>
        <p:blipFill>
          <a:blip r:embed="rId4" cstate="print"/>
          <a:stretch>
            <a:fillRect/>
          </a:stretch>
        </p:blipFill>
        <p:spPr>
          <a:xfrm>
            <a:off x="0" y="1528428"/>
            <a:ext cx="1557433" cy="1946792"/>
          </a:xfrm>
          <a:prstGeom prst="rect">
            <a:avLst/>
          </a:prstGeom>
        </p:spPr>
      </p:pic>
      <p:sp>
        <p:nvSpPr>
          <p:cNvPr id="14" name="文本框 13">
            <a:extLst>
              <a:ext uri="{FF2B5EF4-FFF2-40B4-BE49-F238E27FC236}">
                <a16:creationId xmlns:a16="http://schemas.microsoft.com/office/drawing/2014/main" id="{B35A977B-C6E7-3E40-B488-A25C6FB308D4}"/>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16" name="文本框 15">
            <a:extLst>
              <a:ext uri="{FF2B5EF4-FFF2-40B4-BE49-F238E27FC236}">
                <a16:creationId xmlns:a16="http://schemas.microsoft.com/office/drawing/2014/main" id="{37999E5A-AC71-214A-A9B0-0BEA778AF270}"/>
              </a:ext>
            </a:extLst>
          </p:cNvPr>
          <p:cNvSpPr txBox="1"/>
          <p:nvPr/>
        </p:nvSpPr>
        <p:spPr>
          <a:xfrm>
            <a:off x="5652121" y="124272"/>
            <a:ext cx="1692188"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后像前后写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22</a:t>
            </a:fld>
            <a:endParaRPr lang="zh-CN" altLang="en-US"/>
          </a:p>
        </p:txBody>
      </p:sp>
    </p:spTree>
    <p:extLst>
      <p:ext uri="{BB962C8B-B14F-4D97-AF65-F5344CB8AC3E}">
        <p14:creationId xmlns:p14="http://schemas.microsoft.com/office/powerpoint/2010/main" val="4880577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 calcmode="lin" valueType="num">
                                      <p:cBhvr additive="base">
                                        <p:cTn id="29"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2">
            <a:extLst>
              <a:ext uri="{FF2B5EF4-FFF2-40B4-BE49-F238E27FC236}">
                <a16:creationId xmlns:a16="http://schemas.microsoft.com/office/drawing/2014/main" id="{566FD745-DF04-D847-9092-B492CEE94215}"/>
              </a:ext>
            </a:extLst>
          </p:cNvPr>
          <p:cNvGraphicFramePr>
            <a:graphicFrameLocks noChangeAspect="1"/>
          </p:cNvGraphicFramePr>
          <p:nvPr/>
        </p:nvGraphicFramePr>
        <p:xfrm>
          <a:off x="617947" y="797022"/>
          <a:ext cx="7310437" cy="2747963"/>
        </p:xfrm>
        <a:graphic>
          <a:graphicData uri="http://schemas.openxmlformats.org/presentationml/2006/ole">
            <mc:AlternateContent xmlns:mc="http://schemas.openxmlformats.org/markup-compatibility/2006">
              <mc:Choice xmlns:v="urn:schemas-microsoft-com:vml" Requires="v">
                <p:oleObj spid="_x0000_s10266" r:id="rId5" imgW="3886200" imgH="2387600" progId="Visio.Drawing.11">
                  <p:embed/>
                </p:oleObj>
              </mc:Choice>
              <mc:Fallback>
                <p:oleObj r:id="rId5" imgW="3886200" imgH="2387600" progId="Visio.Drawing.11">
                  <p:embed/>
                  <p:pic>
                    <p:nvPicPr>
                      <p:cNvPr id="16" name="Object 2">
                        <a:extLst>
                          <a:ext uri="{FF2B5EF4-FFF2-40B4-BE49-F238E27FC236}">
                            <a16:creationId xmlns:a16="http://schemas.microsoft.com/office/drawing/2014/main" id="{566FD745-DF04-D847-9092-B492CEE942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47" y="797022"/>
                        <a:ext cx="7310437"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Text Box 6">
            <a:extLst>
              <a:ext uri="{FF2B5EF4-FFF2-40B4-BE49-F238E27FC236}">
                <a16:creationId xmlns:a16="http://schemas.microsoft.com/office/drawing/2014/main" id="{3D3AB2F9-F701-4E44-A565-DDE2539E51DA}"/>
              </a:ext>
            </a:extLst>
          </p:cNvPr>
          <p:cNvSpPr txBox="1">
            <a:spLocks noChangeArrowheads="1"/>
          </p:cNvSpPr>
          <p:nvPr/>
        </p:nvSpPr>
        <p:spPr bwMode="auto">
          <a:xfrm>
            <a:off x="935596" y="3673545"/>
            <a:ext cx="10810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dirty="0">
                <a:solidFill>
                  <a:srgbClr val="FF6600"/>
                </a:solidFill>
                <a:latin typeface="Arial" panose="020B0604020202020204" pitchFamily="34" charset="0"/>
                <a:ea typeface="宋体" panose="02010600030101010101" pitchFamily="2" charset="-122"/>
              </a:rPr>
              <a:t>UNDO</a:t>
            </a:r>
          </a:p>
        </p:txBody>
      </p:sp>
      <p:sp>
        <p:nvSpPr>
          <p:cNvPr id="19" name="Text Box 6">
            <a:extLst>
              <a:ext uri="{FF2B5EF4-FFF2-40B4-BE49-F238E27FC236}">
                <a16:creationId xmlns:a16="http://schemas.microsoft.com/office/drawing/2014/main" id="{CD71DC6C-B9E5-2348-AF88-721D59C95860}"/>
              </a:ext>
            </a:extLst>
          </p:cNvPr>
          <p:cNvSpPr txBox="1">
            <a:spLocks noChangeArrowheads="1"/>
          </p:cNvSpPr>
          <p:nvPr/>
        </p:nvSpPr>
        <p:spPr bwMode="auto">
          <a:xfrm>
            <a:off x="3180110" y="3673545"/>
            <a:ext cx="10810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dirty="0">
                <a:solidFill>
                  <a:srgbClr val="FF6600"/>
                </a:solidFill>
                <a:latin typeface="Arial" panose="020B0604020202020204" pitchFamily="34" charset="0"/>
                <a:ea typeface="宋体" panose="02010600030101010101" pitchFamily="2" charset="-122"/>
              </a:rPr>
              <a:t>UNDO</a:t>
            </a:r>
          </a:p>
        </p:txBody>
      </p:sp>
      <p:sp>
        <p:nvSpPr>
          <p:cNvPr id="20" name="Text Box 8">
            <a:extLst>
              <a:ext uri="{FF2B5EF4-FFF2-40B4-BE49-F238E27FC236}">
                <a16:creationId xmlns:a16="http://schemas.microsoft.com/office/drawing/2014/main" id="{300E8B5C-ECA2-2646-AF5C-DC5B9A1A5F22}"/>
              </a:ext>
            </a:extLst>
          </p:cNvPr>
          <p:cNvSpPr txBox="1">
            <a:spLocks noChangeArrowheads="1"/>
          </p:cNvSpPr>
          <p:nvPr/>
        </p:nvSpPr>
        <p:spPr bwMode="auto">
          <a:xfrm>
            <a:off x="5019467" y="3688458"/>
            <a:ext cx="21357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6600"/>
                </a:solidFill>
                <a:latin typeface="Arial" panose="020B0604020202020204" pitchFamily="34" charset="0"/>
                <a:ea typeface="宋体" panose="02010600030101010101" pitchFamily="2" charset="-122"/>
              </a:rPr>
              <a:t>UNDO</a:t>
            </a:r>
            <a:r>
              <a:rPr lang="zh-CN" altLang="en-US" sz="1600" dirty="0">
                <a:solidFill>
                  <a:srgbClr val="FF6600"/>
                </a:solidFill>
                <a:latin typeface="Arial" panose="020B0604020202020204" pitchFamily="34" charset="0"/>
                <a:ea typeface="宋体" panose="02010600030101010101" pitchFamily="2" charset="-122"/>
              </a:rPr>
              <a:t>或</a:t>
            </a:r>
            <a:r>
              <a:rPr lang="en-US" altLang="zh-CN" sz="1600" dirty="0">
                <a:solidFill>
                  <a:srgbClr val="FF6600"/>
                </a:solidFill>
                <a:latin typeface="Arial" panose="020B0604020202020204" pitchFamily="34" charset="0"/>
                <a:ea typeface="宋体" panose="02010600030101010101" pitchFamily="2" charset="-122"/>
              </a:rPr>
              <a:t>REDO</a:t>
            </a:r>
          </a:p>
        </p:txBody>
      </p:sp>
      <p:sp>
        <p:nvSpPr>
          <p:cNvPr id="14" name="文本框 13">
            <a:extLst>
              <a:ext uri="{FF2B5EF4-FFF2-40B4-BE49-F238E27FC236}">
                <a16:creationId xmlns:a16="http://schemas.microsoft.com/office/drawing/2014/main" id="{DA6E3815-CD5F-CC4B-8C03-F7F6CA9A9DE8}"/>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22" name="文本框 21">
            <a:extLst>
              <a:ext uri="{FF2B5EF4-FFF2-40B4-BE49-F238E27FC236}">
                <a16:creationId xmlns:a16="http://schemas.microsoft.com/office/drawing/2014/main" id="{CE3AF577-E2A0-E446-9925-A741C6D9062A}"/>
              </a:ext>
            </a:extLst>
          </p:cNvPr>
          <p:cNvSpPr txBox="1"/>
          <p:nvPr/>
        </p:nvSpPr>
        <p:spPr>
          <a:xfrm>
            <a:off x="5652121" y="124272"/>
            <a:ext cx="1692188"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后像前后写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23</a:t>
            </a:fld>
            <a:endParaRPr lang="zh-CN" altLang="en-US"/>
          </a:p>
        </p:txBody>
      </p:sp>
    </p:spTree>
    <p:extLst>
      <p:ext uri="{BB962C8B-B14F-4D97-AF65-F5344CB8AC3E}">
        <p14:creationId xmlns:p14="http://schemas.microsoft.com/office/powerpoint/2010/main" val="309584385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61B773-7E42-1D43-923C-5743B31924F5}"/>
              </a:ext>
            </a:extLst>
          </p:cNvPr>
          <p:cNvSpPr txBox="1"/>
          <p:nvPr/>
        </p:nvSpPr>
        <p:spPr>
          <a:xfrm>
            <a:off x="971600"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缓冲区管理</a:t>
            </a:r>
          </a:p>
        </p:txBody>
      </p:sp>
      <p:sp>
        <p:nvSpPr>
          <p:cNvPr id="4" name="文本框 3">
            <a:extLst>
              <a:ext uri="{FF2B5EF4-FFF2-40B4-BE49-F238E27FC236}">
                <a16:creationId xmlns:a16="http://schemas.microsoft.com/office/drawing/2014/main" id="{F5923E92-3E66-5048-B3D1-420CC31FD104}"/>
              </a:ext>
            </a:extLst>
          </p:cNvPr>
          <p:cNvSpPr txBox="1"/>
          <p:nvPr/>
        </p:nvSpPr>
        <p:spPr>
          <a:xfrm>
            <a:off x="5292080" y="124272"/>
            <a:ext cx="1980219"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缓冲区管理结构</a:t>
            </a:r>
            <a:endParaRPr lang="zh-CN" altLang="en-US" sz="1400" b="1" dirty="0">
              <a:solidFill>
                <a:srgbClr val="123E61"/>
              </a:solidFill>
              <a:latin typeface="SimHei" panose="02010609060101010101" pitchFamily="49" charset="-122"/>
              <a:ea typeface="SimHei" panose="02010609060101010101" pitchFamily="49" charset="-122"/>
            </a:endParaRPr>
          </a:p>
        </p:txBody>
      </p:sp>
      <p:pic>
        <p:nvPicPr>
          <p:cNvPr id="5" name="图片 4">
            <a:extLst>
              <a:ext uri="{FF2B5EF4-FFF2-40B4-BE49-F238E27FC236}">
                <a16:creationId xmlns:a16="http://schemas.microsoft.com/office/drawing/2014/main" id="{63425BAA-DF31-DB42-A2AF-EF8118F706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5606" y="634715"/>
            <a:ext cx="5724636" cy="2124236"/>
          </a:xfrm>
          <a:prstGeom prst="rect">
            <a:avLst/>
          </a:prstGeom>
          <a:noFill/>
          <a:ln>
            <a:noFill/>
          </a:ln>
        </p:spPr>
      </p:pic>
      <p:sp>
        <p:nvSpPr>
          <p:cNvPr id="6" name="矩形 5">
            <a:extLst>
              <a:ext uri="{FF2B5EF4-FFF2-40B4-BE49-F238E27FC236}">
                <a16:creationId xmlns:a16="http://schemas.microsoft.com/office/drawing/2014/main" id="{DC22066C-61B1-C946-B46A-DE42021A6E4A}"/>
              </a:ext>
            </a:extLst>
          </p:cNvPr>
          <p:cNvSpPr/>
          <p:nvPr/>
        </p:nvSpPr>
        <p:spPr>
          <a:xfrm>
            <a:off x="923786" y="3725260"/>
            <a:ext cx="8028892" cy="861774"/>
          </a:xfrm>
          <a:prstGeom prst="rect">
            <a:avLst/>
          </a:prstGeom>
        </p:spPr>
        <p:txBody>
          <a:bodyPr wrap="square">
            <a:spAutoFit/>
          </a:bodyPr>
          <a:lstStyle/>
          <a:p>
            <a:pPr marL="342900" indent="-342900">
              <a:buClr>
                <a:srgbClr val="0070C0"/>
              </a:buClr>
              <a:buFont typeface="Wingdings" pitchFamily="2" charset="2"/>
              <a:buChar char="u"/>
            </a:pPr>
            <a:r>
              <a:rPr lang="zh-CN" altLang="zh-CN" sz="1600" dirty="0">
                <a:latin typeface="黑体" panose="02010609060101010101" pitchFamily="49" charset="-122"/>
                <a:ea typeface="黑体" panose="02010609060101010101" pitchFamily="49" charset="-122"/>
              </a:rPr>
              <a:t>在缓冲区中为该块分配空间，即替换一些块以让出空间给新的块，被替换的块如果已经被修改过，那么就需要把它重新写回到磁盘上；</a:t>
            </a:r>
          </a:p>
          <a:p>
            <a:pPr marL="342900" indent="-342900">
              <a:buClr>
                <a:srgbClr val="0070C0"/>
              </a:buClr>
              <a:buFont typeface="Wingdings" pitchFamily="2" charset="2"/>
              <a:buChar char="u"/>
            </a:pPr>
            <a:r>
              <a:rPr lang="zh-CN" altLang="zh-CN" sz="1600" dirty="0">
                <a:latin typeface="黑体" panose="02010609060101010101" pitchFamily="49" charset="-122"/>
                <a:ea typeface="黑体" panose="02010609060101010101" pitchFamily="49" charset="-122"/>
              </a:rPr>
              <a:t>把需要的块从磁盘上读到缓冲区中，然后返回该块在主存中的地址 </a:t>
            </a:r>
            <a:endParaRPr lang="zh-CN" altLang="zh-CN" sz="1600" kern="100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E06C9E17-87D7-7F4A-8C96-D0466141FDD4}"/>
              </a:ext>
            </a:extLst>
          </p:cNvPr>
          <p:cNvSpPr/>
          <p:nvPr/>
        </p:nvSpPr>
        <p:spPr>
          <a:xfrm>
            <a:off x="744736" y="2933388"/>
            <a:ext cx="7092788" cy="284693"/>
          </a:xfrm>
          <a:prstGeom prst="rect">
            <a:avLst/>
          </a:prstGeom>
        </p:spPr>
        <p:txBody>
          <a:bodyPr wrap="square">
            <a:spAutoFit/>
          </a:bodyPr>
          <a:lstStyle/>
          <a:p>
            <a:pPr marL="596900" indent="-342900" algn="just">
              <a:lnSpc>
                <a:spcPts val="1505"/>
              </a:lnSpc>
              <a:spcAft>
                <a:spcPts val="0"/>
              </a:spcAft>
              <a:buClr>
                <a:srgbClr val="FF0000"/>
              </a:buClr>
              <a:buFont typeface="Wingdings" pitchFamily="2" charset="2"/>
              <a:buChar char="l"/>
            </a:pPr>
            <a:r>
              <a:rPr lang="zh-CN" altLang="zh-CN" sz="1600" dirty="0">
                <a:latin typeface="黑体" panose="02010609060101010101" pitchFamily="49" charset="-122"/>
                <a:ea typeface="黑体" panose="02010609060101010101" pitchFamily="49" charset="-122"/>
              </a:rPr>
              <a:t>块在缓冲区中</a:t>
            </a:r>
            <a:r>
              <a:rPr lang="zh-CN" altLang="en-US" sz="1600" dirty="0">
                <a:latin typeface="黑体" panose="02010609060101010101" pitchFamily="49" charset="-122"/>
                <a:ea typeface="黑体" panose="02010609060101010101" pitchFamily="49" charset="-122"/>
              </a:rPr>
              <a:t>：</a:t>
            </a:r>
            <a:r>
              <a:rPr lang="zh-CN" altLang="zh-CN" sz="1600" dirty="0">
                <a:latin typeface="黑体" panose="02010609060101010101" pitchFamily="49" charset="-122"/>
                <a:ea typeface="黑体" panose="02010609060101010101" pitchFamily="49" charset="-122"/>
              </a:rPr>
              <a:t>返回该块在主存中的地址给应用程序 </a:t>
            </a:r>
            <a:endParaRPr lang="en-US" altLang="zh-CN" sz="1600"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727096AA-B562-BE4F-89E4-8C39C63C020A}"/>
              </a:ext>
            </a:extLst>
          </p:cNvPr>
          <p:cNvSpPr/>
          <p:nvPr/>
        </p:nvSpPr>
        <p:spPr>
          <a:xfrm>
            <a:off x="744736" y="3342302"/>
            <a:ext cx="2428870" cy="284693"/>
          </a:xfrm>
          <a:prstGeom prst="rect">
            <a:avLst/>
          </a:prstGeom>
        </p:spPr>
        <p:txBody>
          <a:bodyPr wrap="none">
            <a:spAutoFit/>
          </a:bodyPr>
          <a:lstStyle/>
          <a:p>
            <a:pPr marL="596900" indent="-342900" algn="just">
              <a:lnSpc>
                <a:spcPts val="1505"/>
              </a:lnSpc>
              <a:spcAft>
                <a:spcPts val="0"/>
              </a:spcAft>
              <a:buClr>
                <a:srgbClr val="FF0000"/>
              </a:buClr>
              <a:buFont typeface="Wingdings" pitchFamily="2" charset="2"/>
              <a:buChar char="l"/>
            </a:pPr>
            <a:r>
              <a:rPr lang="zh-CN" altLang="en-US" sz="1600" kern="1000" dirty="0">
                <a:latin typeface="黑体" panose="02010609060101010101" pitchFamily="49" charset="-122"/>
                <a:ea typeface="黑体" panose="02010609060101010101" pitchFamily="49" charset="-122"/>
              </a:rPr>
              <a:t>块不在缓冲区中：</a:t>
            </a:r>
            <a:endParaRPr lang="en-US" altLang="zh-CN" sz="1600" kern="1000" dirty="0">
              <a:latin typeface="黑体" panose="02010609060101010101" pitchFamily="49" charset="-122"/>
              <a:ea typeface="黑体" panose="02010609060101010101" pitchFamily="49" charset="-122"/>
            </a:endParaRPr>
          </a:p>
        </p:txBody>
      </p:sp>
      <p:sp>
        <p:nvSpPr>
          <p:cNvPr id="10" name="页脚占位符 9"/>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1" name="灯片编号占位符 10"/>
          <p:cNvSpPr>
            <a:spLocks noGrp="1"/>
          </p:cNvSpPr>
          <p:nvPr>
            <p:ph type="sldNum" sz="quarter" idx="12"/>
          </p:nvPr>
        </p:nvSpPr>
        <p:spPr/>
        <p:txBody>
          <a:bodyPr/>
          <a:lstStyle/>
          <a:p>
            <a:fld id="{A24B006D-818D-47B3-9EBE-C5AB269A17AF}" type="slidenum">
              <a:rPr lang="zh-CN" altLang="en-US" smtClean="0"/>
              <a:t>24</a:t>
            </a:fld>
            <a:endParaRPr lang="zh-CN" altLang="en-US"/>
          </a:p>
        </p:txBody>
      </p:sp>
    </p:spTree>
    <p:extLst>
      <p:ext uri="{BB962C8B-B14F-4D97-AF65-F5344CB8AC3E}">
        <p14:creationId xmlns:p14="http://schemas.microsoft.com/office/powerpoint/2010/main" val="335588363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61B773-7E42-1D43-923C-5743B31924F5}"/>
              </a:ext>
            </a:extLst>
          </p:cNvPr>
          <p:cNvSpPr txBox="1"/>
          <p:nvPr/>
        </p:nvSpPr>
        <p:spPr>
          <a:xfrm>
            <a:off x="971600" y="16260"/>
            <a:ext cx="2772308" cy="400110"/>
          </a:xfrm>
          <a:prstGeom prst="rect">
            <a:avLst/>
          </a:prstGeom>
          <a:noFill/>
        </p:spPr>
        <p:txBody>
          <a:bodyPr wrap="square" rtlCol="0">
            <a:spAutoFit/>
          </a:bodyPr>
          <a:lstStyle/>
          <a:p>
            <a:r>
              <a:rPr lang="en-US" altLang="zh-CN" sz="2000" b="1" dirty="0">
                <a:solidFill>
                  <a:srgbClr val="123E61"/>
                </a:solidFill>
                <a:latin typeface="黑体" panose="02010609060101010101" pitchFamily="49" charset="-122"/>
                <a:ea typeface="黑体" panose="02010609060101010101" pitchFamily="49" charset="-122"/>
              </a:rPr>
              <a:t>4.</a:t>
            </a:r>
            <a:r>
              <a:rPr lang="zh-CN" altLang="en-US" sz="2000" b="1" dirty="0">
                <a:solidFill>
                  <a:srgbClr val="123E61"/>
                </a:solidFill>
                <a:latin typeface="黑体" panose="02010609060101010101" pitchFamily="49" charset="-122"/>
                <a:ea typeface="黑体" panose="02010609060101010101" pitchFamily="49" charset="-122"/>
              </a:rPr>
              <a:t>缓冲区管理</a:t>
            </a:r>
          </a:p>
        </p:txBody>
      </p:sp>
      <p:sp>
        <p:nvSpPr>
          <p:cNvPr id="4" name="文本框 3">
            <a:extLst>
              <a:ext uri="{FF2B5EF4-FFF2-40B4-BE49-F238E27FC236}">
                <a16:creationId xmlns:a16="http://schemas.microsoft.com/office/drawing/2014/main" id="{F5923E92-3E66-5048-B3D1-420CC31FD104}"/>
              </a:ext>
            </a:extLst>
          </p:cNvPr>
          <p:cNvSpPr txBox="1"/>
          <p:nvPr/>
        </p:nvSpPr>
        <p:spPr>
          <a:xfrm>
            <a:off x="5292080" y="124272"/>
            <a:ext cx="1980219" cy="338554"/>
          </a:xfrm>
          <a:prstGeom prst="rect">
            <a:avLst/>
          </a:prstGeom>
          <a:noFill/>
        </p:spPr>
        <p:txBody>
          <a:bodyPr wrap="square" rtlCol="0">
            <a:spAutoFit/>
          </a:bodyPr>
          <a:lstStyle/>
          <a:p>
            <a:pPr algn="r"/>
            <a:r>
              <a:rPr lang="zh-CN" altLang="en-US" sz="1600" b="1" dirty="0">
                <a:solidFill>
                  <a:srgbClr val="14436A"/>
                </a:solidFill>
                <a:latin typeface="黑体" panose="02010609060101010101" pitchFamily="49" charset="-122"/>
                <a:ea typeface="黑体" panose="02010609060101010101" pitchFamily="49" charset="-122"/>
                <a:sym typeface="FZZhengHeiS-R-GB" charset="0"/>
              </a:rPr>
              <a:t>缓冲区管理策略</a:t>
            </a:r>
            <a:endParaRPr lang="zh-CN" altLang="en-US" sz="1600" b="1" dirty="0">
              <a:solidFill>
                <a:srgbClr val="123E61"/>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727096AA-B562-BE4F-89E4-8C39C63C020A}"/>
              </a:ext>
            </a:extLst>
          </p:cNvPr>
          <p:cNvSpPr/>
          <p:nvPr/>
        </p:nvSpPr>
        <p:spPr>
          <a:xfrm>
            <a:off x="747693" y="808348"/>
            <a:ext cx="2710999" cy="284693"/>
          </a:xfrm>
          <a:prstGeom prst="rect">
            <a:avLst/>
          </a:prstGeom>
        </p:spPr>
        <p:txBody>
          <a:bodyPr wrap="none">
            <a:spAutoFit/>
          </a:bodyPr>
          <a:lstStyle/>
          <a:p>
            <a:pPr marL="596900" indent="-342900" algn="just">
              <a:lnSpc>
                <a:spcPts val="1505"/>
              </a:lnSpc>
              <a:spcAft>
                <a:spcPts val="0"/>
              </a:spcAft>
              <a:buClr>
                <a:srgbClr val="FF0000"/>
              </a:buClr>
              <a:buFont typeface="Wingdings" pitchFamily="2" charset="2"/>
              <a:buChar char="l"/>
            </a:pPr>
            <a:r>
              <a:rPr lang="zh-CN" altLang="en-US" sz="2000" kern="1000" dirty="0">
                <a:latin typeface="黑体" panose="02010609060101010101" pitchFamily="49" charset="-122"/>
                <a:ea typeface="黑体" panose="02010609060101010101" pitchFamily="49" charset="-122"/>
              </a:rPr>
              <a:t>最近最少使用</a:t>
            </a:r>
            <a:r>
              <a:rPr lang="en-US" altLang="zh-CN" sz="2000" kern="1000" dirty="0">
                <a:latin typeface="黑体" panose="02010609060101010101" pitchFamily="49" charset="-122"/>
                <a:ea typeface="黑体" panose="02010609060101010101" pitchFamily="49" charset="-122"/>
              </a:rPr>
              <a:t>LRU</a:t>
            </a:r>
          </a:p>
        </p:txBody>
      </p:sp>
      <p:pic>
        <p:nvPicPr>
          <p:cNvPr id="9" name="图片 8">
            <a:extLst>
              <a:ext uri="{FF2B5EF4-FFF2-40B4-BE49-F238E27FC236}">
                <a16:creationId xmlns:a16="http://schemas.microsoft.com/office/drawing/2014/main" id="{9AD5FFE1-3F4A-CB48-A4B5-593D326D3CC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19" y="1290039"/>
            <a:ext cx="5914221" cy="1732169"/>
          </a:xfrm>
          <a:prstGeom prst="rect">
            <a:avLst/>
          </a:prstGeom>
          <a:noFill/>
          <a:ln>
            <a:noFill/>
          </a:ln>
        </p:spPr>
      </p:pic>
      <p:sp>
        <p:nvSpPr>
          <p:cNvPr id="10" name="矩形 9">
            <a:extLst>
              <a:ext uri="{FF2B5EF4-FFF2-40B4-BE49-F238E27FC236}">
                <a16:creationId xmlns:a16="http://schemas.microsoft.com/office/drawing/2014/main" id="{2DF80831-DC19-0443-BCFA-2878810F900C}"/>
              </a:ext>
            </a:extLst>
          </p:cNvPr>
          <p:cNvSpPr/>
          <p:nvPr/>
        </p:nvSpPr>
        <p:spPr>
          <a:xfrm>
            <a:off x="940055" y="3580656"/>
            <a:ext cx="2326278" cy="284693"/>
          </a:xfrm>
          <a:prstGeom prst="rect">
            <a:avLst/>
          </a:prstGeom>
        </p:spPr>
        <p:txBody>
          <a:bodyPr wrap="none">
            <a:spAutoFit/>
          </a:bodyPr>
          <a:lstStyle/>
          <a:p>
            <a:pPr marL="596900" indent="-342900" algn="just">
              <a:lnSpc>
                <a:spcPts val="1505"/>
              </a:lnSpc>
              <a:spcAft>
                <a:spcPts val="0"/>
              </a:spcAft>
              <a:buClr>
                <a:srgbClr val="FF0000"/>
              </a:buClr>
              <a:buFont typeface="Wingdings" pitchFamily="2" charset="2"/>
              <a:buChar char="l"/>
            </a:pPr>
            <a:r>
              <a:rPr lang="zh-CN" altLang="en-US" sz="2000" kern="1000" dirty="0">
                <a:latin typeface="黑体" panose="02010609060101010101" pitchFamily="49" charset="-122"/>
                <a:ea typeface="黑体" panose="02010609060101010101" pitchFamily="49" charset="-122"/>
              </a:rPr>
              <a:t>先进先出</a:t>
            </a:r>
            <a:r>
              <a:rPr lang="en-US" altLang="zh-CN" sz="2000" kern="1000" dirty="0">
                <a:latin typeface="黑体" panose="02010609060101010101" pitchFamily="49" charset="-122"/>
                <a:ea typeface="黑体" panose="02010609060101010101" pitchFamily="49" charset="-122"/>
              </a:rPr>
              <a:t>FIFO</a:t>
            </a:r>
          </a:p>
        </p:txBody>
      </p:sp>
      <p:sp>
        <p:nvSpPr>
          <p:cNvPr id="11" name="矩形 10">
            <a:extLst>
              <a:ext uri="{FF2B5EF4-FFF2-40B4-BE49-F238E27FC236}">
                <a16:creationId xmlns:a16="http://schemas.microsoft.com/office/drawing/2014/main" id="{A998AF3C-DE64-814F-879C-B129679EC9E9}"/>
              </a:ext>
            </a:extLst>
          </p:cNvPr>
          <p:cNvSpPr/>
          <p:nvPr/>
        </p:nvSpPr>
        <p:spPr>
          <a:xfrm>
            <a:off x="904789" y="4336740"/>
            <a:ext cx="1813317" cy="284693"/>
          </a:xfrm>
          <a:prstGeom prst="rect">
            <a:avLst/>
          </a:prstGeom>
        </p:spPr>
        <p:txBody>
          <a:bodyPr wrap="none">
            <a:spAutoFit/>
          </a:bodyPr>
          <a:lstStyle/>
          <a:p>
            <a:pPr marL="596900" indent="-342900" algn="just">
              <a:lnSpc>
                <a:spcPts val="1505"/>
              </a:lnSpc>
              <a:spcAft>
                <a:spcPts val="0"/>
              </a:spcAft>
              <a:buClr>
                <a:srgbClr val="FF0000"/>
              </a:buClr>
              <a:buFont typeface="Wingdings" pitchFamily="2" charset="2"/>
              <a:buChar char="l"/>
            </a:pPr>
            <a:r>
              <a:rPr lang="zh-CN" altLang="en-US" sz="2000" kern="1000" dirty="0">
                <a:latin typeface="黑体" panose="02010609060101010101" pitchFamily="49" charset="-122"/>
                <a:ea typeface="黑体" panose="02010609060101010101" pitchFamily="49" charset="-122"/>
              </a:rPr>
              <a:t>时钟算法</a:t>
            </a:r>
            <a:endParaRPr lang="en-US" altLang="zh-CN" sz="2000" kern="1000" dirty="0">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id="{A3DE5322-0279-5646-9B72-C0972361760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4068" y="1923408"/>
            <a:ext cx="3667211" cy="2698025"/>
          </a:xfrm>
          <a:prstGeom prst="rect">
            <a:avLst/>
          </a:prstGeom>
          <a:noFill/>
          <a:ln>
            <a:noFill/>
          </a:ln>
        </p:spPr>
      </p:pic>
      <p:sp>
        <p:nvSpPr>
          <p:cNvPr id="6" name="页脚占位符 5"/>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t>25</a:t>
            </a:fld>
            <a:endParaRPr lang="zh-CN" altLang="en-US" dirty="0"/>
          </a:p>
        </p:txBody>
      </p:sp>
    </p:spTree>
    <p:extLst>
      <p:ext uri="{BB962C8B-B14F-4D97-AF65-F5344CB8AC3E}">
        <p14:creationId xmlns:p14="http://schemas.microsoft.com/office/powerpoint/2010/main" val="415063026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345294-A0D0-A243-8596-4CA656D76200}"/>
              </a:ext>
            </a:extLst>
          </p:cNvPr>
          <p:cNvSpPr/>
          <p:nvPr/>
        </p:nvSpPr>
        <p:spPr>
          <a:xfrm>
            <a:off x="981893" y="652509"/>
            <a:ext cx="2012089" cy="400110"/>
          </a:xfrm>
          <a:prstGeom prst="rect">
            <a:avLst/>
          </a:prstGeom>
        </p:spPr>
        <p:txBody>
          <a:bodyPr wrap="none">
            <a:spAutoFit/>
          </a:bodyPr>
          <a:lstStyle/>
          <a:p>
            <a:pPr marL="285750" lvl="1" indent="-2857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先写日志规则</a:t>
            </a:r>
            <a:endParaRPr lang="zh-CN" altLang="en-US" sz="2000" dirty="0">
              <a:solidFill>
                <a:schemeClr val="tx2"/>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BEFA0CB9-C823-BB48-8B52-7074B5355B05}"/>
              </a:ext>
            </a:extLst>
          </p:cNvPr>
          <p:cNvSpPr/>
          <p:nvPr/>
        </p:nvSpPr>
        <p:spPr>
          <a:xfrm>
            <a:off x="755576" y="1197580"/>
            <a:ext cx="7632848" cy="1815882"/>
          </a:xfrm>
          <a:prstGeom prst="rect">
            <a:avLst/>
          </a:prstGeom>
        </p:spPr>
        <p:txBody>
          <a:bodyPr wrap="square">
            <a:spAutoFit/>
          </a:bodyPr>
          <a:lstStyle/>
          <a:p>
            <a:pPr indent="127000" algn="just">
              <a:spcAft>
                <a:spcPts val="0"/>
              </a:spcAft>
            </a:pPr>
            <a:r>
              <a:rPr lang="en-US" altLang="zh-CN" sz="1600" kern="100" dirty="0" smtClean="0">
                <a:latin typeface="SimHei" panose="02010609060101010101" pitchFamily="49" charset="-122"/>
                <a:ea typeface="SimHei" panose="02010609060101010101" pitchFamily="49" charset="-122"/>
              </a:rPr>
              <a:t>1.</a:t>
            </a:r>
            <a:r>
              <a:rPr lang="zh-CN" altLang="zh-CN" sz="1600" kern="100" dirty="0" smtClean="0">
                <a:latin typeface="SimHei" panose="02010609060101010101" pitchFamily="49" charset="-122"/>
                <a:ea typeface="SimHei" panose="02010609060101010101" pitchFamily="49" charset="-122"/>
              </a:rPr>
              <a:t>在</a:t>
            </a:r>
            <a:r>
              <a:rPr lang="zh-CN" altLang="zh-CN" sz="1600" kern="100" dirty="0">
                <a:latin typeface="SimHei" panose="02010609060101010101" pitchFamily="49" charset="-122"/>
                <a:ea typeface="SimHei" panose="02010609060101010101" pitchFamily="49" charset="-122"/>
              </a:rPr>
              <a:t>日志记录【</a:t>
            </a:r>
            <a:r>
              <a:rPr lang="en-US" altLang="zh-CN" sz="1600" kern="100" dirty="0" err="1">
                <a:latin typeface="SimHei" panose="02010609060101010101" pitchFamily="49" charset="-122"/>
                <a:ea typeface="SimHei" panose="02010609060101010101" pitchFamily="49" charset="-122"/>
              </a:rPr>
              <a:t>Ti</a:t>
            </a:r>
            <a:r>
              <a:rPr lang="en-US" altLang="zh-CN" sz="1600" kern="100" dirty="0">
                <a:latin typeface="SimHei" panose="02010609060101010101" pitchFamily="49" charset="-122"/>
                <a:ea typeface="SimHei" panose="02010609060101010101" pitchFamily="49" charset="-122"/>
              </a:rPr>
              <a:t>  commit</a:t>
            </a:r>
            <a:r>
              <a:rPr lang="zh-CN" altLang="zh-CN" sz="1600" kern="100" dirty="0">
                <a:latin typeface="SimHei" panose="02010609060101010101" pitchFamily="49" charset="-122"/>
                <a:ea typeface="SimHei" panose="02010609060101010101" pitchFamily="49" charset="-122"/>
              </a:rPr>
              <a:t>】写入磁盘之后，才允许事务</a:t>
            </a:r>
            <a:r>
              <a:rPr lang="en-US" altLang="zh-CN" sz="1600" kern="100" dirty="0" err="1">
                <a:latin typeface="SimHei" panose="02010609060101010101" pitchFamily="49" charset="-122"/>
                <a:ea typeface="SimHei" panose="02010609060101010101" pitchFamily="49" charset="-122"/>
              </a:rPr>
              <a:t>Ti</a:t>
            </a:r>
            <a:r>
              <a:rPr lang="zh-CN" altLang="zh-CN" sz="1600" kern="100" dirty="0">
                <a:latin typeface="SimHei" panose="02010609060101010101" pitchFamily="49" charset="-122"/>
                <a:ea typeface="SimHei" panose="02010609060101010101" pitchFamily="49" charset="-122"/>
              </a:rPr>
              <a:t>进入提交状态</a:t>
            </a:r>
            <a:r>
              <a:rPr lang="en-US" altLang="zh-CN" sz="1600" kern="100" dirty="0">
                <a:latin typeface="SimHei" panose="02010609060101010101" pitchFamily="49" charset="-122"/>
                <a:ea typeface="SimHei" panose="02010609060101010101" pitchFamily="49" charset="-122"/>
              </a:rPr>
              <a:t>(</a:t>
            </a:r>
            <a:r>
              <a:rPr lang="zh-CN" altLang="zh-CN" sz="1600" kern="100" dirty="0">
                <a:latin typeface="SimHei" panose="02010609060101010101" pitchFamily="49" charset="-122"/>
                <a:ea typeface="SimHei" panose="02010609060101010101" pitchFamily="49" charset="-122"/>
              </a:rPr>
              <a:t>写入磁盘</a:t>
            </a:r>
            <a:r>
              <a:rPr lang="en-US" altLang="zh-CN" sz="1600" kern="100" dirty="0">
                <a:latin typeface="SimHei" panose="02010609060101010101" pitchFamily="49" charset="-122"/>
                <a:ea typeface="SimHei" panose="02010609060101010101" pitchFamily="49" charset="-122"/>
              </a:rPr>
              <a:t>);</a:t>
            </a:r>
            <a:endParaRPr lang="zh-CN" altLang="zh-CN" sz="1600" kern="100" dirty="0">
              <a:latin typeface="SimHei" panose="02010609060101010101" pitchFamily="49" charset="-122"/>
              <a:ea typeface="SimHei" panose="02010609060101010101" pitchFamily="49" charset="-122"/>
            </a:endParaRPr>
          </a:p>
          <a:p>
            <a:pPr indent="127000" algn="just">
              <a:spcAft>
                <a:spcPts val="0"/>
              </a:spcAft>
            </a:pPr>
            <a:endParaRPr lang="en-US" altLang="zh-CN" sz="1600" kern="100" dirty="0">
              <a:latin typeface="SimHei" panose="02010609060101010101" pitchFamily="49" charset="-122"/>
              <a:ea typeface="SimHei" panose="02010609060101010101" pitchFamily="49" charset="-122"/>
            </a:endParaRPr>
          </a:p>
          <a:p>
            <a:pPr indent="127000" algn="just">
              <a:spcAft>
                <a:spcPts val="0"/>
              </a:spcAft>
            </a:pPr>
            <a:r>
              <a:rPr lang="en-US" altLang="zh-CN" sz="1600" kern="100" dirty="0" smtClean="0">
                <a:latin typeface="SimHei" panose="02010609060101010101" pitchFamily="49" charset="-122"/>
                <a:ea typeface="SimHei" panose="02010609060101010101" pitchFamily="49" charset="-122"/>
              </a:rPr>
              <a:t>2.</a:t>
            </a:r>
            <a:r>
              <a:rPr lang="zh-CN" altLang="zh-CN" sz="1600" kern="100" dirty="0" smtClean="0">
                <a:latin typeface="SimHei" panose="02010609060101010101" pitchFamily="49" charset="-122"/>
                <a:ea typeface="SimHei" panose="02010609060101010101" pitchFamily="49" charset="-122"/>
              </a:rPr>
              <a:t>在</a:t>
            </a:r>
            <a:r>
              <a:rPr lang="zh-CN" altLang="zh-CN" sz="1600" kern="100" dirty="0">
                <a:latin typeface="SimHei" panose="02010609060101010101" pitchFamily="49" charset="-122"/>
                <a:ea typeface="SimHei" panose="02010609060101010101" pitchFamily="49" charset="-122"/>
              </a:rPr>
              <a:t>日志记录【</a:t>
            </a:r>
            <a:r>
              <a:rPr lang="en-US" altLang="zh-CN" sz="1600" kern="100" dirty="0" err="1">
                <a:latin typeface="SimHei" panose="02010609060101010101" pitchFamily="49" charset="-122"/>
                <a:ea typeface="SimHei" panose="02010609060101010101" pitchFamily="49" charset="-122"/>
              </a:rPr>
              <a:t>Ti</a:t>
            </a:r>
            <a:r>
              <a:rPr lang="en-US" altLang="zh-CN" sz="1600" kern="100" dirty="0">
                <a:latin typeface="SimHei" panose="02010609060101010101" pitchFamily="49" charset="-122"/>
                <a:ea typeface="SimHei" panose="02010609060101010101" pitchFamily="49" charset="-122"/>
              </a:rPr>
              <a:t>  commit</a:t>
            </a:r>
            <a:r>
              <a:rPr lang="zh-CN" altLang="zh-CN" sz="1600" kern="100" dirty="0">
                <a:latin typeface="SimHei" panose="02010609060101010101" pitchFamily="49" charset="-122"/>
                <a:ea typeface="SimHei" panose="02010609060101010101" pitchFamily="49" charset="-122"/>
              </a:rPr>
              <a:t>】写入磁盘之前，要保证</a:t>
            </a:r>
            <a:r>
              <a:rPr lang="en-US" altLang="zh-CN" sz="1600" kern="100" dirty="0">
                <a:latin typeface="SimHei" panose="02010609060101010101" pitchFamily="49" charset="-122"/>
                <a:ea typeface="SimHei" panose="02010609060101010101" pitchFamily="49" charset="-122"/>
              </a:rPr>
              <a:t>commit</a:t>
            </a:r>
            <a:r>
              <a:rPr lang="zh-CN" altLang="zh-CN" sz="1600" kern="100" dirty="0">
                <a:latin typeface="SimHei" panose="02010609060101010101" pitchFamily="49" charset="-122"/>
                <a:ea typeface="SimHei" panose="02010609060101010101" pitchFamily="49" charset="-122"/>
              </a:rPr>
              <a:t>之前的日志记录已经写入磁盘；</a:t>
            </a:r>
          </a:p>
          <a:p>
            <a:pPr indent="127000" algn="just">
              <a:spcAft>
                <a:spcPts val="0"/>
              </a:spcAft>
            </a:pPr>
            <a:endParaRPr lang="en-US" altLang="zh-CN" sz="1600" kern="100" dirty="0">
              <a:latin typeface="SimHei" panose="02010609060101010101" pitchFamily="49" charset="-122"/>
              <a:ea typeface="SimHei" panose="02010609060101010101" pitchFamily="49" charset="-122"/>
            </a:endParaRPr>
          </a:p>
          <a:p>
            <a:pPr indent="127000" algn="just">
              <a:spcAft>
                <a:spcPts val="0"/>
              </a:spcAft>
            </a:pPr>
            <a:r>
              <a:rPr lang="en-US" altLang="zh-CN" sz="1600" kern="100" dirty="0" smtClean="0">
                <a:latin typeface="SimHei" panose="02010609060101010101" pitchFamily="49" charset="-122"/>
                <a:ea typeface="SimHei" panose="02010609060101010101" pitchFamily="49" charset="-122"/>
              </a:rPr>
              <a:t>3.</a:t>
            </a:r>
            <a:r>
              <a:rPr lang="zh-CN" altLang="zh-CN" sz="1600" kern="100" dirty="0" smtClean="0">
                <a:latin typeface="SimHei" panose="02010609060101010101" pitchFamily="49" charset="-122"/>
                <a:ea typeface="SimHei" panose="02010609060101010101" pitchFamily="49" charset="-122"/>
              </a:rPr>
              <a:t>主存</a:t>
            </a:r>
            <a:r>
              <a:rPr lang="zh-CN" altLang="zh-CN" sz="1600" kern="100" dirty="0">
                <a:latin typeface="SimHei" panose="02010609060101010101" pitchFamily="49" charset="-122"/>
                <a:ea typeface="SimHei" panose="02010609060101010101" pitchFamily="49" charset="-122"/>
              </a:rPr>
              <a:t>中的数据块写入磁盘之前，所有与该数据块相关的日志记录必须已写入磁盘；</a:t>
            </a:r>
          </a:p>
        </p:txBody>
      </p:sp>
      <p:sp>
        <p:nvSpPr>
          <p:cNvPr id="6" name="矩形 5">
            <a:extLst>
              <a:ext uri="{FF2B5EF4-FFF2-40B4-BE49-F238E27FC236}">
                <a16:creationId xmlns:a16="http://schemas.microsoft.com/office/drawing/2014/main" id="{96DE3ED6-75FC-114C-BEDF-251226EE60DD}"/>
              </a:ext>
            </a:extLst>
          </p:cNvPr>
          <p:cNvSpPr/>
          <p:nvPr/>
        </p:nvSpPr>
        <p:spPr>
          <a:xfrm>
            <a:off x="993584" y="3044135"/>
            <a:ext cx="1499128" cy="400110"/>
          </a:xfrm>
          <a:prstGeom prst="rect">
            <a:avLst/>
          </a:prstGeom>
        </p:spPr>
        <p:txBody>
          <a:bodyPr wrap="none">
            <a:spAutoFit/>
          </a:bodyPr>
          <a:lstStyle/>
          <a:p>
            <a:pPr marL="285750" lvl="1" indent="-2857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日志强制</a:t>
            </a:r>
            <a:endParaRPr lang="zh-CN" altLang="en-US" sz="2000" dirty="0">
              <a:solidFill>
                <a:schemeClr val="tx2"/>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6652CA0F-410C-0747-96AB-D041DE6EB2D9}"/>
              </a:ext>
            </a:extLst>
          </p:cNvPr>
          <p:cNvSpPr/>
          <p:nvPr/>
        </p:nvSpPr>
        <p:spPr>
          <a:xfrm>
            <a:off x="1010475" y="3662934"/>
            <a:ext cx="2133918" cy="338554"/>
          </a:xfrm>
          <a:prstGeom prst="rect">
            <a:avLst/>
          </a:prstGeom>
        </p:spPr>
        <p:txBody>
          <a:bodyPr wrap="none">
            <a:spAutoFit/>
          </a:bodyPr>
          <a:lstStyle/>
          <a:p>
            <a:r>
              <a:rPr lang="zh-CN" altLang="zh-CN" sz="1600" dirty="0">
                <a:latin typeface="SimHei" panose="02010609060101010101" pitchFamily="49" charset="-122"/>
                <a:ea typeface="SimHei" panose="02010609060101010101" pitchFamily="49" charset="-122"/>
                <a:cs typeface="Times New Roman" panose="02020603050405020304" pitchFamily="18" charset="0"/>
              </a:rPr>
              <a:t>缓冲的日志写入磁盘</a:t>
            </a:r>
            <a:r>
              <a:rPr lang="zh-CN" altLang="zh-CN" sz="1600" dirty="0">
                <a:latin typeface="SimHei" panose="02010609060101010101" pitchFamily="49" charset="-122"/>
                <a:ea typeface="SimHei" panose="02010609060101010101" pitchFamily="49" charset="-122"/>
              </a:rPr>
              <a:t> </a:t>
            </a:r>
            <a:endParaRPr lang="zh-CN" altLang="en-US" sz="1600" dirty="0">
              <a:latin typeface="SimHei" panose="02010609060101010101" pitchFamily="49" charset="-122"/>
              <a:ea typeface="SimHei" panose="02010609060101010101" pitchFamily="49" charset="-122"/>
            </a:endParaRPr>
          </a:p>
        </p:txBody>
      </p:sp>
      <p:sp>
        <p:nvSpPr>
          <p:cNvPr id="11" name="文本框 10">
            <a:extLst>
              <a:ext uri="{FF2B5EF4-FFF2-40B4-BE49-F238E27FC236}">
                <a16:creationId xmlns:a16="http://schemas.microsoft.com/office/drawing/2014/main" id="{98777781-8D70-9143-B30A-D2325EEB7D67}"/>
              </a:ext>
            </a:extLst>
          </p:cNvPr>
          <p:cNvSpPr txBox="1"/>
          <p:nvPr/>
        </p:nvSpPr>
        <p:spPr>
          <a:xfrm>
            <a:off x="863588" y="64488"/>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4.</a:t>
            </a:r>
            <a:r>
              <a:rPr lang="zh-CN" altLang="en-US" b="1" dirty="0">
                <a:solidFill>
                  <a:srgbClr val="123E61"/>
                </a:solidFill>
                <a:latin typeface="黑体" panose="02010609060101010101" pitchFamily="49" charset="-122"/>
                <a:ea typeface="黑体" panose="02010609060101010101" pitchFamily="49" charset="-122"/>
              </a:rPr>
              <a:t>缓冲区管理</a:t>
            </a:r>
          </a:p>
        </p:txBody>
      </p:sp>
      <p:sp>
        <p:nvSpPr>
          <p:cNvPr id="15" name="文本框 14">
            <a:extLst>
              <a:ext uri="{FF2B5EF4-FFF2-40B4-BE49-F238E27FC236}">
                <a16:creationId xmlns:a16="http://schemas.microsoft.com/office/drawing/2014/main" id="{27C26EF7-90D4-444D-95E0-EAC2A4639376}"/>
              </a:ext>
            </a:extLst>
          </p:cNvPr>
          <p:cNvSpPr txBox="1"/>
          <p:nvPr/>
        </p:nvSpPr>
        <p:spPr>
          <a:xfrm>
            <a:off x="5184068" y="110654"/>
            <a:ext cx="1980219"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日志缓冲区管理</a:t>
            </a:r>
            <a:endParaRPr lang="zh-CN" altLang="en-US" sz="1400" b="1" dirty="0">
              <a:solidFill>
                <a:srgbClr val="123E61"/>
              </a:solidFill>
              <a:latin typeface="SimHei" panose="02010609060101010101" pitchFamily="49" charset="-122"/>
              <a:ea typeface="SimHei"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t>26</a:t>
            </a:fld>
            <a:endParaRPr lang="zh-CN" altLang="en-US"/>
          </a:p>
        </p:txBody>
      </p:sp>
    </p:spTree>
    <p:extLst>
      <p:ext uri="{BB962C8B-B14F-4D97-AF65-F5344CB8AC3E}">
        <p14:creationId xmlns:p14="http://schemas.microsoft.com/office/powerpoint/2010/main" val="2550415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FD5644F2-16F3-2A4E-BD1A-714DEEF81ACF}"/>
              </a:ext>
            </a:extLst>
          </p:cNvPr>
          <p:cNvSpPr txBox="1"/>
          <p:nvPr/>
        </p:nvSpPr>
        <p:spPr>
          <a:xfrm>
            <a:off x="971600"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检查点</a:t>
            </a:r>
          </a:p>
        </p:txBody>
      </p:sp>
      <p:sp>
        <p:nvSpPr>
          <p:cNvPr id="11" name="文本框 10">
            <a:extLst>
              <a:ext uri="{FF2B5EF4-FFF2-40B4-BE49-F238E27FC236}">
                <a16:creationId xmlns:a16="http://schemas.microsoft.com/office/drawing/2014/main" id="{AC770DE0-0C82-F241-A144-0B028C4303D4}"/>
              </a:ext>
            </a:extLst>
          </p:cNvPr>
          <p:cNvSpPr txBox="1"/>
          <p:nvPr/>
        </p:nvSpPr>
        <p:spPr>
          <a:xfrm>
            <a:off x="6221412" y="124272"/>
            <a:ext cx="1050887"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概述</a:t>
            </a:r>
            <a:endParaRPr lang="zh-CN" altLang="en-US" sz="1400" b="1" dirty="0">
              <a:solidFill>
                <a:srgbClr val="123E61"/>
              </a:solidFill>
              <a:latin typeface="SimHei" panose="02010609060101010101" pitchFamily="49" charset="-122"/>
              <a:ea typeface="SimHei" panose="02010609060101010101" pitchFamily="49" charset="-122"/>
            </a:endParaRPr>
          </a:p>
        </p:txBody>
      </p:sp>
      <p:grpSp>
        <p:nvGrpSpPr>
          <p:cNvPr id="13" name="组合 12">
            <a:extLst>
              <a:ext uri="{FF2B5EF4-FFF2-40B4-BE49-F238E27FC236}">
                <a16:creationId xmlns:a16="http://schemas.microsoft.com/office/drawing/2014/main" id="{A09D237A-6868-B247-8F63-735D901B37F9}"/>
              </a:ext>
            </a:extLst>
          </p:cNvPr>
          <p:cNvGrpSpPr/>
          <p:nvPr/>
        </p:nvGrpSpPr>
        <p:grpSpPr>
          <a:xfrm>
            <a:off x="940425" y="1807799"/>
            <a:ext cx="2071112" cy="2071112"/>
            <a:chOff x="1689963" y="2421800"/>
            <a:chExt cx="2642282" cy="2642282"/>
          </a:xfrm>
        </p:grpSpPr>
        <p:sp>
          <p:nvSpPr>
            <p:cNvPr id="14" name="椭圆 13">
              <a:extLst>
                <a:ext uri="{FF2B5EF4-FFF2-40B4-BE49-F238E27FC236}">
                  <a16:creationId xmlns:a16="http://schemas.microsoft.com/office/drawing/2014/main" id="{B1092454-CA5A-CE44-A46A-39031EB71A0C}"/>
                </a:ext>
              </a:extLst>
            </p:cNvPr>
            <p:cNvSpPr/>
            <p:nvPr/>
          </p:nvSpPr>
          <p:spPr>
            <a:xfrm>
              <a:off x="1689963" y="2421800"/>
              <a:ext cx="2642282" cy="2642282"/>
            </a:xfrm>
            <a:prstGeom prst="ellipse">
              <a:avLst/>
            </a:prstGeom>
            <a:gradFill flip="none" rotWithShape="1">
              <a:gsLst>
                <a:gs pos="100000">
                  <a:srgbClr val="FFFFFF"/>
                </a:gs>
                <a:gs pos="0">
                  <a:srgbClr val="B8BBBC"/>
                </a:gs>
              </a:gsLst>
              <a:lin ang="5400000" scaled="1"/>
              <a:tileRect/>
            </a:gradFill>
            <a:ln w="44450" cap="flat" cmpd="sng" algn="ctr">
              <a:gradFill>
                <a:gsLst>
                  <a:gs pos="0">
                    <a:sysClr val="window" lastClr="FFFFFF"/>
                  </a:gs>
                  <a:gs pos="100000">
                    <a:sysClr val="window" lastClr="FFFFFF">
                      <a:lumMod val="75000"/>
                    </a:sysClr>
                  </a:gs>
                </a:gsLst>
                <a:lin ang="5400000" scaled="1"/>
              </a:gradFill>
              <a:prstDash val="solid"/>
              <a:miter lim="800000"/>
            </a:ln>
            <a:effectLst>
              <a:outerShdw blurRad="152400" dist="38100" dir="2700000" algn="tl" rotWithShape="0">
                <a:prstClr val="black">
                  <a:alpha val="28000"/>
                </a:prstClr>
              </a:outerShdw>
            </a:effectLst>
          </p:spPr>
          <p:txBody>
            <a:bodyPr anchor="ctr"/>
            <a:lstStyle/>
            <a:p>
              <a:pPr algn="ctr">
                <a:defRPr/>
              </a:pPr>
              <a:endParaRPr lang="zh-CN" altLang="en-US" sz="1600" kern="0" noProof="1">
                <a:solidFill>
                  <a:sysClr val="window" lastClr="FFFFFF"/>
                </a:solidFill>
                <a:latin typeface="微软雅黑" panose="020B0503020204020204" pitchFamily="34" charset="-122"/>
                <a:ea typeface="微软雅黑" panose="020B0503020204020204" pitchFamily="34" charset="-122"/>
                <a:cs typeface="+mn-ea"/>
                <a:sym typeface="+mn-lt"/>
              </a:endParaRPr>
            </a:p>
          </p:txBody>
        </p:sp>
        <p:pic>
          <p:nvPicPr>
            <p:cNvPr id="16" name="图片 15">
              <a:extLst>
                <a:ext uri="{FF2B5EF4-FFF2-40B4-BE49-F238E27FC236}">
                  <a16:creationId xmlns:a16="http://schemas.microsoft.com/office/drawing/2014/main" id="{781DC825-D1B0-5744-8E87-51F5B3C1CD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118" r="18118"/>
            <a:stretch>
              <a:fillRect/>
            </a:stretch>
          </p:blipFill>
          <p:spPr>
            <a:xfrm>
              <a:off x="1897884" y="2601159"/>
              <a:ext cx="2226440" cy="2283563"/>
            </a:xfrm>
            <a:prstGeom prst="ellipse">
              <a:avLst/>
            </a:prstGeom>
            <a:effectLst>
              <a:innerShdw blurRad="114300">
                <a:prstClr val="black"/>
              </a:innerShdw>
            </a:effectLst>
          </p:spPr>
        </p:pic>
      </p:grpSp>
      <p:grpSp>
        <p:nvGrpSpPr>
          <p:cNvPr id="18" name="组合 10">
            <a:extLst>
              <a:ext uri="{FF2B5EF4-FFF2-40B4-BE49-F238E27FC236}">
                <a16:creationId xmlns:a16="http://schemas.microsoft.com/office/drawing/2014/main" id="{A0BEE461-5A3B-CA40-BC32-9D96AC550783}"/>
              </a:ext>
            </a:extLst>
          </p:cNvPr>
          <p:cNvGrpSpPr>
            <a:grpSpLocks/>
          </p:cNvGrpSpPr>
          <p:nvPr/>
        </p:nvGrpSpPr>
        <p:grpSpPr bwMode="auto">
          <a:xfrm>
            <a:off x="3887740" y="1043248"/>
            <a:ext cx="2334293" cy="615553"/>
            <a:chOff x="5205541" y="1389237"/>
            <a:chExt cx="3113447" cy="821681"/>
          </a:xfrm>
        </p:grpSpPr>
        <p:sp>
          <p:nvSpPr>
            <p:cNvPr id="19" name="MH_SubTitle_1">
              <a:extLst>
                <a:ext uri="{FF2B5EF4-FFF2-40B4-BE49-F238E27FC236}">
                  <a16:creationId xmlns:a16="http://schemas.microsoft.com/office/drawing/2014/main" id="{60B02804-171F-624F-B8AC-61F0119AF621}"/>
                </a:ext>
              </a:extLst>
            </p:cNvPr>
            <p:cNvSpPr>
              <a:spLocks noChangeArrowheads="1"/>
            </p:cNvSpPr>
            <p:nvPr/>
          </p:nvSpPr>
          <p:spPr bwMode="auto">
            <a:xfrm flipH="1">
              <a:off x="5205541" y="1389237"/>
              <a:ext cx="3113447" cy="82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285750" lvl="1" indent="-285750">
                <a:buFont typeface="Wingdings" pitchFamily="2" charset="2"/>
                <a:buChar char="l"/>
              </a:pPr>
              <a:r>
                <a:rPr lang="zh-CN" altLang="en-US" sz="1600" b="1" dirty="0">
                  <a:solidFill>
                    <a:srgbClr val="14436A"/>
                  </a:solidFill>
                  <a:latin typeface="SimHei" panose="02010609060101010101" pitchFamily="49" charset="-122"/>
                  <a:ea typeface="SimHei" panose="02010609060101010101" pitchFamily="49" charset="-122"/>
                  <a:sym typeface="FZHei-B01S" charset="0"/>
                </a:rPr>
                <a:t>搜索整个日志的困难</a:t>
              </a:r>
              <a:endParaRPr lang="zh-CN" altLang="en-US" sz="1600" dirty="0">
                <a:latin typeface="SimHei" panose="02010609060101010101" pitchFamily="49" charset="-122"/>
                <a:ea typeface="SimHei" panose="02010609060101010101" pitchFamily="49" charset="-122"/>
              </a:endParaRPr>
            </a:p>
            <a:p>
              <a:endParaRPr lang="zh-CN" altLang="en-US" dirty="0">
                <a:solidFill>
                  <a:srgbClr val="14436A"/>
                </a:solidFill>
                <a:latin typeface="SimHei" panose="02010609060101010101" pitchFamily="49" charset="-122"/>
                <a:ea typeface="SimHei" panose="02010609060101010101" pitchFamily="49" charset="-122"/>
                <a:sym typeface="FZZhengHeiS-R-GB" charset="0"/>
              </a:endParaRPr>
            </a:p>
          </p:txBody>
        </p:sp>
        <p:cxnSp>
          <p:nvCxnSpPr>
            <p:cNvPr id="20" name="直接连接符 12">
              <a:extLst>
                <a:ext uri="{FF2B5EF4-FFF2-40B4-BE49-F238E27FC236}">
                  <a16:creationId xmlns:a16="http://schemas.microsoft.com/office/drawing/2014/main" id="{464714EE-4BEB-FE43-983F-A26E0D0954AF}"/>
                </a:ext>
              </a:extLst>
            </p:cNvPr>
            <p:cNvCxnSpPr>
              <a:cxnSpLocks noChangeShapeType="1"/>
            </p:cNvCxnSpPr>
            <p:nvPr/>
          </p:nvCxnSpPr>
          <p:spPr bwMode="auto">
            <a:xfrm>
              <a:off x="5233132" y="1985192"/>
              <a:ext cx="2966458"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grpSp>
        <p:nvGrpSpPr>
          <p:cNvPr id="21" name="组合 15">
            <a:extLst>
              <a:ext uri="{FF2B5EF4-FFF2-40B4-BE49-F238E27FC236}">
                <a16:creationId xmlns:a16="http://schemas.microsoft.com/office/drawing/2014/main" id="{F3047E42-91A4-F34A-8720-59CE9BDF8A5A}"/>
              </a:ext>
            </a:extLst>
          </p:cNvPr>
          <p:cNvGrpSpPr>
            <a:grpSpLocks/>
          </p:cNvGrpSpPr>
          <p:nvPr/>
        </p:nvGrpSpPr>
        <p:grpSpPr bwMode="auto">
          <a:xfrm>
            <a:off x="3997324" y="3333007"/>
            <a:ext cx="2224088" cy="404848"/>
            <a:chOff x="5907805" y="3129794"/>
            <a:chExt cx="2966458" cy="539266"/>
          </a:xfrm>
        </p:grpSpPr>
        <p:sp>
          <p:nvSpPr>
            <p:cNvPr id="22" name="MH_SubTitle_1">
              <a:extLst>
                <a:ext uri="{FF2B5EF4-FFF2-40B4-BE49-F238E27FC236}">
                  <a16:creationId xmlns:a16="http://schemas.microsoft.com/office/drawing/2014/main" id="{F94B59CA-FE06-174D-AAD9-A2AA9C0681F9}"/>
                </a:ext>
              </a:extLst>
            </p:cNvPr>
            <p:cNvSpPr>
              <a:spLocks noChangeArrowheads="1"/>
            </p:cNvSpPr>
            <p:nvPr/>
          </p:nvSpPr>
          <p:spPr bwMode="auto">
            <a:xfrm flipH="1">
              <a:off x="6017845" y="3129794"/>
              <a:ext cx="2008069" cy="450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285750" lvl="1" indent="-285750">
                <a:buFont typeface="Wingdings" pitchFamily="2" charset="2"/>
                <a:buChar char="l"/>
              </a:pPr>
              <a:r>
                <a:rPr lang="en-US" altLang="zh-CN" sz="1600" dirty="0">
                  <a:solidFill>
                    <a:srgbClr val="14436A"/>
                  </a:solidFill>
                  <a:latin typeface="SimHei" panose="02010609060101010101" pitchFamily="49" charset="-122"/>
                  <a:ea typeface="SimHei" panose="02010609060101010101" pitchFamily="49" charset="-122"/>
                  <a:sym typeface="FZHei-B01S" charset="0"/>
                </a:rPr>
                <a:t>  </a:t>
              </a:r>
              <a:r>
                <a:rPr lang="zh-CN" altLang="en-US" sz="1600" b="1" dirty="0">
                  <a:solidFill>
                    <a:srgbClr val="14436A"/>
                  </a:solidFill>
                  <a:latin typeface="SimHei" panose="02010609060101010101" pitchFamily="49" charset="-122"/>
                  <a:ea typeface="SimHei" panose="02010609060101010101" pitchFamily="49" charset="-122"/>
                  <a:sym typeface="FZHei-B01S" charset="0"/>
                </a:rPr>
                <a:t>解决办法</a:t>
              </a:r>
              <a:endParaRPr lang="zh-CN" altLang="en-US" sz="1600" dirty="0">
                <a:solidFill>
                  <a:srgbClr val="14436A"/>
                </a:solidFill>
                <a:latin typeface="SimHei" panose="02010609060101010101" pitchFamily="49" charset="-122"/>
                <a:ea typeface="SimHei" panose="02010609060101010101" pitchFamily="49" charset="-122"/>
                <a:sym typeface="FZZhengHeiS-R-GB" charset="0"/>
              </a:endParaRPr>
            </a:p>
          </p:txBody>
        </p:sp>
        <p:cxnSp>
          <p:nvCxnSpPr>
            <p:cNvPr id="23" name="直接连接符 17">
              <a:extLst>
                <a:ext uri="{FF2B5EF4-FFF2-40B4-BE49-F238E27FC236}">
                  <a16:creationId xmlns:a16="http://schemas.microsoft.com/office/drawing/2014/main" id="{38832804-9F8C-7642-AB0F-B907F8D4204F}"/>
                </a:ext>
              </a:extLst>
            </p:cNvPr>
            <p:cNvCxnSpPr>
              <a:cxnSpLocks noChangeShapeType="1"/>
            </p:cNvCxnSpPr>
            <p:nvPr/>
          </p:nvCxnSpPr>
          <p:spPr bwMode="auto">
            <a:xfrm>
              <a:off x="5907805" y="3669060"/>
              <a:ext cx="2966458"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grpSp>
        <p:nvGrpSpPr>
          <p:cNvPr id="24" name="组合 25">
            <a:extLst>
              <a:ext uri="{FF2B5EF4-FFF2-40B4-BE49-F238E27FC236}">
                <a16:creationId xmlns:a16="http://schemas.microsoft.com/office/drawing/2014/main" id="{EB1BB550-C7E4-144D-AADE-ADE56C97CDBE}"/>
              </a:ext>
            </a:extLst>
          </p:cNvPr>
          <p:cNvGrpSpPr>
            <a:grpSpLocks/>
          </p:cNvGrpSpPr>
          <p:nvPr/>
        </p:nvGrpSpPr>
        <p:grpSpPr bwMode="auto">
          <a:xfrm>
            <a:off x="3102273" y="859903"/>
            <a:ext cx="723900" cy="723900"/>
            <a:chOff x="4116949" y="1605269"/>
            <a:chExt cx="965576" cy="965576"/>
          </a:xfrm>
        </p:grpSpPr>
        <p:sp>
          <p:nvSpPr>
            <p:cNvPr id="25" name="椭圆 24">
              <a:extLst>
                <a:ext uri="{FF2B5EF4-FFF2-40B4-BE49-F238E27FC236}">
                  <a16:creationId xmlns:a16="http://schemas.microsoft.com/office/drawing/2014/main" id="{265BC7B7-5C9C-3F49-A488-A1CEC83BEE08}"/>
                </a:ext>
              </a:extLst>
            </p:cNvPr>
            <p:cNvSpPr/>
            <p:nvPr/>
          </p:nvSpPr>
          <p:spPr>
            <a:xfrm>
              <a:off x="4116949" y="1605269"/>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 name="KSO_Shape">
              <a:extLst>
                <a:ext uri="{FF2B5EF4-FFF2-40B4-BE49-F238E27FC236}">
                  <a16:creationId xmlns:a16="http://schemas.microsoft.com/office/drawing/2014/main" id="{07088063-93EA-C449-B481-21E6EC654F07}"/>
                </a:ext>
              </a:extLst>
            </p:cNvPr>
            <p:cNvSpPr>
              <a:spLocks noChangeArrowheads="1"/>
            </p:cNvSpPr>
            <p:nvPr/>
          </p:nvSpPr>
          <p:spPr bwMode="auto">
            <a:xfrm>
              <a:off x="4365794" y="1854116"/>
              <a:ext cx="467886" cy="467882"/>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1443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00">
                <a:ea typeface="宋体" panose="02010600030101010101" pitchFamily="2" charset="-122"/>
              </a:endParaRPr>
            </a:p>
          </p:txBody>
        </p:sp>
      </p:grpSp>
      <p:grpSp>
        <p:nvGrpSpPr>
          <p:cNvPr id="27" name="组合 28">
            <a:extLst>
              <a:ext uri="{FF2B5EF4-FFF2-40B4-BE49-F238E27FC236}">
                <a16:creationId xmlns:a16="http://schemas.microsoft.com/office/drawing/2014/main" id="{FEB35F98-2973-9849-BC87-E97004257534}"/>
              </a:ext>
            </a:extLst>
          </p:cNvPr>
          <p:cNvGrpSpPr>
            <a:grpSpLocks/>
          </p:cNvGrpSpPr>
          <p:nvPr/>
        </p:nvGrpSpPr>
        <p:grpSpPr bwMode="auto">
          <a:xfrm>
            <a:off x="3182938" y="3252800"/>
            <a:ext cx="725487" cy="723900"/>
            <a:chOff x="4777349" y="3344972"/>
            <a:chExt cx="965576" cy="965576"/>
          </a:xfrm>
        </p:grpSpPr>
        <p:sp>
          <p:nvSpPr>
            <p:cNvPr id="28" name="椭圆 27">
              <a:extLst>
                <a:ext uri="{FF2B5EF4-FFF2-40B4-BE49-F238E27FC236}">
                  <a16:creationId xmlns:a16="http://schemas.microsoft.com/office/drawing/2014/main" id="{58927FC6-3437-9748-93EA-E236B11D11B3}"/>
                </a:ext>
              </a:extLst>
            </p:cNvPr>
            <p:cNvSpPr/>
            <p:nvPr/>
          </p:nvSpPr>
          <p:spPr>
            <a:xfrm>
              <a:off x="4777349" y="3344972"/>
              <a:ext cx="965576" cy="965576"/>
            </a:xfrm>
            <a:prstGeom prst="ellipse">
              <a:avLst/>
            </a:prstGeom>
            <a:solidFill>
              <a:srgbClr val="123E61"/>
            </a:soli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 name="KSO_Shape">
              <a:extLst>
                <a:ext uri="{FF2B5EF4-FFF2-40B4-BE49-F238E27FC236}">
                  <a16:creationId xmlns:a16="http://schemas.microsoft.com/office/drawing/2014/main" id="{408EE441-06B9-6C42-9E5C-906499B6A9B4}"/>
                </a:ext>
              </a:extLst>
            </p:cNvPr>
            <p:cNvSpPr/>
            <p:nvPr/>
          </p:nvSpPr>
          <p:spPr bwMode="auto">
            <a:xfrm>
              <a:off x="4973844" y="3535546"/>
              <a:ext cx="547231" cy="508198"/>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noProof="1">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30" name="内容占位符 2">
            <a:extLst>
              <a:ext uri="{FF2B5EF4-FFF2-40B4-BE49-F238E27FC236}">
                <a16:creationId xmlns:a16="http://schemas.microsoft.com/office/drawing/2014/main" id="{8A003523-29A7-A14A-A336-F6EA8F3BFAE6}"/>
              </a:ext>
            </a:extLst>
          </p:cNvPr>
          <p:cNvSpPr>
            <a:spLocks noGrp="1" noChangeArrowheads="1"/>
          </p:cNvSpPr>
          <p:nvPr/>
        </p:nvSpPr>
        <p:spPr bwMode="auto">
          <a:xfrm>
            <a:off x="3929063" y="1566863"/>
            <a:ext cx="5071429"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ZZhengHeiS-R-GB" charset="0"/>
                <a:ea typeface="FZHei-B01S" charset="0"/>
                <a:cs typeface="FZHei-B01S" charset="0"/>
              </a:defRPr>
            </a:lvl1pPr>
            <a:lvl2pPr indent="-228600">
              <a:defRPr>
                <a:solidFill>
                  <a:schemeClr val="tx1"/>
                </a:solidFill>
                <a:latin typeface="FZZhengHeiS-R-GB" charset="0"/>
                <a:ea typeface="FZHei-B01S" charset="0"/>
                <a:cs typeface="FZHei-B01S" charset="0"/>
              </a:defRPr>
            </a:lvl2pPr>
            <a:lvl3pPr indent="-228600">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0" lvl="1">
              <a:lnSpc>
                <a:spcPct val="150000"/>
              </a:lnSpc>
              <a:spcBef>
                <a:spcPts val="500"/>
              </a:spcBef>
            </a:pPr>
            <a:r>
              <a:rPr lang="zh-CN" altLang="en-US" sz="1600" dirty="0">
                <a:latin typeface="SimHei" panose="02010609060101010101" pitchFamily="49" charset="-122"/>
                <a:ea typeface="SimHei" panose="02010609060101010101" pitchFamily="49" charset="-122"/>
              </a:rPr>
              <a:t>搜索整个日志将耗费大量的时间。</a:t>
            </a:r>
          </a:p>
          <a:p>
            <a:pPr marL="0" lvl="2">
              <a:lnSpc>
                <a:spcPct val="150000"/>
              </a:lnSpc>
              <a:spcBef>
                <a:spcPts val="500"/>
              </a:spcBef>
            </a:pPr>
            <a:r>
              <a:rPr lang="zh-CN" altLang="en-US" sz="1600" dirty="0">
                <a:latin typeface="SimHei" panose="02010609060101010101" pitchFamily="49" charset="-122"/>
                <a:ea typeface="SimHei" panose="02010609060101010101" pitchFamily="49" charset="-122"/>
              </a:rPr>
              <a:t>很多需要REDO处理的事务其更新已经写入数据库，重新执行这些操作会浪费大量的时间，使恢复过程变得更长。</a:t>
            </a:r>
            <a:endParaRPr lang="en-US" altLang="zh-CN" sz="1600" dirty="0">
              <a:latin typeface="SimHei" panose="02010609060101010101" pitchFamily="49" charset="-122"/>
              <a:ea typeface="SimHei" panose="02010609060101010101" pitchFamily="49" charset="-122"/>
            </a:endParaRPr>
          </a:p>
        </p:txBody>
      </p:sp>
      <p:sp>
        <p:nvSpPr>
          <p:cNvPr id="31" name="矩形 1">
            <a:extLst>
              <a:ext uri="{FF2B5EF4-FFF2-40B4-BE49-F238E27FC236}">
                <a16:creationId xmlns:a16="http://schemas.microsoft.com/office/drawing/2014/main" id="{04168A97-DD8C-9440-A1F5-C8F22CEEA3A9}"/>
              </a:ext>
            </a:extLst>
          </p:cNvPr>
          <p:cNvSpPr>
            <a:spLocks noChangeArrowheads="1"/>
          </p:cNvSpPr>
          <p:nvPr/>
        </p:nvSpPr>
        <p:spPr bwMode="auto">
          <a:xfrm>
            <a:off x="3439158" y="3957186"/>
            <a:ext cx="55508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lvl="1"/>
            <a:r>
              <a:rPr lang="zh-CN" altLang="en-US" sz="1600" dirty="0">
                <a:latin typeface="SimHei" panose="02010609060101010101" pitchFamily="49" charset="-122"/>
                <a:ea typeface="SimHei" panose="02010609060101010101" pitchFamily="49" charset="-122"/>
              </a:rPr>
              <a:t>系统定期或不定期地建立检查点（CheckPoint），保存数据库的状态。</a:t>
            </a:r>
            <a:endParaRPr lang="en-US" altLang="zh-CN" sz="1600" dirty="0">
              <a:latin typeface="SimHei" panose="02010609060101010101" pitchFamily="49" charset="-122"/>
              <a:ea typeface="SimHei" panose="02010609060101010101" pitchFamily="49" charset="-122"/>
            </a:endParaRPr>
          </a:p>
        </p:txBody>
      </p:sp>
      <p:sp>
        <p:nvSpPr>
          <p:cNvPr id="2" name="矩形 1">
            <a:extLst>
              <a:ext uri="{FF2B5EF4-FFF2-40B4-BE49-F238E27FC236}">
                <a16:creationId xmlns:a16="http://schemas.microsoft.com/office/drawing/2014/main" id="{EAAE0DE2-F21B-4243-9808-8B51680A2F79}"/>
              </a:ext>
            </a:extLst>
          </p:cNvPr>
          <p:cNvSpPr/>
          <p:nvPr/>
        </p:nvSpPr>
        <p:spPr>
          <a:xfrm>
            <a:off x="714759" y="714019"/>
            <a:ext cx="1755609" cy="400110"/>
          </a:xfrm>
          <a:prstGeom prst="rect">
            <a:avLst/>
          </a:prstGeom>
        </p:spPr>
        <p:txBody>
          <a:bodyPr wrap="none">
            <a:spAutoFit/>
          </a:bodyPr>
          <a:lstStyle/>
          <a:p>
            <a:pPr marL="285750" lvl="1" indent="-2857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问题的提出</a:t>
            </a:r>
            <a:endParaRPr lang="zh-CN" altLang="en-US" sz="2000" dirty="0">
              <a:solidFill>
                <a:schemeClr val="tx2"/>
              </a:solidFill>
              <a:latin typeface="SimHei" panose="02010609060101010101" pitchFamily="49" charset="-122"/>
              <a:ea typeface="SimHei"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27</a:t>
            </a:fld>
            <a:endParaRPr lang="zh-CN" altLang="en-US"/>
          </a:p>
        </p:txBody>
      </p:sp>
    </p:spTree>
    <p:extLst>
      <p:ext uri="{BB962C8B-B14F-4D97-AF65-F5344CB8AC3E}">
        <p14:creationId xmlns:p14="http://schemas.microsoft.com/office/powerpoint/2010/main" val="324163902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a:extLst>
              <a:ext uri="{FF2B5EF4-FFF2-40B4-BE49-F238E27FC236}">
                <a16:creationId xmlns:a16="http://schemas.microsoft.com/office/drawing/2014/main" id="{A09D237A-6868-B247-8F63-735D901B37F9}"/>
              </a:ext>
            </a:extLst>
          </p:cNvPr>
          <p:cNvGrpSpPr/>
          <p:nvPr/>
        </p:nvGrpSpPr>
        <p:grpSpPr>
          <a:xfrm>
            <a:off x="940425" y="1807799"/>
            <a:ext cx="2071112" cy="2071112"/>
            <a:chOff x="1689963" y="2421800"/>
            <a:chExt cx="2642282" cy="2642282"/>
          </a:xfrm>
        </p:grpSpPr>
        <p:sp>
          <p:nvSpPr>
            <p:cNvPr id="14" name="椭圆 13">
              <a:extLst>
                <a:ext uri="{FF2B5EF4-FFF2-40B4-BE49-F238E27FC236}">
                  <a16:creationId xmlns:a16="http://schemas.microsoft.com/office/drawing/2014/main" id="{B1092454-CA5A-CE44-A46A-39031EB71A0C}"/>
                </a:ext>
              </a:extLst>
            </p:cNvPr>
            <p:cNvSpPr/>
            <p:nvPr/>
          </p:nvSpPr>
          <p:spPr>
            <a:xfrm>
              <a:off x="1689963" y="2421800"/>
              <a:ext cx="2642282" cy="2642282"/>
            </a:xfrm>
            <a:prstGeom prst="ellipse">
              <a:avLst/>
            </a:prstGeom>
            <a:gradFill flip="none" rotWithShape="1">
              <a:gsLst>
                <a:gs pos="100000">
                  <a:srgbClr val="FFFFFF"/>
                </a:gs>
                <a:gs pos="0">
                  <a:srgbClr val="B8BBBC"/>
                </a:gs>
              </a:gsLst>
              <a:lin ang="5400000" scaled="1"/>
              <a:tileRect/>
            </a:gradFill>
            <a:ln w="44450" cap="flat" cmpd="sng" algn="ctr">
              <a:gradFill>
                <a:gsLst>
                  <a:gs pos="0">
                    <a:sysClr val="window" lastClr="FFFFFF"/>
                  </a:gs>
                  <a:gs pos="100000">
                    <a:sysClr val="window" lastClr="FFFFFF">
                      <a:lumMod val="75000"/>
                    </a:sysClr>
                  </a:gs>
                </a:gsLst>
                <a:lin ang="5400000" scaled="1"/>
              </a:gradFill>
              <a:prstDash val="solid"/>
              <a:miter lim="800000"/>
            </a:ln>
            <a:effectLst>
              <a:outerShdw blurRad="152400" dist="38100" dir="2700000" algn="tl" rotWithShape="0">
                <a:prstClr val="black">
                  <a:alpha val="28000"/>
                </a:prstClr>
              </a:outerShdw>
            </a:effectLst>
          </p:spPr>
          <p:txBody>
            <a:bodyPr anchor="ctr"/>
            <a:lstStyle/>
            <a:p>
              <a:pPr algn="ctr">
                <a:defRPr/>
              </a:pPr>
              <a:endParaRPr lang="zh-CN" altLang="en-US" sz="1600" kern="0" noProof="1">
                <a:solidFill>
                  <a:sysClr val="window" lastClr="FFFFFF"/>
                </a:solidFill>
                <a:latin typeface="微软雅黑" panose="020B0503020204020204" pitchFamily="34" charset="-122"/>
                <a:ea typeface="微软雅黑" panose="020B0503020204020204" pitchFamily="34" charset="-122"/>
                <a:cs typeface="+mn-ea"/>
                <a:sym typeface="+mn-lt"/>
              </a:endParaRPr>
            </a:p>
          </p:txBody>
        </p:sp>
        <p:pic>
          <p:nvPicPr>
            <p:cNvPr id="16" name="图片 15">
              <a:extLst>
                <a:ext uri="{FF2B5EF4-FFF2-40B4-BE49-F238E27FC236}">
                  <a16:creationId xmlns:a16="http://schemas.microsoft.com/office/drawing/2014/main" id="{781DC825-D1B0-5744-8E87-51F5B3C1CD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118" r="18118"/>
            <a:stretch>
              <a:fillRect/>
            </a:stretch>
          </p:blipFill>
          <p:spPr>
            <a:xfrm>
              <a:off x="1897884" y="2601159"/>
              <a:ext cx="2226440" cy="2283563"/>
            </a:xfrm>
            <a:prstGeom prst="ellipse">
              <a:avLst/>
            </a:prstGeom>
            <a:effectLst>
              <a:innerShdw blurRad="114300">
                <a:prstClr val="black"/>
              </a:innerShdw>
            </a:effectLst>
          </p:spPr>
        </p:pic>
      </p:grpSp>
      <p:grpSp>
        <p:nvGrpSpPr>
          <p:cNvPr id="18" name="组合 10">
            <a:extLst>
              <a:ext uri="{FF2B5EF4-FFF2-40B4-BE49-F238E27FC236}">
                <a16:creationId xmlns:a16="http://schemas.microsoft.com/office/drawing/2014/main" id="{A0BEE461-5A3B-CA40-BC32-9D96AC550783}"/>
              </a:ext>
            </a:extLst>
          </p:cNvPr>
          <p:cNvGrpSpPr>
            <a:grpSpLocks/>
          </p:cNvGrpSpPr>
          <p:nvPr/>
        </p:nvGrpSpPr>
        <p:grpSpPr bwMode="auto">
          <a:xfrm>
            <a:off x="4065054" y="1212851"/>
            <a:ext cx="2643666" cy="387585"/>
            <a:chOff x="5442042" y="1615633"/>
            <a:chExt cx="3526086" cy="517374"/>
          </a:xfrm>
        </p:grpSpPr>
        <p:sp>
          <p:nvSpPr>
            <p:cNvPr id="19" name="MH_SubTitle_1">
              <a:extLst>
                <a:ext uri="{FF2B5EF4-FFF2-40B4-BE49-F238E27FC236}">
                  <a16:creationId xmlns:a16="http://schemas.microsoft.com/office/drawing/2014/main" id="{60B02804-171F-624F-B8AC-61F0119AF621}"/>
                </a:ext>
              </a:extLst>
            </p:cNvPr>
            <p:cNvSpPr>
              <a:spLocks noChangeArrowheads="1"/>
            </p:cNvSpPr>
            <p:nvPr/>
          </p:nvSpPr>
          <p:spPr bwMode="auto">
            <a:xfrm flipH="1">
              <a:off x="5442042" y="1615633"/>
              <a:ext cx="2820533" cy="45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285750" lvl="1" indent="-285750">
                <a:buFont typeface="Wingdings" pitchFamily="2" charset="2"/>
                <a:buChar char="l"/>
              </a:pPr>
              <a:r>
                <a:rPr lang="zh-CN" altLang="en-US" sz="1600" dirty="0">
                  <a:solidFill>
                    <a:srgbClr val="14436A"/>
                  </a:solidFill>
                  <a:latin typeface="SimHei" panose="02010609060101010101" pitchFamily="49" charset="-122"/>
                  <a:ea typeface="SimHei" panose="02010609060101010101" pitchFamily="49" charset="-122"/>
                  <a:sym typeface="FZHei-B01S" charset="0"/>
                </a:rPr>
                <a:t>提交一致性检查点</a:t>
              </a:r>
              <a:endParaRPr lang="zh-CN" altLang="en-US" sz="1600" dirty="0">
                <a:solidFill>
                  <a:srgbClr val="14436A"/>
                </a:solidFill>
                <a:latin typeface="SimHei" panose="02010609060101010101" pitchFamily="49" charset="-122"/>
                <a:ea typeface="SimHei" panose="02010609060101010101" pitchFamily="49" charset="-122"/>
                <a:sym typeface="FZZhengHeiS-R-GB" charset="0"/>
              </a:endParaRPr>
            </a:p>
          </p:txBody>
        </p:sp>
        <p:cxnSp>
          <p:nvCxnSpPr>
            <p:cNvPr id="20" name="直接连接符 12">
              <a:extLst>
                <a:ext uri="{FF2B5EF4-FFF2-40B4-BE49-F238E27FC236}">
                  <a16:creationId xmlns:a16="http://schemas.microsoft.com/office/drawing/2014/main" id="{464714EE-4BEB-FE43-983F-A26E0D0954AF}"/>
                </a:ext>
              </a:extLst>
            </p:cNvPr>
            <p:cNvCxnSpPr>
              <a:cxnSpLocks noChangeShapeType="1"/>
            </p:cNvCxnSpPr>
            <p:nvPr/>
          </p:nvCxnSpPr>
          <p:spPr bwMode="auto">
            <a:xfrm>
              <a:off x="5648864" y="2133007"/>
              <a:ext cx="3319264"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grpSp>
        <p:nvGrpSpPr>
          <p:cNvPr id="21" name="组合 15">
            <a:extLst>
              <a:ext uri="{FF2B5EF4-FFF2-40B4-BE49-F238E27FC236}">
                <a16:creationId xmlns:a16="http://schemas.microsoft.com/office/drawing/2014/main" id="{F3047E42-91A4-F34A-8720-59CE9BDF8A5A}"/>
              </a:ext>
            </a:extLst>
          </p:cNvPr>
          <p:cNvGrpSpPr>
            <a:grpSpLocks/>
          </p:cNvGrpSpPr>
          <p:nvPr/>
        </p:nvGrpSpPr>
        <p:grpSpPr bwMode="auto">
          <a:xfrm>
            <a:off x="3997325" y="2572544"/>
            <a:ext cx="3055601" cy="432047"/>
            <a:chOff x="5907805" y="3279600"/>
            <a:chExt cx="4075518" cy="575496"/>
          </a:xfrm>
        </p:grpSpPr>
        <p:sp>
          <p:nvSpPr>
            <p:cNvPr id="22" name="MH_SubTitle_1">
              <a:extLst>
                <a:ext uri="{FF2B5EF4-FFF2-40B4-BE49-F238E27FC236}">
                  <a16:creationId xmlns:a16="http://schemas.microsoft.com/office/drawing/2014/main" id="{F94B59CA-FE06-174D-AAD9-A2AA9C0681F9}"/>
                </a:ext>
              </a:extLst>
            </p:cNvPr>
            <p:cNvSpPr>
              <a:spLocks noChangeArrowheads="1"/>
            </p:cNvSpPr>
            <p:nvPr/>
          </p:nvSpPr>
          <p:spPr bwMode="auto">
            <a:xfrm flipH="1">
              <a:off x="5931266" y="3279600"/>
              <a:ext cx="3367876" cy="450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285750" lvl="1" indent="-285750">
                <a:buFont typeface="Wingdings" pitchFamily="2" charset="2"/>
                <a:buChar char="l"/>
              </a:pPr>
              <a:r>
                <a:rPr lang="zh-CN" altLang="en-US" sz="1600" dirty="0">
                  <a:solidFill>
                    <a:srgbClr val="14436A"/>
                  </a:solidFill>
                  <a:latin typeface="SimHei" panose="02010609060101010101" pitchFamily="49" charset="-122"/>
                  <a:ea typeface="SimHei" panose="02010609060101010101" pitchFamily="49" charset="-122"/>
                  <a:sym typeface="FZHei-B01S" charset="0"/>
                </a:rPr>
                <a:t>高速缓存一致性检查点</a:t>
              </a:r>
              <a:endParaRPr lang="zh-CN" altLang="en-US" sz="1600" dirty="0">
                <a:solidFill>
                  <a:srgbClr val="14436A"/>
                </a:solidFill>
                <a:latin typeface="SimHei" panose="02010609060101010101" pitchFamily="49" charset="-122"/>
                <a:ea typeface="SimHei" panose="02010609060101010101" pitchFamily="49" charset="-122"/>
                <a:sym typeface="FZZhengHeiS-R-GB" charset="0"/>
              </a:endParaRPr>
            </a:p>
          </p:txBody>
        </p:sp>
        <p:cxnSp>
          <p:nvCxnSpPr>
            <p:cNvPr id="23" name="直接连接符 17">
              <a:extLst>
                <a:ext uri="{FF2B5EF4-FFF2-40B4-BE49-F238E27FC236}">
                  <a16:creationId xmlns:a16="http://schemas.microsoft.com/office/drawing/2014/main" id="{38832804-9F8C-7642-AB0F-B907F8D4204F}"/>
                </a:ext>
              </a:extLst>
            </p:cNvPr>
            <p:cNvCxnSpPr>
              <a:cxnSpLocks noChangeShapeType="1"/>
            </p:cNvCxnSpPr>
            <p:nvPr/>
          </p:nvCxnSpPr>
          <p:spPr bwMode="auto">
            <a:xfrm flipV="1">
              <a:off x="5907805" y="3812555"/>
              <a:ext cx="4075518" cy="42541"/>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grpSp>
        <p:nvGrpSpPr>
          <p:cNvPr id="24" name="组合 25">
            <a:extLst>
              <a:ext uri="{FF2B5EF4-FFF2-40B4-BE49-F238E27FC236}">
                <a16:creationId xmlns:a16="http://schemas.microsoft.com/office/drawing/2014/main" id="{EB1BB550-C7E4-144D-AADE-ADE56C97CDBE}"/>
              </a:ext>
            </a:extLst>
          </p:cNvPr>
          <p:cNvGrpSpPr>
            <a:grpSpLocks/>
          </p:cNvGrpSpPr>
          <p:nvPr/>
        </p:nvGrpSpPr>
        <p:grpSpPr bwMode="auto">
          <a:xfrm>
            <a:off x="3087688" y="1204913"/>
            <a:ext cx="723900" cy="723900"/>
            <a:chOff x="4116949" y="1605269"/>
            <a:chExt cx="965576" cy="965576"/>
          </a:xfrm>
        </p:grpSpPr>
        <p:sp>
          <p:nvSpPr>
            <p:cNvPr id="25" name="椭圆 24">
              <a:extLst>
                <a:ext uri="{FF2B5EF4-FFF2-40B4-BE49-F238E27FC236}">
                  <a16:creationId xmlns:a16="http://schemas.microsoft.com/office/drawing/2014/main" id="{265BC7B7-5C9C-3F49-A488-A1CEC83BEE08}"/>
                </a:ext>
              </a:extLst>
            </p:cNvPr>
            <p:cNvSpPr/>
            <p:nvPr/>
          </p:nvSpPr>
          <p:spPr>
            <a:xfrm>
              <a:off x="4116949" y="1605269"/>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 name="KSO_Shape">
              <a:extLst>
                <a:ext uri="{FF2B5EF4-FFF2-40B4-BE49-F238E27FC236}">
                  <a16:creationId xmlns:a16="http://schemas.microsoft.com/office/drawing/2014/main" id="{07088063-93EA-C449-B481-21E6EC654F07}"/>
                </a:ext>
              </a:extLst>
            </p:cNvPr>
            <p:cNvSpPr>
              <a:spLocks noChangeArrowheads="1"/>
            </p:cNvSpPr>
            <p:nvPr/>
          </p:nvSpPr>
          <p:spPr bwMode="auto">
            <a:xfrm>
              <a:off x="4365794" y="1854116"/>
              <a:ext cx="467886" cy="467882"/>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1443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00">
                <a:ea typeface="宋体" panose="02010600030101010101" pitchFamily="2" charset="-122"/>
              </a:endParaRPr>
            </a:p>
          </p:txBody>
        </p:sp>
      </p:grpSp>
      <p:grpSp>
        <p:nvGrpSpPr>
          <p:cNvPr id="27" name="组合 28">
            <a:extLst>
              <a:ext uri="{FF2B5EF4-FFF2-40B4-BE49-F238E27FC236}">
                <a16:creationId xmlns:a16="http://schemas.microsoft.com/office/drawing/2014/main" id="{FEB35F98-2973-9849-BC87-E97004257534}"/>
              </a:ext>
            </a:extLst>
          </p:cNvPr>
          <p:cNvGrpSpPr>
            <a:grpSpLocks/>
          </p:cNvGrpSpPr>
          <p:nvPr/>
        </p:nvGrpSpPr>
        <p:grpSpPr bwMode="auto">
          <a:xfrm>
            <a:off x="3182938" y="2572544"/>
            <a:ext cx="725487" cy="723900"/>
            <a:chOff x="4777349" y="3344972"/>
            <a:chExt cx="965576" cy="965576"/>
          </a:xfrm>
        </p:grpSpPr>
        <p:sp>
          <p:nvSpPr>
            <p:cNvPr id="28" name="椭圆 27">
              <a:extLst>
                <a:ext uri="{FF2B5EF4-FFF2-40B4-BE49-F238E27FC236}">
                  <a16:creationId xmlns:a16="http://schemas.microsoft.com/office/drawing/2014/main" id="{58927FC6-3437-9748-93EA-E236B11D11B3}"/>
                </a:ext>
              </a:extLst>
            </p:cNvPr>
            <p:cNvSpPr/>
            <p:nvPr/>
          </p:nvSpPr>
          <p:spPr>
            <a:xfrm>
              <a:off x="4777349" y="3344972"/>
              <a:ext cx="965576" cy="965576"/>
            </a:xfrm>
            <a:prstGeom prst="ellipse">
              <a:avLst/>
            </a:prstGeom>
            <a:solidFill>
              <a:srgbClr val="123E61"/>
            </a:soli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 name="KSO_Shape">
              <a:extLst>
                <a:ext uri="{FF2B5EF4-FFF2-40B4-BE49-F238E27FC236}">
                  <a16:creationId xmlns:a16="http://schemas.microsoft.com/office/drawing/2014/main" id="{408EE441-06B9-6C42-9E5C-906499B6A9B4}"/>
                </a:ext>
              </a:extLst>
            </p:cNvPr>
            <p:cNvSpPr/>
            <p:nvPr/>
          </p:nvSpPr>
          <p:spPr bwMode="auto">
            <a:xfrm>
              <a:off x="4973844" y="3535546"/>
              <a:ext cx="547231" cy="508198"/>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noProof="1">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2" name="矩形 1">
            <a:extLst>
              <a:ext uri="{FF2B5EF4-FFF2-40B4-BE49-F238E27FC236}">
                <a16:creationId xmlns:a16="http://schemas.microsoft.com/office/drawing/2014/main" id="{EAAE0DE2-F21B-4243-9808-8B51680A2F79}"/>
              </a:ext>
            </a:extLst>
          </p:cNvPr>
          <p:cNvSpPr/>
          <p:nvPr/>
        </p:nvSpPr>
        <p:spPr>
          <a:xfrm>
            <a:off x="702933" y="607945"/>
            <a:ext cx="2268570" cy="400110"/>
          </a:xfrm>
          <a:prstGeom prst="rect">
            <a:avLst/>
          </a:prstGeom>
        </p:spPr>
        <p:txBody>
          <a:bodyPr wrap="none">
            <a:spAutoFit/>
          </a:bodyPr>
          <a:lstStyle/>
          <a:p>
            <a:pPr marL="285750" lvl="1" indent="-285750">
              <a:buFont typeface="Wingdings" pitchFamily="2" charset="2"/>
              <a:buChar char="l"/>
            </a:pPr>
            <a:r>
              <a:rPr lang="zh-CN" altLang="en-US" sz="2000" dirty="0">
                <a:solidFill>
                  <a:schemeClr val="tx2"/>
                </a:solidFill>
                <a:latin typeface="SimHei" panose="02010609060101010101" pitchFamily="49" charset="-122"/>
                <a:ea typeface="SimHei" panose="02010609060101010101" pitchFamily="49" charset="-122"/>
                <a:sym typeface="FZHei-B01S" charset="0"/>
              </a:rPr>
              <a:t>创建检查点方法</a:t>
            </a:r>
            <a:endParaRPr lang="zh-CN" altLang="en-US" sz="2000" dirty="0">
              <a:solidFill>
                <a:schemeClr val="tx2"/>
              </a:solidFill>
              <a:latin typeface="SimHei" panose="02010609060101010101" pitchFamily="49" charset="-122"/>
              <a:ea typeface="SimHei" panose="02010609060101010101" pitchFamily="49" charset="-122"/>
            </a:endParaRPr>
          </a:p>
        </p:txBody>
      </p:sp>
      <p:grpSp>
        <p:nvGrpSpPr>
          <p:cNvPr id="32" name="组合 20">
            <a:extLst>
              <a:ext uri="{FF2B5EF4-FFF2-40B4-BE49-F238E27FC236}">
                <a16:creationId xmlns:a16="http://schemas.microsoft.com/office/drawing/2014/main" id="{939AE03B-BD1D-754E-B16D-FB75B3AB3A3C}"/>
              </a:ext>
            </a:extLst>
          </p:cNvPr>
          <p:cNvGrpSpPr>
            <a:grpSpLocks/>
          </p:cNvGrpSpPr>
          <p:nvPr/>
        </p:nvGrpSpPr>
        <p:grpSpPr bwMode="auto">
          <a:xfrm>
            <a:off x="3908425" y="3747508"/>
            <a:ext cx="2931827" cy="445218"/>
            <a:chOff x="5210272" y="4996008"/>
            <a:chExt cx="3910430" cy="593038"/>
          </a:xfrm>
        </p:grpSpPr>
        <p:sp>
          <p:nvSpPr>
            <p:cNvPr id="33" name="MH_SubTitle_1">
              <a:extLst>
                <a:ext uri="{FF2B5EF4-FFF2-40B4-BE49-F238E27FC236}">
                  <a16:creationId xmlns:a16="http://schemas.microsoft.com/office/drawing/2014/main" id="{381930DD-6FB9-AC4E-890F-057D04A0AAFC}"/>
                </a:ext>
              </a:extLst>
            </p:cNvPr>
            <p:cNvSpPr>
              <a:spLocks noChangeArrowheads="1"/>
            </p:cNvSpPr>
            <p:nvPr/>
          </p:nvSpPr>
          <p:spPr bwMode="auto">
            <a:xfrm flipH="1">
              <a:off x="5406348" y="4996008"/>
              <a:ext cx="2957369" cy="45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ZZhengHeiS-R-GB" charset="0"/>
                  <a:ea typeface="FZHei-B01S" charset="0"/>
                  <a:cs typeface="FZHei-B01S" charset="0"/>
                </a:defRPr>
              </a:lvl1pPr>
              <a:lvl2pPr>
                <a:defRPr>
                  <a:solidFill>
                    <a:schemeClr val="tx1"/>
                  </a:solidFill>
                  <a:latin typeface="FZZhengHeiS-R-GB" charset="0"/>
                  <a:ea typeface="FZHei-B01S" charset="0"/>
                  <a:cs typeface="FZHei-B01S" charset="0"/>
                </a:defRPr>
              </a:lvl2pPr>
              <a:lvl3pPr>
                <a:defRPr>
                  <a:solidFill>
                    <a:schemeClr val="tx1"/>
                  </a:solidFill>
                  <a:latin typeface="FZZhengHeiS-R-GB" charset="0"/>
                  <a:ea typeface="FZHei-B01S" charset="0"/>
                  <a:cs typeface="FZHei-B01S" charset="0"/>
                </a:defRPr>
              </a:lvl3pPr>
              <a:lvl4pPr>
                <a:defRPr>
                  <a:solidFill>
                    <a:schemeClr val="tx1"/>
                  </a:solidFill>
                  <a:latin typeface="FZZhengHeiS-R-GB" charset="0"/>
                  <a:ea typeface="FZHei-B01S" charset="0"/>
                  <a:cs typeface="FZHei-B01S" charset="0"/>
                </a:defRPr>
              </a:lvl4pPr>
              <a:lvl5pPr>
                <a:defRPr>
                  <a:solidFill>
                    <a:schemeClr val="tx1"/>
                  </a:solidFill>
                  <a:latin typeface="FZZhengHeiS-R-GB" charset="0"/>
                  <a:ea typeface="FZHei-B01S" charset="0"/>
                  <a:cs typeface="FZHei-B01S" charset="0"/>
                </a:defRPr>
              </a:lvl5pPr>
              <a:lvl6pPr fontAlgn="base">
                <a:spcBef>
                  <a:spcPct val="0"/>
                </a:spcBef>
                <a:spcAft>
                  <a:spcPct val="0"/>
                </a:spcAft>
                <a:defRPr>
                  <a:solidFill>
                    <a:schemeClr val="tx1"/>
                  </a:solidFill>
                  <a:latin typeface="FZZhengHeiS-R-GB" charset="0"/>
                  <a:ea typeface="FZHei-B01S" charset="0"/>
                  <a:cs typeface="FZHei-B01S" charset="0"/>
                </a:defRPr>
              </a:lvl6pPr>
              <a:lvl7pPr fontAlgn="base">
                <a:spcBef>
                  <a:spcPct val="0"/>
                </a:spcBef>
                <a:spcAft>
                  <a:spcPct val="0"/>
                </a:spcAft>
                <a:defRPr>
                  <a:solidFill>
                    <a:schemeClr val="tx1"/>
                  </a:solidFill>
                  <a:latin typeface="FZZhengHeiS-R-GB" charset="0"/>
                  <a:ea typeface="FZHei-B01S" charset="0"/>
                  <a:cs typeface="FZHei-B01S" charset="0"/>
                </a:defRPr>
              </a:lvl7pPr>
              <a:lvl8pPr fontAlgn="base">
                <a:spcBef>
                  <a:spcPct val="0"/>
                </a:spcBef>
                <a:spcAft>
                  <a:spcPct val="0"/>
                </a:spcAft>
                <a:defRPr>
                  <a:solidFill>
                    <a:schemeClr val="tx1"/>
                  </a:solidFill>
                  <a:latin typeface="FZZhengHeiS-R-GB" charset="0"/>
                  <a:ea typeface="FZHei-B01S" charset="0"/>
                  <a:cs typeface="FZHei-B01S" charset="0"/>
                </a:defRPr>
              </a:lvl8pPr>
              <a:lvl9pPr fontAlgn="base">
                <a:spcBef>
                  <a:spcPct val="0"/>
                </a:spcBef>
                <a:spcAft>
                  <a:spcPct val="0"/>
                </a:spcAft>
                <a:defRPr>
                  <a:solidFill>
                    <a:schemeClr val="tx1"/>
                  </a:solidFill>
                  <a:latin typeface="FZZhengHeiS-R-GB" charset="0"/>
                  <a:ea typeface="FZHei-B01S" charset="0"/>
                  <a:cs typeface="FZHei-B01S" charset="0"/>
                </a:defRPr>
              </a:lvl9pPr>
            </a:lstStyle>
            <a:p>
              <a:pPr marL="285750" lvl="1" indent="-285750">
                <a:buFont typeface="Wingdings" pitchFamily="2" charset="2"/>
                <a:buChar char="l"/>
              </a:pPr>
              <a:r>
                <a:rPr lang="en-US" altLang="zh-CN" sz="1600" dirty="0">
                  <a:solidFill>
                    <a:srgbClr val="14436A"/>
                  </a:solidFill>
                  <a:latin typeface="SimHei" panose="02010609060101010101" pitchFamily="49" charset="-122"/>
                  <a:ea typeface="SimHei" panose="02010609060101010101" pitchFamily="49" charset="-122"/>
                  <a:sym typeface="FZHei-B01S" charset="0"/>
                </a:rPr>
                <a:t> </a:t>
              </a:r>
              <a:r>
                <a:rPr lang="zh-CN" altLang="en-US" sz="1600" dirty="0">
                  <a:solidFill>
                    <a:srgbClr val="14436A"/>
                  </a:solidFill>
                  <a:latin typeface="SimHei" panose="02010609060101010101" pitchFamily="49" charset="-122"/>
                  <a:ea typeface="SimHei" panose="02010609060101010101" pitchFamily="49" charset="-122"/>
                  <a:sym typeface="FZHei-B01S" charset="0"/>
                </a:rPr>
                <a:t>模糊一致性检查点</a:t>
              </a:r>
              <a:endParaRPr lang="zh-CN" altLang="en-US" sz="1600" dirty="0">
                <a:solidFill>
                  <a:srgbClr val="14436A"/>
                </a:solidFill>
                <a:latin typeface="SimHei" panose="02010609060101010101" pitchFamily="49" charset="-122"/>
                <a:ea typeface="SimHei" panose="02010609060101010101" pitchFamily="49" charset="-122"/>
                <a:sym typeface="FZZhengHeiS-R-GB" charset="0"/>
              </a:endParaRPr>
            </a:p>
          </p:txBody>
        </p:sp>
        <p:cxnSp>
          <p:nvCxnSpPr>
            <p:cNvPr id="34" name="直接连接符 22">
              <a:extLst>
                <a:ext uri="{FF2B5EF4-FFF2-40B4-BE49-F238E27FC236}">
                  <a16:creationId xmlns:a16="http://schemas.microsoft.com/office/drawing/2014/main" id="{17821523-DE94-8042-AB5A-A23C43A8801D}"/>
                </a:ext>
              </a:extLst>
            </p:cNvPr>
            <p:cNvCxnSpPr>
              <a:cxnSpLocks noChangeShapeType="1"/>
            </p:cNvCxnSpPr>
            <p:nvPr/>
          </p:nvCxnSpPr>
          <p:spPr bwMode="auto">
            <a:xfrm>
              <a:off x="5210272" y="5589046"/>
              <a:ext cx="3910430" cy="0"/>
            </a:xfrm>
            <a:prstGeom prst="line">
              <a:avLst/>
            </a:prstGeom>
            <a:noFill/>
            <a:ln w="19050">
              <a:solidFill>
                <a:srgbClr val="767171"/>
              </a:solidFill>
              <a:prstDash val="sysDot"/>
              <a:miter lim="800000"/>
              <a:headEnd/>
              <a:tailEnd type="oval" w="med" len="med"/>
            </a:ln>
            <a:extLst>
              <a:ext uri="{909E8E84-426E-40DD-AFC4-6F175D3DCCD1}">
                <a14:hiddenFill xmlns:a14="http://schemas.microsoft.com/office/drawing/2010/main">
                  <a:noFill/>
                </a14:hiddenFill>
              </a:ext>
            </a:extLst>
          </p:spPr>
        </p:cxnSp>
      </p:grpSp>
      <p:grpSp>
        <p:nvGrpSpPr>
          <p:cNvPr id="35" name="组合 31">
            <a:extLst>
              <a:ext uri="{FF2B5EF4-FFF2-40B4-BE49-F238E27FC236}">
                <a16:creationId xmlns:a16="http://schemas.microsoft.com/office/drawing/2014/main" id="{3126ADCC-5040-FE4B-B74A-D6CB45E8CEEA}"/>
              </a:ext>
            </a:extLst>
          </p:cNvPr>
          <p:cNvGrpSpPr>
            <a:grpSpLocks/>
          </p:cNvGrpSpPr>
          <p:nvPr/>
        </p:nvGrpSpPr>
        <p:grpSpPr bwMode="auto">
          <a:xfrm>
            <a:off x="3073400" y="3735388"/>
            <a:ext cx="723900" cy="725487"/>
            <a:chOff x="4097899" y="4979900"/>
            <a:chExt cx="965576" cy="965576"/>
          </a:xfrm>
        </p:grpSpPr>
        <p:sp>
          <p:nvSpPr>
            <p:cNvPr id="36" name="椭圆 35">
              <a:extLst>
                <a:ext uri="{FF2B5EF4-FFF2-40B4-BE49-F238E27FC236}">
                  <a16:creationId xmlns:a16="http://schemas.microsoft.com/office/drawing/2014/main" id="{D0ABDEAE-F4C5-0D4F-B303-369B5447F06E}"/>
                </a:ext>
              </a:extLst>
            </p:cNvPr>
            <p:cNvSpPr/>
            <p:nvPr/>
          </p:nvSpPr>
          <p:spPr>
            <a:xfrm>
              <a:off x="4097899" y="4979900"/>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a:lstStyle/>
            <a:p>
              <a:pPr>
                <a:defRPr/>
              </a:pPr>
              <a:endParaRPr lang="zh-CN" altLang="en-US" sz="1600" kern="0"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7" name="KSO_Shape">
              <a:extLst>
                <a:ext uri="{FF2B5EF4-FFF2-40B4-BE49-F238E27FC236}">
                  <a16:creationId xmlns:a16="http://schemas.microsoft.com/office/drawing/2014/main" id="{81F4BAE7-F7AF-D14A-905D-8B4F66C132F8}"/>
                </a:ext>
              </a:extLst>
            </p:cNvPr>
            <p:cNvSpPr/>
            <p:nvPr/>
          </p:nvSpPr>
          <p:spPr bwMode="auto">
            <a:xfrm>
              <a:off x="4349881" y="5170057"/>
              <a:ext cx="461613" cy="585261"/>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rgbClr val="14436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noProof="1">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39" name="文本框 38">
            <a:extLst>
              <a:ext uri="{FF2B5EF4-FFF2-40B4-BE49-F238E27FC236}">
                <a16:creationId xmlns:a16="http://schemas.microsoft.com/office/drawing/2014/main" id="{19801F57-D370-844D-9E24-B27CB3A140F1}"/>
              </a:ext>
            </a:extLst>
          </p:cNvPr>
          <p:cNvSpPr txBox="1"/>
          <p:nvPr/>
        </p:nvSpPr>
        <p:spPr>
          <a:xfrm>
            <a:off x="971600"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检查点</a:t>
            </a:r>
          </a:p>
        </p:txBody>
      </p:sp>
      <p:sp>
        <p:nvSpPr>
          <p:cNvPr id="40" name="文本框 39">
            <a:extLst>
              <a:ext uri="{FF2B5EF4-FFF2-40B4-BE49-F238E27FC236}">
                <a16:creationId xmlns:a16="http://schemas.microsoft.com/office/drawing/2014/main" id="{2E6F908A-DAD7-4D42-9497-ACF872518C0E}"/>
              </a:ext>
            </a:extLst>
          </p:cNvPr>
          <p:cNvSpPr txBox="1"/>
          <p:nvPr/>
        </p:nvSpPr>
        <p:spPr>
          <a:xfrm>
            <a:off x="6221412" y="124272"/>
            <a:ext cx="1050887"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概述</a:t>
            </a:r>
            <a:endParaRPr lang="zh-CN" altLang="en-US" sz="1400" b="1" dirty="0">
              <a:solidFill>
                <a:srgbClr val="123E61"/>
              </a:solidFill>
              <a:latin typeface="SimHei" panose="02010609060101010101" pitchFamily="49" charset="-122"/>
              <a:ea typeface="SimHei"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28</a:t>
            </a:fld>
            <a:endParaRPr lang="zh-CN" altLang="en-US"/>
          </a:p>
        </p:txBody>
      </p:sp>
    </p:spTree>
    <p:extLst>
      <p:ext uri="{BB962C8B-B14F-4D97-AF65-F5344CB8AC3E}">
        <p14:creationId xmlns:p14="http://schemas.microsoft.com/office/powerpoint/2010/main" val="194530611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
            <a:extLst>
              <a:ext uri="{FF2B5EF4-FFF2-40B4-BE49-F238E27FC236}">
                <a16:creationId xmlns:a16="http://schemas.microsoft.com/office/drawing/2014/main" id="{31049F2F-F764-CE42-A65C-FBA5F5D37809}"/>
              </a:ext>
            </a:extLst>
          </p:cNvPr>
          <p:cNvGrpSpPr/>
          <p:nvPr/>
        </p:nvGrpSpPr>
        <p:grpSpPr>
          <a:xfrm>
            <a:off x="2428932" y="1587585"/>
            <a:ext cx="3790512" cy="2350474"/>
            <a:chOff x="5651500" y="2234434"/>
            <a:chExt cx="5324249" cy="2728687"/>
          </a:xfrm>
          <a:effectLst>
            <a:outerShdw blurRad="381000" dist="1066800" dir="7200000" algn="tr" rotWithShape="0">
              <a:prstClr val="black">
                <a:alpha val="17000"/>
              </a:prstClr>
            </a:outerShdw>
          </a:effectLst>
          <a:scene3d>
            <a:camera prst="isometricTopUp">
              <a:rot lat="18538529" lon="19134282" rev="3600000"/>
            </a:camera>
            <a:lightRig rig="threePt" dir="t"/>
          </a:scene3d>
        </p:grpSpPr>
        <p:sp>
          <p:nvSpPr>
            <p:cNvPr id="7" name="圆角矩形 6">
              <a:extLst>
                <a:ext uri="{FF2B5EF4-FFF2-40B4-BE49-F238E27FC236}">
                  <a16:creationId xmlns:a16="http://schemas.microsoft.com/office/drawing/2014/main" id="{5985DFB1-E7BA-404D-91F5-B3C68F070D99}"/>
                </a:ext>
              </a:extLst>
            </p:cNvPr>
            <p:cNvSpPr/>
            <p:nvPr/>
          </p:nvSpPr>
          <p:spPr>
            <a:xfrm>
              <a:off x="5651500" y="2234435"/>
              <a:ext cx="5324249" cy="2728686"/>
            </a:xfrm>
            <a:prstGeom prst="roundRect">
              <a:avLst>
                <a:gd name="adj" fmla="val 9353"/>
              </a:avLst>
            </a:prstGeom>
            <a:solidFill>
              <a:srgbClr val="D7DBE1"/>
            </a:solidFill>
            <a:ln>
              <a:noFill/>
            </a:ln>
            <a:sp3d extrusionH="273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56E235EC-785D-244D-8E01-E5886225B26C}"/>
                </a:ext>
              </a:extLst>
            </p:cNvPr>
            <p:cNvSpPr/>
            <p:nvPr/>
          </p:nvSpPr>
          <p:spPr>
            <a:xfrm>
              <a:off x="6238648" y="2234434"/>
              <a:ext cx="4149952" cy="2728687"/>
            </a:xfrm>
            <a:prstGeom prst="rect">
              <a:avLst/>
            </a:prstGeom>
            <a:solidFill>
              <a:srgbClr val="383838"/>
            </a:solidFill>
            <a:ln>
              <a:noFill/>
            </a:ln>
            <a:sp3d extrusionH="273050">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grpSp>
      <p:grpSp>
        <p:nvGrpSpPr>
          <p:cNvPr id="9" name="组合 15">
            <a:extLst>
              <a:ext uri="{FF2B5EF4-FFF2-40B4-BE49-F238E27FC236}">
                <a16:creationId xmlns:a16="http://schemas.microsoft.com/office/drawing/2014/main" id="{835B045C-B73D-BE42-BF14-AD5F9CC536E5}"/>
              </a:ext>
            </a:extLst>
          </p:cNvPr>
          <p:cNvGrpSpPr/>
          <p:nvPr/>
        </p:nvGrpSpPr>
        <p:grpSpPr>
          <a:xfrm>
            <a:off x="4283968" y="1248240"/>
            <a:ext cx="589876" cy="803340"/>
            <a:chOff x="5620395" y="1897251"/>
            <a:chExt cx="786399" cy="1071037"/>
          </a:xfrm>
          <a:solidFill>
            <a:schemeClr val="accent3"/>
          </a:solidFill>
        </p:grpSpPr>
        <p:sp>
          <p:nvSpPr>
            <p:cNvPr id="10" name="矩形 9">
              <a:extLst>
                <a:ext uri="{FF2B5EF4-FFF2-40B4-BE49-F238E27FC236}">
                  <a16:creationId xmlns:a16="http://schemas.microsoft.com/office/drawing/2014/main" id="{B10E8EFC-5305-0647-B36D-48F9F7B858F3}"/>
                </a:ext>
              </a:extLst>
            </p:cNvPr>
            <p:cNvSpPr/>
            <p:nvPr/>
          </p:nvSpPr>
          <p:spPr>
            <a:xfrm>
              <a:off x="5620395" y="1897251"/>
              <a:ext cx="786399" cy="1071037"/>
            </a:xfrm>
            <a:prstGeom prst="rect">
              <a:avLst/>
            </a:prstGeom>
            <a:grp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1" name="Freeform 48">
              <a:extLst>
                <a:ext uri="{FF2B5EF4-FFF2-40B4-BE49-F238E27FC236}">
                  <a16:creationId xmlns:a16="http://schemas.microsoft.com/office/drawing/2014/main" id="{EF3F0B3F-A701-A241-8698-465A56B23636}"/>
                </a:ext>
              </a:extLst>
            </p:cNvPr>
            <p:cNvSpPr>
              <a:spLocks noEditPoints="1"/>
            </p:cNvSpPr>
            <p:nvPr/>
          </p:nvSpPr>
          <p:spPr bwMode="auto">
            <a:xfrm>
              <a:off x="5796298" y="219949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grpFill/>
            <a:ln>
              <a:noFill/>
            </a:ln>
            <a:scene3d>
              <a:camera prst="perspectiveContrastingLeftFacing" fov="7200000">
                <a:rot lat="1393739" lon="19325394" rev="18471279"/>
              </a:camera>
              <a:lightRig rig="threePt" dir="t"/>
            </a:scene3d>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grpSp>
        <p:nvGrpSpPr>
          <p:cNvPr id="12" name="组合 21">
            <a:extLst>
              <a:ext uri="{FF2B5EF4-FFF2-40B4-BE49-F238E27FC236}">
                <a16:creationId xmlns:a16="http://schemas.microsoft.com/office/drawing/2014/main" id="{5AD0B509-5318-4143-82C8-D90CFCF01FBB}"/>
              </a:ext>
            </a:extLst>
          </p:cNvPr>
          <p:cNvGrpSpPr/>
          <p:nvPr/>
        </p:nvGrpSpPr>
        <p:grpSpPr>
          <a:xfrm>
            <a:off x="3081978" y="1678488"/>
            <a:ext cx="589876" cy="803340"/>
            <a:chOff x="4108768" y="2470868"/>
            <a:chExt cx="786399" cy="1071037"/>
          </a:xfrm>
          <a:solidFill>
            <a:schemeClr val="accent2"/>
          </a:solidFill>
        </p:grpSpPr>
        <p:sp>
          <p:nvSpPr>
            <p:cNvPr id="13" name="矩形 12">
              <a:extLst>
                <a:ext uri="{FF2B5EF4-FFF2-40B4-BE49-F238E27FC236}">
                  <a16:creationId xmlns:a16="http://schemas.microsoft.com/office/drawing/2014/main" id="{92B82B0A-5508-BD4C-9954-68335B40F4F0}"/>
                </a:ext>
              </a:extLst>
            </p:cNvPr>
            <p:cNvSpPr/>
            <p:nvPr/>
          </p:nvSpPr>
          <p:spPr>
            <a:xfrm>
              <a:off x="4108768" y="2470868"/>
              <a:ext cx="786399" cy="1071037"/>
            </a:xfrm>
            <a:prstGeom prst="rect">
              <a:avLst/>
            </a:prstGeom>
            <a:solidFill>
              <a:schemeClr val="bg1"/>
            </a:solidFill>
            <a:ln>
              <a:solidFill>
                <a:schemeClr val="accent2"/>
              </a:solid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EC8C8C"/>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grpSp>
          <p:nvGrpSpPr>
            <p:cNvPr id="14" name="Group 8">
              <a:extLst>
                <a:ext uri="{FF2B5EF4-FFF2-40B4-BE49-F238E27FC236}">
                  <a16:creationId xmlns:a16="http://schemas.microsoft.com/office/drawing/2014/main" id="{A0776294-E39C-C944-B537-1A7E1A6937C8}"/>
                </a:ext>
              </a:extLst>
            </p:cNvPr>
            <p:cNvGrpSpPr>
              <a:grpSpLocks noChangeAspect="1"/>
            </p:cNvGrpSpPr>
            <p:nvPr/>
          </p:nvGrpSpPr>
          <p:grpSpPr bwMode="auto">
            <a:xfrm>
              <a:off x="4339428" y="2817475"/>
              <a:ext cx="298404" cy="301626"/>
              <a:chOff x="4313" y="1262"/>
              <a:chExt cx="463" cy="468"/>
            </a:xfrm>
            <a:grpFill/>
            <a:scene3d>
              <a:camera prst="perspectiveContrastingLeftFacing" fov="7200000">
                <a:rot lat="2076111" lon="19992365" rev="18827702"/>
              </a:camera>
              <a:lightRig rig="threePt" dir="t"/>
            </a:scene3d>
          </p:grpSpPr>
          <p:sp>
            <p:nvSpPr>
              <p:cNvPr id="15" name="Rectangle 9">
                <a:extLst>
                  <a:ext uri="{FF2B5EF4-FFF2-40B4-BE49-F238E27FC236}">
                    <a16:creationId xmlns:a16="http://schemas.microsoft.com/office/drawing/2014/main" id="{E04203F1-5767-A14C-A1B3-70281E281908}"/>
                  </a:ext>
                </a:extLst>
              </p:cNvPr>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6" name="Rectangle 10">
                <a:extLst>
                  <a:ext uri="{FF2B5EF4-FFF2-40B4-BE49-F238E27FC236}">
                    <a16:creationId xmlns:a16="http://schemas.microsoft.com/office/drawing/2014/main" id="{A0759EEA-4BA2-2044-8EDB-C3E48B4BB9CE}"/>
                  </a:ext>
                </a:extLst>
              </p:cNvPr>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7" name="Rectangle 11">
                <a:extLst>
                  <a:ext uri="{FF2B5EF4-FFF2-40B4-BE49-F238E27FC236}">
                    <a16:creationId xmlns:a16="http://schemas.microsoft.com/office/drawing/2014/main" id="{AC74258F-4ACC-0E47-B20D-60A5C1362C7D}"/>
                  </a:ext>
                </a:extLst>
              </p:cNvPr>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8" name="Rectangle 12">
                <a:extLst>
                  <a:ext uri="{FF2B5EF4-FFF2-40B4-BE49-F238E27FC236}">
                    <a16:creationId xmlns:a16="http://schemas.microsoft.com/office/drawing/2014/main" id="{ED63C1B3-7455-6949-87AD-CCA7841C2BD0}"/>
                  </a:ext>
                </a:extLst>
              </p:cNvPr>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9" name="Rectangle 13">
                <a:extLst>
                  <a:ext uri="{FF2B5EF4-FFF2-40B4-BE49-F238E27FC236}">
                    <a16:creationId xmlns:a16="http://schemas.microsoft.com/office/drawing/2014/main" id="{94183F4B-F131-0642-93C2-AEB7C2616657}"/>
                  </a:ext>
                </a:extLst>
              </p:cNvPr>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20" name="Freeform 14">
                <a:extLst>
                  <a:ext uri="{FF2B5EF4-FFF2-40B4-BE49-F238E27FC236}">
                    <a16:creationId xmlns:a16="http://schemas.microsoft.com/office/drawing/2014/main" id="{7B66BFC6-B7C2-5440-8956-B1FB36733B07}"/>
                  </a:ext>
                </a:extLst>
              </p:cNvPr>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21" name="Freeform 15">
                <a:extLst>
                  <a:ext uri="{FF2B5EF4-FFF2-40B4-BE49-F238E27FC236}">
                    <a16:creationId xmlns:a16="http://schemas.microsoft.com/office/drawing/2014/main" id="{A8B1F654-37FC-FB42-BD86-5ACE236A0F8D}"/>
                  </a:ext>
                </a:extLst>
              </p:cNvPr>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grpSp>
      <p:grpSp>
        <p:nvGrpSpPr>
          <p:cNvPr id="22" name="Group 23">
            <a:extLst>
              <a:ext uri="{FF2B5EF4-FFF2-40B4-BE49-F238E27FC236}">
                <a16:creationId xmlns:a16="http://schemas.microsoft.com/office/drawing/2014/main" id="{FC2D46A4-88F4-D14E-AFB8-EB77BDB692B7}"/>
              </a:ext>
            </a:extLst>
          </p:cNvPr>
          <p:cNvGrpSpPr/>
          <p:nvPr/>
        </p:nvGrpSpPr>
        <p:grpSpPr>
          <a:xfrm>
            <a:off x="2450391" y="1480079"/>
            <a:ext cx="321249" cy="280048"/>
            <a:chOff x="7540014" y="4306907"/>
            <a:chExt cx="389342" cy="339426"/>
          </a:xfrm>
          <a:solidFill>
            <a:schemeClr val="bg1">
              <a:lumMod val="65000"/>
            </a:schemeClr>
          </a:solidFill>
        </p:grpSpPr>
        <p:sp>
          <p:nvSpPr>
            <p:cNvPr id="23" name="Freeform 110">
              <a:extLst>
                <a:ext uri="{FF2B5EF4-FFF2-40B4-BE49-F238E27FC236}">
                  <a16:creationId xmlns:a16="http://schemas.microsoft.com/office/drawing/2014/main" id="{D2525518-448E-CA4E-8F00-56065EDB9032}"/>
                </a:ext>
              </a:extLst>
            </p:cNvPr>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24" name="Freeform 111">
              <a:extLst>
                <a:ext uri="{FF2B5EF4-FFF2-40B4-BE49-F238E27FC236}">
                  <a16:creationId xmlns:a16="http://schemas.microsoft.com/office/drawing/2014/main" id="{2D3DDD1C-E767-FE47-B70D-A419CEC716B5}"/>
                </a:ext>
              </a:extLst>
            </p:cNvPr>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25" name="Freeform 112">
              <a:extLst>
                <a:ext uri="{FF2B5EF4-FFF2-40B4-BE49-F238E27FC236}">
                  <a16:creationId xmlns:a16="http://schemas.microsoft.com/office/drawing/2014/main" id="{D8B63711-CC12-9848-B1EC-4764FDCD3302}"/>
                </a:ext>
              </a:extLst>
            </p:cNvPr>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26" name="Freeform 113">
              <a:extLst>
                <a:ext uri="{FF2B5EF4-FFF2-40B4-BE49-F238E27FC236}">
                  <a16:creationId xmlns:a16="http://schemas.microsoft.com/office/drawing/2014/main" id="{85F5A5B2-D135-074A-92EA-5DF11FF89295}"/>
                </a:ext>
              </a:extLst>
            </p:cNvPr>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27" name="Freeform 114">
              <a:extLst>
                <a:ext uri="{FF2B5EF4-FFF2-40B4-BE49-F238E27FC236}">
                  <a16:creationId xmlns:a16="http://schemas.microsoft.com/office/drawing/2014/main" id="{34255392-846E-B84A-8B0F-A3C1632BB00C}"/>
                </a:ext>
              </a:extLst>
            </p:cNvPr>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28" name="Freeform 115">
              <a:extLst>
                <a:ext uri="{FF2B5EF4-FFF2-40B4-BE49-F238E27FC236}">
                  <a16:creationId xmlns:a16="http://schemas.microsoft.com/office/drawing/2014/main" id="{A63FC3B2-CB63-1940-877D-73990FD84BC1}"/>
                </a:ext>
              </a:extLst>
            </p:cNvPr>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29" name="Freeform 116">
              <a:extLst>
                <a:ext uri="{FF2B5EF4-FFF2-40B4-BE49-F238E27FC236}">
                  <a16:creationId xmlns:a16="http://schemas.microsoft.com/office/drawing/2014/main" id="{7D1C8046-BEC6-404B-B35C-AB93266A26C1}"/>
                </a:ext>
              </a:extLst>
            </p:cNvPr>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30" name="Rectangle 117">
              <a:extLst>
                <a:ext uri="{FF2B5EF4-FFF2-40B4-BE49-F238E27FC236}">
                  <a16:creationId xmlns:a16="http://schemas.microsoft.com/office/drawing/2014/main" id="{EF2B59BB-20D0-474E-A180-DEF6472AE63B}"/>
                </a:ext>
              </a:extLst>
            </p:cNvPr>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31" name="Rectangle 118">
              <a:extLst>
                <a:ext uri="{FF2B5EF4-FFF2-40B4-BE49-F238E27FC236}">
                  <a16:creationId xmlns:a16="http://schemas.microsoft.com/office/drawing/2014/main" id="{AC7B822F-587C-F148-A5D5-17F514B879A4}"/>
                </a:ext>
              </a:extLst>
            </p:cNvPr>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32" name="Rectangle 119">
              <a:extLst>
                <a:ext uri="{FF2B5EF4-FFF2-40B4-BE49-F238E27FC236}">
                  <a16:creationId xmlns:a16="http://schemas.microsoft.com/office/drawing/2014/main" id="{EFAF051F-C2B5-7848-8DBC-EF2DE4B5AE23}"/>
                </a:ext>
              </a:extLst>
            </p:cNvPr>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sp>
          <p:nvSpPr>
            <p:cNvPr id="33" name="Rectangle 120">
              <a:extLst>
                <a:ext uri="{FF2B5EF4-FFF2-40B4-BE49-F238E27FC236}">
                  <a16:creationId xmlns:a16="http://schemas.microsoft.com/office/drawing/2014/main" id="{22352ECF-4888-BF4A-BB64-285A9F98C0D2}"/>
                </a:ext>
              </a:extLst>
            </p:cNvPr>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600" noProof="1">
                <a:latin typeface="微软雅黑" panose="020B0503020204020204" pitchFamily="34" charset="-122"/>
                <a:ea typeface="微软雅黑" panose="020B0503020204020204" pitchFamily="34" charset="-122"/>
                <a:cs typeface="+mn-ea"/>
                <a:sym typeface="+mn-lt"/>
              </a:endParaRPr>
            </a:p>
          </p:txBody>
        </p:sp>
      </p:grpSp>
      <p:grpSp>
        <p:nvGrpSpPr>
          <p:cNvPr id="34" name="Group 4">
            <a:extLst>
              <a:ext uri="{FF2B5EF4-FFF2-40B4-BE49-F238E27FC236}">
                <a16:creationId xmlns:a16="http://schemas.microsoft.com/office/drawing/2014/main" id="{E54B12F7-C599-5D41-AFBA-860491D9158C}"/>
              </a:ext>
            </a:extLst>
          </p:cNvPr>
          <p:cNvGrpSpPr>
            <a:grpSpLocks noChangeAspect="1"/>
          </p:cNvGrpSpPr>
          <p:nvPr/>
        </p:nvGrpSpPr>
        <p:grpSpPr bwMode="auto">
          <a:xfrm>
            <a:off x="3929937" y="691999"/>
            <a:ext cx="311339" cy="209338"/>
            <a:chOff x="3668" y="2046"/>
            <a:chExt cx="348" cy="234"/>
          </a:xfrm>
          <a:solidFill>
            <a:schemeClr val="bg1">
              <a:lumMod val="65000"/>
            </a:schemeClr>
          </a:solidFill>
        </p:grpSpPr>
        <p:sp>
          <p:nvSpPr>
            <p:cNvPr id="35" name="Freeform 5">
              <a:extLst>
                <a:ext uri="{FF2B5EF4-FFF2-40B4-BE49-F238E27FC236}">
                  <a16:creationId xmlns:a16="http://schemas.microsoft.com/office/drawing/2014/main" id="{63FEE104-8B1F-C545-A7C5-923DCDDBC2E7}"/>
                </a:ext>
              </a:extLst>
            </p:cNvPr>
            <p:cNvSpPr/>
            <p:nvPr/>
          </p:nvSpPr>
          <p:spPr bwMode="auto">
            <a:xfrm>
              <a:off x="3681" y="2046"/>
              <a:ext cx="323" cy="136"/>
            </a:xfrm>
            <a:custGeom>
              <a:avLst/>
              <a:gdLst>
                <a:gd name="T0" fmla="*/ 67 w 134"/>
                <a:gd name="T1" fmla="*/ 56 h 56"/>
                <a:gd name="T2" fmla="*/ 134 w 134"/>
                <a:gd name="T3" fmla="*/ 0 h 56"/>
                <a:gd name="T4" fmla="*/ 133 w 134"/>
                <a:gd name="T5" fmla="*/ 0 h 56"/>
                <a:gd name="T6" fmla="*/ 1 w 134"/>
                <a:gd name="T7" fmla="*/ 0 h 56"/>
                <a:gd name="T8" fmla="*/ 0 w 134"/>
                <a:gd name="T9" fmla="*/ 0 h 56"/>
                <a:gd name="T10" fmla="*/ 67 w 134"/>
                <a:gd name="T11" fmla="*/ 56 h 56"/>
              </a:gdLst>
              <a:ahLst/>
              <a:cxnLst>
                <a:cxn ang="0">
                  <a:pos x="T0" y="T1"/>
                </a:cxn>
                <a:cxn ang="0">
                  <a:pos x="T2" y="T3"/>
                </a:cxn>
                <a:cxn ang="0">
                  <a:pos x="T4" y="T5"/>
                </a:cxn>
                <a:cxn ang="0">
                  <a:pos x="T6" y="T7"/>
                </a:cxn>
                <a:cxn ang="0">
                  <a:pos x="T8" y="T9"/>
                </a:cxn>
                <a:cxn ang="0">
                  <a:pos x="T10" y="T11"/>
                </a:cxn>
              </a:cxnLst>
              <a:rect l="0" t="0" r="r" b="b"/>
              <a:pathLst>
                <a:path w="134" h="56">
                  <a:moveTo>
                    <a:pt x="67" y="56"/>
                  </a:moveTo>
                  <a:cubicBezTo>
                    <a:pt x="134" y="0"/>
                    <a:pt x="134" y="0"/>
                    <a:pt x="134" y="0"/>
                  </a:cubicBezTo>
                  <a:cubicBezTo>
                    <a:pt x="134" y="0"/>
                    <a:pt x="133" y="0"/>
                    <a:pt x="133" y="0"/>
                  </a:cubicBezTo>
                  <a:cubicBezTo>
                    <a:pt x="1" y="0"/>
                    <a:pt x="1" y="0"/>
                    <a:pt x="1" y="0"/>
                  </a:cubicBezTo>
                  <a:cubicBezTo>
                    <a:pt x="1" y="0"/>
                    <a:pt x="0" y="0"/>
                    <a:pt x="0" y="0"/>
                  </a:cubicBezTo>
                  <a:lnTo>
                    <a:pt x="6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36" name="Freeform 6">
              <a:extLst>
                <a:ext uri="{FF2B5EF4-FFF2-40B4-BE49-F238E27FC236}">
                  <a16:creationId xmlns:a16="http://schemas.microsoft.com/office/drawing/2014/main" id="{FD28DCAC-3232-654D-A5EA-E3117EE39FF3}"/>
                </a:ext>
              </a:extLst>
            </p:cNvPr>
            <p:cNvSpPr/>
            <p:nvPr/>
          </p:nvSpPr>
          <p:spPr bwMode="auto">
            <a:xfrm>
              <a:off x="3900" y="2055"/>
              <a:ext cx="116" cy="212"/>
            </a:xfrm>
            <a:custGeom>
              <a:avLst/>
              <a:gdLst>
                <a:gd name="T0" fmla="*/ 48 w 48"/>
                <a:gd name="T1" fmla="*/ 2 h 87"/>
                <a:gd name="T2" fmla="*/ 48 w 48"/>
                <a:gd name="T3" fmla="*/ 0 h 87"/>
                <a:gd name="T4" fmla="*/ 0 w 48"/>
                <a:gd name="T5" fmla="*/ 40 h 87"/>
                <a:gd name="T6" fmla="*/ 48 w 48"/>
                <a:gd name="T7" fmla="*/ 87 h 87"/>
                <a:gd name="T8" fmla="*/ 48 w 48"/>
                <a:gd name="T9" fmla="*/ 86 h 87"/>
                <a:gd name="T10" fmla="*/ 48 w 48"/>
                <a:gd name="T11" fmla="*/ 2 h 87"/>
              </a:gdLst>
              <a:ahLst/>
              <a:cxnLst>
                <a:cxn ang="0">
                  <a:pos x="T0" y="T1"/>
                </a:cxn>
                <a:cxn ang="0">
                  <a:pos x="T2" y="T3"/>
                </a:cxn>
                <a:cxn ang="0">
                  <a:pos x="T4" y="T5"/>
                </a:cxn>
                <a:cxn ang="0">
                  <a:pos x="T6" y="T7"/>
                </a:cxn>
                <a:cxn ang="0">
                  <a:pos x="T8" y="T9"/>
                </a:cxn>
                <a:cxn ang="0">
                  <a:pos x="T10" y="T11"/>
                </a:cxn>
              </a:cxnLst>
              <a:rect l="0" t="0" r="r" b="b"/>
              <a:pathLst>
                <a:path w="48" h="87">
                  <a:moveTo>
                    <a:pt x="48" y="2"/>
                  </a:moveTo>
                  <a:cubicBezTo>
                    <a:pt x="48" y="1"/>
                    <a:pt x="48" y="1"/>
                    <a:pt x="48" y="0"/>
                  </a:cubicBezTo>
                  <a:cubicBezTo>
                    <a:pt x="0" y="40"/>
                    <a:pt x="0" y="40"/>
                    <a:pt x="0" y="40"/>
                  </a:cubicBezTo>
                  <a:cubicBezTo>
                    <a:pt x="48" y="87"/>
                    <a:pt x="48" y="87"/>
                    <a:pt x="48" y="87"/>
                  </a:cubicBezTo>
                  <a:cubicBezTo>
                    <a:pt x="48" y="87"/>
                    <a:pt x="48" y="87"/>
                    <a:pt x="48" y="86"/>
                  </a:cubicBezTo>
                  <a:lnTo>
                    <a:pt x="4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37" name="Freeform 7">
              <a:extLst>
                <a:ext uri="{FF2B5EF4-FFF2-40B4-BE49-F238E27FC236}">
                  <a16:creationId xmlns:a16="http://schemas.microsoft.com/office/drawing/2014/main" id="{AC3494F7-1D68-F149-A264-274A4A8A213C}"/>
                </a:ext>
              </a:extLst>
            </p:cNvPr>
            <p:cNvSpPr/>
            <p:nvPr/>
          </p:nvSpPr>
          <p:spPr bwMode="auto">
            <a:xfrm>
              <a:off x="3668" y="2055"/>
              <a:ext cx="116" cy="212"/>
            </a:xfrm>
            <a:custGeom>
              <a:avLst/>
              <a:gdLst>
                <a:gd name="T0" fmla="*/ 0 w 48"/>
                <a:gd name="T1" fmla="*/ 0 h 87"/>
                <a:gd name="T2" fmla="*/ 0 w 48"/>
                <a:gd name="T3" fmla="*/ 2 h 87"/>
                <a:gd name="T4" fmla="*/ 0 w 48"/>
                <a:gd name="T5" fmla="*/ 86 h 87"/>
                <a:gd name="T6" fmla="*/ 0 w 48"/>
                <a:gd name="T7" fmla="*/ 87 h 87"/>
                <a:gd name="T8" fmla="*/ 48 w 48"/>
                <a:gd name="T9" fmla="*/ 40 h 87"/>
                <a:gd name="T10" fmla="*/ 0 w 48"/>
                <a:gd name="T11" fmla="*/ 0 h 87"/>
              </a:gdLst>
              <a:ahLst/>
              <a:cxnLst>
                <a:cxn ang="0">
                  <a:pos x="T0" y="T1"/>
                </a:cxn>
                <a:cxn ang="0">
                  <a:pos x="T2" y="T3"/>
                </a:cxn>
                <a:cxn ang="0">
                  <a:pos x="T4" y="T5"/>
                </a:cxn>
                <a:cxn ang="0">
                  <a:pos x="T6" y="T7"/>
                </a:cxn>
                <a:cxn ang="0">
                  <a:pos x="T8" y="T9"/>
                </a:cxn>
                <a:cxn ang="0">
                  <a:pos x="T10" y="T11"/>
                </a:cxn>
              </a:cxnLst>
              <a:rect l="0" t="0" r="r" b="b"/>
              <a:pathLst>
                <a:path w="48" h="87">
                  <a:moveTo>
                    <a:pt x="0" y="0"/>
                  </a:moveTo>
                  <a:cubicBezTo>
                    <a:pt x="0" y="1"/>
                    <a:pt x="0" y="1"/>
                    <a:pt x="0" y="2"/>
                  </a:cubicBezTo>
                  <a:cubicBezTo>
                    <a:pt x="0" y="86"/>
                    <a:pt x="0" y="86"/>
                    <a:pt x="0" y="86"/>
                  </a:cubicBezTo>
                  <a:cubicBezTo>
                    <a:pt x="0" y="87"/>
                    <a:pt x="0" y="87"/>
                    <a:pt x="0" y="87"/>
                  </a:cubicBezTo>
                  <a:cubicBezTo>
                    <a:pt x="48" y="40"/>
                    <a:pt x="48" y="40"/>
                    <a:pt x="48" y="4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38" name="Freeform 8">
              <a:extLst>
                <a:ext uri="{FF2B5EF4-FFF2-40B4-BE49-F238E27FC236}">
                  <a16:creationId xmlns:a16="http://schemas.microsoft.com/office/drawing/2014/main" id="{5A7FEF4F-8A43-3849-A2B3-7718E0B058A4}"/>
                </a:ext>
              </a:extLst>
            </p:cNvPr>
            <p:cNvSpPr/>
            <p:nvPr/>
          </p:nvSpPr>
          <p:spPr bwMode="auto">
            <a:xfrm>
              <a:off x="3681" y="2163"/>
              <a:ext cx="323" cy="117"/>
            </a:xfrm>
            <a:custGeom>
              <a:avLst/>
              <a:gdLst>
                <a:gd name="T0" fmla="*/ 86 w 134"/>
                <a:gd name="T1" fmla="*/ 0 h 48"/>
                <a:gd name="T2" fmla="*/ 69 w 134"/>
                <a:gd name="T3" fmla="*/ 14 h 48"/>
                <a:gd name="T4" fmla="*/ 67 w 134"/>
                <a:gd name="T5" fmla="*/ 15 h 48"/>
                <a:gd name="T6" fmla="*/ 65 w 134"/>
                <a:gd name="T7" fmla="*/ 14 h 48"/>
                <a:gd name="T8" fmla="*/ 48 w 134"/>
                <a:gd name="T9" fmla="*/ 0 h 48"/>
                <a:gd name="T10" fmla="*/ 0 w 134"/>
                <a:gd name="T11" fmla="*/ 48 h 48"/>
                <a:gd name="T12" fmla="*/ 1 w 134"/>
                <a:gd name="T13" fmla="*/ 48 h 48"/>
                <a:gd name="T14" fmla="*/ 133 w 134"/>
                <a:gd name="T15" fmla="*/ 48 h 48"/>
                <a:gd name="T16" fmla="*/ 134 w 134"/>
                <a:gd name="T17" fmla="*/ 48 h 48"/>
                <a:gd name="T18" fmla="*/ 86 w 134"/>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48">
                  <a:moveTo>
                    <a:pt x="86" y="0"/>
                  </a:moveTo>
                  <a:cubicBezTo>
                    <a:pt x="69" y="14"/>
                    <a:pt x="69" y="14"/>
                    <a:pt x="69" y="14"/>
                  </a:cubicBezTo>
                  <a:cubicBezTo>
                    <a:pt x="68" y="15"/>
                    <a:pt x="68" y="15"/>
                    <a:pt x="67" y="15"/>
                  </a:cubicBezTo>
                  <a:cubicBezTo>
                    <a:pt x="66" y="15"/>
                    <a:pt x="66" y="15"/>
                    <a:pt x="65" y="14"/>
                  </a:cubicBezTo>
                  <a:cubicBezTo>
                    <a:pt x="48" y="0"/>
                    <a:pt x="48" y="0"/>
                    <a:pt x="48" y="0"/>
                  </a:cubicBezTo>
                  <a:cubicBezTo>
                    <a:pt x="0" y="48"/>
                    <a:pt x="0" y="48"/>
                    <a:pt x="0" y="48"/>
                  </a:cubicBezTo>
                  <a:cubicBezTo>
                    <a:pt x="0" y="48"/>
                    <a:pt x="0" y="48"/>
                    <a:pt x="1" y="48"/>
                  </a:cubicBezTo>
                  <a:cubicBezTo>
                    <a:pt x="133" y="48"/>
                    <a:pt x="133" y="48"/>
                    <a:pt x="133" y="48"/>
                  </a:cubicBezTo>
                  <a:cubicBezTo>
                    <a:pt x="134" y="48"/>
                    <a:pt x="134" y="48"/>
                    <a:pt x="134" y="48"/>
                  </a:cubicBezTo>
                  <a:lnTo>
                    <a:pt x="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grpSp>
        <p:nvGrpSpPr>
          <p:cNvPr id="39" name="Group 11">
            <a:extLst>
              <a:ext uri="{FF2B5EF4-FFF2-40B4-BE49-F238E27FC236}">
                <a16:creationId xmlns:a16="http://schemas.microsoft.com/office/drawing/2014/main" id="{389FD776-014C-8D4E-B71F-8A77E973C67B}"/>
              </a:ext>
            </a:extLst>
          </p:cNvPr>
          <p:cNvGrpSpPr>
            <a:grpSpLocks noChangeAspect="1"/>
          </p:cNvGrpSpPr>
          <p:nvPr/>
        </p:nvGrpSpPr>
        <p:grpSpPr bwMode="auto">
          <a:xfrm rot="18900000">
            <a:off x="6080550" y="1239090"/>
            <a:ext cx="215735" cy="215724"/>
            <a:chOff x="3496" y="1816"/>
            <a:chExt cx="688" cy="688"/>
          </a:xfrm>
          <a:solidFill>
            <a:schemeClr val="bg1">
              <a:lumMod val="65000"/>
            </a:schemeClr>
          </a:solidFill>
        </p:grpSpPr>
        <p:sp>
          <p:nvSpPr>
            <p:cNvPr id="40" name="Freeform 12">
              <a:extLst>
                <a:ext uri="{FF2B5EF4-FFF2-40B4-BE49-F238E27FC236}">
                  <a16:creationId xmlns:a16="http://schemas.microsoft.com/office/drawing/2014/main" id="{3F49D444-C3D1-6C42-AEA9-4CB0294234F7}"/>
                </a:ext>
              </a:extLst>
            </p:cNvPr>
            <p:cNvSpPr/>
            <p:nvPr/>
          </p:nvSpPr>
          <p:spPr bwMode="auto">
            <a:xfrm>
              <a:off x="3496" y="2050"/>
              <a:ext cx="454" cy="454"/>
            </a:xfrm>
            <a:custGeom>
              <a:avLst/>
              <a:gdLst>
                <a:gd name="T0" fmla="*/ 0 w 190"/>
                <a:gd name="T1" fmla="*/ 0 h 190"/>
                <a:gd name="T2" fmla="*/ 0 w 190"/>
                <a:gd name="T3" fmla="*/ 56 h 190"/>
                <a:gd name="T4" fmla="*/ 95 w 190"/>
                <a:gd name="T5" fmla="*/ 95 h 190"/>
                <a:gd name="T6" fmla="*/ 135 w 190"/>
                <a:gd name="T7" fmla="*/ 190 h 190"/>
                <a:gd name="T8" fmla="*/ 190 w 190"/>
                <a:gd name="T9" fmla="*/ 190 h 190"/>
                <a:gd name="T10" fmla="*/ 0 w 190"/>
                <a:gd name="T11" fmla="*/ 0 h 190"/>
              </a:gdLst>
              <a:ahLst/>
              <a:cxnLst>
                <a:cxn ang="0">
                  <a:pos x="T0" y="T1"/>
                </a:cxn>
                <a:cxn ang="0">
                  <a:pos x="T2" y="T3"/>
                </a:cxn>
                <a:cxn ang="0">
                  <a:pos x="T4" y="T5"/>
                </a:cxn>
                <a:cxn ang="0">
                  <a:pos x="T6" y="T7"/>
                </a:cxn>
                <a:cxn ang="0">
                  <a:pos x="T8" y="T9"/>
                </a:cxn>
                <a:cxn ang="0">
                  <a:pos x="T10" y="T11"/>
                </a:cxn>
              </a:cxn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41" name="Freeform 13">
              <a:extLst>
                <a:ext uri="{FF2B5EF4-FFF2-40B4-BE49-F238E27FC236}">
                  <a16:creationId xmlns:a16="http://schemas.microsoft.com/office/drawing/2014/main" id="{61DFA42C-6A66-5F47-A99A-14C587FDF75A}"/>
                </a:ext>
              </a:extLst>
            </p:cNvPr>
            <p:cNvSpPr/>
            <p:nvPr/>
          </p:nvSpPr>
          <p:spPr bwMode="auto">
            <a:xfrm>
              <a:off x="3496" y="1816"/>
              <a:ext cx="688" cy="688"/>
            </a:xfrm>
            <a:custGeom>
              <a:avLst/>
              <a:gdLst>
                <a:gd name="T0" fmla="*/ 0 w 288"/>
                <a:gd name="T1" fmla="*/ 0 h 288"/>
                <a:gd name="T2" fmla="*/ 0 w 288"/>
                <a:gd name="T3" fmla="*/ 55 h 288"/>
                <a:gd name="T4" fmla="*/ 233 w 288"/>
                <a:gd name="T5" fmla="*/ 288 h 288"/>
                <a:gd name="T6" fmla="*/ 288 w 288"/>
                <a:gd name="T7" fmla="*/ 288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42" name="Oval 14">
              <a:extLst>
                <a:ext uri="{FF2B5EF4-FFF2-40B4-BE49-F238E27FC236}">
                  <a16:creationId xmlns:a16="http://schemas.microsoft.com/office/drawing/2014/main" id="{42047A4E-C32C-BA4B-9339-957BD1E5C255}"/>
                </a:ext>
              </a:extLst>
            </p:cNvPr>
            <p:cNvSpPr>
              <a:spLocks noChangeArrowheads="1"/>
            </p:cNvSpPr>
            <p:nvPr/>
          </p:nvSpPr>
          <p:spPr bwMode="auto">
            <a:xfrm>
              <a:off x="3496" y="2320"/>
              <a:ext cx="184"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grpSp>
        <p:nvGrpSpPr>
          <p:cNvPr id="43" name="Group 17">
            <a:extLst>
              <a:ext uri="{FF2B5EF4-FFF2-40B4-BE49-F238E27FC236}">
                <a16:creationId xmlns:a16="http://schemas.microsoft.com/office/drawing/2014/main" id="{6EED24CE-1D89-D545-8589-C4F5F1F7E6D9}"/>
              </a:ext>
            </a:extLst>
          </p:cNvPr>
          <p:cNvGrpSpPr>
            <a:grpSpLocks noChangeAspect="1"/>
          </p:cNvGrpSpPr>
          <p:nvPr/>
        </p:nvGrpSpPr>
        <p:grpSpPr bwMode="auto">
          <a:xfrm>
            <a:off x="5427298" y="3857987"/>
            <a:ext cx="194657" cy="317219"/>
            <a:chOff x="5433" y="2944"/>
            <a:chExt cx="424" cy="691"/>
          </a:xfrm>
          <a:solidFill>
            <a:schemeClr val="bg1">
              <a:lumMod val="65000"/>
            </a:schemeClr>
          </a:solidFill>
        </p:grpSpPr>
        <p:sp>
          <p:nvSpPr>
            <p:cNvPr id="44" name="Freeform 18">
              <a:extLst>
                <a:ext uri="{FF2B5EF4-FFF2-40B4-BE49-F238E27FC236}">
                  <a16:creationId xmlns:a16="http://schemas.microsoft.com/office/drawing/2014/main" id="{F4989ED4-564C-E04F-9E4A-1BAD44DCCA11}"/>
                </a:ext>
              </a:extLst>
            </p:cNvPr>
            <p:cNvSpPr/>
            <p:nvPr/>
          </p:nvSpPr>
          <p:spPr bwMode="auto">
            <a:xfrm>
              <a:off x="5807" y="2944"/>
              <a:ext cx="19" cy="0"/>
            </a:xfrm>
            <a:custGeom>
              <a:avLst/>
              <a:gdLst>
                <a:gd name="T0" fmla="*/ 0 w 19"/>
                <a:gd name="T1" fmla="*/ 19 w 19"/>
                <a:gd name="T2" fmla="*/ 0 w 19"/>
              </a:gdLst>
              <a:ahLst/>
              <a:cxnLst>
                <a:cxn ang="0">
                  <a:pos x="T0" y="0"/>
                </a:cxn>
                <a:cxn ang="0">
                  <a:pos x="T1" y="0"/>
                </a:cxn>
                <a:cxn ang="0">
                  <a:pos x="T2" y="0"/>
                </a:cxn>
              </a:cxnLst>
              <a:rect l="0" t="0" r="r" b="b"/>
              <a:pathLst>
                <a:path w="19">
                  <a:moveTo>
                    <a:pt x="0" y="0"/>
                  </a:moveTo>
                  <a:lnTo>
                    <a:pt x="19"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45" name="Line 19">
              <a:extLst>
                <a:ext uri="{FF2B5EF4-FFF2-40B4-BE49-F238E27FC236}">
                  <a16:creationId xmlns:a16="http://schemas.microsoft.com/office/drawing/2014/main" id="{EA6E383D-B781-5C4C-9CFA-BBAD9516DCC4}"/>
                </a:ext>
              </a:extLst>
            </p:cNvPr>
            <p:cNvSpPr>
              <a:spLocks noChangeShapeType="1"/>
            </p:cNvSpPr>
            <p:nvPr/>
          </p:nvSpPr>
          <p:spPr bwMode="auto">
            <a:xfrm>
              <a:off x="5807" y="2944"/>
              <a:ext cx="19"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46" name="Freeform 20">
              <a:extLst>
                <a:ext uri="{FF2B5EF4-FFF2-40B4-BE49-F238E27FC236}">
                  <a16:creationId xmlns:a16="http://schemas.microsoft.com/office/drawing/2014/main" id="{5AA29C48-BA7E-6343-9A3F-F7F085B41997}"/>
                </a:ext>
              </a:extLst>
            </p:cNvPr>
            <p:cNvSpPr>
              <a:spLocks noEditPoints="1"/>
            </p:cNvSpPr>
            <p:nvPr/>
          </p:nvSpPr>
          <p:spPr bwMode="auto">
            <a:xfrm>
              <a:off x="5433" y="2944"/>
              <a:ext cx="424" cy="691"/>
            </a:xfrm>
            <a:custGeom>
              <a:avLst/>
              <a:gdLst>
                <a:gd name="T0" fmla="*/ 155 w 176"/>
                <a:gd name="T1" fmla="*/ 0 h 289"/>
                <a:gd name="T2" fmla="*/ 22 w 176"/>
                <a:gd name="T3" fmla="*/ 0 h 289"/>
                <a:gd name="T4" fmla="*/ 0 w 176"/>
                <a:gd name="T5" fmla="*/ 21 h 289"/>
                <a:gd name="T6" fmla="*/ 0 w 176"/>
                <a:gd name="T7" fmla="*/ 267 h 289"/>
                <a:gd name="T8" fmla="*/ 22 w 176"/>
                <a:gd name="T9" fmla="*/ 289 h 289"/>
                <a:gd name="T10" fmla="*/ 155 w 176"/>
                <a:gd name="T11" fmla="*/ 289 h 289"/>
                <a:gd name="T12" fmla="*/ 176 w 176"/>
                <a:gd name="T13" fmla="*/ 267 h 289"/>
                <a:gd name="T14" fmla="*/ 176 w 176"/>
                <a:gd name="T15" fmla="*/ 21 h 289"/>
                <a:gd name="T16" fmla="*/ 155 w 176"/>
                <a:gd name="T17" fmla="*/ 0 h 289"/>
                <a:gd name="T18" fmla="*/ 88 w 176"/>
                <a:gd name="T19" fmla="*/ 274 h 289"/>
                <a:gd name="T20" fmla="*/ 75 w 176"/>
                <a:gd name="T21" fmla="*/ 261 h 289"/>
                <a:gd name="T22" fmla="*/ 88 w 176"/>
                <a:gd name="T23" fmla="*/ 247 h 289"/>
                <a:gd name="T24" fmla="*/ 102 w 176"/>
                <a:gd name="T25" fmla="*/ 261 h 289"/>
                <a:gd name="T26" fmla="*/ 88 w 176"/>
                <a:gd name="T27" fmla="*/ 274 h 289"/>
                <a:gd name="T28" fmla="*/ 160 w 176"/>
                <a:gd name="T29" fmla="*/ 233 h 289"/>
                <a:gd name="T30" fmla="*/ 16 w 176"/>
                <a:gd name="T31" fmla="*/ 233 h 289"/>
                <a:gd name="T32" fmla="*/ 16 w 176"/>
                <a:gd name="T33" fmla="*/ 56 h 289"/>
                <a:gd name="T34" fmla="*/ 160 w 176"/>
                <a:gd name="T35" fmla="*/ 56 h 289"/>
                <a:gd name="T36" fmla="*/ 160 w 176"/>
                <a:gd name="T37" fmla="*/ 23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89">
                  <a:moveTo>
                    <a:pt x="155" y="0"/>
                  </a:moveTo>
                  <a:cubicBezTo>
                    <a:pt x="22" y="0"/>
                    <a:pt x="22" y="0"/>
                    <a:pt x="22" y="0"/>
                  </a:cubicBezTo>
                  <a:cubicBezTo>
                    <a:pt x="10" y="0"/>
                    <a:pt x="0" y="9"/>
                    <a:pt x="0" y="21"/>
                  </a:cubicBezTo>
                  <a:cubicBezTo>
                    <a:pt x="0" y="267"/>
                    <a:pt x="0" y="267"/>
                    <a:pt x="0" y="267"/>
                  </a:cubicBezTo>
                  <a:cubicBezTo>
                    <a:pt x="0" y="279"/>
                    <a:pt x="10" y="289"/>
                    <a:pt x="22" y="289"/>
                  </a:cubicBezTo>
                  <a:cubicBezTo>
                    <a:pt x="155" y="289"/>
                    <a:pt x="155" y="289"/>
                    <a:pt x="155" y="289"/>
                  </a:cubicBezTo>
                  <a:cubicBezTo>
                    <a:pt x="167" y="289"/>
                    <a:pt x="176" y="279"/>
                    <a:pt x="176" y="267"/>
                  </a:cubicBezTo>
                  <a:cubicBezTo>
                    <a:pt x="176" y="21"/>
                    <a:pt x="176" y="21"/>
                    <a:pt x="176" y="21"/>
                  </a:cubicBezTo>
                  <a:cubicBezTo>
                    <a:pt x="176" y="9"/>
                    <a:pt x="167" y="0"/>
                    <a:pt x="155" y="0"/>
                  </a:cubicBezTo>
                  <a:close/>
                  <a:moveTo>
                    <a:pt x="88" y="274"/>
                  </a:moveTo>
                  <a:cubicBezTo>
                    <a:pt x="81" y="274"/>
                    <a:pt x="75" y="268"/>
                    <a:pt x="75" y="261"/>
                  </a:cubicBezTo>
                  <a:cubicBezTo>
                    <a:pt x="75" y="253"/>
                    <a:pt x="81" y="247"/>
                    <a:pt x="88" y="247"/>
                  </a:cubicBezTo>
                  <a:cubicBezTo>
                    <a:pt x="96" y="247"/>
                    <a:pt x="102" y="253"/>
                    <a:pt x="102" y="261"/>
                  </a:cubicBezTo>
                  <a:cubicBezTo>
                    <a:pt x="102" y="268"/>
                    <a:pt x="96" y="274"/>
                    <a:pt x="88" y="274"/>
                  </a:cubicBezTo>
                  <a:close/>
                  <a:moveTo>
                    <a:pt x="160" y="233"/>
                  </a:moveTo>
                  <a:cubicBezTo>
                    <a:pt x="16" y="233"/>
                    <a:pt x="16" y="233"/>
                    <a:pt x="16" y="233"/>
                  </a:cubicBezTo>
                  <a:cubicBezTo>
                    <a:pt x="16" y="56"/>
                    <a:pt x="16" y="56"/>
                    <a:pt x="16" y="56"/>
                  </a:cubicBezTo>
                  <a:cubicBezTo>
                    <a:pt x="160" y="56"/>
                    <a:pt x="160" y="56"/>
                    <a:pt x="160" y="56"/>
                  </a:cubicBezTo>
                  <a:lnTo>
                    <a:pt x="160"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sp>
        <p:nvSpPr>
          <p:cNvPr id="47" name="文本框 112">
            <a:extLst>
              <a:ext uri="{FF2B5EF4-FFF2-40B4-BE49-F238E27FC236}">
                <a16:creationId xmlns:a16="http://schemas.microsoft.com/office/drawing/2014/main" id="{B08BBB62-785E-E648-A3E1-90FF5907621B}"/>
              </a:ext>
            </a:extLst>
          </p:cNvPr>
          <p:cNvSpPr txBox="1">
            <a:spLocks noChangeArrowheads="1"/>
          </p:cNvSpPr>
          <p:nvPr/>
        </p:nvSpPr>
        <p:spPr bwMode="auto">
          <a:xfrm>
            <a:off x="509588" y="1418593"/>
            <a:ext cx="17954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a:latin typeface="黑体" panose="02010609060101010101" pitchFamily="49" charset="-122"/>
                <a:ea typeface="黑体" panose="02010609060101010101" pitchFamily="49" charset="-122"/>
                <a:sym typeface="FZHei-B01S" charset="0"/>
              </a:rPr>
              <a:t>4.</a:t>
            </a:r>
            <a:r>
              <a:rPr lang="zh-CN" altLang="en-US" sz="1600">
                <a:latin typeface="黑体" panose="02010609060101010101" pitchFamily="49" charset="-122"/>
                <a:ea typeface="黑体" panose="02010609060101010101" pitchFamily="49" charset="-122"/>
                <a:sym typeface="FZHei-B01S" charset="0"/>
              </a:rPr>
              <a:t>将</a:t>
            </a:r>
            <a:r>
              <a:rPr lang="zh-CN" altLang="en-US" sz="1600" dirty="0">
                <a:latin typeface="黑体" panose="02010609060101010101" pitchFamily="49" charset="-122"/>
                <a:ea typeface="黑体" panose="02010609060101010101" pitchFamily="49" charset="-122"/>
                <a:sym typeface="FZHei-B01S" charset="0"/>
              </a:rPr>
              <a:t>日志记录</a:t>
            </a:r>
            <a:r>
              <a:rPr lang="en-US" altLang="zh-CN" sz="1600" dirty="0">
                <a:latin typeface="黑体" panose="02010609060101010101" pitchFamily="49" charset="-122"/>
                <a:ea typeface="黑体" panose="02010609060101010101" pitchFamily="49" charset="-122"/>
                <a:sym typeface="FZHei-B01S" charset="0"/>
              </a:rPr>
              <a:t>&lt;checkpoint&gt;</a:t>
            </a:r>
            <a:r>
              <a:rPr lang="zh-CN" altLang="en-US" sz="1600" dirty="0">
                <a:latin typeface="黑体" panose="02010609060101010101" pitchFamily="49" charset="-122"/>
                <a:ea typeface="黑体" panose="02010609060101010101" pitchFamily="49" charset="-122"/>
                <a:sym typeface="FZHei-B01S" charset="0"/>
              </a:rPr>
              <a:t>写入稳定存储器。检查点操作完成。</a:t>
            </a:r>
            <a:endParaRPr lang="zh-CN" altLang="en-US" sz="1600" dirty="0">
              <a:solidFill>
                <a:srgbClr val="123E61"/>
              </a:solidFill>
              <a:latin typeface="微软雅黑" panose="020B0503020204020204" pitchFamily="34" charset="-122"/>
              <a:ea typeface="微软雅黑" panose="020B0503020204020204" pitchFamily="34" charset="-122"/>
              <a:sym typeface="FZZhengHeiS-R-GB" charset="0"/>
            </a:endParaRPr>
          </a:p>
        </p:txBody>
      </p:sp>
      <p:sp>
        <p:nvSpPr>
          <p:cNvPr id="48" name="文本框 115">
            <a:extLst>
              <a:ext uri="{FF2B5EF4-FFF2-40B4-BE49-F238E27FC236}">
                <a16:creationId xmlns:a16="http://schemas.microsoft.com/office/drawing/2014/main" id="{F942450A-19C3-6041-8395-8A78873A31F7}"/>
              </a:ext>
            </a:extLst>
          </p:cNvPr>
          <p:cNvSpPr txBox="1">
            <a:spLocks noChangeArrowheads="1"/>
          </p:cNvSpPr>
          <p:nvPr/>
        </p:nvSpPr>
        <p:spPr bwMode="auto">
          <a:xfrm>
            <a:off x="4248008" y="473602"/>
            <a:ext cx="1624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黑体" panose="02010609060101010101" pitchFamily="49" charset="-122"/>
                <a:ea typeface="黑体" panose="02010609060101010101" pitchFamily="49" charset="-122"/>
                <a:sym typeface="FZHei-B01S" charset="0"/>
              </a:rPr>
              <a:t>1.</a:t>
            </a:r>
            <a:r>
              <a:rPr lang="zh-CN" altLang="en-US" sz="1600" dirty="0">
                <a:latin typeface="黑体" panose="02010609060101010101" pitchFamily="49" charset="-122"/>
                <a:ea typeface="黑体" panose="02010609060101010101" pitchFamily="49" charset="-122"/>
                <a:sym typeface="FZHei-B01S" charset="0"/>
              </a:rPr>
              <a:t>新的事务不能开始直到检查点完成。</a:t>
            </a:r>
            <a:endParaRPr lang="zh-CN" altLang="en-US" sz="1600" dirty="0">
              <a:solidFill>
                <a:srgbClr val="123E61"/>
              </a:solidFill>
              <a:latin typeface="黑体" panose="02010609060101010101" pitchFamily="49" charset="-122"/>
              <a:ea typeface="黑体" panose="02010609060101010101" pitchFamily="49" charset="-122"/>
              <a:sym typeface="FZHei-B01S" charset="0"/>
            </a:endParaRPr>
          </a:p>
        </p:txBody>
      </p:sp>
      <p:sp>
        <p:nvSpPr>
          <p:cNvPr id="49" name="文本框 118">
            <a:extLst>
              <a:ext uri="{FF2B5EF4-FFF2-40B4-BE49-F238E27FC236}">
                <a16:creationId xmlns:a16="http://schemas.microsoft.com/office/drawing/2014/main" id="{5E1C3A05-58DA-B14A-93E8-DFC204DE0BAA}"/>
              </a:ext>
            </a:extLst>
          </p:cNvPr>
          <p:cNvSpPr txBox="1">
            <a:spLocks noChangeArrowheads="1"/>
          </p:cNvSpPr>
          <p:nvPr/>
        </p:nvSpPr>
        <p:spPr bwMode="auto">
          <a:xfrm>
            <a:off x="6391275" y="889955"/>
            <a:ext cx="1631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黑体" panose="02010609060101010101" pitchFamily="49" charset="-122"/>
                <a:ea typeface="黑体" panose="02010609060101010101" pitchFamily="49" charset="-122"/>
                <a:sym typeface="FZHei-B01S" charset="0"/>
              </a:rPr>
              <a:t> </a:t>
            </a:r>
            <a:r>
              <a:rPr lang="en-US" altLang="zh-CN" sz="1600" dirty="0">
                <a:latin typeface="黑体" panose="02010609060101010101" pitchFamily="49" charset="-122"/>
                <a:ea typeface="黑体" panose="02010609060101010101" pitchFamily="49" charset="-122"/>
                <a:sym typeface="FZHei-B01S" charset="0"/>
              </a:rPr>
              <a:t>2.</a:t>
            </a:r>
            <a:r>
              <a:rPr lang="zh-CN" altLang="en-US" sz="1600" dirty="0">
                <a:latin typeface="黑体" panose="02010609060101010101" pitchFamily="49" charset="-122"/>
                <a:ea typeface="黑体" panose="02010609060101010101" pitchFamily="49" charset="-122"/>
                <a:sym typeface="FZHei-B01S" charset="0"/>
              </a:rPr>
              <a:t>现有的事务继续执行直到提交或中止。 </a:t>
            </a:r>
            <a:endParaRPr lang="zh-CN" altLang="en-US" sz="1600" dirty="0">
              <a:solidFill>
                <a:srgbClr val="123E61"/>
              </a:solidFill>
              <a:latin typeface="黑体" panose="02010609060101010101" pitchFamily="49" charset="-122"/>
              <a:ea typeface="黑体" panose="02010609060101010101" pitchFamily="49" charset="-122"/>
              <a:sym typeface="FZHei-B01S" charset="0"/>
            </a:endParaRPr>
          </a:p>
        </p:txBody>
      </p:sp>
      <p:sp>
        <p:nvSpPr>
          <p:cNvPr id="50" name="文本框 121">
            <a:extLst>
              <a:ext uri="{FF2B5EF4-FFF2-40B4-BE49-F238E27FC236}">
                <a16:creationId xmlns:a16="http://schemas.microsoft.com/office/drawing/2014/main" id="{0E5243BC-39D9-E049-A0C8-470FBFDBBEDE}"/>
              </a:ext>
            </a:extLst>
          </p:cNvPr>
          <p:cNvSpPr txBox="1">
            <a:spLocks noChangeArrowheads="1"/>
          </p:cNvSpPr>
          <p:nvPr/>
        </p:nvSpPr>
        <p:spPr bwMode="auto">
          <a:xfrm>
            <a:off x="2566988" y="3953470"/>
            <a:ext cx="2822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黑体" panose="02010609060101010101" pitchFamily="49" charset="-122"/>
                <a:ea typeface="黑体" panose="02010609060101010101" pitchFamily="49" charset="-122"/>
                <a:sym typeface="FZHei-B01S" charset="0"/>
              </a:rPr>
              <a:t>3.</a:t>
            </a:r>
            <a:r>
              <a:rPr lang="zh-CN" altLang="en-US" sz="1600" dirty="0">
                <a:latin typeface="黑体" panose="02010609060101010101" pitchFamily="49" charset="-122"/>
                <a:ea typeface="黑体" panose="02010609060101010101" pitchFamily="49" charset="-122"/>
                <a:sym typeface="FZHei-B01S" charset="0"/>
              </a:rPr>
              <a:t>将当前日志缓冲区中的日志记录写回稳定存储器中的日志文件。</a:t>
            </a:r>
            <a:endParaRPr lang="zh-CN" altLang="en-US" sz="1600" dirty="0">
              <a:solidFill>
                <a:srgbClr val="123E61"/>
              </a:solidFill>
              <a:latin typeface="微软雅黑" panose="020B0503020204020204" pitchFamily="34" charset="-122"/>
              <a:ea typeface="微软雅黑" panose="020B0503020204020204" pitchFamily="34" charset="-122"/>
              <a:sym typeface="FZZhengHeiS-R-GB" charset="0"/>
            </a:endParaRPr>
          </a:p>
        </p:txBody>
      </p:sp>
      <p:grpSp>
        <p:nvGrpSpPr>
          <p:cNvPr id="51" name="组合 37">
            <a:extLst>
              <a:ext uri="{FF2B5EF4-FFF2-40B4-BE49-F238E27FC236}">
                <a16:creationId xmlns:a16="http://schemas.microsoft.com/office/drawing/2014/main" id="{FCDFA1F2-26F8-D84C-9361-8DF80820FBCD}"/>
              </a:ext>
            </a:extLst>
          </p:cNvPr>
          <p:cNvGrpSpPr>
            <a:grpSpLocks/>
          </p:cNvGrpSpPr>
          <p:nvPr/>
        </p:nvGrpSpPr>
        <p:grpSpPr bwMode="auto">
          <a:xfrm flipV="1">
            <a:off x="5497513" y="3364868"/>
            <a:ext cx="73025" cy="442912"/>
            <a:chOff x="9553066" y="1851576"/>
            <a:chExt cx="96268" cy="591226"/>
          </a:xfrm>
        </p:grpSpPr>
        <p:sp>
          <p:nvSpPr>
            <p:cNvPr id="52" name="椭圆 51">
              <a:extLst>
                <a:ext uri="{FF2B5EF4-FFF2-40B4-BE49-F238E27FC236}">
                  <a16:creationId xmlns:a16="http://schemas.microsoft.com/office/drawing/2014/main" id="{07AB4F6C-584D-CC47-AF0C-4FF7106B9FBD}"/>
                </a:ext>
              </a:extLst>
            </p:cNvPr>
            <p:cNvSpPr/>
            <p:nvPr/>
          </p:nvSpPr>
          <p:spPr>
            <a:xfrm>
              <a:off x="9553066" y="2347444"/>
              <a:ext cx="96268" cy="953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cxnSp>
          <p:nvCxnSpPr>
            <p:cNvPr id="53" name="直接连接符 39">
              <a:extLst>
                <a:ext uri="{FF2B5EF4-FFF2-40B4-BE49-F238E27FC236}">
                  <a16:creationId xmlns:a16="http://schemas.microsoft.com/office/drawing/2014/main" id="{4E5CEB3E-72DA-2A48-9666-7ACCD086AB46}"/>
                </a:ext>
              </a:extLst>
            </p:cNvPr>
            <p:cNvCxnSpPr>
              <a:stCxn id="52" idx="0"/>
            </p:cNvCxnSpPr>
            <p:nvPr/>
          </p:nvCxnSpPr>
          <p:spPr>
            <a:xfrm flipV="1">
              <a:off x="9601199" y="1851576"/>
              <a:ext cx="0" cy="49586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40">
            <a:extLst>
              <a:ext uri="{FF2B5EF4-FFF2-40B4-BE49-F238E27FC236}">
                <a16:creationId xmlns:a16="http://schemas.microsoft.com/office/drawing/2014/main" id="{BFCADD18-D5E6-1347-98AC-6DD69830CE08}"/>
              </a:ext>
            </a:extLst>
          </p:cNvPr>
          <p:cNvGrpSpPr>
            <a:grpSpLocks/>
          </p:cNvGrpSpPr>
          <p:nvPr/>
        </p:nvGrpSpPr>
        <p:grpSpPr bwMode="auto">
          <a:xfrm>
            <a:off x="4054475" y="956630"/>
            <a:ext cx="71438" cy="442913"/>
            <a:chOff x="9553066" y="1851576"/>
            <a:chExt cx="96268" cy="591226"/>
          </a:xfrm>
        </p:grpSpPr>
        <p:sp>
          <p:nvSpPr>
            <p:cNvPr id="55" name="椭圆 54">
              <a:extLst>
                <a:ext uri="{FF2B5EF4-FFF2-40B4-BE49-F238E27FC236}">
                  <a16:creationId xmlns:a16="http://schemas.microsoft.com/office/drawing/2014/main" id="{4C7810FE-DF6E-B448-A5C4-0EF8FB094DED}"/>
                </a:ext>
              </a:extLst>
            </p:cNvPr>
            <p:cNvSpPr/>
            <p:nvPr/>
          </p:nvSpPr>
          <p:spPr>
            <a:xfrm>
              <a:off x="9553066" y="2347442"/>
              <a:ext cx="96268" cy="953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cxnSp>
          <p:nvCxnSpPr>
            <p:cNvPr id="56" name="直接连接符 42">
              <a:extLst>
                <a:ext uri="{FF2B5EF4-FFF2-40B4-BE49-F238E27FC236}">
                  <a16:creationId xmlns:a16="http://schemas.microsoft.com/office/drawing/2014/main" id="{4EA86A12-6CC9-1549-8432-419F0062B09F}"/>
                </a:ext>
              </a:extLst>
            </p:cNvPr>
            <p:cNvCxnSpPr>
              <a:stCxn id="55" idx="0"/>
            </p:cNvCxnSpPr>
            <p:nvPr/>
          </p:nvCxnSpPr>
          <p:spPr>
            <a:xfrm flipV="1">
              <a:off x="9602270" y="1851576"/>
              <a:ext cx="0" cy="49586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64">
            <a:extLst>
              <a:ext uri="{FF2B5EF4-FFF2-40B4-BE49-F238E27FC236}">
                <a16:creationId xmlns:a16="http://schemas.microsoft.com/office/drawing/2014/main" id="{32E741E9-6F1E-184E-B8B6-13A269C02670}"/>
              </a:ext>
            </a:extLst>
          </p:cNvPr>
          <p:cNvGrpSpPr>
            <a:grpSpLocks/>
          </p:cNvGrpSpPr>
          <p:nvPr/>
        </p:nvGrpSpPr>
        <p:grpSpPr bwMode="auto">
          <a:xfrm>
            <a:off x="6151563" y="1545593"/>
            <a:ext cx="73025" cy="444500"/>
            <a:chOff x="9553066" y="1851576"/>
            <a:chExt cx="96268" cy="591226"/>
          </a:xfrm>
        </p:grpSpPr>
        <p:sp>
          <p:nvSpPr>
            <p:cNvPr id="58" name="椭圆 57">
              <a:extLst>
                <a:ext uri="{FF2B5EF4-FFF2-40B4-BE49-F238E27FC236}">
                  <a16:creationId xmlns:a16="http://schemas.microsoft.com/office/drawing/2014/main" id="{BCD12948-ADAB-B04C-8587-1214B4F5DE38}"/>
                </a:ext>
              </a:extLst>
            </p:cNvPr>
            <p:cNvSpPr/>
            <p:nvPr/>
          </p:nvSpPr>
          <p:spPr>
            <a:xfrm>
              <a:off x="9553066" y="2345672"/>
              <a:ext cx="96268" cy="971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cxnSp>
          <p:nvCxnSpPr>
            <p:cNvPr id="59" name="直接连接符 66">
              <a:extLst>
                <a:ext uri="{FF2B5EF4-FFF2-40B4-BE49-F238E27FC236}">
                  <a16:creationId xmlns:a16="http://schemas.microsoft.com/office/drawing/2014/main" id="{8A146BB1-F218-8A43-9120-A325AB641D6B}"/>
                </a:ext>
              </a:extLst>
            </p:cNvPr>
            <p:cNvCxnSpPr>
              <a:stCxn id="58" idx="0"/>
            </p:cNvCxnSpPr>
            <p:nvPr/>
          </p:nvCxnSpPr>
          <p:spPr>
            <a:xfrm flipV="1">
              <a:off x="9601199" y="1851576"/>
              <a:ext cx="0" cy="49409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67">
            <a:extLst>
              <a:ext uri="{FF2B5EF4-FFF2-40B4-BE49-F238E27FC236}">
                <a16:creationId xmlns:a16="http://schemas.microsoft.com/office/drawing/2014/main" id="{258263EB-24A5-7A40-B781-D494FD35215C}"/>
              </a:ext>
            </a:extLst>
          </p:cNvPr>
          <p:cNvGrpSpPr>
            <a:grpSpLocks/>
          </p:cNvGrpSpPr>
          <p:nvPr/>
        </p:nvGrpSpPr>
        <p:grpSpPr bwMode="auto">
          <a:xfrm>
            <a:off x="2530475" y="1832930"/>
            <a:ext cx="73025" cy="442913"/>
            <a:chOff x="9553066" y="1851576"/>
            <a:chExt cx="96268" cy="591226"/>
          </a:xfrm>
        </p:grpSpPr>
        <p:sp>
          <p:nvSpPr>
            <p:cNvPr id="61" name="椭圆 60">
              <a:extLst>
                <a:ext uri="{FF2B5EF4-FFF2-40B4-BE49-F238E27FC236}">
                  <a16:creationId xmlns:a16="http://schemas.microsoft.com/office/drawing/2014/main" id="{6F8EAD9B-9ACD-8E44-ACBE-F7612BCA0826}"/>
                </a:ext>
              </a:extLst>
            </p:cNvPr>
            <p:cNvSpPr/>
            <p:nvPr/>
          </p:nvSpPr>
          <p:spPr>
            <a:xfrm>
              <a:off x="9553066" y="2347442"/>
              <a:ext cx="96268" cy="953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cxnSp>
          <p:nvCxnSpPr>
            <p:cNvPr id="62" name="直接连接符 69">
              <a:extLst>
                <a:ext uri="{FF2B5EF4-FFF2-40B4-BE49-F238E27FC236}">
                  <a16:creationId xmlns:a16="http://schemas.microsoft.com/office/drawing/2014/main" id="{08E000EC-3E7A-C844-8807-CF7EC81EA221}"/>
                </a:ext>
              </a:extLst>
            </p:cNvPr>
            <p:cNvCxnSpPr>
              <a:stCxn id="61" idx="0"/>
            </p:cNvCxnSpPr>
            <p:nvPr/>
          </p:nvCxnSpPr>
          <p:spPr>
            <a:xfrm flipV="1">
              <a:off x="9601201" y="1851576"/>
              <a:ext cx="0" cy="49586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7">
            <a:extLst>
              <a:ext uri="{FF2B5EF4-FFF2-40B4-BE49-F238E27FC236}">
                <a16:creationId xmlns:a16="http://schemas.microsoft.com/office/drawing/2014/main" id="{437B66AB-CC08-5B40-80C3-FA4FDAA4AF55}"/>
              </a:ext>
            </a:extLst>
          </p:cNvPr>
          <p:cNvGrpSpPr>
            <a:grpSpLocks/>
          </p:cNvGrpSpPr>
          <p:nvPr/>
        </p:nvGrpSpPr>
        <p:grpSpPr bwMode="auto">
          <a:xfrm>
            <a:off x="6219442" y="1804922"/>
            <a:ext cx="2653096" cy="2891858"/>
            <a:chOff x="5219700" y="1557338"/>
            <a:chExt cx="2994031" cy="4392612"/>
          </a:xfrm>
        </p:grpSpPr>
        <p:graphicFrame>
          <p:nvGraphicFramePr>
            <p:cNvPr id="64" name="Object 3">
              <a:extLst>
                <a:ext uri="{FF2B5EF4-FFF2-40B4-BE49-F238E27FC236}">
                  <a16:creationId xmlns:a16="http://schemas.microsoft.com/office/drawing/2014/main" id="{30D5430E-C63D-BF4F-912A-1DB5A5918039}"/>
                </a:ext>
              </a:extLst>
            </p:cNvPr>
            <p:cNvGraphicFramePr>
              <a:graphicFrameLocks noChangeAspect="1"/>
            </p:cNvGraphicFramePr>
            <p:nvPr/>
          </p:nvGraphicFramePr>
          <p:xfrm>
            <a:off x="5219700" y="1557338"/>
            <a:ext cx="2994031" cy="4392612"/>
          </p:xfrm>
          <a:graphic>
            <a:graphicData uri="http://schemas.openxmlformats.org/presentationml/2006/ole">
              <mc:AlternateContent xmlns:mc="http://schemas.openxmlformats.org/markup-compatibility/2006">
                <mc:Choice xmlns:v="urn:schemas-microsoft-com:vml" Requires="v">
                  <p:oleObj spid="_x0000_s11290" r:id="rId4" imgW="3251200" imgH="4546600" progId="Visio.Drawing.11">
                    <p:embed/>
                  </p:oleObj>
                </mc:Choice>
                <mc:Fallback>
                  <p:oleObj r:id="rId4" imgW="3251200" imgH="4546600" progId="Visio.Drawing.11">
                    <p:embed/>
                    <p:pic>
                      <p:nvPicPr>
                        <p:cNvPr id="64" name="Object 3">
                          <a:extLst>
                            <a:ext uri="{FF2B5EF4-FFF2-40B4-BE49-F238E27FC236}">
                              <a16:creationId xmlns:a16="http://schemas.microsoft.com/office/drawing/2014/main" id="{30D5430E-C63D-BF4F-912A-1DB5A5918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1557338"/>
                          <a:ext cx="2994031"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 name="Oval 10">
              <a:extLst>
                <a:ext uri="{FF2B5EF4-FFF2-40B4-BE49-F238E27FC236}">
                  <a16:creationId xmlns:a16="http://schemas.microsoft.com/office/drawing/2014/main" id="{DE7957E4-3D07-F141-BE3F-696F2366A53F}"/>
                </a:ext>
              </a:extLst>
            </p:cNvPr>
            <p:cNvSpPr>
              <a:spLocks noChangeArrowheads="1"/>
            </p:cNvSpPr>
            <p:nvPr/>
          </p:nvSpPr>
          <p:spPr bwMode="auto">
            <a:xfrm>
              <a:off x="5724525" y="4251656"/>
              <a:ext cx="2062185"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Arial" panose="020B0604020202020204" pitchFamily="34" charset="0"/>
                <a:ea typeface="宋体" panose="02010600030101010101" pitchFamily="2" charset="-122"/>
              </a:endParaRPr>
            </a:p>
          </p:txBody>
        </p:sp>
      </p:grpSp>
      <p:grpSp>
        <p:nvGrpSpPr>
          <p:cNvPr id="67" name="组合 31">
            <a:extLst>
              <a:ext uri="{FF2B5EF4-FFF2-40B4-BE49-F238E27FC236}">
                <a16:creationId xmlns:a16="http://schemas.microsoft.com/office/drawing/2014/main" id="{B66CD695-40AB-B345-9586-82C5E6E3C531}"/>
              </a:ext>
            </a:extLst>
          </p:cNvPr>
          <p:cNvGrpSpPr/>
          <p:nvPr/>
        </p:nvGrpSpPr>
        <p:grpSpPr>
          <a:xfrm>
            <a:off x="2505960" y="2051580"/>
            <a:ext cx="589876" cy="803341"/>
            <a:chOff x="3435572" y="2968288"/>
            <a:chExt cx="786399" cy="1071037"/>
          </a:xfrm>
          <a:solidFill>
            <a:schemeClr val="accent3"/>
          </a:solidFill>
        </p:grpSpPr>
        <p:sp>
          <p:nvSpPr>
            <p:cNvPr id="68" name="矩形 67">
              <a:extLst>
                <a:ext uri="{FF2B5EF4-FFF2-40B4-BE49-F238E27FC236}">
                  <a16:creationId xmlns:a16="http://schemas.microsoft.com/office/drawing/2014/main" id="{6D0B2E4E-B39D-9947-8C15-570F14FA6252}"/>
                </a:ext>
              </a:extLst>
            </p:cNvPr>
            <p:cNvSpPr/>
            <p:nvPr/>
          </p:nvSpPr>
          <p:spPr>
            <a:xfrm>
              <a:off x="3435572" y="2968288"/>
              <a:ext cx="786399" cy="1071037"/>
            </a:xfrm>
            <a:prstGeom prst="rect">
              <a:avLst/>
            </a:prstGeom>
            <a:grpFill/>
            <a:ln>
              <a:noFill/>
            </a:ln>
            <a:effectLst>
              <a:outerShdw blurRad="114300" dist="673100" dir="7200000" algn="tl" rotWithShape="0">
                <a:prstClr val="black">
                  <a:alpha val="17000"/>
                </a:prstClr>
              </a:outerShdw>
            </a:effectLst>
            <a:scene3d>
              <a:camera prst="isometricTopUp">
                <a:rot lat="18538529" lon="19134282" rev="3600000"/>
              </a:camera>
              <a:lightRig rig="threePt" dir="t">
                <a:rot lat="0" lon="0" rev="1380000"/>
              </a:lightRig>
            </a:scene3d>
            <a:sp3d extrusionH="12700">
              <a:extrusionClr>
                <a:srgbClr val="08D4E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69" name="Freeform 28">
              <a:extLst>
                <a:ext uri="{FF2B5EF4-FFF2-40B4-BE49-F238E27FC236}">
                  <a16:creationId xmlns:a16="http://schemas.microsoft.com/office/drawing/2014/main" id="{B9F49101-7294-6D4E-AF29-180AF0206C68}"/>
                </a:ext>
              </a:extLst>
            </p:cNvPr>
            <p:cNvSpPr>
              <a:spLocks noEditPoints="1"/>
            </p:cNvSpPr>
            <p:nvPr/>
          </p:nvSpPr>
          <p:spPr bwMode="auto">
            <a:xfrm>
              <a:off x="3658827" y="3323536"/>
              <a:ext cx="373545" cy="302578"/>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bg1"/>
            </a:solidFill>
            <a:ln>
              <a:noFill/>
            </a:ln>
            <a:scene3d>
              <a:camera prst="isometricOffAxis1Top">
                <a:rot lat="2076000" lon="19980000" rev="18828000"/>
              </a:camera>
              <a:lightRig rig="threePt" dir="t"/>
            </a:scene3d>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sp>
        <p:nvSpPr>
          <p:cNvPr id="80" name="矩形 79">
            <a:extLst>
              <a:ext uri="{FF2B5EF4-FFF2-40B4-BE49-F238E27FC236}">
                <a16:creationId xmlns:a16="http://schemas.microsoft.com/office/drawing/2014/main" id="{0017DFA2-C599-9B4F-8576-9F4A42F1B61A}"/>
              </a:ext>
            </a:extLst>
          </p:cNvPr>
          <p:cNvSpPr/>
          <p:nvPr/>
        </p:nvSpPr>
        <p:spPr>
          <a:xfrm>
            <a:off x="2771800" y="1499496"/>
            <a:ext cx="2954491" cy="2350475"/>
          </a:xfrm>
          <a:prstGeom prst="rect">
            <a:avLst/>
          </a:prstGeom>
          <a:solidFill>
            <a:schemeClr val="accent1"/>
          </a:solidFill>
          <a:ln>
            <a:noFill/>
          </a:ln>
          <a:scene3d>
            <a:camera prst="isometricTopUp">
              <a:rot lat="18538529" lon="19134282" rev="3600000"/>
            </a:camera>
            <a:lightRig rig="threePt" dir="t">
              <a:rot lat="0" lon="0" rev="0"/>
            </a:lightRig>
          </a:scene3d>
          <a:sp3d extrusionH="44450">
            <a:extrusionClr>
              <a:srgbClr val="12E8FE"/>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grpSp>
        <p:nvGrpSpPr>
          <p:cNvPr id="81" name="组合 18">
            <a:extLst>
              <a:ext uri="{FF2B5EF4-FFF2-40B4-BE49-F238E27FC236}">
                <a16:creationId xmlns:a16="http://schemas.microsoft.com/office/drawing/2014/main" id="{C6A2FC17-683D-494C-A46C-3D584D5E4764}"/>
              </a:ext>
            </a:extLst>
          </p:cNvPr>
          <p:cNvGrpSpPr/>
          <p:nvPr/>
        </p:nvGrpSpPr>
        <p:grpSpPr>
          <a:xfrm>
            <a:off x="4871925" y="1592757"/>
            <a:ext cx="589876" cy="803340"/>
            <a:chOff x="6495053" y="2356569"/>
            <a:chExt cx="786399" cy="1071037"/>
          </a:xfrm>
        </p:grpSpPr>
        <p:sp>
          <p:nvSpPr>
            <p:cNvPr id="82" name="矩形 81">
              <a:extLst>
                <a:ext uri="{FF2B5EF4-FFF2-40B4-BE49-F238E27FC236}">
                  <a16:creationId xmlns:a16="http://schemas.microsoft.com/office/drawing/2014/main" id="{5B26F1E4-87F7-B445-AA71-45F186897D28}"/>
                </a:ext>
              </a:extLst>
            </p:cNvPr>
            <p:cNvSpPr/>
            <p:nvPr/>
          </p:nvSpPr>
          <p:spPr>
            <a:xfrm>
              <a:off x="6495053" y="2356569"/>
              <a:ext cx="786399" cy="1071037"/>
            </a:xfrm>
            <a:prstGeom prst="rect">
              <a:avLst/>
            </a:prstGeom>
            <a:solidFill>
              <a:schemeClr val="accent4"/>
            </a:solid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83" name="Freeform 48">
              <a:extLst>
                <a:ext uri="{FF2B5EF4-FFF2-40B4-BE49-F238E27FC236}">
                  <a16:creationId xmlns:a16="http://schemas.microsoft.com/office/drawing/2014/main" id="{92A32276-82A9-7D45-BD83-2662E55303A2}"/>
                </a:ext>
              </a:extLst>
            </p:cNvPr>
            <p:cNvSpPr>
              <a:spLocks noEditPoints="1"/>
            </p:cNvSpPr>
            <p:nvPr/>
          </p:nvSpPr>
          <p:spPr bwMode="auto">
            <a:xfrm>
              <a:off x="6660601" y="266576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bg1"/>
            </a:solidFill>
            <a:ln>
              <a:noFill/>
            </a:ln>
            <a:scene3d>
              <a:camera prst="perspectiveContrastingLeftFacing" fov="7200000">
                <a:rot lat="1393739" lon="19325394" rev="18471279"/>
              </a:camera>
              <a:lightRig rig="threePt" dir="t"/>
            </a:scene3d>
          </p:spPr>
          <p:txBody>
            <a:bodyPr lIns="68580" tIns="34290" rIns="68580" bIns="34290"/>
            <a:lstStyle/>
            <a:p>
              <a:endParaRPr lang="zh-CN" altLang="en-US" sz="1600" noProof="1">
                <a:latin typeface="微软雅黑" panose="020B0503020204020204" pitchFamily="34" charset="-122"/>
                <a:ea typeface="微软雅黑" panose="020B0503020204020204" pitchFamily="34" charset="-122"/>
                <a:cs typeface="+mn-ea"/>
                <a:sym typeface="+mn-lt"/>
              </a:endParaRPr>
            </a:p>
          </p:txBody>
        </p:sp>
      </p:grpSp>
      <p:sp>
        <p:nvSpPr>
          <p:cNvPr id="87" name="矩形 86">
            <a:extLst>
              <a:ext uri="{FF2B5EF4-FFF2-40B4-BE49-F238E27FC236}">
                <a16:creationId xmlns:a16="http://schemas.microsoft.com/office/drawing/2014/main" id="{7BFD9227-17D8-BB40-ACE4-744417D8DC35}"/>
              </a:ext>
            </a:extLst>
          </p:cNvPr>
          <p:cNvSpPr/>
          <p:nvPr/>
        </p:nvSpPr>
        <p:spPr>
          <a:xfrm>
            <a:off x="3800243" y="1538398"/>
            <a:ext cx="591737" cy="2350475"/>
          </a:xfrm>
          <a:prstGeom prst="rect">
            <a:avLst/>
          </a:prstGeom>
          <a:solidFill>
            <a:schemeClr val="accent2"/>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r>
              <a:rPr lang="zh-CN" altLang="en-US" sz="1600" noProof="1">
                <a:latin typeface="微软雅黑" panose="020B0503020204020204" pitchFamily="34" charset="-122"/>
                <a:ea typeface="微软雅黑" panose="020B0503020204020204" pitchFamily="34" charset="-122"/>
                <a:cs typeface="+mn-ea"/>
                <a:sym typeface="+mn-ea"/>
              </a:rPr>
              <a:t>提交一致性检查点</a:t>
            </a:r>
            <a:endParaRPr lang="zh-CN" altLang="en-US" sz="1600" noProof="1">
              <a:latin typeface="微软雅黑" panose="020B0503020204020204" pitchFamily="34" charset="-122"/>
              <a:ea typeface="微软雅黑" panose="020B0503020204020204" pitchFamily="34" charset="-122"/>
              <a:cs typeface="+mn-ea"/>
              <a:sym typeface="+mn-lt"/>
            </a:endParaRPr>
          </a:p>
          <a:p>
            <a:pPr algn="ctr">
              <a:buFont typeface="Arial" panose="020B0604020202020204" pitchFamily="34" charset="0"/>
              <a:buNone/>
            </a:pPr>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75" name="文本框 74">
            <a:extLst>
              <a:ext uri="{FF2B5EF4-FFF2-40B4-BE49-F238E27FC236}">
                <a16:creationId xmlns:a16="http://schemas.microsoft.com/office/drawing/2014/main" id="{DED2DFFD-540C-DD49-93C1-E1AEAE3F5DD7}"/>
              </a:ext>
            </a:extLst>
          </p:cNvPr>
          <p:cNvSpPr txBox="1"/>
          <p:nvPr/>
        </p:nvSpPr>
        <p:spPr>
          <a:xfrm>
            <a:off x="5112060" y="88268"/>
            <a:ext cx="2160239"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提交一致性检查点</a:t>
            </a:r>
            <a:endParaRPr lang="zh-CN" altLang="en-US" sz="1400" b="1" dirty="0">
              <a:solidFill>
                <a:srgbClr val="123E61"/>
              </a:solidFill>
              <a:latin typeface="SimHei" panose="02010609060101010101" pitchFamily="49" charset="-122"/>
              <a:ea typeface="SimHei" panose="02010609060101010101" pitchFamily="49" charset="-122"/>
            </a:endParaRPr>
          </a:p>
        </p:txBody>
      </p:sp>
      <p:sp>
        <p:nvSpPr>
          <p:cNvPr id="72" name="文本框 71">
            <a:extLst>
              <a:ext uri="{FF2B5EF4-FFF2-40B4-BE49-F238E27FC236}">
                <a16:creationId xmlns:a16="http://schemas.microsoft.com/office/drawing/2014/main" id="{0AF149CB-3422-E44E-A88F-C31AE6E7ABD8}"/>
              </a:ext>
            </a:extLst>
          </p:cNvPr>
          <p:cNvSpPr txBox="1"/>
          <p:nvPr/>
        </p:nvSpPr>
        <p:spPr>
          <a:xfrm>
            <a:off x="971600"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检查点</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29</a:t>
            </a:fld>
            <a:endParaRPr lang="zh-CN" altLang="en-US"/>
          </a:p>
        </p:txBody>
      </p:sp>
    </p:spTree>
    <p:extLst>
      <p:ext uri="{BB962C8B-B14F-4D97-AF65-F5344CB8AC3E}">
        <p14:creationId xmlns:p14="http://schemas.microsoft.com/office/powerpoint/2010/main" val="384245612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1+#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0-#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00092" y="124272"/>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故障分类</a:t>
            </a:r>
          </a:p>
        </p:txBody>
      </p:sp>
      <p:sp>
        <p:nvSpPr>
          <p:cNvPr id="3" name="矩形 2">
            <a:extLst>
              <a:ext uri="{FF2B5EF4-FFF2-40B4-BE49-F238E27FC236}">
                <a16:creationId xmlns:a16="http://schemas.microsoft.com/office/drawing/2014/main" id="{2865A9A7-6117-B349-9F5E-7CA279453A05}"/>
              </a:ext>
            </a:extLst>
          </p:cNvPr>
          <p:cNvSpPr/>
          <p:nvPr/>
        </p:nvSpPr>
        <p:spPr>
          <a:xfrm>
            <a:off x="339681" y="603122"/>
            <a:ext cx="8464636" cy="3431709"/>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事务故障 </a:t>
            </a:r>
            <a:endParaRPr lang="en-US" altLang="zh-CN" sz="2000" dirty="0">
              <a:solidFill>
                <a:schemeClr val="accent1"/>
              </a:solidFill>
              <a:latin typeface="黑体" panose="02010609060101010101" pitchFamily="49" charset="-122"/>
              <a:ea typeface="黑体" panose="02010609060101010101" pitchFamily="49" charset="-122"/>
            </a:endParaRPr>
          </a:p>
          <a:p>
            <a:pPr lvl="2"/>
            <a:endParaRPr lang="en-US" altLang="zh-CN" sz="1050" dirty="0">
              <a:latin typeface="黑体" panose="02010609060101010101" pitchFamily="49" charset="-122"/>
              <a:ea typeface="黑体" panose="02010609060101010101" pitchFamily="49" charset="-122"/>
            </a:endParaRPr>
          </a:p>
          <a:p>
            <a:pPr lvl="2">
              <a:lnSpc>
                <a:spcPct val="150000"/>
              </a:lnSpc>
            </a:pPr>
            <a:r>
              <a:rPr lang="zh-CN" altLang="en-US" sz="1600" dirty="0" smtClean="0">
                <a:latin typeface="黑体" panose="02010609060101010101" pitchFamily="49" charset="-122"/>
                <a:ea typeface="黑体" panose="02010609060101010101" pitchFamily="49" charset="-122"/>
              </a:rPr>
              <a:t>逻辑</a:t>
            </a:r>
            <a:r>
              <a:rPr lang="zh-CN" altLang="en-US" sz="1600" dirty="0">
                <a:latin typeface="黑体" panose="02010609060101010101" pitchFamily="49" charset="-122"/>
                <a:ea typeface="黑体" panose="02010609060101010101" pitchFamily="49" charset="-122"/>
              </a:rPr>
              <a:t>错误：事务由于内部条件（如非法输入、溢出等）无法继续正常执行。</a:t>
            </a:r>
          </a:p>
          <a:p>
            <a:pPr lvl="2">
              <a:lnSpc>
                <a:spcPct val="150000"/>
              </a:lnSpc>
            </a:pPr>
            <a:r>
              <a:rPr lang="zh-CN" altLang="en-US" sz="1600" dirty="0">
                <a:latin typeface="黑体" panose="02010609060101010101" pitchFamily="49" charset="-122"/>
                <a:ea typeface="黑体" panose="02010609060101010101" pitchFamily="49" charset="-122"/>
              </a:rPr>
              <a:t>系统错误：系统进入一种不良状态（如死锁），事务无法继续正常执行。</a:t>
            </a:r>
            <a:endParaRPr lang="en-US" altLang="zh-CN" sz="1600" dirty="0">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sz="16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系统故障</a:t>
            </a: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sz="1050" dirty="0">
              <a:latin typeface="黑体" panose="02010609060101010101" pitchFamily="49" charset="-122"/>
              <a:ea typeface="黑体" panose="02010609060101010101" pitchFamily="49" charset="-122"/>
            </a:endParaRPr>
          </a:p>
          <a:p>
            <a:pPr lvl="2">
              <a:lnSpc>
                <a:spcPct val="150000"/>
              </a:lnSpc>
            </a:pPr>
            <a:r>
              <a:rPr lang="zh-CN" altLang="en-US" sz="1600" dirty="0">
                <a:latin typeface="黑体" panose="02010609060101010101" pitchFamily="49" charset="-122"/>
                <a:ea typeface="黑体" panose="02010609060101010101" pitchFamily="49" charset="-122"/>
              </a:rPr>
              <a:t>包括硬件故障、数据库软件或操作系统的漏洞造成的系统停止运转。</a:t>
            </a:r>
            <a:endParaRPr lang="en-US" altLang="zh-CN" sz="1600" dirty="0">
              <a:latin typeface="黑体" panose="02010609060101010101" pitchFamily="49" charset="-122"/>
              <a:ea typeface="黑体" panose="02010609060101010101" pitchFamily="49" charset="-122"/>
            </a:endParaRPr>
          </a:p>
          <a:p>
            <a:pPr lvl="2"/>
            <a:endParaRPr lang="en-US" altLang="zh-CN" sz="1600"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介质故障</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sz="1600"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zh-CN" altLang="en-US" sz="1600" dirty="0">
              <a:solidFill>
                <a:schemeClr val="tx2"/>
              </a:solidFill>
              <a:latin typeface="黑体" panose="02010609060101010101" pitchFamily="49" charset="-122"/>
              <a:ea typeface="黑体" panose="02010609060101010101" pitchFamily="49" charset="-122"/>
            </a:endParaRPr>
          </a:p>
        </p:txBody>
      </p:sp>
      <p:graphicFrame>
        <p:nvGraphicFramePr>
          <p:cNvPr id="10" name="Object 11">
            <a:extLst>
              <a:ext uri="{FF2B5EF4-FFF2-40B4-BE49-F238E27FC236}">
                <a16:creationId xmlns:a16="http://schemas.microsoft.com/office/drawing/2014/main" id="{33E426EF-5F55-5A4A-8BDD-021DD1016E65}"/>
              </a:ext>
            </a:extLst>
          </p:cNvPr>
          <p:cNvGraphicFramePr>
            <a:graphicFrameLocks noChangeAspect="1"/>
          </p:cNvGraphicFramePr>
          <p:nvPr/>
        </p:nvGraphicFramePr>
        <p:xfrm>
          <a:off x="6594803" y="3360675"/>
          <a:ext cx="1493838" cy="1408113"/>
        </p:xfrm>
        <a:graphic>
          <a:graphicData uri="http://schemas.openxmlformats.org/presentationml/2006/ole">
            <mc:AlternateContent xmlns:mc="http://schemas.openxmlformats.org/markup-compatibility/2006">
              <mc:Choice xmlns:v="urn:schemas-microsoft-com:vml" Requires="v">
                <p:oleObj spid="_x0000_s1050" name="Clip" r:id="rId5" imgW="20713700" imgH="19532600" progId="MS_ClipArt_Gallery.5">
                  <p:embed/>
                </p:oleObj>
              </mc:Choice>
              <mc:Fallback>
                <p:oleObj name="Clip" r:id="rId5" imgW="20713700" imgH="19532600" progId="MS_ClipArt_Gallery.5">
                  <p:embed/>
                  <p:pic>
                    <p:nvPicPr>
                      <p:cNvPr id="10" name="Object 11">
                        <a:extLst>
                          <a:ext uri="{FF2B5EF4-FFF2-40B4-BE49-F238E27FC236}">
                            <a16:creationId xmlns:a16="http://schemas.microsoft.com/office/drawing/2014/main" id="{33E426EF-5F55-5A4A-8BDD-021DD1016E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803" y="3360675"/>
                        <a:ext cx="1493838" cy="140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12">
            <a:extLst>
              <a:ext uri="{FF2B5EF4-FFF2-40B4-BE49-F238E27FC236}">
                <a16:creationId xmlns:a16="http://schemas.microsoft.com/office/drawing/2014/main" id="{77FC650D-EEA7-3B42-9738-FBD92207F649}"/>
              </a:ext>
            </a:extLst>
          </p:cNvPr>
          <p:cNvGrpSpPr>
            <a:grpSpLocks/>
          </p:cNvGrpSpPr>
          <p:nvPr/>
        </p:nvGrpSpPr>
        <p:grpSpPr bwMode="auto">
          <a:xfrm>
            <a:off x="6804248" y="2768437"/>
            <a:ext cx="1670050" cy="857250"/>
            <a:chOff x="652" y="2640"/>
            <a:chExt cx="1052" cy="540"/>
          </a:xfrm>
        </p:grpSpPr>
        <p:pic>
          <p:nvPicPr>
            <p:cNvPr id="13" name="Picture 13">
              <a:extLst>
                <a:ext uri="{FF2B5EF4-FFF2-40B4-BE49-F238E27FC236}">
                  <a16:creationId xmlns:a16="http://schemas.microsoft.com/office/drawing/2014/main" id="{885279C8-C13A-FD45-A382-A3FCFBAEA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832"/>
              <a:ext cx="576" cy="3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rnd">
                  <a:solidFill>
                    <a:srgbClr val="FFFF99"/>
                  </a:solidFill>
                  <a:prstDash val="sysDot"/>
                  <a:miter lim="800000"/>
                  <a:headEnd/>
                  <a:tailEnd/>
                </a14:hiddenLine>
              </a:ext>
            </a:extLst>
          </p:spPr>
        </p:pic>
        <p:sp>
          <p:nvSpPr>
            <p:cNvPr id="14" name="Text Box 14">
              <a:extLst>
                <a:ext uri="{FF2B5EF4-FFF2-40B4-BE49-F238E27FC236}">
                  <a16:creationId xmlns:a16="http://schemas.microsoft.com/office/drawing/2014/main" id="{3B2ED791-47C8-AB49-808D-A37EDA7F74C6}"/>
                </a:ext>
              </a:extLst>
            </p:cNvPr>
            <p:cNvSpPr txBox="1">
              <a:spLocks noChangeArrowheads="1"/>
            </p:cNvSpPr>
            <p:nvPr/>
          </p:nvSpPr>
          <p:spPr bwMode="auto">
            <a:xfrm>
              <a:off x="652" y="2640"/>
              <a:ext cx="1052" cy="2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800"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WORM_SASSER.A</a:t>
              </a:r>
            </a:p>
          </p:txBody>
        </p:sp>
      </p:grpSp>
      <p:sp>
        <p:nvSpPr>
          <p:cNvPr id="16" name="文本框 15">
            <a:extLst>
              <a:ext uri="{FF2B5EF4-FFF2-40B4-BE49-F238E27FC236}">
                <a16:creationId xmlns:a16="http://schemas.microsoft.com/office/drawing/2014/main" id="{DE680F17-4CDD-E545-98E5-F7E05379354C}"/>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数据库恢复概述</a:t>
            </a:r>
          </a:p>
        </p:txBody>
      </p:sp>
      <p:sp>
        <p:nvSpPr>
          <p:cNvPr id="2" name="矩形 1">
            <a:extLst>
              <a:ext uri="{FF2B5EF4-FFF2-40B4-BE49-F238E27FC236}">
                <a16:creationId xmlns:a16="http://schemas.microsoft.com/office/drawing/2014/main" id="{551FCCC5-3B51-FC42-8E79-3D7E03425D0F}"/>
              </a:ext>
            </a:extLst>
          </p:cNvPr>
          <p:cNvSpPr/>
          <p:nvPr/>
        </p:nvSpPr>
        <p:spPr>
          <a:xfrm>
            <a:off x="315727" y="3690409"/>
            <a:ext cx="6128481" cy="773289"/>
          </a:xfrm>
          <a:prstGeom prst="rect">
            <a:avLst/>
          </a:prstGeom>
        </p:spPr>
        <p:txBody>
          <a:bodyPr wrap="square">
            <a:spAutoFit/>
          </a:bodyPr>
          <a:lstStyle/>
          <a:p>
            <a:pPr lvl="2">
              <a:lnSpc>
                <a:spcPct val="150000"/>
              </a:lnSpc>
            </a:pPr>
            <a:r>
              <a:rPr lang="zh-CN" altLang="en-US" sz="1600" dirty="0">
                <a:latin typeface="黑体" panose="02010609060101010101" pitchFamily="49" charset="-122"/>
                <a:ea typeface="黑体" panose="02010609060101010101" pitchFamily="49" charset="-122"/>
              </a:rPr>
              <a:t>在数据传送操作过程中由于磁头损坏或故障造成磁盘块上的内容丢失。</a:t>
            </a:r>
            <a:endParaRPr lang="en-US" altLang="zh-CN" sz="1600" dirty="0">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a:t>
            </a:fld>
            <a:endParaRPr lang="zh-CN" altLang="en-US"/>
          </a:p>
        </p:txBody>
      </p:sp>
    </p:spTree>
    <p:extLst>
      <p:ext uri="{BB962C8B-B14F-4D97-AF65-F5344CB8AC3E}">
        <p14:creationId xmlns:p14="http://schemas.microsoft.com/office/powerpoint/2010/main" val="92567141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72"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strVal val="2/3*#ppt_w"/>
                                          </p:val>
                                        </p:tav>
                                        <p:tav tm="100000">
                                          <p:val>
                                            <p:strVal val="#ppt_w"/>
                                          </p:val>
                                        </p:tav>
                                      </p:tavLst>
                                    </p:anim>
                                    <p:anim calcmode="lin" valueType="num">
                                      <p:cBhvr>
                                        <p:cTn id="42" dur="500" fill="hold"/>
                                        <p:tgtEl>
                                          <p:spTgt spid="11"/>
                                        </p:tgtEl>
                                        <p:attrNameLst>
                                          <p:attrName>ppt_h</p:attrName>
                                        </p:attrNameLst>
                                      </p:cBhvr>
                                      <p:tavLst>
                                        <p:tav tm="0">
                                          <p:val>
                                            <p:strVal val="2/3*#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
            <a:extLst>
              <a:ext uri="{FF2B5EF4-FFF2-40B4-BE49-F238E27FC236}">
                <a16:creationId xmlns:a16="http://schemas.microsoft.com/office/drawing/2014/main" id="{31049F2F-F764-CE42-A65C-FBA5F5D37809}"/>
              </a:ext>
            </a:extLst>
          </p:cNvPr>
          <p:cNvGrpSpPr/>
          <p:nvPr/>
        </p:nvGrpSpPr>
        <p:grpSpPr>
          <a:xfrm>
            <a:off x="2428932" y="1926355"/>
            <a:ext cx="3790512" cy="2350474"/>
            <a:chOff x="5651500" y="2234434"/>
            <a:chExt cx="5324249" cy="2728687"/>
          </a:xfrm>
          <a:effectLst>
            <a:outerShdw blurRad="381000" dist="1066800" dir="7200000" algn="tr" rotWithShape="0">
              <a:prstClr val="black">
                <a:alpha val="17000"/>
              </a:prstClr>
            </a:outerShdw>
          </a:effectLst>
          <a:scene3d>
            <a:camera prst="isometricTopUp">
              <a:rot lat="18538529" lon="19134282" rev="3600000"/>
            </a:camera>
            <a:lightRig rig="threePt" dir="t"/>
          </a:scene3d>
        </p:grpSpPr>
        <p:sp>
          <p:nvSpPr>
            <p:cNvPr id="7" name="圆角矩形 6">
              <a:extLst>
                <a:ext uri="{FF2B5EF4-FFF2-40B4-BE49-F238E27FC236}">
                  <a16:creationId xmlns:a16="http://schemas.microsoft.com/office/drawing/2014/main" id="{5985DFB1-E7BA-404D-91F5-B3C68F070D99}"/>
                </a:ext>
              </a:extLst>
            </p:cNvPr>
            <p:cNvSpPr/>
            <p:nvPr/>
          </p:nvSpPr>
          <p:spPr>
            <a:xfrm>
              <a:off x="5651500" y="2234435"/>
              <a:ext cx="5324249" cy="2728686"/>
            </a:xfrm>
            <a:prstGeom prst="roundRect">
              <a:avLst>
                <a:gd name="adj" fmla="val 9353"/>
              </a:avLst>
            </a:prstGeom>
            <a:solidFill>
              <a:srgbClr val="D7DBE1"/>
            </a:solidFill>
            <a:ln>
              <a:noFill/>
            </a:ln>
            <a:sp3d extrusionH="273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56E235EC-785D-244D-8E01-E5886225B26C}"/>
                </a:ext>
              </a:extLst>
            </p:cNvPr>
            <p:cNvSpPr/>
            <p:nvPr/>
          </p:nvSpPr>
          <p:spPr>
            <a:xfrm>
              <a:off x="6238648" y="2234434"/>
              <a:ext cx="4149952" cy="2728687"/>
            </a:xfrm>
            <a:prstGeom prst="rect">
              <a:avLst/>
            </a:prstGeom>
            <a:solidFill>
              <a:srgbClr val="383838"/>
            </a:solidFill>
            <a:ln>
              <a:noFill/>
            </a:ln>
            <a:sp3d extrusionH="273050">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grpSp>
      <p:grpSp>
        <p:nvGrpSpPr>
          <p:cNvPr id="9" name="组合 15">
            <a:extLst>
              <a:ext uri="{FF2B5EF4-FFF2-40B4-BE49-F238E27FC236}">
                <a16:creationId xmlns:a16="http://schemas.microsoft.com/office/drawing/2014/main" id="{835B045C-B73D-BE42-BF14-AD5F9CC536E5}"/>
              </a:ext>
            </a:extLst>
          </p:cNvPr>
          <p:cNvGrpSpPr/>
          <p:nvPr/>
        </p:nvGrpSpPr>
        <p:grpSpPr>
          <a:xfrm>
            <a:off x="4252271" y="1585817"/>
            <a:ext cx="589876" cy="803340"/>
            <a:chOff x="5620395" y="1897251"/>
            <a:chExt cx="786399" cy="1071037"/>
          </a:xfrm>
          <a:solidFill>
            <a:schemeClr val="accent3"/>
          </a:solidFill>
        </p:grpSpPr>
        <p:sp>
          <p:nvSpPr>
            <p:cNvPr id="10" name="矩形 9">
              <a:extLst>
                <a:ext uri="{FF2B5EF4-FFF2-40B4-BE49-F238E27FC236}">
                  <a16:creationId xmlns:a16="http://schemas.microsoft.com/office/drawing/2014/main" id="{B10E8EFC-5305-0647-B36D-48F9F7B858F3}"/>
                </a:ext>
              </a:extLst>
            </p:cNvPr>
            <p:cNvSpPr/>
            <p:nvPr/>
          </p:nvSpPr>
          <p:spPr>
            <a:xfrm>
              <a:off x="5620395" y="1897251"/>
              <a:ext cx="786399" cy="1071037"/>
            </a:xfrm>
            <a:prstGeom prst="rect">
              <a:avLst/>
            </a:prstGeom>
            <a:grp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11" name="Freeform 48">
              <a:extLst>
                <a:ext uri="{FF2B5EF4-FFF2-40B4-BE49-F238E27FC236}">
                  <a16:creationId xmlns:a16="http://schemas.microsoft.com/office/drawing/2014/main" id="{EF3F0B3F-A701-A241-8698-465A56B23636}"/>
                </a:ext>
              </a:extLst>
            </p:cNvPr>
            <p:cNvSpPr>
              <a:spLocks noEditPoints="1"/>
            </p:cNvSpPr>
            <p:nvPr/>
          </p:nvSpPr>
          <p:spPr bwMode="auto">
            <a:xfrm>
              <a:off x="5796298" y="219949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grpFill/>
            <a:ln>
              <a:noFill/>
            </a:ln>
            <a:scene3d>
              <a:camera prst="perspectiveContrastingLeftFacing" fov="7200000">
                <a:rot lat="1393739" lon="19325394" rev="18471279"/>
              </a:camera>
              <a:lightRig rig="threePt" dir="t"/>
            </a:scene3d>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grpSp>
        <p:nvGrpSpPr>
          <p:cNvPr id="12" name="组合 21">
            <a:extLst>
              <a:ext uri="{FF2B5EF4-FFF2-40B4-BE49-F238E27FC236}">
                <a16:creationId xmlns:a16="http://schemas.microsoft.com/office/drawing/2014/main" id="{5AD0B509-5318-4143-82C8-D90CFCF01FBB}"/>
              </a:ext>
            </a:extLst>
          </p:cNvPr>
          <p:cNvGrpSpPr/>
          <p:nvPr/>
        </p:nvGrpSpPr>
        <p:grpSpPr>
          <a:xfrm>
            <a:off x="3081978" y="2017258"/>
            <a:ext cx="589876" cy="803340"/>
            <a:chOff x="4108768" y="2470868"/>
            <a:chExt cx="786399" cy="1071037"/>
          </a:xfrm>
          <a:solidFill>
            <a:schemeClr val="accent2"/>
          </a:solidFill>
        </p:grpSpPr>
        <p:sp>
          <p:nvSpPr>
            <p:cNvPr id="13" name="矩形 12">
              <a:extLst>
                <a:ext uri="{FF2B5EF4-FFF2-40B4-BE49-F238E27FC236}">
                  <a16:creationId xmlns:a16="http://schemas.microsoft.com/office/drawing/2014/main" id="{92B82B0A-5508-BD4C-9954-68335B40F4F0}"/>
                </a:ext>
              </a:extLst>
            </p:cNvPr>
            <p:cNvSpPr/>
            <p:nvPr/>
          </p:nvSpPr>
          <p:spPr>
            <a:xfrm>
              <a:off x="4108768" y="2470868"/>
              <a:ext cx="786399" cy="1071037"/>
            </a:xfrm>
            <a:prstGeom prst="rect">
              <a:avLst/>
            </a:prstGeom>
            <a:solidFill>
              <a:schemeClr val="bg1"/>
            </a:solidFill>
            <a:ln>
              <a:solidFill>
                <a:schemeClr val="accent2"/>
              </a:solid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EC8C8C"/>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grpSp>
          <p:nvGrpSpPr>
            <p:cNvPr id="14" name="Group 8">
              <a:extLst>
                <a:ext uri="{FF2B5EF4-FFF2-40B4-BE49-F238E27FC236}">
                  <a16:creationId xmlns:a16="http://schemas.microsoft.com/office/drawing/2014/main" id="{A0776294-E39C-C944-B537-1A7E1A6937C8}"/>
                </a:ext>
              </a:extLst>
            </p:cNvPr>
            <p:cNvGrpSpPr>
              <a:grpSpLocks noChangeAspect="1"/>
            </p:cNvGrpSpPr>
            <p:nvPr/>
          </p:nvGrpSpPr>
          <p:grpSpPr bwMode="auto">
            <a:xfrm>
              <a:off x="4339428" y="2817475"/>
              <a:ext cx="298404" cy="301626"/>
              <a:chOff x="4313" y="1262"/>
              <a:chExt cx="463" cy="468"/>
            </a:xfrm>
            <a:grpFill/>
            <a:scene3d>
              <a:camera prst="perspectiveContrastingLeftFacing" fov="7200000">
                <a:rot lat="2076111" lon="19992365" rev="18827702"/>
              </a:camera>
              <a:lightRig rig="threePt" dir="t"/>
            </a:scene3d>
          </p:grpSpPr>
          <p:sp>
            <p:nvSpPr>
              <p:cNvPr id="15" name="Rectangle 9">
                <a:extLst>
                  <a:ext uri="{FF2B5EF4-FFF2-40B4-BE49-F238E27FC236}">
                    <a16:creationId xmlns:a16="http://schemas.microsoft.com/office/drawing/2014/main" id="{E04203F1-5767-A14C-A1B3-70281E281908}"/>
                  </a:ext>
                </a:extLst>
              </p:cNvPr>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16" name="Rectangle 10">
                <a:extLst>
                  <a:ext uri="{FF2B5EF4-FFF2-40B4-BE49-F238E27FC236}">
                    <a16:creationId xmlns:a16="http://schemas.microsoft.com/office/drawing/2014/main" id="{A0759EEA-4BA2-2044-8EDB-C3E48B4BB9CE}"/>
                  </a:ext>
                </a:extLst>
              </p:cNvPr>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17" name="Rectangle 11">
                <a:extLst>
                  <a:ext uri="{FF2B5EF4-FFF2-40B4-BE49-F238E27FC236}">
                    <a16:creationId xmlns:a16="http://schemas.microsoft.com/office/drawing/2014/main" id="{AC74258F-4ACC-0E47-B20D-60A5C1362C7D}"/>
                  </a:ext>
                </a:extLst>
              </p:cNvPr>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18" name="Rectangle 12">
                <a:extLst>
                  <a:ext uri="{FF2B5EF4-FFF2-40B4-BE49-F238E27FC236}">
                    <a16:creationId xmlns:a16="http://schemas.microsoft.com/office/drawing/2014/main" id="{ED63C1B3-7455-6949-87AD-CCA7841C2BD0}"/>
                  </a:ext>
                </a:extLst>
              </p:cNvPr>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19" name="Rectangle 13">
                <a:extLst>
                  <a:ext uri="{FF2B5EF4-FFF2-40B4-BE49-F238E27FC236}">
                    <a16:creationId xmlns:a16="http://schemas.microsoft.com/office/drawing/2014/main" id="{94183F4B-F131-0642-93C2-AEB7C2616657}"/>
                  </a:ext>
                </a:extLst>
              </p:cNvPr>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20" name="Freeform 14">
                <a:extLst>
                  <a:ext uri="{FF2B5EF4-FFF2-40B4-BE49-F238E27FC236}">
                    <a16:creationId xmlns:a16="http://schemas.microsoft.com/office/drawing/2014/main" id="{7B66BFC6-B7C2-5440-8956-B1FB36733B07}"/>
                  </a:ext>
                </a:extLst>
              </p:cNvPr>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21" name="Freeform 15">
                <a:extLst>
                  <a:ext uri="{FF2B5EF4-FFF2-40B4-BE49-F238E27FC236}">
                    <a16:creationId xmlns:a16="http://schemas.microsoft.com/office/drawing/2014/main" id="{A8B1F654-37FC-FB42-BD86-5ACE236A0F8D}"/>
                  </a:ext>
                </a:extLst>
              </p:cNvPr>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grpSp>
      <p:grpSp>
        <p:nvGrpSpPr>
          <p:cNvPr id="22" name="Group 23">
            <a:extLst>
              <a:ext uri="{FF2B5EF4-FFF2-40B4-BE49-F238E27FC236}">
                <a16:creationId xmlns:a16="http://schemas.microsoft.com/office/drawing/2014/main" id="{FC2D46A4-88F4-D14E-AFB8-EB77BDB692B7}"/>
              </a:ext>
            </a:extLst>
          </p:cNvPr>
          <p:cNvGrpSpPr/>
          <p:nvPr/>
        </p:nvGrpSpPr>
        <p:grpSpPr>
          <a:xfrm>
            <a:off x="2450391" y="1818849"/>
            <a:ext cx="321249" cy="280048"/>
            <a:chOff x="7540014" y="4306907"/>
            <a:chExt cx="389342" cy="339426"/>
          </a:xfrm>
          <a:solidFill>
            <a:schemeClr val="bg1">
              <a:lumMod val="65000"/>
            </a:schemeClr>
          </a:solidFill>
        </p:grpSpPr>
        <p:sp>
          <p:nvSpPr>
            <p:cNvPr id="23" name="Freeform 110">
              <a:extLst>
                <a:ext uri="{FF2B5EF4-FFF2-40B4-BE49-F238E27FC236}">
                  <a16:creationId xmlns:a16="http://schemas.microsoft.com/office/drawing/2014/main" id="{D2525518-448E-CA4E-8F00-56065EDB9032}"/>
                </a:ext>
              </a:extLst>
            </p:cNvPr>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24" name="Freeform 111">
              <a:extLst>
                <a:ext uri="{FF2B5EF4-FFF2-40B4-BE49-F238E27FC236}">
                  <a16:creationId xmlns:a16="http://schemas.microsoft.com/office/drawing/2014/main" id="{2D3DDD1C-E767-FE47-B70D-A419CEC716B5}"/>
                </a:ext>
              </a:extLst>
            </p:cNvPr>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25" name="Freeform 112">
              <a:extLst>
                <a:ext uri="{FF2B5EF4-FFF2-40B4-BE49-F238E27FC236}">
                  <a16:creationId xmlns:a16="http://schemas.microsoft.com/office/drawing/2014/main" id="{D8B63711-CC12-9848-B1EC-4764FDCD3302}"/>
                </a:ext>
              </a:extLst>
            </p:cNvPr>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26" name="Freeform 113">
              <a:extLst>
                <a:ext uri="{FF2B5EF4-FFF2-40B4-BE49-F238E27FC236}">
                  <a16:creationId xmlns:a16="http://schemas.microsoft.com/office/drawing/2014/main" id="{85F5A5B2-D135-074A-92EA-5DF11FF89295}"/>
                </a:ext>
              </a:extLst>
            </p:cNvPr>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27" name="Freeform 114">
              <a:extLst>
                <a:ext uri="{FF2B5EF4-FFF2-40B4-BE49-F238E27FC236}">
                  <a16:creationId xmlns:a16="http://schemas.microsoft.com/office/drawing/2014/main" id="{34255392-846E-B84A-8B0F-A3C1632BB00C}"/>
                </a:ext>
              </a:extLst>
            </p:cNvPr>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28" name="Freeform 115">
              <a:extLst>
                <a:ext uri="{FF2B5EF4-FFF2-40B4-BE49-F238E27FC236}">
                  <a16:creationId xmlns:a16="http://schemas.microsoft.com/office/drawing/2014/main" id="{A63FC3B2-CB63-1940-877D-73990FD84BC1}"/>
                </a:ext>
              </a:extLst>
            </p:cNvPr>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29" name="Freeform 116">
              <a:extLst>
                <a:ext uri="{FF2B5EF4-FFF2-40B4-BE49-F238E27FC236}">
                  <a16:creationId xmlns:a16="http://schemas.microsoft.com/office/drawing/2014/main" id="{7D1C8046-BEC6-404B-B35C-AB93266A26C1}"/>
                </a:ext>
              </a:extLst>
            </p:cNvPr>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30" name="Rectangle 117">
              <a:extLst>
                <a:ext uri="{FF2B5EF4-FFF2-40B4-BE49-F238E27FC236}">
                  <a16:creationId xmlns:a16="http://schemas.microsoft.com/office/drawing/2014/main" id="{EF2B59BB-20D0-474E-A180-DEF6472AE63B}"/>
                </a:ext>
              </a:extLst>
            </p:cNvPr>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31" name="Rectangle 118">
              <a:extLst>
                <a:ext uri="{FF2B5EF4-FFF2-40B4-BE49-F238E27FC236}">
                  <a16:creationId xmlns:a16="http://schemas.microsoft.com/office/drawing/2014/main" id="{AC7B822F-587C-F148-A5D5-17F514B879A4}"/>
                </a:ext>
              </a:extLst>
            </p:cNvPr>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32" name="Rectangle 119">
              <a:extLst>
                <a:ext uri="{FF2B5EF4-FFF2-40B4-BE49-F238E27FC236}">
                  <a16:creationId xmlns:a16="http://schemas.microsoft.com/office/drawing/2014/main" id="{EFAF051F-C2B5-7848-8DBC-EF2DE4B5AE23}"/>
                </a:ext>
              </a:extLst>
            </p:cNvPr>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sp>
          <p:nvSpPr>
            <p:cNvPr id="33" name="Rectangle 120">
              <a:extLst>
                <a:ext uri="{FF2B5EF4-FFF2-40B4-BE49-F238E27FC236}">
                  <a16:creationId xmlns:a16="http://schemas.microsoft.com/office/drawing/2014/main" id="{22352ECF-4888-BF4A-BB64-285A9F98C0D2}"/>
                </a:ext>
              </a:extLst>
            </p:cNvPr>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en-US" sz="1000" noProof="1">
                <a:latin typeface="微软雅黑" panose="020B0503020204020204" pitchFamily="34" charset="-122"/>
                <a:ea typeface="微软雅黑" panose="020B0503020204020204" pitchFamily="34" charset="-122"/>
                <a:cs typeface="+mn-ea"/>
                <a:sym typeface="+mn-lt"/>
              </a:endParaRPr>
            </a:p>
          </p:txBody>
        </p:sp>
      </p:grpSp>
      <p:grpSp>
        <p:nvGrpSpPr>
          <p:cNvPr id="34" name="Group 4">
            <a:extLst>
              <a:ext uri="{FF2B5EF4-FFF2-40B4-BE49-F238E27FC236}">
                <a16:creationId xmlns:a16="http://schemas.microsoft.com/office/drawing/2014/main" id="{E54B12F7-C599-5D41-AFBA-860491D9158C}"/>
              </a:ext>
            </a:extLst>
          </p:cNvPr>
          <p:cNvGrpSpPr>
            <a:grpSpLocks noChangeAspect="1"/>
          </p:cNvGrpSpPr>
          <p:nvPr/>
        </p:nvGrpSpPr>
        <p:grpSpPr bwMode="auto">
          <a:xfrm>
            <a:off x="3929937" y="1030769"/>
            <a:ext cx="311339" cy="209338"/>
            <a:chOff x="3668" y="2046"/>
            <a:chExt cx="348" cy="234"/>
          </a:xfrm>
          <a:solidFill>
            <a:schemeClr val="bg1">
              <a:lumMod val="65000"/>
            </a:schemeClr>
          </a:solidFill>
        </p:grpSpPr>
        <p:sp>
          <p:nvSpPr>
            <p:cNvPr id="35" name="Freeform 5">
              <a:extLst>
                <a:ext uri="{FF2B5EF4-FFF2-40B4-BE49-F238E27FC236}">
                  <a16:creationId xmlns:a16="http://schemas.microsoft.com/office/drawing/2014/main" id="{63FEE104-8B1F-C545-A7C5-923DCDDBC2E7}"/>
                </a:ext>
              </a:extLst>
            </p:cNvPr>
            <p:cNvSpPr/>
            <p:nvPr/>
          </p:nvSpPr>
          <p:spPr bwMode="auto">
            <a:xfrm>
              <a:off x="3681" y="2046"/>
              <a:ext cx="323" cy="136"/>
            </a:xfrm>
            <a:custGeom>
              <a:avLst/>
              <a:gdLst>
                <a:gd name="T0" fmla="*/ 67 w 134"/>
                <a:gd name="T1" fmla="*/ 56 h 56"/>
                <a:gd name="T2" fmla="*/ 134 w 134"/>
                <a:gd name="T3" fmla="*/ 0 h 56"/>
                <a:gd name="T4" fmla="*/ 133 w 134"/>
                <a:gd name="T5" fmla="*/ 0 h 56"/>
                <a:gd name="T6" fmla="*/ 1 w 134"/>
                <a:gd name="T7" fmla="*/ 0 h 56"/>
                <a:gd name="T8" fmla="*/ 0 w 134"/>
                <a:gd name="T9" fmla="*/ 0 h 56"/>
                <a:gd name="T10" fmla="*/ 67 w 134"/>
                <a:gd name="T11" fmla="*/ 56 h 56"/>
              </a:gdLst>
              <a:ahLst/>
              <a:cxnLst>
                <a:cxn ang="0">
                  <a:pos x="T0" y="T1"/>
                </a:cxn>
                <a:cxn ang="0">
                  <a:pos x="T2" y="T3"/>
                </a:cxn>
                <a:cxn ang="0">
                  <a:pos x="T4" y="T5"/>
                </a:cxn>
                <a:cxn ang="0">
                  <a:pos x="T6" y="T7"/>
                </a:cxn>
                <a:cxn ang="0">
                  <a:pos x="T8" y="T9"/>
                </a:cxn>
                <a:cxn ang="0">
                  <a:pos x="T10" y="T11"/>
                </a:cxn>
              </a:cxnLst>
              <a:rect l="0" t="0" r="r" b="b"/>
              <a:pathLst>
                <a:path w="134" h="56">
                  <a:moveTo>
                    <a:pt x="67" y="56"/>
                  </a:moveTo>
                  <a:cubicBezTo>
                    <a:pt x="134" y="0"/>
                    <a:pt x="134" y="0"/>
                    <a:pt x="134" y="0"/>
                  </a:cubicBezTo>
                  <a:cubicBezTo>
                    <a:pt x="134" y="0"/>
                    <a:pt x="133" y="0"/>
                    <a:pt x="133" y="0"/>
                  </a:cubicBezTo>
                  <a:cubicBezTo>
                    <a:pt x="1" y="0"/>
                    <a:pt x="1" y="0"/>
                    <a:pt x="1" y="0"/>
                  </a:cubicBezTo>
                  <a:cubicBezTo>
                    <a:pt x="1" y="0"/>
                    <a:pt x="0" y="0"/>
                    <a:pt x="0" y="0"/>
                  </a:cubicBezTo>
                  <a:lnTo>
                    <a:pt x="6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36" name="Freeform 6">
              <a:extLst>
                <a:ext uri="{FF2B5EF4-FFF2-40B4-BE49-F238E27FC236}">
                  <a16:creationId xmlns:a16="http://schemas.microsoft.com/office/drawing/2014/main" id="{FD28DCAC-3232-654D-A5EA-E3117EE39FF3}"/>
                </a:ext>
              </a:extLst>
            </p:cNvPr>
            <p:cNvSpPr/>
            <p:nvPr/>
          </p:nvSpPr>
          <p:spPr bwMode="auto">
            <a:xfrm>
              <a:off x="3900" y="2055"/>
              <a:ext cx="116" cy="212"/>
            </a:xfrm>
            <a:custGeom>
              <a:avLst/>
              <a:gdLst>
                <a:gd name="T0" fmla="*/ 48 w 48"/>
                <a:gd name="T1" fmla="*/ 2 h 87"/>
                <a:gd name="T2" fmla="*/ 48 w 48"/>
                <a:gd name="T3" fmla="*/ 0 h 87"/>
                <a:gd name="T4" fmla="*/ 0 w 48"/>
                <a:gd name="T5" fmla="*/ 40 h 87"/>
                <a:gd name="T6" fmla="*/ 48 w 48"/>
                <a:gd name="T7" fmla="*/ 87 h 87"/>
                <a:gd name="T8" fmla="*/ 48 w 48"/>
                <a:gd name="T9" fmla="*/ 86 h 87"/>
                <a:gd name="T10" fmla="*/ 48 w 48"/>
                <a:gd name="T11" fmla="*/ 2 h 87"/>
              </a:gdLst>
              <a:ahLst/>
              <a:cxnLst>
                <a:cxn ang="0">
                  <a:pos x="T0" y="T1"/>
                </a:cxn>
                <a:cxn ang="0">
                  <a:pos x="T2" y="T3"/>
                </a:cxn>
                <a:cxn ang="0">
                  <a:pos x="T4" y="T5"/>
                </a:cxn>
                <a:cxn ang="0">
                  <a:pos x="T6" y="T7"/>
                </a:cxn>
                <a:cxn ang="0">
                  <a:pos x="T8" y="T9"/>
                </a:cxn>
                <a:cxn ang="0">
                  <a:pos x="T10" y="T11"/>
                </a:cxn>
              </a:cxnLst>
              <a:rect l="0" t="0" r="r" b="b"/>
              <a:pathLst>
                <a:path w="48" h="87">
                  <a:moveTo>
                    <a:pt x="48" y="2"/>
                  </a:moveTo>
                  <a:cubicBezTo>
                    <a:pt x="48" y="1"/>
                    <a:pt x="48" y="1"/>
                    <a:pt x="48" y="0"/>
                  </a:cubicBezTo>
                  <a:cubicBezTo>
                    <a:pt x="0" y="40"/>
                    <a:pt x="0" y="40"/>
                    <a:pt x="0" y="40"/>
                  </a:cubicBezTo>
                  <a:cubicBezTo>
                    <a:pt x="48" y="87"/>
                    <a:pt x="48" y="87"/>
                    <a:pt x="48" y="87"/>
                  </a:cubicBezTo>
                  <a:cubicBezTo>
                    <a:pt x="48" y="87"/>
                    <a:pt x="48" y="87"/>
                    <a:pt x="48" y="86"/>
                  </a:cubicBezTo>
                  <a:lnTo>
                    <a:pt x="4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37" name="Freeform 7">
              <a:extLst>
                <a:ext uri="{FF2B5EF4-FFF2-40B4-BE49-F238E27FC236}">
                  <a16:creationId xmlns:a16="http://schemas.microsoft.com/office/drawing/2014/main" id="{AC3494F7-1D68-F149-A264-274A4A8A213C}"/>
                </a:ext>
              </a:extLst>
            </p:cNvPr>
            <p:cNvSpPr/>
            <p:nvPr/>
          </p:nvSpPr>
          <p:spPr bwMode="auto">
            <a:xfrm>
              <a:off x="3668" y="2055"/>
              <a:ext cx="116" cy="212"/>
            </a:xfrm>
            <a:custGeom>
              <a:avLst/>
              <a:gdLst>
                <a:gd name="T0" fmla="*/ 0 w 48"/>
                <a:gd name="T1" fmla="*/ 0 h 87"/>
                <a:gd name="T2" fmla="*/ 0 w 48"/>
                <a:gd name="T3" fmla="*/ 2 h 87"/>
                <a:gd name="T4" fmla="*/ 0 w 48"/>
                <a:gd name="T5" fmla="*/ 86 h 87"/>
                <a:gd name="T6" fmla="*/ 0 w 48"/>
                <a:gd name="T7" fmla="*/ 87 h 87"/>
                <a:gd name="T8" fmla="*/ 48 w 48"/>
                <a:gd name="T9" fmla="*/ 40 h 87"/>
                <a:gd name="T10" fmla="*/ 0 w 48"/>
                <a:gd name="T11" fmla="*/ 0 h 87"/>
              </a:gdLst>
              <a:ahLst/>
              <a:cxnLst>
                <a:cxn ang="0">
                  <a:pos x="T0" y="T1"/>
                </a:cxn>
                <a:cxn ang="0">
                  <a:pos x="T2" y="T3"/>
                </a:cxn>
                <a:cxn ang="0">
                  <a:pos x="T4" y="T5"/>
                </a:cxn>
                <a:cxn ang="0">
                  <a:pos x="T6" y="T7"/>
                </a:cxn>
                <a:cxn ang="0">
                  <a:pos x="T8" y="T9"/>
                </a:cxn>
                <a:cxn ang="0">
                  <a:pos x="T10" y="T11"/>
                </a:cxn>
              </a:cxnLst>
              <a:rect l="0" t="0" r="r" b="b"/>
              <a:pathLst>
                <a:path w="48" h="87">
                  <a:moveTo>
                    <a:pt x="0" y="0"/>
                  </a:moveTo>
                  <a:cubicBezTo>
                    <a:pt x="0" y="1"/>
                    <a:pt x="0" y="1"/>
                    <a:pt x="0" y="2"/>
                  </a:cubicBezTo>
                  <a:cubicBezTo>
                    <a:pt x="0" y="86"/>
                    <a:pt x="0" y="86"/>
                    <a:pt x="0" y="86"/>
                  </a:cubicBezTo>
                  <a:cubicBezTo>
                    <a:pt x="0" y="87"/>
                    <a:pt x="0" y="87"/>
                    <a:pt x="0" y="87"/>
                  </a:cubicBezTo>
                  <a:cubicBezTo>
                    <a:pt x="48" y="40"/>
                    <a:pt x="48" y="40"/>
                    <a:pt x="48" y="4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38" name="Freeform 8">
              <a:extLst>
                <a:ext uri="{FF2B5EF4-FFF2-40B4-BE49-F238E27FC236}">
                  <a16:creationId xmlns:a16="http://schemas.microsoft.com/office/drawing/2014/main" id="{5A7FEF4F-8A43-3849-A2B3-7718E0B058A4}"/>
                </a:ext>
              </a:extLst>
            </p:cNvPr>
            <p:cNvSpPr/>
            <p:nvPr/>
          </p:nvSpPr>
          <p:spPr bwMode="auto">
            <a:xfrm>
              <a:off x="3681" y="2163"/>
              <a:ext cx="323" cy="117"/>
            </a:xfrm>
            <a:custGeom>
              <a:avLst/>
              <a:gdLst>
                <a:gd name="T0" fmla="*/ 86 w 134"/>
                <a:gd name="T1" fmla="*/ 0 h 48"/>
                <a:gd name="T2" fmla="*/ 69 w 134"/>
                <a:gd name="T3" fmla="*/ 14 h 48"/>
                <a:gd name="T4" fmla="*/ 67 w 134"/>
                <a:gd name="T5" fmla="*/ 15 h 48"/>
                <a:gd name="T6" fmla="*/ 65 w 134"/>
                <a:gd name="T7" fmla="*/ 14 h 48"/>
                <a:gd name="T8" fmla="*/ 48 w 134"/>
                <a:gd name="T9" fmla="*/ 0 h 48"/>
                <a:gd name="T10" fmla="*/ 0 w 134"/>
                <a:gd name="T11" fmla="*/ 48 h 48"/>
                <a:gd name="T12" fmla="*/ 1 w 134"/>
                <a:gd name="T13" fmla="*/ 48 h 48"/>
                <a:gd name="T14" fmla="*/ 133 w 134"/>
                <a:gd name="T15" fmla="*/ 48 h 48"/>
                <a:gd name="T16" fmla="*/ 134 w 134"/>
                <a:gd name="T17" fmla="*/ 48 h 48"/>
                <a:gd name="T18" fmla="*/ 86 w 134"/>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48">
                  <a:moveTo>
                    <a:pt x="86" y="0"/>
                  </a:moveTo>
                  <a:cubicBezTo>
                    <a:pt x="69" y="14"/>
                    <a:pt x="69" y="14"/>
                    <a:pt x="69" y="14"/>
                  </a:cubicBezTo>
                  <a:cubicBezTo>
                    <a:pt x="68" y="15"/>
                    <a:pt x="68" y="15"/>
                    <a:pt x="67" y="15"/>
                  </a:cubicBezTo>
                  <a:cubicBezTo>
                    <a:pt x="66" y="15"/>
                    <a:pt x="66" y="15"/>
                    <a:pt x="65" y="14"/>
                  </a:cubicBezTo>
                  <a:cubicBezTo>
                    <a:pt x="48" y="0"/>
                    <a:pt x="48" y="0"/>
                    <a:pt x="48" y="0"/>
                  </a:cubicBezTo>
                  <a:cubicBezTo>
                    <a:pt x="0" y="48"/>
                    <a:pt x="0" y="48"/>
                    <a:pt x="0" y="48"/>
                  </a:cubicBezTo>
                  <a:cubicBezTo>
                    <a:pt x="0" y="48"/>
                    <a:pt x="0" y="48"/>
                    <a:pt x="1" y="48"/>
                  </a:cubicBezTo>
                  <a:cubicBezTo>
                    <a:pt x="133" y="48"/>
                    <a:pt x="133" y="48"/>
                    <a:pt x="133" y="48"/>
                  </a:cubicBezTo>
                  <a:cubicBezTo>
                    <a:pt x="134" y="48"/>
                    <a:pt x="134" y="48"/>
                    <a:pt x="134" y="48"/>
                  </a:cubicBezTo>
                  <a:lnTo>
                    <a:pt x="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grpSp>
        <p:nvGrpSpPr>
          <p:cNvPr id="39" name="Group 11">
            <a:extLst>
              <a:ext uri="{FF2B5EF4-FFF2-40B4-BE49-F238E27FC236}">
                <a16:creationId xmlns:a16="http://schemas.microsoft.com/office/drawing/2014/main" id="{389FD776-014C-8D4E-B71F-8A77E973C67B}"/>
              </a:ext>
            </a:extLst>
          </p:cNvPr>
          <p:cNvGrpSpPr>
            <a:grpSpLocks noChangeAspect="1"/>
          </p:cNvGrpSpPr>
          <p:nvPr/>
        </p:nvGrpSpPr>
        <p:grpSpPr bwMode="auto">
          <a:xfrm rot="18900000">
            <a:off x="6080550" y="1577860"/>
            <a:ext cx="215735" cy="215724"/>
            <a:chOff x="3496" y="1816"/>
            <a:chExt cx="688" cy="688"/>
          </a:xfrm>
          <a:solidFill>
            <a:schemeClr val="bg1">
              <a:lumMod val="65000"/>
            </a:schemeClr>
          </a:solidFill>
        </p:grpSpPr>
        <p:sp>
          <p:nvSpPr>
            <p:cNvPr id="40" name="Freeform 12">
              <a:extLst>
                <a:ext uri="{FF2B5EF4-FFF2-40B4-BE49-F238E27FC236}">
                  <a16:creationId xmlns:a16="http://schemas.microsoft.com/office/drawing/2014/main" id="{3F49D444-C3D1-6C42-AEA9-4CB0294234F7}"/>
                </a:ext>
              </a:extLst>
            </p:cNvPr>
            <p:cNvSpPr/>
            <p:nvPr/>
          </p:nvSpPr>
          <p:spPr bwMode="auto">
            <a:xfrm>
              <a:off x="3496" y="2050"/>
              <a:ext cx="454" cy="454"/>
            </a:xfrm>
            <a:custGeom>
              <a:avLst/>
              <a:gdLst>
                <a:gd name="T0" fmla="*/ 0 w 190"/>
                <a:gd name="T1" fmla="*/ 0 h 190"/>
                <a:gd name="T2" fmla="*/ 0 w 190"/>
                <a:gd name="T3" fmla="*/ 56 h 190"/>
                <a:gd name="T4" fmla="*/ 95 w 190"/>
                <a:gd name="T5" fmla="*/ 95 h 190"/>
                <a:gd name="T6" fmla="*/ 135 w 190"/>
                <a:gd name="T7" fmla="*/ 190 h 190"/>
                <a:gd name="T8" fmla="*/ 190 w 190"/>
                <a:gd name="T9" fmla="*/ 190 h 190"/>
                <a:gd name="T10" fmla="*/ 0 w 190"/>
                <a:gd name="T11" fmla="*/ 0 h 190"/>
              </a:gdLst>
              <a:ahLst/>
              <a:cxnLst>
                <a:cxn ang="0">
                  <a:pos x="T0" y="T1"/>
                </a:cxn>
                <a:cxn ang="0">
                  <a:pos x="T2" y="T3"/>
                </a:cxn>
                <a:cxn ang="0">
                  <a:pos x="T4" y="T5"/>
                </a:cxn>
                <a:cxn ang="0">
                  <a:pos x="T6" y="T7"/>
                </a:cxn>
                <a:cxn ang="0">
                  <a:pos x="T8" y="T9"/>
                </a:cxn>
                <a:cxn ang="0">
                  <a:pos x="T10" y="T11"/>
                </a:cxn>
              </a:cxn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41" name="Freeform 13">
              <a:extLst>
                <a:ext uri="{FF2B5EF4-FFF2-40B4-BE49-F238E27FC236}">
                  <a16:creationId xmlns:a16="http://schemas.microsoft.com/office/drawing/2014/main" id="{61DFA42C-6A66-5F47-A99A-14C587FDF75A}"/>
                </a:ext>
              </a:extLst>
            </p:cNvPr>
            <p:cNvSpPr/>
            <p:nvPr/>
          </p:nvSpPr>
          <p:spPr bwMode="auto">
            <a:xfrm>
              <a:off x="3496" y="1816"/>
              <a:ext cx="688" cy="688"/>
            </a:xfrm>
            <a:custGeom>
              <a:avLst/>
              <a:gdLst>
                <a:gd name="T0" fmla="*/ 0 w 288"/>
                <a:gd name="T1" fmla="*/ 0 h 288"/>
                <a:gd name="T2" fmla="*/ 0 w 288"/>
                <a:gd name="T3" fmla="*/ 55 h 288"/>
                <a:gd name="T4" fmla="*/ 233 w 288"/>
                <a:gd name="T5" fmla="*/ 288 h 288"/>
                <a:gd name="T6" fmla="*/ 288 w 288"/>
                <a:gd name="T7" fmla="*/ 288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42" name="Oval 14">
              <a:extLst>
                <a:ext uri="{FF2B5EF4-FFF2-40B4-BE49-F238E27FC236}">
                  <a16:creationId xmlns:a16="http://schemas.microsoft.com/office/drawing/2014/main" id="{42047A4E-C32C-BA4B-9339-957BD1E5C255}"/>
                </a:ext>
              </a:extLst>
            </p:cNvPr>
            <p:cNvSpPr>
              <a:spLocks noChangeArrowheads="1"/>
            </p:cNvSpPr>
            <p:nvPr/>
          </p:nvSpPr>
          <p:spPr bwMode="auto">
            <a:xfrm>
              <a:off x="3496" y="2320"/>
              <a:ext cx="184"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grpSp>
        <p:nvGrpSpPr>
          <p:cNvPr id="43" name="Group 17">
            <a:extLst>
              <a:ext uri="{FF2B5EF4-FFF2-40B4-BE49-F238E27FC236}">
                <a16:creationId xmlns:a16="http://schemas.microsoft.com/office/drawing/2014/main" id="{6EED24CE-1D89-D545-8589-C4F5F1F7E6D9}"/>
              </a:ext>
            </a:extLst>
          </p:cNvPr>
          <p:cNvGrpSpPr>
            <a:grpSpLocks noChangeAspect="1"/>
          </p:cNvGrpSpPr>
          <p:nvPr/>
        </p:nvGrpSpPr>
        <p:grpSpPr bwMode="auto">
          <a:xfrm>
            <a:off x="5427298" y="4196757"/>
            <a:ext cx="194657" cy="317219"/>
            <a:chOff x="5433" y="2944"/>
            <a:chExt cx="424" cy="691"/>
          </a:xfrm>
          <a:solidFill>
            <a:schemeClr val="bg1">
              <a:lumMod val="65000"/>
            </a:schemeClr>
          </a:solidFill>
        </p:grpSpPr>
        <p:sp>
          <p:nvSpPr>
            <p:cNvPr id="44" name="Freeform 18">
              <a:extLst>
                <a:ext uri="{FF2B5EF4-FFF2-40B4-BE49-F238E27FC236}">
                  <a16:creationId xmlns:a16="http://schemas.microsoft.com/office/drawing/2014/main" id="{F4989ED4-564C-E04F-9E4A-1BAD44DCCA11}"/>
                </a:ext>
              </a:extLst>
            </p:cNvPr>
            <p:cNvSpPr/>
            <p:nvPr/>
          </p:nvSpPr>
          <p:spPr bwMode="auto">
            <a:xfrm>
              <a:off x="5807" y="2944"/>
              <a:ext cx="19" cy="0"/>
            </a:xfrm>
            <a:custGeom>
              <a:avLst/>
              <a:gdLst>
                <a:gd name="T0" fmla="*/ 0 w 19"/>
                <a:gd name="T1" fmla="*/ 19 w 19"/>
                <a:gd name="T2" fmla="*/ 0 w 19"/>
              </a:gdLst>
              <a:ahLst/>
              <a:cxnLst>
                <a:cxn ang="0">
                  <a:pos x="T0" y="0"/>
                </a:cxn>
                <a:cxn ang="0">
                  <a:pos x="T1" y="0"/>
                </a:cxn>
                <a:cxn ang="0">
                  <a:pos x="T2" y="0"/>
                </a:cxn>
              </a:cxnLst>
              <a:rect l="0" t="0" r="r" b="b"/>
              <a:pathLst>
                <a:path w="19">
                  <a:moveTo>
                    <a:pt x="0" y="0"/>
                  </a:moveTo>
                  <a:lnTo>
                    <a:pt x="19"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45" name="Line 19">
              <a:extLst>
                <a:ext uri="{FF2B5EF4-FFF2-40B4-BE49-F238E27FC236}">
                  <a16:creationId xmlns:a16="http://schemas.microsoft.com/office/drawing/2014/main" id="{EA6E383D-B781-5C4C-9CFA-BBAD9516DCC4}"/>
                </a:ext>
              </a:extLst>
            </p:cNvPr>
            <p:cNvSpPr>
              <a:spLocks noChangeShapeType="1"/>
            </p:cNvSpPr>
            <p:nvPr/>
          </p:nvSpPr>
          <p:spPr bwMode="auto">
            <a:xfrm>
              <a:off x="5807" y="2944"/>
              <a:ext cx="19"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46" name="Freeform 20">
              <a:extLst>
                <a:ext uri="{FF2B5EF4-FFF2-40B4-BE49-F238E27FC236}">
                  <a16:creationId xmlns:a16="http://schemas.microsoft.com/office/drawing/2014/main" id="{5AA29C48-BA7E-6343-9A3F-F7F085B41997}"/>
                </a:ext>
              </a:extLst>
            </p:cNvPr>
            <p:cNvSpPr>
              <a:spLocks noEditPoints="1"/>
            </p:cNvSpPr>
            <p:nvPr/>
          </p:nvSpPr>
          <p:spPr bwMode="auto">
            <a:xfrm>
              <a:off x="5433" y="2944"/>
              <a:ext cx="424" cy="691"/>
            </a:xfrm>
            <a:custGeom>
              <a:avLst/>
              <a:gdLst>
                <a:gd name="T0" fmla="*/ 155 w 176"/>
                <a:gd name="T1" fmla="*/ 0 h 289"/>
                <a:gd name="T2" fmla="*/ 22 w 176"/>
                <a:gd name="T3" fmla="*/ 0 h 289"/>
                <a:gd name="T4" fmla="*/ 0 w 176"/>
                <a:gd name="T5" fmla="*/ 21 h 289"/>
                <a:gd name="T6" fmla="*/ 0 w 176"/>
                <a:gd name="T7" fmla="*/ 267 h 289"/>
                <a:gd name="T8" fmla="*/ 22 w 176"/>
                <a:gd name="T9" fmla="*/ 289 h 289"/>
                <a:gd name="T10" fmla="*/ 155 w 176"/>
                <a:gd name="T11" fmla="*/ 289 h 289"/>
                <a:gd name="T12" fmla="*/ 176 w 176"/>
                <a:gd name="T13" fmla="*/ 267 h 289"/>
                <a:gd name="T14" fmla="*/ 176 w 176"/>
                <a:gd name="T15" fmla="*/ 21 h 289"/>
                <a:gd name="T16" fmla="*/ 155 w 176"/>
                <a:gd name="T17" fmla="*/ 0 h 289"/>
                <a:gd name="T18" fmla="*/ 88 w 176"/>
                <a:gd name="T19" fmla="*/ 274 h 289"/>
                <a:gd name="T20" fmla="*/ 75 w 176"/>
                <a:gd name="T21" fmla="*/ 261 h 289"/>
                <a:gd name="T22" fmla="*/ 88 w 176"/>
                <a:gd name="T23" fmla="*/ 247 h 289"/>
                <a:gd name="T24" fmla="*/ 102 w 176"/>
                <a:gd name="T25" fmla="*/ 261 h 289"/>
                <a:gd name="T26" fmla="*/ 88 w 176"/>
                <a:gd name="T27" fmla="*/ 274 h 289"/>
                <a:gd name="T28" fmla="*/ 160 w 176"/>
                <a:gd name="T29" fmla="*/ 233 h 289"/>
                <a:gd name="T30" fmla="*/ 16 w 176"/>
                <a:gd name="T31" fmla="*/ 233 h 289"/>
                <a:gd name="T32" fmla="*/ 16 w 176"/>
                <a:gd name="T33" fmla="*/ 56 h 289"/>
                <a:gd name="T34" fmla="*/ 160 w 176"/>
                <a:gd name="T35" fmla="*/ 56 h 289"/>
                <a:gd name="T36" fmla="*/ 160 w 176"/>
                <a:gd name="T37" fmla="*/ 23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89">
                  <a:moveTo>
                    <a:pt x="155" y="0"/>
                  </a:moveTo>
                  <a:cubicBezTo>
                    <a:pt x="22" y="0"/>
                    <a:pt x="22" y="0"/>
                    <a:pt x="22" y="0"/>
                  </a:cubicBezTo>
                  <a:cubicBezTo>
                    <a:pt x="10" y="0"/>
                    <a:pt x="0" y="9"/>
                    <a:pt x="0" y="21"/>
                  </a:cubicBezTo>
                  <a:cubicBezTo>
                    <a:pt x="0" y="267"/>
                    <a:pt x="0" y="267"/>
                    <a:pt x="0" y="267"/>
                  </a:cubicBezTo>
                  <a:cubicBezTo>
                    <a:pt x="0" y="279"/>
                    <a:pt x="10" y="289"/>
                    <a:pt x="22" y="289"/>
                  </a:cubicBezTo>
                  <a:cubicBezTo>
                    <a:pt x="155" y="289"/>
                    <a:pt x="155" y="289"/>
                    <a:pt x="155" y="289"/>
                  </a:cubicBezTo>
                  <a:cubicBezTo>
                    <a:pt x="167" y="289"/>
                    <a:pt x="176" y="279"/>
                    <a:pt x="176" y="267"/>
                  </a:cubicBezTo>
                  <a:cubicBezTo>
                    <a:pt x="176" y="21"/>
                    <a:pt x="176" y="21"/>
                    <a:pt x="176" y="21"/>
                  </a:cubicBezTo>
                  <a:cubicBezTo>
                    <a:pt x="176" y="9"/>
                    <a:pt x="167" y="0"/>
                    <a:pt x="155" y="0"/>
                  </a:cubicBezTo>
                  <a:close/>
                  <a:moveTo>
                    <a:pt x="88" y="274"/>
                  </a:moveTo>
                  <a:cubicBezTo>
                    <a:pt x="81" y="274"/>
                    <a:pt x="75" y="268"/>
                    <a:pt x="75" y="261"/>
                  </a:cubicBezTo>
                  <a:cubicBezTo>
                    <a:pt x="75" y="253"/>
                    <a:pt x="81" y="247"/>
                    <a:pt x="88" y="247"/>
                  </a:cubicBezTo>
                  <a:cubicBezTo>
                    <a:pt x="96" y="247"/>
                    <a:pt x="102" y="253"/>
                    <a:pt x="102" y="261"/>
                  </a:cubicBezTo>
                  <a:cubicBezTo>
                    <a:pt x="102" y="268"/>
                    <a:pt x="96" y="274"/>
                    <a:pt x="88" y="274"/>
                  </a:cubicBezTo>
                  <a:close/>
                  <a:moveTo>
                    <a:pt x="160" y="233"/>
                  </a:moveTo>
                  <a:cubicBezTo>
                    <a:pt x="16" y="233"/>
                    <a:pt x="16" y="233"/>
                    <a:pt x="16" y="233"/>
                  </a:cubicBezTo>
                  <a:cubicBezTo>
                    <a:pt x="16" y="56"/>
                    <a:pt x="16" y="56"/>
                    <a:pt x="16" y="56"/>
                  </a:cubicBezTo>
                  <a:cubicBezTo>
                    <a:pt x="160" y="56"/>
                    <a:pt x="160" y="56"/>
                    <a:pt x="160" y="56"/>
                  </a:cubicBezTo>
                  <a:lnTo>
                    <a:pt x="160"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sp>
        <p:nvSpPr>
          <p:cNvPr id="47" name="文本框 112">
            <a:extLst>
              <a:ext uri="{FF2B5EF4-FFF2-40B4-BE49-F238E27FC236}">
                <a16:creationId xmlns:a16="http://schemas.microsoft.com/office/drawing/2014/main" id="{B08BBB62-785E-E648-A3E1-90FF5907621B}"/>
              </a:ext>
            </a:extLst>
          </p:cNvPr>
          <p:cNvSpPr txBox="1">
            <a:spLocks noChangeArrowheads="1"/>
          </p:cNvSpPr>
          <p:nvPr/>
        </p:nvSpPr>
        <p:spPr bwMode="auto">
          <a:xfrm>
            <a:off x="509587" y="1757363"/>
            <a:ext cx="196102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黑体" panose="02010609060101010101" pitchFamily="49" charset="-122"/>
                <a:ea typeface="黑体" panose="02010609060101010101" pitchFamily="49" charset="-122"/>
                <a:sym typeface="FZHei-B01S" charset="0"/>
              </a:rPr>
              <a:t>5.</a:t>
            </a:r>
            <a:r>
              <a:rPr lang="zh-CN" altLang="en-US" sz="1600" dirty="0">
                <a:latin typeface="黑体" panose="02010609060101010101" pitchFamily="49" charset="-122"/>
                <a:ea typeface="黑体" panose="02010609060101010101" pitchFamily="49" charset="-122"/>
                <a:sym typeface="FZHei-B01S" charset="0"/>
              </a:rPr>
              <a:t>将日志记录</a:t>
            </a:r>
            <a:r>
              <a:rPr lang="en-US" altLang="zh-CN" sz="1600" dirty="0">
                <a:latin typeface="黑体" panose="02010609060101010101" pitchFamily="49" charset="-122"/>
                <a:ea typeface="黑体" panose="02010609060101010101" pitchFamily="49" charset="-122"/>
                <a:sym typeface="FZHei-B01S" charset="0"/>
              </a:rPr>
              <a:t>&lt;checkpoint</a:t>
            </a:r>
            <a:r>
              <a:rPr lang="zh-CN" altLang="en-US" sz="1600" dirty="0">
                <a:latin typeface="黑体" panose="02010609060101010101" pitchFamily="49" charset="-122"/>
                <a:ea typeface="黑体" panose="02010609060101010101" pitchFamily="49" charset="-122"/>
                <a:sym typeface="FZHei-B01S" charset="0"/>
              </a:rPr>
              <a:t>，</a:t>
            </a:r>
            <a:r>
              <a:rPr lang="en-US" altLang="zh-CN" sz="1600" dirty="0">
                <a:latin typeface="黑体" panose="02010609060101010101" pitchFamily="49" charset="-122"/>
                <a:ea typeface="黑体" panose="02010609060101010101" pitchFamily="49" charset="-122"/>
                <a:sym typeface="FZHei-B01S" charset="0"/>
              </a:rPr>
              <a:t>L&gt;</a:t>
            </a:r>
            <a:r>
              <a:rPr lang="zh-CN" altLang="en-US" sz="1600" dirty="0">
                <a:latin typeface="黑体" panose="02010609060101010101" pitchFamily="49" charset="-122"/>
                <a:ea typeface="黑体" panose="02010609060101010101" pitchFamily="49" charset="-122"/>
                <a:sym typeface="FZHei-B01S" charset="0"/>
              </a:rPr>
              <a:t>写入稳定存储器，其中</a:t>
            </a:r>
            <a:r>
              <a:rPr lang="en-US" altLang="zh-CN" sz="1600" dirty="0">
                <a:latin typeface="黑体" panose="02010609060101010101" pitchFamily="49" charset="-122"/>
                <a:ea typeface="黑体" panose="02010609060101010101" pitchFamily="49" charset="-122"/>
                <a:sym typeface="FZHei-B01S" charset="0"/>
              </a:rPr>
              <a:t>L</a:t>
            </a:r>
            <a:r>
              <a:rPr lang="zh-CN" altLang="en-US" sz="1600" dirty="0">
                <a:latin typeface="黑体" panose="02010609060101010101" pitchFamily="49" charset="-122"/>
                <a:ea typeface="黑体" panose="02010609060101010101" pitchFamily="49" charset="-122"/>
                <a:sym typeface="FZHei-B01S" charset="0"/>
              </a:rPr>
              <a:t>是所有活动事务的列表。</a:t>
            </a:r>
            <a:endParaRPr lang="zh-CN" altLang="en-US" sz="1600" dirty="0">
              <a:solidFill>
                <a:srgbClr val="123E61"/>
              </a:solidFill>
              <a:latin typeface="微软雅黑" panose="020B0503020204020204" pitchFamily="34" charset="-122"/>
              <a:ea typeface="微软雅黑" panose="020B0503020204020204" pitchFamily="34" charset="-122"/>
              <a:sym typeface="FZZhengHeiS-R-GB" charset="0"/>
            </a:endParaRPr>
          </a:p>
        </p:txBody>
      </p:sp>
      <p:sp>
        <p:nvSpPr>
          <p:cNvPr id="48" name="文本框 115">
            <a:extLst>
              <a:ext uri="{FF2B5EF4-FFF2-40B4-BE49-F238E27FC236}">
                <a16:creationId xmlns:a16="http://schemas.microsoft.com/office/drawing/2014/main" id="{F942450A-19C3-6041-8395-8A78873A31F7}"/>
              </a:ext>
            </a:extLst>
          </p:cNvPr>
          <p:cNvSpPr txBox="1">
            <a:spLocks noChangeArrowheads="1"/>
          </p:cNvSpPr>
          <p:nvPr/>
        </p:nvSpPr>
        <p:spPr bwMode="auto">
          <a:xfrm>
            <a:off x="4262820" y="808268"/>
            <a:ext cx="1624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黑体" panose="02010609060101010101" pitchFamily="49" charset="-122"/>
                <a:ea typeface="黑体" panose="02010609060101010101" pitchFamily="49" charset="-122"/>
                <a:sym typeface="FZHei-B01S" charset="0"/>
              </a:rPr>
              <a:t>1.</a:t>
            </a:r>
            <a:r>
              <a:rPr lang="zh-CN" altLang="en-US" sz="1600" dirty="0">
                <a:latin typeface="黑体" panose="02010609060101010101" pitchFamily="49" charset="-122"/>
                <a:ea typeface="黑体" panose="02010609060101010101" pitchFamily="49" charset="-122"/>
                <a:sym typeface="FZHei-B01S" charset="0"/>
              </a:rPr>
              <a:t>新的事务不能开始直到检查点完成。</a:t>
            </a:r>
            <a:endParaRPr lang="zh-CN" altLang="en-US" sz="1600" dirty="0">
              <a:solidFill>
                <a:srgbClr val="123E61"/>
              </a:solidFill>
              <a:latin typeface="黑体" panose="02010609060101010101" pitchFamily="49" charset="-122"/>
              <a:ea typeface="黑体" panose="02010609060101010101" pitchFamily="49" charset="-122"/>
              <a:sym typeface="FZHei-B01S" charset="0"/>
            </a:endParaRPr>
          </a:p>
        </p:txBody>
      </p:sp>
      <p:sp>
        <p:nvSpPr>
          <p:cNvPr id="49" name="文本框 118">
            <a:extLst>
              <a:ext uri="{FF2B5EF4-FFF2-40B4-BE49-F238E27FC236}">
                <a16:creationId xmlns:a16="http://schemas.microsoft.com/office/drawing/2014/main" id="{5E1C3A05-58DA-B14A-93E8-DFC204DE0BAA}"/>
              </a:ext>
            </a:extLst>
          </p:cNvPr>
          <p:cNvSpPr txBox="1">
            <a:spLocks noChangeArrowheads="1"/>
          </p:cNvSpPr>
          <p:nvPr/>
        </p:nvSpPr>
        <p:spPr bwMode="auto">
          <a:xfrm>
            <a:off x="6428426" y="1593046"/>
            <a:ext cx="2205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黑体" panose="02010609060101010101" pitchFamily="49" charset="-122"/>
                <a:ea typeface="黑体" panose="02010609060101010101" pitchFamily="49" charset="-122"/>
                <a:sym typeface="FZHei-B01S" charset="0"/>
              </a:rPr>
              <a:t> </a:t>
            </a:r>
            <a:r>
              <a:rPr lang="en-US" altLang="zh-CN" sz="1600" dirty="0">
                <a:latin typeface="黑体" panose="02010609060101010101" pitchFamily="49" charset="-122"/>
                <a:ea typeface="黑体" panose="02010609060101010101" pitchFamily="49" charset="-122"/>
                <a:sym typeface="FZHei-B01S" charset="0"/>
              </a:rPr>
              <a:t>2.</a:t>
            </a:r>
            <a:r>
              <a:rPr lang="zh-CN" altLang="en-US" sz="1600" dirty="0">
                <a:latin typeface="黑体" panose="02010609060101010101" pitchFamily="49" charset="-122"/>
                <a:ea typeface="黑体" panose="02010609060101010101" pitchFamily="49" charset="-122"/>
                <a:sym typeface="FZHei-B01S" charset="0"/>
              </a:rPr>
              <a:t>已存在的事务不允许执行新的更新操作，如写缓冲块或写日志记录。</a:t>
            </a:r>
            <a:endParaRPr lang="zh-CN" altLang="en-US" sz="1600" dirty="0">
              <a:solidFill>
                <a:srgbClr val="123E61"/>
              </a:solidFill>
              <a:latin typeface="黑体" panose="02010609060101010101" pitchFamily="49" charset="-122"/>
              <a:ea typeface="黑体" panose="02010609060101010101" pitchFamily="49" charset="-122"/>
              <a:sym typeface="FZHei-B01S" charset="0"/>
            </a:endParaRPr>
          </a:p>
        </p:txBody>
      </p:sp>
      <p:sp>
        <p:nvSpPr>
          <p:cNvPr id="50" name="文本框 121">
            <a:extLst>
              <a:ext uri="{FF2B5EF4-FFF2-40B4-BE49-F238E27FC236}">
                <a16:creationId xmlns:a16="http://schemas.microsoft.com/office/drawing/2014/main" id="{0E5243BC-39D9-E049-A0C8-470FBFDBBEDE}"/>
              </a:ext>
            </a:extLst>
          </p:cNvPr>
          <p:cNvSpPr txBox="1">
            <a:spLocks noChangeArrowheads="1"/>
          </p:cNvSpPr>
          <p:nvPr/>
        </p:nvSpPr>
        <p:spPr bwMode="auto">
          <a:xfrm>
            <a:off x="6018967" y="3739356"/>
            <a:ext cx="2506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黑体" panose="02010609060101010101" pitchFamily="49" charset="-122"/>
                <a:ea typeface="黑体" panose="02010609060101010101" pitchFamily="49" charset="-122"/>
                <a:sym typeface="FZHei-B01S" charset="0"/>
              </a:rPr>
              <a:t>3.</a:t>
            </a:r>
            <a:r>
              <a:rPr lang="zh-CN" altLang="en-US" sz="1600" dirty="0">
                <a:latin typeface="黑体" panose="02010609060101010101" pitchFamily="49" charset="-122"/>
                <a:ea typeface="黑体" panose="02010609060101010101" pitchFamily="49" charset="-122"/>
                <a:sym typeface="FZHei-B01S" charset="0"/>
              </a:rPr>
              <a:t>将当前日志缓冲区中的日志记录写回稳定存储器中的日志文件。</a:t>
            </a:r>
            <a:endParaRPr lang="zh-CN" altLang="en-US" sz="1600" dirty="0">
              <a:solidFill>
                <a:srgbClr val="123E61"/>
              </a:solidFill>
              <a:latin typeface="微软雅黑" panose="020B0503020204020204" pitchFamily="34" charset="-122"/>
              <a:ea typeface="微软雅黑" panose="020B0503020204020204" pitchFamily="34" charset="-122"/>
              <a:sym typeface="FZZhengHeiS-R-GB" charset="0"/>
            </a:endParaRPr>
          </a:p>
        </p:txBody>
      </p:sp>
      <p:grpSp>
        <p:nvGrpSpPr>
          <p:cNvPr id="51" name="组合 37">
            <a:extLst>
              <a:ext uri="{FF2B5EF4-FFF2-40B4-BE49-F238E27FC236}">
                <a16:creationId xmlns:a16="http://schemas.microsoft.com/office/drawing/2014/main" id="{FCDFA1F2-26F8-D84C-9361-8DF80820FBCD}"/>
              </a:ext>
            </a:extLst>
          </p:cNvPr>
          <p:cNvGrpSpPr>
            <a:grpSpLocks/>
          </p:cNvGrpSpPr>
          <p:nvPr/>
        </p:nvGrpSpPr>
        <p:grpSpPr bwMode="auto">
          <a:xfrm flipV="1">
            <a:off x="5497513" y="3703638"/>
            <a:ext cx="73025" cy="442912"/>
            <a:chOff x="9553066" y="1851576"/>
            <a:chExt cx="96268" cy="591226"/>
          </a:xfrm>
        </p:grpSpPr>
        <p:sp>
          <p:nvSpPr>
            <p:cNvPr id="52" name="椭圆 51">
              <a:extLst>
                <a:ext uri="{FF2B5EF4-FFF2-40B4-BE49-F238E27FC236}">
                  <a16:creationId xmlns:a16="http://schemas.microsoft.com/office/drawing/2014/main" id="{07AB4F6C-584D-CC47-AF0C-4FF7106B9FBD}"/>
                </a:ext>
              </a:extLst>
            </p:cNvPr>
            <p:cNvSpPr/>
            <p:nvPr/>
          </p:nvSpPr>
          <p:spPr>
            <a:xfrm>
              <a:off x="9553066" y="2347444"/>
              <a:ext cx="96268" cy="953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cxnSp>
          <p:nvCxnSpPr>
            <p:cNvPr id="53" name="直接连接符 39">
              <a:extLst>
                <a:ext uri="{FF2B5EF4-FFF2-40B4-BE49-F238E27FC236}">
                  <a16:creationId xmlns:a16="http://schemas.microsoft.com/office/drawing/2014/main" id="{4E5CEB3E-72DA-2A48-9666-7ACCD086AB46}"/>
                </a:ext>
              </a:extLst>
            </p:cNvPr>
            <p:cNvCxnSpPr>
              <a:stCxn id="52" idx="0"/>
            </p:cNvCxnSpPr>
            <p:nvPr/>
          </p:nvCxnSpPr>
          <p:spPr>
            <a:xfrm flipV="1">
              <a:off x="9601199" y="1851576"/>
              <a:ext cx="0" cy="49586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40">
            <a:extLst>
              <a:ext uri="{FF2B5EF4-FFF2-40B4-BE49-F238E27FC236}">
                <a16:creationId xmlns:a16="http://schemas.microsoft.com/office/drawing/2014/main" id="{BFCADD18-D5E6-1347-98AC-6DD69830CE08}"/>
              </a:ext>
            </a:extLst>
          </p:cNvPr>
          <p:cNvGrpSpPr>
            <a:grpSpLocks/>
          </p:cNvGrpSpPr>
          <p:nvPr/>
        </p:nvGrpSpPr>
        <p:grpSpPr bwMode="auto">
          <a:xfrm>
            <a:off x="4054475" y="1295400"/>
            <a:ext cx="71438" cy="442913"/>
            <a:chOff x="9553066" y="1851576"/>
            <a:chExt cx="96268" cy="591226"/>
          </a:xfrm>
        </p:grpSpPr>
        <p:sp>
          <p:nvSpPr>
            <p:cNvPr id="55" name="椭圆 54">
              <a:extLst>
                <a:ext uri="{FF2B5EF4-FFF2-40B4-BE49-F238E27FC236}">
                  <a16:creationId xmlns:a16="http://schemas.microsoft.com/office/drawing/2014/main" id="{4C7810FE-DF6E-B448-A5C4-0EF8FB094DED}"/>
                </a:ext>
              </a:extLst>
            </p:cNvPr>
            <p:cNvSpPr/>
            <p:nvPr/>
          </p:nvSpPr>
          <p:spPr>
            <a:xfrm>
              <a:off x="9553066" y="2347442"/>
              <a:ext cx="96268" cy="953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cxnSp>
          <p:nvCxnSpPr>
            <p:cNvPr id="56" name="直接连接符 42">
              <a:extLst>
                <a:ext uri="{FF2B5EF4-FFF2-40B4-BE49-F238E27FC236}">
                  <a16:creationId xmlns:a16="http://schemas.microsoft.com/office/drawing/2014/main" id="{4EA86A12-6CC9-1549-8432-419F0062B09F}"/>
                </a:ext>
              </a:extLst>
            </p:cNvPr>
            <p:cNvCxnSpPr>
              <a:stCxn id="55" idx="0"/>
            </p:cNvCxnSpPr>
            <p:nvPr/>
          </p:nvCxnSpPr>
          <p:spPr>
            <a:xfrm flipV="1">
              <a:off x="9602270" y="1851576"/>
              <a:ext cx="0" cy="49586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64">
            <a:extLst>
              <a:ext uri="{FF2B5EF4-FFF2-40B4-BE49-F238E27FC236}">
                <a16:creationId xmlns:a16="http://schemas.microsoft.com/office/drawing/2014/main" id="{32E741E9-6F1E-184E-B8B6-13A269C02670}"/>
              </a:ext>
            </a:extLst>
          </p:cNvPr>
          <p:cNvGrpSpPr>
            <a:grpSpLocks/>
          </p:cNvGrpSpPr>
          <p:nvPr/>
        </p:nvGrpSpPr>
        <p:grpSpPr bwMode="auto">
          <a:xfrm>
            <a:off x="6151563" y="1884363"/>
            <a:ext cx="73025" cy="444500"/>
            <a:chOff x="9553066" y="1851576"/>
            <a:chExt cx="96268" cy="591226"/>
          </a:xfrm>
        </p:grpSpPr>
        <p:sp>
          <p:nvSpPr>
            <p:cNvPr id="58" name="椭圆 57">
              <a:extLst>
                <a:ext uri="{FF2B5EF4-FFF2-40B4-BE49-F238E27FC236}">
                  <a16:creationId xmlns:a16="http://schemas.microsoft.com/office/drawing/2014/main" id="{BCD12948-ADAB-B04C-8587-1214B4F5DE38}"/>
                </a:ext>
              </a:extLst>
            </p:cNvPr>
            <p:cNvSpPr/>
            <p:nvPr/>
          </p:nvSpPr>
          <p:spPr>
            <a:xfrm>
              <a:off x="9553066" y="2345672"/>
              <a:ext cx="96268" cy="971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cxnSp>
          <p:nvCxnSpPr>
            <p:cNvPr id="59" name="直接连接符 66">
              <a:extLst>
                <a:ext uri="{FF2B5EF4-FFF2-40B4-BE49-F238E27FC236}">
                  <a16:creationId xmlns:a16="http://schemas.microsoft.com/office/drawing/2014/main" id="{8A146BB1-F218-8A43-9120-A325AB641D6B}"/>
                </a:ext>
              </a:extLst>
            </p:cNvPr>
            <p:cNvCxnSpPr>
              <a:stCxn id="58" idx="0"/>
            </p:cNvCxnSpPr>
            <p:nvPr/>
          </p:nvCxnSpPr>
          <p:spPr>
            <a:xfrm flipV="1">
              <a:off x="9601199" y="1851576"/>
              <a:ext cx="0" cy="49409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67">
            <a:extLst>
              <a:ext uri="{FF2B5EF4-FFF2-40B4-BE49-F238E27FC236}">
                <a16:creationId xmlns:a16="http://schemas.microsoft.com/office/drawing/2014/main" id="{258263EB-24A5-7A40-B781-D494FD35215C}"/>
              </a:ext>
            </a:extLst>
          </p:cNvPr>
          <p:cNvGrpSpPr>
            <a:grpSpLocks/>
          </p:cNvGrpSpPr>
          <p:nvPr/>
        </p:nvGrpSpPr>
        <p:grpSpPr bwMode="auto">
          <a:xfrm>
            <a:off x="2530475" y="2171700"/>
            <a:ext cx="73025" cy="442913"/>
            <a:chOff x="9553066" y="1851576"/>
            <a:chExt cx="96268" cy="591226"/>
          </a:xfrm>
        </p:grpSpPr>
        <p:sp>
          <p:nvSpPr>
            <p:cNvPr id="61" name="椭圆 60">
              <a:extLst>
                <a:ext uri="{FF2B5EF4-FFF2-40B4-BE49-F238E27FC236}">
                  <a16:creationId xmlns:a16="http://schemas.microsoft.com/office/drawing/2014/main" id="{6F8EAD9B-9ACD-8E44-ACBE-F7612BCA0826}"/>
                </a:ext>
              </a:extLst>
            </p:cNvPr>
            <p:cNvSpPr/>
            <p:nvPr/>
          </p:nvSpPr>
          <p:spPr>
            <a:xfrm>
              <a:off x="9553066" y="2347442"/>
              <a:ext cx="96268" cy="953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cxnSp>
          <p:nvCxnSpPr>
            <p:cNvPr id="62" name="直接连接符 69">
              <a:extLst>
                <a:ext uri="{FF2B5EF4-FFF2-40B4-BE49-F238E27FC236}">
                  <a16:creationId xmlns:a16="http://schemas.microsoft.com/office/drawing/2014/main" id="{08E000EC-3E7A-C844-8807-CF7EC81EA221}"/>
                </a:ext>
              </a:extLst>
            </p:cNvPr>
            <p:cNvCxnSpPr>
              <a:stCxn id="61" idx="0"/>
            </p:cNvCxnSpPr>
            <p:nvPr/>
          </p:nvCxnSpPr>
          <p:spPr>
            <a:xfrm flipV="1">
              <a:off x="9601201" y="1851576"/>
              <a:ext cx="0" cy="49586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31">
            <a:extLst>
              <a:ext uri="{FF2B5EF4-FFF2-40B4-BE49-F238E27FC236}">
                <a16:creationId xmlns:a16="http://schemas.microsoft.com/office/drawing/2014/main" id="{B66CD695-40AB-B345-9586-82C5E6E3C531}"/>
              </a:ext>
            </a:extLst>
          </p:cNvPr>
          <p:cNvGrpSpPr/>
          <p:nvPr/>
        </p:nvGrpSpPr>
        <p:grpSpPr>
          <a:xfrm>
            <a:off x="2505960" y="2390350"/>
            <a:ext cx="589876" cy="803341"/>
            <a:chOff x="3435572" y="2968288"/>
            <a:chExt cx="786399" cy="1071037"/>
          </a:xfrm>
          <a:solidFill>
            <a:schemeClr val="accent3"/>
          </a:solidFill>
        </p:grpSpPr>
        <p:sp>
          <p:nvSpPr>
            <p:cNvPr id="68" name="矩形 67">
              <a:extLst>
                <a:ext uri="{FF2B5EF4-FFF2-40B4-BE49-F238E27FC236}">
                  <a16:creationId xmlns:a16="http://schemas.microsoft.com/office/drawing/2014/main" id="{6D0B2E4E-B39D-9947-8C15-570F14FA6252}"/>
                </a:ext>
              </a:extLst>
            </p:cNvPr>
            <p:cNvSpPr/>
            <p:nvPr/>
          </p:nvSpPr>
          <p:spPr>
            <a:xfrm>
              <a:off x="3435572" y="2968288"/>
              <a:ext cx="786399" cy="1071037"/>
            </a:xfrm>
            <a:prstGeom prst="rect">
              <a:avLst/>
            </a:prstGeom>
            <a:grpFill/>
            <a:ln>
              <a:noFill/>
            </a:ln>
            <a:effectLst>
              <a:outerShdw blurRad="114300" dist="673100" dir="7200000" algn="tl" rotWithShape="0">
                <a:prstClr val="black">
                  <a:alpha val="17000"/>
                </a:prstClr>
              </a:outerShdw>
            </a:effectLst>
            <a:scene3d>
              <a:camera prst="isometricTopUp">
                <a:rot lat="18538529" lon="19134282" rev="3600000"/>
              </a:camera>
              <a:lightRig rig="threePt" dir="t">
                <a:rot lat="0" lon="0" rev="1380000"/>
              </a:lightRig>
            </a:scene3d>
            <a:sp3d extrusionH="12700">
              <a:extrusionClr>
                <a:srgbClr val="08D4EA"/>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69" name="Freeform 28">
              <a:extLst>
                <a:ext uri="{FF2B5EF4-FFF2-40B4-BE49-F238E27FC236}">
                  <a16:creationId xmlns:a16="http://schemas.microsoft.com/office/drawing/2014/main" id="{B9F49101-7294-6D4E-AF29-180AF0206C68}"/>
                </a:ext>
              </a:extLst>
            </p:cNvPr>
            <p:cNvSpPr>
              <a:spLocks noEditPoints="1"/>
            </p:cNvSpPr>
            <p:nvPr/>
          </p:nvSpPr>
          <p:spPr bwMode="auto">
            <a:xfrm>
              <a:off x="3658827" y="3323536"/>
              <a:ext cx="373545" cy="302578"/>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bg1"/>
            </a:solidFill>
            <a:ln>
              <a:noFill/>
            </a:ln>
            <a:scene3d>
              <a:camera prst="isometricOffAxis1Top">
                <a:rot lat="2076000" lon="19980000" rev="18828000"/>
              </a:camera>
              <a:lightRig rig="threePt" dir="t"/>
            </a:scene3d>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sp>
        <p:nvSpPr>
          <p:cNvPr id="80" name="矩形 79">
            <a:extLst>
              <a:ext uri="{FF2B5EF4-FFF2-40B4-BE49-F238E27FC236}">
                <a16:creationId xmlns:a16="http://schemas.microsoft.com/office/drawing/2014/main" id="{0017DFA2-C599-9B4F-8576-9F4A42F1B61A}"/>
              </a:ext>
            </a:extLst>
          </p:cNvPr>
          <p:cNvSpPr/>
          <p:nvPr/>
        </p:nvSpPr>
        <p:spPr>
          <a:xfrm>
            <a:off x="2771800" y="1838266"/>
            <a:ext cx="3144123" cy="2350475"/>
          </a:xfrm>
          <a:prstGeom prst="rect">
            <a:avLst/>
          </a:prstGeom>
          <a:solidFill>
            <a:schemeClr val="accent1"/>
          </a:solidFill>
          <a:ln>
            <a:noFill/>
          </a:ln>
          <a:scene3d>
            <a:camera prst="isometricTopUp">
              <a:rot lat="18538529" lon="19134282" rev="3600000"/>
            </a:camera>
            <a:lightRig rig="threePt" dir="t">
              <a:rot lat="0" lon="0" rev="0"/>
            </a:lightRig>
          </a:scene3d>
          <a:sp3d extrusionH="44450">
            <a:extrusionClr>
              <a:srgbClr val="12E8FE"/>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grpSp>
        <p:nvGrpSpPr>
          <p:cNvPr id="81" name="组合 18">
            <a:extLst>
              <a:ext uri="{FF2B5EF4-FFF2-40B4-BE49-F238E27FC236}">
                <a16:creationId xmlns:a16="http://schemas.microsoft.com/office/drawing/2014/main" id="{C6A2FC17-683D-494C-A46C-3D584D5E4764}"/>
              </a:ext>
            </a:extLst>
          </p:cNvPr>
          <p:cNvGrpSpPr/>
          <p:nvPr/>
        </p:nvGrpSpPr>
        <p:grpSpPr>
          <a:xfrm>
            <a:off x="4871925" y="1931527"/>
            <a:ext cx="589876" cy="803340"/>
            <a:chOff x="6495053" y="2356569"/>
            <a:chExt cx="786399" cy="1071037"/>
          </a:xfrm>
        </p:grpSpPr>
        <p:sp>
          <p:nvSpPr>
            <p:cNvPr id="82" name="矩形 81">
              <a:extLst>
                <a:ext uri="{FF2B5EF4-FFF2-40B4-BE49-F238E27FC236}">
                  <a16:creationId xmlns:a16="http://schemas.microsoft.com/office/drawing/2014/main" id="{5B26F1E4-87F7-B445-AA71-45F186897D28}"/>
                </a:ext>
              </a:extLst>
            </p:cNvPr>
            <p:cNvSpPr/>
            <p:nvPr/>
          </p:nvSpPr>
          <p:spPr>
            <a:xfrm>
              <a:off x="6495053" y="2356569"/>
              <a:ext cx="786399" cy="1071037"/>
            </a:xfrm>
            <a:prstGeom prst="rect">
              <a:avLst/>
            </a:prstGeom>
            <a:solidFill>
              <a:schemeClr val="accent4"/>
            </a:solid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noProof="1">
                <a:latin typeface="微软雅黑" panose="020B0503020204020204" pitchFamily="34" charset="-122"/>
                <a:ea typeface="微软雅黑" panose="020B0503020204020204" pitchFamily="34" charset="-122"/>
                <a:cs typeface="+mn-ea"/>
                <a:sym typeface="+mn-lt"/>
              </a:endParaRPr>
            </a:p>
          </p:txBody>
        </p:sp>
        <p:sp>
          <p:nvSpPr>
            <p:cNvPr id="83" name="Freeform 48">
              <a:extLst>
                <a:ext uri="{FF2B5EF4-FFF2-40B4-BE49-F238E27FC236}">
                  <a16:creationId xmlns:a16="http://schemas.microsoft.com/office/drawing/2014/main" id="{92A32276-82A9-7D45-BD83-2662E55303A2}"/>
                </a:ext>
              </a:extLst>
            </p:cNvPr>
            <p:cNvSpPr>
              <a:spLocks noEditPoints="1"/>
            </p:cNvSpPr>
            <p:nvPr/>
          </p:nvSpPr>
          <p:spPr bwMode="auto">
            <a:xfrm>
              <a:off x="6660601" y="266576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bg1"/>
            </a:solidFill>
            <a:ln>
              <a:noFill/>
            </a:ln>
            <a:scene3d>
              <a:camera prst="perspectiveContrastingLeftFacing" fov="7200000">
                <a:rot lat="1393739" lon="19325394" rev="18471279"/>
              </a:camera>
              <a:lightRig rig="threePt" dir="t"/>
            </a:scene3d>
          </p:spPr>
          <p:txBody>
            <a:bodyPr lIns="68580" tIns="34290" rIns="68580" bIns="34290"/>
            <a:lstStyle/>
            <a:p>
              <a:endParaRPr lang="zh-CN" altLang="en-US" sz="1000" noProof="1">
                <a:latin typeface="微软雅黑" panose="020B0503020204020204" pitchFamily="34" charset="-122"/>
                <a:ea typeface="微软雅黑" panose="020B0503020204020204" pitchFamily="34" charset="-122"/>
                <a:cs typeface="+mn-ea"/>
                <a:sym typeface="+mn-lt"/>
              </a:endParaRPr>
            </a:p>
          </p:txBody>
        </p:sp>
      </p:grpSp>
      <p:sp>
        <p:nvSpPr>
          <p:cNvPr id="87" name="矩形 86">
            <a:extLst>
              <a:ext uri="{FF2B5EF4-FFF2-40B4-BE49-F238E27FC236}">
                <a16:creationId xmlns:a16="http://schemas.microsoft.com/office/drawing/2014/main" id="{7BFD9227-17D8-BB40-ACE4-744417D8DC35}"/>
              </a:ext>
            </a:extLst>
          </p:cNvPr>
          <p:cNvSpPr/>
          <p:nvPr/>
        </p:nvSpPr>
        <p:spPr>
          <a:xfrm>
            <a:off x="3739767" y="2139721"/>
            <a:ext cx="768161" cy="1847391"/>
          </a:xfrm>
          <a:prstGeom prst="rect">
            <a:avLst/>
          </a:prstGeom>
          <a:solidFill>
            <a:schemeClr val="accent2"/>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r>
              <a:rPr lang="zh-CN" altLang="en-US" sz="1600" noProof="1">
                <a:latin typeface="微软雅黑" panose="020B0503020204020204" pitchFamily="34" charset="-122"/>
                <a:ea typeface="微软雅黑" panose="020B0503020204020204" pitchFamily="34" charset="-122"/>
                <a:cs typeface="+mn-ea"/>
                <a:sym typeface="+mn-ea"/>
              </a:rPr>
              <a:t>高速缓存一致性检查点</a:t>
            </a:r>
            <a:endParaRPr lang="zh-CN" altLang="en-US" sz="1600" noProof="1">
              <a:latin typeface="微软雅黑" panose="020B0503020204020204" pitchFamily="34" charset="-122"/>
              <a:ea typeface="微软雅黑" panose="020B0503020204020204" pitchFamily="34" charset="-122"/>
              <a:cs typeface="+mn-ea"/>
              <a:sym typeface="+mn-lt"/>
            </a:endParaRPr>
          </a:p>
          <a:p>
            <a:pPr algn="ctr">
              <a:buFont typeface="Arial" panose="020B0604020202020204" pitchFamily="34" charset="0"/>
              <a:buNone/>
            </a:pPr>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a16="http://schemas.microsoft.com/office/drawing/2014/main" id="{BD0A369F-0AFA-BC4A-B116-37ED060D6996}"/>
              </a:ext>
            </a:extLst>
          </p:cNvPr>
          <p:cNvSpPr/>
          <p:nvPr/>
        </p:nvSpPr>
        <p:spPr>
          <a:xfrm rot="10800000" flipV="1">
            <a:off x="696547" y="3903323"/>
            <a:ext cx="1972847" cy="830997"/>
          </a:xfrm>
          <a:prstGeom prst="rect">
            <a:avLst/>
          </a:prstGeom>
        </p:spPr>
        <p:txBody>
          <a:bodyPr wrap="square">
            <a:spAutoFit/>
          </a:bodyPr>
          <a:lstStyle/>
          <a:p>
            <a:r>
              <a:rPr lang="en-US" altLang="zh-CN" sz="1600" dirty="0">
                <a:latin typeface="黑体" panose="02010609060101010101" pitchFamily="49" charset="-122"/>
                <a:ea typeface="黑体" panose="02010609060101010101" pitchFamily="49" charset="-122"/>
                <a:sym typeface="FZHei-B01S" charset="0"/>
              </a:rPr>
              <a:t>4.</a:t>
            </a:r>
            <a:r>
              <a:rPr lang="zh-CN" altLang="en-US" sz="1600" dirty="0">
                <a:latin typeface="黑体" panose="02010609060101010101" pitchFamily="49" charset="-122"/>
                <a:ea typeface="黑体" panose="02010609060101010101" pitchFamily="49" charset="-122"/>
                <a:sym typeface="FZHei-B01S" charset="0"/>
              </a:rPr>
              <a:t>将当前数据缓冲区中的所有数据记录写入磁盘。</a:t>
            </a:r>
            <a:endParaRPr lang="zh-CN" altLang="en-US" sz="1600" dirty="0"/>
          </a:p>
        </p:txBody>
      </p:sp>
      <p:sp>
        <p:nvSpPr>
          <p:cNvPr id="73" name="文本框 72">
            <a:extLst>
              <a:ext uri="{FF2B5EF4-FFF2-40B4-BE49-F238E27FC236}">
                <a16:creationId xmlns:a16="http://schemas.microsoft.com/office/drawing/2014/main" id="{2C88BF10-CE1B-B447-8D6A-96CC6EFA651E}"/>
              </a:ext>
            </a:extLst>
          </p:cNvPr>
          <p:cNvSpPr txBox="1"/>
          <p:nvPr/>
        </p:nvSpPr>
        <p:spPr>
          <a:xfrm>
            <a:off x="4723636" y="88268"/>
            <a:ext cx="2584668"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高速缓存一致性检查点</a:t>
            </a:r>
            <a:endParaRPr lang="zh-CN" altLang="en-US" sz="1400" b="1" dirty="0">
              <a:solidFill>
                <a:srgbClr val="123E61"/>
              </a:solidFill>
              <a:latin typeface="SimHei" panose="02010609060101010101" pitchFamily="49" charset="-122"/>
              <a:ea typeface="SimHei" panose="02010609060101010101" pitchFamily="49" charset="-122"/>
            </a:endParaRPr>
          </a:p>
        </p:txBody>
      </p:sp>
      <p:sp>
        <p:nvSpPr>
          <p:cNvPr id="70" name="文本框 69">
            <a:extLst>
              <a:ext uri="{FF2B5EF4-FFF2-40B4-BE49-F238E27FC236}">
                <a16:creationId xmlns:a16="http://schemas.microsoft.com/office/drawing/2014/main" id="{98AF5B1E-20BB-E349-9657-5166A2D0F3A2}"/>
              </a:ext>
            </a:extLst>
          </p:cNvPr>
          <p:cNvSpPr txBox="1"/>
          <p:nvPr/>
        </p:nvSpPr>
        <p:spPr>
          <a:xfrm>
            <a:off x="971600"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检查点</a:t>
            </a: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3" name="灯片编号占位符 62"/>
          <p:cNvSpPr>
            <a:spLocks noGrp="1"/>
          </p:cNvSpPr>
          <p:nvPr>
            <p:ph type="sldNum" sz="quarter" idx="12"/>
          </p:nvPr>
        </p:nvSpPr>
        <p:spPr/>
        <p:txBody>
          <a:bodyPr/>
          <a:lstStyle/>
          <a:p>
            <a:fld id="{A24B006D-818D-47B3-9EBE-C5AB269A17AF}" type="slidenum">
              <a:rPr lang="zh-CN" altLang="en-US" smtClean="0"/>
              <a:t>30</a:t>
            </a:fld>
            <a:endParaRPr lang="zh-CN" altLang="en-US"/>
          </a:p>
        </p:txBody>
      </p:sp>
    </p:spTree>
    <p:extLst>
      <p:ext uri="{BB962C8B-B14F-4D97-AF65-F5344CB8AC3E}">
        <p14:creationId xmlns:p14="http://schemas.microsoft.com/office/powerpoint/2010/main" val="248384683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1+#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0-#ppt_w/2"/>
                                          </p:val>
                                        </p:tav>
                                        <p:tav tm="100000">
                                          <p:val>
                                            <p:strVal val="#ppt_x"/>
                                          </p:val>
                                        </p:tav>
                                      </p:tavLst>
                                    </p:anim>
                                    <p:anim calcmode="lin" valueType="num">
                                      <p:cBhvr additive="base">
                                        <p:cTn id="32"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F054A00-0C76-1D49-8736-C9D0895B70D6}"/>
              </a:ext>
            </a:extLst>
          </p:cNvPr>
          <p:cNvGraphicFramePr>
            <a:graphicFrameLocks noChangeAspect="1"/>
          </p:cNvGraphicFramePr>
          <p:nvPr/>
        </p:nvGraphicFramePr>
        <p:xfrm>
          <a:off x="1081088" y="750888"/>
          <a:ext cx="6618287" cy="3741737"/>
        </p:xfrm>
        <a:graphic>
          <a:graphicData uri="http://schemas.openxmlformats.org/presentationml/2006/ole">
            <mc:AlternateContent xmlns:mc="http://schemas.openxmlformats.org/markup-compatibility/2006">
              <mc:Choice xmlns:v="urn:schemas-microsoft-com:vml" Requires="v">
                <p:oleObj spid="_x0000_s12313" r:id="rId4" imgW="5067300" imgH="2971800" progId="Visio.Drawing.11">
                  <p:embed/>
                </p:oleObj>
              </mc:Choice>
              <mc:Fallback>
                <p:oleObj r:id="rId4" imgW="5067300" imgH="2971800" progId="Visio.Drawing.11">
                  <p:embed/>
                  <p:pic>
                    <p:nvPicPr>
                      <p:cNvPr id="4" name="Object 3">
                        <a:extLst>
                          <a:ext uri="{FF2B5EF4-FFF2-40B4-BE49-F238E27FC236}">
                            <a16:creationId xmlns:a16="http://schemas.microsoft.com/office/drawing/2014/main" id="{CF054A00-0C76-1D49-8736-C9D0895B7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750888"/>
                        <a:ext cx="6618287"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文本框 5">
            <a:extLst>
              <a:ext uri="{FF2B5EF4-FFF2-40B4-BE49-F238E27FC236}">
                <a16:creationId xmlns:a16="http://schemas.microsoft.com/office/drawing/2014/main" id="{DD8C6E5B-B1BF-1446-9BFF-B1CC2D74B85C}"/>
              </a:ext>
            </a:extLst>
          </p:cNvPr>
          <p:cNvSpPr txBox="1"/>
          <p:nvPr/>
        </p:nvSpPr>
        <p:spPr>
          <a:xfrm>
            <a:off x="971600" y="16260"/>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5.</a:t>
            </a:r>
            <a:r>
              <a:rPr lang="zh-CN" altLang="en-US" b="1" dirty="0">
                <a:solidFill>
                  <a:srgbClr val="123E61"/>
                </a:solidFill>
                <a:latin typeface="黑体" panose="02010609060101010101" pitchFamily="49" charset="-122"/>
                <a:ea typeface="黑体" panose="02010609060101010101" pitchFamily="49" charset="-122"/>
              </a:rPr>
              <a:t>检查点</a:t>
            </a:r>
          </a:p>
        </p:txBody>
      </p:sp>
      <p:sp>
        <p:nvSpPr>
          <p:cNvPr id="8" name="文本框 7">
            <a:extLst>
              <a:ext uri="{FF2B5EF4-FFF2-40B4-BE49-F238E27FC236}">
                <a16:creationId xmlns:a16="http://schemas.microsoft.com/office/drawing/2014/main" id="{4C904044-62EA-2E42-8748-21867BDB085B}"/>
              </a:ext>
            </a:extLst>
          </p:cNvPr>
          <p:cNvSpPr txBox="1"/>
          <p:nvPr/>
        </p:nvSpPr>
        <p:spPr>
          <a:xfrm>
            <a:off x="4723636" y="88268"/>
            <a:ext cx="2584668" cy="307777"/>
          </a:xfrm>
          <a:prstGeom prst="rect">
            <a:avLst/>
          </a:prstGeom>
          <a:noFill/>
        </p:spPr>
        <p:txBody>
          <a:bodyPr wrap="square" rtlCol="0">
            <a:spAutoFit/>
          </a:bodyPr>
          <a:lstStyle/>
          <a:p>
            <a:pPr algn="r"/>
            <a:r>
              <a:rPr lang="zh-CN" altLang="en-US" sz="1400" b="1" dirty="0">
                <a:solidFill>
                  <a:srgbClr val="14436A"/>
                </a:solidFill>
                <a:latin typeface="SimHei" panose="02010609060101010101" pitchFamily="49" charset="-122"/>
                <a:ea typeface="SimHei" panose="02010609060101010101" pitchFamily="49" charset="-122"/>
                <a:sym typeface="FZZhengHeiS-R-GB" charset="0"/>
              </a:rPr>
              <a:t>高速缓存一致性检查点</a:t>
            </a:r>
            <a:endParaRPr lang="zh-CN" altLang="en-US" sz="1400" b="1" dirty="0">
              <a:solidFill>
                <a:srgbClr val="123E61"/>
              </a:solidFill>
              <a:latin typeface="SimHei" panose="02010609060101010101" pitchFamily="49" charset="-122"/>
              <a:ea typeface="SimHei"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31</a:t>
            </a:fld>
            <a:endParaRPr lang="zh-CN" altLang="en-US"/>
          </a:p>
        </p:txBody>
      </p:sp>
    </p:spTree>
    <p:extLst>
      <p:ext uri="{BB962C8B-B14F-4D97-AF65-F5344CB8AC3E}">
        <p14:creationId xmlns:p14="http://schemas.microsoft.com/office/powerpoint/2010/main" val="22332681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E9B0F1E0-8956-694A-AD36-5FA6D603ECD6}"/>
              </a:ext>
            </a:extLst>
          </p:cNvPr>
          <p:cNvSpPr/>
          <p:nvPr/>
        </p:nvSpPr>
        <p:spPr>
          <a:xfrm>
            <a:off x="375726" y="844352"/>
            <a:ext cx="2018501"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数据转储</a:t>
            </a:r>
            <a:endParaRPr lang="en-US" altLang="zh-CN" sz="2000" dirty="0">
              <a:solidFill>
                <a:schemeClr val="accent1"/>
              </a:solidFill>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EE2FFF14-2E1F-D341-85F1-B5FC6DCA97F9}"/>
              </a:ext>
            </a:extLst>
          </p:cNvPr>
          <p:cNvSpPr/>
          <p:nvPr/>
        </p:nvSpPr>
        <p:spPr>
          <a:xfrm>
            <a:off x="815042" y="2511756"/>
            <a:ext cx="1813317" cy="338554"/>
          </a:xfrm>
          <a:prstGeom prst="rect">
            <a:avLst/>
          </a:prstGeom>
        </p:spPr>
        <p:txBody>
          <a:bodyPr wrap="none">
            <a:spAutoFit/>
          </a:bodyPr>
          <a:lstStyle/>
          <a:p>
            <a:pPr marL="800100" lvl="1" indent="-342900">
              <a:buFont typeface="Wingdings" pitchFamily="2" charset="2"/>
              <a:buChar char="l"/>
            </a:pPr>
            <a:r>
              <a:rPr lang="zh-CN" altLang="en-US" sz="1600" dirty="0">
                <a:solidFill>
                  <a:schemeClr val="accent1"/>
                </a:solidFill>
                <a:latin typeface="黑体" panose="02010609060101010101" pitchFamily="49" charset="-122"/>
                <a:ea typeface="黑体" panose="02010609060101010101" pitchFamily="49" charset="-122"/>
              </a:rPr>
              <a:t>转储方法</a:t>
            </a:r>
            <a:endParaRPr lang="en-US" altLang="zh-CN" sz="1600" dirty="0">
              <a:solidFill>
                <a:schemeClr val="accent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40FFF065-F035-4E4F-94B1-73E7D949D982}"/>
              </a:ext>
            </a:extLst>
          </p:cNvPr>
          <p:cNvSpPr/>
          <p:nvPr/>
        </p:nvSpPr>
        <p:spPr>
          <a:xfrm>
            <a:off x="704866" y="1549565"/>
            <a:ext cx="7899582" cy="773289"/>
          </a:xfrm>
          <a:prstGeom prst="rect">
            <a:avLst/>
          </a:prstGeom>
        </p:spPr>
        <p:txBody>
          <a:bodyPr wrap="square">
            <a:spAutoFit/>
          </a:bodyPr>
          <a:lstStyle/>
          <a:p>
            <a:pPr lvl="1">
              <a:lnSpc>
                <a:spcPct val="150000"/>
              </a:lnSpc>
              <a:spcBef>
                <a:spcPts val="500"/>
              </a:spcBef>
            </a:pPr>
            <a:r>
              <a:rPr lang="en-US" altLang="zh-CN" sz="1600" dirty="0">
                <a:latin typeface="黑体" panose="02010609060101010101" pitchFamily="49" charset="-122"/>
                <a:ea typeface="黑体" panose="02010609060101010101" pitchFamily="49" charset="-122"/>
              </a:rPr>
              <a:t>DBA</a:t>
            </a:r>
            <a:r>
              <a:rPr lang="zh-CN" altLang="en-US" sz="1600" dirty="0">
                <a:latin typeface="黑体" panose="02010609060101010101" pitchFamily="49" charset="-122"/>
                <a:ea typeface="黑体" panose="02010609060101010101" pitchFamily="49" charset="-122"/>
              </a:rPr>
              <a:t>定期地将整个数据库复制到某种存储介质（如磁带、磁盘、光盘等）上保存起来的过程。</a:t>
            </a:r>
            <a:endParaRPr lang="en-US" altLang="zh-CN" sz="16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3B351127-BC44-E444-8B95-0DED44846EDC}"/>
              </a:ext>
            </a:extLst>
          </p:cNvPr>
          <p:cNvSpPr/>
          <p:nvPr/>
        </p:nvSpPr>
        <p:spPr>
          <a:xfrm>
            <a:off x="704866" y="2864396"/>
            <a:ext cx="5041889" cy="861774"/>
          </a:xfrm>
          <a:prstGeom prst="rect">
            <a:avLst/>
          </a:prstGeom>
        </p:spPr>
        <p:txBody>
          <a:bodyPr wrap="square">
            <a:spAutoFit/>
          </a:bodyPr>
          <a:lstStyle/>
          <a:p>
            <a:pPr lvl="2"/>
            <a:r>
              <a:rPr lang="zh-CN" altLang="en-US" sz="1600" dirty="0">
                <a:latin typeface="黑体" panose="02010609060101010101" pitchFamily="49" charset="-122"/>
                <a:ea typeface="黑体" panose="02010609060101010101" pitchFamily="49" charset="-122"/>
              </a:rPr>
              <a:t>静态转储与动态转储</a:t>
            </a:r>
            <a:endParaRPr lang="en-US" altLang="zh-CN" sz="1600" dirty="0">
              <a:latin typeface="黑体" panose="02010609060101010101" pitchFamily="49" charset="-122"/>
              <a:ea typeface="黑体" panose="02010609060101010101" pitchFamily="49" charset="-122"/>
            </a:endParaRPr>
          </a:p>
          <a:p>
            <a:pPr lvl="2"/>
            <a:endParaRPr lang="en-US" altLang="zh-CN" sz="16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完全转储与增量转储</a:t>
            </a:r>
            <a:endParaRPr lang="zh-CN" altLang="en-US" sz="1600" dirty="0"/>
          </a:p>
        </p:txBody>
      </p:sp>
      <p:sp>
        <p:nvSpPr>
          <p:cNvPr id="14" name="文本框 13">
            <a:extLst>
              <a:ext uri="{FF2B5EF4-FFF2-40B4-BE49-F238E27FC236}">
                <a16:creationId xmlns:a16="http://schemas.microsoft.com/office/drawing/2014/main" id="{B4334FB7-9EB4-5449-B35B-605BDFB0B23D}"/>
              </a:ext>
            </a:extLst>
          </p:cNvPr>
          <p:cNvSpPr txBox="1"/>
          <p:nvPr/>
        </p:nvSpPr>
        <p:spPr>
          <a:xfrm>
            <a:off x="991944" y="22647"/>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数据转储</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32</a:t>
            </a:fld>
            <a:endParaRPr lang="zh-CN" altLang="en-US"/>
          </a:p>
        </p:txBody>
      </p:sp>
    </p:spTree>
    <p:extLst>
      <p:ext uri="{BB962C8B-B14F-4D97-AF65-F5344CB8AC3E}">
        <p14:creationId xmlns:p14="http://schemas.microsoft.com/office/powerpoint/2010/main" val="199033600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E3EB1F3-74D7-5A4A-8CB2-FE5596B38202}"/>
              </a:ext>
            </a:extLst>
          </p:cNvPr>
          <p:cNvSpPr txBox="1">
            <a:spLocks/>
          </p:cNvSpPr>
          <p:nvPr/>
        </p:nvSpPr>
        <p:spPr bwMode="auto">
          <a:xfrm>
            <a:off x="503548" y="628328"/>
            <a:ext cx="7481589" cy="37089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在系统中无运行事务时进行转储</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转储开始时数据库处于一致性状态</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转储期间不允许对数据库的任何存取、修改活动</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优点：实现简单</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缺点：降低了数据库的可用性</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转储必须等用户事务结束</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新的事务必须等转储结束</a:t>
            </a:r>
            <a:endParaRPr lang="en-US" altLang="zh-CN" sz="16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9F61007B-0A8E-BC40-92E0-A0E925B6CA1C}"/>
              </a:ext>
            </a:extLst>
          </p:cNvPr>
          <p:cNvSpPr txBox="1"/>
          <p:nvPr/>
        </p:nvSpPr>
        <p:spPr>
          <a:xfrm>
            <a:off x="5456440" y="94655"/>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静态转储</a:t>
            </a:r>
          </a:p>
        </p:txBody>
      </p:sp>
      <p:sp>
        <p:nvSpPr>
          <p:cNvPr id="4" name="文本框 3">
            <a:extLst>
              <a:ext uri="{FF2B5EF4-FFF2-40B4-BE49-F238E27FC236}">
                <a16:creationId xmlns:a16="http://schemas.microsoft.com/office/drawing/2014/main" id="{99B5680E-A9FB-0C45-A0C5-BACACB891101}"/>
              </a:ext>
            </a:extLst>
          </p:cNvPr>
          <p:cNvSpPr txBox="1"/>
          <p:nvPr/>
        </p:nvSpPr>
        <p:spPr>
          <a:xfrm>
            <a:off x="991944" y="22647"/>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数据转储</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33</a:t>
            </a:fld>
            <a:endParaRPr lang="zh-CN" altLang="en-US"/>
          </a:p>
        </p:txBody>
      </p:sp>
    </p:spTree>
    <p:extLst>
      <p:ext uri="{BB962C8B-B14F-4D97-AF65-F5344CB8AC3E}">
        <p14:creationId xmlns:p14="http://schemas.microsoft.com/office/powerpoint/2010/main" val="17526830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F61007B-0A8E-BC40-92E0-A0E925B6CA1C}"/>
              </a:ext>
            </a:extLst>
          </p:cNvPr>
          <p:cNvSpPr txBox="1"/>
          <p:nvPr/>
        </p:nvSpPr>
        <p:spPr>
          <a:xfrm>
            <a:off x="5456440" y="94655"/>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动态转储</a:t>
            </a:r>
          </a:p>
        </p:txBody>
      </p:sp>
      <p:sp>
        <p:nvSpPr>
          <p:cNvPr id="4" name="文本框 3">
            <a:extLst>
              <a:ext uri="{FF2B5EF4-FFF2-40B4-BE49-F238E27FC236}">
                <a16:creationId xmlns:a16="http://schemas.microsoft.com/office/drawing/2014/main" id="{99B5680E-A9FB-0C45-A0C5-BACACB891101}"/>
              </a:ext>
            </a:extLst>
          </p:cNvPr>
          <p:cNvSpPr txBox="1"/>
          <p:nvPr/>
        </p:nvSpPr>
        <p:spPr>
          <a:xfrm>
            <a:off x="991944" y="22647"/>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数据转储</a:t>
            </a:r>
          </a:p>
        </p:txBody>
      </p:sp>
      <p:sp>
        <p:nvSpPr>
          <p:cNvPr id="5" name="内容占位符 2">
            <a:extLst>
              <a:ext uri="{FF2B5EF4-FFF2-40B4-BE49-F238E27FC236}">
                <a16:creationId xmlns:a16="http://schemas.microsoft.com/office/drawing/2014/main" id="{8B7D21CF-6516-5D46-94A0-B550AB1250FB}"/>
              </a:ext>
            </a:extLst>
          </p:cNvPr>
          <p:cNvSpPr txBox="1">
            <a:spLocks/>
          </p:cNvSpPr>
          <p:nvPr/>
        </p:nvSpPr>
        <p:spPr bwMode="auto">
          <a:xfrm>
            <a:off x="539552" y="448255"/>
            <a:ext cx="8604448" cy="43204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转储操作与用户事务并发进行</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转储期间允许对数据库进行存取或修改</a:t>
            </a:r>
          </a:p>
          <a:p>
            <a:pPr marL="1029600" lvl="1">
              <a:lnSpc>
                <a:spcPct val="150000"/>
              </a:lnSpc>
              <a:buClr>
                <a:srgbClr val="FF0000"/>
              </a:buClr>
              <a:buFont typeface="Wingdings" pitchFamily="2" charset="2"/>
              <a:buChar char="l"/>
            </a:pPr>
            <a:r>
              <a:rPr lang="zh-CN" altLang="en-US" sz="1600" dirty="0">
                <a:latin typeface="黑体" panose="02010609060101010101" pitchFamily="49" charset="-122"/>
                <a:ea typeface="黑体" panose="02010609060101010101" pitchFamily="49" charset="-122"/>
              </a:rPr>
              <a:t>优点</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不用等待正在运行的用户事务结束</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不会影响新事务的运行</a:t>
            </a:r>
          </a:p>
          <a:p>
            <a:pPr marL="1029600" lvl="1">
              <a:lnSpc>
                <a:spcPct val="150000"/>
              </a:lnSpc>
              <a:buClr>
                <a:srgbClr val="FF0000"/>
              </a:buClr>
              <a:buFont typeface="Wingdings" pitchFamily="2" charset="2"/>
              <a:buChar char="l"/>
            </a:pPr>
            <a:r>
              <a:rPr lang="zh-CN" altLang="en-US" sz="1600" dirty="0">
                <a:latin typeface="黑体" panose="02010609060101010101" pitchFamily="49" charset="-122"/>
                <a:ea typeface="黑体" panose="02010609060101010101" pitchFamily="49" charset="-122"/>
              </a:rPr>
              <a:t>缺点</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不能保证副本中的数据正确有效</a:t>
            </a:r>
            <a:endParaRPr lang="en-US" altLang="zh-CN" sz="1600" dirty="0">
              <a:latin typeface="黑体" panose="02010609060101010101" pitchFamily="49" charset="-122"/>
              <a:ea typeface="黑体" panose="02010609060101010101" pitchFamily="49" charset="-122"/>
            </a:endParaRPr>
          </a:p>
          <a:p>
            <a:pPr marL="1029600" lvl="1">
              <a:lnSpc>
                <a:spcPct val="150000"/>
              </a:lnSpc>
              <a:buClr>
                <a:srgbClr val="FF0000"/>
              </a:buClr>
              <a:buFont typeface="Wingdings" pitchFamily="2" charset="2"/>
              <a:buChar char="l"/>
            </a:pPr>
            <a:r>
              <a:rPr lang="zh-CN" altLang="en-US" sz="1600" dirty="0">
                <a:latin typeface="黑体" panose="02010609060101010101" pitchFamily="49" charset="-122"/>
                <a:ea typeface="黑体" panose="02010609060101010101" pitchFamily="49" charset="-122"/>
              </a:rPr>
              <a:t>利用动态转储得到的副本进行故障恢复</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需要把动态转储期间各事务对数据库的修改活动登记下来，建立日志文件</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后备副本加上日志文件才能把数据库恢复到某一时刻的正确状态</a:t>
            </a:r>
            <a:endParaRPr lang="en-US" altLang="zh-CN" sz="1600" dirty="0">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34</a:t>
            </a:fld>
            <a:endParaRPr lang="zh-CN" altLang="en-US"/>
          </a:p>
        </p:txBody>
      </p:sp>
    </p:spTree>
    <p:extLst>
      <p:ext uri="{BB962C8B-B14F-4D97-AF65-F5344CB8AC3E}">
        <p14:creationId xmlns:p14="http://schemas.microsoft.com/office/powerpoint/2010/main" val="47961252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 calcmode="lin" valueType="num">
                                      <p:cBhvr additive="base">
                                        <p:cTn id="2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 calcmode="lin" valueType="num">
                                      <p:cBhvr additive="base">
                                        <p:cTn id="3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C2E9827-1313-C041-99BB-A544E7E9E828}"/>
              </a:ext>
            </a:extLst>
          </p:cNvPr>
          <p:cNvSpPr txBox="1">
            <a:spLocks/>
          </p:cNvSpPr>
          <p:nvPr/>
        </p:nvSpPr>
        <p:spPr bwMode="auto">
          <a:xfrm>
            <a:off x="536867" y="942915"/>
            <a:ext cx="8041902" cy="32858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完全转储</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每次转储全部数据库</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增量转储</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只转储上次转储后更新过的数据</a:t>
            </a:r>
          </a:p>
          <a:p>
            <a:pPr lvl="1">
              <a:lnSpc>
                <a:spcPct val="150000"/>
              </a:lnSpc>
              <a:buClr>
                <a:srgbClr val="FF0000"/>
              </a:buClr>
              <a:buFont typeface="Wingdings" pitchFamily="2" charset="2"/>
              <a:buChar char="l"/>
            </a:pPr>
            <a:r>
              <a:rPr lang="zh-CN" altLang="en-US" sz="2000" dirty="0">
                <a:latin typeface="黑体" panose="02010609060101010101" pitchFamily="49" charset="-122"/>
                <a:ea typeface="黑体" panose="02010609060101010101" pitchFamily="49" charset="-122"/>
              </a:rPr>
              <a:t>完全转储与增量转储比较</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从恢复角度看，使用完全转储得到的后备副本进行恢复往往更方便</a:t>
            </a:r>
          </a:p>
          <a:p>
            <a:pPr lvl="2">
              <a:lnSpc>
                <a:spcPct val="150000"/>
              </a:lnSpc>
              <a:buClr>
                <a:srgbClr val="FF0000"/>
              </a:buClr>
              <a:buFont typeface="Wingdings" pitchFamily="2" charset="2"/>
              <a:buChar char="Ø"/>
            </a:pPr>
            <a:r>
              <a:rPr lang="zh-CN" altLang="en-US" sz="1600" dirty="0">
                <a:latin typeface="黑体" panose="02010609060101010101" pitchFamily="49" charset="-122"/>
                <a:ea typeface="黑体" panose="02010609060101010101" pitchFamily="49" charset="-122"/>
              </a:rPr>
              <a:t>但如果数据库很大，事务处理又十分频繁，则增量转储方式更实用更有效</a:t>
            </a:r>
            <a:endParaRPr lang="en-US" altLang="zh-CN" sz="16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AAF34384-5380-8A44-BDDF-EAAD33DF5B7E}"/>
              </a:ext>
            </a:extLst>
          </p:cNvPr>
          <p:cNvSpPr txBox="1"/>
          <p:nvPr/>
        </p:nvSpPr>
        <p:spPr>
          <a:xfrm>
            <a:off x="5456440" y="94655"/>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动态转储</a:t>
            </a:r>
          </a:p>
        </p:txBody>
      </p:sp>
      <p:sp>
        <p:nvSpPr>
          <p:cNvPr id="4" name="文本框 3">
            <a:extLst>
              <a:ext uri="{FF2B5EF4-FFF2-40B4-BE49-F238E27FC236}">
                <a16:creationId xmlns:a16="http://schemas.microsoft.com/office/drawing/2014/main" id="{31DE723C-1B76-F94E-BFC0-A3A15FBE9564}"/>
              </a:ext>
            </a:extLst>
          </p:cNvPr>
          <p:cNvSpPr txBox="1"/>
          <p:nvPr/>
        </p:nvSpPr>
        <p:spPr>
          <a:xfrm>
            <a:off x="991944" y="22647"/>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6.</a:t>
            </a:r>
            <a:r>
              <a:rPr lang="zh-CN" altLang="en-US" b="1" dirty="0">
                <a:solidFill>
                  <a:srgbClr val="123E61"/>
                </a:solidFill>
                <a:latin typeface="黑体" panose="02010609060101010101" pitchFamily="49" charset="-122"/>
                <a:ea typeface="黑体" panose="02010609060101010101" pitchFamily="49" charset="-122"/>
              </a:rPr>
              <a:t>数据转储</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35</a:t>
            </a:fld>
            <a:endParaRPr lang="zh-CN" altLang="en-US"/>
          </a:p>
        </p:txBody>
      </p:sp>
    </p:spTree>
    <p:extLst>
      <p:ext uri="{BB962C8B-B14F-4D97-AF65-F5344CB8AC3E}">
        <p14:creationId xmlns:p14="http://schemas.microsoft.com/office/powerpoint/2010/main" val="63236745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FD5644F2-16F3-2A4E-BD1A-714DEEF81ACF}"/>
              </a:ext>
            </a:extLst>
          </p:cNvPr>
          <p:cNvSpPr txBox="1"/>
          <p:nvPr/>
        </p:nvSpPr>
        <p:spPr>
          <a:xfrm>
            <a:off x="935596" y="52264"/>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恢复处理</a:t>
            </a:r>
          </a:p>
        </p:txBody>
      </p:sp>
      <p:sp>
        <p:nvSpPr>
          <p:cNvPr id="2" name="矩形 1">
            <a:extLst>
              <a:ext uri="{FF2B5EF4-FFF2-40B4-BE49-F238E27FC236}">
                <a16:creationId xmlns:a16="http://schemas.microsoft.com/office/drawing/2014/main" id="{AD57F4C4-5874-DB45-8C54-8E48FBA3A42C}"/>
              </a:ext>
            </a:extLst>
          </p:cNvPr>
          <p:cNvSpPr/>
          <p:nvPr/>
        </p:nvSpPr>
        <p:spPr>
          <a:xfrm>
            <a:off x="579440" y="988368"/>
            <a:ext cx="7376936" cy="2262158"/>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事务故障</a:t>
            </a:r>
            <a:endParaRPr lang="en-US" altLang="zh-CN" sz="2000" dirty="0">
              <a:solidFill>
                <a:schemeClr val="accent1"/>
              </a:solidFill>
              <a:latin typeface="黑体" panose="02010609060101010101" pitchFamily="49" charset="-122"/>
              <a:ea typeface="黑体" panose="02010609060101010101" pitchFamily="49" charset="-122"/>
            </a:endParaRPr>
          </a:p>
          <a:p>
            <a:pPr lvl="2"/>
            <a:endParaRPr lang="en-US" altLang="zh-CN" sz="1400" dirty="0">
              <a:solidFill>
                <a:schemeClr val="tx2"/>
              </a:solidFill>
              <a:latin typeface="黑体" panose="02010609060101010101" pitchFamily="49" charset="-122"/>
              <a:ea typeface="黑体" panose="02010609060101010101" pitchFamily="49" charset="-122"/>
              <a:sym typeface="FZHei-B01S" charset="0"/>
            </a:endParaRPr>
          </a:p>
          <a:p>
            <a:pPr marL="1257300" lvl="2" indent="-342900">
              <a:buFont typeface="Wingdings" pitchFamily="2" charset="2"/>
              <a:buChar char="l"/>
            </a:pPr>
            <a:r>
              <a:rPr lang="zh-CN" altLang="en-US" dirty="0">
                <a:solidFill>
                  <a:schemeClr val="tx2"/>
                </a:solidFill>
                <a:latin typeface="黑体" panose="02010609060101010101" pitchFamily="49" charset="-122"/>
                <a:ea typeface="黑体" panose="02010609060101010101" pitchFamily="49" charset="-122"/>
              </a:rPr>
              <a:t>逻辑错误</a:t>
            </a:r>
            <a:endParaRPr lang="en-US" altLang="zh-CN" dirty="0">
              <a:solidFill>
                <a:schemeClr val="tx2"/>
              </a:solidFill>
              <a:latin typeface="黑体" panose="02010609060101010101" pitchFamily="49" charset="-122"/>
              <a:ea typeface="黑体" panose="02010609060101010101" pitchFamily="49" charset="-122"/>
            </a:endParaRPr>
          </a:p>
          <a:p>
            <a:pPr marL="1257300" lvl="2" indent="-342900">
              <a:buFont typeface="Wingdings" pitchFamily="2" charset="2"/>
              <a:buChar char="l"/>
            </a:pPr>
            <a:endParaRPr lang="en-US" altLang="zh-CN" sz="1400" dirty="0">
              <a:solidFill>
                <a:schemeClr val="tx2"/>
              </a:solidFill>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事务由于内部条件（如非法输入、溢出等）无法继续正常执行。</a:t>
            </a:r>
            <a:endParaRPr lang="en-US" altLang="zh-CN" sz="1600" dirty="0">
              <a:latin typeface="黑体" panose="02010609060101010101" pitchFamily="49" charset="-122"/>
              <a:ea typeface="黑体" panose="02010609060101010101" pitchFamily="49" charset="-122"/>
            </a:endParaRPr>
          </a:p>
          <a:p>
            <a:pPr lvl="2"/>
            <a:endParaRPr lang="en-US" altLang="zh-CN" sz="1100" dirty="0">
              <a:latin typeface="黑体" panose="02010609060101010101" pitchFamily="49" charset="-122"/>
              <a:ea typeface="黑体" panose="02010609060101010101" pitchFamily="49" charset="-122"/>
            </a:endParaRPr>
          </a:p>
          <a:p>
            <a:pPr marL="1257300" lvl="2" indent="-342900">
              <a:buFont typeface="Wingdings" pitchFamily="2" charset="2"/>
              <a:buChar char="l"/>
            </a:pPr>
            <a:r>
              <a:rPr lang="zh-CN" altLang="en-US" dirty="0">
                <a:solidFill>
                  <a:schemeClr val="tx2"/>
                </a:solidFill>
                <a:latin typeface="黑体" panose="02010609060101010101" pitchFamily="49" charset="-122"/>
                <a:ea typeface="黑体" panose="02010609060101010101" pitchFamily="49" charset="-122"/>
              </a:rPr>
              <a:t>系统错误</a:t>
            </a:r>
            <a:endParaRPr lang="en-US" altLang="zh-CN" dirty="0">
              <a:solidFill>
                <a:schemeClr val="tx2"/>
              </a:solidFill>
              <a:latin typeface="黑体" panose="02010609060101010101" pitchFamily="49" charset="-122"/>
              <a:ea typeface="黑体" panose="02010609060101010101" pitchFamily="49" charset="-122"/>
            </a:endParaRPr>
          </a:p>
          <a:p>
            <a:pPr marL="1257300" lvl="2" indent="-342900">
              <a:buFont typeface="Wingdings" pitchFamily="2" charset="2"/>
              <a:buChar char="l"/>
            </a:pPr>
            <a:endParaRPr lang="en-US" altLang="zh-CN" sz="1400" dirty="0">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系统进入一种不良状态（如死锁），事务无法继续正常执行。</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3F046FF6-2431-1D40-8DE5-E53FDA05E4FE}"/>
              </a:ext>
            </a:extLst>
          </p:cNvPr>
          <p:cNvSpPr txBox="1"/>
          <p:nvPr/>
        </p:nvSpPr>
        <p:spPr>
          <a:xfrm>
            <a:off x="5493986" y="124272"/>
            <a:ext cx="1847736" cy="307777"/>
          </a:xfrm>
          <a:prstGeom prst="rect">
            <a:avLst/>
          </a:prstGeom>
          <a:noFill/>
        </p:spPr>
        <p:txBody>
          <a:bodyPr wrap="square" rtlCol="0">
            <a:spAutoFit/>
          </a:bodyPr>
          <a:lstStyle/>
          <a:p>
            <a:r>
              <a:rPr lang="zh-CN" altLang="en-US" sz="1400" b="1" dirty="0">
                <a:solidFill>
                  <a:srgbClr val="123E61"/>
                </a:solidFill>
                <a:latin typeface="黑体" panose="02010609060101010101" pitchFamily="49" charset="-122"/>
                <a:ea typeface="黑体" panose="02010609060101010101" pitchFamily="49" charset="-122"/>
              </a:rPr>
              <a:t>事务故障的恢复</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36</a:t>
            </a:fld>
            <a:endParaRPr lang="zh-CN" altLang="en-US"/>
          </a:p>
        </p:txBody>
      </p:sp>
    </p:spTree>
    <p:extLst>
      <p:ext uri="{BB962C8B-B14F-4D97-AF65-F5344CB8AC3E}">
        <p14:creationId xmlns:p14="http://schemas.microsoft.com/office/powerpoint/2010/main" val="24145398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 calcmode="lin" valueType="num">
                                      <p:cBhvr additive="base">
                                        <p:cTn id="2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65A9A7-6117-B349-9F5E-7CA279453A05}"/>
              </a:ext>
            </a:extLst>
          </p:cNvPr>
          <p:cNvSpPr/>
          <p:nvPr/>
        </p:nvSpPr>
        <p:spPr>
          <a:xfrm>
            <a:off x="608738" y="855518"/>
            <a:ext cx="8542312" cy="861774"/>
          </a:xfrm>
          <a:prstGeom prst="rect">
            <a:avLst/>
          </a:prstGeom>
        </p:spPr>
        <p:txBody>
          <a:bodyPr wrap="square">
            <a:spAutoFit/>
          </a:bodyPr>
          <a:lstStyle/>
          <a:p>
            <a:pPr lvl="1"/>
            <a:r>
              <a:rPr lang="en-US" altLang="zh-CN" sz="1600" dirty="0">
                <a:latin typeface="黑体" panose="02010609060101010101" pitchFamily="49" charset="-122"/>
                <a:ea typeface="黑体" panose="02010609060101010101" pitchFamily="49" charset="-122"/>
              </a:rPr>
              <a:t>	</a:t>
            </a:r>
          </a:p>
          <a:p>
            <a:pPr lvl="1"/>
            <a:r>
              <a:rPr lang="zh-CN" altLang="en-US" sz="1600" dirty="0">
                <a:latin typeface="黑体" panose="02010609060101010101" pitchFamily="49" charset="-122"/>
                <a:ea typeface="黑体" panose="02010609060101010101" pitchFamily="49" charset="-122"/>
              </a:rPr>
              <a:t>   利用日志文件</a:t>
            </a:r>
            <a:r>
              <a:rPr lang="zh-CN" altLang="en-US" sz="1600" dirty="0">
                <a:solidFill>
                  <a:srgbClr val="FF0000"/>
                </a:solidFill>
                <a:latin typeface="黑体" panose="02010609060101010101" pitchFamily="49" charset="-122"/>
                <a:ea typeface="黑体" panose="02010609060101010101" pitchFamily="49" charset="-122"/>
              </a:rPr>
              <a:t>撤销</a:t>
            </a:r>
            <a:r>
              <a:rPr lang="zh-CN" altLang="en-US" sz="1600" dirty="0">
                <a:latin typeface="黑体" panose="02010609060101010101" pitchFamily="49" charset="-122"/>
                <a:ea typeface="黑体" panose="02010609060101010101" pitchFamily="49" charset="-122"/>
              </a:rPr>
              <a:t>此事务对数据库已经进行做过的</a:t>
            </a:r>
            <a:r>
              <a:rPr lang="zh-CN" altLang="en-US" sz="1600" dirty="0">
                <a:solidFill>
                  <a:srgbClr val="FF0000"/>
                </a:solidFill>
                <a:latin typeface="黑体" panose="02010609060101010101" pitchFamily="49" charset="-122"/>
                <a:ea typeface="黑体" panose="02010609060101010101" pitchFamily="49" charset="-122"/>
              </a:rPr>
              <a:t>修改</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lvl="1"/>
            <a:endParaRPr lang="en-US" altLang="zh-CN" sz="160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AD57F4C4-5874-DB45-8C54-8E48FBA3A42C}"/>
              </a:ext>
            </a:extLst>
          </p:cNvPr>
          <p:cNvSpPr/>
          <p:nvPr/>
        </p:nvSpPr>
        <p:spPr>
          <a:xfrm>
            <a:off x="610185" y="1658794"/>
            <a:ext cx="6588732" cy="3139321"/>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恢复处理</a:t>
            </a: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dirty="0">
              <a:solidFill>
                <a:schemeClr val="accent1"/>
              </a:solidFill>
              <a:latin typeface="黑体" panose="02010609060101010101" pitchFamily="49" charset="-122"/>
              <a:ea typeface="黑体" panose="02010609060101010101" pitchFamily="49" charset="-122"/>
            </a:endParaRPr>
          </a:p>
          <a:p>
            <a:pPr marL="1257300" lvl="2" indent="-342900">
              <a:buClr>
                <a:srgbClr val="0070C0"/>
              </a:buClr>
              <a:buFont typeface="Wingdings" pitchFamily="2" charset="2"/>
              <a:buChar char="u"/>
            </a:pPr>
            <a:r>
              <a:rPr lang="zh-CN" altLang="en-US" dirty="0">
                <a:solidFill>
                  <a:schemeClr val="tx2"/>
                </a:solidFill>
                <a:latin typeface="黑体" panose="02010609060101010101" pitchFamily="49" charset="-122"/>
                <a:ea typeface="黑体" panose="02010609060101010101" pitchFamily="49" charset="-122"/>
                <a:sym typeface="FZHei-B01S" charset="0"/>
              </a:rPr>
              <a:t>后像后写</a:t>
            </a:r>
            <a:endParaRPr lang="en-US" altLang="zh-CN" dirty="0">
              <a:solidFill>
                <a:schemeClr val="tx2"/>
              </a:solidFill>
              <a:latin typeface="黑体" panose="02010609060101010101" pitchFamily="49" charset="-122"/>
              <a:ea typeface="黑体" panose="02010609060101010101" pitchFamily="49" charset="-122"/>
              <a:sym typeface="FZHei-B01S" charset="0"/>
            </a:endParaRPr>
          </a:p>
          <a:p>
            <a:pPr lvl="2"/>
            <a:r>
              <a:rPr lang="zh-CN" altLang="en-US" sz="1600" dirty="0">
                <a:latin typeface="黑体" panose="02010609060101010101" pitchFamily="49" charset="-122"/>
                <a:ea typeface="黑体" panose="02010609060101010101" pitchFamily="49" charset="-122"/>
              </a:rPr>
              <a:t>恢复管理器</a:t>
            </a:r>
            <a:r>
              <a:rPr lang="zh-CN" altLang="en-US" sz="1600" dirty="0">
                <a:solidFill>
                  <a:srgbClr val="FF0000"/>
                </a:solidFill>
                <a:latin typeface="黑体" panose="02010609060101010101" pitchFamily="49" charset="-122"/>
                <a:ea typeface="黑体" panose="02010609060101010101" pitchFamily="49" charset="-122"/>
              </a:rPr>
              <a:t>忽略</a:t>
            </a:r>
            <a:r>
              <a:rPr lang="zh-CN" altLang="en-US" sz="1600" dirty="0">
                <a:latin typeface="黑体" panose="02010609060101010101" pitchFamily="49" charset="-122"/>
                <a:ea typeface="黑体" panose="02010609060101010101" pitchFamily="49" charset="-122"/>
              </a:rPr>
              <a:t>这些未完成的事务。</a:t>
            </a:r>
            <a:endParaRPr lang="en-US" altLang="zh-CN" sz="1600" dirty="0">
              <a:latin typeface="黑体" panose="02010609060101010101" pitchFamily="49" charset="-122"/>
              <a:ea typeface="黑体" panose="02010609060101010101" pitchFamily="49" charset="-122"/>
            </a:endParaRPr>
          </a:p>
          <a:p>
            <a:pPr lvl="2"/>
            <a:endParaRPr lang="en-US" altLang="zh-CN" dirty="0">
              <a:solidFill>
                <a:schemeClr val="tx2"/>
              </a:solidFill>
              <a:latin typeface="黑体" panose="02010609060101010101" pitchFamily="49" charset="-122"/>
              <a:ea typeface="黑体" panose="02010609060101010101" pitchFamily="49" charset="-122"/>
              <a:sym typeface="FZHei-B01S" charset="0"/>
            </a:endParaRPr>
          </a:p>
          <a:p>
            <a:pPr marL="1257300" lvl="2" indent="-342900">
              <a:buClr>
                <a:srgbClr val="0070C0"/>
              </a:buClr>
              <a:buFont typeface="Wingdings" pitchFamily="2" charset="2"/>
              <a:buChar char="u"/>
            </a:pPr>
            <a:r>
              <a:rPr lang="zh-CN" altLang="en-US" dirty="0">
                <a:solidFill>
                  <a:schemeClr val="tx2"/>
                </a:solidFill>
                <a:latin typeface="黑体" panose="02010609060101010101" pitchFamily="49" charset="-122"/>
                <a:ea typeface="黑体" panose="02010609060101010101" pitchFamily="49" charset="-122"/>
              </a:rPr>
              <a:t>后像前写</a:t>
            </a:r>
            <a:endParaRPr lang="en-US" altLang="zh-CN" dirty="0">
              <a:solidFill>
                <a:schemeClr val="tx2"/>
              </a:solidFill>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使用日志文件</a:t>
            </a:r>
            <a:r>
              <a:rPr lang="zh-CN" altLang="en-US" sz="1600" dirty="0">
                <a:solidFill>
                  <a:srgbClr val="FF0000"/>
                </a:solidFill>
                <a:latin typeface="黑体" panose="02010609060101010101" pitchFamily="49" charset="-122"/>
                <a:ea typeface="黑体" panose="02010609060101010101" pitchFamily="49" charset="-122"/>
              </a:rPr>
              <a:t>撤销</a:t>
            </a:r>
            <a:r>
              <a:rPr lang="zh-CN" altLang="en-US" sz="1600" dirty="0">
                <a:latin typeface="黑体" panose="02010609060101010101" pitchFamily="49" charset="-122"/>
                <a:ea typeface="黑体" panose="02010609060101010101" pitchFamily="49" charset="-122"/>
              </a:rPr>
              <a:t>此事务对数据库的修改</a:t>
            </a:r>
            <a:endParaRPr lang="en-US" altLang="zh-CN" sz="1600" dirty="0">
              <a:latin typeface="黑体" panose="02010609060101010101" pitchFamily="49" charset="-122"/>
              <a:ea typeface="黑体" panose="02010609060101010101" pitchFamily="49" charset="-122"/>
            </a:endParaRPr>
          </a:p>
          <a:p>
            <a:pPr lvl="2"/>
            <a:endParaRPr lang="en-US" altLang="zh-CN" dirty="0">
              <a:latin typeface="黑体" panose="02010609060101010101" pitchFamily="49" charset="-122"/>
              <a:ea typeface="黑体" panose="02010609060101010101" pitchFamily="49" charset="-122"/>
            </a:endParaRPr>
          </a:p>
          <a:p>
            <a:pPr marL="1257300" lvl="2" indent="-342900">
              <a:buClr>
                <a:srgbClr val="0070C0"/>
              </a:buClr>
              <a:buFont typeface="Wingdings" pitchFamily="2" charset="2"/>
              <a:buChar char="u"/>
            </a:pPr>
            <a:r>
              <a:rPr lang="zh-CN" altLang="en-US" dirty="0">
                <a:solidFill>
                  <a:schemeClr val="tx2"/>
                </a:solidFill>
                <a:latin typeface="黑体" panose="02010609060101010101" pitchFamily="49" charset="-122"/>
                <a:ea typeface="黑体" panose="02010609060101010101" pitchFamily="49" charset="-122"/>
              </a:rPr>
              <a:t>后像前后写</a:t>
            </a:r>
            <a:endParaRPr lang="en-US" altLang="zh-CN" dirty="0">
              <a:solidFill>
                <a:schemeClr val="tx2"/>
              </a:solidFill>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使用日志文件</a:t>
            </a:r>
            <a:r>
              <a:rPr lang="zh-CN" altLang="en-US" sz="1600" dirty="0">
                <a:solidFill>
                  <a:srgbClr val="FF0000"/>
                </a:solidFill>
                <a:latin typeface="黑体" panose="02010609060101010101" pitchFamily="49" charset="-122"/>
                <a:ea typeface="黑体" panose="02010609060101010101" pitchFamily="49" charset="-122"/>
              </a:rPr>
              <a:t>撤销</a:t>
            </a:r>
            <a:r>
              <a:rPr lang="zh-CN" altLang="en-US" sz="1600" dirty="0">
                <a:latin typeface="黑体" panose="02010609060101010101" pitchFamily="49" charset="-122"/>
                <a:ea typeface="黑体" panose="02010609060101010101" pitchFamily="49" charset="-122"/>
              </a:rPr>
              <a:t>此事务对数据库的修改</a:t>
            </a:r>
            <a:endParaRPr lang="en-US" altLang="zh-CN" sz="1600" dirty="0">
              <a:latin typeface="黑体" panose="02010609060101010101" pitchFamily="49" charset="-122"/>
              <a:ea typeface="黑体" panose="02010609060101010101" pitchFamily="49" charset="-122"/>
            </a:endParaRPr>
          </a:p>
          <a:p>
            <a:pPr lvl="2"/>
            <a:endParaRPr lang="zh-CN" altLang="en-US" dirty="0">
              <a:solidFill>
                <a:schemeClr val="tx2"/>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3F046FF6-2431-1D40-8DE5-E53FDA05E4FE}"/>
              </a:ext>
            </a:extLst>
          </p:cNvPr>
          <p:cNvSpPr txBox="1"/>
          <p:nvPr/>
        </p:nvSpPr>
        <p:spPr>
          <a:xfrm>
            <a:off x="5508104" y="124272"/>
            <a:ext cx="1833618" cy="307777"/>
          </a:xfrm>
          <a:prstGeom prst="rect">
            <a:avLst/>
          </a:prstGeom>
          <a:noFill/>
        </p:spPr>
        <p:txBody>
          <a:bodyPr wrap="square" rtlCol="0">
            <a:spAutoFit/>
          </a:bodyPr>
          <a:lstStyle/>
          <a:p>
            <a:r>
              <a:rPr lang="zh-CN" altLang="en-US" sz="1400" b="1" dirty="0">
                <a:solidFill>
                  <a:srgbClr val="123E61"/>
                </a:solidFill>
                <a:latin typeface="黑体" panose="02010609060101010101" pitchFamily="49" charset="-122"/>
                <a:ea typeface="黑体" panose="02010609060101010101" pitchFamily="49" charset="-122"/>
              </a:rPr>
              <a:t>事务故障的恢复</a:t>
            </a:r>
          </a:p>
        </p:txBody>
      </p:sp>
      <p:sp>
        <p:nvSpPr>
          <p:cNvPr id="11" name="文本框 10">
            <a:extLst>
              <a:ext uri="{FF2B5EF4-FFF2-40B4-BE49-F238E27FC236}">
                <a16:creationId xmlns:a16="http://schemas.microsoft.com/office/drawing/2014/main" id="{381724B2-E289-6B4E-87E5-17F290FB9930}"/>
              </a:ext>
            </a:extLst>
          </p:cNvPr>
          <p:cNvSpPr txBox="1"/>
          <p:nvPr/>
        </p:nvSpPr>
        <p:spPr>
          <a:xfrm>
            <a:off x="935596" y="52264"/>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恢复处理</a:t>
            </a:r>
          </a:p>
        </p:txBody>
      </p:sp>
      <p:sp>
        <p:nvSpPr>
          <p:cNvPr id="4" name="矩形 3">
            <a:extLst>
              <a:ext uri="{FF2B5EF4-FFF2-40B4-BE49-F238E27FC236}">
                <a16:creationId xmlns:a16="http://schemas.microsoft.com/office/drawing/2014/main" id="{EF139CB1-F780-D840-80FD-BDADBEDFA128}"/>
              </a:ext>
            </a:extLst>
          </p:cNvPr>
          <p:cNvSpPr/>
          <p:nvPr/>
        </p:nvSpPr>
        <p:spPr>
          <a:xfrm>
            <a:off x="608738" y="513906"/>
            <a:ext cx="2018501"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恢复策略</a:t>
            </a:r>
            <a:endParaRPr lang="en-US" altLang="zh-CN" sz="2000" dirty="0">
              <a:solidFill>
                <a:schemeClr val="accent1"/>
              </a:solidFill>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37</a:t>
            </a:fld>
            <a:endParaRPr lang="zh-CN" altLang="en-US"/>
          </a:p>
        </p:txBody>
      </p:sp>
    </p:spTree>
    <p:extLst>
      <p:ext uri="{BB962C8B-B14F-4D97-AF65-F5344CB8AC3E}">
        <p14:creationId xmlns:p14="http://schemas.microsoft.com/office/powerpoint/2010/main" val="413195082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3F046FF6-2431-1D40-8DE5-E53FDA05E4FE}"/>
              </a:ext>
            </a:extLst>
          </p:cNvPr>
          <p:cNvSpPr txBox="1"/>
          <p:nvPr/>
        </p:nvSpPr>
        <p:spPr>
          <a:xfrm>
            <a:off x="5472100" y="124272"/>
            <a:ext cx="1869622" cy="307777"/>
          </a:xfrm>
          <a:prstGeom prst="rect">
            <a:avLst/>
          </a:prstGeom>
          <a:noFill/>
        </p:spPr>
        <p:txBody>
          <a:bodyPr wrap="square" rtlCol="0">
            <a:spAutoFit/>
          </a:bodyPr>
          <a:lstStyle/>
          <a:p>
            <a:r>
              <a:rPr lang="zh-CN" altLang="en-US" sz="1400" b="1" dirty="0">
                <a:solidFill>
                  <a:srgbClr val="123E61"/>
                </a:solidFill>
                <a:latin typeface="黑体" panose="02010609060101010101" pitchFamily="49" charset="-122"/>
                <a:ea typeface="黑体" panose="02010609060101010101" pitchFamily="49" charset="-122"/>
              </a:rPr>
              <a:t>系统故障的恢复</a:t>
            </a:r>
          </a:p>
        </p:txBody>
      </p:sp>
      <p:sp>
        <p:nvSpPr>
          <p:cNvPr id="11" name="矩形 10">
            <a:extLst>
              <a:ext uri="{FF2B5EF4-FFF2-40B4-BE49-F238E27FC236}">
                <a16:creationId xmlns:a16="http://schemas.microsoft.com/office/drawing/2014/main" id="{5757C021-CB70-BE43-BEF8-D7560421981A}"/>
              </a:ext>
            </a:extLst>
          </p:cNvPr>
          <p:cNvSpPr/>
          <p:nvPr/>
        </p:nvSpPr>
        <p:spPr>
          <a:xfrm>
            <a:off x="493539" y="585322"/>
            <a:ext cx="2223686" cy="461665"/>
          </a:xfrm>
          <a:prstGeom prst="rect">
            <a:avLst/>
          </a:prstGeom>
        </p:spPr>
        <p:txBody>
          <a:bodyPr wrap="none">
            <a:spAutoFit/>
          </a:bodyPr>
          <a:lstStyle/>
          <a:p>
            <a:pPr marL="800100" lvl="1" indent="-342900">
              <a:buFont typeface="Wingdings" pitchFamily="2" charset="2"/>
              <a:buChar char="l"/>
            </a:pPr>
            <a:r>
              <a:rPr lang="zh-CN" altLang="en-US" sz="2400" dirty="0">
                <a:solidFill>
                  <a:schemeClr val="accent1"/>
                </a:solidFill>
                <a:latin typeface="黑体" panose="02010609060101010101" pitchFamily="49" charset="-122"/>
                <a:ea typeface="黑体" panose="02010609060101010101" pitchFamily="49" charset="-122"/>
              </a:rPr>
              <a:t>系统故障</a:t>
            </a:r>
            <a:endParaRPr lang="en-US" altLang="zh-CN" sz="2400" dirty="0">
              <a:solidFill>
                <a:schemeClr val="accent1"/>
              </a:solidFill>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AB398633-A556-D043-869B-C6E9B8CAB980}"/>
              </a:ext>
            </a:extLst>
          </p:cNvPr>
          <p:cNvSpPr/>
          <p:nvPr/>
        </p:nvSpPr>
        <p:spPr>
          <a:xfrm>
            <a:off x="1499646" y="1061602"/>
            <a:ext cx="6314990" cy="338554"/>
          </a:xfrm>
          <a:prstGeom prst="rect">
            <a:avLst/>
          </a:prstGeom>
        </p:spPr>
        <p:txBody>
          <a:bodyPr wrap="square">
            <a:spAutoFit/>
          </a:bodyPr>
          <a:lstStyle/>
          <a:p>
            <a:r>
              <a:rPr lang="zh-CN" altLang="en-US" sz="1600" dirty="0">
                <a:latin typeface="黑体" panose="02010609060101010101" pitchFamily="49" charset="-122"/>
                <a:ea typeface="黑体" panose="02010609060101010101" pitchFamily="49" charset="-122"/>
              </a:rPr>
              <a:t>包括硬件故障、数据库软件或操作系统的漏洞造成的系统停止运转。</a:t>
            </a:r>
            <a:endParaRPr lang="zh-CN" altLang="en-US" sz="1600" dirty="0"/>
          </a:p>
        </p:txBody>
      </p:sp>
      <p:sp>
        <p:nvSpPr>
          <p:cNvPr id="16" name="文本框 15">
            <a:extLst>
              <a:ext uri="{FF2B5EF4-FFF2-40B4-BE49-F238E27FC236}">
                <a16:creationId xmlns:a16="http://schemas.microsoft.com/office/drawing/2014/main" id="{3BC1F531-6786-4642-86E2-0DE10AC5C8C2}"/>
              </a:ext>
            </a:extLst>
          </p:cNvPr>
          <p:cNvSpPr txBox="1"/>
          <p:nvPr/>
        </p:nvSpPr>
        <p:spPr>
          <a:xfrm>
            <a:off x="935596" y="52264"/>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恢复处理</a:t>
            </a:r>
          </a:p>
        </p:txBody>
      </p:sp>
      <p:sp>
        <p:nvSpPr>
          <p:cNvPr id="18" name="矩形 17">
            <a:extLst>
              <a:ext uri="{FF2B5EF4-FFF2-40B4-BE49-F238E27FC236}">
                <a16:creationId xmlns:a16="http://schemas.microsoft.com/office/drawing/2014/main" id="{09E5E5AC-5B9B-974F-ABB2-A1E72D000F67}"/>
              </a:ext>
            </a:extLst>
          </p:cNvPr>
          <p:cNvSpPr/>
          <p:nvPr/>
        </p:nvSpPr>
        <p:spPr>
          <a:xfrm>
            <a:off x="2591272" y="1725097"/>
            <a:ext cx="6552728" cy="338554"/>
          </a:xfrm>
          <a:prstGeom prst="rect">
            <a:avLst/>
          </a:prstGeom>
        </p:spPr>
        <p:txBody>
          <a:bodyPr wrap="square">
            <a:spAutoFit/>
          </a:bodyPr>
          <a:lstStyle/>
          <a:p>
            <a:pPr lvl="1"/>
            <a:r>
              <a:rPr lang="zh-CN" altLang="en-US" sz="1600" dirty="0">
                <a:latin typeface="黑体" panose="02010609060101010101" pitchFamily="49" charset="-122"/>
                <a:ea typeface="黑体" panose="02010609060101010101" pitchFamily="49" charset="-122"/>
              </a:rPr>
              <a:t>利用日志文件</a:t>
            </a:r>
            <a:r>
              <a:rPr lang="zh-CN" altLang="en-US" sz="1600" dirty="0">
                <a:solidFill>
                  <a:srgbClr val="FF0000"/>
                </a:solidFill>
                <a:latin typeface="黑体" panose="02010609060101010101" pitchFamily="49" charset="-122"/>
                <a:ea typeface="黑体" panose="02010609060101010101" pitchFamily="49" charset="-122"/>
              </a:rPr>
              <a:t>撤销未完成事务，重做已提交事务</a:t>
            </a:r>
            <a:r>
              <a:rPr lang="zh-CN" altLang="en-US" sz="1600" dirty="0">
                <a:latin typeface="黑体" panose="02010609060101010101" pitchFamily="49" charset="-122"/>
                <a:ea typeface="黑体" panose="02010609060101010101" pitchFamily="49" charset="-122"/>
              </a:rPr>
              <a:t>。</a:t>
            </a:r>
            <a:endParaRPr lang="zh-CN" altLang="en-US" sz="1600" dirty="0"/>
          </a:p>
        </p:txBody>
      </p:sp>
      <p:sp>
        <p:nvSpPr>
          <p:cNvPr id="19" name="矩形 18">
            <a:extLst>
              <a:ext uri="{FF2B5EF4-FFF2-40B4-BE49-F238E27FC236}">
                <a16:creationId xmlns:a16="http://schemas.microsoft.com/office/drawing/2014/main" id="{D5F8B2A7-64C0-8244-81B7-6377F0669BCD}"/>
              </a:ext>
            </a:extLst>
          </p:cNvPr>
          <p:cNvSpPr/>
          <p:nvPr/>
        </p:nvSpPr>
        <p:spPr>
          <a:xfrm>
            <a:off x="875429" y="1668048"/>
            <a:ext cx="2018501"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恢复策略</a:t>
            </a:r>
            <a:endParaRPr lang="en-US" altLang="zh-CN" sz="2000" dirty="0">
              <a:solidFill>
                <a:schemeClr val="accent1"/>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F755DC47-99C9-6A49-8051-C1A382B27726}"/>
              </a:ext>
            </a:extLst>
          </p:cNvPr>
          <p:cNvSpPr/>
          <p:nvPr/>
        </p:nvSpPr>
        <p:spPr>
          <a:xfrm>
            <a:off x="675723" y="2573698"/>
            <a:ext cx="7628592" cy="2062103"/>
          </a:xfrm>
          <a:prstGeom prst="rect">
            <a:avLst/>
          </a:prstGeom>
        </p:spPr>
        <p:txBody>
          <a:bodyPr wrap="square">
            <a:spAutoFit/>
          </a:bodyPr>
          <a:lstStyle/>
          <a:p>
            <a:pPr marL="1200150" lvl="2" indent="-285750">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当系统崩溃重新启动时，它构造两个队列：</a:t>
            </a:r>
            <a:r>
              <a:rPr lang="en-US" altLang="zh-CN" sz="1600" dirty="0">
                <a:latin typeface="黑体" panose="02010609060101010101" pitchFamily="49" charset="-122"/>
                <a:ea typeface="黑体" panose="02010609060101010101" pitchFamily="49" charset="-122"/>
              </a:rPr>
              <a:t>undo-list</a:t>
            </a:r>
            <a:r>
              <a:rPr lang="zh-CN" altLang="en-US" sz="1600" dirty="0">
                <a:latin typeface="黑体" panose="02010609060101010101" pitchFamily="49" charset="-122"/>
                <a:ea typeface="黑体" panose="02010609060101010101" pitchFamily="49" charset="-122"/>
              </a:rPr>
              <a:t>存放需要撤销的事务标识符，</a:t>
            </a:r>
            <a:r>
              <a:rPr lang="en-US" altLang="zh-CN" sz="1600" dirty="0">
                <a:latin typeface="黑体" panose="02010609060101010101" pitchFamily="49" charset="-122"/>
                <a:ea typeface="黑体" panose="02010609060101010101" pitchFamily="49" charset="-122"/>
              </a:rPr>
              <a:t>redo-list</a:t>
            </a:r>
            <a:r>
              <a:rPr lang="zh-CN" altLang="en-US" sz="1600" dirty="0">
                <a:latin typeface="黑体" panose="02010609060101010101" pitchFamily="49" charset="-122"/>
                <a:ea typeface="黑体" panose="02010609060101010101" pitchFamily="49" charset="-122"/>
              </a:rPr>
              <a:t>存放需要重做得事务标识符。</a:t>
            </a:r>
            <a:endParaRPr lang="en-US" altLang="zh-CN" sz="1600" dirty="0">
              <a:latin typeface="黑体" panose="02010609060101010101" pitchFamily="49" charset="-122"/>
              <a:ea typeface="黑体" panose="02010609060101010101" pitchFamily="49" charset="-122"/>
            </a:endParaRPr>
          </a:p>
          <a:p>
            <a:pPr marL="1200150" lvl="2" indent="-285750">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这两个队列刚开始时都是空的。</a:t>
            </a:r>
            <a:endParaRPr lang="en-US" altLang="zh-CN" sz="1600" dirty="0">
              <a:latin typeface="黑体" panose="02010609060101010101" pitchFamily="49" charset="-122"/>
              <a:ea typeface="黑体" panose="02010609060101010101" pitchFamily="49" charset="-122"/>
            </a:endParaRPr>
          </a:p>
          <a:p>
            <a:pPr marL="1200150" lvl="2" indent="-285750">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队列构造步骤如下：</a:t>
            </a:r>
          </a:p>
          <a:p>
            <a:pPr marL="1657350" lvl="3" indent="-285750">
              <a:buFont typeface="Wingdings" pitchFamily="2" charset="2"/>
              <a:buChar char="ü"/>
            </a:pPr>
            <a:r>
              <a:rPr lang="zh-CN" altLang="en-US" sz="1600" dirty="0"/>
              <a:t>系统反向扫描日志，直到发现第一个</a:t>
            </a:r>
            <a:r>
              <a:rPr lang="en-US" altLang="zh-CN" sz="1600" dirty="0"/>
              <a:t>&lt;checkpoint&gt;</a:t>
            </a:r>
            <a:r>
              <a:rPr lang="zh-CN" altLang="en-US" sz="1600" dirty="0"/>
              <a:t>记录。</a:t>
            </a:r>
          </a:p>
          <a:p>
            <a:pPr marL="1657350" lvl="3" indent="-285750">
              <a:buFont typeface="Wingdings" pitchFamily="2" charset="2"/>
              <a:buChar char="ü"/>
            </a:pPr>
            <a:r>
              <a:rPr lang="zh-CN" altLang="en-US" sz="1600" dirty="0"/>
              <a:t>对每一个</a:t>
            </a:r>
            <a:r>
              <a:rPr lang="en-US" altLang="zh-CN" sz="1600" dirty="0"/>
              <a:t>&lt;</a:t>
            </a:r>
            <a:r>
              <a:rPr lang="en-US" altLang="zh-CN" sz="1600" dirty="0" err="1"/>
              <a:t>Ti</a:t>
            </a:r>
            <a:r>
              <a:rPr lang="zh-CN" altLang="en-US" sz="1600" dirty="0"/>
              <a:t>，</a:t>
            </a:r>
            <a:r>
              <a:rPr lang="en-US" altLang="zh-CN" sz="1600" dirty="0"/>
              <a:t>COMMIT&gt;</a:t>
            </a:r>
            <a:r>
              <a:rPr lang="zh-CN" altLang="en-US" sz="1600" dirty="0"/>
              <a:t>记录，将</a:t>
            </a:r>
            <a:r>
              <a:rPr lang="en-US" altLang="zh-CN" sz="1600" dirty="0" err="1"/>
              <a:t>Ti</a:t>
            </a:r>
            <a:r>
              <a:rPr lang="zh-CN" altLang="en-US" sz="1600" dirty="0"/>
              <a:t>加入</a:t>
            </a:r>
            <a:r>
              <a:rPr lang="en-US" altLang="zh-CN" sz="1600" dirty="0"/>
              <a:t>redo-list</a:t>
            </a:r>
            <a:r>
              <a:rPr lang="zh-CN" altLang="en-US" sz="1600" dirty="0"/>
              <a:t>。</a:t>
            </a:r>
          </a:p>
          <a:p>
            <a:pPr marL="1657350" lvl="3" indent="-285750">
              <a:buFont typeface="Wingdings" pitchFamily="2" charset="2"/>
              <a:buChar char="ü"/>
            </a:pPr>
            <a:r>
              <a:rPr lang="zh-CN" altLang="en-US" sz="1600" dirty="0"/>
              <a:t>对每一个</a:t>
            </a:r>
            <a:r>
              <a:rPr lang="en-US" altLang="zh-CN" sz="1600" dirty="0"/>
              <a:t>&lt;</a:t>
            </a:r>
            <a:r>
              <a:rPr lang="en-US" altLang="zh-CN" sz="1600" dirty="0" err="1"/>
              <a:t>Ti</a:t>
            </a:r>
            <a:r>
              <a:rPr lang="zh-CN" altLang="en-US" sz="1600" dirty="0"/>
              <a:t>，</a:t>
            </a:r>
            <a:r>
              <a:rPr lang="en-US" altLang="zh-CN" sz="1600" dirty="0"/>
              <a:t>START&gt;</a:t>
            </a:r>
            <a:r>
              <a:rPr lang="zh-CN" altLang="en-US" sz="1600" dirty="0"/>
              <a:t>记录，如果</a:t>
            </a:r>
            <a:r>
              <a:rPr lang="en-US" altLang="zh-CN" sz="1600" dirty="0" err="1"/>
              <a:t>Ti</a:t>
            </a:r>
            <a:r>
              <a:rPr lang="zh-CN" altLang="en-US" sz="1600" dirty="0"/>
              <a:t>不属于</a:t>
            </a:r>
            <a:r>
              <a:rPr lang="en-US" altLang="zh-CN" sz="1600" dirty="0"/>
              <a:t>redo-list</a:t>
            </a:r>
            <a:r>
              <a:rPr lang="zh-CN" altLang="en-US" sz="1600" dirty="0"/>
              <a:t>，则将</a:t>
            </a:r>
            <a:r>
              <a:rPr lang="en-US" altLang="zh-CN" sz="1600" dirty="0" err="1"/>
              <a:t>Ti</a:t>
            </a:r>
            <a:r>
              <a:rPr lang="zh-CN" altLang="en-US" sz="1600" dirty="0"/>
              <a:t>加入</a:t>
            </a:r>
            <a:r>
              <a:rPr lang="en-US" altLang="zh-CN" sz="1600" dirty="0"/>
              <a:t>undo-list</a:t>
            </a:r>
            <a:r>
              <a:rPr lang="zh-CN" altLang="en-US" sz="1600" dirty="0"/>
              <a:t>。</a:t>
            </a:r>
            <a:endParaRPr lang="en-US" altLang="zh-CN" sz="1600" dirty="0"/>
          </a:p>
        </p:txBody>
      </p:sp>
      <p:sp>
        <p:nvSpPr>
          <p:cNvPr id="3" name="矩形 2">
            <a:extLst>
              <a:ext uri="{FF2B5EF4-FFF2-40B4-BE49-F238E27FC236}">
                <a16:creationId xmlns:a16="http://schemas.microsoft.com/office/drawing/2014/main" id="{10D4808A-2922-7D48-BDDA-33F735921F36}"/>
              </a:ext>
            </a:extLst>
          </p:cNvPr>
          <p:cNvSpPr/>
          <p:nvPr/>
        </p:nvSpPr>
        <p:spPr>
          <a:xfrm>
            <a:off x="881256" y="2213473"/>
            <a:ext cx="2018501"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恢复处理</a:t>
            </a:r>
            <a:endParaRPr lang="en-US" altLang="zh-CN" sz="2000" dirty="0">
              <a:solidFill>
                <a:schemeClr val="accent1"/>
              </a:solidFill>
              <a:latin typeface="黑体" panose="02010609060101010101" pitchFamily="49" charset="-122"/>
              <a:ea typeface="黑体" panose="02010609060101010101" pitchFamily="49" charset="-122"/>
            </a:endParaRP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38</a:t>
            </a:fld>
            <a:endParaRPr lang="zh-CN" altLang="en-US"/>
          </a:p>
        </p:txBody>
      </p:sp>
    </p:spTree>
    <p:extLst>
      <p:ext uri="{BB962C8B-B14F-4D97-AF65-F5344CB8AC3E}">
        <p14:creationId xmlns:p14="http://schemas.microsoft.com/office/powerpoint/2010/main" val="223893046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4" grpId="0"/>
      <p:bldP spid="18" grpId="0"/>
      <p:bldP spid="19" grpId="0"/>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E95FB4E0-F7D6-E340-BEE8-C575BCF4E46A}"/>
              </a:ext>
            </a:extLst>
          </p:cNvPr>
          <p:cNvSpPr txBox="1">
            <a:spLocks/>
          </p:cNvSpPr>
          <p:nvPr/>
        </p:nvSpPr>
        <p:spPr bwMode="auto">
          <a:xfrm>
            <a:off x="170656" y="556320"/>
            <a:ext cx="8181764" cy="472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itchFamily="2" charset="2"/>
              <a:buChar char="l"/>
            </a:pPr>
            <a:r>
              <a:rPr lang="zh-CN" altLang="en-US" sz="2400" dirty="0">
                <a:latin typeface="黑体" panose="02010609060101010101" pitchFamily="49" charset="-122"/>
                <a:ea typeface="黑体" panose="02010609060101010101" pitchFamily="49" charset="-122"/>
              </a:rPr>
              <a:t>系统故障的恢复：后像后写</a:t>
            </a:r>
            <a:endParaRPr lang="en-US" altLang="zh-CN" sz="2400" dirty="0">
              <a:latin typeface="黑体" panose="02010609060101010101" pitchFamily="49" charset="-122"/>
              <a:ea typeface="黑体" panose="02010609060101010101" pitchFamily="49" charset="-122"/>
            </a:endParaRP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对</a:t>
            </a:r>
            <a:r>
              <a:rPr lang="en-US" altLang="zh-CN" sz="1600" dirty="0">
                <a:latin typeface="黑体" panose="02010609060101010101" pitchFamily="49" charset="-122"/>
                <a:ea typeface="黑体" panose="02010609060101010101" pitchFamily="49" charset="-122"/>
              </a:rPr>
              <a:t>undo-list</a:t>
            </a:r>
            <a:r>
              <a:rPr lang="zh-CN" altLang="en-US" sz="1600" dirty="0">
                <a:latin typeface="黑体" panose="02010609060101010101" pitchFamily="49" charset="-122"/>
                <a:ea typeface="黑体" panose="02010609060101010101" pitchFamily="49" charset="-122"/>
              </a:rPr>
              <a:t>中的事务，在日志中写入一个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ABORT&gt;</a:t>
            </a:r>
            <a:r>
              <a:rPr lang="zh-CN" altLang="en-US" sz="1600" dirty="0">
                <a:latin typeface="黑体" panose="02010609060101010101" pitchFamily="49" charset="-122"/>
                <a:ea typeface="黑体" panose="02010609060101010101" pitchFamily="49" charset="-122"/>
              </a:rPr>
              <a:t>记录并刷新日志。</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对</a:t>
            </a:r>
            <a:r>
              <a:rPr lang="en-US" altLang="zh-CN" sz="1600" dirty="0">
                <a:latin typeface="黑体" panose="02010609060101010101" pitchFamily="49" charset="-122"/>
                <a:ea typeface="黑体" panose="02010609060101010101" pitchFamily="49" charset="-122"/>
              </a:rPr>
              <a:t>redo-list</a:t>
            </a:r>
            <a:r>
              <a:rPr lang="zh-CN" altLang="en-US" sz="1600" dirty="0">
                <a:latin typeface="黑体" panose="02010609060101010101" pitchFamily="49" charset="-122"/>
                <a:ea typeface="黑体" panose="02010609060101010101" pitchFamily="49" charset="-122"/>
              </a:rPr>
              <a:t>中的事务执行</a:t>
            </a:r>
            <a:r>
              <a:rPr lang="en-US" altLang="zh-CN" sz="1600" dirty="0">
                <a:latin typeface="黑体" panose="02010609060101010101" pitchFamily="49" charset="-122"/>
                <a:ea typeface="黑体" panose="02010609060101010101" pitchFamily="49" charset="-122"/>
              </a:rPr>
              <a:t>REDO</a:t>
            </a:r>
            <a:r>
              <a:rPr lang="zh-CN" altLang="en-US" sz="1600" dirty="0">
                <a:latin typeface="黑体" panose="02010609060101010101" pitchFamily="49" charset="-122"/>
                <a:ea typeface="黑体" panose="02010609060101010101" pitchFamily="49" charset="-122"/>
              </a:rPr>
              <a:t>操作：从前面发现的</a:t>
            </a:r>
            <a:r>
              <a:rPr lang="en-US" altLang="zh-CN" sz="1600" dirty="0">
                <a:latin typeface="黑体" panose="02010609060101010101" pitchFamily="49" charset="-122"/>
                <a:ea typeface="黑体" panose="02010609060101010101" pitchFamily="49" charset="-122"/>
              </a:rPr>
              <a:t>&lt;checkpoint〉</a:t>
            </a:r>
            <a:r>
              <a:rPr lang="zh-CN" altLang="en-US" sz="1600" dirty="0">
                <a:latin typeface="黑体" panose="02010609060101010101" pitchFamily="49" charset="-122"/>
                <a:ea typeface="黑体" panose="02010609060101010101" pitchFamily="49" charset="-122"/>
              </a:rPr>
              <a:t>记录开始，正向扫描日志文件，对遇到的每一个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V1&gt;</a:t>
            </a:r>
            <a:r>
              <a:rPr lang="zh-CN" altLang="en-US" sz="1600" dirty="0">
                <a:latin typeface="黑体" panose="02010609060101010101" pitchFamily="49" charset="-122"/>
                <a:ea typeface="黑体" panose="02010609060101010101" pitchFamily="49" charset="-122"/>
              </a:rPr>
              <a:t>记录，将数据库中的</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数据项更新为新值</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a:p>
            <a:pPr lvl="1">
              <a:buFont typeface="Wingdings" pitchFamily="2" charset="2"/>
              <a:buChar char="l"/>
            </a:pPr>
            <a:r>
              <a:rPr lang="zh-CN" altLang="en-US" sz="2400" dirty="0">
                <a:latin typeface="黑体" panose="02010609060101010101" pitchFamily="49" charset="-122"/>
                <a:ea typeface="黑体" panose="02010609060101010101" pitchFamily="49" charset="-122"/>
              </a:rPr>
              <a:t>系统故障的恢复：后像前写</a:t>
            </a:r>
            <a:endParaRPr lang="en-US" altLang="zh-CN" sz="2400" dirty="0">
              <a:latin typeface="黑体" panose="02010609060101010101" pitchFamily="49" charset="-122"/>
              <a:ea typeface="黑体" panose="02010609060101010101" pitchFamily="49" charset="-122"/>
            </a:endParaRP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对</a:t>
            </a:r>
            <a:r>
              <a:rPr lang="en-US" altLang="zh-CN" sz="1600" dirty="0">
                <a:latin typeface="黑体" panose="02010609060101010101" pitchFamily="49" charset="-122"/>
                <a:ea typeface="黑体" panose="02010609060101010101" pitchFamily="49" charset="-122"/>
              </a:rPr>
              <a:t>undo-list</a:t>
            </a:r>
            <a:r>
              <a:rPr lang="zh-CN" altLang="en-US" sz="1600" dirty="0">
                <a:latin typeface="黑体" panose="02010609060101010101" pitchFamily="49" charset="-122"/>
                <a:ea typeface="黑体" panose="02010609060101010101" pitchFamily="49" charset="-122"/>
              </a:rPr>
              <a:t>中的某一事务，执行</a:t>
            </a:r>
            <a:r>
              <a:rPr lang="en-US" altLang="zh-CN" sz="1600" dirty="0">
                <a:latin typeface="黑体" panose="02010609060101010101" pitchFamily="49" charset="-122"/>
                <a:ea typeface="黑体" panose="02010609060101010101" pitchFamily="49" charset="-122"/>
              </a:rPr>
              <a:t>UNDO</a:t>
            </a:r>
            <a:r>
              <a:rPr lang="zh-CN" altLang="en-US" sz="1600" dirty="0">
                <a:latin typeface="黑体" panose="02010609060101010101" pitchFamily="49" charset="-122"/>
                <a:ea typeface="黑体" panose="02010609060101010101" pitchFamily="49" charset="-122"/>
              </a:rPr>
              <a:t>操作：</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再次反向扫描日志文件，对遇到的每一个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V1&gt;</a:t>
            </a:r>
            <a:r>
              <a:rPr lang="zh-CN" altLang="en-US" sz="1600" dirty="0">
                <a:latin typeface="黑体" panose="02010609060101010101" pitchFamily="49" charset="-122"/>
                <a:ea typeface="黑体" panose="02010609060101010101" pitchFamily="49" charset="-122"/>
              </a:rPr>
              <a:t>记录，将数据库中的</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数据项更新为旧值</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，扫描到</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START&gt;</a:t>
            </a:r>
            <a:r>
              <a:rPr lang="zh-CN" altLang="en-US" sz="1600" dirty="0">
                <a:latin typeface="黑体" panose="02010609060101010101" pitchFamily="49" charset="-122"/>
                <a:ea typeface="黑体" panose="02010609060101010101" pitchFamily="49" charset="-122"/>
              </a:rPr>
              <a:t>记录时，扫描停止。</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在日志中写入一个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ABORT&gt;</a:t>
            </a:r>
            <a:r>
              <a:rPr lang="zh-CN" altLang="en-US" sz="1600" dirty="0">
                <a:latin typeface="黑体" panose="02010609060101010101" pitchFamily="49" charset="-122"/>
                <a:ea typeface="黑体" panose="02010609060101010101" pitchFamily="49" charset="-122"/>
              </a:rPr>
              <a:t>记录并刷新日志。</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重复上两个步骤，直到处理完撤销队列中的每一个事务。 </a:t>
            </a:r>
            <a:endParaRPr lang="en-US" altLang="zh-CN" sz="16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B3E4632F-C0E1-B24D-9E15-F0623C0C2B7A}"/>
              </a:ext>
            </a:extLst>
          </p:cNvPr>
          <p:cNvSpPr txBox="1"/>
          <p:nvPr/>
        </p:nvSpPr>
        <p:spPr>
          <a:xfrm>
            <a:off x="5472100" y="124272"/>
            <a:ext cx="1869622" cy="307777"/>
          </a:xfrm>
          <a:prstGeom prst="rect">
            <a:avLst/>
          </a:prstGeom>
          <a:noFill/>
        </p:spPr>
        <p:txBody>
          <a:bodyPr wrap="square" rtlCol="0">
            <a:spAutoFit/>
          </a:bodyPr>
          <a:lstStyle/>
          <a:p>
            <a:r>
              <a:rPr lang="zh-CN" altLang="en-US" sz="1400" b="1" dirty="0">
                <a:solidFill>
                  <a:srgbClr val="123E61"/>
                </a:solidFill>
                <a:latin typeface="黑体" panose="02010609060101010101" pitchFamily="49" charset="-122"/>
                <a:ea typeface="黑体" panose="02010609060101010101" pitchFamily="49" charset="-122"/>
              </a:rPr>
              <a:t>系统故障的恢复</a:t>
            </a:r>
          </a:p>
        </p:txBody>
      </p:sp>
      <p:sp>
        <p:nvSpPr>
          <p:cNvPr id="4" name="文本框 3">
            <a:extLst>
              <a:ext uri="{FF2B5EF4-FFF2-40B4-BE49-F238E27FC236}">
                <a16:creationId xmlns:a16="http://schemas.microsoft.com/office/drawing/2014/main" id="{B3F2BC2E-6D3E-A948-86CF-F53408208AD2}"/>
              </a:ext>
            </a:extLst>
          </p:cNvPr>
          <p:cNvSpPr txBox="1"/>
          <p:nvPr/>
        </p:nvSpPr>
        <p:spPr>
          <a:xfrm>
            <a:off x="935596" y="52264"/>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恢复处理</a:t>
            </a: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39</a:t>
            </a:fld>
            <a:endParaRPr lang="zh-CN" altLang="en-US"/>
          </a:p>
        </p:txBody>
      </p:sp>
    </p:spTree>
    <p:extLst>
      <p:ext uri="{BB962C8B-B14F-4D97-AF65-F5344CB8AC3E}">
        <p14:creationId xmlns:p14="http://schemas.microsoft.com/office/powerpoint/2010/main" val="207459217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 calcmode="lin" valueType="num">
                                      <p:cBhvr additive="base">
                                        <p:cTn id="2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148064" y="88268"/>
            <a:ext cx="2124236"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恢复机制常用技术</a:t>
            </a:r>
          </a:p>
        </p:txBody>
      </p:sp>
      <p:sp>
        <p:nvSpPr>
          <p:cNvPr id="3" name="矩形 2">
            <a:extLst>
              <a:ext uri="{FF2B5EF4-FFF2-40B4-BE49-F238E27FC236}">
                <a16:creationId xmlns:a16="http://schemas.microsoft.com/office/drawing/2014/main" id="{2865A9A7-6117-B349-9F5E-7CA279453A05}"/>
              </a:ext>
            </a:extLst>
          </p:cNvPr>
          <p:cNvSpPr/>
          <p:nvPr/>
        </p:nvSpPr>
        <p:spPr>
          <a:xfrm>
            <a:off x="391840" y="831284"/>
            <a:ext cx="7420520" cy="1323439"/>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记录日志文件</a:t>
            </a: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tx2"/>
                </a:solidFill>
                <a:latin typeface="黑体" panose="02010609060101010101" pitchFamily="49" charset="-122"/>
                <a:ea typeface="黑体" panose="02010609060101010101" pitchFamily="49" charset="-122"/>
              </a:rPr>
              <a:t>数据转储</a:t>
            </a:r>
          </a:p>
        </p:txBody>
      </p:sp>
      <p:pic>
        <p:nvPicPr>
          <p:cNvPr id="10" name="Picture 7">
            <a:extLst>
              <a:ext uri="{FF2B5EF4-FFF2-40B4-BE49-F238E27FC236}">
                <a16:creationId xmlns:a16="http://schemas.microsoft.com/office/drawing/2014/main" id="{7F54F751-AA5B-2D4D-9FB4-F1CEF7095E9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907" y="3263584"/>
            <a:ext cx="1173163"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descr="22">
            <a:extLst>
              <a:ext uri="{FF2B5EF4-FFF2-40B4-BE49-F238E27FC236}">
                <a16:creationId xmlns:a16="http://schemas.microsoft.com/office/drawing/2014/main" id="{65B41F90-2981-E243-B4DE-D9F56A1C6E40}"/>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163762" y="3580339"/>
            <a:ext cx="3876675" cy="447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Object 4">
            <a:hlinkClick r:id="" action="ppaction://ole?verb=0"/>
            <a:extLst>
              <a:ext uri="{FF2B5EF4-FFF2-40B4-BE49-F238E27FC236}">
                <a16:creationId xmlns:a16="http://schemas.microsoft.com/office/drawing/2014/main" id="{7676DC52-B868-FD40-A35A-EE2D5192495A}"/>
              </a:ext>
            </a:extLst>
          </p:cNvPr>
          <p:cNvGraphicFramePr>
            <a:graphicFrameLocks/>
          </p:cNvGraphicFramePr>
          <p:nvPr/>
        </p:nvGraphicFramePr>
        <p:xfrm>
          <a:off x="6385129" y="2891357"/>
          <a:ext cx="2433209" cy="1825638"/>
        </p:xfrm>
        <a:graphic>
          <a:graphicData uri="http://schemas.openxmlformats.org/presentationml/2006/ole">
            <mc:AlternateContent xmlns:mc="http://schemas.openxmlformats.org/markup-compatibility/2006">
              <mc:Choice xmlns:v="urn:schemas-microsoft-com:vml" Requires="v">
                <p:oleObj spid="_x0000_s2074" name="Microsoft ClipArt Gallery" r:id="rId7" imgW="28041600" imgH="17945100" progId="MS_ClipArt_Gallery">
                  <p:embed/>
                </p:oleObj>
              </mc:Choice>
              <mc:Fallback>
                <p:oleObj name="Microsoft ClipArt Gallery" r:id="rId7" imgW="28041600" imgH="17945100" progId="MS_ClipArt_Gallery">
                  <p:embed/>
                  <p:pic>
                    <p:nvPicPr>
                      <p:cNvPr id="13" name="Object 4">
                        <a:hlinkClick r:id="" action="ppaction://ole?verb=0"/>
                        <a:extLst>
                          <a:ext uri="{FF2B5EF4-FFF2-40B4-BE49-F238E27FC236}">
                            <a16:creationId xmlns:a16="http://schemas.microsoft.com/office/drawing/2014/main" id="{7676DC52-B868-FD40-A35A-EE2D5192495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5129" y="2891357"/>
                        <a:ext cx="2433209" cy="1825638"/>
                      </a:xfrm>
                      <a:prstGeom prst="rect">
                        <a:avLst/>
                      </a:prstGeom>
                      <a:noFill/>
                      <a:ln>
                        <a:noFill/>
                      </a:ln>
                      <a:effectLst/>
                    </p:spPr>
                  </p:pic>
                </p:oleObj>
              </mc:Fallback>
            </mc:AlternateContent>
          </a:graphicData>
        </a:graphic>
      </p:graphicFrame>
      <p:sp>
        <p:nvSpPr>
          <p:cNvPr id="14" name="文本框 13">
            <a:extLst>
              <a:ext uri="{FF2B5EF4-FFF2-40B4-BE49-F238E27FC236}">
                <a16:creationId xmlns:a16="http://schemas.microsoft.com/office/drawing/2014/main" id="{935BC320-700F-5F4D-B833-115D653A71B6}"/>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1.</a:t>
            </a:r>
            <a:r>
              <a:rPr lang="zh-CN" altLang="en-US" b="1" dirty="0">
                <a:solidFill>
                  <a:srgbClr val="123E61"/>
                </a:solidFill>
                <a:latin typeface="黑体" panose="02010609060101010101" pitchFamily="49" charset="-122"/>
                <a:ea typeface="黑体" panose="02010609060101010101" pitchFamily="49" charset="-122"/>
              </a:rPr>
              <a:t>数据库恢复概述</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4</a:t>
            </a:fld>
            <a:endParaRPr lang="zh-CN" altLang="en-US"/>
          </a:p>
        </p:txBody>
      </p:sp>
    </p:spTree>
    <p:extLst>
      <p:ext uri="{BB962C8B-B14F-4D97-AF65-F5344CB8AC3E}">
        <p14:creationId xmlns:p14="http://schemas.microsoft.com/office/powerpoint/2010/main" val="24927478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15E3DC-2315-6248-BD5D-1DD2EE877C23}"/>
              </a:ext>
            </a:extLst>
          </p:cNvPr>
          <p:cNvSpPr txBox="1"/>
          <p:nvPr/>
        </p:nvSpPr>
        <p:spPr>
          <a:xfrm>
            <a:off x="5472100" y="124272"/>
            <a:ext cx="1869622" cy="307777"/>
          </a:xfrm>
          <a:prstGeom prst="rect">
            <a:avLst/>
          </a:prstGeom>
          <a:noFill/>
        </p:spPr>
        <p:txBody>
          <a:bodyPr wrap="square" rtlCol="0">
            <a:spAutoFit/>
          </a:bodyPr>
          <a:lstStyle/>
          <a:p>
            <a:r>
              <a:rPr lang="zh-CN" altLang="en-US" sz="1400" b="1" dirty="0">
                <a:solidFill>
                  <a:srgbClr val="123E61"/>
                </a:solidFill>
                <a:latin typeface="黑体" panose="02010609060101010101" pitchFamily="49" charset="-122"/>
                <a:ea typeface="黑体" panose="02010609060101010101" pitchFamily="49" charset="-122"/>
              </a:rPr>
              <a:t>系统故障的恢复</a:t>
            </a:r>
          </a:p>
        </p:txBody>
      </p:sp>
      <p:sp>
        <p:nvSpPr>
          <p:cNvPr id="3" name="文本框 2">
            <a:extLst>
              <a:ext uri="{FF2B5EF4-FFF2-40B4-BE49-F238E27FC236}">
                <a16:creationId xmlns:a16="http://schemas.microsoft.com/office/drawing/2014/main" id="{4EA5D2F0-2A7A-4C48-91E3-0EB20E566F5F}"/>
              </a:ext>
            </a:extLst>
          </p:cNvPr>
          <p:cNvSpPr txBox="1"/>
          <p:nvPr/>
        </p:nvSpPr>
        <p:spPr>
          <a:xfrm>
            <a:off x="935596" y="52264"/>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恢复处理</a:t>
            </a:r>
          </a:p>
        </p:txBody>
      </p:sp>
      <p:sp>
        <p:nvSpPr>
          <p:cNvPr id="4" name="内容占位符 2">
            <a:extLst>
              <a:ext uri="{FF2B5EF4-FFF2-40B4-BE49-F238E27FC236}">
                <a16:creationId xmlns:a16="http://schemas.microsoft.com/office/drawing/2014/main" id="{4BF7C8D3-955B-0E45-BED3-439CB170C217}"/>
              </a:ext>
            </a:extLst>
          </p:cNvPr>
          <p:cNvSpPr txBox="1">
            <a:spLocks/>
          </p:cNvSpPr>
          <p:nvPr/>
        </p:nvSpPr>
        <p:spPr bwMode="auto">
          <a:xfrm>
            <a:off x="388937" y="700337"/>
            <a:ext cx="7855471" cy="39244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Wingdings" pitchFamily="2" charset="2"/>
              <a:buChar char="l"/>
            </a:pPr>
            <a:r>
              <a:rPr lang="zh-CN" altLang="en-US" sz="2400" dirty="0">
                <a:latin typeface="黑体" panose="02010609060101010101" pitchFamily="49" charset="-122"/>
                <a:ea typeface="黑体" panose="02010609060101010101" pitchFamily="49" charset="-122"/>
              </a:rPr>
              <a:t>系统故障的恢复：后像前后写</a:t>
            </a:r>
            <a:endParaRPr lang="en-US" altLang="zh-CN" sz="2400" dirty="0">
              <a:latin typeface="黑体" panose="02010609060101010101" pitchFamily="49" charset="-122"/>
              <a:ea typeface="黑体" panose="02010609060101010101" pitchFamily="49" charset="-122"/>
            </a:endParaRP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系统重新反向扫描日志文件，对</a:t>
            </a:r>
            <a:r>
              <a:rPr lang="en-US" altLang="zh-CN" sz="1600" dirty="0">
                <a:latin typeface="黑体" panose="02010609060101010101" pitchFamily="49" charset="-122"/>
                <a:ea typeface="黑体" panose="02010609060101010101" pitchFamily="49" charset="-122"/>
              </a:rPr>
              <a:t>undo-list</a:t>
            </a:r>
            <a:r>
              <a:rPr lang="zh-CN" altLang="en-US" sz="1600" dirty="0">
                <a:latin typeface="黑体" panose="02010609060101010101" pitchFamily="49" charset="-122"/>
                <a:ea typeface="黑体" panose="02010609060101010101" pitchFamily="49" charset="-122"/>
              </a:rPr>
              <a:t>中的每一事务执行</a:t>
            </a:r>
            <a:r>
              <a:rPr lang="en-US" altLang="zh-CN" sz="1600" dirty="0">
                <a:latin typeface="黑体" panose="02010609060101010101" pitchFamily="49" charset="-122"/>
                <a:ea typeface="黑体" panose="02010609060101010101" pitchFamily="49" charset="-122"/>
              </a:rPr>
              <a:t>UNDO</a:t>
            </a:r>
            <a:r>
              <a:rPr lang="zh-CN" altLang="en-US" sz="1600" dirty="0">
                <a:latin typeface="黑体" panose="02010609060101010101" pitchFamily="49" charset="-122"/>
                <a:ea typeface="黑体" panose="02010609060101010101" pitchFamily="49" charset="-122"/>
              </a:rPr>
              <a:t>操作，即对遇到的每一个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V2&gt;</a:t>
            </a:r>
            <a:r>
              <a:rPr lang="zh-CN" altLang="en-US" sz="1600" dirty="0">
                <a:latin typeface="黑体" panose="02010609060101010101" pitchFamily="49" charset="-122"/>
                <a:ea typeface="黑体" panose="02010609060101010101" pitchFamily="49" charset="-122"/>
              </a:rPr>
              <a:t>记录，将数据库中的</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数据项更新为旧值</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在日志中写入一个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ABORT&gt;</a:t>
            </a:r>
            <a:r>
              <a:rPr lang="zh-CN" altLang="en-US" sz="1600" dirty="0">
                <a:latin typeface="黑体" panose="02010609060101010101" pitchFamily="49" charset="-122"/>
                <a:ea typeface="黑体" panose="02010609060101010101" pitchFamily="49" charset="-122"/>
              </a:rPr>
              <a:t>记录并刷新日志。当</a:t>
            </a:r>
            <a:r>
              <a:rPr lang="en-US" altLang="zh-CN" sz="1600" dirty="0">
                <a:latin typeface="黑体" panose="02010609060101010101" pitchFamily="49" charset="-122"/>
                <a:ea typeface="黑体" panose="02010609060101010101" pitchFamily="49" charset="-122"/>
              </a:rPr>
              <a:t>undo-list</a:t>
            </a:r>
            <a:r>
              <a:rPr lang="zh-CN" altLang="en-US" sz="1600" dirty="0">
                <a:latin typeface="黑体" panose="02010609060101010101" pitchFamily="49" charset="-122"/>
                <a:ea typeface="黑体" panose="02010609060101010101" pitchFamily="49" charset="-122"/>
              </a:rPr>
              <a:t>中所有事务</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所对应的</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START&gt;</a:t>
            </a:r>
            <a:r>
              <a:rPr lang="zh-CN" altLang="en-US" sz="1600" dirty="0">
                <a:latin typeface="黑体" panose="02010609060101010101" pitchFamily="49" charset="-122"/>
                <a:ea typeface="黑体" panose="02010609060101010101" pitchFamily="49" charset="-122"/>
              </a:rPr>
              <a:t>记录都找到时，扫描结束。</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系统找出日志中最后一条</a:t>
            </a:r>
            <a:r>
              <a:rPr lang="en-US" altLang="zh-CN" sz="1600" dirty="0">
                <a:latin typeface="黑体" panose="02010609060101010101" pitchFamily="49" charset="-122"/>
                <a:ea typeface="黑体" panose="02010609060101010101" pitchFamily="49" charset="-122"/>
              </a:rPr>
              <a:t>&lt;checkpoint&gt;</a:t>
            </a:r>
            <a:r>
              <a:rPr lang="zh-CN" altLang="en-US" sz="1600" dirty="0">
                <a:latin typeface="黑体" panose="02010609060101010101" pitchFamily="49" charset="-122"/>
                <a:ea typeface="黑体" panose="02010609060101010101" pitchFamily="49" charset="-122"/>
              </a:rPr>
              <a:t>记录。</a:t>
            </a:r>
          </a:p>
          <a:p>
            <a:pPr lvl="2">
              <a:buClr>
                <a:srgbClr val="0070C0"/>
              </a:buClr>
              <a:buFont typeface="Wingdings" pitchFamily="2" charset="2"/>
              <a:buChar char="u"/>
            </a:pPr>
            <a:r>
              <a:rPr lang="zh-CN" altLang="en-US" sz="1600" dirty="0">
                <a:latin typeface="黑体" panose="02010609060101010101" pitchFamily="49" charset="-122"/>
                <a:ea typeface="黑体" panose="02010609060101010101" pitchFamily="49" charset="-122"/>
              </a:rPr>
              <a:t>系统由最后一条</a:t>
            </a:r>
            <a:r>
              <a:rPr lang="en-US" altLang="zh-CN" sz="1600" dirty="0">
                <a:latin typeface="黑体" panose="02010609060101010101" pitchFamily="49" charset="-122"/>
                <a:ea typeface="黑体" panose="02010609060101010101" pitchFamily="49" charset="-122"/>
              </a:rPr>
              <a:t>&lt;checkpoint&gt;</a:t>
            </a:r>
            <a:r>
              <a:rPr lang="zh-CN" altLang="en-US" sz="1600" dirty="0">
                <a:latin typeface="黑体" panose="02010609060101010101" pitchFamily="49" charset="-122"/>
                <a:ea typeface="黑体" panose="02010609060101010101" pitchFamily="49" charset="-122"/>
              </a:rPr>
              <a:t>记录开始，正向扫描日志文件，对</a:t>
            </a:r>
            <a:r>
              <a:rPr lang="en-US" altLang="zh-CN" sz="1600" dirty="0">
                <a:latin typeface="黑体" panose="02010609060101010101" pitchFamily="49" charset="-122"/>
                <a:ea typeface="黑体" panose="02010609060101010101" pitchFamily="49" charset="-122"/>
              </a:rPr>
              <a:t>redo-list</a:t>
            </a:r>
            <a:r>
              <a:rPr lang="zh-CN" altLang="en-US" sz="1600" dirty="0">
                <a:latin typeface="黑体" panose="02010609060101010101" pitchFamily="49" charset="-122"/>
                <a:ea typeface="黑体" panose="02010609060101010101" pitchFamily="49" charset="-122"/>
              </a:rPr>
              <a:t>中的事务</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的每一个日志记录执行</a:t>
            </a:r>
            <a:r>
              <a:rPr lang="en-US" altLang="zh-CN" sz="1600" dirty="0">
                <a:latin typeface="黑体" panose="02010609060101010101" pitchFamily="49" charset="-122"/>
                <a:ea typeface="黑体" panose="02010609060101010101" pitchFamily="49" charset="-122"/>
              </a:rPr>
              <a:t>redo</a:t>
            </a:r>
            <a:r>
              <a:rPr lang="zh-CN" altLang="en-US" sz="1600" dirty="0">
                <a:latin typeface="黑体" panose="02010609060101010101" pitchFamily="49" charset="-122"/>
                <a:ea typeface="黑体" panose="02010609060101010101" pitchFamily="49" charset="-122"/>
              </a:rPr>
              <a:t>操作。即对遇到的每一个</a:t>
            </a:r>
            <a:r>
              <a:rPr lang="en-US" altLang="zh-CN" sz="1600" dirty="0">
                <a:latin typeface="黑体" panose="02010609060101010101" pitchFamily="49" charset="-122"/>
                <a:ea typeface="黑体" panose="02010609060101010101" pitchFamily="49" charset="-122"/>
              </a:rPr>
              <a:t>&lt;</a:t>
            </a:r>
            <a:r>
              <a:rPr lang="en-US" altLang="zh-CN" sz="1600" dirty="0" err="1">
                <a:latin typeface="黑体" panose="02010609060101010101" pitchFamily="49" charset="-122"/>
                <a:ea typeface="黑体" panose="02010609060101010101" pitchFamily="49" charset="-122"/>
              </a:rPr>
              <a:t>Ti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V2&gt;</a:t>
            </a:r>
            <a:r>
              <a:rPr lang="zh-CN" altLang="en-US" sz="1600" dirty="0">
                <a:latin typeface="黑体" panose="02010609060101010101" pitchFamily="49" charset="-122"/>
                <a:ea typeface="黑体" panose="02010609060101010101" pitchFamily="49" charset="-122"/>
              </a:rPr>
              <a:t>记录，将数据库中的</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数据项更新为新值</a:t>
            </a:r>
            <a:r>
              <a:rPr lang="en-US" altLang="zh-CN" sz="1600" dirty="0">
                <a:latin typeface="黑体" panose="02010609060101010101" pitchFamily="49" charset="-122"/>
                <a:ea typeface="黑体" panose="02010609060101010101" pitchFamily="49" charset="-122"/>
              </a:rPr>
              <a:t>V2</a:t>
            </a:r>
            <a:r>
              <a:rPr lang="zh-CN" altLang="en-US" sz="16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p:txBody>
      </p:sp>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40</a:t>
            </a:fld>
            <a:endParaRPr lang="zh-CN" altLang="en-US"/>
          </a:p>
        </p:txBody>
      </p:sp>
    </p:spTree>
    <p:extLst>
      <p:ext uri="{BB962C8B-B14F-4D97-AF65-F5344CB8AC3E}">
        <p14:creationId xmlns:p14="http://schemas.microsoft.com/office/powerpoint/2010/main" val="47168438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65A9A7-6117-B349-9F5E-7CA279453A05}"/>
              </a:ext>
            </a:extLst>
          </p:cNvPr>
          <p:cNvSpPr/>
          <p:nvPr/>
        </p:nvSpPr>
        <p:spPr>
          <a:xfrm>
            <a:off x="556363" y="2105877"/>
            <a:ext cx="8031271" cy="2062103"/>
          </a:xfrm>
          <a:prstGeom prst="rect">
            <a:avLst/>
          </a:prstGeom>
        </p:spPr>
        <p:txBody>
          <a:bodyPr wrap="square">
            <a:spAutoFit/>
          </a:bodyPr>
          <a:lstStyle/>
          <a:p>
            <a:pPr lvl="1"/>
            <a:endParaRPr lang="en-US" altLang="zh-CN" sz="1600" dirty="0">
              <a:latin typeface="黑体" panose="02010609060101010101" pitchFamily="49" charset="-122"/>
              <a:ea typeface="黑体" panose="02010609060101010101" pitchFamily="49" charset="-122"/>
            </a:endParaRPr>
          </a:p>
          <a:p>
            <a:pPr lvl="1"/>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如果有后续的增量转储，按照从前往后的顺序，根据增量转储来修改数据库。</a:t>
            </a:r>
            <a:endParaRPr lang="en-US" altLang="zh-CN" sz="1600" dirty="0">
              <a:latin typeface="黑体" panose="02010609060101010101" pitchFamily="49" charset="-122"/>
              <a:ea typeface="黑体" panose="02010609060101010101" pitchFamily="49" charset="-122"/>
            </a:endParaRPr>
          </a:p>
          <a:p>
            <a:pPr lvl="1"/>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sym typeface="FZHei-B01S" charset="0"/>
              </a:rPr>
              <a:t>装入最近的完全转储后备副本，若数据库副本是动态转储的，还需要同时装入转储开始时刻的日志文件副本，利用恢复系统故障的方法将数据库恢复到某个一致性状态。</a:t>
            </a:r>
            <a:endParaRPr lang="en-US" altLang="zh-CN" sz="1600" dirty="0">
              <a:latin typeface="黑体" panose="02010609060101010101" pitchFamily="49" charset="-122"/>
              <a:ea typeface="黑体" panose="02010609060101010101" pitchFamily="49" charset="-122"/>
            </a:endParaRPr>
          </a:p>
          <a:p>
            <a:pPr lvl="1"/>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sym typeface="FZHei-B01S" charset="0"/>
              </a:rPr>
              <a:t>装入转储结束后的日志文件副本，重做已完成的事务。首先反向扫描日志文件，找出故障发生时已经提交的事务，将事务标识符写入redo-list。然后正向扫描日志文件，对redo-list中的所有事务进行redo操作。</a:t>
            </a:r>
            <a:endParaRPr lang="zh-CN" altLang="en-US" sz="16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E7D8EF43-B3C5-8749-A21B-3F63C36FDD70}"/>
              </a:ext>
            </a:extLst>
          </p:cNvPr>
          <p:cNvSpPr txBox="1"/>
          <p:nvPr/>
        </p:nvSpPr>
        <p:spPr>
          <a:xfrm>
            <a:off x="5469514" y="114581"/>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介质故障的恢复</a:t>
            </a:r>
          </a:p>
        </p:txBody>
      </p:sp>
      <p:sp>
        <p:nvSpPr>
          <p:cNvPr id="10" name="矩形 9">
            <a:extLst>
              <a:ext uri="{FF2B5EF4-FFF2-40B4-BE49-F238E27FC236}">
                <a16:creationId xmlns:a16="http://schemas.microsoft.com/office/drawing/2014/main" id="{DC671C0D-D4FD-054A-8D12-AC3CB9A7EC3B}"/>
              </a:ext>
            </a:extLst>
          </p:cNvPr>
          <p:cNvSpPr/>
          <p:nvPr/>
        </p:nvSpPr>
        <p:spPr>
          <a:xfrm>
            <a:off x="658753" y="645361"/>
            <a:ext cx="2018501"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介质故障</a:t>
            </a:r>
            <a:endParaRPr lang="en-US" altLang="zh-CN" sz="2000" dirty="0">
              <a:solidFill>
                <a:schemeClr val="accent1"/>
              </a:solidFill>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FA27FC68-B43F-F240-BB12-5899D3C6F7EA}"/>
              </a:ext>
            </a:extLst>
          </p:cNvPr>
          <p:cNvSpPr/>
          <p:nvPr/>
        </p:nvSpPr>
        <p:spPr>
          <a:xfrm>
            <a:off x="143508" y="1193034"/>
            <a:ext cx="8532948" cy="338554"/>
          </a:xfrm>
          <a:prstGeom prst="rect">
            <a:avLst/>
          </a:prstGeom>
        </p:spPr>
        <p:txBody>
          <a:bodyPr wrap="square">
            <a:spAutoFit/>
          </a:bodyPr>
          <a:lstStyle/>
          <a:p>
            <a:pPr lvl="2"/>
            <a:r>
              <a:rPr lang="zh-CN" altLang="en-US" sz="1600" dirty="0">
                <a:latin typeface="黑体" panose="02010609060101010101" pitchFamily="49" charset="-122"/>
                <a:ea typeface="黑体" panose="02010609060101010101" pitchFamily="49" charset="-122"/>
              </a:rPr>
              <a:t>在数据传送操作过程中由于磁头损坏或故障造成磁盘块上的内容丢失。</a:t>
            </a:r>
            <a:endParaRPr lang="en-US" altLang="zh-CN" sz="1600" dirty="0">
              <a:latin typeface="黑体" panose="02010609060101010101" pitchFamily="49" charset="-122"/>
              <a:ea typeface="黑体" panose="02010609060101010101" pitchFamily="49" charset="-122"/>
            </a:endParaRPr>
          </a:p>
        </p:txBody>
      </p:sp>
      <p:sp>
        <p:nvSpPr>
          <p:cNvPr id="16" name="矩形 15">
            <a:extLst>
              <a:ext uri="{FF2B5EF4-FFF2-40B4-BE49-F238E27FC236}">
                <a16:creationId xmlns:a16="http://schemas.microsoft.com/office/drawing/2014/main" id="{E2B531EF-F6DE-A940-B4B8-1A0E0122700A}"/>
              </a:ext>
            </a:extLst>
          </p:cNvPr>
          <p:cNvSpPr/>
          <p:nvPr/>
        </p:nvSpPr>
        <p:spPr>
          <a:xfrm>
            <a:off x="658753" y="1764480"/>
            <a:ext cx="2018501" cy="400110"/>
          </a:xfrm>
          <a:prstGeom prst="rect">
            <a:avLst/>
          </a:prstGeom>
        </p:spPr>
        <p:txBody>
          <a:bodyPr wrap="non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恢复处理</a:t>
            </a:r>
            <a:endParaRPr lang="en-US" altLang="zh-CN" sz="2000" dirty="0">
              <a:solidFill>
                <a:schemeClr val="accent1"/>
              </a:solidFill>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A6CB16B2-55B3-654B-A529-2F69738DD283}"/>
              </a:ext>
            </a:extLst>
          </p:cNvPr>
          <p:cNvSpPr txBox="1"/>
          <p:nvPr/>
        </p:nvSpPr>
        <p:spPr>
          <a:xfrm>
            <a:off x="935596" y="52264"/>
            <a:ext cx="1958334"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7.</a:t>
            </a:r>
            <a:r>
              <a:rPr lang="zh-CN" altLang="en-US" b="1" dirty="0">
                <a:solidFill>
                  <a:srgbClr val="123E61"/>
                </a:solidFill>
                <a:latin typeface="黑体" panose="02010609060101010101" pitchFamily="49" charset="-122"/>
                <a:ea typeface="黑体" panose="02010609060101010101" pitchFamily="49" charset="-122"/>
              </a:rPr>
              <a:t>恢复处理</a:t>
            </a:r>
          </a:p>
        </p:txBody>
      </p:sp>
      <p:sp>
        <p:nvSpPr>
          <p:cNvPr id="5" name="页脚占位符 4"/>
          <p:cNvSpPr>
            <a:spLocks noGrp="1"/>
          </p:cNvSpPr>
          <p:nvPr>
            <p:ph type="ftr" sz="quarter" idx="11"/>
          </p:nvPr>
        </p:nvSpPr>
        <p:spPr/>
        <p:txBody>
          <a:bodyPr/>
          <a:lstStyle/>
          <a:p>
            <a:r>
              <a:rPr lang="en-US" altLang="zh-CN" dirty="0" err="1" smtClean="0">
                <a:solidFill>
                  <a:srgbClr val="898989"/>
                </a:solidFill>
              </a:rPr>
              <a:t>DataBase@UESTC</a:t>
            </a:r>
            <a:r>
              <a:rPr lang="en-US" altLang="zh-CN" dirty="0" smtClean="0">
                <a:solidFill>
                  <a:srgbClr val="898989"/>
                </a:solidFill>
              </a:rPr>
              <a:t> </a:t>
            </a:r>
            <a:r>
              <a:rPr lang="zh-CN" altLang="en-US" dirty="0" smtClean="0">
                <a:solidFill>
                  <a:srgbClr val="898989"/>
                </a:solidFill>
              </a:rPr>
              <a:t>学</a:t>
            </a:r>
            <a:r>
              <a:rPr lang="zh-CN" altLang="en-US" dirty="0" smtClean="0"/>
              <a:t>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t>41</a:t>
            </a:fld>
            <a:endParaRPr lang="zh-CN" altLang="en-US" dirty="0"/>
          </a:p>
        </p:txBody>
      </p:sp>
    </p:spTree>
    <p:extLst>
      <p:ext uri="{BB962C8B-B14F-4D97-AF65-F5344CB8AC3E}">
        <p14:creationId xmlns:p14="http://schemas.microsoft.com/office/powerpoint/2010/main" val="198076201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日志</a:t>
            </a:r>
          </a:p>
        </p:txBody>
      </p:sp>
      <p:sp>
        <p:nvSpPr>
          <p:cNvPr id="6" name="文本框 5"/>
          <p:cNvSpPr txBox="1"/>
          <p:nvPr/>
        </p:nvSpPr>
        <p:spPr>
          <a:xfrm>
            <a:off x="5400092" y="124272"/>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日志文件</a:t>
            </a:r>
          </a:p>
        </p:txBody>
      </p:sp>
      <p:sp>
        <p:nvSpPr>
          <p:cNvPr id="3" name="矩形 2">
            <a:extLst>
              <a:ext uri="{FF2B5EF4-FFF2-40B4-BE49-F238E27FC236}">
                <a16:creationId xmlns:a16="http://schemas.microsoft.com/office/drawing/2014/main" id="{2865A9A7-6117-B349-9F5E-7CA279453A05}"/>
              </a:ext>
            </a:extLst>
          </p:cNvPr>
          <p:cNvSpPr/>
          <p:nvPr/>
        </p:nvSpPr>
        <p:spPr>
          <a:xfrm>
            <a:off x="3409835" y="1687459"/>
            <a:ext cx="5354972" cy="1985159"/>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日志文件</a:t>
            </a:r>
            <a:endParaRPr lang="en-US" altLang="zh-CN" sz="2000" dirty="0">
              <a:latin typeface="黑体" panose="02010609060101010101" pitchFamily="49" charset="-122"/>
              <a:ea typeface="黑体" panose="02010609060101010101" pitchFamily="49" charset="-122"/>
            </a:endParaRPr>
          </a:p>
          <a:p>
            <a:pPr lvl="1"/>
            <a:r>
              <a:rPr lang="zh-CN" altLang="en-US" sz="1200" dirty="0">
                <a:latin typeface="黑体" panose="02010609060101010101" pitchFamily="49" charset="-122"/>
                <a:ea typeface="黑体" panose="02010609060101010101" pitchFamily="49" charset="-122"/>
              </a:rPr>
              <a:t>  </a:t>
            </a:r>
            <a:endParaRPr lang="en-US" altLang="zh-CN" sz="1200" dirty="0">
              <a:latin typeface="黑体" panose="02010609060101010101" pitchFamily="49" charset="-122"/>
              <a:ea typeface="黑体" panose="02010609060101010101" pitchFamily="49" charset="-122"/>
            </a:endParaRPr>
          </a:p>
          <a:p>
            <a:pPr lvl="1">
              <a:lnSpc>
                <a:spcPct val="150000"/>
              </a:lnSpc>
            </a:pPr>
            <a:r>
              <a:rPr lang="zh-CN" altLang="en-US"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是</a:t>
            </a:r>
            <a:r>
              <a:rPr lang="en-US" altLang="zh-CN" sz="1600" dirty="0">
                <a:latin typeface="黑体" panose="02010609060101010101" pitchFamily="49" charset="-122"/>
                <a:ea typeface="黑体" panose="02010609060101010101" pitchFamily="49" charset="-122"/>
              </a:rPr>
              <a:t>DBMS</a:t>
            </a:r>
            <a:r>
              <a:rPr lang="zh-CN" altLang="en-US" sz="1600" dirty="0">
                <a:latin typeface="黑体" panose="02010609060101010101" pitchFamily="49" charset="-122"/>
                <a:ea typeface="黑体" panose="02010609060101010101" pitchFamily="49" charset="-122"/>
              </a:rPr>
              <a:t>用来记录事务对数据库的更新操作的文件，是日志记录的序列。 </a:t>
            </a:r>
          </a:p>
          <a:p>
            <a:pPr marL="800100" lvl="1" indent="-342900">
              <a:buFont typeface="Wingdings" pitchFamily="2" charset="2"/>
              <a:buChar char="l"/>
            </a:pPr>
            <a:endParaRPr lang="en-US" altLang="zh-CN" sz="2000" dirty="0">
              <a:solidFill>
                <a:schemeClr val="accent1"/>
              </a:solidFill>
              <a:latin typeface="黑体" panose="02010609060101010101" pitchFamily="49" charset="-122"/>
              <a:ea typeface="黑体" panose="02010609060101010101" pitchFamily="49" charset="-122"/>
            </a:endParaRPr>
          </a:p>
          <a:p>
            <a:pPr lvl="1"/>
            <a:endParaRPr lang="en-US" altLang="zh-CN" sz="2000" dirty="0">
              <a:solidFill>
                <a:schemeClr val="tx2"/>
              </a:solidFill>
              <a:latin typeface="黑体" panose="02010609060101010101" pitchFamily="49" charset="-122"/>
              <a:ea typeface="黑体" panose="02010609060101010101" pitchFamily="49" charset="-122"/>
            </a:endParaRPr>
          </a:p>
        </p:txBody>
      </p:sp>
      <p:graphicFrame>
        <p:nvGraphicFramePr>
          <p:cNvPr id="10" name="Object 26">
            <a:extLst>
              <a:ext uri="{FF2B5EF4-FFF2-40B4-BE49-F238E27FC236}">
                <a16:creationId xmlns:a16="http://schemas.microsoft.com/office/drawing/2014/main" id="{E3B67B13-D067-7649-A6C0-9309FCBA70F1}"/>
              </a:ext>
            </a:extLst>
          </p:cNvPr>
          <p:cNvGraphicFramePr>
            <a:graphicFrameLocks noChangeAspect="1"/>
          </p:cNvGraphicFramePr>
          <p:nvPr/>
        </p:nvGraphicFramePr>
        <p:xfrm>
          <a:off x="755576" y="1233400"/>
          <a:ext cx="2578968" cy="2046166"/>
        </p:xfrm>
        <a:graphic>
          <a:graphicData uri="http://schemas.openxmlformats.org/presentationml/2006/ole">
            <mc:AlternateContent xmlns:mc="http://schemas.openxmlformats.org/markup-compatibility/2006">
              <mc:Choice xmlns:v="urn:schemas-microsoft-com:vml" Requires="v">
                <p:oleObj spid="_x0000_s3098" name="Clip" r:id="rId5" imgW="13563600" imgH="19570700" progId="MS_ClipArt_Gallery.2">
                  <p:embed/>
                </p:oleObj>
              </mc:Choice>
              <mc:Fallback>
                <p:oleObj name="Clip" r:id="rId5" imgW="13563600" imgH="19570700" progId="MS_ClipArt_Gallery.2">
                  <p:embed/>
                  <p:pic>
                    <p:nvPicPr>
                      <p:cNvPr id="10" name="Object 26">
                        <a:extLst>
                          <a:ext uri="{FF2B5EF4-FFF2-40B4-BE49-F238E27FC236}">
                            <a16:creationId xmlns:a16="http://schemas.microsoft.com/office/drawing/2014/main" id="{E3B67B13-D067-7649-A6C0-9309FCBA7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1233400"/>
                        <a:ext cx="2578968" cy="2046166"/>
                      </a:xfrm>
                      <a:prstGeom prst="rect">
                        <a:avLst/>
                      </a:prstGeom>
                      <a:noFill/>
                      <a:ln>
                        <a:noFill/>
                      </a:ln>
                      <a:effectLst/>
                    </p:spPr>
                  </p:pic>
                </p:oleObj>
              </mc:Fallback>
            </mc:AlternateContent>
          </a:graphicData>
        </a:graphic>
      </p:graphicFrame>
      <p:pic>
        <p:nvPicPr>
          <p:cNvPr id="4" name="图片 3">
            <a:extLst>
              <a:ext uri="{FF2B5EF4-FFF2-40B4-BE49-F238E27FC236}">
                <a16:creationId xmlns:a16="http://schemas.microsoft.com/office/drawing/2014/main" id="{AF22C8E6-EB18-D945-A539-9521E8DED1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256" y="1695429"/>
            <a:ext cx="2283288" cy="285411"/>
          </a:xfrm>
          <a:prstGeom prst="rect">
            <a:avLst/>
          </a:prstGeom>
        </p:spPr>
      </p:pic>
      <p:pic>
        <p:nvPicPr>
          <p:cNvPr id="16" name="图片 15">
            <a:extLst>
              <a:ext uri="{FF2B5EF4-FFF2-40B4-BE49-F238E27FC236}">
                <a16:creationId xmlns:a16="http://schemas.microsoft.com/office/drawing/2014/main" id="{B5A95BAA-724E-8147-BCBA-9C90DF5CDA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256" y="2186878"/>
            <a:ext cx="2283288" cy="285411"/>
          </a:xfrm>
          <a:prstGeom prst="rect">
            <a:avLst/>
          </a:prstGeom>
        </p:spPr>
      </p:pic>
      <p:pic>
        <p:nvPicPr>
          <p:cNvPr id="18" name="图片 17">
            <a:extLst>
              <a:ext uri="{FF2B5EF4-FFF2-40B4-BE49-F238E27FC236}">
                <a16:creationId xmlns:a16="http://schemas.microsoft.com/office/drawing/2014/main" id="{9D369063-D164-3547-8730-42D7FC45D2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256" y="2729970"/>
            <a:ext cx="2283288" cy="285411"/>
          </a:xfrm>
          <a:prstGeom prst="rect">
            <a:avLst/>
          </a:prstGeom>
        </p:spPr>
      </p:pic>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5</a:t>
            </a:fld>
            <a:endParaRPr lang="zh-CN" altLang="en-US"/>
          </a:p>
        </p:txBody>
      </p:sp>
    </p:spTree>
    <p:extLst>
      <p:ext uri="{BB962C8B-B14F-4D97-AF65-F5344CB8AC3E}">
        <p14:creationId xmlns:p14="http://schemas.microsoft.com/office/powerpoint/2010/main" val="22743562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65A9A7-6117-B349-9F5E-7CA279453A05}"/>
              </a:ext>
            </a:extLst>
          </p:cNvPr>
          <p:cNvSpPr/>
          <p:nvPr/>
        </p:nvSpPr>
        <p:spPr>
          <a:xfrm>
            <a:off x="402498" y="596147"/>
            <a:ext cx="7420520" cy="4185761"/>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日志记录描述内容</a:t>
            </a: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dirty="0">
              <a:solidFill>
                <a:schemeClr val="accent1"/>
              </a:solidFill>
              <a:latin typeface="黑体" panose="02010609060101010101" pitchFamily="49" charset="-122"/>
              <a:ea typeface="黑体" panose="02010609060101010101" pitchFamily="49" charset="-122"/>
            </a:endParaRPr>
          </a:p>
          <a:p>
            <a:pPr lvl="2"/>
            <a:r>
              <a:rPr lang="zh-CN" altLang="en-US" sz="1600" dirty="0">
                <a:latin typeface="黑体" panose="02010609060101010101" pitchFamily="49" charset="-122"/>
                <a:ea typeface="黑体" panose="02010609060101010101" pitchFamily="49" charset="-122"/>
              </a:rPr>
              <a:t>事务标识符</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执行写操作事务的唯一标识符</a:t>
            </a:r>
          </a:p>
          <a:p>
            <a:pPr lvl="2"/>
            <a:r>
              <a:rPr lang="zh-CN" altLang="en-US" sz="1600" dirty="0">
                <a:latin typeface="黑体" panose="02010609060101010101" pitchFamily="49" charset="-122"/>
                <a:ea typeface="黑体" panose="02010609060101010101" pitchFamily="49" charset="-122"/>
              </a:rPr>
              <a:t>数据项标识符</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事务操作对象的唯一标识符</a:t>
            </a:r>
          </a:p>
          <a:p>
            <a:pPr lvl="2"/>
            <a:r>
              <a:rPr lang="zh-CN" altLang="en-US" sz="1600" dirty="0">
                <a:latin typeface="黑体" panose="02010609060101010101" pitchFamily="49" charset="-122"/>
                <a:ea typeface="黑体" panose="02010609060101010101" pitchFamily="49" charset="-122"/>
              </a:rPr>
              <a:t>前像（</a:t>
            </a:r>
            <a:r>
              <a:rPr lang="en-US" altLang="zh-CN" sz="1600" dirty="0">
                <a:latin typeface="黑体" panose="02010609060101010101" pitchFamily="49" charset="-122"/>
                <a:ea typeface="黑体" panose="02010609060101010101" pitchFamily="49" charset="-122"/>
              </a:rPr>
              <a:t>BI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更新前数据的旧值</a:t>
            </a:r>
          </a:p>
          <a:p>
            <a:pPr lvl="2"/>
            <a:r>
              <a:rPr lang="zh-CN" altLang="en-US" sz="1600" dirty="0">
                <a:latin typeface="黑体" panose="02010609060101010101" pitchFamily="49" charset="-122"/>
                <a:ea typeface="黑体" panose="02010609060101010101" pitchFamily="49" charset="-122"/>
              </a:rPr>
              <a:t>后像（</a:t>
            </a:r>
            <a:r>
              <a:rPr lang="en-US" altLang="zh-CN" sz="1600" dirty="0">
                <a:latin typeface="黑体" panose="02010609060101010101" pitchFamily="49" charset="-122"/>
                <a:ea typeface="黑体" panose="02010609060101010101" pitchFamily="49" charset="-122"/>
              </a:rPr>
              <a:t>AI</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更新后数据的新值</a:t>
            </a:r>
            <a:endParaRPr lang="en-US" altLang="zh-CN" sz="1600" dirty="0">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日志记录形式</a:t>
            </a:r>
            <a:endParaRPr lang="en-US" altLang="zh-CN" sz="2000" dirty="0">
              <a:solidFill>
                <a:schemeClr val="accent1"/>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en-US" altLang="zh-CN" dirty="0">
              <a:solidFill>
                <a:schemeClr val="accent1"/>
              </a:solidFill>
              <a:latin typeface="黑体" panose="02010609060101010101" pitchFamily="49" charset="-122"/>
              <a:ea typeface="黑体" panose="02010609060101010101" pitchFamily="49" charset="-122"/>
            </a:endParaRPr>
          </a:p>
          <a:p>
            <a:pPr lvl="2"/>
            <a:r>
              <a:rPr lang="en-US" altLang="zh-CN" sz="1600" dirty="0">
                <a:latin typeface="黑体" panose="02010609060101010101" pitchFamily="49" charset="-122"/>
                <a:ea typeface="黑体" panose="02010609060101010101" pitchFamily="49" charset="-122"/>
              </a:rPr>
              <a:t>&lt;T START&gt;</a:t>
            </a:r>
            <a:r>
              <a:rPr lang="zh-CN" altLang="en-US" sz="1600" dirty="0">
                <a:latin typeface="黑体" panose="02010609060101010101" pitchFamily="49" charset="-122"/>
                <a:ea typeface="黑体" panose="02010609060101010101" pitchFamily="49" charset="-122"/>
              </a:rPr>
              <a:t>：表示事务</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已开始</a:t>
            </a:r>
          </a:p>
          <a:p>
            <a:pPr lvl="2"/>
            <a:r>
              <a:rPr lang="en-US" altLang="zh-CN" sz="1600" dirty="0">
                <a:latin typeface="黑体" panose="02010609060101010101" pitchFamily="49" charset="-122"/>
                <a:ea typeface="黑体" panose="02010609060101010101" pitchFamily="49" charset="-122"/>
              </a:rPr>
              <a:t>&lt;T COMMIT&gt;</a:t>
            </a:r>
            <a:r>
              <a:rPr lang="zh-CN" altLang="en-US" sz="1600" dirty="0">
                <a:latin typeface="黑体" panose="02010609060101010101" pitchFamily="49" charset="-122"/>
                <a:ea typeface="黑体" panose="02010609060101010101" pitchFamily="49" charset="-122"/>
              </a:rPr>
              <a:t>：表示事务</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已提交</a:t>
            </a:r>
          </a:p>
          <a:p>
            <a:pPr lvl="2"/>
            <a:r>
              <a:rPr lang="en-US" altLang="zh-CN" sz="1600" dirty="0">
                <a:latin typeface="黑体" panose="02010609060101010101" pitchFamily="49" charset="-122"/>
                <a:ea typeface="黑体" panose="02010609060101010101" pitchFamily="49" charset="-122"/>
              </a:rPr>
              <a:t>&lt;T ABORT&gt;</a:t>
            </a:r>
            <a:r>
              <a:rPr lang="zh-CN" altLang="en-US" sz="1600" dirty="0">
                <a:latin typeface="黑体" panose="02010609060101010101" pitchFamily="49" charset="-122"/>
                <a:ea typeface="黑体" panose="02010609060101010101" pitchFamily="49" charset="-122"/>
              </a:rPr>
              <a:t>：表示事务</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不能成功完成，已中止</a:t>
            </a:r>
          </a:p>
          <a:p>
            <a:pPr lvl="2"/>
            <a:r>
              <a:rPr lang="en-US" altLang="zh-CN" sz="1600" dirty="0">
                <a:latin typeface="黑体" panose="02010609060101010101" pitchFamily="49" charset="-122"/>
                <a:ea typeface="黑体" panose="02010609060101010101" pitchFamily="49" charset="-122"/>
              </a:rPr>
              <a:t>&lt;T,X,V1,V2&gt;</a:t>
            </a:r>
            <a:r>
              <a:rPr lang="zh-CN" altLang="en-US" sz="1600" dirty="0">
                <a:latin typeface="黑体" panose="02010609060101010101" pitchFamily="49" charset="-122"/>
                <a:ea typeface="黑体" panose="02010609060101010101" pitchFamily="49" charset="-122"/>
              </a:rPr>
              <a:t>：表示事务</a:t>
            </a:r>
            <a:r>
              <a:rPr lang="en-US" altLang="zh-CN" sz="1600" dirty="0">
                <a:latin typeface="黑体" panose="02010609060101010101" pitchFamily="49" charset="-122"/>
                <a:ea typeface="黑体" panose="02010609060101010101" pitchFamily="49" charset="-122"/>
              </a:rPr>
              <a:t>T</a:t>
            </a:r>
            <a:r>
              <a:rPr lang="zh-CN" altLang="en-US" sz="1600" dirty="0">
                <a:latin typeface="黑体" panose="02010609060101010101" pitchFamily="49" charset="-122"/>
                <a:ea typeface="黑体" panose="02010609060101010101" pitchFamily="49" charset="-122"/>
              </a:rPr>
              <a:t>对数据项</a:t>
            </a:r>
            <a:r>
              <a:rPr lang="en-US" altLang="zh-CN" sz="1600" dirty="0">
                <a:latin typeface="黑体" panose="02010609060101010101" pitchFamily="49" charset="-122"/>
                <a:ea typeface="黑体" panose="02010609060101010101" pitchFamily="49" charset="-122"/>
              </a:rPr>
              <a:t>X</a:t>
            </a:r>
            <a:r>
              <a:rPr lang="zh-CN" altLang="en-US" sz="1600" dirty="0">
                <a:latin typeface="黑体" panose="02010609060101010101" pitchFamily="49" charset="-122"/>
                <a:ea typeface="黑体" panose="02010609060101010101" pitchFamily="49" charset="-122"/>
              </a:rPr>
              <a:t>执行写操作。写之前的旧值为</a:t>
            </a:r>
            <a:r>
              <a:rPr lang="en-US" altLang="zh-CN" sz="1600" dirty="0">
                <a:latin typeface="黑体" panose="02010609060101010101" pitchFamily="49" charset="-122"/>
                <a:ea typeface="黑体" panose="02010609060101010101" pitchFamily="49" charset="-122"/>
              </a:rPr>
              <a:t>V1</a:t>
            </a:r>
            <a:r>
              <a:rPr lang="zh-CN" altLang="en-US" sz="1600" dirty="0">
                <a:latin typeface="黑体" panose="02010609060101010101" pitchFamily="49" charset="-122"/>
                <a:ea typeface="黑体" panose="02010609060101010101" pitchFamily="49" charset="-122"/>
              </a:rPr>
              <a:t>，写之后的新值为</a:t>
            </a:r>
            <a:r>
              <a:rPr lang="en-US" altLang="zh-CN" sz="1600" dirty="0">
                <a:latin typeface="黑体" panose="02010609060101010101" pitchFamily="49" charset="-122"/>
                <a:ea typeface="黑体" panose="02010609060101010101" pitchFamily="49" charset="-122"/>
              </a:rPr>
              <a:t>V2</a:t>
            </a:r>
            <a:endParaRPr lang="zh-CN" altLang="en-US" sz="1600" dirty="0">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zh-CN" altLang="en-US" dirty="0">
              <a:solidFill>
                <a:schemeClr val="tx2"/>
              </a:solidFill>
              <a:latin typeface="黑体" panose="02010609060101010101" pitchFamily="49" charset="-122"/>
              <a:ea typeface="黑体" panose="02010609060101010101" pitchFamily="49" charset="-122"/>
            </a:endParaRPr>
          </a:p>
        </p:txBody>
      </p:sp>
      <p:pic>
        <p:nvPicPr>
          <p:cNvPr id="11" name="Picture 15" descr="200641475341922">
            <a:extLst>
              <a:ext uri="{FF2B5EF4-FFF2-40B4-BE49-F238E27FC236}">
                <a16:creationId xmlns:a16="http://schemas.microsoft.com/office/drawing/2014/main" id="{DDBB2D19-DE6B-E34E-8442-B04EB395A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418" y="1125286"/>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AB80C61-450C-6A42-B331-F95EEB19DD31}"/>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日志</a:t>
            </a:r>
          </a:p>
        </p:txBody>
      </p:sp>
      <p:sp>
        <p:nvSpPr>
          <p:cNvPr id="14" name="文本框 13">
            <a:extLst>
              <a:ext uri="{FF2B5EF4-FFF2-40B4-BE49-F238E27FC236}">
                <a16:creationId xmlns:a16="http://schemas.microsoft.com/office/drawing/2014/main" id="{F3E9CC70-B117-B44F-8EF8-FF702ED77625}"/>
              </a:ext>
            </a:extLst>
          </p:cNvPr>
          <p:cNvSpPr txBox="1"/>
          <p:nvPr/>
        </p:nvSpPr>
        <p:spPr>
          <a:xfrm>
            <a:off x="5400092" y="124272"/>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日志记录</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6</a:t>
            </a:fld>
            <a:endParaRPr lang="zh-CN" altLang="en-US"/>
          </a:p>
        </p:txBody>
      </p:sp>
    </p:spTree>
    <p:extLst>
      <p:ext uri="{BB962C8B-B14F-4D97-AF65-F5344CB8AC3E}">
        <p14:creationId xmlns:p14="http://schemas.microsoft.com/office/powerpoint/2010/main" val="26908749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55502379-EB1D-8F4C-A101-D21E272B3002}"/>
              </a:ext>
            </a:extLst>
          </p:cNvPr>
          <p:cNvGraphicFramePr>
            <a:graphicFrameLocks noChangeAspect="1"/>
          </p:cNvGraphicFramePr>
          <p:nvPr/>
        </p:nvGraphicFramePr>
        <p:xfrm>
          <a:off x="2195736" y="736340"/>
          <a:ext cx="3891585" cy="3888432"/>
        </p:xfrm>
        <a:graphic>
          <a:graphicData uri="http://schemas.openxmlformats.org/presentationml/2006/ole">
            <mc:AlternateContent xmlns:mc="http://schemas.openxmlformats.org/markup-compatibility/2006">
              <mc:Choice xmlns:v="urn:schemas-microsoft-com:vml" Requires="v">
                <p:oleObj spid="_x0000_s4122" r:id="rId4" imgW="2159000" imgH="1866900" progId="Visio.Drawing.11">
                  <p:embed/>
                </p:oleObj>
              </mc:Choice>
              <mc:Fallback>
                <p:oleObj r:id="rId4" imgW="2159000" imgH="1866900" progId="Visio.Drawing.11">
                  <p:embed/>
                  <p:pic>
                    <p:nvPicPr>
                      <p:cNvPr id="2" name="Object 3">
                        <a:extLst>
                          <a:ext uri="{FF2B5EF4-FFF2-40B4-BE49-F238E27FC236}">
                            <a16:creationId xmlns:a16="http://schemas.microsoft.com/office/drawing/2014/main" id="{55502379-EB1D-8F4C-A101-D21E272B30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736340"/>
                        <a:ext cx="3891585" cy="3888432"/>
                      </a:xfrm>
                      <a:prstGeom prst="rect">
                        <a:avLst/>
                      </a:prstGeom>
                      <a:solidFill>
                        <a:srgbClr val="CCFFFF"/>
                      </a:solidFill>
                      <a:ln w="28575">
                        <a:solidFill>
                          <a:schemeClr val="tx1"/>
                        </a:solidFill>
                        <a:miter lim="800000"/>
                        <a:headEnd/>
                        <a:tailEnd/>
                      </a:ln>
                    </p:spPr>
                  </p:pic>
                </p:oleObj>
              </mc:Fallback>
            </mc:AlternateContent>
          </a:graphicData>
        </a:graphic>
      </p:graphicFrame>
      <p:sp>
        <p:nvSpPr>
          <p:cNvPr id="5" name="文本框 4">
            <a:extLst>
              <a:ext uri="{FF2B5EF4-FFF2-40B4-BE49-F238E27FC236}">
                <a16:creationId xmlns:a16="http://schemas.microsoft.com/office/drawing/2014/main" id="{C983C3CA-D4C9-A24F-B62F-0B3290C82D0E}"/>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2.</a:t>
            </a:r>
            <a:r>
              <a:rPr lang="zh-CN" altLang="en-US" b="1" dirty="0">
                <a:solidFill>
                  <a:srgbClr val="123E61"/>
                </a:solidFill>
                <a:latin typeface="黑体" panose="02010609060101010101" pitchFamily="49" charset="-122"/>
                <a:ea typeface="黑体" panose="02010609060101010101" pitchFamily="49" charset="-122"/>
              </a:rPr>
              <a:t>日志</a:t>
            </a:r>
          </a:p>
        </p:txBody>
      </p:sp>
      <p:sp>
        <p:nvSpPr>
          <p:cNvPr id="6" name="文本框 5">
            <a:extLst>
              <a:ext uri="{FF2B5EF4-FFF2-40B4-BE49-F238E27FC236}">
                <a16:creationId xmlns:a16="http://schemas.microsoft.com/office/drawing/2014/main" id="{40AB2852-C25D-1D4E-ACD2-8A5ADBA412F2}"/>
              </a:ext>
            </a:extLst>
          </p:cNvPr>
          <p:cNvSpPr txBox="1"/>
          <p:nvPr/>
        </p:nvSpPr>
        <p:spPr>
          <a:xfrm>
            <a:off x="5400092" y="124272"/>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日志记录</a:t>
            </a:r>
          </a:p>
        </p:txBody>
      </p:sp>
      <p:sp>
        <p:nvSpPr>
          <p:cNvPr id="10" name="页脚占位符 9"/>
          <p:cNvSpPr>
            <a:spLocks noGrp="1"/>
          </p:cNvSpPr>
          <p:nvPr>
            <p:ph type="ftr" sz="quarter" idx="11"/>
          </p:nvPr>
        </p:nvSpPr>
        <p:spPr>
          <a:xfrm>
            <a:off x="2981654"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t>7</a:t>
            </a:fld>
            <a:endParaRPr lang="zh-CN" altLang="en-US"/>
          </a:p>
        </p:txBody>
      </p:sp>
    </p:spTree>
    <p:extLst>
      <p:ext uri="{BB962C8B-B14F-4D97-AF65-F5344CB8AC3E}">
        <p14:creationId xmlns:p14="http://schemas.microsoft.com/office/powerpoint/2010/main" val="398285047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6CACCE-05B9-634F-956B-A74E333475E0}"/>
              </a:ext>
            </a:extLst>
          </p:cNvPr>
          <p:cNvSpPr txBox="1"/>
          <p:nvPr/>
        </p:nvSpPr>
        <p:spPr>
          <a:xfrm>
            <a:off x="5904148" y="150984"/>
            <a:ext cx="139552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事务管理器</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D8E91D54-E79F-854B-A151-BD6ED8EFB052}"/>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pic>
        <p:nvPicPr>
          <p:cNvPr id="4" name="图片 3">
            <a:extLst>
              <a:ext uri="{FF2B5EF4-FFF2-40B4-BE49-F238E27FC236}">
                <a16:creationId xmlns:a16="http://schemas.microsoft.com/office/drawing/2014/main" id="{744A386C-BC02-5E4E-B0C4-6BC7BD227F9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174" y="1105423"/>
            <a:ext cx="6336704" cy="2934241"/>
          </a:xfrm>
          <a:prstGeom prst="rect">
            <a:avLst/>
          </a:prstGeom>
          <a:noFill/>
          <a:ln>
            <a:noFill/>
          </a:ln>
        </p:spPr>
      </p:pic>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8" name="灯片编号占位符 7"/>
          <p:cNvSpPr>
            <a:spLocks noGrp="1"/>
          </p:cNvSpPr>
          <p:nvPr>
            <p:ph type="sldNum" sz="quarter" idx="12"/>
          </p:nvPr>
        </p:nvSpPr>
        <p:spPr/>
        <p:txBody>
          <a:bodyPr/>
          <a:lstStyle/>
          <a:p>
            <a:fld id="{A24B006D-818D-47B3-9EBE-C5AB269A17AF}" type="slidenum">
              <a:rPr lang="zh-CN" altLang="en-US" smtClean="0"/>
              <a:t>8</a:t>
            </a:fld>
            <a:endParaRPr lang="zh-CN" altLang="en-US"/>
          </a:p>
        </p:txBody>
      </p:sp>
    </p:spTree>
    <p:extLst>
      <p:ext uri="{BB962C8B-B14F-4D97-AF65-F5344CB8AC3E}">
        <p14:creationId xmlns:p14="http://schemas.microsoft.com/office/powerpoint/2010/main" val="226675291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65A9A7-6117-B349-9F5E-7CA279453A05}"/>
              </a:ext>
            </a:extLst>
          </p:cNvPr>
          <p:cNvSpPr/>
          <p:nvPr/>
        </p:nvSpPr>
        <p:spPr>
          <a:xfrm>
            <a:off x="300843" y="609420"/>
            <a:ext cx="8542312" cy="3736407"/>
          </a:xfrm>
          <a:prstGeom prst="rect">
            <a:avLst/>
          </a:prstGeom>
        </p:spPr>
        <p:txBody>
          <a:bodyPr wrap="square">
            <a:spAutoFit/>
          </a:bodyPr>
          <a:lstStyle/>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后像</a:t>
            </a:r>
            <a:r>
              <a:rPr lang="zh-CN" altLang="zh-CN" sz="2000" dirty="0">
                <a:solidFill>
                  <a:schemeClr val="accent1"/>
                </a:solidFill>
                <a:latin typeface="黑体" panose="02010609060101010101" pitchFamily="49" charset="-122"/>
                <a:ea typeface="黑体" panose="02010609060101010101" pitchFamily="49" charset="-122"/>
              </a:rPr>
              <a:t>在事务提交后才写入数据库 </a:t>
            </a:r>
            <a:endParaRPr lang="en-US" altLang="zh-CN" sz="2000" dirty="0">
              <a:solidFill>
                <a:schemeClr val="accent1"/>
              </a:solidFill>
              <a:latin typeface="黑体" panose="02010609060101010101" pitchFamily="49" charset="-122"/>
              <a:ea typeface="黑体" panose="02010609060101010101" pitchFamily="49" charset="-122"/>
            </a:endParaRPr>
          </a:p>
          <a:p>
            <a:pPr lvl="1"/>
            <a:r>
              <a:rPr lang="en-US" altLang="zh-CN" sz="1100" dirty="0">
                <a:latin typeface="黑体" panose="02010609060101010101" pitchFamily="49" charset="-122"/>
                <a:ea typeface="黑体" panose="02010609060101010101" pitchFamily="49" charset="-122"/>
              </a:rPr>
              <a:t>	</a:t>
            </a:r>
          </a:p>
          <a:p>
            <a:pPr lvl="1"/>
            <a:r>
              <a:rPr lang="zh-CN" altLang="en-US"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通过在日志中记录所有的对数据库的修改，将一个事务的所有写操作延迟到事务的操作结束时才执行，以此保证事务的原子性。</a:t>
            </a:r>
            <a:endParaRPr lang="en-US" altLang="zh-CN" sz="16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lvl="1"/>
            <a:endParaRPr lang="en-US" altLang="zh-CN" sz="1100" dirty="0">
              <a:latin typeface="黑体" panose="02010609060101010101" pitchFamily="49" charset="-122"/>
              <a:ea typeface="黑体" panose="02010609060101010101" pitchFamily="49" charset="-122"/>
            </a:endParaRPr>
          </a:p>
          <a:p>
            <a:pPr marL="800100" lvl="1" indent="-342900">
              <a:buFont typeface="Wingdings" pitchFamily="2" charset="2"/>
              <a:buChar char="l"/>
            </a:pPr>
            <a:r>
              <a:rPr lang="zh-CN" altLang="en-US" sz="2000" dirty="0">
                <a:solidFill>
                  <a:schemeClr val="accent1"/>
                </a:solidFill>
                <a:latin typeface="黑体" panose="02010609060101010101" pitchFamily="49" charset="-122"/>
                <a:ea typeface="黑体" panose="02010609060101010101" pitchFamily="49" charset="-122"/>
              </a:rPr>
              <a:t>事务</a:t>
            </a:r>
            <a:r>
              <a:rPr lang="en-US" altLang="zh-CN" sz="2000" dirty="0">
                <a:solidFill>
                  <a:schemeClr val="accent1"/>
                </a:solidFill>
                <a:latin typeface="黑体" panose="02010609060101010101" pitchFamily="49" charset="-122"/>
                <a:ea typeface="黑体" panose="02010609060101010101" pitchFamily="49" charset="-122"/>
              </a:rPr>
              <a:t>T</a:t>
            </a:r>
            <a:r>
              <a:rPr lang="zh-CN" altLang="en-US" sz="2000" dirty="0">
                <a:solidFill>
                  <a:schemeClr val="accent1"/>
                </a:solidFill>
                <a:latin typeface="黑体" panose="02010609060101010101" pitchFamily="49" charset="-122"/>
                <a:ea typeface="黑体" panose="02010609060101010101" pitchFamily="49" charset="-122"/>
              </a:rPr>
              <a:t>的日志写入步骤</a:t>
            </a:r>
            <a:endParaRPr lang="en-US" altLang="zh-CN" sz="2000" dirty="0">
              <a:solidFill>
                <a:schemeClr val="accent1"/>
              </a:solidFill>
              <a:latin typeface="黑体" panose="02010609060101010101" pitchFamily="49" charset="-122"/>
              <a:ea typeface="黑体" panose="02010609060101010101" pitchFamily="49" charset="-122"/>
            </a:endParaRPr>
          </a:p>
          <a:p>
            <a:pPr lvl="2">
              <a:spcBef>
                <a:spcPct val="20000"/>
              </a:spcBef>
            </a:pPr>
            <a:r>
              <a:rPr lang="en-US" altLang="zh-CN" sz="1600" dirty="0">
                <a:latin typeface="黑体" panose="02010609060101010101" pitchFamily="49" charset="-122"/>
                <a:ea typeface="黑体" panose="02010609060101010101" pitchFamily="49" charset="-122"/>
                <a:sym typeface="FZHei-B01S" charset="0"/>
              </a:rPr>
              <a:t>1.</a:t>
            </a:r>
            <a:r>
              <a:rPr lang="zh-CN" altLang="en-US" sz="1600" dirty="0">
                <a:latin typeface="黑体" panose="02010609060101010101" pitchFamily="49" charset="-122"/>
                <a:ea typeface="黑体" panose="02010609060101010101" pitchFamily="49" charset="-122"/>
                <a:sym typeface="FZHei-B01S" charset="0"/>
              </a:rPr>
              <a:t>在T开始执行前，向日志中写入记录&lt;T START&gt;</a:t>
            </a:r>
            <a:r>
              <a:rPr lang="en-US" altLang="zh-CN" sz="1600" dirty="0">
                <a:latin typeface="黑体" panose="02010609060101010101" pitchFamily="49" charset="-122"/>
                <a:ea typeface="黑体" panose="02010609060101010101" pitchFamily="49" charset="-122"/>
                <a:sym typeface="FZHei-B01S" charset="0"/>
              </a:rPr>
              <a:t>;</a:t>
            </a:r>
          </a:p>
          <a:p>
            <a:pPr lvl="2">
              <a:spcBef>
                <a:spcPct val="20000"/>
              </a:spcBef>
            </a:pPr>
            <a:endParaRPr lang="zh-CN" altLang="en-US" sz="1600" dirty="0">
              <a:latin typeface="黑体" panose="02010609060101010101" pitchFamily="49" charset="-122"/>
              <a:ea typeface="黑体" panose="02010609060101010101" pitchFamily="49" charset="-122"/>
            </a:endParaRPr>
          </a:p>
          <a:p>
            <a:pPr lvl="2">
              <a:spcBef>
                <a:spcPct val="20000"/>
              </a:spcBef>
            </a:pPr>
            <a:r>
              <a:rPr lang="en-US" altLang="zh-CN" sz="1600" dirty="0">
                <a:latin typeface="黑体" panose="02010609060101010101" pitchFamily="49" charset="-122"/>
                <a:ea typeface="黑体" panose="02010609060101010101" pitchFamily="49" charset="-122"/>
                <a:sym typeface="FZHei-B01S" charset="0"/>
              </a:rPr>
              <a:t>2.</a:t>
            </a:r>
            <a:r>
              <a:rPr lang="zh-CN" altLang="en-US" sz="1600" dirty="0">
                <a:latin typeface="黑体" panose="02010609060101010101" pitchFamily="49" charset="-122"/>
                <a:ea typeface="黑体" panose="02010609060101010101" pitchFamily="49" charset="-122"/>
                <a:sym typeface="FZHei-B01S" charset="0"/>
              </a:rPr>
              <a:t>T的一次write（X）操作导致向日志中写入一条新记录</a:t>
            </a:r>
            <a:r>
              <a:rPr lang="en-US" altLang="zh-CN" sz="1600" dirty="0">
                <a:latin typeface="黑体" panose="02010609060101010101" pitchFamily="49" charset="-122"/>
                <a:ea typeface="黑体" panose="02010609060101010101" pitchFamily="49" charset="-122"/>
                <a:sym typeface="FZHei-B01S" charset="0"/>
              </a:rPr>
              <a:t>;</a:t>
            </a:r>
          </a:p>
          <a:p>
            <a:pPr lvl="2">
              <a:spcBef>
                <a:spcPct val="20000"/>
              </a:spcBef>
            </a:pPr>
            <a:endParaRPr lang="zh-CN" altLang="en-US" sz="1600" dirty="0">
              <a:latin typeface="黑体" panose="02010609060101010101" pitchFamily="49" charset="-122"/>
              <a:ea typeface="黑体" panose="02010609060101010101" pitchFamily="49" charset="-122"/>
            </a:endParaRPr>
          </a:p>
          <a:p>
            <a:pPr lvl="2">
              <a:spcBef>
                <a:spcPct val="20000"/>
              </a:spcBef>
            </a:pPr>
            <a:r>
              <a:rPr lang="en-US" altLang="zh-CN" sz="1600" dirty="0">
                <a:latin typeface="黑体" panose="02010609060101010101" pitchFamily="49" charset="-122"/>
                <a:ea typeface="黑体" panose="02010609060101010101" pitchFamily="49" charset="-122"/>
                <a:sym typeface="FZHei-B01S" charset="0"/>
              </a:rPr>
              <a:t>3.</a:t>
            </a:r>
            <a:r>
              <a:rPr lang="zh-CN" altLang="en-US" sz="1600" dirty="0">
                <a:latin typeface="黑体" panose="02010609060101010101" pitchFamily="49" charset="-122"/>
                <a:ea typeface="黑体" panose="02010609060101010101" pitchFamily="49" charset="-122"/>
                <a:sym typeface="FZHei-B01S" charset="0"/>
              </a:rPr>
              <a:t>最后，当T全部操作结束，向日志中写入记录&lt;T COMMIT&gt; </a:t>
            </a:r>
            <a:endParaRPr lang="en-US" altLang="zh-CN" sz="1600" dirty="0">
              <a:solidFill>
                <a:schemeClr val="tx2"/>
              </a:solidFill>
              <a:latin typeface="黑体" panose="02010609060101010101" pitchFamily="49" charset="-122"/>
              <a:ea typeface="黑体" panose="02010609060101010101" pitchFamily="49" charset="-122"/>
            </a:endParaRPr>
          </a:p>
          <a:p>
            <a:pPr marL="800100" lvl="1" indent="-342900">
              <a:buFont typeface="Wingdings" pitchFamily="2" charset="2"/>
              <a:buChar char="l"/>
            </a:pPr>
            <a:endParaRPr lang="zh-CN" altLang="en-US" dirty="0">
              <a:solidFill>
                <a:schemeClr val="tx2"/>
              </a:solidFill>
              <a:latin typeface="黑体" panose="02010609060101010101" pitchFamily="49" charset="-122"/>
              <a:ea typeface="黑体" panose="02010609060101010101" pitchFamily="49" charset="-122"/>
            </a:endParaRPr>
          </a:p>
        </p:txBody>
      </p:sp>
      <p:pic>
        <p:nvPicPr>
          <p:cNvPr id="14" name="图片 4" descr="日志记录依次写入">
            <a:extLst>
              <a:ext uri="{FF2B5EF4-FFF2-40B4-BE49-F238E27FC236}">
                <a16:creationId xmlns:a16="http://schemas.microsoft.com/office/drawing/2014/main" id="{2579DD35-8570-6543-97C8-505F057548D5}"/>
              </a:ext>
            </a:extLst>
          </p:cNvPr>
          <p:cNvPicPr>
            <a:picLocks noGrp="1" noChangeAspect="1"/>
          </p:cNvPicPr>
          <p:nvPr isPhoto="1"/>
        </p:nvPicPr>
        <p:blipFill>
          <a:blip r:embed="rId4" cstate="print">
            <a:extLst>
              <a:ext uri="{28A0092B-C50C-407E-A947-70E740481C1C}">
                <a14:useLocalDpi xmlns:a14="http://schemas.microsoft.com/office/drawing/2010/main" val="0"/>
              </a:ext>
            </a:extLst>
          </a:blip>
          <a:srcRect/>
          <a:stretch>
            <a:fillRect/>
          </a:stretch>
        </p:blipFill>
        <p:spPr bwMode="auto">
          <a:xfrm>
            <a:off x="7181697" y="2793263"/>
            <a:ext cx="1661458" cy="1764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102DB096-D09A-1D4C-9062-5A77F9E82DBB}"/>
              </a:ext>
            </a:extLst>
          </p:cNvPr>
          <p:cNvSpPr txBox="1"/>
          <p:nvPr/>
        </p:nvSpPr>
        <p:spPr>
          <a:xfrm>
            <a:off x="935596" y="52264"/>
            <a:ext cx="2772308" cy="369332"/>
          </a:xfrm>
          <a:prstGeom prst="rect">
            <a:avLst/>
          </a:prstGeom>
          <a:noFill/>
        </p:spPr>
        <p:txBody>
          <a:bodyPr wrap="square" rtlCol="0">
            <a:spAutoFit/>
          </a:bodyPr>
          <a:lstStyle/>
          <a:p>
            <a:r>
              <a:rPr lang="en-US" altLang="zh-CN" b="1" dirty="0">
                <a:solidFill>
                  <a:srgbClr val="123E61"/>
                </a:solidFill>
                <a:latin typeface="黑体" panose="02010609060101010101" pitchFamily="49" charset="-122"/>
                <a:ea typeface="黑体" panose="02010609060101010101" pitchFamily="49" charset="-122"/>
              </a:rPr>
              <a:t>3.</a:t>
            </a:r>
            <a:r>
              <a:rPr lang="zh-CN" altLang="en-US" b="1" dirty="0">
                <a:solidFill>
                  <a:srgbClr val="123E61"/>
                </a:solidFill>
                <a:latin typeface="黑体" panose="02010609060101010101" pitchFamily="49" charset="-122"/>
                <a:ea typeface="黑体" panose="02010609060101010101" pitchFamily="49" charset="-122"/>
              </a:rPr>
              <a:t>事务撤销与重做</a:t>
            </a: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9</a:t>
            </a:fld>
            <a:endParaRPr lang="zh-CN" altLang="en-US"/>
          </a:p>
        </p:txBody>
      </p:sp>
      <p:sp>
        <p:nvSpPr>
          <p:cNvPr id="9" name="文本框 8">
            <a:extLst>
              <a:ext uri="{FF2B5EF4-FFF2-40B4-BE49-F238E27FC236}">
                <a16:creationId xmlns:a16="http://schemas.microsoft.com/office/drawing/2014/main" id="{16059939-97FD-1842-B75C-4206ADB90C57}"/>
              </a:ext>
            </a:extLst>
          </p:cNvPr>
          <p:cNvSpPr txBox="1"/>
          <p:nvPr/>
        </p:nvSpPr>
        <p:spPr>
          <a:xfrm>
            <a:off x="6240851" y="124272"/>
            <a:ext cx="1103457" cy="307777"/>
          </a:xfrm>
          <a:prstGeom prst="rect">
            <a:avLst/>
          </a:prstGeom>
          <a:noFill/>
        </p:spPr>
        <p:txBody>
          <a:bodyPr wrap="square" rtlCol="0">
            <a:spAutoFit/>
          </a:bodyPr>
          <a:lstStyle/>
          <a:p>
            <a:pPr algn="r"/>
            <a:r>
              <a:rPr lang="zh-CN" altLang="en-US" sz="1400" b="1" dirty="0">
                <a:solidFill>
                  <a:srgbClr val="14436A"/>
                </a:solidFill>
                <a:latin typeface="微软雅黑" panose="020B0503020204020204" pitchFamily="34" charset="-122"/>
                <a:ea typeface="微软雅黑" panose="020B0503020204020204" pitchFamily="34" charset="-122"/>
                <a:sym typeface="FZZhengHeiS-R-GB" charset="0"/>
              </a:rPr>
              <a:t>后像后写</a:t>
            </a:r>
            <a:endParaRPr lang="zh-CN" altLang="en-US" sz="1400" b="1" dirty="0">
              <a:solidFill>
                <a:srgbClr val="123E6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3767880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8217</Words>
  <Application>Microsoft Office PowerPoint</Application>
  <PresentationFormat>自定义</PresentationFormat>
  <Paragraphs>631</Paragraphs>
  <Slides>41</Slides>
  <Notes>35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8" baseType="lpstr">
      <vt:lpstr>FZHei-B01S</vt:lpstr>
      <vt:lpstr>FZZhengHeiS-R-GB</vt:lpstr>
      <vt:lpstr>Heiti SC Medium</vt:lpstr>
      <vt:lpstr>方正兰亭黑简体</vt:lpstr>
      <vt:lpstr>SimHei</vt:lpstr>
      <vt:lpstr>SimHei</vt:lpstr>
      <vt:lpstr>楷体_GB2312</vt:lpstr>
      <vt:lpstr>宋体</vt:lpstr>
      <vt:lpstr>微软雅黑</vt:lpstr>
      <vt:lpstr>Arial</vt:lpstr>
      <vt:lpstr>Calibri</vt:lpstr>
      <vt:lpstr>Times New Roman</vt:lpstr>
      <vt:lpstr>Wingdings</vt:lpstr>
      <vt:lpstr>Office 主题</vt:lpstr>
      <vt:lpstr>Clip</vt:lpstr>
      <vt:lpstr>Microsoft ClipArt Gallery</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Anlex WEE</cp:lastModifiedBy>
  <cp:revision>278</cp:revision>
  <dcterms:created xsi:type="dcterms:W3CDTF">2017-04-06T01:11:00Z</dcterms:created>
  <dcterms:modified xsi:type="dcterms:W3CDTF">2021-02-28T13:53:15Z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2052-11.1.0.8013</vt:lpwstr>
  </property>
</Properties>
</file>