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93" r:id="rId2"/>
    <p:sldId id="294" r:id="rId3"/>
    <p:sldId id="295" r:id="rId4"/>
    <p:sldId id="296"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E61"/>
    <a:srgbClr val="14436A"/>
    <a:srgbClr val="EFEFEF"/>
    <a:srgbClr val="A6A6A6"/>
    <a:srgbClr val="0B25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p:cViewPr varScale="1">
        <p:scale>
          <a:sx n="126" d="100"/>
          <a:sy n="126" d="100"/>
        </p:scale>
        <p:origin x="202" y="77"/>
      </p:cViewPr>
      <p:guideLst>
        <p:guide orient="horz" pos="1621"/>
        <p:guide pos="2880"/>
      </p:guideLst>
    </p:cSldViewPr>
  </p:slideViewPr>
  <p:notesTextViewPr>
    <p:cViewPr>
      <p:scale>
        <a:sx n="100" d="100"/>
        <a:sy n="100" d="100"/>
      </p:scale>
      <p:origin x="0" y="0"/>
    </p:cViewPr>
  </p:notesTextViewPr>
  <p:sorterViewPr>
    <p:cViewPr>
      <p:scale>
        <a:sx n="70" d="100"/>
        <a:sy n="70"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8A863E-D442-44F9-9BD6-E000583DFCBC}" type="datetimeFigureOut">
              <a:rPr lang="zh-CN" altLang="en-US" smtClean="0"/>
              <a:t>2021/2/28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9AA98F-6474-4A59-A3C8-82662F366263}" type="slidenum">
              <a:rPr lang="zh-CN" altLang="en-US" smtClean="0"/>
              <a:t>‹#›</a:t>
            </a:fld>
            <a:endParaRPr lang="zh-CN" altLang="en-US"/>
          </a:p>
        </p:txBody>
      </p:sp>
    </p:spTree>
    <p:extLst>
      <p:ext uri="{BB962C8B-B14F-4D97-AF65-F5344CB8AC3E}">
        <p14:creationId xmlns:p14="http://schemas.microsoft.com/office/powerpoint/2010/main" val="1353742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t>1</a:t>
            </a:fld>
            <a:endParaRPr lang="zh-CN" altLang="en-US"/>
          </a:p>
        </p:txBody>
      </p:sp>
    </p:spTree>
    <p:extLst>
      <p:ext uri="{BB962C8B-B14F-4D97-AF65-F5344CB8AC3E}">
        <p14:creationId xmlns:p14="http://schemas.microsoft.com/office/powerpoint/2010/main" val="2580551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强制访问控制一般与自主访问控制结合使用，并且实施一些附加的、更强的访问限制。一个主体只有通过了自主与强制性访问限制检查后，才能访问某个客体。用户可以利用自主访问控制来防范其他用户对自己客体的攻击，由于用户不能直接改变强制访问控制属性，所以强制访问控制提供了一个不可逾越的、更强的安全保护层以防止其他用户偶然或故意地滥用自主访问控制。</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25</a:t>
            </a:fld>
            <a:endParaRPr lang="zh-CN" altLang="en-US"/>
          </a:p>
        </p:txBody>
      </p:sp>
    </p:spTree>
    <p:extLst>
      <p:ext uri="{BB962C8B-B14F-4D97-AF65-F5344CB8AC3E}">
        <p14:creationId xmlns:p14="http://schemas.microsoft.com/office/powerpoint/2010/main" val="3362211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所有的保密措施都不是绝对可靠的。攻击者总有办法突破这些控制，只是付出的代价大小而已。跟踪审计是一种监视措施，记录了用户对数据库的所有操作。比如哪个用户执行了更新操作，什么时候执行的。一旦发现问题，系统可自动报警，或根据数据进行事后的分析和调查。</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solidFill>
                  <a:srgbClr val="FF0000"/>
                </a:solidFill>
              </a:rPr>
              <a:t>C2</a:t>
            </a:r>
            <a:r>
              <a:rPr lang="zh-CN" altLang="en-US" sz="1200" b="0" dirty="0" smtClean="0">
                <a:solidFill>
                  <a:srgbClr val="FF0000"/>
                </a:solidFill>
              </a:rPr>
              <a:t>以上安全级别的</a:t>
            </a:r>
            <a:r>
              <a:rPr lang="en-US" altLang="zh-CN" sz="1200" b="0" dirty="0" smtClean="0">
                <a:solidFill>
                  <a:srgbClr val="FF0000"/>
                </a:solidFill>
              </a:rPr>
              <a:t>DBMS</a:t>
            </a:r>
            <a:r>
              <a:rPr lang="zh-CN" altLang="en-US" sz="1200" b="0" dirty="0" smtClean="0">
                <a:solidFill>
                  <a:srgbClr val="FF0000"/>
                </a:solidFill>
              </a:rPr>
              <a:t>必须具有审计功能。</a:t>
            </a:r>
            <a:endParaRPr lang="zh-CN" altLang="zh-C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国际信息安全评估通用准则</a:t>
            </a:r>
            <a:r>
              <a:rPr lang="en-US" altLang="zh-CN" sz="1200" kern="1200" dirty="0" smtClean="0">
                <a:solidFill>
                  <a:schemeClr val="tx1"/>
                </a:solidFill>
                <a:effectLst/>
                <a:latin typeface="+mn-lt"/>
                <a:ea typeface="+mn-ea"/>
                <a:cs typeface="+mn-cs"/>
              </a:rPr>
              <a:t>CC</a:t>
            </a:r>
            <a:r>
              <a:rPr lang="zh-CN" altLang="zh-CN" sz="1200" kern="1200" dirty="0" smtClean="0">
                <a:solidFill>
                  <a:schemeClr val="tx1"/>
                </a:solidFill>
                <a:effectLst/>
                <a:latin typeface="+mn-lt"/>
                <a:ea typeface="+mn-ea"/>
                <a:cs typeface="+mn-cs"/>
              </a:rPr>
              <a:t>阐述的安全审计主要功能包括安全审计数据产生、安全审计自动响应、安全审计分析、安全审计浏览、安全审计事件选择和安全审计事件存储。</a:t>
            </a:r>
          </a:p>
          <a:p>
            <a:r>
              <a:rPr lang="zh-CN" altLang="zh-CN" sz="1200" kern="1200" dirty="0" smtClean="0">
                <a:solidFill>
                  <a:schemeClr val="tx1"/>
                </a:solidFill>
                <a:effectLst/>
                <a:latin typeface="+mn-lt"/>
                <a:ea typeface="+mn-ea"/>
                <a:cs typeface="+mn-cs"/>
              </a:rPr>
              <a:t>跟踪审计的结果记录在一个特殊的文件上（</a:t>
            </a:r>
            <a:r>
              <a:rPr lang="en-US" altLang="zh-CN" sz="1200" kern="1200" dirty="0" smtClean="0">
                <a:solidFill>
                  <a:schemeClr val="tx1"/>
                </a:solidFill>
                <a:effectLst/>
                <a:latin typeface="+mn-lt"/>
                <a:ea typeface="+mn-ea"/>
                <a:cs typeface="+mn-cs"/>
              </a:rPr>
              <a:t>Audit Trail</a:t>
            </a:r>
            <a:r>
              <a:rPr lang="zh-CN" altLang="zh-CN" sz="1200" kern="1200" dirty="0" smtClean="0">
                <a:solidFill>
                  <a:schemeClr val="tx1"/>
                </a:solidFill>
                <a:effectLst/>
                <a:latin typeface="+mn-lt"/>
                <a:ea typeface="+mn-ea"/>
                <a:cs typeface="+mn-cs"/>
              </a:rPr>
              <a:t>），一般包括下列内容：</a:t>
            </a:r>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操作类型；</a:t>
            </a:r>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操作终端标识与操作者标识；</a:t>
            </a:r>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操作日期和时间；</a:t>
            </a:r>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涉及的数据；</a:t>
            </a:r>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数据的前像和后像。</a:t>
            </a:r>
          </a:p>
          <a:p>
            <a:r>
              <a:rPr lang="zh-CN" altLang="zh-CN" sz="1200" kern="1200" dirty="0" smtClean="0">
                <a:solidFill>
                  <a:schemeClr val="tx1"/>
                </a:solidFill>
                <a:effectLst/>
                <a:latin typeface="+mn-lt"/>
                <a:ea typeface="+mn-ea"/>
                <a:cs typeface="+mn-cs"/>
              </a:rPr>
              <a:t>审计通常是很费时间和空间的，所以</a:t>
            </a:r>
            <a:r>
              <a:rPr lang="en-US" altLang="zh-CN" sz="1200" kern="1200" dirty="0" smtClean="0">
                <a:solidFill>
                  <a:schemeClr val="tx1"/>
                </a:solidFill>
                <a:effectLst/>
                <a:latin typeface="+mn-lt"/>
                <a:ea typeface="+mn-ea"/>
                <a:cs typeface="+mn-cs"/>
              </a:rPr>
              <a:t>DBMS</a:t>
            </a:r>
            <a:r>
              <a:rPr lang="zh-CN" altLang="zh-CN" sz="1200" kern="1200" dirty="0" smtClean="0">
                <a:solidFill>
                  <a:schemeClr val="tx1"/>
                </a:solidFill>
                <a:effectLst/>
                <a:latin typeface="+mn-lt"/>
                <a:ea typeface="+mn-ea"/>
                <a:cs typeface="+mn-cs"/>
              </a:rPr>
              <a:t>往往都将其作为可选特征，允许</a:t>
            </a:r>
            <a:r>
              <a:rPr lang="en-US" altLang="zh-CN" sz="1200" kern="1200" dirty="0" smtClean="0">
                <a:solidFill>
                  <a:schemeClr val="tx1"/>
                </a:solidFill>
                <a:effectLst/>
                <a:latin typeface="+mn-lt"/>
                <a:ea typeface="+mn-ea"/>
                <a:cs typeface="+mn-cs"/>
              </a:rPr>
              <a:t>DBA</a:t>
            </a:r>
            <a:r>
              <a:rPr lang="zh-CN" altLang="zh-CN" sz="1200" kern="1200" dirty="0" smtClean="0">
                <a:solidFill>
                  <a:schemeClr val="tx1"/>
                </a:solidFill>
                <a:effectLst/>
                <a:latin typeface="+mn-lt"/>
                <a:ea typeface="+mn-ea"/>
                <a:cs typeface="+mn-cs"/>
              </a:rPr>
              <a:t>根据应用对安全性的要求，灵活地打开或关闭审计功能。</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26</a:t>
            </a:fld>
            <a:endParaRPr lang="zh-CN" altLang="en-US"/>
          </a:p>
        </p:txBody>
      </p:sp>
    </p:spTree>
    <p:extLst>
      <p:ext uri="{BB962C8B-B14F-4D97-AF65-F5344CB8AC3E}">
        <p14:creationId xmlns:p14="http://schemas.microsoft.com/office/powerpoint/2010/main" val="2753849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28</a:t>
            </a:fld>
            <a:endParaRPr lang="zh-CN" altLang="en-US"/>
          </a:p>
        </p:txBody>
      </p:sp>
    </p:spTree>
    <p:extLst>
      <p:ext uri="{BB962C8B-B14F-4D97-AF65-F5344CB8AC3E}">
        <p14:creationId xmlns:p14="http://schemas.microsoft.com/office/powerpoint/2010/main" val="3818982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29</a:t>
            </a:fld>
            <a:endParaRPr lang="zh-CN" altLang="en-US"/>
          </a:p>
        </p:txBody>
      </p:sp>
    </p:spTree>
    <p:extLst>
      <p:ext uri="{BB962C8B-B14F-4D97-AF65-F5344CB8AC3E}">
        <p14:creationId xmlns:p14="http://schemas.microsoft.com/office/powerpoint/2010/main" val="1935443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31</a:t>
            </a:fld>
            <a:endParaRPr lang="zh-CN" altLang="en-US"/>
          </a:p>
        </p:txBody>
      </p:sp>
    </p:spTree>
    <p:extLst>
      <p:ext uri="{BB962C8B-B14F-4D97-AF65-F5344CB8AC3E}">
        <p14:creationId xmlns:p14="http://schemas.microsoft.com/office/powerpoint/2010/main" val="1327161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32</a:t>
            </a:fld>
            <a:endParaRPr lang="zh-CN" altLang="en-US"/>
          </a:p>
        </p:txBody>
      </p:sp>
    </p:spTree>
    <p:extLst>
      <p:ext uri="{BB962C8B-B14F-4D97-AF65-F5344CB8AC3E}">
        <p14:creationId xmlns:p14="http://schemas.microsoft.com/office/powerpoint/2010/main" val="944617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数据库的破坏分为恶意访问与无意破坏两种情况。数据一致性的无意破坏主要由以下原因造成：</a:t>
            </a:r>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并发存取所引起的数据异常；</a:t>
            </a:r>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数据的分布存储造成的不一致；</a:t>
            </a:r>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逻辑错误造成更新事务未遵守保持数据一致的原则；</a:t>
            </a:r>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事务处理过程中系统崩溃。</a:t>
            </a:r>
            <a:r>
              <a:rPr lang="zh-CN" altLang="en-US" dirty="0" smtClean="0"/>
              <a:t>数据库的</a:t>
            </a:r>
            <a:r>
              <a:rPr lang="zh-CN" altLang="en-US" b="1" dirty="0" smtClean="0">
                <a:solidFill>
                  <a:srgbClr val="FF0000"/>
                </a:solidFill>
              </a:rPr>
              <a:t>无意破坏</a:t>
            </a:r>
            <a:r>
              <a:rPr lang="zh-CN" altLang="en-US" dirty="0" smtClean="0"/>
              <a:t>方式的对策包括：</a:t>
            </a:r>
            <a:r>
              <a:rPr lang="zh-CN" altLang="en-US" sz="1200" dirty="0" smtClean="0">
                <a:latin typeface="华文楷体" panose="02010600040101010101" pitchFamily="2" charset="-122"/>
                <a:ea typeface="华文楷体" panose="02010600040101010101" pitchFamily="2" charset="-122"/>
              </a:rPr>
              <a:t>完整性约束控制技术、并发控制技术、数据库恢复技术。</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而数据库的恶意访问包括：</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未经授权的读取数据</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修改数据</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破坏数据。</a:t>
            </a:r>
            <a:r>
              <a:rPr lang="zh-CN" altLang="en-US" dirty="0" smtClean="0"/>
              <a:t>数据库的</a:t>
            </a:r>
            <a:r>
              <a:rPr lang="zh-CN" altLang="en-US" b="1" dirty="0" smtClean="0">
                <a:solidFill>
                  <a:srgbClr val="FF0000"/>
                </a:solidFill>
              </a:rPr>
              <a:t>恶意破坏</a:t>
            </a:r>
            <a:r>
              <a:rPr lang="zh-CN" altLang="en-US" dirty="0" smtClean="0"/>
              <a:t>方式的对策包括：</a:t>
            </a:r>
            <a:r>
              <a:rPr lang="zh-CN" altLang="en-US" sz="1200" dirty="0" smtClean="0">
                <a:latin typeface="华文楷体" panose="02010600040101010101" pitchFamily="2" charset="-122"/>
                <a:ea typeface="华文楷体" panose="02010600040101010101" pitchFamily="2" charset="-122"/>
              </a:rPr>
              <a:t>数据库访问控制、身份鉴定、安全审计、数据加密等。</a:t>
            </a:r>
          </a:p>
          <a:p>
            <a:r>
              <a:rPr lang="zh-CN" altLang="zh-CN" sz="1200" kern="1200" dirty="0" smtClean="0">
                <a:solidFill>
                  <a:schemeClr val="tx1"/>
                </a:solidFill>
                <a:effectLst/>
                <a:latin typeface="+mn-lt"/>
                <a:ea typeface="+mn-ea"/>
                <a:cs typeface="+mn-cs"/>
              </a:rPr>
              <a:t>要完全杜绝数据库的恶意访问是不可能的，但通过访问控制及采取其他的一些安全性措施可以使入侵者付出更高的代价。</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a:t>
            </a:fld>
            <a:endParaRPr lang="zh-CN" altLang="en-US"/>
          </a:p>
        </p:txBody>
      </p:sp>
    </p:spTree>
    <p:extLst>
      <p:ext uri="{BB962C8B-B14F-4D97-AF65-F5344CB8AC3E}">
        <p14:creationId xmlns:p14="http://schemas.microsoft.com/office/powerpoint/2010/main" val="748810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国际上针对计算机安全的等级防护和评估制定了多个标准</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1985</a:t>
            </a:r>
            <a:r>
              <a:rPr lang="zh-CN" altLang="zh-CN" sz="1200" kern="1200" dirty="0" smtClean="0">
                <a:solidFill>
                  <a:schemeClr val="tx1"/>
                </a:solidFill>
                <a:effectLst/>
                <a:latin typeface="+mn-lt"/>
                <a:ea typeface="+mn-ea"/>
                <a:cs typeface="+mn-cs"/>
              </a:rPr>
              <a:t>年美国国防部（</a:t>
            </a:r>
            <a:r>
              <a:rPr lang="en-US" altLang="zh-CN" sz="1200" kern="1200" dirty="0" smtClean="0">
                <a:solidFill>
                  <a:schemeClr val="tx1"/>
                </a:solidFill>
                <a:effectLst/>
                <a:latin typeface="+mn-lt"/>
                <a:ea typeface="+mn-ea"/>
                <a:cs typeface="+mn-cs"/>
              </a:rPr>
              <a:t>DoD</a:t>
            </a:r>
            <a:r>
              <a:rPr lang="zh-CN" altLang="zh-CN" sz="1200" kern="1200" dirty="0" smtClean="0">
                <a:solidFill>
                  <a:schemeClr val="tx1"/>
                </a:solidFill>
                <a:effectLst/>
                <a:latin typeface="+mn-lt"/>
                <a:ea typeface="+mn-ea"/>
                <a:cs typeface="+mn-cs"/>
              </a:rPr>
              <a:t>）颁布的《</a:t>
            </a:r>
            <a:r>
              <a:rPr lang="en-US" altLang="zh-CN" sz="1200" kern="1200" dirty="0" smtClean="0">
                <a:solidFill>
                  <a:schemeClr val="tx1"/>
                </a:solidFill>
                <a:effectLst/>
                <a:latin typeface="+mn-lt"/>
                <a:ea typeface="+mn-ea"/>
                <a:cs typeface="+mn-cs"/>
              </a:rPr>
              <a:t>DoD</a:t>
            </a:r>
            <a:r>
              <a:rPr lang="zh-CN" altLang="zh-CN" sz="1200" kern="1200" dirty="0" smtClean="0">
                <a:solidFill>
                  <a:schemeClr val="tx1"/>
                </a:solidFill>
                <a:effectLst/>
                <a:latin typeface="+mn-lt"/>
                <a:ea typeface="+mn-ea"/>
                <a:cs typeface="+mn-cs"/>
              </a:rPr>
              <a:t>可信计算机系统评估标准》（简称</a:t>
            </a:r>
            <a:r>
              <a:rPr lang="en-US" altLang="zh-CN" sz="1200" kern="1200" dirty="0" smtClean="0">
                <a:solidFill>
                  <a:schemeClr val="tx1"/>
                </a:solidFill>
                <a:effectLst/>
                <a:latin typeface="+mn-lt"/>
                <a:ea typeface="+mn-ea"/>
                <a:cs typeface="+mn-cs"/>
              </a:rPr>
              <a:t>TCSEC</a:t>
            </a:r>
            <a:r>
              <a:rPr lang="zh-CN" altLang="zh-CN" sz="1200" kern="1200" dirty="0" smtClean="0">
                <a:solidFill>
                  <a:schemeClr val="tx1"/>
                </a:solidFill>
                <a:effectLst/>
                <a:latin typeface="+mn-lt"/>
                <a:ea typeface="+mn-ea"/>
                <a:cs typeface="+mn-cs"/>
              </a:rPr>
              <a:t>，也称为桔皮书）</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1991</a:t>
            </a:r>
            <a:r>
              <a:rPr lang="zh-CN" altLang="zh-CN" sz="1200" kern="1200" dirty="0" smtClean="0">
                <a:solidFill>
                  <a:schemeClr val="tx1"/>
                </a:solidFill>
                <a:effectLst/>
                <a:latin typeface="+mn-lt"/>
                <a:ea typeface="+mn-ea"/>
                <a:cs typeface="+mn-cs"/>
              </a:rPr>
              <a:t>年美国国家计算机安全中心（</a:t>
            </a:r>
            <a:r>
              <a:rPr lang="en-US" altLang="zh-CN" sz="1200" kern="1200" dirty="0" smtClean="0">
                <a:solidFill>
                  <a:schemeClr val="tx1"/>
                </a:solidFill>
                <a:effectLst/>
                <a:latin typeface="+mn-lt"/>
                <a:ea typeface="+mn-ea"/>
                <a:cs typeface="+mn-cs"/>
              </a:rPr>
              <a:t>NCSC</a:t>
            </a:r>
            <a:r>
              <a:rPr lang="zh-CN" altLang="zh-CN" sz="1200" kern="1200" dirty="0" smtClean="0">
                <a:solidFill>
                  <a:schemeClr val="tx1"/>
                </a:solidFill>
                <a:effectLst/>
                <a:latin typeface="+mn-lt"/>
                <a:ea typeface="+mn-ea"/>
                <a:cs typeface="+mn-cs"/>
              </a:rPr>
              <a:t>）颁布的《可信计算机系统评估标准关于可信数据库系统的解释》（简称</a:t>
            </a:r>
            <a:r>
              <a:rPr lang="en-US" altLang="zh-CN" sz="1200" kern="1200" dirty="0" smtClean="0">
                <a:solidFill>
                  <a:schemeClr val="tx1"/>
                </a:solidFill>
                <a:effectLst/>
                <a:latin typeface="+mn-lt"/>
                <a:ea typeface="+mn-ea"/>
                <a:cs typeface="+mn-cs"/>
              </a:rPr>
              <a:t>TDI</a:t>
            </a:r>
            <a:r>
              <a:rPr lang="zh-CN" altLang="zh-CN" sz="1200" kern="1200" dirty="0" smtClean="0">
                <a:solidFill>
                  <a:schemeClr val="tx1"/>
                </a:solidFill>
                <a:effectLst/>
                <a:latin typeface="+mn-lt"/>
                <a:ea typeface="+mn-ea"/>
                <a:cs typeface="+mn-cs"/>
              </a:rPr>
              <a:t>，也称为紫皮书）。</a:t>
            </a:r>
            <a:r>
              <a:rPr lang="en-US" altLang="zh-CN" sz="1200" kern="1200" dirty="0" smtClean="0">
                <a:solidFill>
                  <a:schemeClr val="tx1"/>
                </a:solidFill>
                <a:effectLst/>
                <a:latin typeface="+mn-lt"/>
                <a:ea typeface="+mn-ea"/>
                <a:cs typeface="+mn-cs"/>
              </a:rPr>
              <a:t>TDI</a:t>
            </a:r>
            <a:r>
              <a:rPr lang="zh-CN" altLang="zh-CN" sz="1200" kern="1200" dirty="0" smtClean="0">
                <a:solidFill>
                  <a:schemeClr val="tx1"/>
                </a:solidFill>
                <a:effectLst/>
                <a:latin typeface="+mn-lt"/>
                <a:ea typeface="+mn-ea"/>
                <a:cs typeface="+mn-cs"/>
              </a:rPr>
              <a:t>将</a:t>
            </a:r>
            <a:r>
              <a:rPr lang="en-US" altLang="zh-CN" sz="1200" kern="1200" dirty="0" smtClean="0">
                <a:solidFill>
                  <a:schemeClr val="tx1"/>
                </a:solidFill>
                <a:effectLst/>
                <a:latin typeface="+mn-lt"/>
                <a:ea typeface="+mn-ea"/>
                <a:cs typeface="+mn-cs"/>
              </a:rPr>
              <a:t>TCSEC</a:t>
            </a:r>
            <a:r>
              <a:rPr lang="zh-CN" altLang="zh-CN" sz="1200" kern="1200" dirty="0" smtClean="0">
                <a:solidFill>
                  <a:schemeClr val="tx1"/>
                </a:solidFill>
                <a:effectLst/>
                <a:latin typeface="+mn-lt"/>
                <a:ea typeface="+mn-ea"/>
                <a:cs typeface="+mn-cs"/>
              </a:rPr>
              <a:t>扩展到数据库管理系统，定义了数据库管理系统的设计与实现中需要满足和评估的标准。法、英、荷、德欧洲</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国在</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世纪</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年代初联合发布信息技术安全评估标准（</a:t>
            </a:r>
            <a:r>
              <a:rPr lang="en-US" altLang="zh-CN" sz="1200" kern="1200" dirty="0" smtClean="0">
                <a:solidFill>
                  <a:schemeClr val="tx1"/>
                </a:solidFill>
                <a:effectLst/>
                <a:latin typeface="+mn-lt"/>
                <a:ea typeface="+mn-ea"/>
                <a:cs typeface="+mn-cs"/>
              </a:rPr>
              <a:t>ITSEC</a:t>
            </a:r>
            <a:r>
              <a:rPr lang="zh-CN" altLang="zh-CN" sz="1200" kern="1200" dirty="0" smtClean="0">
                <a:solidFill>
                  <a:schemeClr val="tx1"/>
                </a:solidFill>
                <a:effectLst/>
                <a:latin typeface="+mn-lt"/>
                <a:ea typeface="+mn-ea"/>
                <a:cs typeface="+mn-cs"/>
              </a:rPr>
              <a:t>，欧洲白皮书）。该标准将安全概念分为功能与评估两部分，首次提出了信息安全的机密性、完整性、可用性的概念。</a:t>
            </a:r>
            <a:r>
              <a:rPr lang="en-US" altLang="zh-CN" sz="1200" kern="1200" dirty="0" smtClean="0">
                <a:solidFill>
                  <a:schemeClr val="tx1"/>
                </a:solidFill>
                <a:effectLst/>
                <a:latin typeface="+mn-lt"/>
                <a:ea typeface="+mn-ea"/>
                <a:cs typeface="+mn-cs"/>
              </a:rPr>
              <a:t>ITSEC</a:t>
            </a:r>
            <a:r>
              <a:rPr lang="zh-CN" altLang="zh-CN" sz="1200" kern="1200" dirty="0" smtClean="0">
                <a:solidFill>
                  <a:schemeClr val="tx1"/>
                </a:solidFill>
                <a:effectLst/>
                <a:latin typeface="+mn-lt"/>
                <a:ea typeface="+mn-ea"/>
                <a:cs typeface="+mn-cs"/>
              </a:rPr>
              <a:t>把可信计算机的概念提高到可信信息技术的高度上来认识，对国际信息安全的研究、实施产生了深刻的影响。信息技术安全评价的通用标准（</a:t>
            </a:r>
            <a:r>
              <a:rPr lang="en-US" altLang="zh-CN" sz="1200" kern="1200" dirty="0" smtClean="0">
                <a:solidFill>
                  <a:schemeClr val="tx1"/>
                </a:solidFill>
                <a:effectLst/>
                <a:latin typeface="+mn-lt"/>
                <a:ea typeface="+mn-ea"/>
                <a:cs typeface="+mn-cs"/>
              </a:rPr>
              <a:t>CC</a:t>
            </a:r>
            <a:r>
              <a:rPr lang="zh-CN" altLang="zh-CN" sz="1200" kern="1200" dirty="0" smtClean="0">
                <a:solidFill>
                  <a:schemeClr val="tx1"/>
                </a:solidFill>
                <a:effectLst/>
                <a:latin typeface="+mn-lt"/>
                <a:ea typeface="+mn-ea"/>
                <a:cs typeface="+mn-cs"/>
              </a:rPr>
              <a:t>）是由</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个国家（美、加、英、法、德、荷）于</a:t>
            </a:r>
            <a:r>
              <a:rPr lang="en-US" altLang="zh-CN" sz="1200" kern="1200" dirty="0" smtClean="0">
                <a:solidFill>
                  <a:schemeClr val="tx1"/>
                </a:solidFill>
                <a:effectLst/>
                <a:latin typeface="+mn-lt"/>
                <a:ea typeface="+mn-ea"/>
                <a:cs typeface="+mn-cs"/>
              </a:rPr>
              <a:t>1996</a:t>
            </a:r>
            <a:r>
              <a:rPr lang="zh-CN" altLang="zh-CN" sz="1200" kern="1200" dirty="0" smtClean="0">
                <a:solidFill>
                  <a:schemeClr val="tx1"/>
                </a:solidFill>
                <a:effectLst/>
                <a:latin typeface="+mn-lt"/>
                <a:ea typeface="+mn-ea"/>
                <a:cs typeface="+mn-cs"/>
              </a:rPr>
              <a:t>年联合提出的，并逐渐形成国际标准</a:t>
            </a:r>
            <a:r>
              <a:rPr lang="en-US" altLang="zh-CN" sz="1200" kern="1200" dirty="0" smtClean="0">
                <a:solidFill>
                  <a:schemeClr val="tx1"/>
                </a:solidFill>
                <a:effectLst/>
                <a:latin typeface="+mn-lt"/>
                <a:ea typeface="+mn-ea"/>
                <a:cs typeface="+mn-cs"/>
              </a:rPr>
              <a:t>ISO15408</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CC</a:t>
            </a:r>
            <a:r>
              <a:rPr lang="zh-CN" altLang="zh-CN" sz="1200" kern="1200" dirty="0" smtClean="0">
                <a:solidFill>
                  <a:schemeClr val="tx1"/>
                </a:solidFill>
                <a:effectLst/>
                <a:latin typeface="+mn-lt"/>
                <a:ea typeface="+mn-ea"/>
                <a:cs typeface="+mn-cs"/>
              </a:rPr>
              <a:t>标准是第一个信息技术安全评价国际标准，它的发布对信息安全具有重要意义，是信息技术安全评价标准及信息安全技术发展的一个重要里程碑。</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我国</a:t>
            </a:r>
            <a:r>
              <a:rPr lang="en-US" altLang="zh-CN" sz="1200" kern="1200" dirty="0" smtClean="0">
                <a:solidFill>
                  <a:schemeClr val="tx1"/>
                </a:solidFill>
                <a:effectLst/>
                <a:latin typeface="+mn-lt"/>
                <a:ea typeface="+mn-ea"/>
                <a:cs typeface="+mn-cs"/>
              </a:rPr>
              <a:t>2001</a:t>
            </a:r>
            <a:r>
              <a:rPr lang="zh-CN" altLang="zh-CN" sz="1200" kern="1200" dirty="0" smtClean="0">
                <a:solidFill>
                  <a:schemeClr val="tx1"/>
                </a:solidFill>
                <a:effectLst/>
                <a:latin typeface="+mn-lt"/>
                <a:ea typeface="+mn-ea"/>
                <a:cs typeface="+mn-cs"/>
              </a:rPr>
              <a:t>年由中国信息安全产品测评认证中心牵头，将</a:t>
            </a:r>
            <a:r>
              <a:rPr lang="en-US" altLang="zh-CN" sz="1200" kern="1200" dirty="0" smtClean="0">
                <a:solidFill>
                  <a:schemeClr val="tx1"/>
                </a:solidFill>
                <a:effectLst/>
                <a:latin typeface="+mn-lt"/>
                <a:ea typeface="+mn-ea"/>
                <a:cs typeface="+mn-cs"/>
              </a:rPr>
              <a:t>ISO/IEC 15408</a:t>
            </a:r>
            <a:r>
              <a:rPr lang="zh-CN" altLang="zh-CN" sz="1200" kern="1200" dirty="0" smtClean="0">
                <a:solidFill>
                  <a:schemeClr val="tx1"/>
                </a:solidFill>
                <a:effectLst/>
                <a:latin typeface="+mn-lt"/>
                <a:ea typeface="+mn-ea"/>
                <a:cs typeface="+mn-cs"/>
              </a:rPr>
              <a:t>转化为国家标准——</a:t>
            </a:r>
            <a:r>
              <a:rPr lang="en-US" altLang="zh-CN" sz="1200" kern="1200" dirty="0" smtClean="0">
                <a:solidFill>
                  <a:schemeClr val="tx1"/>
                </a:solidFill>
                <a:effectLst/>
                <a:latin typeface="+mn-lt"/>
                <a:ea typeface="+mn-ea"/>
                <a:cs typeface="+mn-cs"/>
              </a:rPr>
              <a:t>GB/T 18336</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2001</a:t>
            </a:r>
            <a:r>
              <a:rPr lang="zh-CN" altLang="zh-CN" sz="1200" kern="1200" dirty="0" smtClean="0">
                <a:solidFill>
                  <a:schemeClr val="tx1"/>
                </a:solidFill>
                <a:effectLst/>
                <a:latin typeface="+mn-lt"/>
                <a:ea typeface="+mn-ea"/>
                <a:cs typeface="+mn-cs"/>
              </a:rPr>
              <a:t>《信息技术安全性评估准则》，并直接应用于我国的信息安全测评认证工作。其中，基础性等级划分标准</a:t>
            </a:r>
            <a:r>
              <a:rPr lang="en-US" altLang="zh-CN" sz="1200" kern="1200" dirty="0" smtClean="0">
                <a:solidFill>
                  <a:schemeClr val="tx1"/>
                </a:solidFill>
                <a:effectLst/>
                <a:latin typeface="+mn-lt"/>
                <a:ea typeface="+mn-ea"/>
                <a:cs typeface="+mn-cs"/>
              </a:rPr>
              <a:t>GB17859</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1999</a:t>
            </a:r>
            <a:r>
              <a:rPr lang="zh-CN" altLang="zh-CN" sz="1200" kern="1200" dirty="0" smtClean="0">
                <a:solidFill>
                  <a:schemeClr val="tx1"/>
                </a:solidFill>
                <a:effectLst/>
                <a:latin typeface="+mn-lt"/>
                <a:ea typeface="+mn-ea"/>
                <a:cs typeface="+mn-cs"/>
              </a:rPr>
              <a:t>计算机信息系统安全保护等级划分准则，是其他标准的基础；是信息系统安全等级保护实施指南，为等级保护的实施提供指导。</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a:t>
            </a:fld>
            <a:endParaRPr lang="zh-CN" altLang="en-US"/>
          </a:p>
        </p:txBody>
      </p:sp>
    </p:spTree>
    <p:extLst>
      <p:ext uri="{BB962C8B-B14F-4D97-AF65-F5344CB8AC3E}">
        <p14:creationId xmlns:p14="http://schemas.microsoft.com/office/powerpoint/2010/main" val="269349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TCSEC/TDI</a:t>
            </a:r>
            <a:r>
              <a:rPr lang="zh-CN" altLang="zh-CN" sz="1200" kern="1200" dirty="0" smtClean="0">
                <a:solidFill>
                  <a:schemeClr val="tx1"/>
                </a:solidFill>
                <a:effectLst/>
                <a:latin typeface="+mn-lt"/>
                <a:ea typeface="+mn-ea"/>
                <a:cs typeface="+mn-cs"/>
              </a:rPr>
              <a:t>将系统划分为</a:t>
            </a:r>
            <a:r>
              <a:rPr lang="en-US" altLang="zh-CN" sz="1200" kern="1200" dirty="0" smtClean="0">
                <a:solidFill>
                  <a:schemeClr val="tx1"/>
                </a:solidFill>
                <a:effectLst/>
                <a:latin typeface="+mn-lt"/>
                <a:ea typeface="+mn-ea"/>
                <a:cs typeface="+mn-cs"/>
              </a:rPr>
              <a:t>DCBA </a:t>
            </a:r>
            <a:r>
              <a:rPr lang="zh-CN" altLang="zh-CN" sz="1200" kern="1200" dirty="0" smtClean="0">
                <a:solidFill>
                  <a:schemeClr val="tx1"/>
                </a:solidFill>
                <a:effectLst/>
                <a:latin typeface="+mn-lt"/>
                <a:ea typeface="+mn-ea"/>
                <a:cs typeface="+mn-cs"/>
              </a:rPr>
              <a:t>四组，</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A1</a:t>
            </a:r>
            <a:r>
              <a:rPr lang="zh-CN" altLang="zh-CN" sz="1200" kern="1200" dirty="0" smtClean="0">
                <a:solidFill>
                  <a:schemeClr val="tx1"/>
                </a:solidFill>
                <a:effectLst/>
                <a:latin typeface="+mn-lt"/>
                <a:ea typeface="+mn-ea"/>
                <a:cs typeface="+mn-cs"/>
              </a:rPr>
              <a:t>从低到高</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个等级。</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4</a:t>
            </a:fld>
            <a:endParaRPr lang="zh-CN" altLang="en-US"/>
          </a:p>
        </p:txBody>
      </p:sp>
    </p:spTree>
    <p:extLst>
      <p:ext uri="{BB962C8B-B14F-4D97-AF65-F5344CB8AC3E}">
        <p14:creationId xmlns:p14="http://schemas.microsoft.com/office/powerpoint/2010/main" val="2761025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数据库系统的安全除依赖自身内部的安全机制外，还与外部网络环境、应用环境、从业人员素质等因素相关。因此，从广义上讲，数据库系统的安全框架可以划分为三个层次，分别为网络系统层次、操作系统层次、数据库管理系统层次。</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网络系统层次：网络系统是数据库应用的外部环境和基础。数据的安全首先依赖于网络系统，网络系统的安全是数据库安全的第一道屏障。首先，从物理层面上来说，应对安放有数据库系统的计算机系统应进行保护，避免入侵者进行物理破坏；其次对允许通过网络终端进行远程数据访问的数据库系统需采用防火墙、入侵检测技术等手段阻止外部入侵。</a:t>
            </a:r>
          </a:p>
          <a:p>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操作系统层次：操作系统是数据库系统的运行平台，为数据库系统提供一定程度的安全保护。目前操作系统平台大多数集中在</a:t>
            </a:r>
            <a:r>
              <a:rPr lang="en-US" altLang="zh-CN" sz="1200" kern="1200" dirty="0" smtClean="0">
                <a:solidFill>
                  <a:schemeClr val="tx1"/>
                </a:solidFill>
                <a:effectLst/>
                <a:latin typeface="+mn-lt"/>
                <a:ea typeface="+mn-ea"/>
                <a:cs typeface="+mn-cs"/>
              </a:rPr>
              <a:t>NT</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UNIX</a:t>
            </a:r>
            <a:r>
              <a:rPr lang="zh-CN" altLang="zh-CN" sz="1200" kern="1200" dirty="0" smtClean="0">
                <a:solidFill>
                  <a:schemeClr val="tx1"/>
                </a:solidFill>
                <a:effectLst/>
                <a:latin typeface="+mn-lt"/>
                <a:ea typeface="+mn-ea"/>
                <a:cs typeface="+mn-cs"/>
              </a:rPr>
              <a:t>，安全级别通常为</a:t>
            </a:r>
            <a:r>
              <a:rPr lang="en-US" altLang="zh-CN" sz="1200" kern="1200" dirty="0" smtClean="0">
                <a:solidFill>
                  <a:schemeClr val="tx1"/>
                </a:solidFill>
                <a:effectLst/>
                <a:latin typeface="+mn-lt"/>
                <a:ea typeface="+mn-ea"/>
                <a:cs typeface="+mn-cs"/>
              </a:rPr>
              <a:t>C2</a:t>
            </a:r>
            <a:r>
              <a:rPr lang="zh-CN" altLang="zh-CN" sz="1200" kern="1200" dirty="0" smtClean="0">
                <a:solidFill>
                  <a:schemeClr val="tx1"/>
                </a:solidFill>
                <a:effectLst/>
                <a:latin typeface="+mn-lt"/>
                <a:ea typeface="+mn-ea"/>
                <a:cs typeface="+mn-cs"/>
              </a:rPr>
              <a:t>级。主要的安全技术有操作系统安全策略、安全管理策略和数据安全等方面。</a:t>
            </a:r>
          </a:p>
          <a:p>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数据库系统层次：当前面两个层次已经被突破的情况下，数据库管理系统通过授权、数据加密等技术在一定程度上保障数据库数据的安全。</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8</a:t>
            </a:fld>
            <a:endParaRPr lang="zh-CN" altLang="en-US"/>
          </a:p>
        </p:txBody>
      </p:sp>
    </p:spTree>
    <p:extLst>
      <p:ext uri="{BB962C8B-B14F-4D97-AF65-F5344CB8AC3E}">
        <p14:creationId xmlns:p14="http://schemas.microsoft.com/office/powerpoint/2010/main" val="4252338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基于角色的访问控制（</a:t>
            </a:r>
            <a:r>
              <a:rPr lang="en-US" altLang="zh-CN" sz="1200" kern="1200" dirty="0" smtClean="0">
                <a:solidFill>
                  <a:schemeClr val="tx1"/>
                </a:solidFill>
                <a:effectLst/>
                <a:latin typeface="+mn-lt"/>
                <a:ea typeface="+mn-ea"/>
                <a:cs typeface="+mn-cs"/>
              </a:rPr>
              <a:t>RBAC Model</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Role-based Access Model</a:t>
            </a:r>
            <a:r>
              <a:rPr lang="zh-CN" altLang="zh-CN" sz="1200" kern="1200" dirty="0" smtClean="0">
                <a:solidFill>
                  <a:schemeClr val="tx1"/>
                </a:solidFill>
                <a:effectLst/>
                <a:latin typeface="+mn-lt"/>
                <a:ea typeface="+mn-ea"/>
                <a:cs typeface="+mn-cs"/>
              </a:rPr>
              <a:t>）根据管理中相对稳定的职权和责任来划分角色，将访问许可权分配给一定的角色，用户通过饰演不同的角色获得角色所拥有的访问许可权。</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19</a:t>
            </a:fld>
            <a:endParaRPr lang="zh-CN" altLang="en-US"/>
          </a:p>
        </p:txBody>
      </p:sp>
    </p:spTree>
    <p:extLst>
      <p:ext uri="{BB962C8B-B14F-4D97-AF65-F5344CB8AC3E}">
        <p14:creationId xmlns:p14="http://schemas.microsoft.com/office/powerpoint/2010/main" val="2030453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角色可以看作是一组操作的集合，不同的角色具有不同的操作集，这些操作集由系统管理员分配给角色。角色是访问控制中访问主体和受控对象之间的一座桥梁。</a:t>
            </a:r>
          </a:p>
          <a:p>
            <a:r>
              <a:rPr lang="zh-CN" altLang="zh-CN" sz="1200" kern="1200" dirty="0" smtClean="0">
                <a:solidFill>
                  <a:schemeClr val="tx1"/>
                </a:solidFill>
                <a:effectLst/>
                <a:latin typeface="+mn-lt"/>
                <a:ea typeface="+mn-ea"/>
                <a:cs typeface="+mn-cs"/>
              </a:rPr>
              <a:t>一个用户可经授权而拥有多个角色，一个角色可有多个用户组成，每个角色拥有多种许可，每个许可也可以授权给多个不同的角色，每个操作可施加与多个客体，每个客体可接受多个操作。</a:t>
            </a:r>
            <a:endParaRPr lang="en-US" altLang="zh-CN" sz="120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RBAC</a:t>
            </a:r>
            <a:r>
              <a:rPr lang="zh-CN" altLang="en-US" sz="1200" b="0" i="0" kern="1200" dirty="0" smtClean="0">
                <a:solidFill>
                  <a:schemeClr val="tx1"/>
                </a:solidFill>
                <a:effectLst/>
                <a:latin typeface="+mn-lt"/>
                <a:ea typeface="+mn-ea"/>
                <a:cs typeface="+mn-cs"/>
              </a:rPr>
              <a:t>中权限不直接分配给用户。用户通过为其分配的角色获取权限。因此，要管理单个用户的权限，只需将用户分配到适当的角色即可，这样便简化了常规操作。 会维护授权用户及其角色的列表。</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20</a:t>
            </a:fld>
            <a:endParaRPr lang="zh-CN" altLang="en-US"/>
          </a:p>
        </p:txBody>
      </p:sp>
    </p:spTree>
    <p:extLst>
      <p:ext uri="{BB962C8B-B14F-4D97-AF65-F5344CB8AC3E}">
        <p14:creationId xmlns:p14="http://schemas.microsoft.com/office/powerpoint/2010/main" val="410626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21</a:t>
            </a:fld>
            <a:endParaRPr lang="zh-CN" altLang="en-US"/>
          </a:p>
        </p:txBody>
      </p:sp>
    </p:spTree>
    <p:extLst>
      <p:ext uri="{BB962C8B-B14F-4D97-AF65-F5344CB8AC3E}">
        <p14:creationId xmlns:p14="http://schemas.microsoft.com/office/powerpoint/2010/main" val="2487510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强制访问控制首先为主体及客体指定敏感标记，这些标记是等级分类和非等级类别的组合，是实施强制访问控制的依据。当用户以某一标记进入系统时，系统比较主体和客体的敏感标记，之后按照某一规则来决定一个主体是否能够访问某个客体。用户的程序不能改变他自己及任何其他客体的敏感标记。主体的敏感标记称为许可证级别（</a:t>
            </a:r>
            <a:r>
              <a:rPr lang="en-US" altLang="zh-CN" sz="1200" kern="1200" dirty="0" smtClean="0">
                <a:solidFill>
                  <a:schemeClr val="tx1"/>
                </a:solidFill>
                <a:effectLst/>
                <a:latin typeface="+mn-lt"/>
                <a:ea typeface="+mn-ea"/>
                <a:cs typeface="+mn-cs"/>
              </a:rPr>
              <a:t>Clearance Level</a:t>
            </a:r>
            <a:r>
              <a:rPr lang="zh-CN" altLang="zh-CN" sz="1200" kern="1200" dirty="0" smtClean="0">
                <a:solidFill>
                  <a:schemeClr val="tx1"/>
                </a:solidFill>
                <a:effectLst/>
                <a:latin typeface="+mn-lt"/>
                <a:ea typeface="+mn-ea"/>
                <a:cs typeface="+mn-cs"/>
              </a:rPr>
              <a:t>），客体的敏感标记称为密级（</a:t>
            </a:r>
            <a:r>
              <a:rPr lang="en-US" altLang="zh-CN" sz="1200" kern="1200" dirty="0" smtClean="0">
                <a:solidFill>
                  <a:schemeClr val="tx1"/>
                </a:solidFill>
                <a:effectLst/>
                <a:latin typeface="+mn-lt"/>
                <a:ea typeface="+mn-ea"/>
                <a:cs typeface="+mn-cs"/>
              </a:rPr>
              <a:t>Classification Level</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zh-CN" altLang="en-US" dirty="0" smtClean="0"/>
              <a:t>强制访问控制的目标是限制主体或发起者访问或对对象或目标执行某种操作的能力。</a:t>
            </a:r>
            <a:endParaRPr lang="en-US" altLang="zh-CN" dirty="0" smtClean="0"/>
          </a:p>
          <a:p>
            <a:r>
              <a:rPr lang="zh-CN" altLang="en-US" dirty="0" smtClean="0"/>
              <a:t>强制访问控制的主体通常是一个进程或线程；强制访问控制的对象可能是对象为表、视图、索引、过程等。</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每一个数据对象被标以一定的密级，每一个用户也被授予某一个级别的许可证，对于任意一个对象，只有具有合法许可证的用户才可以存取数据。</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强制访问控制的安全级别属于</a:t>
            </a:r>
            <a:r>
              <a:rPr lang="en-US" altLang="zh-CN" dirty="0" smtClean="0"/>
              <a:t>B1</a:t>
            </a:r>
            <a:r>
              <a:rPr lang="zh-CN" altLang="en-US" dirty="0" smtClean="0"/>
              <a:t>级，比自主访问控制更加严格。</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22</a:t>
            </a:fld>
            <a:endParaRPr lang="zh-CN" altLang="en-US"/>
          </a:p>
        </p:txBody>
      </p:sp>
    </p:spTree>
    <p:extLst>
      <p:ext uri="{BB962C8B-B14F-4D97-AF65-F5344CB8AC3E}">
        <p14:creationId xmlns:p14="http://schemas.microsoft.com/office/powerpoint/2010/main" val="3777588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BAD344E-2138-44F5-94E5-C27F6AC51030}" type="datetime3">
              <a:rPr lang="zh-CN" altLang="en-US" smtClean="0"/>
              <a:t>2021年2月28日星期日</a:t>
            </a:fld>
            <a:endParaRPr lang="zh-CN" altLang="en-US"/>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776990-26E5-4035-A1AD-23E5DFC9B651}" type="datetime3">
              <a:rPr lang="zh-CN" altLang="en-US" smtClean="0"/>
              <a:t>2021年2月28日星期日</a:t>
            </a:fld>
            <a:endParaRPr lang="zh-CN" altLang="en-US"/>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pic>
        <p:nvPicPr>
          <p:cNvPr id="7"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4A9A72-7DA9-4EE9-8E11-3344E43E4E93}" type="datetime3">
              <a:rPr lang="zh-CN" altLang="en-US" smtClean="0"/>
              <a:t>2021年2月28日星期日</a:t>
            </a:fld>
            <a:endParaRPr lang="zh-CN" altLang="en-US"/>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8735"/>
            <a:ext cx="2133600" cy="273929"/>
          </a:xfrm>
          <a:prstGeom prst="rect">
            <a:avLst/>
          </a:prstGeom>
        </p:spPr>
        <p:txBody>
          <a:bodyPr/>
          <a:lstStyle/>
          <a:p>
            <a:fld id="{F5D36F60-226D-4A3F-959B-A0586F295052}" type="datetime3">
              <a:rPr lang="zh-CN" altLang="en-US" smtClean="0"/>
              <a:t>2021年2月28日星期日</a:t>
            </a:fld>
            <a:endParaRPr lang="zh-CN" altLang="en-US"/>
          </a:p>
        </p:txBody>
      </p:sp>
      <p:sp>
        <p:nvSpPr>
          <p:cNvPr id="5" name="页脚占位符 4"/>
          <p:cNvSpPr>
            <a:spLocks noGrp="1"/>
          </p:cNvSpPr>
          <p:nvPr>
            <p:ph type="ftr" sz="quarter" idx="11"/>
          </p:nvPr>
        </p:nvSpPr>
        <p:spPr>
          <a:xfrm>
            <a:off x="3124200" y="4768735"/>
            <a:ext cx="2895600" cy="273929"/>
          </a:xfrm>
          <a:prstGeom prst="rect">
            <a:avLst/>
          </a:prstGeom>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a:xfrm>
            <a:off x="8586119" y="4788104"/>
            <a:ext cx="410853" cy="273929"/>
          </a:xfrm>
          <a:prstGeom prst="rect">
            <a:avLst/>
          </a:prstGeom>
        </p:spPr>
        <p:txBody>
          <a:bodyPr/>
          <a:lstStyle/>
          <a:p>
            <a:fld id="{ECB62A96-75BD-4D1B-A9DE-49026C62D5F2}" type="slidenum">
              <a:rPr lang="zh-CN" altLang="en-US" smtClean="0"/>
              <a:t>‹#›</a:t>
            </a:fld>
            <a:endParaRPr lang="zh-CN" altLang="en-US"/>
          </a:p>
        </p:txBody>
      </p:sp>
      <p:sp>
        <p:nvSpPr>
          <p:cNvPr id="19"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smtClean="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1" name="组合 124"/>
          <p:cNvGrpSpPr/>
          <p:nvPr userDrawn="1"/>
        </p:nvGrpSpPr>
        <p:grpSpPr>
          <a:xfrm>
            <a:off x="8427406" y="344680"/>
            <a:ext cx="193989" cy="175003"/>
            <a:chOff x="3720691" y="2824413"/>
            <a:chExt cx="1341120" cy="1209172"/>
          </a:xfrm>
        </p:grpSpPr>
        <p:sp>
          <p:nvSpPr>
            <p:cNvPr id="2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2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24" name="组合 39"/>
          <p:cNvGrpSpPr/>
          <p:nvPr userDrawn="1"/>
        </p:nvGrpSpPr>
        <p:grpSpPr>
          <a:xfrm>
            <a:off x="431078" y="156138"/>
            <a:ext cx="474113" cy="427710"/>
            <a:chOff x="5446701" y="1360245"/>
            <a:chExt cx="632315" cy="570104"/>
          </a:xfrm>
        </p:grpSpPr>
        <p:sp>
          <p:nvSpPr>
            <p:cNvPr id="25"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27"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29"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smtClean="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smtClean="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smtClean="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smtClean="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cxnSp>
        <p:nvCxnSpPr>
          <p:cNvPr id="6" name="直接连接符 5"/>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 name="组合 124"/>
          <p:cNvGrpSpPr/>
          <p:nvPr userDrawn="1"/>
        </p:nvGrpSpPr>
        <p:grpSpPr>
          <a:xfrm>
            <a:off x="8427406" y="344680"/>
            <a:ext cx="193989" cy="175003"/>
            <a:chOff x="3720691" y="2824413"/>
            <a:chExt cx="1341120" cy="1209172"/>
          </a:xfrm>
        </p:grpSpPr>
        <p:sp>
          <p:nvSpPr>
            <p:cNvPr id="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10" name="组合 39"/>
          <p:cNvGrpSpPr/>
          <p:nvPr userDrawn="1"/>
        </p:nvGrpSpPr>
        <p:grpSpPr>
          <a:xfrm>
            <a:off x="431078" y="156138"/>
            <a:ext cx="474113" cy="427710"/>
            <a:chOff x="5446701" y="1360245"/>
            <a:chExt cx="632315" cy="570104"/>
          </a:xfrm>
        </p:grpSpPr>
        <p:sp>
          <p:nvSpPr>
            <p:cNvPr id="14"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2"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5"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7"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标题 1"/>
          <p:cNvSpPr>
            <a:spLocks noGrp="1"/>
          </p:cNvSpPr>
          <p:nvPr>
            <p:ph type="title" hasCustomPrompt="1"/>
          </p:nvPr>
        </p:nvSpPr>
        <p:spPr>
          <a:xfrm>
            <a:off x="929780" y="114543"/>
            <a:ext cx="3876985" cy="353275"/>
          </a:xfrm>
        </p:spPr>
        <p:txBody>
          <a:bodyPr>
            <a:noAutofit/>
          </a:bodyPr>
          <a:lstStyle>
            <a:lvl1pPr algn="l">
              <a:defRPr sz="1800" b="1">
                <a:solidFill>
                  <a:srgbClr val="14436A"/>
                </a:solidFill>
                <a:latin typeface="黑体" panose="02010609060101010101" pitchFamily="49" charset="-122"/>
                <a:ea typeface="黑体" panose="02010609060101010101" pitchFamily="49" charset="-122"/>
                <a:cs typeface="Times New Roman" panose="02020603050405020304" pitchFamily="18" charset="0"/>
              </a:defRPr>
            </a:lvl1pPr>
          </a:lstStyle>
          <a:p>
            <a:r>
              <a:rPr lang="en-US" altLang="zh-CN" dirty="0" smtClean="0"/>
              <a:t>2.</a:t>
            </a:r>
            <a:r>
              <a:rPr lang="zh-CN" altLang="en-US" dirty="0" smtClean="0"/>
              <a:t>节标题（序号</a:t>
            </a:r>
            <a:r>
              <a:rPr lang="en-US" altLang="zh-CN" dirty="0" smtClean="0"/>
              <a:t>.18</a:t>
            </a:r>
            <a:r>
              <a:rPr lang="zh-CN" altLang="en-US" dirty="0" smtClean="0"/>
              <a:t>号粗黑体）</a:t>
            </a:r>
            <a:endParaRPr lang="zh-CN" altLang="en-US" dirty="0"/>
          </a:p>
        </p:txBody>
      </p:sp>
      <p:sp>
        <p:nvSpPr>
          <p:cNvPr id="24" name="文本占位符 23"/>
          <p:cNvSpPr>
            <a:spLocks noGrp="1"/>
          </p:cNvSpPr>
          <p:nvPr>
            <p:ph type="body" sz="quarter" idx="13" hasCustomPrompt="1"/>
          </p:nvPr>
        </p:nvSpPr>
        <p:spPr>
          <a:xfrm>
            <a:off x="4994817" y="164657"/>
            <a:ext cx="2299043" cy="272033"/>
          </a:xfrm>
        </p:spPr>
        <p:txBody>
          <a:bodyPr tIns="0" bIns="0" anchor="ctr">
            <a:normAutofit/>
          </a:bodyPr>
          <a:lstStyle>
            <a:lvl1pPr marL="0" indent="0" algn="r">
              <a:buNone/>
              <a:defRPr sz="1400" b="1">
                <a:solidFill>
                  <a:srgbClr val="14436A"/>
                </a:solidFill>
                <a:latin typeface="黑体" panose="02010609060101010101" pitchFamily="49" charset="-122"/>
                <a:ea typeface="黑体" panose="02010609060101010101" pitchFamily="49" charset="-122"/>
              </a:defRPr>
            </a:lvl1pPr>
          </a:lstStyle>
          <a:p>
            <a:pPr lvl="0"/>
            <a:r>
              <a:rPr lang="zh-CN" altLang="en-US" dirty="0" smtClean="0"/>
              <a:t>知识点名称（</a:t>
            </a:r>
            <a:r>
              <a:rPr lang="en-US" altLang="zh-CN" dirty="0" smtClean="0"/>
              <a:t>14</a:t>
            </a:r>
            <a:r>
              <a:rPr lang="zh-CN" altLang="en-US" dirty="0" smtClean="0"/>
              <a:t>号黑体）</a:t>
            </a:r>
            <a:endParaRPr lang="zh-CN" altLang="en-US" dirty="0"/>
          </a:p>
        </p:txBody>
      </p:sp>
      <p:sp>
        <p:nvSpPr>
          <p:cNvPr id="37" name="文本占位符 36"/>
          <p:cNvSpPr>
            <a:spLocks noGrp="1"/>
          </p:cNvSpPr>
          <p:nvPr>
            <p:ph type="body" sz="quarter" idx="15" hasCustomPrompt="1"/>
          </p:nvPr>
        </p:nvSpPr>
        <p:spPr>
          <a:xfrm>
            <a:off x="6804248" y="835183"/>
            <a:ext cx="2097428" cy="3414101"/>
          </a:xfrm>
        </p:spPr>
        <p:txBody>
          <a:bodyPr>
            <a:normAutofit/>
          </a:bodyPr>
          <a:lstStyle>
            <a:lvl1pPr marL="0" indent="0">
              <a:lnSpc>
                <a:spcPct val="100000"/>
              </a:lnSpc>
              <a:spcBef>
                <a:spcPts val="300"/>
              </a:spcBef>
              <a:buNone/>
              <a:defRPr sz="1200" u="none">
                <a:solidFill>
                  <a:schemeClr val="tx1"/>
                </a:solidFill>
                <a:latin typeface="黑体" panose="02010609060101010101" pitchFamily="49" charset="-122"/>
                <a:ea typeface="黑体" panose="02010609060101010101" pitchFamily="49" charset="-122"/>
              </a:defRPr>
            </a:lvl1pPr>
          </a:lstStyle>
          <a:p>
            <a:pPr lvl="0"/>
            <a:r>
              <a:rPr lang="zh-CN" altLang="en-US" dirty="0" smtClean="0"/>
              <a:t>正文文本框，</a:t>
            </a:r>
            <a:r>
              <a:rPr lang="en-US" altLang="zh-CN" dirty="0" smtClean="0"/>
              <a:t>12</a:t>
            </a:r>
            <a:r>
              <a:rPr lang="zh-CN" altLang="en-US" dirty="0" smtClean="0"/>
              <a:t>号黑色黑体，初级强调加粗加红，高级强调加粗加红下划线，在具体的动画显示时，根据内容的不同可以有调整。第一级要点（</a:t>
            </a:r>
            <a:r>
              <a:rPr lang="en-US" altLang="zh-CN" dirty="0" smtClean="0"/>
              <a:t>20</a:t>
            </a:r>
            <a:r>
              <a:rPr lang="zh-CN" altLang="en-US" dirty="0" smtClean="0"/>
              <a:t>号深蓝色黑体）；第二级要点（</a:t>
            </a:r>
            <a:r>
              <a:rPr lang="en-US" altLang="zh-CN" dirty="0" smtClean="0"/>
              <a:t>16</a:t>
            </a:r>
            <a:r>
              <a:rPr lang="zh-CN" altLang="en-US" dirty="0" smtClean="0"/>
              <a:t>号深蓝色黑体）；第三级要点（</a:t>
            </a:r>
            <a:r>
              <a:rPr lang="en-US" altLang="zh-CN" dirty="0" smtClean="0"/>
              <a:t>12</a:t>
            </a:r>
            <a:r>
              <a:rPr lang="zh-CN" altLang="en-US" dirty="0" smtClean="0"/>
              <a:t>号深蓝色黑体）。</a:t>
            </a:r>
            <a:endParaRPr lang="en-US" altLang="zh-CN" dirty="0" smtClean="0"/>
          </a:p>
          <a:p>
            <a:pPr lvl="0"/>
            <a:endParaRPr lang="zh-CN" altLang="en-US" dirty="0"/>
          </a:p>
        </p:txBody>
      </p:sp>
      <p:sp>
        <p:nvSpPr>
          <p:cNvPr id="41" name="文本占位符 40"/>
          <p:cNvSpPr>
            <a:spLocks noGrp="1"/>
          </p:cNvSpPr>
          <p:nvPr>
            <p:ph type="body" sz="quarter" idx="16" hasCustomPrompt="1"/>
          </p:nvPr>
        </p:nvSpPr>
        <p:spPr>
          <a:xfrm>
            <a:off x="653891" y="835183"/>
            <a:ext cx="5899309" cy="3414101"/>
          </a:xfrm>
        </p:spPr>
        <p:txBody>
          <a:bodyPr/>
          <a:lstStyle>
            <a:lvl1pPr marL="266700" indent="-266700">
              <a:buFont typeface="Wingdings" panose="05000000000000000000" pitchFamily="2" charset="2"/>
              <a:buChar char="l"/>
              <a:defRPr sz="2000">
                <a:solidFill>
                  <a:srgbClr val="14436A"/>
                </a:solidFill>
                <a:latin typeface="黑体" panose="02010609060101010101" pitchFamily="49" charset="-122"/>
                <a:ea typeface="黑体" panose="02010609060101010101" pitchFamily="49" charset="-122"/>
              </a:defRPr>
            </a:lvl1pPr>
            <a:lvl2pPr marL="266700" indent="-266700">
              <a:buFont typeface="Wingdings" panose="05000000000000000000" pitchFamily="2" charset="2"/>
              <a:buChar char="l"/>
              <a:defRPr sz="1600">
                <a:solidFill>
                  <a:srgbClr val="14436A"/>
                </a:solidFill>
                <a:latin typeface="黑体" panose="02010609060101010101" pitchFamily="49" charset="-122"/>
                <a:ea typeface="黑体" panose="02010609060101010101" pitchFamily="49" charset="-122"/>
              </a:defRPr>
            </a:lvl2pPr>
            <a:lvl3pPr marL="266700" indent="-266700">
              <a:buFont typeface="Wingdings" panose="05000000000000000000" pitchFamily="2" charset="2"/>
              <a:buChar char="l"/>
              <a:defRPr sz="1200">
                <a:solidFill>
                  <a:srgbClr val="14436A"/>
                </a:solidFill>
                <a:latin typeface="黑体" panose="02010609060101010101" pitchFamily="49" charset="-122"/>
                <a:ea typeface="黑体" panose="02010609060101010101" pitchFamily="49" charset="-122"/>
              </a:defRPr>
            </a:lvl3pPr>
          </a:lstStyle>
          <a:p>
            <a:pPr lvl="0"/>
            <a:r>
              <a:rPr lang="zh-CN" altLang="en-US" dirty="0" smtClean="0"/>
              <a:t>第一级要点（</a:t>
            </a:r>
            <a:r>
              <a:rPr lang="en-US" altLang="zh-CN" dirty="0" smtClean="0"/>
              <a:t>20</a:t>
            </a:r>
            <a:r>
              <a:rPr lang="zh-CN" altLang="en-US" dirty="0" smtClean="0"/>
              <a:t>号深蓝色黑体，</a:t>
            </a:r>
            <a:r>
              <a:rPr lang="en-US" altLang="zh-CN" dirty="0" smtClean="0"/>
              <a:t>Tab</a:t>
            </a:r>
            <a:r>
              <a:rPr lang="zh-CN" altLang="en-US" dirty="0" smtClean="0"/>
              <a:t>键降级要点）</a:t>
            </a:r>
          </a:p>
          <a:p>
            <a:pPr lvl="1"/>
            <a:r>
              <a:rPr lang="zh-CN" altLang="en-US" dirty="0" smtClean="0"/>
              <a:t>第二级要点（</a:t>
            </a:r>
            <a:r>
              <a:rPr lang="en-US" altLang="zh-CN" dirty="0" smtClean="0"/>
              <a:t>16</a:t>
            </a:r>
            <a:r>
              <a:rPr lang="zh-CN" altLang="en-US" dirty="0" smtClean="0"/>
              <a:t>号深蓝色黑体）</a:t>
            </a:r>
          </a:p>
          <a:p>
            <a:pPr lvl="2"/>
            <a:r>
              <a:rPr lang="zh-CN" altLang="en-US" dirty="0" smtClean="0"/>
              <a:t>第三级要点（</a:t>
            </a:r>
            <a:r>
              <a:rPr lang="en-US" altLang="zh-CN" dirty="0" smtClean="0"/>
              <a:t>12</a:t>
            </a:r>
            <a:r>
              <a:rPr lang="zh-CN" altLang="en-US" dirty="0" smtClean="0"/>
              <a:t>号深蓝色黑体）</a:t>
            </a:r>
          </a:p>
        </p:txBody>
      </p:sp>
      <p:sp>
        <p:nvSpPr>
          <p:cNvPr id="2" name="日期占位符 1"/>
          <p:cNvSpPr>
            <a:spLocks noGrp="1"/>
          </p:cNvSpPr>
          <p:nvPr>
            <p:ph type="dt" sz="half" idx="18"/>
          </p:nvPr>
        </p:nvSpPr>
        <p:spPr/>
        <p:txBody>
          <a:bodyPr/>
          <a:lstStyle>
            <a:lvl1pPr>
              <a:defRPr sz="1000">
                <a:solidFill>
                  <a:srgbClr val="14436A"/>
                </a:solidFill>
              </a:defRPr>
            </a:lvl1pPr>
          </a:lstStyle>
          <a:p>
            <a:fld id="{83BE2D34-22B8-4AAD-BD53-D9C418AA4C14}" type="datetime3">
              <a:rPr lang="zh-CN" altLang="en-US" smtClean="0"/>
              <a:t>2021年2月28日星期日</a:t>
            </a:fld>
            <a:endParaRPr lang="zh-CN" altLang="en-US" dirty="0"/>
          </a:p>
        </p:txBody>
      </p:sp>
      <p:sp>
        <p:nvSpPr>
          <p:cNvPr id="3" name="页脚占位符 2"/>
          <p:cNvSpPr>
            <a:spLocks noGrp="1"/>
          </p:cNvSpPr>
          <p:nvPr>
            <p:ph type="ftr" sz="quarter" idx="19"/>
          </p:nvPr>
        </p:nvSpPr>
        <p:spPr>
          <a:xfrm>
            <a:off x="3038010" y="4768735"/>
            <a:ext cx="3067980" cy="273928"/>
          </a:xfrm>
        </p:spPr>
        <p:txBody>
          <a:bodyPr/>
          <a:lstStyle>
            <a:lvl1pPr>
              <a:defRPr sz="1200">
                <a:solidFill>
                  <a:schemeClr val="bg2">
                    <a:lumMod val="75000"/>
                  </a:schemeClr>
                </a:solidFill>
                <a:latin typeface="+mj-ea"/>
                <a:ea typeface="+mj-ea"/>
              </a:defRPr>
            </a:lvl1p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4" name="灯片编号占位符 3"/>
          <p:cNvSpPr>
            <a:spLocks noGrp="1"/>
          </p:cNvSpPr>
          <p:nvPr>
            <p:ph type="sldNum" sz="quarter" idx="20"/>
          </p:nvPr>
        </p:nvSpPr>
        <p:spPr/>
        <p:txBody>
          <a:bodyPr vert="horz" lIns="91440" tIns="45720" rIns="91440" bIns="45720" rtlCol="0" anchor="ctr"/>
          <a:lstStyle>
            <a:lvl1pPr>
              <a:defRPr lang="zh-CN" altLang="en-US" sz="1200" smtClean="0">
                <a:solidFill>
                  <a:schemeClr val="bg2">
                    <a:lumMod val="75000"/>
                  </a:schemeClr>
                </a:solidFill>
                <a:latin typeface="+mj-ea"/>
                <a:ea typeface="+mj-ea"/>
              </a:defRPr>
            </a:lvl1pPr>
          </a:lstStyle>
          <a:p>
            <a:pPr algn="ctr"/>
            <a:fld id="{A24B006D-818D-47B3-9EBE-C5AB269A17AF}" type="slidenum">
              <a:rPr lang="en-US" altLang="zh-CN" smtClean="0"/>
              <a:pPr algn="ctr"/>
              <a:t>‹#›</a:t>
            </a:fld>
            <a:endParaRPr lang="en-US" dirty="0"/>
          </a:p>
        </p:txBody>
      </p:sp>
    </p:spTree>
    <p:extLst>
      <p:ext uri="{BB962C8B-B14F-4D97-AF65-F5344CB8AC3E}">
        <p14:creationId xmlns:p14="http://schemas.microsoft.com/office/powerpoint/2010/main" val="3711801602"/>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A091661-7C48-4F74-9EC2-C389CE25540E}" type="datetime3">
              <a:rPr lang="zh-CN" altLang="en-US" smtClean="0"/>
              <a:t>2021年2月28日星期日</a:t>
            </a:fld>
            <a:endParaRPr lang="zh-CN" altLang="en-US"/>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FBE0081-72C1-4C00-AB45-CF834F6FBB4E}" type="datetime3">
              <a:rPr lang="zh-CN" altLang="en-US" smtClean="0"/>
              <a:t>2021年2月28日星期日</a:t>
            </a:fld>
            <a:endParaRPr lang="zh-CN" altLang="en-US"/>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E668735-4233-4205-8C75-BB392369AA6F}" type="datetime3">
              <a:rPr lang="zh-CN" altLang="en-US" smtClean="0"/>
              <a:t>2021年2月28日星期日</a:t>
            </a:fld>
            <a:endParaRPr lang="zh-CN" altLang="en-US"/>
          </a:p>
        </p:txBody>
      </p:sp>
      <p:sp>
        <p:nvSpPr>
          <p:cNvPr id="6" name="页脚占位符 5"/>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7A332C3-32AE-40AE-BA6C-A89BE65D56CA}" type="datetime3">
              <a:rPr lang="zh-CN" altLang="en-US" smtClean="0"/>
              <a:t>2021年2月28日星期日</a:t>
            </a:fld>
            <a:endParaRPr lang="zh-CN" altLang="en-US"/>
          </a:p>
        </p:txBody>
      </p:sp>
      <p:sp>
        <p:nvSpPr>
          <p:cNvPr id="8" name="页脚占位符 7"/>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9" name="灯片编号占位符 8"/>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95A90BF-CFD3-435A-BDBF-73906C1FBA6B}" type="datetime3">
              <a:rPr lang="zh-CN" altLang="en-US" smtClean="0"/>
              <a:t>2021年2月28日星期日</a:t>
            </a:fld>
            <a:endParaRPr lang="zh-CN" altLang="en-US"/>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5" name="灯片编号占位符 4"/>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5F1579-2783-4754-B562-0A1BF5B6DA44}" type="datetime3">
              <a:rPr lang="zh-CN" altLang="en-US" smtClean="0"/>
              <a:t>2021年2月28日星期日</a:t>
            </a:fld>
            <a:endParaRPr lang="zh-CN" altLang="en-US"/>
          </a:p>
        </p:txBody>
      </p:sp>
      <p:sp>
        <p:nvSpPr>
          <p:cNvPr id="3" name="页脚占位符 2"/>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4" name="灯片编号占位符 3"/>
          <p:cNvSpPr>
            <a:spLocks noGrp="1"/>
          </p:cNvSpPr>
          <p:nvPr>
            <p:ph type="sldNum" sz="quarter" idx="12"/>
          </p:nvPr>
        </p:nvSpPr>
        <p:spPr/>
        <p:txBody>
          <a:bodyPr/>
          <a:lstStyle/>
          <a:p>
            <a:fld id="{A24B006D-818D-47B3-9EBE-C5AB269A17AF}" type="slidenum">
              <a:rPr lang="zh-CN" altLang="en-US" smtClean="0"/>
              <a:t>‹#›</a:t>
            </a:fld>
            <a:endParaRPr lang="zh-CN" altLang="en-US"/>
          </a:p>
        </p:txBody>
      </p:sp>
      <p:cxnSp>
        <p:nvCxnSpPr>
          <p:cNvPr id="6" name="直接连接符 5"/>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 name="组合 124"/>
          <p:cNvGrpSpPr/>
          <p:nvPr userDrawn="1"/>
        </p:nvGrpSpPr>
        <p:grpSpPr>
          <a:xfrm>
            <a:off x="8427406" y="344680"/>
            <a:ext cx="193989" cy="175003"/>
            <a:chOff x="3720691" y="2824413"/>
            <a:chExt cx="1341120" cy="1209172"/>
          </a:xfrm>
        </p:grpSpPr>
        <p:sp>
          <p:nvSpPr>
            <p:cNvPr id="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10" name="组合 39"/>
          <p:cNvGrpSpPr/>
          <p:nvPr userDrawn="1"/>
        </p:nvGrpSpPr>
        <p:grpSpPr>
          <a:xfrm>
            <a:off x="431078" y="156138"/>
            <a:ext cx="474113" cy="427710"/>
            <a:chOff x="5446701" y="1360245"/>
            <a:chExt cx="632315" cy="570104"/>
          </a:xfrm>
        </p:grpSpPr>
        <p:sp>
          <p:nvSpPr>
            <p:cNvPr id="14"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2"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5"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7"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90A647-FB0A-46F6-A752-B8E5A0DD13E5}" type="datetime3">
              <a:rPr lang="zh-CN" altLang="en-US" smtClean="0"/>
              <a:t>2021年2月28日星期日</a:t>
            </a:fld>
            <a:endParaRPr lang="zh-CN" altLang="en-US"/>
          </a:p>
        </p:txBody>
      </p:sp>
      <p:sp>
        <p:nvSpPr>
          <p:cNvPr id="6" name="页脚占位符 5"/>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02DE34A-5617-4A25-8EDA-F65DCDB1E6CE}" type="datetime3">
              <a:rPr lang="zh-CN" altLang="en-US" smtClean="0"/>
              <a:t>2021年2月28日星期日</a:t>
            </a:fld>
            <a:endParaRPr lang="zh-CN" altLang="en-US"/>
          </a:p>
        </p:txBody>
      </p:sp>
      <p:sp>
        <p:nvSpPr>
          <p:cNvPr id="6" name="页脚占位符 5"/>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t>‹#›</a:t>
            </a:fld>
            <a:endParaRPr lang="zh-CN" altLang="en-US"/>
          </a:p>
        </p:txBody>
      </p:sp>
      <p:pic>
        <p:nvPicPr>
          <p:cNvPr id="8"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11DA798E-0550-4CBC-AB5F-C5C68E52FC39}" type="datetime3">
              <a:rPr lang="zh-CN" altLang="en-US" smtClean="0"/>
              <a:t>2021年2月28日星期日</a:t>
            </a:fld>
            <a:endParaRPr lang="zh-CN" altLang="en-US" dirty="0"/>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24B006D-818D-47B3-9EBE-C5AB269A17AF}" type="slidenum">
              <a:rPr lang="zh-CN" altLang="en-US" smtClean="0"/>
              <a:t>‹#›</a:t>
            </a:fld>
            <a:endParaRPr lang="zh-CN" altLang="en-US" dirty="0"/>
          </a:p>
        </p:txBody>
      </p:sp>
      <p:pic>
        <p:nvPicPr>
          <p:cNvPr id="8" name="图片 7"/>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9" name="矩形 8"/>
          <p:cNvSpPr/>
          <p:nvPr userDrawn="1"/>
        </p:nvSpPr>
        <p:spPr>
          <a:xfrm>
            <a:off x="0" y="0"/>
            <a:ext cx="9144000" cy="5145088"/>
          </a:xfrm>
          <a:prstGeom prst="rect">
            <a:avLst/>
          </a:prstGeom>
          <a:gradFill>
            <a:gsLst>
              <a:gs pos="52100">
                <a:srgbClr val="EFEFEF"/>
              </a:gs>
              <a:gs pos="0">
                <a:srgbClr val="EFEFEF"/>
              </a:gs>
              <a:gs pos="100000">
                <a:srgbClr val="EFEFE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2" name="组合 124"/>
          <p:cNvGrpSpPr/>
          <p:nvPr userDrawn="1"/>
        </p:nvGrpSpPr>
        <p:grpSpPr>
          <a:xfrm>
            <a:off x="8427406" y="344680"/>
            <a:ext cx="193989" cy="175003"/>
            <a:chOff x="3720691" y="2824413"/>
            <a:chExt cx="1341120" cy="1209172"/>
          </a:xfrm>
        </p:grpSpPr>
        <p:sp>
          <p:nvSpPr>
            <p:cNvPr id="13"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14"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15" name="组合 39"/>
          <p:cNvGrpSpPr/>
          <p:nvPr userDrawn="1"/>
        </p:nvGrpSpPr>
        <p:grpSpPr>
          <a:xfrm>
            <a:off x="431078" y="156138"/>
            <a:ext cx="474113" cy="427710"/>
            <a:chOff x="5446701" y="1360245"/>
            <a:chExt cx="632315" cy="570104"/>
          </a:xfrm>
        </p:grpSpPr>
        <p:sp>
          <p:nvSpPr>
            <p:cNvPr id="16"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8"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20" name="图片 3"/>
          <p:cNvPicPr>
            <a:picLocks noChangeAspect="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 id="2147483666" r:id="rId17"/>
  </p:sldLayoutIdLst>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hf hdr="0" dt="0"/>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124272"/>
            <a:ext cx="2196244" cy="369332"/>
          </a:xfrm>
          <a:prstGeom prst="rect">
            <a:avLst/>
          </a:prstGeom>
          <a:noFill/>
        </p:spPr>
        <p:txBody>
          <a:bodyPr wrap="square" rtlCol="0">
            <a:spAutoFit/>
          </a:bodyPr>
          <a:lstStyle/>
          <a:p>
            <a:r>
              <a:rPr lang="zh-CN" altLang="en-US" b="1" dirty="0" smtClean="0">
                <a:solidFill>
                  <a:srgbClr val="123E61"/>
                </a:solidFill>
                <a:latin typeface="黑体" panose="02010609060101010101" pitchFamily="49" charset="-122"/>
                <a:ea typeface="黑体" panose="02010609060101010101" pitchFamily="49" charset="-122"/>
              </a:rPr>
              <a:t>数据库系统及应用</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33" name="99         _4"/>
          <p:cNvSpPr/>
          <p:nvPr/>
        </p:nvSpPr>
        <p:spPr>
          <a:xfrm>
            <a:off x="2413484" y="955932"/>
            <a:ext cx="4379471" cy="1015663"/>
          </a:xfrm>
          <a:prstGeom prst="rect">
            <a:avLst/>
          </a:prstGeom>
          <a:noFill/>
        </p:spPr>
        <p:txBody>
          <a:bodyPr wrap="square" rtlCol="0">
            <a:spAutoFit/>
          </a:bodyPr>
          <a:lstStyle/>
          <a:p>
            <a:pPr algn="ctr" fontAlgn="base">
              <a:spcBef>
                <a:spcPct val="0"/>
              </a:spcBef>
              <a:spcAft>
                <a:spcPct val="0"/>
              </a:spcAft>
            </a:pPr>
            <a:r>
              <a:rPr lang="zh-CN" altLang="en-US" sz="6000" dirty="0" smtClean="0">
                <a:ln w="6350">
                  <a:noFill/>
                </a:ln>
                <a:solidFill>
                  <a:schemeClr val="tx2">
                    <a:lumMod val="75000"/>
                  </a:schemeClr>
                </a:solidFill>
                <a:latin typeface="黑体" panose="02010609060101010101" pitchFamily="49" charset="-122"/>
                <a:ea typeface="黑体" panose="02010609060101010101" pitchFamily="49" charset="-122"/>
                <a:cs typeface="+mn-ea"/>
                <a:sym typeface="+mn-lt"/>
              </a:rPr>
              <a:t>数据库安全</a:t>
            </a:r>
            <a:endParaRPr lang="en-US" altLang="zh-CN" sz="6000" dirty="0" smtClean="0">
              <a:ln w="6350">
                <a:noFill/>
              </a:ln>
              <a:solidFill>
                <a:schemeClr val="tx2">
                  <a:lumMod val="75000"/>
                </a:schemeClr>
              </a:solidFill>
              <a:latin typeface="黑体" panose="02010609060101010101" pitchFamily="49" charset="-122"/>
              <a:ea typeface="黑体" panose="02010609060101010101" pitchFamily="49" charset="-122"/>
              <a:cs typeface="+mn-ea"/>
              <a:sym typeface="+mn-lt"/>
            </a:endParaRPr>
          </a:p>
        </p:txBody>
      </p:sp>
      <p:grpSp>
        <p:nvGrpSpPr>
          <p:cNvPr id="52" name="组合 51"/>
          <p:cNvGrpSpPr/>
          <p:nvPr/>
        </p:nvGrpSpPr>
        <p:grpSpPr>
          <a:xfrm>
            <a:off x="907109" y="3093267"/>
            <a:ext cx="522572" cy="522572"/>
            <a:chOff x="6501056" y="1873013"/>
            <a:chExt cx="696763" cy="696763"/>
          </a:xfrm>
          <a:effectLst>
            <a:outerShdw blurRad="50800" dist="38100" dir="2700000" algn="tl" rotWithShape="0">
              <a:prstClr val="black">
                <a:alpha val="40000"/>
              </a:prstClr>
            </a:outerShdw>
          </a:effectLst>
        </p:grpSpPr>
        <p:sp>
          <p:nvSpPr>
            <p:cNvPr id="53" name="矩形 52"/>
            <p:cNvSpPr/>
            <p:nvPr/>
          </p:nvSpPr>
          <p:spPr>
            <a:xfrm>
              <a:off x="6501056" y="1873013"/>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grpSp>
          <p:nvGrpSpPr>
            <p:cNvPr id="54" name="组合 53"/>
            <p:cNvGrpSpPr>
              <a:grpSpLocks noChangeAspect="1"/>
            </p:cNvGrpSpPr>
            <p:nvPr/>
          </p:nvGrpSpPr>
          <p:grpSpPr>
            <a:xfrm>
              <a:off x="6616022" y="1996273"/>
              <a:ext cx="466830" cy="450243"/>
              <a:chOff x="7019925" y="5499100"/>
              <a:chExt cx="312738" cy="301626"/>
            </a:xfrm>
            <a:solidFill>
              <a:srgbClr val="BBBE2C"/>
            </a:solidFill>
          </p:grpSpPr>
          <p:sp>
            <p:nvSpPr>
              <p:cNvPr id="55"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sp>
            <p:nvSpPr>
              <p:cNvPr id="56"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grpSp>
      </p:grpSp>
      <p:sp>
        <p:nvSpPr>
          <p:cNvPr id="57" name="TextBox 64"/>
          <p:cNvSpPr txBox="1"/>
          <p:nvPr/>
        </p:nvSpPr>
        <p:spPr>
          <a:xfrm>
            <a:off x="407420" y="3778221"/>
            <a:ext cx="1598515" cy="553998"/>
          </a:xfrm>
          <a:prstGeom prst="rect">
            <a:avLst/>
          </a:prstGeom>
          <a:noFill/>
        </p:spPr>
        <p:txBody>
          <a:bodyPr wrap="none" rtlCol="0">
            <a:spAutoFit/>
          </a:bodyPr>
          <a:lstStyle/>
          <a:p>
            <a:pPr algn="ctr"/>
            <a:r>
              <a:rPr lang="en-US" altLang="zh-CN" sz="1500" dirty="0" smtClean="0">
                <a:solidFill>
                  <a:srgbClr val="123E61"/>
                </a:solidFill>
                <a:latin typeface="+mn-ea"/>
                <a:cs typeface="+mn-ea"/>
                <a:sym typeface="+mn-lt"/>
              </a:rPr>
              <a:t>PART 01</a:t>
            </a:r>
            <a:r>
              <a:rPr lang="zh-CN" altLang="en-US" sz="1500" dirty="0" smtClean="0">
                <a:solidFill>
                  <a:srgbClr val="123E61"/>
                </a:solidFill>
                <a:latin typeface="+mn-ea"/>
                <a:cs typeface="+mn-ea"/>
                <a:sym typeface="+mn-lt"/>
              </a:rPr>
              <a:t> </a:t>
            </a:r>
            <a:endParaRPr lang="en-US" altLang="zh-CN" sz="1500" dirty="0" smtClean="0">
              <a:solidFill>
                <a:srgbClr val="123E61"/>
              </a:solidFill>
              <a:latin typeface="+mn-ea"/>
              <a:cs typeface="+mn-ea"/>
              <a:sym typeface="+mn-lt"/>
            </a:endParaRPr>
          </a:p>
          <a:p>
            <a:pPr algn="ctr"/>
            <a:r>
              <a:rPr lang="zh-CN" altLang="en-US" sz="1500" b="1" spc="75" dirty="0">
                <a:solidFill>
                  <a:srgbClr val="123E61"/>
                </a:solidFill>
                <a:latin typeface="+mn-ea"/>
                <a:cs typeface="+mn-ea"/>
                <a:sym typeface="+mn-lt"/>
              </a:rPr>
              <a:t>数据库安全概述</a:t>
            </a:r>
          </a:p>
        </p:txBody>
      </p:sp>
      <p:sp>
        <p:nvSpPr>
          <p:cNvPr id="58" name="TextBox 65"/>
          <p:cNvSpPr txBox="1"/>
          <p:nvPr/>
        </p:nvSpPr>
        <p:spPr>
          <a:xfrm>
            <a:off x="2061991" y="3782742"/>
            <a:ext cx="1396536" cy="784830"/>
          </a:xfrm>
          <a:prstGeom prst="rect">
            <a:avLst/>
          </a:prstGeom>
          <a:noFill/>
        </p:spPr>
        <p:txBody>
          <a:bodyPr wrap="none" rtlCol="0">
            <a:spAutoFit/>
          </a:bodyPr>
          <a:lstStyle/>
          <a:p>
            <a:pPr algn="ctr"/>
            <a:r>
              <a:rPr lang="en-US" altLang="zh-CN" sz="1500" dirty="0">
                <a:solidFill>
                  <a:srgbClr val="123E61"/>
                </a:solidFill>
                <a:latin typeface="+mn-ea"/>
                <a:cs typeface="+mn-ea"/>
                <a:sym typeface="+mn-lt"/>
              </a:rPr>
              <a:t>PART 02 </a:t>
            </a:r>
            <a:endParaRPr lang="en-US" altLang="zh-CN" sz="1500" dirty="0" smtClean="0">
              <a:solidFill>
                <a:srgbClr val="123E61"/>
              </a:solidFill>
              <a:latin typeface="+mn-ea"/>
              <a:cs typeface="+mn-ea"/>
              <a:sym typeface="+mn-lt"/>
            </a:endParaRPr>
          </a:p>
          <a:p>
            <a:pPr algn="ctr"/>
            <a:r>
              <a:rPr lang="zh-CN" altLang="en-US" sz="1500" b="1" spc="75" dirty="0">
                <a:solidFill>
                  <a:srgbClr val="123E61"/>
                </a:solidFill>
                <a:latin typeface="+mn-ea"/>
                <a:cs typeface="+mn-ea"/>
                <a:sym typeface="+mn-lt"/>
              </a:rPr>
              <a:t>自主访问</a:t>
            </a:r>
            <a:r>
              <a:rPr lang="zh-CN" altLang="en-US" sz="1500" b="1" spc="75" dirty="0" smtClean="0">
                <a:solidFill>
                  <a:srgbClr val="123E61"/>
                </a:solidFill>
                <a:latin typeface="+mn-ea"/>
                <a:cs typeface="+mn-ea"/>
                <a:sym typeface="+mn-lt"/>
              </a:rPr>
              <a:t>控制</a:t>
            </a:r>
            <a:endParaRPr lang="en-US" altLang="zh-CN" sz="1500" b="1" spc="75" dirty="0" smtClean="0">
              <a:solidFill>
                <a:srgbClr val="123E61"/>
              </a:solidFill>
              <a:latin typeface="+mn-ea"/>
              <a:cs typeface="+mn-ea"/>
              <a:sym typeface="+mn-lt"/>
            </a:endParaRPr>
          </a:p>
          <a:p>
            <a:pPr algn="ctr"/>
            <a:r>
              <a:rPr lang="zh-CN" altLang="en-US" sz="1500" b="1" spc="75" dirty="0" smtClean="0">
                <a:solidFill>
                  <a:srgbClr val="123E61"/>
                </a:solidFill>
                <a:latin typeface="+mn-ea"/>
                <a:cs typeface="+mn-ea"/>
                <a:sym typeface="+mn-lt"/>
              </a:rPr>
              <a:t>（</a:t>
            </a:r>
            <a:r>
              <a:rPr lang="en-US" altLang="zh-CN" sz="1500" b="1" spc="75" dirty="0" smtClean="0">
                <a:solidFill>
                  <a:srgbClr val="123E61"/>
                </a:solidFill>
                <a:latin typeface="+mn-ea"/>
                <a:cs typeface="+mn-ea"/>
                <a:sym typeface="+mn-lt"/>
              </a:rPr>
              <a:t>DAC</a:t>
            </a:r>
            <a:r>
              <a:rPr lang="zh-CN" altLang="en-US" sz="1500" b="1" spc="75" dirty="0" smtClean="0">
                <a:solidFill>
                  <a:srgbClr val="123E61"/>
                </a:solidFill>
                <a:latin typeface="+mn-ea"/>
                <a:cs typeface="+mn-ea"/>
                <a:sym typeface="+mn-lt"/>
              </a:rPr>
              <a:t>）</a:t>
            </a:r>
            <a:endParaRPr lang="zh-CN" altLang="en-US" sz="1500" b="1" spc="75" dirty="0">
              <a:solidFill>
                <a:srgbClr val="123E61"/>
              </a:solidFill>
              <a:latin typeface="+mn-ea"/>
              <a:cs typeface="+mn-ea"/>
              <a:sym typeface="+mn-lt"/>
            </a:endParaRPr>
          </a:p>
        </p:txBody>
      </p:sp>
      <p:grpSp>
        <p:nvGrpSpPr>
          <p:cNvPr id="59" name="组合 58"/>
          <p:cNvGrpSpPr/>
          <p:nvPr/>
        </p:nvGrpSpPr>
        <p:grpSpPr>
          <a:xfrm>
            <a:off x="2513829" y="3097788"/>
            <a:ext cx="522572" cy="522572"/>
            <a:chOff x="6501056" y="2921024"/>
            <a:chExt cx="696763" cy="696763"/>
          </a:xfrm>
          <a:effectLst>
            <a:outerShdw blurRad="50800" dist="38100" dir="2700000" algn="tl" rotWithShape="0">
              <a:prstClr val="black">
                <a:alpha val="40000"/>
              </a:prstClr>
            </a:outerShdw>
          </a:effectLst>
        </p:grpSpPr>
        <p:sp>
          <p:nvSpPr>
            <p:cNvPr id="60" name="矩形 59"/>
            <p:cNvSpPr/>
            <p:nvPr/>
          </p:nvSpPr>
          <p:spPr>
            <a:xfrm>
              <a:off x="6501056" y="2921024"/>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grpSp>
          <p:nvGrpSpPr>
            <p:cNvPr id="61" name="组合 60"/>
            <p:cNvGrpSpPr>
              <a:grpSpLocks noChangeAspect="1"/>
            </p:cNvGrpSpPr>
            <p:nvPr/>
          </p:nvGrpSpPr>
          <p:grpSpPr>
            <a:xfrm>
              <a:off x="6636672" y="3066937"/>
              <a:ext cx="455384" cy="390650"/>
              <a:chOff x="5084763" y="971550"/>
              <a:chExt cx="323850" cy="277813"/>
            </a:xfrm>
            <a:solidFill>
              <a:srgbClr val="4ABAB5"/>
            </a:solidFill>
          </p:grpSpPr>
          <p:sp>
            <p:nvSpPr>
              <p:cNvPr id="62"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微软雅黑" panose="020B0503020204020204" pitchFamily="34" charset="-122"/>
                  <a:ea typeface="微软雅黑" panose="020B0503020204020204" pitchFamily="34" charset="-122"/>
                  <a:cs typeface="+mn-ea"/>
                  <a:sym typeface="+mn-lt"/>
                </a:endParaRPr>
              </a:p>
            </p:txBody>
          </p:sp>
          <p:sp>
            <p:nvSpPr>
              <p:cNvPr id="63"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微软雅黑" panose="020B0503020204020204" pitchFamily="34" charset="-122"/>
                  <a:ea typeface="微软雅黑" panose="020B0503020204020204" pitchFamily="34" charset="-122"/>
                  <a:cs typeface="+mn-ea"/>
                  <a:sym typeface="+mn-lt"/>
                </a:endParaRPr>
              </a:p>
            </p:txBody>
          </p:sp>
          <p:sp>
            <p:nvSpPr>
              <p:cNvPr id="64"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微软雅黑" panose="020B0503020204020204" pitchFamily="34" charset="-122"/>
                  <a:ea typeface="微软雅黑" panose="020B0503020204020204" pitchFamily="34" charset="-122"/>
                  <a:cs typeface="+mn-ea"/>
                  <a:sym typeface="+mn-lt"/>
                </a:endParaRPr>
              </a:p>
            </p:txBody>
          </p:sp>
        </p:grpSp>
      </p:grpSp>
      <p:sp>
        <p:nvSpPr>
          <p:cNvPr id="65" name="TextBox 66"/>
          <p:cNvSpPr txBox="1"/>
          <p:nvPr/>
        </p:nvSpPr>
        <p:spPr>
          <a:xfrm>
            <a:off x="5644667" y="3782742"/>
            <a:ext cx="1396536" cy="784830"/>
          </a:xfrm>
          <a:prstGeom prst="rect">
            <a:avLst/>
          </a:prstGeom>
          <a:noFill/>
        </p:spPr>
        <p:txBody>
          <a:bodyPr wrap="none" rtlCol="0">
            <a:spAutoFit/>
          </a:bodyPr>
          <a:lstStyle/>
          <a:p>
            <a:pPr algn="ctr"/>
            <a:r>
              <a:rPr lang="en-US" altLang="zh-CN" sz="1500" dirty="0">
                <a:solidFill>
                  <a:srgbClr val="123E61"/>
                </a:solidFill>
                <a:latin typeface="+mn-ea"/>
                <a:cs typeface="+mn-ea"/>
                <a:sym typeface="+mn-lt"/>
              </a:rPr>
              <a:t>PART </a:t>
            </a:r>
            <a:r>
              <a:rPr lang="en-US" altLang="zh-CN" sz="1500" dirty="0" smtClean="0">
                <a:solidFill>
                  <a:srgbClr val="123E61"/>
                </a:solidFill>
                <a:latin typeface="+mn-ea"/>
                <a:cs typeface="+mn-ea"/>
                <a:sym typeface="+mn-lt"/>
              </a:rPr>
              <a:t>04 </a:t>
            </a:r>
          </a:p>
          <a:p>
            <a:pPr algn="ctr"/>
            <a:r>
              <a:rPr lang="zh-CN" altLang="en-US" sz="1500" b="1" spc="75" dirty="0">
                <a:solidFill>
                  <a:srgbClr val="123E61"/>
                </a:solidFill>
                <a:latin typeface="+mn-ea"/>
                <a:cs typeface="+mn-ea"/>
                <a:sym typeface="+mn-lt"/>
              </a:rPr>
              <a:t>强制访问</a:t>
            </a:r>
            <a:r>
              <a:rPr lang="zh-CN" altLang="en-US" sz="1500" b="1" spc="75" dirty="0" smtClean="0">
                <a:solidFill>
                  <a:srgbClr val="123E61"/>
                </a:solidFill>
                <a:latin typeface="+mn-ea"/>
                <a:cs typeface="+mn-ea"/>
                <a:sym typeface="+mn-lt"/>
              </a:rPr>
              <a:t>控制</a:t>
            </a:r>
            <a:endParaRPr lang="en-US" altLang="zh-CN" sz="1500" b="1" spc="75" dirty="0" smtClean="0">
              <a:solidFill>
                <a:srgbClr val="123E61"/>
              </a:solidFill>
              <a:latin typeface="+mn-ea"/>
              <a:cs typeface="+mn-ea"/>
              <a:sym typeface="+mn-lt"/>
            </a:endParaRPr>
          </a:p>
          <a:p>
            <a:pPr algn="ctr"/>
            <a:r>
              <a:rPr lang="zh-CN" altLang="en-US" sz="1500" b="1" spc="75" dirty="0" smtClean="0">
                <a:solidFill>
                  <a:srgbClr val="123E61"/>
                </a:solidFill>
                <a:latin typeface="+mn-ea"/>
                <a:cs typeface="+mn-ea"/>
                <a:sym typeface="+mn-lt"/>
              </a:rPr>
              <a:t>（</a:t>
            </a:r>
            <a:r>
              <a:rPr lang="en-US" altLang="zh-CN" sz="1500" b="1" spc="75" dirty="0" smtClean="0">
                <a:solidFill>
                  <a:srgbClr val="123E61"/>
                </a:solidFill>
                <a:latin typeface="+mn-ea"/>
                <a:cs typeface="+mn-ea"/>
                <a:sym typeface="+mn-lt"/>
              </a:rPr>
              <a:t>MAC</a:t>
            </a:r>
            <a:r>
              <a:rPr lang="zh-CN" altLang="en-US" sz="1500" b="1" spc="75" dirty="0" smtClean="0">
                <a:solidFill>
                  <a:srgbClr val="123E61"/>
                </a:solidFill>
                <a:latin typeface="+mn-ea"/>
                <a:cs typeface="+mn-ea"/>
                <a:sym typeface="+mn-lt"/>
              </a:rPr>
              <a:t>）</a:t>
            </a:r>
            <a:endParaRPr lang="zh-CN" altLang="en-US" sz="1500" b="1" spc="75" dirty="0">
              <a:solidFill>
                <a:srgbClr val="123E61"/>
              </a:solidFill>
              <a:latin typeface="+mn-ea"/>
              <a:cs typeface="+mn-ea"/>
              <a:sym typeface="+mn-lt"/>
            </a:endParaRPr>
          </a:p>
        </p:txBody>
      </p:sp>
      <p:grpSp>
        <p:nvGrpSpPr>
          <p:cNvPr id="66" name="组合 65"/>
          <p:cNvGrpSpPr/>
          <p:nvPr/>
        </p:nvGrpSpPr>
        <p:grpSpPr>
          <a:xfrm>
            <a:off x="6048656" y="3097788"/>
            <a:ext cx="522572" cy="522572"/>
            <a:chOff x="4840168" y="2373480"/>
            <a:chExt cx="522572" cy="522572"/>
          </a:xfrm>
          <a:effectLst>
            <a:outerShdw blurRad="50800" dist="38100" dir="2700000" algn="tl" rotWithShape="0">
              <a:prstClr val="black">
                <a:alpha val="40000"/>
              </a:prstClr>
            </a:outerShdw>
          </a:effectLst>
        </p:grpSpPr>
        <p:sp>
          <p:nvSpPr>
            <p:cNvPr id="67" name="矩形 66"/>
            <p:cNvSpPr/>
            <p:nvPr/>
          </p:nvSpPr>
          <p:spPr>
            <a:xfrm>
              <a:off x="4840168" y="2373480"/>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sp>
          <p:nvSpPr>
            <p:cNvPr id="68" name="任意多边形 67"/>
            <p:cNvSpPr/>
            <p:nvPr/>
          </p:nvSpPr>
          <p:spPr bwMode="auto">
            <a:xfrm>
              <a:off x="4898379" y="2479074"/>
              <a:ext cx="406149" cy="311383"/>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123E61"/>
            </a:solidFill>
            <a:ln>
              <a:noFill/>
            </a:ln>
          </p:spPr>
          <p:txBody>
            <a:bodyPr vert="horz" wrap="square" lIns="91440" tIns="45720" rIns="91440" bIns="45720" numCol="1" anchor="t" anchorCtr="0" compatLnSpc="1">
              <a:noAutofit/>
            </a:bodyPr>
            <a:lstStyle/>
            <a:p>
              <a:pPr marL="0" marR="0" lvl="0" indent="0" defTabSz="685165"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69" name="TextBox 67"/>
          <p:cNvSpPr txBox="1"/>
          <p:nvPr/>
        </p:nvSpPr>
        <p:spPr>
          <a:xfrm>
            <a:off x="7091424" y="3782742"/>
            <a:ext cx="2002471" cy="553998"/>
          </a:xfrm>
          <a:prstGeom prst="rect">
            <a:avLst/>
          </a:prstGeom>
          <a:noFill/>
        </p:spPr>
        <p:txBody>
          <a:bodyPr wrap="none" rtlCol="0">
            <a:spAutoFit/>
          </a:bodyPr>
          <a:lstStyle/>
          <a:p>
            <a:pPr algn="ctr"/>
            <a:r>
              <a:rPr lang="en-US" altLang="zh-CN" sz="1500" dirty="0" smtClean="0">
                <a:solidFill>
                  <a:srgbClr val="123E61"/>
                </a:solidFill>
                <a:latin typeface="+mn-ea"/>
                <a:cs typeface="+mn-ea"/>
                <a:sym typeface="+mn-lt"/>
              </a:rPr>
              <a:t>PART 05 </a:t>
            </a:r>
          </a:p>
          <a:p>
            <a:pPr algn="ctr"/>
            <a:r>
              <a:rPr lang="zh-CN" altLang="en-US" sz="1500" b="1" spc="75" dirty="0">
                <a:solidFill>
                  <a:srgbClr val="123E61"/>
                </a:solidFill>
                <a:latin typeface="+mn-ea"/>
                <a:cs typeface="+mn-ea"/>
                <a:sym typeface="+mn-lt"/>
              </a:rPr>
              <a:t>审计和其他安全机制</a:t>
            </a:r>
          </a:p>
        </p:txBody>
      </p:sp>
      <p:grpSp>
        <p:nvGrpSpPr>
          <p:cNvPr id="70" name="组合 69"/>
          <p:cNvGrpSpPr/>
          <p:nvPr/>
        </p:nvGrpSpPr>
        <p:grpSpPr>
          <a:xfrm>
            <a:off x="7750531" y="3097788"/>
            <a:ext cx="522572" cy="522572"/>
            <a:chOff x="4840168" y="3172533"/>
            <a:chExt cx="522572" cy="522572"/>
          </a:xfrm>
          <a:effectLst>
            <a:outerShdw blurRad="50800" dist="38100" dir="2700000" algn="tl" rotWithShape="0">
              <a:prstClr val="black">
                <a:alpha val="40000"/>
              </a:prstClr>
            </a:outerShdw>
          </a:effectLst>
        </p:grpSpPr>
        <p:sp>
          <p:nvSpPr>
            <p:cNvPr id="71" name="矩形 70"/>
            <p:cNvSpPr/>
            <p:nvPr/>
          </p:nvSpPr>
          <p:spPr>
            <a:xfrm>
              <a:off x="4840168" y="3172533"/>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sp>
          <p:nvSpPr>
            <p:cNvPr id="72" name="Freeform 18"/>
            <p:cNvSpPr>
              <a:spLocks noEditPoints="1"/>
            </p:cNvSpPr>
            <p:nvPr/>
          </p:nvSpPr>
          <p:spPr bwMode="auto">
            <a:xfrm>
              <a:off x="4919070" y="3264088"/>
              <a:ext cx="320477" cy="339462"/>
            </a:xfrm>
            <a:custGeom>
              <a:avLst/>
              <a:gdLst>
                <a:gd name="T0" fmla="*/ 309263 w 568"/>
                <a:gd name="T1" fmla="*/ 627699 h 601"/>
                <a:gd name="T2" fmla="*/ 310356 w 568"/>
                <a:gd name="T3" fmla="*/ 364153 h 601"/>
                <a:gd name="T4" fmla="*/ 495040 w 568"/>
                <a:gd name="T5" fmla="*/ 329159 h 601"/>
                <a:gd name="T6" fmla="*/ 379203 w 568"/>
                <a:gd name="T7" fmla="*/ 375088 h 601"/>
                <a:gd name="T8" fmla="*/ 103816 w 568"/>
                <a:gd name="T9" fmla="*/ 234020 h 601"/>
                <a:gd name="T10" fmla="*/ 138786 w 568"/>
                <a:gd name="T11" fmla="*/ 238394 h 601"/>
                <a:gd name="T12" fmla="*/ 183591 w 568"/>
                <a:gd name="T13" fmla="*/ 242769 h 601"/>
                <a:gd name="T14" fmla="*/ 182498 w 568"/>
                <a:gd name="T15" fmla="*/ 213243 h 601"/>
                <a:gd name="T16" fmla="*/ 310356 w 568"/>
                <a:gd name="T17" fmla="*/ 331346 h 601"/>
                <a:gd name="T18" fmla="*/ 451328 w 568"/>
                <a:gd name="T19" fmla="*/ 228552 h 601"/>
                <a:gd name="T20" fmla="*/ 483019 w 568"/>
                <a:gd name="T21" fmla="*/ 223085 h 601"/>
                <a:gd name="T22" fmla="*/ 500504 w 568"/>
                <a:gd name="T23" fmla="*/ 229646 h 601"/>
                <a:gd name="T24" fmla="*/ 454606 w 568"/>
                <a:gd name="T25" fmla="*/ 279949 h 601"/>
                <a:gd name="T26" fmla="*/ 534381 w 568"/>
                <a:gd name="T27" fmla="*/ 372901 h 601"/>
                <a:gd name="T28" fmla="*/ 510339 w 568"/>
                <a:gd name="T29" fmla="*/ 287604 h 601"/>
                <a:gd name="T30" fmla="*/ 510339 w 568"/>
                <a:gd name="T31" fmla="*/ 546776 h 601"/>
                <a:gd name="T32" fmla="*/ 539845 w 568"/>
                <a:gd name="T33" fmla="*/ 540215 h 601"/>
                <a:gd name="T34" fmla="*/ 338769 w 568"/>
                <a:gd name="T35" fmla="*/ 650664 h 601"/>
                <a:gd name="T36" fmla="*/ 311449 w 568"/>
                <a:gd name="T37" fmla="*/ 657225 h 601"/>
                <a:gd name="T38" fmla="*/ 81960 w 568"/>
                <a:gd name="T39" fmla="*/ 540215 h 601"/>
                <a:gd name="T40" fmla="*/ 111466 w 568"/>
                <a:gd name="T41" fmla="*/ 546776 h 601"/>
                <a:gd name="T42" fmla="*/ 111466 w 568"/>
                <a:gd name="T43" fmla="*/ 287604 h 601"/>
                <a:gd name="T44" fmla="*/ 87424 w 568"/>
                <a:gd name="T45" fmla="*/ 372901 h 601"/>
                <a:gd name="T46" fmla="*/ 155178 w 568"/>
                <a:gd name="T47" fmla="*/ 275575 h 601"/>
                <a:gd name="T48" fmla="*/ 67754 w 568"/>
                <a:gd name="T49" fmla="*/ 437421 h 601"/>
                <a:gd name="T50" fmla="*/ 80867 w 568"/>
                <a:gd name="T51" fmla="*/ 463666 h 601"/>
                <a:gd name="T52" fmla="*/ 92888 w 568"/>
                <a:gd name="T53" fmla="*/ 487724 h 601"/>
                <a:gd name="T54" fmla="*/ 49176 w 568"/>
                <a:gd name="T55" fmla="*/ 519437 h 601"/>
                <a:gd name="T56" fmla="*/ 30598 w 568"/>
                <a:gd name="T57" fmla="*/ 412269 h 601"/>
                <a:gd name="T58" fmla="*/ 59011 w 568"/>
                <a:gd name="T59" fmla="*/ 364153 h 601"/>
                <a:gd name="T60" fmla="*/ 516896 w 568"/>
                <a:gd name="T61" fmla="*/ 416643 h 601"/>
                <a:gd name="T62" fmla="*/ 505968 w 568"/>
                <a:gd name="T63" fmla="*/ 443982 h 601"/>
                <a:gd name="T64" fmla="*/ 497225 w 568"/>
                <a:gd name="T65" fmla="*/ 471321 h 601"/>
                <a:gd name="T66" fmla="*/ 491761 w 568"/>
                <a:gd name="T67" fmla="*/ 492099 h 601"/>
                <a:gd name="T68" fmla="*/ 526731 w 568"/>
                <a:gd name="T69" fmla="*/ 396960 h 601"/>
                <a:gd name="T70" fmla="*/ 560608 w 568"/>
                <a:gd name="T71" fmla="*/ 393679 h 601"/>
                <a:gd name="T72" fmla="*/ 308170 w 568"/>
                <a:gd name="T73" fmla="*/ 0 h 601"/>
                <a:gd name="T74" fmla="*/ 456792 w 568"/>
                <a:gd name="T75" fmla="*/ 117010 h 601"/>
                <a:gd name="T76" fmla="*/ 430564 w 568"/>
                <a:gd name="T77" fmla="*/ 195746 h 601"/>
                <a:gd name="T78" fmla="*/ 398873 w 568"/>
                <a:gd name="T79" fmla="*/ 88578 h 601"/>
                <a:gd name="T80" fmla="*/ 212004 w 568"/>
                <a:gd name="T81" fmla="*/ 200120 h 601"/>
                <a:gd name="T82" fmla="*/ 166106 w 568"/>
                <a:gd name="T83" fmla="*/ 168407 h 601"/>
                <a:gd name="T84" fmla="*/ 216375 w 568"/>
                <a:gd name="T85" fmla="*/ 44836 h 6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rgbClr val="123E61"/>
            </a:solidFill>
            <a:ln>
              <a:noFill/>
            </a:ln>
          </p:spPr>
          <p:txBody>
            <a:bodyPr lIns="68557" tIns="34279" rIns="68557" bIns="34279"/>
            <a:lstStyle/>
            <a:p>
              <a:pPr fontAlgn="base">
                <a:spcBef>
                  <a:spcPct val="0"/>
                </a:spcBef>
                <a:spcAft>
                  <a:spcPct val="0"/>
                </a:spcAft>
                <a:buFont typeface="Arial" panose="020B0604020202020204" pitchFamily="34" charset="0"/>
                <a:buNone/>
              </a:pPr>
              <a:endParaRPr lang="zh-CN" altLang="en-US" dirty="0" smtClean="0">
                <a:solidFill>
                  <a:srgbClr val="294A5A"/>
                </a:solidFill>
                <a:latin typeface="微软雅黑" panose="020B0503020204020204" pitchFamily="34" charset="-122"/>
                <a:ea typeface="微软雅黑" panose="020B0503020204020204" pitchFamily="34" charset="-122"/>
                <a:cs typeface="+mn-ea"/>
                <a:sym typeface="+mn-lt"/>
              </a:endParaRPr>
            </a:p>
          </p:txBody>
        </p:sp>
      </p:grpSp>
      <p:sp>
        <p:nvSpPr>
          <p:cNvPr id="26" name="TextBox 67"/>
          <p:cNvSpPr txBox="1"/>
          <p:nvPr/>
        </p:nvSpPr>
        <p:spPr>
          <a:xfrm>
            <a:off x="3544734" y="3778221"/>
            <a:ext cx="2002471" cy="784830"/>
          </a:xfrm>
          <a:prstGeom prst="rect">
            <a:avLst/>
          </a:prstGeom>
          <a:noFill/>
        </p:spPr>
        <p:txBody>
          <a:bodyPr wrap="none" rtlCol="0">
            <a:spAutoFit/>
          </a:bodyPr>
          <a:lstStyle/>
          <a:p>
            <a:pPr algn="ctr"/>
            <a:r>
              <a:rPr lang="en-US" altLang="zh-CN" sz="1500" dirty="0" smtClean="0">
                <a:solidFill>
                  <a:srgbClr val="123E61"/>
                </a:solidFill>
                <a:latin typeface="+mn-ea"/>
                <a:cs typeface="+mn-ea"/>
                <a:sym typeface="+mn-lt"/>
              </a:rPr>
              <a:t>PART 03 </a:t>
            </a:r>
          </a:p>
          <a:p>
            <a:pPr algn="ctr"/>
            <a:r>
              <a:rPr lang="zh-CN" altLang="en-US" sz="1500" b="1" spc="75" dirty="0">
                <a:solidFill>
                  <a:srgbClr val="123E61"/>
                </a:solidFill>
                <a:latin typeface="+mn-ea"/>
                <a:cs typeface="+mn-ea"/>
                <a:sym typeface="+mn-lt"/>
              </a:rPr>
              <a:t>基于角色的访问</a:t>
            </a:r>
            <a:r>
              <a:rPr lang="zh-CN" altLang="en-US" sz="1500" b="1" spc="75" dirty="0" smtClean="0">
                <a:solidFill>
                  <a:srgbClr val="123E61"/>
                </a:solidFill>
                <a:latin typeface="+mn-ea"/>
                <a:cs typeface="+mn-ea"/>
                <a:sym typeface="+mn-lt"/>
              </a:rPr>
              <a:t>控制</a:t>
            </a:r>
            <a:endParaRPr lang="en-US" altLang="zh-CN" sz="1500" b="1" spc="75" dirty="0" smtClean="0">
              <a:solidFill>
                <a:srgbClr val="123E61"/>
              </a:solidFill>
              <a:latin typeface="+mn-ea"/>
              <a:cs typeface="+mn-ea"/>
              <a:sym typeface="+mn-lt"/>
            </a:endParaRPr>
          </a:p>
          <a:p>
            <a:pPr algn="ctr"/>
            <a:r>
              <a:rPr lang="zh-CN" altLang="en-US" sz="1500" b="1" spc="75" dirty="0" smtClean="0">
                <a:solidFill>
                  <a:srgbClr val="123E61"/>
                </a:solidFill>
                <a:latin typeface="+mn-ea"/>
                <a:cs typeface="+mn-ea"/>
                <a:sym typeface="+mn-lt"/>
              </a:rPr>
              <a:t>（</a:t>
            </a:r>
            <a:r>
              <a:rPr lang="en-US" altLang="zh-CN" sz="1500" b="1" spc="75" dirty="0">
                <a:solidFill>
                  <a:srgbClr val="123E61"/>
                </a:solidFill>
                <a:latin typeface="+mn-ea"/>
                <a:cs typeface="+mn-ea"/>
                <a:sym typeface="+mn-lt"/>
              </a:rPr>
              <a:t>RBAC</a:t>
            </a:r>
            <a:r>
              <a:rPr lang="zh-CN" altLang="en-US" sz="1500" b="1" spc="75" dirty="0">
                <a:solidFill>
                  <a:srgbClr val="123E61"/>
                </a:solidFill>
                <a:latin typeface="+mn-ea"/>
                <a:cs typeface="+mn-ea"/>
                <a:sym typeface="+mn-lt"/>
              </a:rPr>
              <a:t>）</a:t>
            </a:r>
          </a:p>
        </p:txBody>
      </p:sp>
      <p:grpSp>
        <p:nvGrpSpPr>
          <p:cNvPr id="27" name="组合 26"/>
          <p:cNvGrpSpPr/>
          <p:nvPr/>
        </p:nvGrpSpPr>
        <p:grpSpPr>
          <a:xfrm>
            <a:off x="4203841" y="3093267"/>
            <a:ext cx="522572" cy="522572"/>
            <a:chOff x="4840168" y="3172533"/>
            <a:chExt cx="522572" cy="522572"/>
          </a:xfrm>
          <a:effectLst>
            <a:outerShdw blurRad="50800" dist="38100" dir="2700000" algn="tl" rotWithShape="0">
              <a:prstClr val="black">
                <a:alpha val="40000"/>
              </a:prstClr>
            </a:outerShdw>
          </a:effectLst>
        </p:grpSpPr>
        <p:sp>
          <p:nvSpPr>
            <p:cNvPr id="28" name="矩形 27"/>
            <p:cNvSpPr/>
            <p:nvPr/>
          </p:nvSpPr>
          <p:spPr>
            <a:xfrm>
              <a:off x="4840168" y="3172533"/>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sp>
          <p:nvSpPr>
            <p:cNvPr id="29" name="Freeform 18"/>
            <p:cNvSpPr>
              <a:spLocks noEditPoints="1"/>
            </p:cNvSpPr>
            <p:nvPr/>
          </p:nvSpPr>
          <p:spPr bwMode="auto">
            <a:xfrm>
              <a:off x="4919070" y="3264088"/>
              <a:ext cx="320477" cy="339462"/>
            </a:xfrm>
            <a:custGeom>
              <a:avLst/>
              <a:gdLst>
                <a:gd name="T0" fmla="*/ 309263 w 568"/>
                <a:gd name="T1" fmla="*/ 627699 h 601"/>
                <a:gd name="T2" fmla="*/ 310356 w 568"/>
                <a:gd name="T3" fmla="*/ 364153 h 601"/>
                <a:gd name="T4" fmla="*/ 495040 w 568"/>
                <a:gd name="T5" fmla="*/ 329159 h 601"/>
                <a:gd name="T6" fmla="*/ 379203 w 568"/>
                <a:gd name="T7" fmla="*/ 375088 h 601"/>
                <a:gd name="T8" fmla="*/ 103816 w 568"/>
                <a:gd name="T9" fmla="*/ 234020 h 601"/>
                <a:gd name="T10" fmla="*/ 138786 w 568"/>
                <a:gd name="T11" fmla="*/ 238394 h 601"/>
                <a:gd name="T12" fmla="*/ 183591 w 568"/>
                <a:gd name="T13" fmla="*/ 242769 h 601"/>
                <a:gd name="T14" fmla="*/ 182498 w 568"/>
                <a:gd name="T15" fmla="*/ 213243 h 601"/>
                <a:gd name="T16" fmla="*/ 310356 w 568"/>
                <a:gd name="T17" fmla="*/ 331346 h 601"/>
                <a:gd name="T18" fmla="*/ 451328 w 568"/>
                <a:gd name="T19" fmla="*/ 228552 h 601"/>
                <a:gd name="T20" fmla="*/ 483019 w 568"/>
                <a:gd name="T21" fmla="*/ 223085 h 601"/>
                <a:gd name="T22" fmla="*/ 500504 w 568"/>
                <a:gd name="T23" fmla="*/ 229646 h 601"/>
                <a:gd name="T24" fmla="*/ 454606 w 568"/>
                <a:gd name="T25" fmla="*/ 279949 h 601"/>
                <a:gd name="T26" fmla="*/ 534381 w 568"/>
                <a:gd name="T27" fmla="*/ 372901 h 601"/>
                <a:gd name="T28" fmla="*/ 510339 w 568"/>
                <a:gd name="T29" fmla="*/ 287604 h 601"/>
                <a:gd name="T30" fmla="*/ 510339 w 568"/>
                <a:gd name="T31" fmla="*/ 546776 h 601"/>
                <a:gd name="T32" fmla="*/ 539845 w 568"/>
                <a:gd name="T33" fmla="*/ 540215 h 601"/>
                <a:gd name="T34" fmla="*/ 338769 w 568"/>
                <a:gd name="T35" fmla="*/ 650664 h 601"/>
                <a:gd name="T36" fmla="*/ 311449 w 568"/>
                <a:gd name="T37" fmla="*/ 657225 h 601"/>
                <a:gd name="T38" fmla="*/ 81960 w 568"/>
                <a:gd name="T39" fmla="*/ 540215 h 601"/>
                <a:gd name="T40" fmla="*/ 111466 w 568"/>
                <a:gd name="T41" fmla="*/ 546776 h 601"/>
                <a:gd name="T42" fmla="*/ 111466 w 568"/>
                <a:gd name="T43" fmla="*/ 287604 h 601"/>
                <a:gd name="T44" fmla="*/ 87424 w 568"/>
                <a:gd name="T45" fmla="*/ 372901 h 601"/>
                <a:gd name="T46" fmla="*/ 155178 w 568"/>
                <a:gd name="T47" fmla="*/ 275575 h 601"/>
                <a:gd name="T48" fmla="*/ 67754 w 568"/>
                <a:gd name="T49" fmla="*/ 437421 h 601"/>
                <a:gd name="T50" fmla="*/ 80867 w 568"/>
                <a:gd name="T51" fmla="*/ 463666 h 601"/>
                <a:gd name="T52" fmla="*/ 92888 w 568"/>
                <a:gd name="T53" fmla="*/ 487724 h 601"/>
                <a:gd name="T54" fmla="*/ 49176 w 568"/>
                <a:gd name="T55" fmla="*/ 519437 h 601"/>
                <a:gd name="T56" fmla="*/ 30598 w 568"/>
                <a:gd name="T57" fmla="*/ 412269 h 601"/>
                <a:gd name="T58" fmla="*/ 59011 w 568"/>
                <a:gd name="T59" fmla="*/ 364153 h 601"/>
                <a:gd name="T60" fmla="*/ 516896 w 568"/>
                <a:gd name="T61" fmla="*/ 416643 h 601"/>
                <a:gd name="T62" fmla="*/ 505968 w 568"/>
                <a:gd name="T63" fmla="*/ 443982 h 601"/>
                <a:gd name="T64" fmla="*/ 497225 w 568"/>
                <a:gd name="T65" fmla="*/ 471321 h 601"/>
                <a:gd name="T66" fmla="*/ 491761 w 568"/>
                <a:gd name="T67" fmla="*/ 492099 h 601"/>
                <a:gd name="T68" fmla="*/ 526731 w 568"/>
                <a:gd name="T69" fmla="*/ 396960 h 601"/>
                <a:gd name="T70" fmla="*/ 560608 w 568"/>
                <a:gd name="T71" fmla="*/ 393679 h 601"/>
                <a:gd name="T72" fmla="*/ 308170 w 568"/>
                <a:gd name="T73" fmla="*/ 0 h 601"/>
                <a:gd name="T74" fmla="*/ 456792 w 568"/>
                <a:gd name="T75" fmla="*/ 117010 h 601"/>
                <a:gd name="T76" fmla="*/ 430564 w 568"/>
                <a:gd name="T77" fmla="*/ 195746 h 601"/>
                <a:gd name="T78" fmla="*/ 398873 w 568"/>
                <a:gd name="T79" fmla="*/ 88578 h 601"/>
                <a:gd name="T80" fmla="*/ 212004 w 568"/>
                <a:gd name="T81" fmla="*/ 200120 h 601"/>
                <a:gd name="T82" fmla="*/ 166106 w 568"/>
                <a:gd name="T83" fmla="*/ 168407 h 601"/>
                <a:gd name="T84" fmla="*/ 216375 w 568"/>
                <a:gd name="T85" fmla="*/ 44836 h 6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rgbClr val="123E61"/>
            </a:solidFill>
            <a:ln>
              <a:noFill/>
            </a:ln>
          </p:spPr>
          <p:txBody>
            <a:bodyPr lIns="68557" tIns="34279" rIns="68557" bIns="34279"/>
            <a:lstStyle/>
            <a:p>
              <a:pPr fontAlgn="base">
                <a:spcBef>
                  <a:spcPct val="0"/>
                </a:spcBef>
                <a:spcAft>
                  <a:spcPct val="0"/>
                </a:spcAft>
                <a:buFont typeface="Arial" panose="020B0604020202020204" pitchFamily="34" charset="0"/>
                <a:buNone/>
              </a:pPr>
              <a:endParaRPr lang="zh-CN" altLang="en-US" dirty="0" smtClean="0">
                <a:solidFill>
                  <a:srgbClr val="294A5A"/>
                </a:solidFill>
                <a:latin typeface="微软雅黑" panose="020B0503020204020204" pitchFamily="34" charset="-122"/>
                <a:ea typeface="微软雅黑" panose="020B0503020204020204" pitchFamily="34" charset="-122"/>
                <a:cs typeface="+mn-ea"/>
                <a:sym typeface="+mn-lt"/>
              </a:endParaRPr>
            </a:p>
          </p:txBody>
        </p:sp>
      </p:grpSp>
      <p:sp>
        <p:nvSpPr>
          <p:cNvPr id="10" name="页脚占位符 9"/>
          <p:cNvSpPr>
            <a:spLocks noGrp="1"/>
          </p:cNvSpPr>
          <p:nvPr>
            <p:ph type="ftr" sz="quarter" idx="11"/>
          </p:nvPr>
        </p:nvSpPr>
        <p:spPr>
          <a:xfrm>
            <a:off x="3011979" y="4788104"/>
            <a:ext cx="3067980" cy="216077"/>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11" name="灯片编号占位符 10"/>
          <p:cNvSpPr>
            <a:spLocks noGrp="1"/>
          </p:cNvSpPr>
          <p:nvPr>
            <p:ph type="sldNum" sz="quarter" idx="12"/>
          </p:nvPr>
        </p:nvSpPr>
        <p:spPr/>
        <p:txBody>
          <a:bodyPr/>
          <a:lstStyle/>
          <a:p>
            <a:fld id="{ECB62A96-75BD-4D1B-A9DE-49026C62D5F2}" type="slidenum">
              <a:rPr lang="zh-CN" altLang="en-US" smtClean="0"/>
              <a:t>1</a:t>
            </a:fld>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p:cTn id="12" dur="500" fill="hold"/>
                                        <p:tgtEl>
                                          <p:spTgt spid="57"/>
                                        </p:tgtEl>
                                        <p:attrNameLst>
                                          <p:attrName>ppt_w</p:attrName>
                                        </p:attrNameLst>
                                      </p:cBhvr>
                                      <p:tavLst>
                                        <p:tav tm="0">
                                          <p:val>
                                            <p:fltVal val="0"/>
                                          </p:val>
                                        </p:tav>
                                        <p:tav tm="100000">
                                          <p:val>
                                            <p:strVal val="#ppt_w"/>
                                          </p:val>
                                        </p:tav>
                                      </p:tavLst>
                                    </p:anim>
                                    <p:anim calcmode="lin" valueType="num">
                                      <p:cBhvr>
                                        <p:cTn id="13" dur="500" fill="hold"/>
                                        <p:tgtEl>
                                          <p:spTgt spid="57"/>
                                        </p:tgtEl>
                                        <p:attrNameLst>
                                          <p:attrName>ppt_h</p:attrName>
                                        </p:attrNameLst>
                                      </p:cBhvr>
                                      <p:tavLst>
                                        <p:tav tm="0">
                                          <p:val>
                                            <p:fltVal val="0"/>
                                          </p:val>
                                        </p:tav>
                                        <p:tav tm="100000">
                                          <p:val>
                                            <p:strVal val="#ppt_h"/>
                                          </p:val>
                                        </p:tav>
                                      </p:tavLst>
                                    </p:anim>
                                    <p:animEffect transition="in" filter="fade">
                                      <p:cBhvr>
                                        <p:cTn id="14" dur="500"/>
                                        <p:tgtEl>
                                          <p:spTgt spid="5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p:cTn id="19" dur="500" fill="hold"/>
                                        <p:tgtEl>
                                          <p:spTgt spid="59"/>
                                        </p:tgtEl>
                                        <p:attrNameLst>
                                          <p:attrName>ppt_w</p:attrName>
                                        </p:attrNameLst>
                                      </p:cBhvr>
                                      <p:tavLst>
                                        <p:tav tm="0">
                                          <p:val>
                                            <p:fltVal val="0"/>
                                          </p:val>
                                        </p:tav>
                                        <p:tav tm="100000">
                                          <p:val>
                                            <p:strVal val="#ppt_w"/>
                                          </p:val>
                                        </p:tav>
                                      </p:tavLst>
                                    </p:anim>
                                    <p:anim calcmode="lin" valueType="num">
                                      <p:cBhvr>
                                        <p:cTn id="20" dur="500" fill="hold"/>
                                        <p:tgtEl>
                                          <p:spTgt spid="59"/>
                                        </p:tgtEl>
                                        <p:attrNameLst>
                                          <p:attrName>ppt_h</p:attrName>
                                        </p:attrNameLst>
                                      </p:cBhvr>
                                      <p:tavLst>
                                        <p:tav tm="0">
                                          <p:val>
                                            <p:fltVal val="0"/>
                                          </p:val>
                                        </p:tav>
                                        <p:tav tm="100000">
                                          <p:val>
                                            <p:strVal val="#ppt_h"/>
                                          </p:val>
                                        </p:tav>
                                      </p:tavLst>
                                    </p:anim>
                                    <p:animEffect transition="in" filter="fade">
                                      <p:cBhvr>
                                        <p:cTn id="21" dur="500"/>
                                        <p:tgtEl>
                                          <p:spTgt spid="5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58"/>
                                        </p:tgtEl>
                                        <p:attrNameLst>
                                          <p:attrName>style.visibility</p:attrName>
                                        </p:attrNameLst>
                                      </p:cBhvr>
                                      <p:to>
                                        <p:strVal val="visible"/>
                                      </p:to>
                                    </p:set>
                                    <p:anim calcmode="lin" valueType="num">
                                      <p:cBhvr>
                                        <p:cTn id="24" dur="500" fill="hold"/>
                                        <p:tgtEl>
                                          <p:spTgt spid="58"/>
                                        </p:tgtEl>
                                        <p:attrNameLst>
                                          <p:attrName>ppt_w</p:attrName>
                                        </p:attrNameLst>
                                      </p:cBhvr>
                                      <p:tavLst>
                                        <p:tav tm="0">
                                          <p:val>
                                            <p:fltVal val="0"/>
                                          </p:val>
                                        </p:tav>
                                        <p:tav tm="100000">
                                          <p:val>
                                            <p:strVal val="#ppt_w"/>
                                          </p:val>
                                        </p:tav>
                                      </p:tavLst>
                                    </p:anim>
                                    <p:anim calcmode="lin" valueType="num">
                                      <p:cBhvr>
                                        <p:cTn id="25" dur="500" fill="hold"/>
                                        <p:tgtEl>
                                          <p:spTgt spid="58"/>
                                        </p:tgtEl>
                                        <p:attrNameLst>
                                          <p:attrName>ppt_h</p:attrName>
                                        </p:attrNameLst>
                                      </p:cBhvr>
                                      <p:tavLst>
                                        <p:tav tm="0">
                                          <p:val>
                                            <p:fltVal val="0"/>
                                          </p:val>
                                        </p:tav>
                                        <p:tav tm="100000">
                                          <p:val>
                                            <p:strVal val="#ppt_h"/>
                                          </p:val>
                                        </p:tav>
                                      </p:tavLst>
                                    </p:anim>
                                    <p:animEffect transition="in" filter="fade">
                                      <p:cBhvr>
                                        <p:cTn id="26" dur="500"/>
                                        <p:tgtEl>
                                          <p:spTgt spid="5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childTnLst>
                                </p:cTn>
                              </p:par>
                              <p:par>
                                <p:cTn id="34" presetID="53" presetClass="entr" presetSubtype="16"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 calcmode="lin" valueType="num">
                                      <p:cBhvr>
                                        <p:cTn id="36" dur="500" fill="hold"/>
                                        <p:tgtEl>
                                          <p:spTgt spid="27"/>
                                        </p:tgtEl>
                                        <p:attrNameLst>
                                          <p:attrName>ppt_w</p:attrName>
                                        </p:attrNameLst>
                                      </p:cBhvr>
                                      <p:tavLst>
                                        <p:tav tm="0">
                                          <p:val>
                                            <p:fltVal val="0"/>
                                          </p:val>
                                        </p:tav>
                                        <p:tav tm="100000">
                                          <p:val>
                                            <p:strVal val="#ppt_w"/>
                                          </p:val>
                                        </p:tav>
                                      </p:tavLst>
                                    </p:anim>
                                    <p:anim calcmode="lin" valueType="num">
                                      <p:cBhvr>
                                        <p:cTn id="37" dur="500" fill="hold"/>
                                        <p:tgtEl>
                                          <p:spTgt spid="27"/>
                                        </p:tgtEl>
                                        <p:attrNameLst>
                                          <p:attrName>ppt_h</p:attrName>
                                        </p:attrNameLst>
                                      </p:cBhvr>
                                      <p:tavLst>
                                        <p:tav tm="0">
                                          <p:val>
                                            <p:fltVal val="0"/>
                                          </p:val>
                                        </p:tav>
                                        <p:tav tm="100000">
                                          <p:val>
                                            <p:strVal val="#ppt_h"/>
                                          </p:val>
                                        </p:tav>
                                      </p:tavLst>
                                    </p:anim>
                                    <p:animEffect transition="in" filter="fade">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66"/>
                                        </p:tgtEl>
                                        <p:attrNameLst>
                                          <p:attrName>style.visibility</p:attrName>
                                        </p:attrNameLst>
                                      </p:cBhvr>
                                      <p:to>
                                        <p:strVal val="visible"/>
                                      </p:to>
                                    </p:set>
                                    <p:anim calcmode="lin" valueType="num">
                                      <p:cBhvr>
                                        <p:cTn id="43" dur="500" fill="hold"/>
                                        <p:tgtEl>
                                          <p:spTgt spid="66"/>
                                        </p:tgtEl>
                                        <p:attrNameLst>
                                          <p:attrName>ppt_w</p:attrName>
                                        </p:attrNameLst>
                                      </p:cBhvr>
                                      <p:tavLst>
                                        <p:tav tm="0">
                                          <p:val>
                                            <p:fltVal val="0"/>
                                          </p:val>
                                        </p:tav>
                                        <p:tav tm="100000">
                                          <p:val>
                                            <p:strVal val="#ppt_w"/>
                                          </p:val>
                                        </p:tav>
                                      </p:tavLst>
                                    </p:anim>
                                    <p:anim calcmode="lin" valueType="num">
                                      <p:cBhvr>
                                        <p:cTn id="44" dur="500" fill="hold"/>
                                        <p:tgtEl>
                                          <p:spTgt spid="66"/>
                                        </p:tgtEl>
                                        <p:attrNameLst>
                                          <p:attrName>ppt_h</p:attrName>
                                        </p:attrNameLst>
                                      </p:cBhvr>
                                      <p:tavLst>
                                        <p:tav tm="0">
                                          <p:val>
                                            <p:fltVal val="0"/>
                                          </p:val>
                                        </p:tav>
                                        <p:tav tm="100000">
                                          <p:val>
                                            <p:strVal val="#ppt_h"/>
                                          </p:val>
                                        </p:tav>
                                      </p:tavLst>
                                    </p:anim>
                                    <p:animEffect transition="in" filter="fade">
                                      <p:cBhvr>
                                        <p:cTn id="45" dur="500"/>
                                        <p:tgtEl>
                                          <p:spTgt spid="66"/>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65"/>
                                        </p:tgtEl>
                                        <p:attrNameLst>
                                          <p:attrName>style.visibility</p:attrName>
                                        </p:attrNameLst>
                                      </p:cBhvr>
                                      <p:to>
                                        <p:strVal val="visible"/>
                                      </p:to>
                                    </p:set>
                                    <p:anim calcmode="lin" valueType="num">
                                      <p:cBhvr>
                                        <p:cTn id="48" dur="500" fill="hold"/>
                                        <p:tgtEl>
                                          <p:spTgt spid="65"/>
                                        </p:tgtEl>
                                        <p:attrNameLst>
                                          <p:attrName>ppt_w</p:attrName>
                                        </p:attrNameLst>
                                      </p:cBhvr>
                                      <p:tavLst>
                                        <p:tav tm="0">
                                          <p:val>
                                            <p:fltVal val="0"/>
                                          </p:val>
                                        </p:tav>
                                        <p:tav tm="100000">
                                          <p:val>
                                            <p:strVal val="#ppt_w"/>
                                          </p:val>
                                        </p:tav>
                                      </p:tavLst>
                                    </p:anim>
                                    <p:anim calcmode="lin" valueType="num">
                                      <p:cBhvr>
                                        <p:cTn id="49" dur="500" fill="hold"/>
                                        <p:tgtEl>
                                          <p:spTgt spid="65"/>
                                        </p:tgtEl>
                                        <p:attrNameLst>
                                          <p:attrName>ppt_h</p:attrName>
                                        </p:attrNameLst>
                                      </p:cBhvr>
                                      <p:tavLst>
                                        <p:tav tm="0">
                                          <p:val>
                                            <p:fltVal val="0"/>
                                          </p:val>
                                        </p:tav>
                                        <p:tav tm="100000">
                                          <p:val>
                                            <p:strVal val="#ppt_h"/>
                                          </p:val>
                                        </p:tav>
                                      </p:tavLst>
                                    </p:anim>
                                    <p:animEffect transition="in" filter="fade">
                                      <p:cBhvr>
                                        <p:cTn id="50" dur="500"/>
                                        <p:tgtEl>
                                          <p:spTgt spid="65"/>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70"/>
                                        </p:tgtEl>
                                        <p:attrNameLst>
                                          <p:attrName>style.visibility</p:attrName>
                                        </p:attrNameLst>
                                      </p:cBhvr>
                                      <p:to>
                                        <p:strVal val="visible"/>
                                      </p:to>
                                    </p:set>
                                    <p:anim calcmode="lin" valueType="num">
                                      <p:cBhvr>
                                        <p:cTn id="55" dur="500" fill="hold"/>
                                        <p:tgtEl>
                                          <p:spTgt spid="70"/>
                                        </p:tgtEl>
                                        <p:attrNameLst>
                                          <p:attrName>ppt_w</p:attrName>
                                        </p:attrNameLst>
                                      </p:cBhvr>
                                      <p:tavLst>
                                        <p:tav tm="0">
                                          <p:val>
                                            <p:fltVal val="0"/>
                                          </p:val>
                                        </p:tav>
                                        <p:tav tm="100000">
                                          <p:val>
                                            <p:strVal val="#ppt_w"/>
                                          </p:val>
                                        </p:tav>
                                      </p:tavLst>
                                    </p:anim>
                                    <p:anim calcmode="lin" valueType="num">
                                      <p:cBhvr>
                                        <p:cTn id="56" dur="500" fill="hold"/>
                                        <p:tgtEl>
                                          <p:spTgt spid="70"/>
                                        </p:tgtEl>
                                        <p:attrNameLst>
                                          <p:attrName>ppt_h</p:attrName>
                                        </p:attrNameLst>
                                      </p:cBhvr>
                                      <p:tavLst>
                                        <p:tav tm="0">
                                          <p:val>
                                            <p:fltVal val="0"/>
                                          </p:val>
                                        </p:tav>
                                        <p:tav tm="100000">
                                          <p:val>
                                            <p:strVal val="#ppt_h"/>
                                          </p:val>
                                        </p:tav>
                                      </p:tavLst>
                                    </p:anim>
                                    <p:animEffect transition="in" filter="fade">
                                      <p:cBhvr>
                                        <p:cTn id="57" dur="500"/>
                                        <p:tgtEl>
                                          <p:spTgt spid="7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69"/>
                                        </p:tgtEl>
                                        <p:attrNameLst>
                                          <p:attrName>style.visibility</p:attrName>
                                        </p:attrNameLst>
                                      </p:cBhvr>
                                      <p:to>
                                        <p:strVal val="visible"/>
                                      </p:to>
                                    </p:set>
                                    <p:anim calcmode="lin" valueType="num">
                                      <p:cBhvr>
                                        <p:cTn id="60" dur="500" fill="hold"/>
                                        <p:tgtEl>
                                          <p:spTgt spid="69"/>
                                        </p:tgtEl>
                                        <p:attrNameLst>
                                          <p:attrName>ppt_w</p:attrName>
                                        </p:attrNameLst>
                                      </p:cBhvr>
                                      <p:tavLst>
                                        <p:tav tm="0">
                                          <p:val>
                                            <p:fltVal val="0"/>
                                          </p:val>
                                        </p:tav>
                                        <p:tav tm="100000">
                                          <p:val>
                                            <p:strVal val="#ppt_w"/>
                                          </p:val>
                                        </p:tav>
                                      </p:tavLst>
                                    </p:anim>
                                    <p:anim calcmode="lin" valueType="num">
                                      <p:cBhvr>
                                        <p:cTn id="61" dur="500" fill="hold"/>
                                        <p:tgtEl>
                                          <p:spTgt spid="69"/>
                                        </p:tgtEl>
                                        <p:attrNameLst>
                                          <p:attrName>ppt_h</p:attrName>
                                        </p:attrNameLst>
                                      </p:cBhvr>
                                      <p:tavLst>
                                        <p:tav tm="0">
                                          <p:val>
                                            <p:fltVal val="0"/>
                                          </p:val>
                                        </p:tav>
                                        <p:tav tm="100000">
                                          <p:val>
                                            <p:strVal val="#ppt_h"/>
                                          </p:val>
                                        </p:tav>
                                      </p:tavLst>
                                    </p:anim>
                                    <p:animEffect transition="in" filter="fade">
                                      <p:cBhvr>
                                        <p:cTn id="6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65" grpId="0"/>
      <p:bldP spid="69" grpId="0"/>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9780" y="114543"/>
            <a:ext cx="5874468" cy="353275"/>
          </a:xfrm>
        </p:spPr>
        <p:txBody>
          <a:bodyPr/>
          <a:lstStyle/>
          <a:p>
            <a:r>
              <a:rPr lang="en-US" altLang="zh-CN" dirty="0" smtClean="0"/>
              <a:t>2.</a:t>
            </a:r>
            <a:r>
              <a:rPr lang="zh-CN" altLang="en-US" dirty="0" smtClean="0"/>
              <a:t>自主访问控制</a:t>
            </a:r>
            <a:r>
              <a:rPr lang="zh-CN" altLang="en-US" sz="1400" dirty="0" smtClean="0"/>
              <a:t>（</a:t>
            </a:r>
            <a:r>
              <a:rPr lang="en-US" altLang="zh-CN" sz="1400" dirty="0" smtClean="0"/>
              <a:t>DAC</a:t>
            </a:r>
            <a:r>
              <a:rPr lang="zh-CN" altLang="en-US" sz="1400" dirty="0" smtClean="0"/>
              <a:t>）</a:t>
            </a:r>
            <a:endParaRPr lang="zh-CN" altLang="en-US" sz="1400" dirty="0"/>
          </a:p>
        </p:txBody>
      </p:sp>
      <p:sp>
        <p:nvSpPr>
          <p:cNvPr id="3" name="文本占位符 2"/>
          <p:cNvSpPr>
            <a:spLocks noGrp="1"/>
          </p:cNvSpPr>
          <p:nvPr>
            <p:ph type="body" sz="quarter" idx="13"/>
          </p:nvPr>
        </p:nvSpPr>
        <p:spPr/>
        <p:txBody>
          <a:bodyPr/>
          <a:lstStyle/>
          <a:p>
            <a:r>
              <a:rPr lang="zh-CN" altLang="en-US" dirty="0" smtClean="0"/>
              <a:t>特权用户</a:t>
            </a:r>
            <a:endParaRPr lang="zh-CN" altLang="en-US" dirty="0"/>
          </a:p>
        </p:txBody>
      </p:sp>
      <p:sp>
        <p:nvSpPr>
          <p:cNvPr id="5" name="文本占位符 4"/>
          <p:cNvSpPr>
            <a:spLocks noGrp="1"/>
          </p:cNvSpPr>
          <p:nvPr>
            <p:ph type="body" sz="quarter" idx="16"/>
          </p:nvPr>
        </p:nvSpPr>
        <p:spPr>
          <a:xfrm>
            <a:off x="653891" y="835183"/>
            <a:ext cx="7914553" cy="3933605"/>
          </a:xfrm>
        </p:spPr>
        <p:txBody>
          <a:bodyPr>
            <a:normAutofit/>
          </a:bodyPr>
          <a:lstStyle/>
          <a:p>
            <a:pPr>
              <a:lnSpc>
                <a:spcPct val="110000"/>
              </a:lnSpc>
            </a:pPr>
            <a:r>
              <a:rPr lang="zh-CN" altLang="en-US" dirty="0"/>
              <a:t>具有</a:t>
            </a:r>
            <a:r>
              <a:rPr lang="en-US" altLang="zh-CN" b="1" dirty="0">
                <a:solidFill>
                  <a:srgbClr val="FF0000"/>
                </a:solidFill>
              </a:rPr>
              <a:t>CONNECT</a:t>
            </a:r>
            <a:r>
              <a:rPr lang="zh-CN" altLang="en-US" b="1" dirty="0">
                <a:solidFill>
                  <a:srgbClr val="FF0000"/>
                </a:solidFill>
              </a:rPr>
              <a:t>特权</a:t>
            </a:r>
            <a:r>
              <a:rPr lang="zh-CN" altLang="en-US" dirty="0"/>
              <a:t>的用户</a:t>
            </a:r>
          </a:p>
          <a:p>
            <a:pPr marL="554400" lvl="1">
              <a:lnSpc>
                <a:spcPct val="110000"/>
              </a:lnSpc>
            </a:pPr>
            <a:r>
              <a:rPr lang="zh-CN" altLang="en-US" dirty="0"/>
              <a:t>可以与数据库连接，能根据授权进行数据库中数据的查询、更新，能创建视图。 </a:t>
            </a:r>
            <a:endParaRPr lang="en-US" altLang="zh-CN" dirty="0" smtClean="0"/>
          </a:p>
          <a:p>
            <a:pPr marL="0" lvl="1" indent="0">
              <a:lnSpc>
                <a:spcPct val="110000"/>
              </a:lnSpc>
              <a:buNone/>
            </a:pPr>
            <a:endParaRPr lang="zh-CN" altLang="en-US" sz="1200" dirty="0"/>
          </a:p>
          <a:p>
            <a:pPr>
              <a:lnSpc>
                <a:spcPct val="110000"/>
              </a:lnSpc>
            </a:pPr>
            <a:r>
              <a:rPr lang="zh-CN" altLang="en-US" dirty="0"/>
              <a:t>具有</a:t>
            </a:r>
            <a:r>
              <a:rPr lang="en-US" altLang="zh-CN" b="1" dirty="0">
                <a:solidFill>
                  <a:srgbClr val="FF0000"/>
                </a:solidFill>
              </a:rPr>
              <a:t>RESOURCE</a:t>
            </a:r>
            <a:r>
              <a:rPr lang="zh-CN" altLang="en-US" b="1" dirty="0">
                <a:solidFill>
                  <a:srgbClr val="FF0000"/>
                </a:solidFill>
              </a:rPr>
              <a:t>特权</a:t>
            </a:r>
            <a:r>
              <a:rPr lang="zh-CN" altLang="en-US" dirty="0"/>
              <a:t>的用户</a:t>
            </a:r>
          </a:p>
          <a:p>
            <a:pPr marL="554400" lvl="1" algn="just">
              <a:lnSpc>
                <a:spcPct val="110000"/>
              </a:lnSpc>
            </a:pPr>
            <a:r>
              <a:rPr lang="zh-CN" altLang="en-US" dirty="0"/>
              <a:t>除具有</a:t>
            </a:r>
            <a:r>
              <a:rPr lang="en-US" altLang="zh-CN" dirty="0"/>
              <a:t>CONNECT</a:t>
            </a:r>
            <a:r>
              <a:rPr lang="zh-CN" altLang="en-US" dirty="0"/>
              <a:t>特权外，还能创建表、索引，修改表结构，能将自己创建的数据对象的访问权授予其他用户或从其他用户那儿收回，对自己创建的数据对象能进行跟踪审查。 </a:t>
            </a:r>
            <a:endParaRPr lang="en-US" altLang="zh-CN" dirty="0"/>
          </a:p>
          <a:p>
            <a:pPr marL="0" lvl="1" indent="0">
              <a:lnSpc>
                <a:spcPct val="110000"/>
              </a:lnSpc>
              <a:buNone/>
            </a:pPr>
            <a:endParaRPr lang="zh-CN" altLang="en-US" sz="1200" dirty="0"/>
          </a:p>
          <a:p>
            <a:pPr>
              <a:lnSpc>
                <a:spcPct val="110000"/>
              </a:lnSpc>
            </a:pPr>
            <a:r>
              <a:rPr lang="zh-CN" altLang="en-US" dirty="0"/>
              <a:t>具有</a:t>
            </a:r>
            <a:r>
              <a:rPr lang="en-US" altLang="zh-CN" b="1" dirty="0">
                <a:solidFill>
                  <a:srgbClr val="FF0000"/>
                </a:solidFill>
              </a:rPr>
              <a:t>DBA</a:t>
            </a:r>
            <a:r>
              <a:rPr lang="zh-CN" altLang="en-US" b="1" dirty="0">
                <a:solidFill>
                  <a:srgbClr val="FF0000"/>
                </a:solidFill>
              </a:rPr>
              <a:t>特权</a:t>
            </a:r>
            <a:r>
              <a:rPr lang="zh-CN" altLang="en-US" dirty="0"/>
              <a:t>的用户</a:t>
            </a:r>
          </a:p>
          <a:p>
            <a:pPr marL="554400" lvl="1">
              <a:lnSpc>
                <a:spcPct val="110000"/>
              </a:lnSpc>
            </a:pPr>
            <a:r>
              <a:rPr lang="zh-CN" altLang="en-US" dirty="0"/>
              <a:t>能进行所有的数据库操作。 </a:t>
            </a:r>
            <a:endParaRPr lang="en-US" altLang="zh-CN" dirty="0"/>
          </a:p>
          <a:p>
            <a:pPr marL="554400" lvl="1">
              <a:lnSpc>
                <a:spcPct val="110000"/>
              </a:lnSpc>
            </a:pPr>
            <a:r>
              <a:rPr lang="zh-CN" altLang="en-US" dirty="0"/>
              <a:t>特权不能任意扩散。</a:t>
            </a:r>
          </a:p>
          <a:p>
            <a:pPr marL="0" lvl="1" indent="0">
              <a:buNone/>
            </a:pPr>
            <a:endParaRPr lang="zh-CN" altLang="en-US" dirty="0">
              <a:solidFill>
                <a:schemeClr val="tx1"/>
              </a:solidFill>
            </a:endParaRPr>
          </a:p>
        </p:txBody>
      </p:sp>
      <p:sp>
        <p:nvSpPr>
          <p:cNvPr id="12" name="页脚占位符 11"/>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20"/>
          </p:nvPr>
        </p:nvSpPr>
        <p:spPr/>
        <p:txBody>
          <a:bodyPr/>
          <a:lstStyle/>
          <a:p>
            <a:pPr algn="ctr"/>
            <a:fld id="{A24B006D-818D-47B3-9EBE-C5AB269A17AF}" type="slidenum">
              <a:rPr lang="en-US" altLang="zh-CN" smtClean="0"/>
              <a:pPr algn="ctr"/>
              <a:t>10</a:t>
            </a:fld>
            <a:endParaRPr lang="en-US" dirty="0"/>
          </a:p>
        </p:txBody>
      </p:sp>
    </p:spTree>
    <p:extLst>
      <p:ext uri="{BB962C8B-B14F-4D97-AF65-F5344CB8AC3E}">
        <p14:creationId xmlns:p14="http://schemas.microsoft.com/office/powerpoint/2010/main" val="1720081036"/>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 calcmode="lin" valueType="num">
                                      <p:cBhvr additive="base">
                                        <p:cTn id="1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 calcmode="lin" valueType="num">
                                      <p:cBhvr additive="base">
                                        <p:cTn id="1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 calcmode="lin" valueType="num">
                                      <p:cBhvr additive="base">
                                        <p:cTn id="2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 calcmode="lin" valueType="num">
                                      <p:cBhvr additive="base">
                                        <p:cTn id="2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9780" y="114543"/>
            <a:ext cx="5874468" cy="353275"/>
          </a:xfrm>
        </p:spPr>
        <p:txBody>
          <a:bodyPr/>
          <a:lstStyle/>
          <a:p>
            <a:r>
              <a:rPr lang="en-US" altLang="zh-CN" dirty="0" smtClean="0"/>
              <a:t>2.</a:t>
            </a:r>
            <a:r>
              <a:rPr lang="zh-CN" altLang="en-US" dirty="0" smtClean="0"/>
              <a:t>自主访问控制</a:t>
            </a:r>
            <a:r>
              <a:rPr lang="zh-CN" altLang="en-US" sz="1400" dirty="0" smtClean="0"/>
              <a:t>（</a:t>
            </a:r>
            <a:r>
              <a:rPr lang="en-US" altLang="zh-CN" sz="1400" dirty="0" smtClean="0"/>
              <a:t>DAC</a:t>
            </a:r>
            <a:r>
              <a:rPr lang="zh-CN" altLang="en-US" sz="1400" dirty="0" smtClean="0"/>
              <a:t>）</a:t>
            </a:r>
            <a:endParaRPr lang="zh-CN" altLang="en-US" sz="1400" dirty="0"/>
          </a:p>
        </p:txBody>
      </p:sp>
      <p:sp>
        <p:nvSpPr>
          <p:cNvPr id="3" name="文本占位符 2"/>
          <p:cNvSpPr>
            <a:spLocks noGrp="1"/>
          </p:cNvSpPr>
          <p:nvPr>
            <p:ph type="body" sz="quarter" idx="13"/>
          </p:nvPr>
        </p:nvSpPr>
        <p:spPr/>
        <p:txBody>
          <a:bodyPr/>
          <a:lstStyle/>
          <a:p>
            <a:r>
              <a:rPr lang="zh-CN" altLang="en-US" dirty="0" smtClean="0"/>
              <a:t>三要素</a:t>
            </a:r>
            <a:endParaRPr lang="zh-CN" altLang="en-US" dirty="0"/>
          </a:p>
        </p:txBody>
      </p:sp>
      <p:sp>
        <p:nvSpPr>
          <p:cNvPr id="5" name="文本占位符 4"/>
          <p:cNvSpPr>
            <a:spLocks noGrp="1"/>
          </p:cNvSpPr>
          <p:nvPr>
            <p:ph type="body" sz="quarter" idx="16"/>
          </p:nvPr>
        </p:nvSpPr>
        <p:spPr>
          <a:xfrm>
            <a:off x="653891" y="835183"/>
            <a:ext cx="7914553" cy="3933605"/>
          </a:xfrm>
        </p:spPr>
        <p:txBody>
          <a:bodyPr>
            <a:normAutofit/>
          </a:bodyPr>
          <a:lstStyle/>
          <a:p>
            <a:pPr>
              <a:lnSpc>
                <a:spcPct val="150000"/>
              </a:lnSpc>
            </a:pPr>
            <a:r>
              <a:rPr lang="zh-CN" altLang="en-US" b="1" dirty="0" smtClean="0">
                <a:solidFill>
                  <a:srgbClr val="FF0000"/>
                </a:solidFill>
              </a:rPr>
              <a:t>主体 </a:t>
            </a:r>
            <a:r>
              <a:rPr lang="en-US" altLang="zh-CN" b="1" dirty="0" smtClean="0">
                <a:solidFill>
                  <a:srgbClr val="FF0000"/>
                </a:solidFill>
              </a:rPr>
              <a:t>S</a:t>
            </a:r>
            <a:r>
              <a:rPr lang="zh-CN" altLang="en-US" b="1" dirty="0">
                <a:solidFill>
                  <a:srgbClr val="FF0000"/>
                </a:solidFill>
              </a:rPr>
              <a:t>（</a:t>
            </a:r>
            <a:r>
              <a:rPr lang="en-US" altLang="zh-CN" b="1" dirty="0">
                <a:solidFill>
                  <a:srgbClr val="FF0000"/>
                </a:solidFill>
              </a:rPr>
              <a:t>Subject</a:t>
            </a:r>
            <a:r>
              <a:rPr lang="zh-CN" altLang="en-US" b="1" dirty="0" smtClean="0">
                <a:solidFill>
                  <a:srgbClr val="FF0000"/>
                </a:solidFill>
              </a:rPr>
              <a:t>）</a:t>
            </a:r>
            <a:endParaRPr lang="en-US" altLang="zh-CN" b="1" dirty="0" smtClean="0">
              <a:solidFill>
                <a:srgbClr val="FF0000"/>
              </a:solidFill>
            </a:endParaRPr>
          </a:p>
          <a:p>
            <a:pPr marL="554400" lvl="1"/>
            <a:r>
              <a:rPr lang="zh-CN" altLang="en-US" dirty="0" smtClean="0"/>
              <a:t>提出</a:t>
            </a:r>
            <a:r>
              <a:rPr lang="zh-CN" altLang="en-US" dirty="0"/>
              <a:t>访问资源具体</a:t>
            </a:r>
            <a:r>
              <a:rPr lang="zh-CN" altLang="en-US" dirty="0" smtClean="0"/>
              <a:t>请求，</a:t>
            </a:r>
            <a:r>
              <a:rPr lang="zh-CN" altLang="en-US" dirty="0" smtClean="0"/>
              <a:t>是</a:t>
            </a:r>
            <a:r>
              <a:rPr lang="zh-CN" altLang="en-US" dirty="0"/>
              <a:t>某一操作动作的发起者，但不一定是动作的</a:t>
            </a:r>
            <a:r>
              <a:rPr lang="zh-CN" altLang="en-US" dirty="0" smtClean="0"/>
              <a:t>执行者；</a:t>
            </a:r>
            <a:endParaRPr lang="en-US" altLang="zh-CN" dirty="0" smtClean="0"/>
          </a:p>
          <a:p>
            <a:pPr marL="554400" lvl="1"/>
            <a:r>
              <a:rPr lang="zh-CN" altLang="en-US" dirty="0" smtClean="0"/>
              <a:t>可能</a:t>
            </a:r>
            <a:r>
              <a:rPr lang="zh-CN" altLang="en-US" dirty="0"/>
              <a:t>是某一用户，也可以是用户启动的进程、服务和设备等。 </a:t>
            </a:r>
          </a:p>
          <a:p>
            <a:pPr>
              <a:lnSpc>
                <a:spcPct val="150000"/>
              </a:lnSpc>
            </a:pPr>
            <a:r>
              <a:rPr lang="zh-CN" altLang="en-US" b="1" dirty="0" smtClean="0">
                <a:solidFill>
                  <a:srgbClr val="FF0000"/>
                </a:solidFill>
              </a:rPr>
              <a:t>客体 </a:t>
            </a:r>
            <a:r>
              <a:rPr lang="en-US" altLang="zh-CN" b="1" dirty="0" smtClean="0">
                <a:solidFill>
                  <a:srgbClr val="FF0000"/>
                </a:solidFill>
              </a:rPr>
              <a:t>O</a:t>
            </a:r>
            <a:r>
              <a:rPr lang="zh-CN" altLang="en-US" b="1" dirty="0">
                <a:solidFill>
                  <a:srgbClr val="FF0000"/>
                </a:solidFill>
              </a:rPr>
              <a:t>（</a:t>
            </a:r>
            <a:r>
              <a:rPr lang="en-US" altLang="zh-CN" b="1" dirty="0">
                <a:solidFill>
                  <a:srgbClr val="FF0000"/>
                </a:solidFill>
              </a:rPr>
              <a:t>Object</a:t>
            </a:r>
            <a:r>
              <a:rPr lang="zh-CN" altLang="en-US" b="1" dirty="0" smtClean="0">
                <a:solidFill>
                  <a:srgbClr val="FF0000"/>
                </a:solidFill>
              </a:rPr>
              <a:t>）</a:t>
            </a:r>
            <a:endParaRPr lang="en-US" altLang="zh-CN" b="1" dirty="0" smtClean="0">
              <a:solidFill>
                <a:srgbClr val="FF0000"/>
              </a:solidFill>
            </a:endParaRPr>
          </a:p>
          <a:p>
            <a:pPr marL="554400" lvl="1"/>
            <a:r>
              <a:rPr lang="zh-CN" altLang="en-US" dirty="0"/>
              <a:t>被访问资源的实体。所有可以被操作的信息、资源、对象都可以是客体；</a:t>
            </a:r>
            <a:endParaRPr lang="en-US" altLang="zh-CN" dirty="0"/>
          </a:p>
          <a:p>
            <a:pPr marL="554400" lvl="1"/>
            <a:r>
              <a:rPr lang="zh-CN" altLang="en-US" dirty="0"/>
              <a:t>客体可以是信息、文件、记录等集合体，也可以是网络上硬件设施</a:t>
            </a:r>
            <a:r>
              <a:rPr lang="zh-CN" altLang="en-US" dirty="0" smtClean="0"/>
              <a:t>、</a:t>
            </a:r>
            <a:r>
              <a:rPr lang="zh-CN" altLang="en-US" dirty="0"/>
              <a:t>无线</a:t>
            </a:r>
            <a:r>
              <a:rPr lang="zh-CN" altLang="en-US" dirty="0" smtClean="0"/>
              <a:t>通信</a:t>
            </a:r>
            <a:r>
              <a:rPr lang="zh-CN" altLang="en-US" dirty="0"/>
              <a:t>中的终端，甚至可以包含另外一个客体。 </a:t>
            </a:r>
          </a:p>
          <a:p>
            <a:pPr>
              <a:lnSpc>
                <a:spcPct val="150000"/>
              </a:lnSpc>
            </a:pPr>
            <a:r>
              <a:rPr lang="zh-CN" altLang="en-US" b="1" dirty="0">
                <a:solidFill>
                  <a:srgbClr val="FF0000"/>
                </a:solidFill>
              </a:rPr>
              <a:t>控制</a:t>
            </a:r>
            <a:r>
              <a:rPr lang="zh-CN" altLang="en-US" b="1" dirty="0" smtClean="0">
                <a:solidFill>
                  <a:srgbClr val="FF0000"/>
                </a:solidFill>
              </a:rPr>
              <a:t>策略 </a:t>
            </a:r>
            <a:r>
              <a:rPr lang="en-US" altLang="zh-CN" b="1" dirty="0" smtClean="0">
                <a:solidFill>
                  <a:srgbClr val="FF0000"/>
                </a:solidFill>
              </a:rPr>
              <a:t>A</a:t>
            </a:r>
            <a:r>
              <a:rPr lang="zh-CN" altLang="en-US" b="1" dirty="0">
                <a:solidFill>
                  <a:srgbClr val="FF0000"/>
                </a:solidFill>
              </a:rPr>
              <a:t>（</a:t>
            </a:r>
            <a:r>
              <a:rPr lang="en-US" altLang="zh-CN" b="1" dirty="0">
                <a:solidFill>
                  <a:srgbClr val="FF0000"/>
                </a:solidFill>
              </a:rPr>
              <a:t>Attribution</a:t>
            </a:r>
            <a:r>
              <a:rPr lang="zh-CN" altLang="en-US" b="1" dirty="0" smtClean="0">
                <a:solidFill>
                  <a:srgbClr val="FF0000"/>
                </a:solidFill>
              </a:rPr>
              <a:t>）</a:t>
            </a:r>
            <a:endParaRPr lang="en-US" altLang="zh-CN" b="1" dirty="0" smtClean="0">
              <a:solidFill>
                <a:srgbClr val="FF0000"/>
              </a:solidFill>
            </a:endParaRPr>
          </a:p>
          <a:p>
            <a:pPr marL="554400" lvl="1"/>
            <a:r>
              <a:rPr lang="zh-CN" altLang="en-US" dirty="0"/>
              <a:t>主体对客体的相关访问规则集合，即属性集合。</a:t>
            </a:r>
            <a:endParaRPr lang="en-US" altLang="zh-CN" dirty="0"/>
          </a:p>
          <a:p>
            <a:pPr marL="554400" lvl="1"/>
            <a:r>
              <a:rPr lang="zh-CN" altLang="en-US" dirty="0"/>
              <a:t>访问策略体现了一种授权行为，也是客体对主体某些操作行为的默认。</a:t>
            </a:r>
          </a:p>
          <a:p>
            <a:pPr marL="0" lvl="1" indent="0">
              <a:buNone/>
            </a:pPr>
            <a:endParaRPr lang="zh-CN" altLang="en-US" dirty="0">
              <a:solidFill>
                <a:schemeClr val="tx1"/>
              </a:solidFill>
            </a:endParaRPr>
          </a:p>
        </p:txBody>
      </p:sp>
      <p:sp>
        <p:nvSpPr>
          <p:cNvPr id="12" name="页脚占位符 11"/>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20"/>
          </p:nvPr>
        </p:nvSpPr>
        <p:spPr/>
        <p:txBody>
          <a:bodyPr/>
          <a:lstStyle/>
          <a:p>
            <a:pPr algn="ctr"/>
            <a:fld id="{A24B006D-818D-47B3-9EBE-C5AB269A17AF}" type="slidenum">
              <a:rPr lang="en-US" altLang="zh-CN" smtClean="0"/>
              <a:pPr algn="ctr"/>
              <a:t>11</a:t>
            </a:fld>
            <a:endParaRPr lang="en-US" dirty="0"/>
          </a:p>
        </p:txBody>
      </p:sp>
    </p:spTree>
    <p:extLst>
      <p:ext uri="{BB962C8B-B14F-4D97-AF65-F5344CB8AC3E}">
        <p14:creationId xmlns:p14="http://schemas.microsoft.com/office/powerpoint/2010/main" val="1752068809"/>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 calcmode="lin" valueType="num">
                                      <p:cBhvr additive="base">
                                        <p:cTn id="1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 calcmode="lin" valueType="num">
                                      <p:cBhvr additive="base">
                                        <p:cTn id="1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 calcmode="lin" valueType="num">
                                      <p:cBhvr additive="base">
                                        <p:cTn id="2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 calcmode="lin" valueType="num">
                                      <p:cBhvr additive="base">
                                        <p:cTn id="2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9780" y="114543"/>
            <a:ext cx="5874468" cy="353275"/>
          </a:xfrm>
        </p:spPr>
        <p:txBody>
          <a:bodyPr/>
          <a:lstStyle/>
          <a:p>
            <a:r>
              <a:rPr lang="en-US" altLang="zh-CN" dirty="0" smtClean="0"/>
              <a:t>2.</a:t>
            </a:r>
            <a:r>
              <a:rPr lang="zh-CN" altLang="en-US" dirty="0" smtClean="0"/>
              <a:t>自主访问控制</a:t>
            </a:r>
            <a:r>
              <a:rPr lang="zh-CN" altLang="en-US" sz="1400" dirty="0" smtClean="0"/>
              <a:t>（</a:t>
            </a:r>
            <a:r>
              <a:rPr lang="en-US" altLang="zh-CN" sz="1400" dirty="0" smtClean="0"/>
              <a:t>DAC</a:t>
            </a:r>
            <a:r>
              <a:rPr lang="zh-CN" altLang="en-US" sz="1400" dirty="0" smtClean="0"/>
              <a:t>）</a:t>
            </a:r>
            <a:endParaRPr lang="zh-CN" altLang="en-US" sz="1400" dirty="0"/>
          </a:p>
        </p:txBody>
      </p:sp>
      <p:sp>
        <p:nvSpPr>
          <p:cNvPr id="3" name="文本占位符 2"/>
          <p:cNvSpPr>
            <a:spLocks noGrp="1"/>
          </p:cNvSpPr>
          <p:nvPr>
            <p:ph type="body" sz="quarter" idx="13"/>
          </p:nvPr>
        </p:nvSpPr>
        <p:spPr/>
        <p:txBody>
          <a:bodyPr/>
          <a:lstStyle/>
          <a:p>
            <a:r>
              <a:rPr lang="zh-CN" altLang="en-US" dirty="0" smtClean="0"/>
              <a:t>权限</a:t>
            </a:r>
            <a:endParaRPr lang="zh-CN" altLang="en-US" dirty="0"/>
          </a:p>
        </p:txBody>
      </p:sp>
      <p:sp>
        <p:nvSpPr>
          <p:cNvPr id="5" name="文本占位符 4"/>
          <p:cNvSpPr>
            <a:spLocks noGrp="1"/>
          </p:cNvSpPr>
          <p:nvPr>
            <p:ph type="body" sz="quarter" idx="16"/>
          </p:nvPr>
        </p:nvSpPr>
        <p:spPr>
          <a:xfrm>
            <a:off x="653891" y="835183"/>
            <a:ext cx="7914553" cy="3753585"/>
          </a:xfrm>
        </p:spPr>
        <p:txBody>
          <a:bodyPr>
            <a:normAutofit/>
          </a:bodyPr>
          <a:lstStyle/>
          <a:p>
            <a:pPr>
              <a:lnSpc>
                <a:spcPct val="150000"/>
              </a:lnSpc>
            </a:pPr>
            <a:r>
              <a:rPr lang="zh-CN" altLang="en-US" b="1" dirty="0">
                <a:solidFill>
                  <a:srgbClr val="FF0000"/>
                </a:solidFill>
              </a:rPr>
              <a:t>访问数据的</a:t>
            </a:r>
            <a:r>
              <a:rPr lang="zh-CN" altLang="en-US" b="1" dirty="0" smtClean="0">
                <a:solidFill>
                  <a:srgbClr val="FF0000"/>
                </a:solidFill>
              </a:rPr>
              <a:t>权限</a:t>
            </a:r>
            <a:endParaRPr lang="zh-CN" altLang="en-US" b="1" dirty="0">
              <a:solidFill>
                <a:srgbClr val="FF0000"/>
              </a:solidFill>
            </a:endParaRPr>
          </a:p>
          <a:p>
            <a:pPr marL="554400" lvl="2">
              <a:lnSpc>
                <a:spcPct val="80000"/>
              </a:lnSpc>
            </a:pPr>
            <a:r>
              <a:rPr lang="en-US" altLang="zh-CN" sz="1600" dirty="0"/>
              <a:t>SELECT</a:t>
            </a:r>
            <a:r>
              <a:rPr lang="zh-CN" altLang="en-US" sz="1600" dirty="0"/>
              <a:t>（读取权限）：允许读数据，但不能修改数据</a:t>
            </a:r>
            <a:r>
              <a:rPr lang="zh-CN" altLang="en-US" sz="1600" dirty="0" smtClean="0"/>
              <a:t>。</a:t>
            </a:r>
            <a:endParaRPr lang="en-US" altLang="zh-CN" sz="1600" dirty="0" smtClean="0"/>
          </a:p>
          <a:p>
            <a:pPr marL="576000" lvl="2" indent="0">
              <a:lnSpc>
                <a:spcPct val="150000"/>
              </a:lnSpc>
              <a:buNone/>
            </a:pPr>
            <a:r>
              <a:rPr lang="zh-CN" altLang="en-US" sz="1400" dirty="0"/>
              <a:t>例：</a:t>
            </a:r>
            <a:r>
              <a:rPr lang="en-US" altLang="zh-CN" sz="1400" dirty="0"/>
              <a:t>SELECT</a:t>
            </a:r>
            <a:r>
              <a:rPr lang="zh-CN" altLang="en-US" sz="1400" dirty="0"/>
              <a:t>（</a:t>
            </a:r>
            <a:r>
              <a:rPr lang="en-US" altLang="zh-CN" sz="1400" dirty="0" err="1"/>
              <a:t>Pname</a:t>
            </a:r>
            <a:r>
              <a:rPr lang="zh-CN" altLang="en-US" sz="1400" dirty="0"/>
              <a:t>，</a:t>
            </a:r>
            <a:r>
              <a:rPr lang="en-US" altLang="zh-CN" sz="1400" dirty="0" err="1"/>
              <a:t>Paddr</a:t>
            </a:r>
            <a:r>
              <a:rPr lang="zh-CN" altLang="en-US" sz="1400" dirty="0"/>
              <a:t>）表示只授予用户查询关系表中</a:t>
            </a:r>
            <a:r>
              <a:rPr lang="en-US" altLang="zh-CN" sz="1400" dirty="0" err="1"/>
              <a:t>Pname</a:t>
            </a:r>
            <a:r>
              <a:rPr lang="zh-CN" altLang="en-US" sz="1400" dirty="0"/>
              <a:t>，</a:t>
            </a:r>
            <a:r>
              <a:rPr lang="en-US" altLang="zh-CN" sz="1400" dirty="0" err="1"/>
              <a:t>Paddr</a:t>
            </a:r>
            <a:r>
              <a:rPr lang="en-US" altLang="zh-CN" sz="1400" dirty="0"/>
              <a:t> </a:t>
            </a:r>
            <a:r>
              <a:rPr lang="zh-CN" altLang="en-US" sz="1400" dirty="0"/>
              <a:t>两个属性中数据的权限，关系表中其他属性的数据对用户是屏蔽的。</a:t>
            </a:r>
          </a:p>
          <a:p>
            <a:pPr marL="554400" lvl="2">
              <a:lnSpc>
                <a:spcPct val="80000"/>
              </a:lnSpc>
            </a:pPr>
            <a:r>
              <a:rPr lang="en-US" altLang="zh-CN" sz="1600" dirty="0"/>
              <a:t>INSERT</a:t>
            </a:r>
            <a:r>
              <a:rPr lang="zh-CN" altLang="en-US" sz="1600" dirty="0"/>
              <a:t>（插入权限）：允许插入一条新的数据，但不能修改已有数据。</a:t>
            </a:r>
          </a:p>
          <a:p>
            <a:pPr marL="554400" lvl="2">
              <a:lnSpc>
                <a:spcPct val="80000"/>
              </a:lnSpc>
            </a:pPr>
            <a:r>
              <a:rPr lang="en-US" altLang="zh-CN" sz="1600" dirty="0"/>
              <a:t>UPDATE</a:t>
            </a:r>
            <a:r>
              <a:rPr lang="zh-CN" altLang="en-US" sz="1600" dirty="0"/>
              <a:t>（修改权限）：允许修改数据，但不能删除数据。</a:t>
            </a:r>
          </a:p>
          <a:p>
            <a:pPr marL="554400" lvl="2">
              <a:lnSpc>
                <a:spcPct val="80000"/>
              </a:lnSpc>
            </a:pPr>
            <a:r>
              <a:rPr lang="en-US" altLang="zh-CN" sz="1600" dirty="0"/>
              <a:t>DELETE</a:t>
            </a:r>
            <a:r>
              <a:rPr lang="zh-CN" altLang="en-US" sz="1600" dirty="0"/>
              <a:t>（删除权限）：允许删除数据。</a:t>
            </a:r>
          </a:p>
          <a:p>
            <a:pPr>
              <a:lnSpc>
                <a:spcPct val="150000"/>
              </a:lnSpc>
            </a:pPr>
            <a:r>
              <a:rPr lang="zh-CN" altLang="en-US" b="1" dirty="0">
                <a:solidFill>
                  <a:srgbClr val="FF0000"/>
                </a:solidFill>
              </a:rPr>
              <a:t>修改数据库模式（</a:t>
            </a:r>
            <a:r>
              <a:rPr lang="en-US" altLang="zh-CN" b="1" dirty="0">
                <a:solidFill>
                  <a:srgbClr val="FF0000"/>
                </a:solidFill>
              </a:rPr>
              <a:t>SQL92</a:t>
            </a:r>
            <a:r>
              <a:rPr lang="zh-CN" altLang="en-US" b="1" dirty="0">
                <a:solidFill>
                  <a:srgbClr val="FF0000"/>
                </a:solidFill>
              </a:rPr>
              <a:t>标准）的</a:t>
            </a:r>
            <a:r>
              <a:rPr lang="zh-CN" altLang="en-US" b="1" dirty="0" smtClean="0">
                <a:solidFill>
                  <a:srgbClr val="FF0000"/>
                </a:solidFill>
              </a:rPr>
              <a:t>权限</a:t>
            </a:r>
            <a:endParaRPr lang="zh-CN" altLang="en-US" b="1" dirty="0">
              <a:solidFill>
                <a:srgbClr val="FF0000"/>
              </a:solidFill>
            </a:endParaRPr>
          </a:p>
          <a:p>
            <a:pPr marL="554400" lvl="2">
              <a:lnSpc>
                <a:spcPct val="80000"/>
              </a:lnSpc>
            </a:pPr>
            <a:r>
              <a:rPr lang="en-US" altLang="zh-CN" sz="1600" dirty="0"/>
              <a:t>Index</a:t>
            </a:r>
            <a:r>
              <a:rPr lang="zh-CN" altLang="en-US" sz="1600" dirty="0"/>
              <a:t>（索引权限）：允许建立或删除索引。</a:t>
            </a:r>
          </a:p>
          <a:p>
            <a:pPr marL="554400" lvl="2">
              <a:lnSpc>
                <a:spcPct val="80000"/>
              </a:lnSpc>
            </a:pPr>
            <a:r>
              <a:rPr lang="en-US" altLang="zh-CN" sz="1600" dirty="0"/>
              <a:t>Create</a:t>
            </a:r>
            <a:r>
              <a:rPr lang="zh-CN" altLang="en-US" sz="1600" dirty="0"/>
              <a:t>（创建权限）：允许建立新的关系表。</a:t>
            </a:r>
          </a:p>
          <a:p>
            <a:pPr marL="554400" lvl="2">
              <a:lnSpc>
                <a:spcPct val="80000"/>
              </a:lnSpc>
            </a:pPr>
            <a:r>
              <a:rPr lang="en-US" altLang="zh-CN" sz="1600" dirty="0"/>
              <a:t>Alter</a:t>
            </a:r>
            <a:r>
              <a:rPr lang="zh-CN" altLang="en-US" sz="1600" dirty="0"/>
              <a:t>（修改权限）：允许对关系表中的属性进行增加、删除。</a:t>
            </a:r>
          </a:p>
          <a:p>
            <a:pPr marL="554400" lvl="2">
              <a:lnSpc>
                <a:spcPct val="80000"/>
              </a:lnSpc>
            </a:pPr>
            <a:r>
              <a:rPr lang="en-US" altLang="zh-CN" sz="1600" dirty="0"/>
              <a:t>Drop</a:t>
            </a:r>
            <a:r>
              <a:rPr lang="zh-CN" altLang="en-US" sz="1600" dirty="0"/>
              <a:t>（删除权限）：允许删除关系表。 </a:t>
            </a:r>
          </a:p>
          <a:p>
            <a:pPr marL="0" lvl="1" indent="0">
              <a:buNone/>
            </a:pPr>
            <a:endParaRPr lang="zh-CN" altLang="en-US" dirty="0">
              <a:solidFill>
                <a:schemeClr val="tx1"/>
              </a:solidFill>
            </a:endParaRPr>
          </a:p>
        </p:txBody>
      </p:sp>
      <p:sp>
        <p:nvSpPr>
          <p:cNvPr id="12" name="页脚占位符 11"/>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20"/>
          </p:nvPr>
        </p:nvSpPr>
        <p:spPr/>
        <p:txBody>
          <a:bodyPr/>
          <a:lstStyle/>
          <a:p>
            <a:pPr algn="ctr"/>
            <a:fld id="{A24B006D-818D-47B3-9EBE-C5AB269A17AF}" type="slidenum">
              <a:rPr lang="en-US" altLang="zh-CN" smtClean="0"/>
              <a:pPr algn="ctr"/>
              <a:t>12</a:t>
            </a:fld>
            <a:endParaRPr lang="en-US" dirty="0"/>
          </a:p>
        </p:txBody>
      </p:sp>
    </p:spTree>
    <p:extLst>
      <p:ext uri="{BB962C8B-B14F-4D97-AF65-F5344CB8AC3E}">
        <p14:creationId xmlns:p14="http://schemas.microsoft.com/office/powerpoint/2010/main" val="1579769206"/>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anim calcmode="lin" valueType="num">
                                      <p:cBhvr additive="base">
                                        <p:cTn id="1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 calcmode="lin" valueType="num">
                                      <p:cBhvr additive="base">
                                        <p:cTn id="1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anim calcmode="lin" valueType="num">
                                      <p:cBhvr additive="base">
                                        <p:cTn id="1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anim calcmode="lin" valueType="num">
                                      <p:cBhvr additive="base">
                                        <p:cTn id="2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9780" y="114543"/>
            <a:ext cx="5874468" cy="353275"/>
          </a:xfrm>
        </p:spPr>
        <p:txBody>
          <a:bodyPr/>
          <a:lstStyle/>
          <a:p>
            <a:r>
              <a:rPr lang="en-US" altLang="zh-CN" dirty="0" smtClean="0"/>
              <a:t>2.</a:t>
            </a:r>
            <a:r>
              <a:rPr lang="zh-CN" altLang="en-US" dirty="0" smtClean="0"/>
              <a:t>自主访问控制</a:t>
            </a:r>
            <a:r>
              <a:rPr lang="zh-CN" altLang="en-US" sz="1400" dirty="0" smtClean="0"/>
              <a:t>（</a:t>
            </a:r>
            <a:r>
              <a:rPr lang="en-US" altLang="zh-CN" sz="1400" dirty="0" smtClean="0"/>
              <a:t>DAC</a:t>
            </a:r>
            <a:r>
              <a:rPr lang="zh-CN" altLang="en-US" sz="1400" dirty="0" smtClean="0"/>
              <a:t>）</a:t>
            </a:r>
            <a:endParaRPr lang="zh-CN" altLang="en-US" sz="1400" dirty="0"/>
          </a:p>
        </p:txBody>
      </p:sp>
      <p:sp>
        <p:nvSpPr>
          <p:cNvPr id="3" name="文本占位符 2"/>
          <p:cNvSpPr>
            <a:spLocks noGrp="1"/>
          </p:cNvSpPr>
          <p:nvPr>
            <p:ph type="body" sz="quarter" idx="13"/>
          </p:nvPr>
        </p:nvSpPr>
        <p:spPr/>
        <p:txBody>
          <a:bodyPr/>
          <a:lstStyle/>
          <a:p>
            <a:r>
              <a:rPr lang="zh-CN" altLang="en-US" dirty="0" smtClean="0"/>
              <a:t>权限</a:t>
            </a:r>
            <a:endParaRPr lang="zh-CN" altLang="en-US" dirty="0"/>
          </a:p>
        </p:txBody>
      </p:sp>
      <p:sp>
        <p:nvSpPr>
          <p:cNvPr id="5" name="文本占位符 4"/>
          <p:cNvSpPr>
            <a:spLocks noGrp="1"/>
          </p:cNvSpPr>
          <p:nvPr>
            <p:ph type="body" sz="quarter" idx="16"/>
          </p:nvPr>
        </p:nvSpPr>
        <p:spPr>
          <a:xfrm>
            <a:off x="653891" y="835183"/>
            <a:ext cx="7914553" cy="3753585"/>
          </a:xfrm>
        </p:spPr>
        <p:txBody>
          <a:bodyPr>
            <a:normAutofit/>
          </a:bodyPr>
          <a:lstStyle/>
          <a:p>
            <a:pPr>
              <a:lnSpc>
                <a:spcPct val="150000"/>
              </a:lnSpc>
            </a:pPr>
            <a:r>
              <a:rPr lang="zh-CN" altLang="en-US" b="1" dirty="0">
                <a:solidFill>
                  <a:srgbClr val="FF0000"/>
                </a:solidFill>
              </a:rPr>
              <a:t>其它权限</a:t>
            </a:r>
          </a:p>
          <a:p>
            <a:pPr lvl="2">
              <a:lnSpc>
                <a:spcPct val="150000"/>
              </a:lnSpc>
            </a:pPr>
            <a:r>
              <a:rPr lang="en-US" altLang="zh-CN" sz="1600" dirty="0"/>
              <a:t>REFERENCE</a:t>
            </a:r>
            <a:r>
              <a:rPr lang="zh-CN" altLang="en-US" sz="1600" dirty="0"/>
              <a:t>权限：允许用户在建立关系的完整性约束中引用一个参照关系 </a:t>
            </a:r>
          </a:p>
          <a:p>
            <a:pPr lvl="2">
              <a:lnSpc>
                <a:spcPct val="150000"/>
              </a:lnSpc>
            </a:pPr>
            <a:r>
              <a:rPr lang="en-US" altLang="zh-CN" sz="1600" dirty="0"/>
              <a:t>USAGE</a:t>
            </a:r>
            <a:r>
              <a:rPr lang="zh-CN" altLang="en-US" sz="1600" dirty="0"/>
              <a:t>权限：授权用户使用一个指定的域 </a:t>
            </a:r>
          </a:p>
          <a:p>
            <a:pPr lvl="2">
              <a:lnSpc>
                <a:spcPct val="150000"/>
              </a:lnSpc>
            </a:pPr>
            <a:r>
              <a:rPr lang="en-US" altLang="zh-CN" sz="1600" dirty="0"/>
              <a:t>TRIGGER</a:t>
            </a:r>
            <a:r>
              <a:rPr lang="zh-CN" altLang="en-US" sz="1600" dirty="0"/>
              <a:t>权限：授权用户定义关系表中触发器</a:t>
            </a:r>
            <a:r>
              <a:rPr lang="zh-CN" altLang="en-US" sz="1600" dirty="0" smtClean="0"/>
              <a:t>的权力 </a:t>
            </a:r>
            <a:endParaRPr lang="zh-CN" altLang="en-US" sz="1600" dirty="0"/>
          </a:p>
          <a:p>
            <a:pPr lvl="2">
              <a:lnSpc>
                <a:spcPct val="150000"/>
              </a:lnSpc>
            </a:pPr>
            <a:r>
              <a:rPr lang="en-US" altLang="zh-CN" sz="1600" dirty="0"/>
              <a:t>EXECUTE</a:t>
            </a:r>
            <a:r>
              <a:rPr lang="zh-CN" altLang="en-US" sz="1600" dirty="0"/>
              <a:t>权限：授予用户执行一个函数或过程</a:t>
            </a:r>
            <a:r>
              <a:rPr lang="zh-CN" altLang="en-US" sz="1600" dirty="0" smtClean="0"/>
              <a:t>的权力 </a:t>
            </a:r>
            <a:endParaRPr lang="zh-CN" altLang="en-US" sz="1600" dirty="0"/>
          </a:p>
          <a:p>
            <a:pPr lvl="2">
              <a:lnSpc>
                <a:spcPct val="150000"/>
              </a:lnSpc>
            </a:pPr>
            <a:r>
              <a:rPr lang="en-US" altLang="zh-CN" sz="1600" dirty="0"/>
              <a:t>UNDER</a:t>
            </a:r>
            <a:r>
              <a:rPr lang="zh-CN" altLang="en-US" sz="1600" dirty="0"/>
              <a:t>权限：授权用户建立一给定类的子类 </a:t>
            </a:r>
          </a:p>
          <a:p>
            <a:pPr marL="0" lvl="1" indent="0">
              <a:buNone/>
            </a:pPr>
            <a:endParaRPr lang="zh-CN" altLang="en-US" dirty="0">
              <a:solidFill>
                <a:schemeClr val="tx1"/>
              </a:solidFill>
            </a:endParaRPr>
          </a:p>
        </p:txBody>
      </p:sp>
      <p:sp>
        <p:nvSpPr>
          <p:cNvPr id="12" name="页脚占位符 11"/>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20"/>
          </p:nvPr>
        </p:nvSpPr>
        <p:spPr/>
        <p:txBody>
          <a:bodyPr/>
          <a:lstStyle/>
          <a:p>
            <a:pPr algn="ctr"/>
            <a:fld id="{A24B006D-818D-47B3-9EBE-C5AB269A17AF}" type="slidenum">
              <a:rPr lang="en-US" altLang="zh-CN" smtClean="0"/>
              <a:pPr algn="ctr"/>
              <a:t>13</a:t>
            </a:fld>
            <a:endParaRPr lang="en-US" dirty="0"/>
          </a:p>
        </p:txBody>
      </p:sp>
    </p:spTree>
    <p:extLst>
      <p:ext uri="{BB962C8B-B14F-4D97-AF65-F5344CB8AC3E}">
        <p14:creationId xmlns:p14="http://schemas.microsoft.com/office/powerpoint/2010/main" val="1693921340"/>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9780" y="114543"/>
            <a:ext cx="5874468" cy="353275"/>
          </a:xfrm>
        </p:spPr>
        <p:txBody>
          <a:bodyPr/>
          <a:lstStyle/>
          <a:p>
            <a:r>
              <a:rPr lang="en-US" altLang="zh-CN" dirty="0" smtClean="0"/>
              <a:t>2.</a:t>
            </a:r>
            <a:r>
              <a:rPr lang="zh-CN" altLang="en-US" dirty="0" smtClean="0"/>
              <a:t>自主访问控制</a:t>
            </a:r>
            <a:r>
              <a:rPr lang="zh-CN" altLang="en-US" sz="1400" dirty="0" smtClean="0"/>
              <a:t>（</a:t>
            </a:r>
            <a:r>
              <a:rPr lang="en-US" altLang="zh-CN" sz="1400" dirty="0" smtClean="0"/>
              <a:t>DAC</a:t>
            </a:r>
            <a:r>
              <a:rPr lang="zh-CN" altLang="en-US" sz="1400" dirty="0" smtClean="0"/>
              <a:t>）</a:t>
            </a:r>
            <a:endParaRPr lang="zh-CN" altLang="en-US" sz="1400" dirty="0"/>
          </a:p>
        </p:txBody>
      </p:sp>
      <p:sp>
        <p:nvSpPr>
          <p:cNvPr id="3" name="文本占位符 2"/>
          <p:cNvSpPr>
            <a:spLocks noGrp="1"/>
          </p:cNvSpPr>
          <p:nvPr>
            <p:ph type="body" sz="quarter" idx="13"/>
          </p:nvPr>
        </p:nvSpPr>
        <p:spPr/>
        <p:txBody>
          <a:bodyPr/>
          <a:lstStyle/>
          <a:p>
            <a:r>
              <a:rPr lang="zh-CN" altLang="en-US" dirty="0" smtClean="0"/>
              <a:t>权限例子</a:t>
            </a:r>
            <a:endParaRPr lang="zh-CN" altLang="en-US" dirty="0"/>
          </a:p>
        </p:txBody>
      </p:sp>
      <p:sp>
        <p:nvSpPr>
          <p:cNvPr id="5" name="文本占位符 4"/>
          <p:cNvSpPr>
            <a:spLocks noGrp="1"/>
          </p:cNvSpPr>
          <p:nvPr>
            <p:ph type="body" sz="quarter" idx="16"/>
          </p:nvPr>
        </p:nvSpPr>
        <p:spPr>
          <a:xfrm>
            <a:off x="653891" y="835183"/>
            <a:ext cx="7914553" cy="3753585"/>
          </a:xfrm>
        </p:spPr>
        <p:txBody>
          <a:bodyPr>
            <a:normAutofit/>
          </a:bodyPr>
          <a:lstStyle/>
          <a:p>
            <a:pPr>
              <a:lnSpc>
                <a:spcPct val="80000"/>
              </a:lnSpc>
            </a:pPr>
            <a:r>
              <a:rPr lang="zh-CN" altLang="en-US" dirty="0"/>
              <a:t>权限示例</a:t>
            </a:r>
          </a:p>
          <a:p>
            <a:pPr marL="0" lvl="1" indent="268288">
              <a:buNone/>
            </a:pPr>
            <a:r>
              <a:rPr lang="en-US" altLang="zh-CN" dirty="0">
                <a:solidFill>
                  <a:schemeClr val="tx1"/>
                </a:solidFill>
              </a:rPr>
              <a:t>INSERT INTO </a:t>
            </a:r>
            <a:r>
              <a:rPr lang="en-US" altLang="zh-CN" dirty="0" err="1">
                <a:solidFill>
                  <a:schemeClr val="tx1"/>
                </a:solidFill>
              </a:rPr>
              <a:t>RecipeDetail</a:t>
            </a:r>
            <a:r>
              <a:rPr lang="en-US" altLang="zh-CN" dirty="0">
                <a:solidFill>
                  <a:schemeClr val="tx1"/>
                </a:solidFill>
              </a:rPr>
              <a:t>(</a:t>
            </a:r>
            <a:r>
              <a:rPr lang="en-US" altLang="zh-CN" dirty="0" err="1">
                <a:solidFill>
                  <a:schemeClr val="tx1"/>
                </a:solidFill>
              </a:rPr>
              <a:t>Mno</a:t>
            </a:r>
            <a:r>
              <a:rPr lang="en-US" altLang="zh-CN" dirty="0">
                <a:solidFill>
                  <a:schemeClr val="tx1"/>
                </a:solidFill>
              </a:rPr>
              <a:t>)</a:t>
            </a:r>
          </a:p>
          <a:p>
            <a:pPr marL="0" lvl="1" indent="268288">
              <a:buNone/>
            </a:pPr>
            <a:r>
              <a:rPr lang="en-US" altLang="zh-CN" dirty="0">
                <a:solidFill>
                  <a:schemeClr val="tx1"/>
                </a:solidFill>
              </a:rPr>
              <a:t>SELECT </a:t>
            </a:r>
            <a:r>
              <a:rPr lang="en-US" altLang="zh-CN" dirty="0" err="1">
                <a:solidFill>
                  <a:schemeClr val="tx1"/>
                </a:solidFill>
              </a:rPr>
              <a:t>Mno</a:t>
            </a:r>
            <a:r>
              <a:rPr lang="en-US" altLang="zh-CN" dirty="0">
                <a:solidFill>
                  <a:schemeClr val="tx1"/>
                </a:solidFill>
              </a:rPr>
              <a:t> FROM  </a:t>
            </a:r>
            <a:r>
              <a:rPr lang="en-US" altLang="zh-CN" dirty="0" err="1">
                <a:solidFill>
                  <a:schemeClr val="tx1"/>
                </a:solidFill>
              </a:rPr>
              <a:t>Medicinee</a:t>
            </a:r>
            <a:endParaRPr lang="en-US" altLang="zh-CN" dirty="0">
              <a:solidFill>
                <a:schemeClr val="tx1"/>
              </a:solidFill>
            </a:endParaRPr>
          </a:p>
          <a:p>
            <a:pPr marL="0" lvl="1" indent="268288">
              <a:buNone/>
            </a:pPr>
            <a:r>
              <a:rPr lang="en-US" altLang="zh-CN" dirty="0">
                <a:solidFill>
                  <a:schemeClr val="tx1"/>
                </a:solidFill>
              </a:rPr>
              <a:t>WHERE </a:t>
            </a:r>
            <a:r>
              <a:rPr lang="en-US" altLang="zh-CN" dirty="0" err="1">
                <a:solidFill>
                  <a:schemeClr val="tx1"/>
                </a:solidFill>
              </a:rPr>
              <a:t>Mname</a:t>
            </a:r>
            <a:r>
              <a:rPr lang="en-US" altLang="zh-CN" dirty="0">
                <a:solidFill>
                  <a:schemeClr val="tx1"/>
                </a:solidFill>
              </a:rPr>
              <a:t> LIKE '%</a:t>
            </a:r>
            <a:r>
              <a:rPr lang="zh-CN" altLang="en-US" dirty="0">
                <a:solidFill>
                  <a:schemeClr val="tx1"/>
                </a:solidFill>
              </a:rPr>
              <a:t>替硝唑</a:t>
            </a:r>
            <a:r>
              <a:rPr lang="en-US" altLang="zh-CN" dirty="0">
                <a:solidFill>
                  <a:schemeClr val="tx1"/>
                </a:solidFill>
              </a:rPr>
              <a:t>%' </a:t>
            </a:r>
          </a:p>
          <a:p>
            <a:pPr marL="0" indent="0">
              <a:buNone/>
            </a:pPr>
            <a:endParaRPr lang="en-US" altLang="zh-CN" sz="1400" dirty="0">
              <a:solidFill>
                <a:schemeClr val="tx1"/>
              </a:solidFill>
            </a:endParaRPr>
          </a:p>
          <a:p>
            <a:pPr lvl="2">
              <a:lnSpc>
                <a:spcPct val="150000"/>
              </a:lnSpc>
              <a:spcBef>
                <a:spcPts val="0"/>
              </a:spcBef>
            </a:pPr>
            <a:r>
              <a:rPr lang="zh-CN" altLang="en-US" sz="1600" dirty="0"/>
              <a:t>需要一个</a:t>
            </a:r>
            <a:r>
              <a:rPr lang="en-US" altLang="zh-CN" sz="1600" dirty="0" err="1"/>
              <a:t>RecipeDetail</a:t>
            </a:r>
            <a:r>
              <a:rPr lang="en-US" altLang="zh-CN" sz="1600" dirty="0"/>
              <a:t> </a:t>
            </a:r>
            <a:r>
              <a:rPr lang="zh-CN" altLang="en-US" sz="1600" dirty="0"/>
              <a:t>表上的</a:t>
            </a:r>
            <a:r>
              <a:rPr lang="en-US" altLang="zh-CN" sz="1600" dirty="0"/>
              <a:t>INSERT</a:t>
            </a:r>
            <a:r>
              <a:rPr lang="zh-CN" altLang="en-US" sz="1600" dirty="0"/>
              <a:t>权限，该权限可以仅仅是</a:t>
            </a:r>
            <a:r>
              <a:rPr lang="en-US" altLang="zh-CN" sz="1600" dirty="0" err="1"/>
              <a:t>RecipeDetail</a:t>
            </a:r>
            <a:r>
              <a:rPr lang="zh-CN" altLang="en-US" sz="1600" dirty="0"/>
              <a:t>表上的</a:t>
            </a:r>
            <a:r>
              <a:rPr lang="en-US" altLang="zh-CN" sz="1600" dirty="0"/>
              <a:t>INSERT</a:t>
            </a:r>
            <a:r>
              <a:rPr lang="zh-CN" altLang="en-US" sz="1600" dirty="0"/>
              <a:t>（</a:t>
            </a:r>
            <a:r>
              <a:rPr lang="en-US" altLang="zh-CN" sz="1600" dirty="0" err="1"/>
              <a:t>Mno</a:t>
            </a:r>
            <a:r>
              <a:rPr lang="zh-CN" altLang="en-US" sz="1600" dirty="0"/>
              <a:t>）权限</a:t>
            </a:r>
          </a:p>
          <a:p>
            <a:pPr lvl="2">
              <a:lnSpc>
                <a:spcPct val="150000"/>
              </a:lnSpc>
              <a:spcBef>
                <a:spcPts val="0"/>
              </a:spcBef>
            </a:pPr>
            <a:r>
              <a:rPr lang="zh-CN" altLang="en-US" sz="1600" dirty="0"/>
              <a:t>需要一个对</a:t>
            </a:r>
            <a:r>
              <a:rPr lang="en-US" altLang="zh-CN" sz="1600" dirty="0"/>
              <a:t>Medicine</a:t>
            </a:r>
            <a:r>
              <a:rPr lang="zh-CN" altLang="en-US" sz="1600" dirty="0"/>
              <a:t>关系表的</a:t>
            </a:r>
            <a:r>
              <a:rPr lang="en-US" altLang="zh-CN" sz="1600" dirty="0"/>
              <a:t>SELECT</a:t>
            </a:r>
            <a:r>
              <a:rPr lang="zh-CN" altLang="en-US" sz="1600" dirty="0"/>
              <a:t>授权，这个授权也可以只针对</a:t>
            </a:r>
            <a:r>
              <a:rPr lang="en-US" altLang="zh-CN" sz="1600" dirty="0"/>
              <a:t>Medicine</a:t>
            </a:r>
            <a:r>
              <a:rPr lang="zh-CN" altLang="en-US" sz="1600" dirty="0"/>
              <a:t>中的</a:t>
            </a:r>
            <a:r>
              <a:rPr lang="en-US" altLang="zh-CN" sz="1600" dirty="0" err="1"/>
              <a:t>Mno</a:t>
            </a:r>
            <a:r>
              <a:rPr lang="zh-CN" altLang="en-US" sz="1600" dirty="0"/>
              <a:t>、</a:t>
            </a:r>
            <a:r>
              <a:rPr lang="en-US" altLang="zh-CN" sz="1600" dirty="0" err="1"/>
              <a:t>Mname</a:t>
            </a:r>
            <a:r>
              <a:rPr lang="zh-CN" altLang="en-US" sz="1600" dirty="0"/>
              <a:t>、</a:t>
            </a:r>
            <a:r>
              <a:rPr lang="en-US" altLang="zh-CN" sz="1600" dirty="0" err="1"/>
              <a:t>Mprice</a:t>
            </a:r>
            <a:r>
              <a:rPr lang="zh-CN" altLang="en-US" sz="1600" dirty="0"/>
              <a:t>属性</a:t>
            </a:r>
          </a:p>
        </p:txBody>
      </p:sp>
      <p:sp>
        <p:nvSpPr>
          <p:cNvPr id="12" name="页脚占位符 11"/>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20"/>
          </p:nvPr>
        </p:nvSpPr>
        <p:spPr/>
        <p:txBody>
          <a:bodyPr/>
          <a:lstStyle/>
          <a:p>
            <a:pPr algn="ctr"/>
            <a:fld id="{A24B006D-818D-47B3-9EBE-C5AB269A17AF}" type="slidenum">
              <a:rPr lang="en-US" altLang="zh-CN" smtClean="0"/>
              <a:pPr algn="ctr"/>
              <a:t>14</a:t>
            </a:fld>
            <a:endParaRPr lang="en-US" dirty="0"/>
          </a:p>
        </p:txBody>
      </p:sp>
    </p:spTree>
    <p:extLst>
      <p:ext uri="{BB962C8B-B14F-4D97-AF65-F5344CB8AC3E}">
        <p14:creationId xmlns:p14="http://schemas.microsoft.com/office/powerpoint/2010/main" val="1903454698"/>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9780" y="114543"/>
            <a:ext cx="5874468" cy="353275"/>
          </a:xfrm>
        </p:spPr>
        <p:txBody>
          <a:bodyPr/>
          <a:lstStyle/>
          <a:p>
            <a:r>
              <a:rPr lang="en-US" altLang="zh-CN" dirty="0" smtClean="0"/>
              <a:t>2.</a:t>
            </a:r>
            <a:r>
              <a:rPr lang="zh-CN" altLang="en-US" dirty="0" smtClean="0"/>
              <a:t>自主访问控制</a:t>
            </a:r>
            <a:r>
              <a:rPr lang="zh-CN" altLang="en-US" sz="1400" dirty="0" smtClean="0"/>
              <a:t>（</a:t>
            </a:r>
            <a:r>
              <a:rPr lang="en-US" altLang="zh-CN" sz="1400" dirty="0" smtClean="0"/>
              <a:t>DAC</a:t>
            </a:r>
            <a:r>
              <a:rPr lang="zh-CN" altLang="en-US" sz="1400" dirty="0" smtClean="0"/>
              <a:t>）</a:t>
            </a:r>
            <a:endParaRPr lang="zh-CN" altLang="en-US" sz="1400" dirty="0"/>
          </a:p>
        </p:txBody>
      </p:sp>
      <p:sp>
        <p:nvSpPr>
          <p:cNvPr id="3" name="文本占位符 2"/>
          <p:cNvSpPr>
            <a:spLocks noGrp="1"/>
          </p:cNvSpPr>
          <p:nvPr>
            <p:ph type="body" sz="quarter" idx="13"/>
          </p:nvPr>
        </p:nvSpPr>
        <p:spPr/>
        <p:txBody>
          <a:bodyPr/>
          <a:lstStyle/>
          <a:p>
            <a:r>
              <a:rPr lang="zh-CN" altLang="en-US" dirty="0" smtClean="0"/>
              <a:t>授权</a:t>
            </a:r>
            <a:endParaRPr lang="zh-CN" altLang="en-US" dirty="0"/>
          </a:p>
        </p:txBody>
      </p:sp>
      <p:sp>
        <p:nvSpPr>
          <p:cNvPr id="5" name="文本占位符 4"/>
          <p:cNvSpPr>
            <a:spLocks noGrp="1"/>
          </p:cNvSpPr>
          <p:nvPr>
            <p:ph type="body" sz="quarter" idx="16"/>
          </p:nvPr>
        </p:nvSpPr>
        <p:spPr>
          <a:xfrm>
            <a:off x="653891" y="835183"/>
            <a:ext cx="7914553" cy="3753585"/>
          </a:xfrm>
        </p:spPr>
        <p:txBody>
          <a:bodyPr>
            <a:normAutofit fontScale="92500" lnSpcReduction="20000"/>
          </a:bodyPr>
          <a:lstStyle/>
          <a:p>
            <a:r>
              <a:rPr lang="zh-CN" altLang="en-US" sz="2200" dirty="0"/>
              <a:t>授权就是赋予用户一定的操作数据对象</a:t>
            </a:r>
            <a:r>
              <a:rPr lang="zh-CN" altLang="en-US" sz="2200" dirty="0" smtClean="0"/>
              <a:t>的权力。</a:t>
            </a:r>
            <a:endParaRPr lang="zh-CN" altLang="en-US" sz="2200" dirty="0"/>
          </a:p>
          <a:p>
            <a:r>
              <a:rPr lang="zh-CN" altLang="en-US" sz="2200" dirty="0"/>
              <a:t>授权可以由</a:t>
            </a:r>
            <a:r>
              <a:rPr lang="en-US" altLang="zh-CN" sz="2200" dirty="0"/>
              <a:t>DBA</a:t>
            </a:r>
            <a:r>
              <a:rPr lang="zh-CN" altLang="en-US" sz="2200" dirty="0"/>
              <a:t>授予，也可以由数据对象的创建者</a:t>
            </a:r>
            <a:r>
              <a:rPr lang="zh-CN" altLang="en-US" sz="2200" dirty="0" smtClean="0"/>
              <a:t>授予</a:t>
            </a:r>
            <a:endParaRPr lang="zh-CN" altLang="en-US" sz="2200" dirty="0"/>
          </a:p>
          <a:p>
            <a:r>
              <a:rPr lang="zh-CN" altLang="en-US" sz="2200" dirty="0"/>
              <a:t>授权格式：</a:t>
            </a:r>
          </a:p>
          <a:p>
            <a:pPr marL="0" lvl="1" indent="268288">
              <a:buNone/>
            </a:pPr>
            <a:r>
              <a:rPr lang="en-US" altLang="zh-CN" sz="1700" dirty="0">
                <a:solidFill>
                  <a:schemeClr val="tx1"/>
                </a:solidFill>
              </a:rPr>
              <a:t>GRANT {all </a:t>
            </a:r>
            <a:r>
              <a:rPr lang="en-US" altLang="zh-CN" sz="1700" dirty="0" err="1">
                <a:solidFill>
                  <a:schemeClr val="tx1"/>
                </a:solidFill>
              </a:rPr>
              <a:t>privileges|privilege</a:t>
            </a:r>
            <a:r>
              <a:rPr lang="en-US" altLang="zh-CN" sz="1700" dirty="0">
                <a:solidFill>
                  <a:schemeClr val="tx1"/>
                </a:solidFill>
              </a:rPr>
              <a:t>{. privilege….}}</a:t>
            </a:r>
          </a:p>
          <a:p>
            <a:pPr marL="0" lvl="1" indent="268288">
              <a:buNone/>
            </a:pPr>
            <a:r>
              <a:rPr lang="en-US" altLang="zh-CN" sz="1700" dirty="0">
                <a:solidFill>
                  <a:schemeClr val="tx1"/>
                </a:solidFill>
              </a:rPr>
              <a:t>ON [TABLE] </a:t>
            </a:r>
            <a:r>
              <a:rPr lang="en-US" altLang="zh-CN" sz="1700" dirty="0" err="1">
                <a:solidFill>
                  <a:schemeClr val="tx1"/>
                </a:solidFill>
              </a:rPr>
              <a:t>tablename|viewname</a:t>
            </a:r>
            <a:endParaRPr lang="en-US" altLang="zh-CN" sz="1700" dirty="0">
              <a:solidFill>
                <a:schemeClr val="tx1"/>
              </a:solidFill>
            </a:endParaRPr>
          </a:p>
          <a:p>
            <a:pPr marL="0" lvl="1" indent="268288">
              <a:buNone/>
            </a:pPr>
            <a:r>
              <a:rPr lang="en-US" altLang="zh-CN" sz="1700" dirty="0">
                <a:solidFill>
                  <a:schemeClr val="tx1"/>
                </a:solidFill>
              </a:rPr>
              <a:t>TO [</a:t>
            </a:r>
            <a:r>
              <a:rPr lang="en-US" altLang="zh-CN" sz="1700" dirty="0" err="1">
                <a:solidFill>
                  <a:schemeClr val="tx1"/>
                </a:solidFill>
              </a:rPr>
              <a:t>PUBLIC|user_name</a:t>
            </a:r>
            <a:r>
              <a:rPr lang="en-US" altLang="zh-CN" sz="1700" dirty="0">
                <a:solidFill>
                  <a:schemeClr val="tx1"/>
                </a:solidFill>
              </a:rPr>
              <a:t>{,</a:t>
            </a:r>
            <a:r>
              <a:rPr lang="en-US" altLang="zh-CN" sz="1700" dirty="0" err="1">
                <a:solidFill>
                  <a:schemeClr val="tx1"/>
                </a:solidFill>
              </a:rPr>
              <a:t>user_name</a:t>
            </a:r>
            <a:r>
              <a:rPr lang="en-US" altLang="zh-CN" sz="1700" dirty="0">
                <a:solidFill>
                  <a:schemeClr val="tx1"/>
                </a:solidFill>
              </a:rPr>
              <a:t>…}]</a:t>
            </a:r>
          </a:p>
          <a:p>
            <a:pPr marL="0" lvl="1" indent="268288">
              <a:buNone/>
            </a:pPr>
            <a:r>
              <a:rPr lang="en-US" altLang="zh-CN" sz="1700" dirty="0">
                <a:solidFill>
                  <a:schemeClr val="tx1"/>
                </a:solidFill>
              </a:rPr>
              <a:t>[WITH GRANT OPTION] </a:t>
            </a:r>
          </a:p>
          <a:p>
            <a:pPr marL="554400" lvl="2"/>
            <a:r>
              <a:rPr lang="en-US" altLang="zh-CN" sz="1700" dirty="0"/>
              <a:t>ALL PRIVILEGES</a:t>
            </a:r>
            <a:r>
              <a:rPr lang="zh-CN" altLang="en-US" sz="1700" dirty="0"/>
              <a:t>是所有权限的总称</a:t>
            </a:r>
          </a:p>
          <a:p>
            <a:pPr marL="554400" lvl="2"/>
            <a:r>
              <a:rPr lang="zh-CN" altLang="en-US" sz="1700" dirty="0"/>
              <a:t>数据对象可以是基本表，也可以是视图</a:t>
            </a:r>
          </a:p>
          <a:p>
            <a:pPr marL="554400" lvl="2"/>
            <a:r>
              <a:rPr lang="zh-CN" altLang="en-US" sz="1700" dirty="0"/>
              <a:t>用户名可以代表单一用户也可以代表一组用户，当代表一组用户时我们称为角色。</a:t>
            </a:r>
            <a:r>
              <a:rPr lang="en-US" altLang="zh-CN" sz="1700" dirty="0"/>
              <a:t>PUBLIC</a:t>
            </a:r>
            <a:r>
              <a:rPr lang="zh-CN" altLang="en-US" sz="1700" dirty="0"/>
              <a:t>是所有数据库用户的总称；</a:t>
            </a:r>
          </a:p>
          <a:p>
            <a:pPr marL="554400" lvl="2"/>
            <a:r>
              <a:rPr lang="en-US" altLang="zh-CN" sz="1700" dirty="0"/>
              <a:t>WITH GRANT OPTION</a:t>
            </a:r>
            <a:r>
              <a:rPr lang="zh-CN" altLang="en-US" sz="1700" dirty="0"/>
              <a:t>，受权者可以将此权限转授给其他用户； </a:t>
            </a:r>
          </a:p>
          <a:p>
            <a:pPr marL="554400" lvl="2"/>
            <a:r>
              <a:rPr lang="zh-CN" altLang="en-US" sz="1700" dirty="0"/>
              <a:t>一个用户如果是表的创建者，他就自动拥有了对所创建表的</a:t>
            </a:r>
            <a:r>
              <a:rPr lang="zh-CN" altLang="en-US" sz="1700" dirty="0" smtClean="0"/>
              <a:t>所有权力以及</a:t>
            </a:r>
            <a:r>
              <a:rPr lang="zh-CN" altLang="en-US" sz="1700" dirty="0"/>
              <a:t>将该</a:t>
            </a:r>
            <a:r>
              <a:rPr lang="zh-CN" altLang="en-US" sz="1700" dirty="0" smtClean="0"/>
              <a:t>表权力授予</a:t>
            </a:r>
            <a:r>
              <a:rPr lang="zh-CN" altLang="en-US" sz="1700" dirty="0"/>
              <a:t>其他用户</a:t>
            </a:r>
            <a:r>
              <a:rPr lang="zh-CN" altLang="en-US" sz="1700" dirty="0" smtClean="0"/>
              <a:t>的权力，</a:t>
            </a:r>
            <a:r>
              <a:rPr lang="zh-CN" altLang="en-US" sz="1700" dirty="0"/>
              <a:t>而且不能取消。</a:t>
            </a:r>
          </a:p>
        </p:txBody>
      </p:sp>
      <p:sp>
        <p:nvSpPr>
          <p:cNvPr id="12" name="页脚占位符 11"/>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20"/>
          </p:nvPr>
        </p:nvSpPr>
        <p:spPr/>
        <p:txBody>
          <a:bodyPr/>
          <a:lstStyle/>
          <a:p>
            <a:pPr algn="ctr"/>
            <a:fld id="{A24B006D-818D-47B3-9EBE-C5AB269A17AF}" type="slidenum">
              <a:rPr lang="en-US" altLang="zh-CN" smtClean="0"/>
              <a:pPr algn="ctr"/>
              <a:t>15</a:t>
            </a:fld>
            <a:endParaRPr lang="en-US" dirty="0"/>
          </a:p>
        </p:txBody>
      </p:sp>
    </p:spTree>
    <p:extLst>
      <p:ext uri="{BB962C8B-B14F-4D97-AF65-F5344CB8AC3E}">
        <p14:creationId xmlns:p14="http://schemas.microsoft.com/office/powerpoint/2010/main" val="756288301"/>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 calcmode="lin" valueType="num">
                                      <p:cBhvr additive="base">
                                        <p:cTn id="2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 calcmode="lin" valueType="num">
                                      <p:cBhvr additive="base">
                                        <p:cTn id="2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 calcmode="lin" valueType="num">
                                      <p:cBhvr additive="base">
                                        <p:cTn id="3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 calcmode="lin" valueType="num">
                                      <p:cBhvr additive="base">
                                        <p:cTn id="4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 calcmode="lin" valueType="num">
                                      <p:cBhvr additive="base">
                                        <p:cTn id="4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
                                            <p:txEl>
                                              <p:pRg st="11" end="11"/>
                                            </p:txEl>
                                          </p:spTgt>
                                        </p:tgtEl>
                                        <p:attrNameLst>
                                          <p:attrName>style.visibility</p:attrName>
                                        </p:attrNameLst>
                                      </p:cBhvr>
                                      <p:to>
                                        <p:strVal val="visible"/>
                                      </p:to>
                                    </p:set>
                                    <p:anim calcmode="lin" valueType="num">
                                      <p:cBhvr additive="base">
                                        <p:cTn id="4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自主访问控制</a:t>
            </a:r>
            <a:r>
              <a:rPr lang="zh-CN" altLang="en-US" sz="1400" dirty="0"/>
              <a:t>（</a:t>
            </a:r>
            <a:r>
              <a:rPr lang="en-US" altLang="zh-CN" sz="1400" dirty="0"/>
              <a:t>DAC</a:t>
            </a:r>
            <a:r>
              <a:rPr lang="zh-CN" altLang="en-US" sz="1400" dirty="0"/>
              <a:t>）</a:t>
            </a:r>
            <a:endParaRPr lang="zh-CN" altLang="en-US" dirty="0"/>
          </a:p>
        </p:txBody>
      </p:sp>
      <p:sp>
        <p:nvSpPr>
          <p:cNvPr id="3" name="文本占位符 2"/>
          <p:cNvSpPr>
            <a:spLocks noGrp="1"/>
          </p:cNvSpPr>
          <p:nvPr>
            <p:ph type="body" sz="quarter" idx="13"/>
          </p:nvPr>
        </p:nvSpPr>
        <p:spPr/>
        <p:txBody>
          <a:bodyPr/>
          <a:lstStyle/>
          <a:p>
            <a:r>
              <a:rPr lang="zh-CN" altLang="en-US" dirty="0" smtClean="0"/>
              <a:t>授权示例</a:t>
            </a:r>
            <a:endParaRPr lang="zh-CN" altLang="en-US" dirty="0"/>
          </a:p>
        </p:txBody>
      </p:sp>
      <p:sp>
        <p:nvSpPr>
          <p:cNvPr id="5" name="文本占位符 4"/>
          <p:cNvSpPr>
            <a:spLocks noGrp="1"/>
          </p:cNvSpPr>
          <p:nvPr>
            <p:ph type="body" sz="quarter" idx="16"/>
          </p:nvPr>
        </p:nvSpPr>
        <p:spPr>
          <a:xfrm>
            <a:off x="653891" y="835183"/>
            <a:ext cx="7770537" cy="3609569"/>
          </a:xfrm>
        </p:spPr>
        <p:txBody>
          <a:bodyPr>
            <a:normAutofit fontScale="77500" lnSpcReduction="20000"/>
          </a:bodyPr>
          <a:lstStyle/>
          <a:p>
            <a:r>
              <a:rPr lang="zh-CN" altLang="en-US" sz="2200" dirty="0"/>
              <a:t>授权示例：假定用户</a:t>
            </a:r>
            <a:r>
              <a:rPr lang="en-US" altLang="zh-CN" sz="2200" dirty="0" err="1"/>
              <a:t>WangPing</a:t>
            </a:r>
            <a:r>
              <a:rPr lang="zh-CN" altLang="en-US" sz="2200" dirty="0"/>
              <a:t>创建了表</a:t>
            </a:r>
            <a:r>
              <a:rPr lang="en-US" altLang="zh-CN" sz="2200" dirty="0" err="1"/>
              <a:t>RecipeDetail</a:t>
            </a:r>
            <a:r>
              <a:rPr lang="en-US" altLang="zh-CN" sz="2200" dirty="0"/>
              <a:t>, Medicine, </a:t>
            </a:r>
            <a:r>
              <a:rPr lang="en-US" altLang="zh-CN" sz="2200" dirty="0" err="1"/>
              <a:t>RecipeMaster</a:t>
            </a:r>
            <a:r>
              <a:rPr lang="en-US" altLang="zh-CN" sz="2200" dirty="0"/>
              <a:t>,</a:t>
            </a:r>
            <a:r>
              <a:rPr lang="zh-CN" altLang="en-US" sz="2200" dirty="0"/>
              <a:t>并且</a:t>
            </a:r>
            <a:r>
              <a:rPr lang="en-US" altLang="zh-CN" sz="2200" dirty="0" err="1"/>
              <a:t>WangPing</a:t>
            </a:r>
            <a:r>
              <a:rPr lang="zh-CN" altLang="en-US" sz="2200" dirty="0"/>
              <a:t>执行如下授权命令</a:t>
            </a:r>
            <a:r>
              <a:rPr lang="zh-CN" altLang="en-US" sz="2200" dirty="0" smtClean="0"/>
              <a:t>。</a:t>
            </a:r>
            <a:endParaRPr lang="zh-CN" altLang="en-US" sz="2200" dirty="0"/>
          </a:p>
          <a:p>
            <a:pPr marL="0" lvl="1" indent="268288">
              <a:buNone/>
            </a:pPr>
            <a:r>
              <a:rPr lang="en-US" altLang="zh-CN" sz="2100" dirty="0">
                <a:solidFill>
                  <a:schemeClr val="tx1"/>
                </a:solidFill>
              </a:rPr>
              <a:t>GRANT SELECT ON </a:t>
            </a:r>
            <a:r>
              <a:rPr lang="en-US" altLang="zh-CN" sz="2100" dirty="0" err="1">
                <a:solidFill>
                  <a:schemeClr val="tx1"/>
                </a:solidFill>
              </a:rPr>
              <a:t>RecipeDetail</a:t>
            </a:r>
            <a:r>
              <a:rPr lang="en-US" altLang="zh-CN" sz="2100" dirty="0">
                <a:solidFill>
                  <a:schemeClr val="tx1"/>
                </a:solidFill>
              </a:rPr>
              <a:t> TO </a:t>
            </a:r>
            <a:r>
              <a:rPr lang="en-US" altLang="zh-CN" sz="2100" dirty="0" err="1">
                <a:solidFill>
                  <a:schemeClr val="tx1"/>
                </a:solidFill>
              </a:rPr>
              <a:t>LiXia</a:t>
            </a:r>
            <a:r>
              <a:rPr lang="zh-CN" altLang="en-US" sz="2100" dirty="0">
                <a:solidFill>
                  <a:schemeClr val="tx1"/>
                </a:solidFill>
              </a:rPr>
              <a:t>；</a:t>
            </a:r>
          </a:p>
          <a:p>
            <a:pPr marL="0" lvl="1" indent="268288">
              <a:buNone/>
            </a:pPr>
            <a:r>
              <a:rPr lang="en-US" altLang="zh-CN" sz="2100" dirty="0">
                <a:solidFill>
                  <a:schemeClr val="tx1"/>
                </a:solidFill>
              </a:rPr>
              <a:t>GRANT SELECT ON </a:t>
            </a:r>
            <a:r>
              <a:rPr lang="en-US" altLang="zh-CN" sz="2100" dirty="0" err="1">
                <a:solidFill>
                  <a:schemeClr val="tx1"/>
                </a:solidFill>
              </a:rPr>
              <a:t>RecipeMaster</a:t>
            </a:r>
            <a:r>
              <a:rPr lang="en-US" altLang="zh-CN" sz="2100" dirty="0">
                <a:solidFill>
                  <a:schemeClr val="tx1"/>
                </a:solidFill>
              </a:rPr>
              <a:t> TO </a:t>
            </a:r>
            <a:r>
              <a:rPr lang="en-US" altLang="zh-CN" sz="2100" dirty="0" err="1">
                <a:solidFill>
                  <a:schemeClr val="tx1"/>
                </a:solidFill>
              </a:rPr>
              <a:t>LiXia</a:t>
            </a:r>
            <a:r>
              <a:rPr lang="en-US" altLang="zh-CN" sz="2100" dirty="0">
                <a:solidFill>
                  <a:schemeClr val="tx1"/>
                </a:solidFill>
              </a:rPr>
              <a:t> WITH GRANT OPTION</a:t>
            </a:r>
            <a:r>
              <a:rPr lang="zh-CN" altLang="en-US" sz="2100" dirty="0">
                <a:solidFill>
                  <a:schemeClr val="tx1"/>
                </a:solidFill>
              </a:rPr>
              <a:t>；</a:t>
            </a:r>
          </a:p>
          <a:p>
            <a:pPr marL="0" lvl="1" indent="268288">
              <a:buNone/>
            </a:pPr>
            <a:r>
              <a:rPr lang="en-US" altLang="zh-CN" sz="2100" dirty="0">
                <a:solidFill>
                  <a:schemeClr val="tx1"/>
                </a:solidFill>
              </a:rPr>
              <a:t>GRANT UPDATE</a:t>
            </a:r>
            <a:r>
              <a:rPr lang="zh-CN" altLang="en-US" sz="2100" dirty="0">
                <a:solidFill>
                  <a:schemeClr val="tx1"/>
                </a:solidFill>
              </a:rPr>
              <a:t>（</a:t>
            </a:r>
            <a:r>
              <a:rPr lang="en-US" altLang="zh-CN" sz="2100" dirty="0" err="1">
                <a:solidFill>
                  <a:schemeClr val="tx1"/>
                </a:solidFill>
              </a:rPr>
              <a:t>Mprice</a:t>
            </a:r>
            <a:r>
              <a:rPr lang="zh-CN" altLang="en-US" sz="2100" dirty="0">
                <a:solidFill>
                  <a:schemeClr val="tx1"/>
                </a:solidFill>
              </a:rPr>
              <a:t>） </a:t>
            </a:r>
            <a:r>
              <a:rPr lang="en-US" altLang="zh-CN" sz="2100" dirty="0">
                <a:solidFill>
                  <a:schemeClr val="tx1"/>
                </a:solidFill>
              </a:rPr>
              <a:t>ON Medicine TO </a:t>
            </a:r>
            <a:r>
              <a:rPr lang="en-US" altLang="zh-CN" sz="2100" dirty="0" err="1">
                <a:solidFill>
                  <a:schemeClr val="tx1"/>
                </a:solidFill>
              </a:rPr>
              <a:t>WangHao</a:t>
            </a:r>
            <a:r>
              <a:rPr lang="zh-CN" altLang="en-US" sz="2100" dirty="0">
                <a:solidFill>
                  <a:schemeClr val="tx1"/>
                </a:solidFill>
              </a:rPr>
              <a:t>；</a:t>
            </a:r>
          </a:p>
          <a:p>
            <a:pPr marL="0" lvl="1" indent="268288">
              <a:buNone/>
            </a:pPr>
            <a:r>
              <a:rPr lang="en-US" altLang="zh-CN" sz="2100" dirty="0">
                <a:solidFill>
                  <a:schemeClr val="tx1"/>
                </a:solidFill>
              </a:rPr>
              <a:t>GRANT REFERENCE</a:t>
            </a:r>
            <a:r>
              <a:rPr lang="zh-CN" altLang="en-US" sz="2100" dirty="0">
                <a:solidFill>
                  <a:schemeClr val="tx1"/>
                </a:solidFill>
              </a:rPr>
              <a:t>（</a:t>
            </a:r>
            <a:r>
              <a:rPr lang="en-US" altLang="zh-CN" sz="2100" dirty="0" err="1">
                <a:solidFill>
                  <a:schemeClr val="tx1"/>
                </a:solidFill>
              </a:rPr>
              <a:t>Mno</a:t>
            </a:r>
            <a:r>
              <a:rPr lang="zh-CN" altLang="en-US" sz="2100" dirty="0">
                <a:solidFill>
                  <a:schemeClr val="tx1"/>
                </a:solidFill>
              </a:rPr>
              <a:t>）</a:t>
            </a:r>
            <a:r>
              <a:rPr lang="en-US" altLang="zh-CN" sz="2100" dirty="0">
                <a:solidFill>
                  <a:schemeClr val="tx1"/>
                </a:solidFill>
              </a:rPr>
              <a:t>ON Medicine TO </a:t>
            </a:r>
            <a:r>
              <a:rPr lang="en-US" altLang="zh-CN" sz="2100" dirty="0" err="1">
                <a:solidFill>
                  <a:schemeClr val="tx1"/>
                </a:solidFill>
              </a:rPr>
              <a:t>ZhangYang</a:t>
            </a:r>
            <a:r>
              <a:rPr lang="zh-CN" altLang="en-US" sz="2100" dirty="0">
                <a:solidFill>
                  <a:schemeClr val="tx1"/>
                </a:solidFill>
              </a:rPr>
              <a:t>；</a:t>
            </a:r>
          </a:p>
          <a:p>
            <a:pPr marL="0" lvl="1" indent="268288">
              <a:buNone/>
            </a:pPr>
            <a:r>
              <a:rPr lang="en-US" altLang="zh-CN" sz="2100" dirty="0">
                <a:solidFill>
                  <a:schemeClr val="tx1"/>
                </a:solidFill>
              </a:rPr>
              <a:t>GRANT INSERT</a:t>
            </a:r>
            <a:r>
              <a:rPr lang="zh-CN" altLang="en-US" sz="2100" dirty="0">
                <a:solidFill>
                  <a:schemeClr val="tx1"/>
                </a:solidFill>
              </a:rPr>
              <a:t>，</a:t>
            </a:r>
            <a:r>
              <a:rPr lang="en-US" altLang="zh-CN" sz="2100" dirty="0">
                <a:solidFill>
                  <a:schemeClr val="tx1"/>
                </a:solidFill>
              </a:rPr>
              <a:t>DELETE ON </a:t>
            </a:r>
            <a:r>
              <a:rPr lang="en-US" altLang="zh-CN" sz="2100" dirty="0" err="1">
                <a:solidFill>
                  <a:schemeClr val="tx1"/>
                </a:solidFill>
              </a:rPr>
              <a:t>RecipeDetail</a:t>
            </a:r>
            <a:r>
              <a:rPr lang="en-US" altLang="zh-CN" sz="2100" dirty="0">
                <a:solidFill>
                  <a:schemeClr val="tx1"/>
                </a:solidFill>
              </a:rPr>
              <a:t> TO </a:t>
            </a:r>
            <a:r>
              <a:rPr lang="en-US" altLang="zh-CN" sz="2100" dirty="0" err="1">
                <a:solidFill>
                  <a:schemeClr val="tx1"/>
                </a:solidFill>
              </a:rPr>
              <a:t>MengFan</a:t>
            </a:r>
            <a:r>
              <a:rPr lang="en-US" altLang="zh-CN" sz="2100" dirty="0">
                <a:solidFill>
                  <a:schemeClr val="tx1"/>
                </a:solidFill>
              </a:rPr>
              <a:t> WITH GRANT OPTION</a:t>
            </a:r>
            <a:r>
              <a:rPr lang="zh-CN" altLang="en-US" sz="2100" dirty="0">
                <a:solidFill>
                  <a:schemeClr val="tx1"/>
                </a:solidFill>
              </a:rPr>
              <a:t>；</a:t>
            </a:r>
            <a:endParaRPr lang="en-US" altLang="zh-CN" sz="2100" dirty="0" smtClean="0">
              <a:solidFill>
                <a:schemeClr val="tx1"/>
              </a:solidFill>
            </a:endParaRPr>
          </a:p>
          <a:p>
            <a:pPr marL="554400" lvl="1"/>
            <a:r>
              <a:rPr lang="en-US" altLang="zh-CN" sz="1900" dirty="0" err="1"/>
              <a:t>LiXia</a:t>
            </a:r>
            <a:r>
              <a:rPr lang="zh-CN" altLang="en-US" sz="1900" dirty="0"/>
              <a:t>能够对</a:t>
            </a:r>
            <a:r>
              <a:rPr lang="en-US" altLang="zh-CN" sz="1900" dirty="0" err="1"/>
              <a:t>RecipeDetail</a:t>
            </a:r>
            <a:r>
              <a:rPr lang="zh-CN" altLang="en-US" sz="1900" dirty="0"/>
              <a:t>和</a:t>
            </a:r>
            <a:r>
              <a:rPr lang="en-US" altLang="zh-CN" sz="1900" dirty="0" err="1"/>
              <a:t>RecipeMaster</a:t>
            </a:r>
            <a:r>
              <a:rPr lang="zh-CN" altLang="en-US" sz="1900" dirty="0"/>
              <a:t>执行查询语句，并能将</a:t>
            </a:r>
            <a:r>
              <a:rPr lang="en-US" altLang="zh-CN" sz="1900" dirty="0" err="1"/>
              <a:t>RecipeMaster</a:t>
            </a:r>
            <a:r>
              <a:rPr lang="zh-CN" altLang="en-US" sz="1900" dirty="0"/>
              <a:t>的查询权限授予</a:t>
            </a:r>
            <a:r>
              <a:rPr lang="en-US" altLang="zh-CN" sz="1900" dirty="0" err="1"/>
              <a:t>DengTian</a:t>
            </a:r>
            <a:r>
              <a:rPr lang="zh-CN" altLang="en-US" sz="1900" dirty="0"/>
              <a:t>：</a:t>
            </a:r>
          </a:p>
          <a:p>
            <a:pPr marL="576000" lvl="2" indent="0">
              <a:buNone/>
            </a:pPr>
            <a:r>
              <a:rPr lang="en-US" altLang="zh-CN" sz="1900" dirty="0"/>
              <a:t>GRANT SELECT ON </a:t>
            </a:r>
            <a:r>
              <a:rPr lang="en-US" altLang="zh-CN" sz="1900" dirty="0" err="1"/>
              <a:t>RecipeMaster</a:t>
            </a:r>
            <a:r>
              <a:rPr lang="en-US" altLang="zh-CN" sz="1900" dirty="0"/>
              <a:t> TO </a:t>
            </a:r>
            <a:r>
              <a:rPr lang="en-US" altLang="zh-CN" sz="1900" dirty="0" err="1"/>
              <a:t>DengTian</a:t>
            </a:r>
            <a:r>
              <a:rPr lang="zh-CN" altLang="en-US" sz="1900" dirty="0"/>
              <a:t>；</a:t>
            </a:r>
          </a:p>
          <a:p>
            <a:pPr marL="554400" lvl="1"/>
            <a:r>
              <a:rPr lang="en-US" altLang="zh-CN" sz="1900" dirty="0" err="1"/>
              <a:t>WangHao</a:t>
            </a:r>
            <a:r>
              <a:rPr lang="zh-CN" altLang="en-US" sz="1900" dirty="0"/>
              <a:t>只能修改</a:t>
            </a:r>
            <a:r>
              <a:rPr lang="en-US" altLang="zh-CN" sz="1900" dirty="0"/>
              <a:t>Medicine</a:t>
            </a:r>
            <a:r>
              <a:rPr lang="zh-CN" altLang="en-US" sz="1900" dirty="0"/>
              <a:t>表中的</a:t>
            </a:r>
            <a:r>
              <a:rPr lang="en-US" altLang="zh-CN" sz="1900" dirty="0" err="1"/>
              <a:t>Mprice</a:t>
            </a:r>
            <a:r>
              <a:rPr lang="zh-CN" altLang="en-US" sz="1900" dirty="0"/>
              <a:t>列的值。</a:t>
            </a:r>
            <a:endParaRPr lang="en-US" altLang="zh-CN" sz="1900" dirty="0"/>
          </a:p>
          <a:p>
            <a:pPr marL="0" lvl="1" indent="0">
              <a:buNone/>
            </a:pPr>
            <a:endParaRPr lang="zh-CN" altLang="en-US" sz="1300" dirty="0"/>
          </a:p>
          <a:p>
            <a:r>
              <a:rPr lang="zh-CN" altLang="en-US" sz="2200" dirty="0"/>
              <a:t>下列两个语句</a:t>
            </a:r>
            <a:r>
              <a:rPr lang="en-US" altLang="zh-CN" sz="2200" dirty="0" err="1"/>
              <a:t>WangHao</a:t>
            </a:r>
            <a:r>
              <a:rPr lang="zh-CN" altLang="en-US" sz="2200" dirty="0"/>
              <a:t>能否执行？</a:t>
            </a:r>
          </a:p>
          <a:p>
            <a:pPr marL="0" lvl="1" indent="268288">
              <a:buNone/>
            </a:pPr>
            <a:r>
              <a:rPr lang="en-US" altLang="zh-CN" sz="1900" dirty="0">
                <a:solidFill>
                  <a:schemeClr val="tx1"/>
                </a:solidFill>
              </a:rPr>
              <a:t>UPDATE Medicine SET </a:t>
            </a:r>
            <a:r>
              <a:rPr lang="en-US" altLang="zh-CN" sz="1900" dirty="0" err="1" smtClean="0">
                <a:solidFill>
                  <a:schemeClr val="tx1"/>
                </a:solidFill>
              </a:rPr>
              <a:t>Mprice</a:t>
            </a:r>
            <a:r>
              <a:rPr lang="en-US" altLang="zh-CN" sz="1900" dirty="0" smtClean="0">
                <a:solidFill>
                  <a:schemeClr val="tx1"/>
                </a:solidFill>
              </a:rPr>
              <a:t> = 70</a:t>
            </a:r>
            <a:r>
              <a:rPr lang="zh-CN" altLang="en-US" sz="1900" dirty="0">
                <a:solidFill>
                  <a:schemeClr val="tx1"/>
                </a:solidFill>
              </a:rPr>
              <a:t>； </a:t>
            </a:r>
          </a:p>
          <a:p>
            <a:pPr marL="0" lvl="1" indent="268288">
              <a:buNone/>
            </a:pPr>
            <a:r>
              <a:rPr lang="en-US" altLang="zh-CN" sz="1900" dirty="0">
                <a:solidFill>
                  <a:schemeClr val="tx1"/>
                </a:solidFill>
              </a:rPr>
              <a:t>UPDATE Medicine SET </a:t>
            </a:r>
            <a:r>
              <a:rPr lang="en-US" altLang="zh-CN" sz="1900" dirty="0" err="1" smtClean="0">
                <a:solidFill>
                  <a:schemeClr val="tx1"/>
                </a:solidFill>
              </a:rPr>
              <a:t>Mprice</a:t>
            </a:r>
            <a:r>
              <a:rPr lang="en-US" altLang="zh-CN" sz="1900" dirty="0" smtClean="0">
                <a:solidFill>
                  <a:schemeClr val="tx1"/>
                </a:solidFill>
              </a:rPr>
              <a:t> = Mprice-10</a:t>
            </a:r>
            <a:r>
              <a:rPr lang="zh-CN" altLang="en-US" sz="1900" dirty="0">
                <a:solidFill>
                  <a:schemeClr val="tx1"/>
                </a:solidFill>
              </a:rPr>
              <a:t>；</a:t>
            </a:r>
            <a:endParaRPr lang="en-US" altLang="zh-CN" sz="1900" dirty="0">
              <a:solidFill>
                <a:schemeClr val="tx1"/>
              </a:solidFill>
            </a:endParaRPr>
          </a:p>
          <a:p>
            <a:endParaRPr lang="en-US" altLang="zh-CN" dirty="0" smtClean="0"/>
          </a:p>
          <a:p>
            <a:endParaRPr lang="en-US" altLang="zh-CN" dirty="0"/>
          </a:p>
          <a:p>
            <a:endParaRPr lang="zh-CN" altLang="en-US" dirty="0"/>
          </a:p>
        </p:txBody>
      </p:sp>
      <p:sp>
        <p:nvSpPr>
          <p:cNvPr id="12" name="页脚占位符 11"/>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20"/>
          </p:nvPr>
        </p:nvSpPr>
        <p:spPr/>
        <p:txBody>
          <a:bodyPr/>
          <a:lstStyle/>
          <a:p>
            <a:pPr algn="ctr"/>
            <a:fld id="{A24B006D-818D-47B3-9EBE-C5AB269A17AF}" type="slidenum">
              <a:rPr lang="en-US" altLang="zh-CN" smtClean="0"/>
              <a:pPr algn="ctr"/>
              <a:t>16</a:t>
            </a:fld>
            <a:endParaRPr lang="en-US" dirty="0"/>
          </a:p>
        </p:txBody>
      </p:sp>
    </p:spTree>
    <p:extLst>
      <p:ext uri="{BB962C8B-B14F-4D97-AF65-F5344CB8AC3E}">
        <p14:creationId xmlns:p14="http://schemas.microsoft.com/office/powerpoint/2010/main" val="2480491309"/>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anim calcmode="lin" valueType="num">
                                      <p:cBhvr additive="base">
                                        <p:cTn id="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anim calcmode="lin" valueType="num">
                                      <p:cBhvr additive="base">
                                        <p:cTn id="1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12" end="12"/>
                                            </p:txEl>
                                          </p:spTgt>
                                        </p:tgtEl>
                                        <p:attrNameLst>
                                          <p:attrName>style.visibility</p:attrName>
                                        </p:attrNameLst>
                                      </p:cBhvr>
                                      <p:to>
                                        <p:strVal val="visible"/>
                                      </p:to>
                                    </p:set>
                                    <p:anim calcmode="lin" valueType="num">
                                      <p:cBhvr additive="base">
                                        <p:cTn id="15"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自主访问控制</a:t>
            </a:r>
            <a:r>
              <a:rPr lang="zh-CN" altLang="en-US" sz="1400" dirty="0"/>
              <a:t>（</a:t>
            </a:r>
            <a:r>
              <a:rPr lang="en-US" altLang="zh-CN" sz="1400" dirty="0"/>
              <a:t>DAC</a:t>
            </a:r>
            <a:r>
              <a:rPr lang="zh-CN" altLang="en-US" sz="1400" dirty="0"/>
              <a:t>）</a:t>
            </a:r>
            <a:endParaRPr lang="zh-CN" altLang="en-US" dirty="0"/>
          </a:p>
        </p:txBody>
      </p:sp>
      <p:sp>
        <p:nvSpPr>
          <p:cNvPr id="3" name="文本占位符 2"/>
          <p:cNvSpPr>
            <a:spLocks noGrp="1"/>
          </p:cNvSpPr>
          <p:nvPr>
            <p:ph type="body" sz="quarter" idx="13"/>
          </p:nvPr>
        </p:nvSpPr>
        <p:spPr/>
        <p:txBody>
          <a:bodyPr/>
          <a:lstStyle/>
          <a:p>
            <a:r>
              <a:rPr lang="zh-CN" altLang="en-US" dirty="0" smtClean="0"/>
              <a:t>权限回收</a:t>
            </a:r>
            <a:endParaRPr lang="zh-CN" altLang="en-US" dirty="0"/>
          </a:p>
        </p:txBody>
      </p:sp>
      <p:sp>
        <p:nvSpPr>
          <p:cNvPr id="5" name="文本占位符 4"/>
          <p:cNvSpPr>
            <a:spLocks noGrp="1"/>
          </p:cNvSpPr>
          <p:nvPr>
            <p:ph type="body" sz="quarter" idx="16"/>
          </p:nvPr>
        </p:nvSpPr>
        <p:spPr>
          <a:xfrm>
            <a:off x="653891" y="835183"/>
            <a:ext cx="7770537" cy="3897601"/>
          </a:xfrm>
        </p:spPr>
        <p:txBody>
          <a:bodyPr>
            <a:normAutofit fontScale="92500" lnSpcReduction="20000"/>
          </a:bodyPr>
          <a:lstStyle/>
          <a:p>
            <a:r>
              <a:rPr lang="zh-CN" altLang="en-US" sz="2200" dirty="0"/>
              <a:t>收回权限格式</a:t>
            </a:r>
          </a:p>
          <a:p>
            <a:pPr marL="0" lvl="1" indent="268288">
              <a:buNone/>
            </a:pPr>
            <a:r>
              <a:rPr lang="en-US" altLang="zh-CN" dirty="0">
                <a:solidFill>
                  <a:schemeClr val="tx1"/>
                </a:solidFill>
              </a:rPr>
              <a:t>REVOKE [WITH GRANT OPTION FOR]{ALL </a:t>
            </a:r>
            <a:r>
              <a:rPr lang="en-US" altLang="zh-CN" dirty="0" err="1">
                <a:solidFill>
                  <a:schemeClr val="tx1"/>
                </a:solidFill>
              </a:rPr>
              <a:t>PRIVILEGES|privilege</a:t>
            </a:r>
            <a:r>
              <a:rPr lang="en-US" altLang="zh-CN" dirty="0">
                <a:solidFill>
                  <a:schemeClr val="tx1"/>
                </a:solidFill>
              </a:rPr>
              <a:t>{. Privilege….}}</a:t>
            </a:r>
          </a:p>
          <a:p>
            <a:pPr marL="0" lvl="1" indent="268288">
              <a:buNone/>
            </a:pPr>
            <a:r>
              <a:rPr lang="en-US" altLang="zh-CN" dirty="0">
                <a:solidFill>
                  <a:schemeClr val="tx1"/>
                </a:solidFill>
              </a:rPr>
              <a:t>ON [TABLE] </a:t>
            </a:r>
            <a:r>
              <a:rPr lang="en-US" altLang="zh-CN" dirty="0" err="1">
                <a:solidFill>
                  <a:schemeClr val="tx1"/>
                </a:solidFill>
              </a:rPr>
              <a:t>tablename|viewname</a:t>
            </a:r>
            <a:endParaRPr lang="en-US" altLang="zh-CN" dirty="0">
              <a:solidFill>
                <a:schemeClr val="tx1"/>
              </a:solidFill>
            </a:endParaRPr>
          </a:p>
          <a:p>
            <a:pPr marL="0" lvl="1" indent="268288">
              <a:buNone/>
            </a:pPr>
            <a:r>
              <a:rPr lang="en-US" altLang="zh-CN" dirty="0">
                <a:solidFill>
                  <a:schemeClr val="tx1"/>
                </a:solidFill>
              </a:rPr>
              <a:t>FROM [</a:t>
            </a:r>
            <a:r>
              <a:rPr lang="en-US" altLang="zh-CN" dirty="0" err="1">
                <a:solidFill>
                  <a:schemeClr val="tx1"/>
                </a:solidFill>
              </a:rPr>
              <a:t>PUBLIC|user_name</a:t>
            </a:r>
            <a:r>
              <a:rPr lang="en-US" altLang="zh-CN" dirty="0">
                <a:solidFill>
                  <a:schemeClr val="tx1"/>
                </a:solidFill>
              </a:rPr>
              <a:t>{,</a:t>
            </a:r>
            <a:r>
              <a:rPr lang="en-US" altLang="zh-CN" dirty="0" err="1">
                <a:solidFill>
                  <a:schemeClr val="tx1"/>
                </a:solidFill>
              </a:rPr>
              <a:t>user_name</a:t>
            </a:r>
            <a:r>
              <a:rPr lang="en-US" altLang="zh-CN" dirty="0">
                <a:solidFill>
                  <a:schemeClr val="tx1"/>
                </a:solidFill>
              </a:rPr>
              <a:t>…}]</a:t>
            </a:r>
          </a:p>
          <a:p>
            <a:pPr marL="0" lvl="1" indent="268288">
              <a:buNone/>
            </a:pPr>
            <a:r>
              <a:rPr lang="en-US" altLang="zh-CN" dirty="0">
                <a:solidFill>
                  <a:schemeClr val="tx1"/>
                </a:solidFill>
              </a:rPr>
              <a:t>[RESTRICT|CASCADE]</a:t>
            </a:r>
          </a:p>
          <a:p>
            <a:r>
              <a:rPr lang="zh-CN" altLang="en-US" sz="2200" dirty="0"/>
              <a:t>示例：若</a:t>
            </a:r>
            <a:r>
              <a:rPr lang="en-US" altLang="zh-CN" sz="2200" dirty="0" err="1"/>
              <a:t>WangPing</a:t>
            </a:r>
            <a:r>
              <a:rPr lang="zh-CN" altLang="en-US" sz="2200" dirty="0"/>
              <a:t>在授权后，发现用户的权限分配不恰当，就可以执行如下命令收回部分用户的操作权限：</a:t>
            </a:r>
          </a:p>
          <a:p>
            <a:pPr marL="0" lvl="1" indent="268288">
              <a:buNone/>
            </a:pPr>
            <a:r>
              <a:rPr lang="en-US" altLang="zh-CN" dirty="0">
                <a:solidFill>
                  <a:schemeClr val="tx1"/>
                </a:solidFill>
              </a:rPr>
              <a:t>REVOKE SELECT ON </a:t>
            </a:r>
            <a:r>
              <a:rPr lang="en-US" altLang="zh-CN" dirty="0" err="1">
                <a:solidFill>
                  <a:schemeClr val="tx1"/>
                </a:solidFill>
              </a:rPr>
              <a:t>RecipeDetail</a:t>
            </a:r>
            <a:r>
              <a:rPr lang="en-US" altLang="zh-CN" dirty="0">
                <a:solidFill>
                  <a:schemeClr val="tx1"/>
                </a:solidFill>
              </a:rPr>
              <a:t> FROM </a:t>
            </a:r>
            <a:r>
              <a:rPr lang="en-US" altLang="zh-CN" dirty="0" err="1">
                <a:solidFill>
                  <a:schemeClr val="tx1"/>
                </a:solidFill>
              </a:rPr>
              <a:t>LiXia</a:t>
            </a:r>
            <a:r>
              <a:rPr lang="zh-CN" altLang="en-US" dirty="0">
                <a:solidFill>
                  <a:schemeClr val="tx1"/>
                </a:solidFill>
              </a:rPr>
              <a:t>；</a:t>
            </a:r>
          </a:p>
          <a:p>
            <a:pPr marL="0" lvl="1" indent="268288">
              <a:buNone/>
            </a:pPr>
            <a:r>
              <a:rPr lang="en-US" altLang="zh-CN" dirty="0">
                <a:solidFill>
                  <a:schemeClr val="tx1"/>
                </a:solidFill>
              </a:rPr>
              <a:t>REVOKE UPDATE</a:t>
            </a:r>
            <a:r>
              <a:rPr lang="zh-CN" altLang="en-US" dirty="0">
                <a:solidFill>
                  <a:schemeClr val="tx1"/>
                </a:solidFill>
              </a:rPr>
              <a:t>（</a:t>
            </a:r>
            <a:r>
              <a:rPr lang="en-US" altLang="zh-CN" dirty="0" err="1">
                <a:solidFill>
                  <a:schemeClr val="tx1"/>
                </a:solidFill>
              </a:rPr>
              <a:t>Mprice</a:t>
            </a:r>
            <a:r>
              <a:rPr lang="zh-CN" altLang="en-US" dirty="0">
                <a:solidFill>
                  <a:schemeClr val="tx1"/>
                </a:solidFill>
              </a:rPr>
              <a:t>）</a:t>
            </a:r>
            <a:r>
              <a:rPr lang="en-US" altLang="zh-CN" dirty="0">
                <a:solidFill>
                  <a:schemeClr val="tx1"/>
                </a:solidFill>
              </a:rPr>
              <a:t>ON Medicine FROM </a:t>
            </a:r>
            <a:r>
              <a:rPr lang="en-US" altLang="zh-CN" dirty="0" err="1">
                <a:solidFill>
                  <a:schemeClr val="tx1"/>
                </a:solidFill>
              </a:rPr>
              <a:t>WangHao</a:t>
            </a:r>
            <a:r>
              <a:rPr lang="zh-CN" altLang="en-US" dirty="0">
                <a:solidFill>
                  <a:schemeClr val="tx1"/>
                </a:solidFill>
              </a:rPr>
              <a:t>；</a:t>
            </a:r>
          </a:p>
          <a:p>
            <a:pPr marL="0" lvl="1" indent="268288">
              <a:buNone/>
            </a:pPr>
            <a:r>
              <a:rPr lang="en-US" altLang="zh-CN" dirty="0">
                <a:solidFill>
                  <a:schemeClr val="tx1"/>
                </a:solidFill>
              </a:rPr>
              <a:t>REVOKE GRANT OPTION FOR SELECT ON </a:t>
            </a:r>
            <a:r>
              <a:rPr lang="en-US" altLang="zh-CN" dirty="0" err="1">
                <a:solidFill>
                  <a:schemeClr val="tx1"/>
                </a:solidFill>
              </a:rPr>
              <a:t>RecipeMaster</a:t>
            </a:r>
            <a:r>
              <a:rPr lang="en-US" altLang="zh-CN" dirty="0">
                <a:solidFill>
                  <a:schemeClr val="tx1"/>
                </a:solidFill>
              </a:rPr>
              <a:t> FROM </a:t>
            </a:r>
            <a:r>
              <a:rPr lang="en-US" altLang="zh-CN" dirty="0" err="1">
                <a:solidFill>
                  <a:schemeClr val="tx1"/>
                </a:solidFill>
              </a:rPr>
              <a:t>LiXia</a:t>
            </a:r>
            <a:r>
              <a:rPr lang="zh-CN" altLang="en-US" dirty="0">
                <a:solidFill>
                  <a:schemeClr val="tx1"/>
                </a:solidFill>
              </a:rPr>
              <a:t>；</a:t>
            </a:r>
          </a:p>
          <a:p>
            <a:r>
              <a:rPr lang="en-US" altLang="zh-CN" dirty="0"/>
              <a:t>RESTRICT</a:t>
            </a:r>
            <a:r>
              <a:rPr lang="zh-CN" altLang="en-US" dirty="0"/>
              <a:t>与</a:t>
            </a:r>
            <a:r>
              <a:rPr lang="en-US" altLang="zh-CN" dirty="0"/>
              <a:t>CASCADE</a:t>
            </a:r>
          </a:p>
          <a:p>
            <a:pPr marL="554400" lvl="1"/>
            <a:r>
              <a:rPr lang="zh-CN" altLang="en-US" sz="1700" dirty="0"/>
              <a:t>从一个用户那里收回权限可能导致其他用户也失去该权限。这一行为称为级联回收</a:t>
            </a:r>
            <a:r>
              <a:rPr lang="en-US" altLang="zh-CN" sz="1700" dirty="0"/>
              <a:t>CASCADE</a:t>
            </a:r>
            <a:r>
              <a:rPr lang="zh-CN" altLang="en-US" sz="1700" dirty="0"/>
              <a:t>。在大多数数据库系统中，级联回收是默认行为 。</a:t>
            </a:r>
          </a:p>
          <a:p>
            <a:pPr marL="554400" lvl="1"/>
            <a:r>
              <a:rPr lang="zh-CN" altLang="en-US" sz="1700" dirty="0"/>
              <a:t>可以指定</a:t>
            </a:r>
            <a:r>
              <a:rPr lang="en-US" altLang="zh-CN" sz="1700" dirty="0"/>
              <a:t>RESTRICT</a:t>
            </a:r>
            <a:r>
              <a:rPr lang="zh-CN" altLang="en-US" sz="1700" dirty="0"/>
              <a:t>方式：</a:t>
            </a:r>
            <a:r>
              <a:rPr lang="en-US" altLang="zh-CN" sz="1700" dirty="0"/>
              <a:t>REVOKE SELECT ON </a:t>
            </a:r>
            <a:r>
              <a:rPr lang="en-US" altLang="zh-CN" sz="1700" dirty="0" err="1"/>
              <a:t>RecipeMaster</a:t>
            </a:r>
            <a:r>
              <a:rPr lang="en-US" altLang="zh-CN" sz="1700" dirty="0"/>
              <a:t> FROM </a:t>
            </a:r>
            <a:r>
              <a:rPr lang="en-US" altLang="zh-CN" sz="1700" dirty="0" err="1"/>
              <a:t>LiXia</a:t>
            </a:r>
            <a:r>
              <a:rPr lang="en-US" altLang="zh-CN" sz="1700" dirty="0"/>
              <a:t> RESTRICT</a:t>
            </a:r>
            <a:r>
              <a:rPr lang="zh-CN" altLang="en-US" dirty="0"/>
              <a:t>；</a:t>
            </a:r>
            <a:endParaRPr lang="en-US" altLang="zh-CN" dirty="0" smtClean="0"/>
          </a:p>
          <a:p>
            <a:endParaRPr lang="en-US" altLang="zh-CN" dirty="0"/>
          </a:p>
          <a:p>
            <a:endParaRPr lang="zh-CN" altLang="en-US" dirty="0"/>
          </a:p>
        </p:txBody>
      </p:sp>
      <p:sp>
        <p:nvSpPr>
          <p:cNvPr id="12" name="页脚占位符 11"/>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20"/>
          </p:nvPr>
        </p:nvSpPr>
        <p:spPr/>
        <p:txBody>
          <a:bodyPr/>
          <a:lstStyle/>
          <a:p>
            <a:pPr algn="ctr"/>
            <a:fld id="{A24B006D-818D-47B3-9EBE-C5AB269A17AF}" type="slidenum">
              <a:rPr lang="en-US" altLang="zh-CN" smtClean="0"/>
              <a:pPr algn="ctr"/>
              <a:t>17</a:t>
            </a:fld>
            <a:endParaRPr lang="en-US" dirty="0"/>
          </a:p>
        </p:txBody>
      </p:sp>
    </p:spTree>
    <p:extLst>
      <p:ext uri="{BB962C8B-B14F-4D97-AF65-F5344CB8AC3E}">
        <p14:creationId xmlns:p14="http://schemas.microsoft.com/office/powerpoint/2010/main" val="1688426974"/>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 calcmode="lin" valueType="num">
                                      <p:cBhvr additive="base">
                                        <p:cTn id="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 calcmode="lin" valueType="num">
                                      <p:cBhvr additive="base">
                                        <p:cTn id="1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anim calcmode="lin" valueType="num">
                                      <p:cBhvr additive="base">
                                        <p:cTn id="1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anim calcmode="lin" valueType="num">
                                      <p:cBhvr additive="base">
                                        <p:cTn id="1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anim calcmode="lin" valueType="num">
                                      <p:cBhvr additive="base">
                                        <p:cTn id="2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 calcmode="lin" valueType="num">
                                      <p:cBhvr additive="base">
                                        <p:cTn id="2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anim calcmode="lin" valueType="num">
                                      <p:cBhvr additive="base">
                                        <p:cTn id="3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自主访问控制</a:t>
            </a:r>
            <a:r>
              <a:rPr lang="zh-CN" altLang="en-US" sz="1400" dirty="0"/>
              <a:t>（</a:t>
            </a:r>
            <a:r>
              <a:rPr lang="en-US" altLang="zh-CN" sz="1400" dirty="0"/>
              <a:t>DAC</a:t>
            </a:r>
            <a:r>
              <a:rPr lang="zh-CN" altLang="en-US" sz="1400" dirty="0"/>
              <a:t>）</a:t>
            </a:r>
            <a:endParaRPr lang="zh-CN" altLang="en-US" dirty="0"/>
          </a:p>
        </p:txBody>
      </p:sp>
      <p:sp>
        <p:nvSpPr>
          <p:cNvPr id="3" name="文本占位符 2"/>
          <p:cNvSpPr>
            <a:spLocks noGrp="1"/>
          </p:cNvSpPr>
          <p:nvPr>
            <p:ph type="body" sz="quarter" idx="13"/>
          </p:nvPr>
        </p:nvSpPr>
        <p:spPr/>
        <p:txBody>
          <a:bodyPr/>
          <a:lstStyle/>
          <a:p>
            <a:r>
              <a:rPr lang="zh-CN" altLang="en-US" dirty="0" smtClean="0"/>
              <a:t>授权粒度</a:t>
            </a:r>
            <a:endParaRPr lang="zh-CN" altLang="en-US" dirty="0"/>
          </a:p>
        </p:txBody>
      </p:sp>
      <p:sp>
        <p:nvSpPr>
          <p:cNvPr id="5" name="文本占位符 4"/>
          <p:cNvSpPr>
            <a:spLocks noGrp="1"/>
          </p:cNvSpPr>
          <p:nvPr>
            <p:ph type="body" sz="quarter" idx="16"/>
          </p:nvPr>
        </p:nvSpPr>
        <p:spPr>
          <a:xfrm>
            <a:off x="653891" y="835183"/>
            <a:ext cx="7770537" cy="3897601"/>
          </a:xfrm>
        </p:spPr>
        <p:txBody>
          <a:bodyPr>
            <a:normAutofit/>
          </a:bodyPr>
          <a:lstStyle/>
          <a:p>
            <a:r>
              <a:rPr lang="zh-CN" altLang="en-US" dirty="0"/>
              <a:t>授权粒度：指可以定义的数据对象的范围</a:t>
            </a:r>
          </a:p>
          <a:p>
            <a:pPr marL="554400" lvl="1"/>
            <a:r>
              <a:rPr lang="zh-CN" altLang="en-US" dirty="0"/>
              <a:t>它是衡量授权机制是否灵活的一个重要指标</a:t>
            </a:r>
          </a:p>
          <a:p>
            <a:pPr marL="554400" lvl="1"/>
            <a:r>
              <a:rPr lang="zh-CN" altLang="en-US" dirty="0"/>
              <a:t>授权定义中数据对象的粒度越细，即可以定义的数据对象的范围越小，授权子系统就越灵活，但系统定义与检查权限的开销会相应增大</a:t>
            </a:r>
          </a:p>
          <a:p>
            <a:pPr marL="554400" lvl="1"/>
            <a:r>
              <a:rPr lang="zh-CN" altLang="en-US" dirty="0"/>
              <a:t>能否提供与数据值有关的授权反映了授权子系统精巧</a:t>
            </a:r>
            <a:r>
              <a:rPr lang="zh-CN" altLang="en-US" dirty="0" smtClean="0"/>
              <a:t>程度</a:t>
            </a:r>
            <a:endParaRPr lang="en-US" altLang="zh-CN" dirty="0" smtClean="0"/>
          </a:p>
          <a:p>
            <a:pPr marL="0" lvl="1" indent="0">
              <a:buNone/>
            </a:pPr>
            <a:endParaRPr lang="zh-CN" altLang="en-US" sz="1200" dirty="0"/>
          </a:p>
          <a:p>
            <a:r>
              <a:rPr lang="zh-CN" altLang="en-US" dirty="0"/>
              <a:t>关系数据库中授权的数据对象粒度</a:t>
            </a:r>
          </a:p>
          <a:p>
            <a:pPr marL="554400" lvl="1"/>
            <a:r>
              <a:rPr lang="zh-CN" altLang="en-US" dirty="0"/>
              <a:t>数据库</a:t>
            </a:r>
          </a:p>
          <a:p>
            <a:pPr marL="554400" lvl="1"/>
            <a:r>
              <a:rPr lang="zh-CN" altLang="en-US" dirty="0"/>
              <a:t>表</a:t>
            </a:r>
          </a:p>
          <a:p>
            <a:pPr marL="554400" lvl="1"/>
            <a:r>
              <a:rPr lang="zh-CN" altLang="en-US" dirty="0"/>
              <a:t>属性列</a:t>
            </a:r>
          </a:p>
          <a:p>
            <a:pPr marL="554400" lvl="1"/>
            <a:r>
              <a:rPr lang="zh-CN" altLang="en-US" dirty="0" smtClean="0"/>
              <a:t>行</a:t>
            </a:r>
            <a:endParaRPr lang="en-US" altLang="zh-CN" dirty="0"/>
          </a:p>
          <a:p>
            <a:endParaRPr lang="zh-CN" altLang="en-US" dirty="0"/>
          </a:p>
        </p:txBody>
      </p:sp>
      <p:sp>
        <p:nvSpPr>
          <p:cNvPr id="12" name="页脚占位符 11"/>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20"/>
          </p:nvPr>
        </p:nvSpPr>
        <p:spPr/>
        <p:txBody>
          <a:bodyPr/>
          <a:lstStyle/>
          <a:p>
            <a:pPr algn="ctr"/>
            <a:fld id="{A24B006D-818D-47B3-9EBE-C5AB269A17AF}" type="slidenum">
              <a:rPr lang="en-US" altLang="zh-CN" smtClean="0"/>
              <a:pPr algn="ctr"/>
              <a:t>18</a:t>
            </a:fld>
            <a:endParaRPr lang="en-US" dirty="0"/>
          </a:p>
        </p:txBody>
      </p:sp>
    </p:spTree>
    <p:extLst>
      <p:ext uri="{BB962C8B-B14F-4D97-AF65-F5344CB8AC3E}">
        <p14:creationId xmlns:p14="http://schemas.microsoft.com/office/powerpoint/2010/main" val="1616285752"/>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 calcmode="lin" valueType="num">
                                      <p:cBhvr additive="base">
                                        <p:cTn id="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 calcmode="lin" valueType="num">
                                      <p:cBhvr additive="base">
                                        <p:cTn id="1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anim calcmode="lin" valueType="num">
                                      <p:cBhvr additive="base">
                                        <p:cTn id="1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anim calcmode="lin" valueType="num">
                                      <p:cBhvr additive="base">
                                        <p:cTn id="1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anim calcmode="lin" valueType="num">
                                      <p:cBhvr additive="base">
                                        <p:cTn id="2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a:t>基于角色的访问</a:t>
            </a:r>
            <a:r>
              <a:rPr lang="zh-CN" altLang="en-US" dirty="0" smtClean="0"/>
              <a:t>控制（</a:t>
            </a:r>
            <a:r>
              <a:rPr lang="en-US" altLang="zh-CN" dirty="0" smtClean="0"/>
              <a:t>RBAC</a:t>
            </a:r>
            <a:r>
              <a:rPr lang="zh-CN" altLang="en-US" dirty="0" smtClean="0"/>
              <a:t>）</a:t>
            </a:r>
            <a:endParaRPr lang="zh-CN" altLang="en-US" dirty="0"/>
          </a:p>
        </p:txBody>
      </p:sp>
      <p:sp>
        <p:nvSpPr>
          <p:cNvPr id="3" name="文本占位符 2"/>
          <p:cNvSpPr>
            <a:spLocks noGrp="1"/>
          </p:cNvSpPr>
          <p:nvPr>
            <p:ph type="body" sz="quarter" idx="13"/>
          </p:nvPr>
        </p:nvSpPr>
        <p:spPr/>
        <p:txBody>
          <a:bodyPr/>
          <a:lstStyle/>
          <a:p>
            <a:r>
              <a:rPr lang="zh-CN" altLang="en-US" dirty="0" smtClean="0"/>
              <a:t>特征</a:t>
            </a:r>
            <a:endParaRPr lang="zh-CN" altLang="en-US" dirty="0"/>
          </a:p>
        </p:txBody>
      </p:sp>
      <p:sp>
        <p:nvSpPr>
          <p:cNvPr id="5" name="文本占位符 4"/>
          <p:cNvSpPr>
            <a:spLocks noGrp="1"/>
          </p:cNvSpPr>
          <p:nvPr>
            <p:ph type="body" sz="quarter" idx="16"/>
          </p:nvPr>
        </p:nvSpPr>
        <p:spPr>
          <a:xfrm>
            <a:off x="653891" y="700337"/>
            <a:ext cx="8022565" cy="4284476"/>
          </a:xfrm>
        </p:spPr>
        <p:txBody>
          <a:bodyPr>
            <a:normAutofit/>
          </a:bodyPr>
          <a:lstStyle/>
          <a:p>
            <a:r>
              <a:rPr lang="en-US" altLang="zh-CN" dirty="0" smtClean="0"/>
              <a:t>RBAC</a:t>
            </a:r>
            <a:r>
              <a:rPr lang="zh-CN" altLang="en-US" dirty="0" smtClean="0"/>
              <a:t>方法</a:t>
            </a:r>
            <a:endParaRPr lang="en-US" altLang="zh-CN" dirty="0" smtClean="0"/>
          </a:p>
          <a:p>
            <a:pPr marL="554400" lvl="1"/>
            <a:r>
              <a:rPr lang="zh-CN" altLang="en-US" dirty="0" smtClean="0"/>
              <a:t>根据</a:t>
            </a:r>
            <a:r>
              <a:rPr lang="zh-CN" altLang="en-US" dirty="0"/>
              <a:t>管理中相对稳定的职权和责任来划分</a:t>
            </a:r>
            <a:r>
              <a:rPr lang="zh-CN" altLang="en-US" dirty="0" smtClean="0"/>
              <a:t>角色</a:t>
            </a:r>
            <a:endParaRPr lang="en-US" altLang="zh-CN" dirty="0"/>
          </a:p>
          <a:p>
            <a:pPr marL="554400" lvl="1"/>
            <a:r>
              <a:rPr lang="zh-CN" altLang="en-US" dirty="0" smtClean="0"/>
              <a:t>将</a:t>
            </a:r>
            <a:r>
              <a:rPr lang="zh-CN" altLang="en-US" dirty="0"/>
              <a:t>访问许可权分配给一定的</a:t>
            </a:r>
            <a:r>
              <a:rPr lang="zh-CN" altLang="en-US" dirty="0" smtClean="0"/>
              <a:t>角色</a:t>
            </a:r>
            <a:endParaRPr lang="en-US" altLang="zh-CN" dirty="0" smtClean="0"/>
          </a:p>
          <a:p>
            <a:pPr marL="554400" lvl="1"/>
            <a:r>
              <a:rPr lang="zh-CN" altLang="en-US" dirty="0" smtClean="0"/>
              <a:t>用户</a:t>
            </a:r>
            <a:r>
              <a:rPr lang="zh-CN" altLang="en-US" dirty="0"/>
              <a:t>通过饰演不同的角色</a:t>
            </a:r>
            <a:r>
              <a:rPr lang="zh-CN" altLang="en-US" dirty="0" smtClean="0"/>
              <a:t>获得访问许可</a:t>
            </a:r>
            <a:r>
              <a:rPr lang="zh-CN" altLang="en-US" dirty="0"/>
              <a:t>权</a:t>
            </a:r>
            <a:r>
              <a:rPr lang="zh-CN" altLang="en-US" dirty="0" smtClean="0"/>
              <a:t>。</a:t>
            </a:r>
            <a:endParaRPr lang="en-US" altLang="zh-CN" dirty="0" smtClean="0"/>
          </a:p>
          <a:p>
            <a:pPr lvl="1"/>
            <a:endParaRPr lang="zh-CN" altLang="en-US" dirty="0"/>
          </a:p>
        </p:txBody>
      </p:sp>
      <p:pic>
        <p:nvPicPr>
          <p:cNvPr id="1026" name="Picture 2" descr="13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736" y="2392524"/>
            <a:ext cx="4391538" cy="1656184"/>
          </a:xfrm>
          <a:prstGeom prst="round2DiagRect">
            <a:avLst>
              <a:gd name="adj1" fmla="val 16667"/>
              <a:gd name="adj2" fmla="val 0"/>
            </a:avLst>
          </a:prstGeom>
          <a:ln w="9525">
            <a:solidFill>
              <a:srgbClr val="FF0000"/>
            </a:solidFill>
            <a:miter lim="800000"/>
            <a:headEnd/>
            <a:tailEnd/>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2" name="页脚占位符 11"/>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20"/>
          </p:nvPr>
        </p:nvSpPr>
        <p:spPr/>
        <p:txBody>
          <a:bodyPr/>
          <a:lstStyle/>
          <a:p>
            <a:pPr algn="ctr"/>
            <a:fld id="{A24B006D-818D-47B3-9EBE-C5AB269A17AF}" type="slidenum">
              <a:rPr lang="en-US" altLang="zh-CN" smtClean="0"/>
              <a:pPr algn="ctr"/>
              <a:t>19</a:t>
            </a:fld>
            <a:endParaRPr lang="en-US" dirty="0"/>
          </a:p>
        </p:txBody>
      </p:sp>
    </p:spTree>
    <p:extLst>
      <p:ext uri="{BB962C8B-B14F-4D97-AF65-F5344CB8AC3E}">
        <p14:creationId xmlns:p14="http://schemas.microsoft.com/office/powerpoint/2010/main" val="1639790768"/>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数据库安全概述</a:t>
            </a:r>
            <a:endParaRPr lang="zh-CN" altLang="en-US" dirty="0"/>
          </a:p>
        </p:txBody>
      </p:sp>
      <p:sp>
        <p:nvSpPr>
          <p:cNvPr id="3" name="文本占位符 2"/>
          <p:cNvSpPr>
            <a:spLocks noGrp="1"/>
          </p:cNvSpPr>
          <p:nvPr>
            <p:ph type="body" sz="quarter" idx="13"/>
          </p:nvPr>
        </p:nvSpPr>
        <p:spPr/>
        <p:txBody>
          <a:bodyPr/>
          <a:lstStyle/>
          <a:p>
            <a:r>
              <a:rPr lang="zh-CN" altLang="en-US" dirty="0" smtClean="0"/>
              <a:t>数据库破坏方式与对策</a:t>
            </a:r>
            <a:endParaRPr lang="zh-CN" altLang="en-US" dirty="0"/>
          </a:p>
        </p:txBody>
      </p:sp>
      <p:sp>
        <p:nvSpPr>
          <p:cNvPr id="5" name="文本占位符 4"/>
          <p:cNvSpPr>
            <a:spLocks noGrp="1"/>
          </p:cNvSpPr>
          <p:nvPr>
            <p:ph type="body" sz="quarter" idx="16"/>
          </p:nvPr>
        </p:nvSpPr>
        <p:spPr>
          <a:xfrm>
            <a:off x="653891" y="628328"/>
            <a:ext cx="5899309" cy="2154908"/>
          </a:xfrm>
        </p:spPr>
        <p:txBody>
          <a:bodyPr>
            <a:normAutofit lnSpcReduction="10000"/>
          </a:bodyPr>
          <a:lstStyle/>
          <a:p>
            <a:pPr>
              <a:lnSpc>
                <a:spcPct val="150000"/>
              </a:lnSpc>
            </a:pPr>
            <a:r>
              <a:rPr lang="zh-CN" altLang="en-US" dirty="0" smtClean="0"/>
              <a:t>数据库的</a:t>
            </a:r>
            <a:r>
              <a:rPr lang="zh-CN" altLang="en-US" b="1" dirty="0">
                <a:solidFill>
                  <a:srgbClr val="FF0000"/>
                </a:solidFill>
              </a:rPr>
              <a:t>无意</a:t>
            </a:r>
            <a:r>
              <a:rPr lang="zh-CN" altLang="en-US" b="1" dirty="0" smtClean="0">
                <a:solidFill>
                  <a:srgbClr val="FF0000"/>
                </a:solidFill>
              </a:rPr>
              <a:t>破坏</a:t>
            </a:r>
            <a:r>
              <a:rPr lang="zh-CN" altLang="en-US" dirty="0" smtClean="0"/>
              <a:t>方式</a:t>
            </a:r>
            <a:endParaRPr lang="en-US" altLang="zh-CN" dirty="0" smtClean="0"/>
          </a:p>
          <a:p>
            <a:pPr marL="554400" lvl="1">
              <a:lnSpc>
                <a:spcPct val="150000"/>
              </a:lnSpc>
            </a:pPr>
            <a:r>
              <a:rPr lang="zh-CN" altLang="en-US" dirty="0"/>
              <a:t>并发存取所引起的数据异常；</a:t>
            </a:r>
          </a:p>
          <a:p>
            <a:pPr marL="554400" lvl="1">
              <a:lnSpc>
                <a:spcPct val="150000"/>
              </a:lnSpc>
            </a:pPr>
            <a:r>
              <a:rPr lang="zh-CN" altLang="en-US" dirty="0"/>
              <a:t>数据的分布存储造成的不一致；</a:t>
            </a:r>
          </a:p>
          <a:p>
            <a:pPr marL="554400" lvl="1">
              <a:lnSpc>
                <a:spcPct val="150000"/>
              </a:lnSpc>
            </a:pPr>
            <a:r>
              <a:rPr lang="zh-CN" altLang="en-US" dirty="0"/>
              <a:t>逻辑错误造成更新事务未遵守保持数据一致的原则；</a:t>
            </a:r>
          </a:p>
          <a:p>
            <a:pPr marL="554400" lvl="1">
              <a:lnSpc>
                <a:spcPct val="150000"/>
              </a:lnSpc>
            </a:pPr>
            <a:r>
              <a:rPr lang="zh-CN" altLang="en-US" dirty="0"/>
              <a:t>事务处理过程中系统崩溃。</a:t>
            </a:r>
            <a:endParaRPr lang="en-US" altLang="zh-CN" dirty="0" smtClean="0"/>
          </a:p>
          <a:p>
            <a:pPr>
              <a:lnSpc>
                <a:spcPct val="150000"/>
              </a:lnSpc>
            </a:pPr>
            <a:endParaRPr lang="zh-CN" altLang="en-US" dirty="0"/>
          </a:p>
        </p:txBody>
      </p:sp>
      <p:sp>
        <p:nvSpPr>
          <p:cNvPr id="6" name="文本占位符 4"/>
          <p:cNvSpPr txBox="1">
            <a:spLocks/>
          </p:cNvSpPr>
          <p:nvPr/>
        </p:nvSpPr>
        <p:spPr>
          <a:xfrm>
            <a:off x="653890" y="2932584"/>
            <a:ext cx="5899309" cy="1855581"/>
          </a:xfrm>
          <a:prstGeom prst="rect">
            <a:avLst/>
          </a:prstGeom>
        </p:spPr>
        <p:txBody>
          <a:bodyPr vert="horz" lIns="91440" tIns="45720" rIns="91440" bIns="45720" rtlCol="0">
            <a:normAutofit/>
          </a:bodyPr>
          <a:lstStyle>
            <a:lvl1pPr marL="266700" indent="-266700" algn="l" defTabSz="914400" rtl="0" eaLnBrk="1" latinLnBrk="0" hangingPunct="1">
              <a:spcBef>
                <a:spcPct val="20000"/>
              </a:spcBef>
              <a:buFont typeface="Wingdings" panose="05000000000000000000" pitchFamily="2" charset="2"/>
              <a:buChar char="l"/>
              <a:defRPr sz="2000" kern="1200">
                <a:solidFill>
                  <a:srgbClr val="14436A"/>
                </a:solidFill>
                <a:latin typeface="黑体" panose="02010609060101010101" pitchFamily="49" charset="-122"/>
                <a:ea typeface="黑体" panose="02010609060101010101" pitchFamily="49" charset="-122"/>
                <a:cs typeface="+mn-cs"/>
              </a:defRPr>
            </a:lvl1pPr>
            <a:lvl2pPr marL="266700" indent="-266700" algn="l" defTabSz="914400" rtl="0" eaLnBrk="1" latinLnBrk="0" hangingPunct="1">
              <a:spcBef>
                <a:spcPct val="20000"/>
              </a:spcBef>
              <a:buFont typeface="Wingdings" panose="05000000000000000000" pitchFamily="2" charset="2"/>
              <a:buChar char="l"/>
              <a:defRPr sz="1600" kern="1200">
                <a:solidFill>
                  <a:srgbClr val="14436A"/>
                </a:solidFill>
                <a:latin typeface="黑体" panose="02010609060101010101" pitchFamily="49" charset="-122"/>
                <a:ea typeface="黑体" panose="02010609060101010101" pitchFamily="49" charset="-122"/>
                <a:cs typeface="+mn-cs"/>
              </a:defRPr>
            </a:lvl2pPr>
            <a:lvl3pPr marL="266700" indent="-266700" algn="l" defTabSz="914400" rtl="0" eaLnBrk="1" latinLnBrk="0" hangingPunct="1">
              <a:spcBef>
                <a:spcPct val="20000"/>
              </a:spcBef>
              <a:buFont typeface="Wingdings" panose="05000000000000000000" pitchFamily="2" charset="2"/>
              <a:buChar char="l"/>
              <a:defRPr sz="1200" kern="1200">
                <a:solidFill>
                  <a:srgbClr val="14436A"/>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dirty="0" smtClean="0"/>
              <a:t>数据库的</a:t>
            </a:r>
            <a:r>
              <a:rPr lang="zh-CN" altLang="en-US" b="1" dirty="0" smtClean="0">
                <a:solidFill>
                  <a:srgbClr val="FF0000"/>
                </a:solidFill>
              </a:rPr>
              <a:t>恶意破坏</a:t>
            </a:r>
            <a:r>
              <a:rPr lang="zh-CN" altLang="en-US" dirty="0" smtClean="0"/>
              <a:t>方式</a:t>
            </a:r>
            <a:endParaRPr lang="en-US" altLang="zh-CN" dirty="0" smtClean="0"/>
          </a:p>
          <a:p>
            <a:pPr marL="554400" lvl="1">
              <a:lnSpc>
                <a:spcPct val="150000"/>
              </a:lnSpc>
            </a:pPr>
            <a:r>
              <a:rPr lang="zh-CN" altLang="en-US" dirty="0"/>
              <a:t>未经授权的读取数据；</a:t>
            </a:r>
          </a:p>
          <a:p>
            <a:pPr marL="554400" lvl="1">
              <a:lnSpc>
                <a:spcPct val="150000"/>
              </a:lnSpc>
            </a:pPr>
            <a:r>
              <a:rPr lang="zh-CN" altLang="en-US" dirty="0"/>
              <a:t>未经授权的修改数据；</a:t>
            </a:r>
          </a:p>
          <a:p>
            <a:pPr marL="554400" lvl="1">
              <a:lnSpc>
                <a:spcPct val="150000"/>
              </a:lnSpc>
            </a:pPr>
            <a:r>
              <a:rPr lang="zh-CN" altLang="en-US" dirty="0"/>
              <a:t>未经授权的破坏数据。</a:t>
            </a:r>
            <a:endParaRPr lang="en-US" altLang="zh-CN" dirty="0" smtClean="0"/>
          </a:p>
          <a:p>
            <a:pPr>
              <a:lnSpc>
                <a:spcPct val="150000"/>
              </a:lnSpc>
            </a:pPr>
            <a:endParaRPr lang="zh-CN" altLang="en-US" dirty="0"/>
          </a:p>
        </p:txBody>
      </p:sp>
      <p:grpSp>
        <p:nvGrpSpPr>
          <p:cNvPr id="13" name="组合 12"/>
          <p:cNvGrpSpPr/>
          <p:nvPr/>
        </p:nvGrpSpPr>
        <p:grpSpPr>
          <a:xfrm>
            <a:off x="5400092" y="1018641"/>
            <a:ext cx="3336534" cy="1008112"/>
            <a:chOff x="5519942" y="1096380"/>
            <a:chExt cx="3336534" cy="1008112"/>
          </a:xfrm>
        </p:grpSpPr>
        <p:sp>
          <p:nvSpPr>
            <p:cNvPr id="11" name="圆角矩形 10"/>
            <p:cNvSpPr/>
            <p:nvPr/>
          </p:nvSpPr>
          <p:spPr>
            <a:xfrm>
              <a:off x="6444208" y="1096380"/>
              <a:ext cx="2412268" cy="1008112"/>
            </a:xfrm>
            <a:prstGeom prst="roundRect">
              <a:avLst/>
            </a:prstGeom>
            <a:solidFill>
              <a:srgbClr val="FFFFCC"/>
            </a:solidFill>
          </p:spPr>
          <p:style>
            <a:lnRef idx="2">
              <a:schemeClr val="accent5"/>
            </a:lnRef>
            <a:fillRef idx="1">
              <a:schemeClr val="lt1"/>
            </a:fillRef>
            <a:effectRef idx="0">
              <a:schemeClr val="accent5"/>
            </a:effectRef>
            <a:fontRef idx="minor">
              <a:schemeClr val="dk1"/>
            </a:fontRef>
          </p:style>
          <p:txBody>
            <a:bodyPr rtlCol="0" anchor="ctr"/>
            <a:lstStyle/>
            <a:p>
              <a:pPr>
                <a:spcBef>
                  <a:spcPts val="600"/>
                </a:spcBef>
              </a:pPr>
              <a:r>
                <a:rPr lang="zh-CN" altLang="en-US" sz="1600" dirty="0">
                  <a:latin typeface="+mn-ea"/>
                </a:rPr>
                <a:t>完整性约束</a:t>
              </a:r>
              <a:r>
                <a:rPr lang="zh-CN" altLang="en-US" sz="1600" dirty="0" smtClean="0">
                  <a:latin typeface="+mn-ea"/>
                </a:rPr>
                <a:t>控制技术</a:t>
              </a:r>
              <a:endParaRPr lang="zh-CN" altLang="en-US" sz="1600" dirty="0">
                <a:latin typeface="+mn-ea"/>
              </a:endParaRPr>
            </a:p>
            <a:p>
              <a:pPr>
                <a:spcBef>
                  <a:spcPts val="600"/>
                </a:spcBef>
              </a:pPr>
              <a:r>
                <a:rPr lang="zh-CN" altLang="en-US" sz="1600" dirty="0">
                  <a:latin typeface="+mn-ea"/>
                </a:rPr>
                <a:t>并发</a:t>
              </a:r>
              <a:r>
                <a:rPr lang="zh-CN" altLang="en-US" sz="1600" dirty="0" smtClean="0">
                  <a:latin typeface="+mn-ea"/>
                </a:rPr>
                <a:t>控制技术</a:t>
              </a:r>
              <a:endParaRPr lang="zh-CN" altLang="en-US" sz="1600" dirty="0">
                <a:latin typeface="+mn-ea"/>
              </a:endParaRPr>
            </a:p>
            <a:p>
              <a:pPr>
                <a:spcBef>
                  <a:spcPts val="600"/>
                </a:spcBef>
              </a:pPr>
              <a:r>
                <a:rPr lang="zh-CN" altLang="en-US" sz="1600" dirty="0">
                  <a:latin typeface="+mn-ea"/>
                </a:rPr>
                <a:t>数据库恢复技术</a:t>
              </a:r>
            </a:p>
          </p:txBody>
        </p:sp>
        <p:sp>
          <p:nvSpPr>
            <p:cNvPr id="12" name="左箭头 11"/>
            <p:cNvSpPr/>
            <p:nvPr/>
          </p:nvSpPr>
          <p:spPr>
            <a:xfrm>
              <a:off x="5519942" y="1326323"/>
              <a:ext cx="924266" cy="579133"/>
            </a:xfrm>
            <a:prstGeom prst="leftArrow">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对策</a:t>
              </a:r>
              <a:endParaRPr lang="zh-CN" altLang="en-US" b="1" dirty="0">
                <a:solidFill>
                  <a:srgbClr val="FF0000"/>
                </a:solidFill>
              </a:endParaRPr>
            </a:p>
          </p:txBody>
        </p:sp>
      </p:grpSp>
      <p:grpSp>
        <p:nvGrpSpPr>
          <p:cNvPr id="14" name="组合 13"/>
          <p:cNvGrpSpPr/>
          <p:nvPr/>
        </p:nvGrpSpPr>
        <p:grpSpPr>
          <a:xfrm>
            <a:off x="3887924" y="3328628"/>
            <a:ext cx="3336534" cy="1008112"/>
            <a:chOff x="5519942" y="1096380"/>
            <a:chExt cx="3336534" cy="1008112"/>
          </a:xfrm>
        </p:grpSpPr>
        <p:sp>
          <p:nvSpPr>
            <p:cNvPr id="15" name="圆角矩形 14"/>
            <p:cNvSpPr/>
            <p:nvPr/>
          </p:nvSpPr>
          <p:spPr>
            <a:xfrm>
              <a:off x="6444208" y="1096380"/>
              <a:ext cx="2412268" cy="1008112"/>
            </a:xfrm>
            <a:prstGeom prst="roundRect">
              <a:avLst/>
            </a:prstGeom>
            <a:solidFill>
              <a:srgbClr val="FFFFCC"/>
            </a:solidFill>
          </p:spPr>
          <p:style>
            <a:lnRef idx="2">
              <a:schemeClr val="accent5"/>
            </a:lnRef>
            <a:fillRef idx="1">
              <a:schemeClr val="lt1"/>
            </a:fillRef>
            <a:effectRef idx="0">
              <a:schemeClr val="accent5"/>
            </a:effectRef>
            <a:fontRef idx="minor">
              <a:schemeClr val="dk1"/>
            </a:fontRef>
          </p:style>
          <p:txBody>
            <a:bodyPr rtlCol="0" anchor="ctr"/>
            <a:lstStyle/>
            <a:p>
              <a:pPr>
                <a:spcBef>
                  <a:spcPts val="600"/>
                </a:spcBef>
              </a:pPr>
              <a:r>
                <a:rPr lang="zh-CN" altLang="en-US" sz="1600" dirty="0">
                  <a:latin typeface="+mn-ea"/>
                </a:rPr>
                <a:t>数据库访问控制、身份鉴定、安全审计、数据加密等</a:t>
              </a:r>
            </a:p>
          </p:txBody>
        </p:sp>
        <p:sp>
          <p:nvSpPr>
            <p:cNvPr id="16" name="左箭头 15"/>
            <p:cNvSpPr/>
            <p:nvPr/>
          </p:nvSpPr>
          <p:spPr>
            <a:xfrm>
              <a:off x="5519942" y="1326323"/>
              <a:ext cx="924266" cy="579133"/>
            </a:xfrm>
            <a:prstGeom prst="leftArrow">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对策</a:t>
              </a:r>
              <a:endParaRPr lang="zh-CN" altLang="en-US" b="1" dirty="0">
                <a:solidFill>
                  <a:srgbClr val="FF0000"/>
                </a:solidFill>
              </a:endParaRPr>
            </a:p>
          </p:txBody>
        </p:sp>
      </p:grpSp>
      <p:sp>
        <p:nvSpPr>
          <p:cNvPr id="19" name="页脚占位符 18"/>
          <p:cNvSpPr>
            <a:spLocks noGrp="1"/>
          </p:cNvSpPr>
          <p:nvPr>
            <p:ph type="ftr" sz="quarter" idx="19"/>
          </p:nvPr>
        </p:nvSpPr>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20" name="灯片编号占位符 19"/>
          <p:cNvSpPr>
            <a:spLocks noGrp="1"/>
          </p:cNvSpPr>
          <p:nvPr>
            <p:ph type="sldNum" sz="quarter" idx="20"/>
          </p:nvPr>
        </p:nvSpPr>
        <p:spPr/>
        <p:txBody>
          <a:bodyPr/>
          <a:lstStyle/>
          <a:p>
            <a:pPr algn="ctr"/>
            <a:fld id="{A24B006D-818D-47B3-9EBE-C5AB269A17AF}" type="slidenum">
              <a:rPr lang="en-US" altLang="zh-CN" smtClean="0"/>
              <a:pPr algn="ctr"/>
              <a:t>2</a:t>
            </a:fld>
            <a:endParaRPr lang="en-US" dirty="0"/>
          </a:p>
        </p:txBody>
      </p:sp>
    </p:spTree>
    <p:extLst>
      <p:ext uri="{BB962C8B-B14F-4D97-AF65-F5344CB8AC3E}">
        <p14:creationId xmlns:p14="http://schemas.microsoft.com/office/powerpoint/2010/main" val="792058980"/>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a:t>基于角色的访问</a:t>
            </a:r>
            <a:r>
              <a:rPr lang="zh-CN" altLang="en-US" dirty="0" smtClean="0"/>
              <a:t>控制（</a:t>
            </a:r>
            <a:r>
              <a:rPr lang="en-US" altLang="zh-CN" dirty="0" smtClean="0"/>
              <a:t>RBAC</a:t>
            </a:r>
            <a:r>
              <a:rPr lang="zh-CN" altLang="en-US" dirty="0" smtClean="0"/>
              <a:t>）</a:t>
            </a:r>
            <a:endParaRPr lang="zh-CN" altLang="en-US" dirty="0"/>
          </a:p>
        </p:txBody>
      </p:sp>
      <p:sp>
        <p:nvSpPr>
          <p:cNvPr id="3" name="文本占位符 2"/>
          <p:cNvSpPr>
            <a:spLocks noGrp="1"/>
          </p:cNvSpPr>
          <p:nvPr>
            <p:ph type="body" sz="quarter" idx="13"/>
          </p:nvPr>
        </p:nvSpPr>
        <p:spPr/>
        <p:txBody>
          <a:bodyPr/>
          <a:lstStyle/>
          <a:p>
            <a:r>
              <a:rPr lang="zh-CN" altLang="en-US" dirty="0" smtClean="0"/>
              <a:t>特征</a:t>
            </a:r>
            <a:endParaRPr lang="zh-CN" altLang="en-US" dirty="0"/>
          </a:p>
        </p:txBody>
      </p:sp>
      <p:sp>
        <p:nvSpPr>
          <p:cNvPr id="5" name="文本占位符 4"/>
          <p:cNvSpPr>
            <a:spLocks noGrp="1"/>
          </p:cNvSpPr>
          <p:nvPr>
            <p:ph type="body" sz="quarter" idx="16"/>
          </p:nvPr>
        </p:nvSpPr>
        <p:spPr>
          <a:xfrm>
            <a:off x="653891" y="700337"/>
            <a:ext cx="4854213" cy="3708411"/>
          </a:xfrm>
        </p:spPr>
        <p:txBody>
          <a:bodyPr>
            <a:normAutofit/>
          </a:bodyPr>
          <a:lstStyle/>
          <a:p>
            <a:r>
              <a:rPr lang="zh-CN" altLang="en-US" dirty="0">
                <a:solidFill>
                  <a:srgbClr val="FF0000"/>
                </a:solidFill>
              </a:rPr>
              <a:t>角色的作用</a:t>
            </a:r>
            <a:endParaRPr lang="en-US" altLang="zh-CN" dirty="0">
              <a:solidFill>
                <a:srgbClr val="FF0000"/>
              </a:solidFill>
            </a:endParaRPr>
          </a:p>
          <a:p>
            <a:pPr marL="554400" lvl="1"/>
            <a:r>
              <a:rPr lang="zh-CN" altLang="en-US" dirty="0"/>
              <a:t>角色可以看作是一组操作的集合，不同的角色具有不同的操作</a:t>
            </a:r>
            <a:r>
              <a:rPr lang="zh-CN" altLang="en-US" dirty="0" smtClean="0"/>
              <a:t>集。</a:t>
            </a:r>
            <a:endParaRPr lang="en-US" altLang="zh-CN" dirty="0" smtClean="0"/>
          </a:p>
          <a:p>
            <a:pPr marL="554400" lvl="1"/>
            <a:r>
              <a:rPr lang="zh-CN" altLang="en-US" dirty="0" smtClean="0"/>
              <a:t>角色</a:t>
            </a:r>
            <a:r>
              <a:rPr lang="zh-CN" altLang="en-US" dirty="0"/>
              <a:t>是</a:t>
            </a:r>
            <a:r>
              <a:rPr lang="zh-CN" altLang="en-US" dirty="0" smtClean="0"/>
              <a:t>访问控制</a:t>
            </a:r>
            <a:r>
              <a:rPr lang="zh-CN" altLang="en-US" dirty="0"/>
              <a:t>中访问主体和受控对象之间的一座</a:t>
            </a:r>
            <a:r>
              <a:rPr lang="zh-CN" altLang="en-US" dirty="0" smtClean="0"/>
              <a:t>桥梁（</a:t>
            </a:r>
            <a:r>
              <a:rPr lang="zh-CN" altLang="en-US" b="1" dirty="0" smtClean="0">
                <a:solidFill>
                  <a:srgbClr val="FF0000"/>
                </a:solidFill>
              </a:rPr>
              <a:t>授权模板</a:t>
            </a:r>
            <a:r>
              <a:rPr lang="zh-CN" altLang="en-US" dirty="0" smtClean="0"/>
              <a:t>）。</a:t>
            </a:r>
            <a:endParaRPr lang="zh-CN" altLang="en-US" dirty="0"/>
          </a:p>
          <a:p>
            <a:r>
              <a:rPr lang="zh-CN" altLang="en-US" dirty="0" smtClean="0">
                <a:solidFill>
                  <a:srgbClr val="FF0000"/>
                </a:solidFill>
              </a:rPr>
              <a:t>角色与用户关系</a:t>
            </a:r>
            <a:r>
              <a:rPr lang="en-US" altLang="zh-CN" dirty="0" smtClean="0"/>
              <a:t>	</a:t>
            </a:r>
            <a:endParaRPr lang="zh-CN" altLang="en-US" dirty="0"/>
          </a:p>
          <a:p>
            <a:pPr marL="554400" lvl="1"/>
            <a:r>
              <a:rPr lang="zh-CN" altLang="en-US" dirty="0"/>
              <a:t>一个用户可经授权而拥有多个角色，一个角色可有多个用户组成</a:t>
            </a:r>
            <a:endParaRPr lang="en-US" altLang="zh-CN" dirty="0"/>
          </a:p>
          <a:p>
            <a:r>
              <a:rPr lang="zh-CN" altLang="en-US" dirty="0" smtClean="0">
                <a:solidFill>
                  <a:srgbClr val="FF0000"/>
                </a:solidFill>
              </a:rPr>
              <a:t>角色与许可关系</a:t>
            </a:r>
            <a:endParaRPr lang="en-US" altLang="zh-CN" dirty="0" smtClean="0">
              <a:solidFill>
                <a:srgbClr val="FF0000"/>
              </a:solidFill>
            </a:endParaRPr>
          </a:p>
          <a:p>
            <a:pPr marL="554400" lvl="1"/>
            <a:r>
              <a:rPr lang="zh-CN" altLang="en-US" dirty="0"/>
              <a:t>每个角色拥有多种许可，每个许可也可以授权给多个不同的角色，每个操作可施加与多个客体，每个客体可接受多个操作。</a:t>
            </a:r>
          </a:p>
          <a:p>
            <a:pPr lvl="1"/>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042" y="1384412"/>
            <a:ext cx="3399636" cy="2340260"/>
          </a:xfrm>
          <a:prstGeom prst="round2DiagRect">
            <a:avLst>
              <a:gd name="adj1" fmla="val 16667"/>
              <a:gd name="adj2" fmla="val 0"/>
            </a:avLst>
          </a:prstGeom>
          <a:ln w="3175" cap="sq">
            <a:solidFill>
              <a:srgbClr val="FF0000"/>
            </a:solidFill>
            <a:miter lim="800000"/>
          </a:ln>
          <a:effectLst>
            <a:outerShdw blurRad="254000" algn="tl" rotWithShape="0">
              <a:srgbClr val="000000">
                <a:alpha val="43000"/>
              </a:srgbClr>
            </a:outerShdw>
          </a:effectLst>
        </p:spPr>
      </p:pic>
      <p:sp>
        <p:nvSpPr>
          <p:cNvPr id="13" name="页脚占位符 12"/>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4" name="灯片编号占位符 13"/>
          <p:cNvSpPr>
            <a:spLocks noGrp="1"/>
          </p:cNvSpPr>
          <p:nvPr>
            <p:ph type="sldNum" sz="quarter" idx="20"/>
          </p:nvPr>
        </p:nvSpPr>
        <p:spPr/>
        <p:txBody>
          <a:bodyPr/>
          <a:lstStyle/>
          <a:p>
            <a:pPr algn="ctr"/>
            <a:fld id="{A24B006D-818D-47B3-9EBE-C5AB269A17AF}" type="slidenum">
              <a:rPr lang="en-US" altLang="zh-CN" smtClean="0"/>
              <a:pPr algn="ctr"/>
              <a:t>20</a:t>
            </a:fld>
            <a:endParaRPr lang="en-US" dirty="0"/>
          </a:p>
        </p:txBody>
      </p:sp>
    </p:spTree>
    <p:extLst>
      <p:ext uri="{BB962C8B-B14F-4D97-AF65-F5344CB8AC3E}">
        <p14:creationId xmlns:p14="http://schemas.microsoft.com/office/powerpoint/2010/main" val="740698845"/>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a:t>基于角色的访问</a:t>
            </a:r>
            <a:r>
              <a:rPr lang="zh-CN" altLang="en-US" dirty="0" smtClean="0"/>
              <a:t>控制（</a:t>
            </a:r>
            <a:r>
              <a:rPr lang="en-US" altLang="zh-CN" dirty="0" smtClean="0"/>
              <a:t>RBAC</a:t>
            </a:r>
            <a:r>
              <a:rPr lang="zh-CN" altLang="en-US" dirty="0" smtClean="0"/>
              <a:t>）</a:t>
            </a:r>
            <a:endParaRPr lang="zh-CN" altLang="en-US" dirty="0"/>
          </a:p>
        </p:txBody>
      </p:sp>
      <p:sp>
        <p:nvSpPr>
          <p:cNvPr id="3" name="文本占位符 2"/>
          <p:cNvSpPr>
            <a:spLocks noGrp="1"/>
          </p:cNvSpPr>
          <p:nvPr>
            <p:ph type="body" sz="quarter" idx="13"/>
          </p:nvPr>
        </p:nvSpPr>
        <p:spPr/>
        <p:txBody>
          <a:bodyPr/>
          <a:lstStyle/>
          <a:p>
            <a:r>
              <a:rPr lang="zh-CN" altLang="en-US" dirty="0" smtClean="0"/>
              <a:t>角色操作</a:t>
            </a:r>
            <a:endParaRPr lang="zh-CN" altLang="en-US" dirty="0"/>
          </a:p>
        </p:txBody>
      </p:sp>
      <p:sp>
        <p:nvSpPr>
          <p:cNvPr id="5" name="文本占位符 4"/>
          <p:cNvSpPr>
            <a:spLocks noGrp="1"/>
          </p:cNvSpPr>
          <p:nvPr>
            <p:ph type="body" sz="quarter" idx="16"/>
          </p:nvPr>
        </p:nvSpPr>
        <p:spPr>
          <a:xfrm>
            <a:off x="653891" y="835183"/>
            <a:ext cx="8022565" cy="4149629"/>
          </a:xfrm>
        </p:spPr>
        <p:txBody>
          <a:bodyPr>
            <a:normAutofit/>
          </a:bodyPr>
          <a:lstStyle/>
          <a:p>
            <a:r>
              <a:rPr lang="zh-CN" altLang="en-US" dirty="0" smtClean="0"/>
              <a:t>创建角色</a:t>
            </a:r>
            <a:endParaRPr lang="en-US" altLang="zh-CN" dirty="0" smtClean="0"/>
          </a:p>
          <a:p>
            <a:pPr marL="0" lvl="1" indent="268288">
              <a:buNone/>
            </a:pPr>
            <a:r>
              <a:rPr lang="en-US" altLang="zh-CN" dirty="0">
                <a:solidFill>
                  <a:schemeClr val="tx1"/>
                </a:solidFill>
              </a:rPr>
              <a:t>CRETAE ROLE Admin</a:t>
            </a:r>
            <a:r>
              <a:rPr lang="en-US" altLang="zh-CN" dirty="0" smtClean="0">
                <a:solidFill>
                  <a:schemeClr val="tx1"/>
                </a:solidFill>
              </a:rPr>
              <a:t>;</a:t>
            </a:r>
          </a:p>
          <a:p>
            <a:pPr marL="0" lvl="1" indent="268288">
              <a:buNone/>
            </a:pPr>
            <a:endParaRPr lang="en-US" altLang="zh-CN" sz="1200" dirty="0">
              <a:solidFill>
                <a:schemeClr val="tx1"/>
              </a:solidFill>
            </a:endParaRPr>
          </a:p>
          <a:p>
            <a:r>
              <a:rPr lang="zh-CN" altLang="en-US" dirty="0" smtClean="0"/>
              <a:t>角色授权</a:t>
            </a:r>
            <a:endParaRPr lang="en-US" altLang="zh-CN" dirty="0" smtClean="0"/>
          </a:p>
          <a:p>
            <a:pPr marL="0" lvl="1" indent="268288">
              <a:buNone/>
            </a:pPr>
            <a:r>
              <a:rPr lang="en-US" altLang="zh-CN" dirty="0">
                <a:solidFill>
                  <a:schemeClr val="tx1"/>
                </a:solidFill>
              </a:rPr>
              <a:t>GRANT SELECT ON </a:t>
            </a:r>
            <a:r>
              <a:rPr lang="en-US" altLang="zh-CN" dirty="0" err="1">
                <a:solidFill>
                  <a:schemeClr val="tx1"/>
                </a:solidFill>
              </a:rPr>
              <a:t>RecipeMaster</a:t>
            </a:r>
            <a:r>
              <a:rPr lang="en-US" altLang="zh-CN" dirty="0">
                <a:solidFill>
                  <a:schemeClr val="tx1"/>
                </a:solidFill>
              </a:rPr>
              <a:t> TO Admin</a:t>
            </a:r>
            <a:r>
              <a:rPr lang="en-US" altLang="zh-CN" dirty="0" smtClean="0">
                <a:solidFill>
                  <a:schemeClr val="tx1"/>
                </a:solidFill>
              </a:rPr>
              <a:t>;</a:t>
            </a:r>
          </a:p>
          <a:p>
            <a:pPr marL="0" lvl="1" indent="268288">
              <a:buNone/>
            </a:pPr>
            <a:endParaRPr lang="en-US" altLang="zh-CN" sz="1200" dirty="0">
              <a:solidFill>
                <a:schemeClr val="tx1"/>
              </a:solidFill>
            </a:endParaRPr>
          </a:p>
          <a:p>
            <a:r>
              <a:rPr lang="zh-CN" altLang="en-US" dirty="0" smtClean="0"/>
              <a:t>角色授予用户或其他角色</a:t>
            </a:r>
            <a:endParaRPr lang="en-US" altLang="zh-CN" dirty="0" smtClean="0"/>
          </a:p>
          <a:p>
            <a:pPr marL="0" lvl="1" indent="268288">
              <a:buNone/>
            </a:pPr>
            <a:r>
              <a:rPr lang="en-US" altLang="zh-CN" dirty="0">
                <a:solidFill>
                  <a:schemeClr val="tx1"/>
                </a:solidFill>
              </a:rPr>
              <a:t>GRANT Admin TO </a:t>
            </a:r>
            <a:r>
              <a:rPr lang="en-US" altLang="zh-CN" dirty="0" err="1">
                <a:solidFill>
                  <a:schemeClr val="tx1"/>
                </a:solidFill>
              </a:rPr>
              <a:t>LiXia</a:t>
            </a:r>
            <a:r>
              <a:rPr lang="en-US" altLang="zh-CN" dirty="0">
                <a:solidFill>
                  <a:schemeClr val="tx1"/>
                </a:solidFill>
              </a:rPr>
              <a:t>;</a:t>
            </a:r>
          </a:p>
          <a:p>
            <a:pPr marL="0" lvl="1" indent="268288">
              <a:buNone/>
            </a:pPr>
            <a:r>
              <a:rPr lang="en-US" altLang="zh-CN" dirty="0">
                <a:solidFill>
                  <a:schemeClr val="tx1"/>
                </a:solidFill>
              </a:rPr>
              <a:t>CREATE ROLE Manager;</a:t>
            </a:r>
          </a:p>
          <a:p>
            <a:pPr marL="0" lvl="1" indent="268288">
              <a:buNone/>
            </a:pPr>
            <a:r>
              <a:rPr lang="en-US" altLang="zh-CN" dirty="0">
                <a:solidFill>
                  <a:schemeClr val="tx1"/>
                </a:solidFill>
              </a:rPr>
              <a:t>GRANT Admin to Manager;</a:t>
            </a:r>
          </a:p>
          <a:p>
            <a:pPr marL="0" lvl="1" indent="268288">
              <a:buNone/>
            </a:pPr>
            <a:r>
              <a:rPr lang="en-US" altLang="zh-CN" dirty="0">
                <a:solidFill>
                  <a:schemeClr val="tx1"/>
                </a:solidFill>
              </a:rPr>
              <a:t>GRANT Manager TO </a:t>
            </a:r>
            <a:r>
              <a:rPr lang="en-US" altLang="zh-CN" dirty="0" err="1">
                <a:solidFill>
                  <a:schemeClr val="tx1"/>
                </a:solidFill>
              </a:rPr>
              <a:t>WangHao</a:t>
            </a:r>
            <a:r>
              <a:rPr lang="en-US" altLang="zh-CN" dirty="0">
                <a:solidFill>
                  <a:schemeClr val="tx1"/>
                </a:solidFill>
              </a:rPr>
              <a:t>;</a:t>
            </a:r>
          </a:p>
          <a:p>
            <a:pPr marL="0" lvl="1" indent="0">
              <a:buNone/>
            </a:pPr>
            <a:r>
              <a:rPr lang="zh-CN" altLang="en-US" dirty="0" smtClean="0"/>
              <a:t>   角色</a:t>
            </a:r>
            <a:r>
              <a:rPr lang="en-US" altLang="zh-CN" dirty="0"/>
              <a:t>Manager</a:t>
            </a:r>
            <a:r>
              <a:rPr lang="zh-CN" altLang="en-US" dirty="0"/>
              <a:t>除具有直接赋予它的权限外，还继承了角色</a:t>
            </a:r>
            <a:r>
              <a:rPr lang="en-US" altLang="zh-CN" dirty="0"/>
              <a:t>Admin</a:t>
            </a:r>
            <a:r>
              <a:rPr lang="zh-CN" altLang="en-US" dirty="0"/>
              <a:t>具有的权限。</a:t>
            </a:r>
          </a:p>
          <a:p>
            <a:pPr marL="0" lvl="1" indent="268288">
              <a:buNone/>
            </a:pPr>
            <a:endParaRPr lang="zh-CN" altLang="en-US" dirty="0"/>
          </a:p>
        </p:txBody>
      </p:sp>
      <p:sp>
        <p:nvSpPr>
          <p:cNvPr id="12" name="页脚占位符 11"/>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20"/>
          </p:nvPr>
        </p:nvSpPr>
        <p:spPr/>
        <p:txBody>
          <a:bodyPr/>
          <a:lstStyle/>
          <a:p>
            <a:pPr algn="ctr"/>
            <a:fld id="{A24B006D-818D-47B3-9EBE-C5AB269A17AF}" type="slidenum">
              <a:rPr lang="en-US" altLang="zh-CN" smtClean="0"/>
              <a:pPr algn="ctr"/>
              <a:t>21</a:t>
            </a:fld>
            <a:endParaRPr lang="en-US" dirty="0"/>
          </a:p>
        </p:txBody>
      </p:sp>
    </p:spTree>
    <p:extLst>
      <p:ext uri="{BB962C8B-B14F-4D97-AF65-F5344CB8AC3E}">
        <p14:creationId xmlns:p14="http://schemas.microsoft.com/office/powerpoint/2010/main" val="2840896513"/>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 calcmode="lin" valueType="num">
                                      <p:cBhvr additive="base">
                                        <p:cTn id="1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 calcmode="lin" valueType="num">
                                      <p:cBhvr additive="base">
                                        <p:cTn id="1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 calcmode="lin" valueType="num">
                                      <p:cBhvr additive="base">
                                        <p:cTn id="2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 calcmode="lin" valueType="num">
                                      <p:cBhvr additive="base">
                                        <p:cTn id="2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anim calcmode="lin" valueType="num">
                                      <p:cBhvr additive="base">
                                        <p:cTn id="2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anim calcmode="lin" valueType="num">
                                      <p:cBhvr additive="base">
                                        <p:cTn id="3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9780" y="114543"/>
            <a:ext cx="5623420" cy="353275"/>
          </a:xfrm>
        </p:spPr>
        <p:txBody>
          <a:bodyPr/>
          <a:lstStyle/>
          <a:p>
            <a:r>
              <a:rPr lang="en-US" altLang="zh-CN" dirty="0" smtClean="0"/>
              <a:t>4.</a:t>
            </a:r>
            <a:r>
              <a:rPr lang="zh-CN" altLang="en-US" dirty="0" smtClean="0"/>
              <a:t>强制访问控制</a:t>
            </a:r>
            <a:r>
              <a:rPr lang="zh-CN" altLang="en-US" dirty="0"/>
              <a:t>（</a:t>
            </a:r>
            <a:r>
              <a:rPr lang="en-US" altLang="zh-CN" dirty="0" smtClean="0"/>
              <a:t>MAC</a:t>
            </a:r>
            <a:r>
              <a:rPr lang="zh-CN" altLang="en-US" dirty="0" smtClean="0"/>
              <a:t>）</a:t>
            </a:r>
            <a:endParaRPr lang="zh-CN" altLang="en-US" dirty="0"/>
          </a:p>
        </p:txBody>
      </p:sp>
      <p:sp>
        <p:nvSpPr>
          <p:cNvPr id="3" name="文本占位符 2"/>
          <p:cNvSpPr>
            <a:spLocks noGrp="1"/>
          </p:cNvSpPr>
          <p:nvPr>
            <p:ph type="body" sz="quarter" idx="13"/>
          </p:nvPr>
        </p:nvSpPr>
        <p:spPr/>
        <p:txBody>
          <a:bodyPr/>
          <a:lstStyle/>
          <a:p>
            <a:r>
              <a:rPr lang="zh-CN" altLang="en-US" dirty="0" smtClean="0"/>
              <a:t>特征</a:t>
            </a:r>
            <a:endParaRPr lang="zh-CN" altLang="en-US" dirty="0"/>
          </a:p>
        </p:txBody>
      </p:sp>
      <p:sp>
        <p:nvSpPr>
          <p:cNvPr id="5" name="文本占位符 4"/>
          <p:cNvSpPr>
            <a:spLocks noGrp="1"/>
          </p:cNvSpPr>
          <p:nvPr>
            <p:ph type="body" sz="quarter" idx="16"/>
          </p:nvPr>
        </p:nvSpPr>
        <p:spPr>
          <a:xfrm>
            <a:off x="653891" y="835183"/>
            <a:ext cx="7374493" cy="3414101"/>
          </a:xfrm>
        </p:spPr>
        <p:txBody>
          <a:bodyPr>
            <a:normAutofit/>
          </a:bodyPr>
          <a:lstStyle/>
          <a:p>
            <a:r>
              <a:rPr lang="zh-CN" altLang="en-US" dirty="0"/>
              <a:t>强制访问</a:t>
            </a:r>
            <a:r>
              <a:rPr lang="zh-CN" altLang="en-US" dirty="0" smtClean="0"/>
              <a:t>控制：</a:t>
            </a:r>
            <a:r>
              <a:rPr lang="en-US" altLang="zh-CN" dirty="0" smtClean="0"/>
              <a:t>Mandatory Access Control</a:t>
            </a:r>
          </a:p>
          <a:p>
            <a:pPr marL="554400" lvl="1"/>
            <a:r>
              <a:rPr lang="zh-CN" altLang="en-US" dirty="0"/>
              <a:t>目标是限制主体或发起者访问或对对象或目标执行某种操作的能力</a:t>
            </a:r>
            <a:r>
              <a:rPr lang="zh-CN" altLang="en-US" dirty="0" smtClean="0"/>
              <a:t>。</a:t>
            </a:r>
            <a:endParaRPr lang="en-US" altLang="zh-CN" dirty="0" smtClean="0"/>
          </a:p>
          <a:p>
            <a:pPr marL="554400" lvl="1"/>
            <a:r>
              <a:rPr lang="zh-CN" altLang="en-US" dirty="0"/>
              <a:t>主体通常是一个进程或</a:t>
            </a:r>
            <a:r>
              <a:rPr lang="zh-CN" altLang="en-US" dirty="0" smtClean="0"/>
              <a:t>线程</a:t>
            </a:r>
            <a:endParaRPr lang="en-US" altLang="zh-CN" dirty="0" smtClean="0"/>
          </a:p>
          <a:p>
            <a:pPr marL="554400" lvl="1"/>
            <a:r>
              <a:rPr lang="zh-CN" altLang="en-US" dirty="0"/>
              <a:t>对象可能是对象为表、视图</a:t>
            </a:r>
            <a:r>
              <a:rPr lang="zh-CN" altLang="en-US" dirty="0" smtClean="0"/>
              <a:t>、索引、过程等</a:t>
            </a:r>
            <a:endParaRPr lang="en-US" altLang="zh-CN" dirty="0" smtClean="0"/>
          </a:p>
          <a:p>
            <a:pPr marL="554400" lvl="1"/>
            <a:r>
              <a:rPr lang="zh-CN" altLang="en-US" dirty="0"/>
              <a:t>主体的敏感标记称为许可证级别（</a:t>
            </a:r>
            <a:r>
              <a:rPr lang="en-US" altLang="zh-CN" dirty="0"/>
              <a:t>Clearance Level</a:t>
            </a:r>
            <a:r>
              <a:rPr lang="zh-CN" altLang="en-US" dirty="0"/>
              <a:t>），客体的敏感标记称为密级（</a:t>
            </a:r>
            <a:r>
              <a:rPr lang="en-US" altLang="zh-CN" dirty="0"/>
              <a:t>Classification Level</a:t>
            </a:r>
            <a:r>
              <a:rPr lang="zh-CN" altLang="en-US" dirty="0" smtClean="0"/>
              <a:t>）</a:t>
            </a:r>
            <a:endParaRPr lang="en-US" altLang="zh-CN" dirty="0" smtClean="0"/>
          </a:p>
          <a:p>
            <a:pPr marL="554400" lvl="1"/>
            <a:r>
              <a:rPr lang="zh-CN" altLang="en-US" dirty="0"/>
              <a:t>每一个数据对象被标以一定的密级，每一个用户也被授予某一个级别的许可证，对于任意一个对象，只有具有合法许可证的用户才可以存取</a:t>
            </a:r>
            <a:endParaRPr lang="en-US" altLang="zh-CN" dirty="0"/>
          </a:p>
          <a:p>
            <a:pPr marL="554400" lvl="1"/>
            <a:r>
              <a:rPr lang="en-US" altLang="zh-CN" dirty="0" smtClean="0"/>
              <a:t>B1</a:t>
            </a:r>
            <a:r>
              <a:rPr lang="zh-CN" altLang="en-US" dirty="0"/>
              <a:t>级，严格</a:t>
            </a:r>
          </a:p>
          <a:p>
            <a:pPr lvl="1"/>
            <a:endParaRPr lang="zh-CN" altLang="en-US" dirty="0"/>
          </a:p>
        </p:txBody>
      </p:sp>
      <p:sp>
        <p:nvSpPr>
          <p:cNvPr id="12" name="页脚占位符 11"/>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20"/>
          </p:nvPr>
        </p:nvSpPr>
        <p:spPr/>
        <p:txBody>
          <a:bodyPr/>
          <a:lstStyle/>
          <a:p>
            <a:pPr algn="ctr"/>
            <a:fld id="{A24B006D-818D-47B3-9EBE-C5AB269A17AF}" type="slidenum">
              <a:rPr lang="en-US" altLang="zh-CN" smtClean="0"/>
              <a:pPr algn="ctr"/>
              <a:t>22</a:t>
            </a:fld>
            <a:endParaRPr lang="en-US" dirty="0"/>
          </a:p>
        </p:txBody>
      </p:sp>
    </p:spTree>
    <p:extLst>
      <p:ext uri="{BB962C8B-B14F-4D97-AF65-F5344CB8AC3E}">
        <p14:creationId xmlns:p14="http://schemas.microsoft.com/office/powerpoint/2010/main" val="2802353656"/>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9780" y="114543"/>
            <a:ext cx="5623420" cy="353275"/>
          </a:xfrm>
        </p:spPr>
        <p:txBody>
          <a:bodyPr/>
          <a:lstStyle/>
          <a:p>
            <a:r>
              <a:rPr lang="en-US" altLang="zh-CN" dirty="0" smtClean="0"/>
              <a:t>4.</a:t>
            </a:r>
            <a:r>
              <a:rPr lang="zh-CN" altLang="en-US" dirty="0" smtClean="0"/>
              <a:t>强制访问控制</a:t>
            </a:r>
            <a:r>
              <a:rPr lang="zh-CN" altLang="en-US" dirty="0"/>
              <a:t>（</a:t>
            </a:r>
            <a:r>
              <a:rPr lang="en-US" altLang="zh-CN" dirty="0" smtClean="0"/>
              <a:t>MAC</a:t>
            </a:r>
            <a:r>
              <a:rPr lang="zh-CN" altLang="en-US" dirty="0" smtClean="0"/>
              <a:t>）</a:t>
            </a:r>
            <a:endParaRPr lang="zh-CN" altLang="en-US" dirty="0"/>
          </a:p>
        </p:txBody>
      </p:sp>
      <p:sp>
        <p:nvSpPr>
          <p:cNvPr id="3" name="文本占位符 2"/>
          <p:cNvSpPr>
            <a:spLocks noGrp="1"/>
          </p:cNvSpPr>
          <p:nvPr>
            <p:ph type="body" sz="quarter" idx="13"/>
          </p:nvPr>
        </p:nvSpPr>
        <p:spPr/>
        <p:txBody>
          <a:bodyPr/>
          <a:lstStyle/>
          <a:p>
            <a:r>
              <a:rPr lang="zh-CN" altLang="en-US" dirty="0"/>
              <a:t>访问</a:t>
            </a:r>
            <a:r>
              <a:rPr lang="zh-CN" altLang="en-US" dirty="0" smtClean="0"/>
              <a:t>规则</a:t>
            </a:r>
            <a:endParaRPr lang="zh-CN" altLang="en-US" dirty="0"/>
          </a:p>
        </p:txBody>
      </p:sp>
      <p:sp>
        <p:nvSpPr>
          <p:cNvPr id="5" name="文本占位符 4"/>
          <p:cNvSpPr>
            <a:spLocks noGrp="1"/>
          </p:cNvSpPr>
          <p:nvPr>
            <p:ph type="body" sz="quarter" idx="16"/>
          </p:nvPr>
        </p:nvSpPr>
        <p:spPr>
          <a:xfrm>
            <a:off x="653891" y="835183"/>
            <a:ext cx="7374493" cy="3414101"/>
          </a:xfrm>
        </p:spPr>
        <p:txBody>
          <a:bodyPr/>
          <a:lstStyle/>
          <a:p>
            <a:r>
              <a:rPr lang="zh-CN" altLang="en-US" b="1" dirty="0">
                <a:solidFill>
                  <a:srgbClr val="FF0000"/>
                </a:solidFill>
              </a:rPr>
              <a:t>保密性规则</a:t>
            </a:r>
          </a:p>
          <a:p>
            <a:pPr marL="554400" lvl="1"/>
            <a:r>
              <a:rPr lang="zh-CN" altLang="en-US" dirty="0" smtClean="0"/>
              <a:t>仅</a:t>
            </a:r>
            <a:r>
              <a:rPr lang="zh-CN" altLang="en-US" dirty="0"/>
              <a:t>当主体的许可证级别高于或者等于客体的密级</a:t>
            </a:r>
            <a:r>
              <a:rPr lang="zh-CN" altLang="en-US" dirty="0" smtClean="0"/>
              <a:t>时（</a:t>
            </a:r>
            <a:r>
              <a:rPr lang="en-US" altLang="zh-CN" dirty="0" err="1" smtClean="0"/>
              <a:t>Read,Lsubject</a:t>
            </a:r>
            <a:r>
              <a:rPr lang="zh-CN" altLang="en-US" dirty="0" smtClean="0"/>
              <a:t>≥</a:t>
            </a:r>
            <a:r>
              <a:rPr lang="en-US" altLang="zh-CN" dirty="0" err="1" smtClean="0"/>
              <a:t>Lobject</a:t>
            </a:r>
            <a:r>
              <a:rPr lang="zh-CN" altLang="en-US" dirty="0" smtClean="0"/>
              <a:t>），</a:t>
            </a:r>
            <a:r>
              <a:rPr lang="zh-CN" altLang="en-US" dirty="0"/>
              <a:t>该主体才能读取相应的客体。（下</a:t>
            </a:r>
            <a:r>
              <a:rPr lang="zh-CN" altLang="en-US" dirty="0" smtClean="0"/>
              <a:t>读，</a:t>
            </a:r>
            <a:r>
              <a:rPr lang="en-US" altLang="zh-CN" dirty="0" smtClean="0"/>
              <a:t>RD</a:t>
            </a:r>
            <a:r>
              <a:rPr lang="zh-CN" altLang="en-US" dirty="0" smtClean="0"/>
              <a:t>）</a:t>
            </a:r>
            <a:endParaRPr lang="zh-CN" altLang="en-US" dirty="0"/>
          </a:p>
          <a:p>
            <a:pPr marL="554400" lvl="1"/>
            <a:r>
              <a:rPr lang="zh-CN" altLang="en-US" dirty="0" smtClean="0"/>
              <a:t>仅</a:t>
            </a:r>
            <a:r>
              <a:rPr lang="zh-CN" altLang="en-US" dirty="0"/>
              <a:t>当主体的许可证级别低于或者等于客体的密级</a:t>
            </a:r>
            <a:r>
              <a:rPr lang="zh-CN" altLang="en-US" dirty="0" smtClean="0"/>
              <a:t>时（</a:t>
            </a:r>
            <a:r>
              <a:rPr lang="en-US" altLang="zh-CN" dirty="0" err="1" smtClean="0"/>
              <a:t>Write,Lsubject≤Lobject</a:t>
            </a:r>
            <a:r>
              <a:rPr lang="zh-CN" altLang="en-US" dirty="0" smtClean="0"/>
              <a:t>），</a:t>
            </a:r>
            <a:r>
              <a:rPr lang="zh-CN" altLang="en-US" dirty="0"/>
              <a:t>该主体才能写相应的客体。（上</a:t>
            </a:r>
            <a:r>
              <a:rPr lang="zh-CN" altLang="en-US" dirty="0" smtClean="0"/>
              <a:t>写，</a:t>
            </a:r>
            <a:r>
              <a:rPr lang="en-US" altLang="zh-CN" dirty="0" smtClean="0"/>
              <a:t>WU</a:t>
            </a:r>
            <a:r>
              <a:rPr lang="zh-CN" altLang="en-US" dirty="0" smtClean="0"/>
              <a:t>）</a:t>
            </a:r>
            <a:endParaRPr lang="en-US" altLang="zh-CN" dirty="0" smtClean="0"/>
          </a:p>
          <a:p>
            <a:pPr marL="0" lvl="1" indent="0">
              <a:buNone/>
            </a:pPr>
            <a:endParaRPr lang="en-US" altLang="zh-CN" sz="1200" dirty="0" smtClean="0"/>
          </a:p>
          <a:p>
            <a:r>
              <a:rPr lang="zh-CN" altLang="en-US" b="1" dirty="0">
                <a:solidFill>
                  <a:srgbClr val="FF0000"/>
                </a:solidFill>
              </a:rPr>
              <a:t>完整性规则</a:t>
            </a:r>
          </a:p>
          <a:p>
            <a:pPr marL="554400" lvl="1"/>
            <a:r>
              <a:rPr lang="zh-CN" altLang="en-US" dirty="0"/>
              <a:t>仅当主体的许可证级别低于或者等于客体的密级时（</a:t>
            </a:r>
            <a:r>
              <a:rPr lang="en-US" altLang="zh-CN" dirty="0" err="1"/>
              <a:t>Read,Lsubject≤Lobject</a:t>
            </a:r>
            <a:r>
              <a:rPr lang="zh-CN" altLang="en-US" dirty="0"/>
              <a:t>），该主体才能读取相应的客体。（上读，</a:t>
            </a:r>
            <a:r>
              <a:rPr lang="en-US" altLang="zh-CN" dirty="0"/>
              <a:t>RU</a:t>
            </a:r>
            <a:r>
              <a:rPr lang="zh-CN" altLang="en-US" dirty="0"/>
              <a:t>）</a:t>
            </a:r>
          </a:p>
          <a:p>
            <a:pPr marL="554400" lvl="1"/>
            <a:r>
              <a:rPr lang="zh-CN" altLang="en-US" dirty="0"/>
              <a:t>仅当主体的许可证级别高于或者等于客体的密级时（</a:t>
            </a:r>
            <a:r>
              <a:rPr lang="en-US" altLang="zh-CN" dirty="0" err="1"/>
              <a:t>Write,Lsubject</a:t>
            </a:r>
            <a:r>
              <a:rPr lang="zh-CN" altLang="en-US" dirty="0"/>
              <a:t>≥</a:t>
            </a:r>
            <a:r>
              <a:rPr lang="en-US" altLang="zh-CN" dirty="0" err="1"/>
              <a:t>Lobject</a:t>
            </a:r>
            <a:r>
              <a:rPr lang="zh-CN" altLang="en-US" dirty="0"/>
              <a:t>），该主体才能写相应的客体。（下写，</a:t>
            </a:r>
            <a:r>
              <a:rPr lang="en-US" altLang="zh-CN" dirty="0"/>
              <a:t>WD</a:t>
            </a:r>
            <a:r>
              <a:rPr lang="zh-CN" altLang="en-US" dirty="0"/>
              <a:t>）</a:t>
            </a:r>
          </a:p>
        </p:txBody>
      </p:sp>
      <p:sp>
        <p:nvSpPr>
          <p:cNvPr id="12" name="页脚占位符 11"/>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20"/>
          </p:nvPr>
        </p:nvSpPr>
        <p:spPr/>
        <p:txBody>
          <a:bodyPr/>
          <a:lstStyle/>
          <a:p>
            <a:pPr algn="ctr"/>
            <a:fld id="{A24B006D-818D-47B3-9EBE-C5AB269A17AF}" type="slidenum">
              <a:rPr lang="en-US" altLang="zh-CN" smtClean="0"/>
              <a:pPr algn="ctr"/>
              <a:t>23</a:t>
            </a:fld>
            <a:endParaRPr lang="en-US" dirty="0"/>
          </a:p>
        </p:txBody>
      </p:sp>
    </p:spTree>
    <p:extLst>
      <p:ext uri="{BB962C8B-B14F-4D97-AF65-F5344CB8AC3E}">
        <p14:creationId xmlns:p14="http://schemas.microsoft.com/office/powerpoint/2010/main" val="3939103202"/>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anim calcmode="lin" valueType="num">
                                      <p:cBhvr additive="base">
                                        <p:cTn id="1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anim calcmode="lin" valueType="num">
                                      <p:cBhvr additive="base">
                                        <p:cTn id="1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9780" y="114543"/>
            <a:ext cx="5623420" cy="353275"/>
          </a:xfrm>
        </p:spPr>
        <p:txBody>
          <a:bodyPr/>
          <a:lstStyle/>
          <a:p>
            <a:r>
              <a:rPr lang="en-US" altLang="zh-CN" dirty="0" smtClean="0"/>
              <a:t>4.</a:t>
            </a:r>
            <a:r>
              <a:rPr lang="zh-CN" altLang="en-US" dirty="0" smtClean="0"/>
              <a:t>强制访问控制</a:t>
            </a:r>
            <a:r>
              <a:rPr lang="zh-CN" altLang="en-US" dirty="0"/>
              <a:t>（</a:t>
            </a:r>
            <a:r>
              <a:rPr lang="en-US" altLang="zh-CN" dirty="0" smtClean="0"/>
              <a:t>MAC</a:t>
            </a:r>
            <a:r>
              <a:rPr lang="zh-CN" altLang="en-US" dirty="0" smtClean="0"/>
              <a:t>）</a:t>
            </a:r>
            <a:endParaRPr lang="zh-CN" altLang="en-US" dirty="0"/>
          </a:p>
        </p:txBody>
      </p:sp>
      <p:sp>
        <p:nvSpPr>
          <p:cNvPr id="3" name="文本占位符 2"/>
          <p:cNvSpPr>
            <a:spLocks noGrp="1"/>
          </p:cNvSpPr>
          <p:nvPr>
            <p:ph type="body" sz="quarter" idx="13"/>
          </p:nvPr>
        </p:nvSpPr>
        <p:spPr/>
        <p:txBody>
          <a:bodyPr/>
          <a:lstStyle/>
          <a:p>
            <a:r>
              <a:rPr lang="zh-CN" altLang="en-US" dirty="0" smtClean="0"/>
              <a:t>示例</a:t>
            </a:r>
            <a:endParaRPr lang="zh-CN" altLang="en-US" dirty="0"/>
          </a:p>
        </p:txBody>
      </p:sp>
      <p:sp>
        <p:nvSpPr>
          <p:cNvPr id="5" name="文本占位符 4"/>
          <p:cNvSpPr>
            <a:spLocks noGrp="1"/>
          </p:cNvSpPr>
          <p:nvPr>
            <p:ph type="body" sz="quarter" idx="16"/>
          </p:nvPr>
        </p:nvSpPr>
        <p:spPr>
          <a:xfrm>
            <a:off x="653891" y="835183"/>
            <a:ext cx="7374493" cy="3414101"/>
          </a:xfrm>
        </p:spPr>
        <p:txBody>
          <a:bodyPr/>
          <a:lstStyle/>
          <a:p>
            <a:r>
              <a:rPr lang="en-US" altLang="zh-CN" dirty="0" smtClean="0"/>
              <a:t>MAC</a:t>
            </a:r>
            <a:r>
              <a:rPr lang="zh-CN" altLang="en-US" dirty="0" smtClean="0"/>
              <a:t>例子</a:t>
            </a:r>
            <a:endParaRPr lang="en-US" altLang="zh-CN" dirty="0" smtClean="0"/>
          </a:p>
          <a:p>
            <a:pPr marL="0" lvl="1" indent="0">
              <a:buNone/>
            </a:pPr>
            <a:r>
              <a:rPr lang="zh-CN" altLang="en-US" dirty="0" smtClean="0"/>
              <a:t>   假定</a:t>
            </a:r>
            <a:r>
              <a:rPr lang="zh-CN" altLang="en-US" dirty="0"/>
              <a:t>系统设置有</a:t>
            </a:r>
            <a:r>
              <a:rPr lang="en-US" altLang="zh-CN" dirty="0"/>
              <a:t>4</a:t>
            </a:r>
            <a:r>
              <a:rPr lang="zh-CN" altLang="en-US" dirty="0"/>
              <a:t>个等级：</a:t>
            </a:r>
            <a:r>
              <a:rPr lang="en-US" altLang="zh-CN" dirty="0"/>
              <a:t>top secret(TS), secret(S),confidential(</a:t>
            </a:r>
            <a:r>
              <a:rPr lang="zh-CN" altLang="en-US" dirty="0"/>
              <a:t>Ｃ</a:t>
            </a:r>
            <a:r>
              <a:rPr lang="en-US" altLang="zh-CN" dirty="0"/>
              <a:t>),unclassified(</a:t>
            </a:r>
            <a:r>
              <a:rPr lang="zh-CN" altLang="en-US" dirty="0"/>
              <a:t>Ｕ</a:t>
            </a:r>
            <a:r>
              <a:rPr lang="en-US" altLang="zh-CN" dirty="0"/>
              <a:t>)</a:t>
            </a:r>
            <a:r>
              <a:rPr lang="zh-CN" altLang="en-US" dirty="0"/>
              <a:t>。</a:t>
            </a:r>
          </a:p>
          <a:p>
            <a:pPr marL="0" lvl="1" indent="0">
              <a:buNone/>
            </a:pPr>
            <a:r>
              <a:rPr lang="zh-CN" altLang="en-US" dirty="0" smtClean="0"/>
              <a:t>   若</a:t>
            </a:r>
            <a:r>
              <a:rPr lang="zh-CN" altLang="en-US" dirty="0"/>
              <a:t>用户</a:t>
            </a:r>
            <a:r>
              <a:rPr lang="en-US" altLang="zh-CN" dirty="0" err="1"/>
              <a:t>LiXia</a:t>
            </a:r>
            <a:r>
              <a:rPr lang="zh-CN" altLang="en-US" dirty="0"/>
              <a:t>和</a:t>
            </a:r>
            <a:r>
              <a:rPr lang="en-US" altLang="zh-CN" dirty="0" err="1"/>
              <a:t>WangHao</a:t>
            </a:r>
            <a:r>
              <a:rPr lang="zh-CN" altLang="en-US" dirty="0"/>
              <a:t>的许可证级别分别是</a:t>
            </a:r>
            <a:r>
              <a:rPr lang="en-US" altLang="zh-CN" dirty="0"/>
              <a:t>C</a:t>
            </a:r>
            <a:r>
              <a:rPr lang="zh-CN" altLang="en-US" dirty="0"/>
              <a:t>和</a:t>
            </a:r>
            <a:r>
              <a:rPr lang="en-US" altLang="zh-CN" dirty="0"/>
              <a:t>S</a:t>
            </a:r>
            <a:r>
              <a:rPr lang="zh-CN" altLang="en-US" dirty="0"/>
              <a:t>，则用户</a:t>
            </a:r>
            <a:r>
              <a:rPr lang="en-US" altLang="zh-CN" dirty="0" err="1"/>
              <a:t>LiXia</a:t>
            </a:r>
            <a:r>
              <a:rPr lang="zh-CN" altLang="en-US" dirty="0"/>
              <a:t>看不到表中的任何记录，而</a:t>
            </a:r>
            <a:r>
              <a:rPr lang="en-US" altLang="zh-CN" dirty="0" err="1"/>
              <a:t>WangHao</a:t>
            </a:r>
            <a:r>
              <a:rPr lang="zh-CN" altLang="en-US" dirty="0"/>
              <a:t>可以看到其中的一条记录。 </a:t>
            </a:r>
          </a:p>
        </p:txBody>
      </p:sp>
      <p:graphicFrame>
        <p:nvGraphicFramePr>
          <p:cNvPr id="6" name="Group 56"/>
          <p:cNvGraphicFramePr>
            <a:graphicFrameLocks noGrp="1"/>
          </p:cNvGraphicFramePr>
          <p:nvPr>
            <p:extLst/>
          </p:nvPr>
        </p:nvGraphicFramePr>
        <p:xfrm>
          <a:off x="931680" y="2542233"/>
          <a:ext cx="7179362" cy="1470343"/>
        </p:xfrm>
        <a:graphic>
          <a:graphicData uri="http://schemas.openxmlformats.org/drawingml/2006/table">
            <a:tbl>
              <a:tblPr/>
              <a:tblGrid>
                <a:gridCol w="965561">
                  <a:extLst>
                    <a:ext uri="{9D8B030D-6E8A-4147-A177-3AD203B41FA5}">
                      <a16:colId xmlns:a16="http://schemas.microsoft.com/office/drawing/2014/main" val="20000"/>
                    </a:ext>
                  </a:extLst>
                </a:gridCol>
                <a:gridCol w="861651">
                  <a:extLst>
                    <a:ext uri="{9D8B030D-6E8A-4147-A177-3AD203B41FA5}">
                      <a16:colId xmlns:a16="http://schemas.microsoft.com/office/drawing/2014/main" val="20001"/>
                    </a:ext>
                  </a:extLst>
                </a:gridCol>
                <a:gridCol w="864849">
                  <a:extLst>
                    <a:ext uri="{9D8B030D-6E8A-4147-A177-3AD203B41FA5}">
                      <a16:colId xmlns:a16="http://schemas.microsoft.com/office/drawing/2014/main" val="20002"/>
                    </a:ext>
                  </a:extLst>
                </a:gridCol>
                <a:gridCol w="1034301">
                  <a:extLst>
                    <a:ext uri="{9D8B030D-6E8A-4147-A177-3AD203B41FA5}">
                      <a16:colId xmlns:a16="http://schemas.microsoft.com/office/drawing/2014/main" val="20003"/>
                    </a:ext>
                  </a:extLst>
                </a:gridCol>
                <a:gridCol w="2071800">
                  <a:extLst>
                    <a:ext uri="{9D8B030D-6E8A-4147-A177-3AD203B41FA5}">
                      <a16:colId xmlns:a16="http://schemas.microsoft.com/office/drawing/2014/main" val="20004"/>
                    </a:ext>
                  </a:extLst>
                </a:gridCol>
                <a:gridCol w="1381200">
                  <a:extLst>
                    <a:ext uri="{9D8B030D-6E8A-4147-A177-3AD203B41FA5}">
                      <a16:colId xmlns:a16="http://schemas.microsoft.com/office/drawing/2014/main" val="20005"/>
                    </a:ext>
                  </a:extLst>
                </a:gridCol>
              </a:tblGrid>
              <a:tr h="0">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Rno</a:t>
                      </a:r>
                      <a:endParaRPr kumimoji="0" lang="en-US" altLang="zh-CN" sz="16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Pno</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Dno</a:t>
                      </a:r>
                      <a:endParaRPr kumimoji="0" lang="en-US" altLang="zh-CN" sz="16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Pgno</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Rdatetime</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Security class</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56832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1282317</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481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1645</a:t>
                      </a:r>
                      <a:endParaRPr kumimoji="0" lang="en-US" altLang="zh-CN" sz="16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2007-07-21 13:12:01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566738">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1282872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21</a:t>
                      </a:r>
                      <a:endParaRPr kumimoji="0" lang="en-US" altLang="zh-CN" sz="16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2170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2007-07-22 10:10:03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TS</a:t>
                      </a:r>
                      <a:endParaRPr kumimoji="0" lang="en-US" altLang="zh-CN" sz="16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13" name="页脚占位符 12"/>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4" name="灯片编号占位符 13"/>
          <p:cNvSpPr>
            <a:spLocks noGrp="1"/>
          </p:cNvSpPr>
          <p:nvPr>
            <p:ph type="sldNum" sz="quarter" idx="20"/>
          </p:nvPr>
        </p:nvSpPr>
        <p:spPr/>
        <p:txBody>
          <a:bodyPr/>
          <a:lstStyle/>
          <a:p>
            <a:pPr algn="ctr"/>
            <a:fld id="{A24B006D-818D-47B3-9EBE-C5AB269A17AF}" type="slidenum">
              <a:rPr lang="en-US" altLang="zh-CN" smtClean="0"/>
              <a:pPr algn="ctr"/>
              <a:t>24</a:t>
            </a:fld>
            <a:endParaRPr lang="en-US" dirty="0"/>
          </a:p>
        </p:txBody>
      </p:sp>
    </p:spTree>
    <p:extLst>
      <p:ext uri="{BB962C8B-B14F-4D97-AF65-F5344CB8AC3E}">
        <p14:creationId xmlns:p14="http://schemas.microsoft.com/office/powerpoint/2010/main" val="3252732488"/>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9780" y="114543"/>
            <a:ext cx="5623420" cy="353275"/>
          </a:xfrm>
        </p:spPr>
        <p:txBody>
          <a:bodyPr/>
          <a:lstStyle/>
          <a:p>
            <a:r>
              <a:rPr lang="en-US" altLang="zh-CN" dirty="0" smtClean="0"/>
              <a:t>4.</a:t>
            </a:r>
            <a:r>
              <a:rPr lang="zh-CN" altLang="en-US" dirty="0" smtClean="0"/>
              <a:t>强制访问控制</a:t>
            </a:r>
            <a:r>
              <a:rPr lang="zh-CN" altLang="en-US" dirty="0"/>
              <a:t>（</a:t>
            </a:r>
            <a:r>
              <a:rPr lang="en-US" altLang="zh-CN" dirty="0" smtClean="0"/>
              <a:t>MAC</a:t>
            </a:r>
            <a:r>
              <a:rPr lang="zh-CN" altLang="en-US" dirty="0" smtClean="0"/>
              <a:t>）</a:t>
            </a:r>
            <a:endParaRPr lang="zh-CN" altLang="en-US" dirty="0"/>
          </a:p>
        </p:txBody>
      </p:sp>
      <p:sp>
        <p:nvSpPr>
          <p:cNvPr id="3" name="文本占位符 2"/>
          <p:cNvSpPr>
            <a:spLocks noGrp="1"/>
          </p:cNvSpPr>
          <p:nvPr>
            <p:ph type="body" sz="quarter" idx="13"/>
          </p:nvPr>
        </p:nvSpPr>
        <p:spPr/>
        <p:txBody>
          <a:bodyPr/>
          <a:lstStyle/>
          <a:p>
            <a:r>
              <a:rPr lang="en-US" altLang="zh-CN" dirty="0" smtClean="0"/>
              <a:t>MAC</a:t>
            </a:r>
            <a:r>
              <a:rPr lang="zh-CN" altLang="en-US" dirty="0" smtClean="0"/>
              <a:t>与</a:t>
            </a:r>
            <a:r>
              <a:rPr lang="en-US" altLang="zh-CN" dirty="0" smtClean="0"/>
              <a:t>DAC</a:t>
            </a:r>
            <a:endParaRPr lang="zh-CN" altLang="en-US" dirty="0"/>
          </a:p>
        </p:txBody>
      </p:sp>
      <p:sp>
        <p:nvSpPr>
          <p:cNvPr id="5" name="文本占位符 4"/>
          <p:cNvSpPr>
            <a:spLocks noGrp="1"/>
          </p:cNvSpPr>
          <p:nvPr>
            <p:ph type="body" sz="quarter" idx="16"/>
          </p:nvPr>
        </p:nvSpPr>
        <p:spPr>
          <a:xfrm>
            <a:off x="653891" y="835183"/>
            <a:ext cx="7374493" cy="3414101"/>
          </a:xfrm>
        </p:spPr>
        <p:txBody>
          <a:bodyPr/>
          <a:lstStyle/>
          <a:p>
            <a:r>
              <a:rPr lang="en-US" altLang="zh-CN" dirty="0"/>
              <a:t>MAC</a:t>
            </a:r>
            <a:r>
              <a:rPr lang="zh-CN" altLang="en-US" dirty="0"/>
              <a:t>与</a:t>
            </a:r>
            <a:r>
              <a:rPr lang="en-US" altLang="zh-CN" dirty="0" smtClean="0"/>
              <a:t>DAC</a:t>
            </a:r>
            <a:r>
              <a:rPr lang="zh-CN" altLang="en-US" dirty="0" smtClean="0"/>
              <a:t>结合</a:t>
            </a:r>
            <a:endParaRPr lang="en-US" altLang="zh-CN" dirty="0"/>
          </a:p>
          <a:p>
            <a:pPr marL="554400" lvl="1"/>
            <a:r>
              <a:rPr lang="en-US" altLang="zh-CN" dirty="0"/>
              <a:t>DAC</a:t>
            </a:r>
            <a:r>
              <a:rPr lang="zh-CN" altLang="en-US" dirty="0"/>
              <a:t>与</a:t>
            </a:r>
            <a:r>
              <a:rPr lang="en-US" altLang="zh-CN" dirty="0"/>
              <a:t>MAC</a:t>
            </a:r>
            <a:r>
              <a:rPr lang="zh-CN" altLang="en-US" dirty="0"/>
              <a:t>共同构成</a:t>
            </a:r>
            <a:r>
              <a:rPr lang="en-US" altLang="zh-CN" dirty="0"/>
              <a:t>DBMS</a:t>
            </a:r>
            <a:r>
              <a:rPr lang="zh-CN" altLang="en-US" dirty="0"/>
              <a:t>的安全机制</a:t>
            </a:r>
          </a:p>
          <a:p>
            <a:pPr marL="554400" lvl="1"/>
            <a:r>
              <a:rPr lang="zh-CN" altLang="en-US" dirty="0"/>
              <a:t>先进行</a:t>
            </a:r>
            <a:r>
              <a:rPr lang="en-US" altLang="zh-CN" dirty="0"/>
              <a:t>DAC</a:t>
            </a:r>
            <a:r>
              <a:rPr lang="zh-CN" altLang="en-US" dirty="0"/>
              <a:t>检查，通过</a:t>
            </a:r>
            <a:r>
              <a:rPr lang="en-US" altLang="zh-CN" dirty="0"/>
              <a:t>DAC</a:t>
            </a:r>
            <a:r>
              <a:rPr lang="zh-CN" altLang="en-US" dirty="0"/>
              <a:t>检查的数据对象再由系统进行</a:t>
            </a:r>
            <a:r>
              <a:rPr lang="en-US" altLang="zh-CN" dirty="0"/>
              <a:t>MAC</a:t>
            </a:r>
            <a:r>
              <a:rPr lang="zh-CN" altLang="en-US" dirty="0"/>
              <a:t>检查</a:t>
            </a:r>
          </a:p>
          <a:p>
            <a:pPr marL="554400" lvl="1"/>
            <a:r>
              <a:rPr lang="zh-CN" altLang="en-US" dirty="0"/>
              <a:t>只有通过</a:t>
            </a:r>
            <a:r>
              <a:rPr lang="en-US" altLang="zh-CN" dirty="0"/>
              <a:t>MAC</a:t>
            </a:r>
            <a:r>
              <a:rPr lang="zh-CN" altLang="en-US" dirty="0"/>
              <a:t>检查的数据对象方可存取。</a:t>
            </a:r>
          </a:p>
        </p:txBody>
      </p:sp>
      <p:pic>
        <p:nvPicPr>
          <p:cNvPr id="7" name="Picture 8"/>
          <p:cNvPicPr>
            <a:picLocks noChangeAspect="1" noChangeArrowheads="1"/>
          </p:cNvPicPr>
          <p:nvPr/>
        </p:nvPicPr>
        <p:blipFill>
          <a:blip r:embed="rId3"/>
          <a:srcRect/>
          <a:stretch>
            <a:fillRect/>
          </a:stretch>
        </p:blipFill>
        <p:spPr bwMode="auto">
          <a:xfrm>
            <a:off x="2447764" y="2174474"/>
            <a:ext cx="3467727" cy="2474418"/>
          </a:xfrm>
          <a:prstGeom prst="rect">
            <a:avLst/>
          </a:prstGeom>
          <a:solidFill>
            <a:schemeClr val="tx2">
              <a:lumMod val="20000"/>
              <a:lumOff val="80000"/>
            </a:schemeClr>
          </a:solidFill>
          <a:ln w="3175" cap="sq" cmpd="thickThin">
            <a:solidFill>
              <a:srgbClr val="FF0000"/>
            </a:solidFill>
            <a:prstDash val="solid"/>
            <a:miter lim="800000"/>
          </a:ln>
          <a:effectLst>
            <a:innerShdw blurRad="76200">
              <a:srgbClr val="000000"/>
            </a:innerShdw>
          </a:effectLst>
        </p:spPr>
      </p:pic>
      <p:sp>
        <p:nvSpPr>
          <p:cNvPr id="13" name="页脚占位符 12"/>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4" name="灯片编号占位符 13"/>
          <p:cNvSpPr>
            <a:spLocks noGrp="1"/>
          </p:cNvSpPr>
          <p:nvPr>
            <p:ph type="sldNum" sz="quarter" idx="20"/>
          </p:nvPr>
        </p:nvSpPr>
        <p:spPr/>
        <p:txBody>
          <a:bodyPr/>
          <a:lstStyle/>
          <a:p>
            <a:pPr algn="ctr"/>
            <a:fld id="{A24B006D-818D-47B3-9EBE-C5AB269A17AF}" type="slidenum">
              <a:rPr lang="en-US" altLang="zh-CN" smtClean="0"/>
              <a:pPr algn="ctr"/>
              <a:t>25</a:t>
            </a:fld>
            <a:endParaRPr lang="en-US" dirty="0"/>
          </a:p>
        </p:txBody>
      </p:sp>
    </p:spTree>
    <p:extLst>
      <p:ext uri="{BB962C8B-B14F-4D97-AF65-F5344CB8AC3E}">
        <p14:creationId xmlns:p14="http://schemas.microsoft.com/office/powerpoint/2010/main" val="3766527537"/>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审计和其他安全机制</a:t>
            </a:r>
            <a:endParaRPr lang="zh-CN" altLang="en-US" dirty="0"/>
          </a:p>
        </p:txBody>
      </p:sp>
      <p:sp>
        <p:nvSpPr>
          <p:cNvPr id="3" name="文本占位符 2"/>
          <p:cNvSpPr>
            <a:spLocks noGrp="1"/>
          </p:cNvSpPr>
          <p:nvPr>
            <p:ph type="body" sz="quarter" idx="13"/>
          </p:nvPr>
        </p:nvSpPr>
        <p:spPr/>
        <p:txBody>
          <a:bodyPr/>
          <a:lstStyle/>
          <a:p>
            <a:r>
              <a:rPr lang="zh-CN" altLang="en-US" dirty="0" smtClean="0"/>
              <a:t>安全审计</a:t>
            </a:r>
            <a:endParaRPr lang="zh-CN" altLang="en-US" dirty="0"/>
          </a:p>
        </p:txBody>
      </p:sp>
      <p:sp>
        <p:nvSpPr>
          <p:cNvPr id="5" name="文本占位符 4"/>
          <p:cNvSpPr>
            <a:spLocks noGrp="1"/>
          </p:cNvSpPr>
          <p:nvPr>
            <p:ph type="body" sz="quarter" idx="16"/>
          </p:nvPr>
        </p:nvSpPr>
        <p:spPr>
          <a:xfrm>
            <a:off x="323529" y="628328"/>
            <a:ext cx="8028892" cy="3924436"/>
          </a:xfrm>
        </p:spPr>
        <p:txBody>
          <a:bodyPr>
            <a:normAutofit lnSpcReduction="10000"/>
          </a:bodyPr>
          <a:lstStyle/>
          <a:p>
            <a:r>
              <a:rPr lang="zh-CN" altLang="en-US" b="1" dirty="0">
                <a:solidFill>
                  <a:srgbClr val="FF0000"/>
                </a:solidFill>
              </a:rPr>
              <a:t>安全审计（</a:t>
            </a:r>
            <a:r>
              <a:rPr lang="en-US" altLang="zh-CN" b="1" dirty="0">
                <a:solidFill>
                  <a:srgbClr val="FF0000"/>
                </a:solidFill>
              </a:rPr>
              <a:t>Audit</a:t>
            </a:r>
            <a:r>
              <a:rPr lang="zh-CN" altLang="en-US" b="1" dirty="0">
                <a:solidFill>
                  <a:srgbClr val="FF0000"/>
                </a:solidFill>
              </a:rPr>
              <a:t>）作用</a:t>
            </a:r>
            <a:r>
              <a:rPr lang="en-US" altLang="zh-CN" b="1" dirty="0">
                <a:solidFill>
                  <a:srgbClr val="FF0000"/>
                </a:solidFill>
              </a:rPr>
              <a:t>——</a:t>
            </a:r>
            <a:r>
              <a:rPr lang="zh-CN" altLang="en-US" b="1" dirty="0">
                <a:solidFill>
                  <a:srgbClr val="FF0000"/>
                </a:solidFill>
              </a:rPr>
              <a:t>跑不了</a:t>
            </a:r>
            <a:endParaRPr lang="en-US" altLang="zh-CN" b="1" dirty="0">
              <a:solidFill>
                <a:srgbClr val="FF0000"/>
              </a:solidFill>
            </a:endParaRPr>
          </a:p>
          <a:p>
            <a:pPr marL="554400" lvl="1"/>
            <a:r>
              <a:rPr lang="zh-CN" altLang="en-US" dirty="0" smtClean="0"/>
              <a:t>跟踪</a:t>
            </a:r>
            <a:r>
              <a:rPr lang="zh-CN" altLang="en-US" dirty="0"/>
              <a:t>审计是一种监视措施，记录了用户对数据库的所有操作</a:t>
            </a:r>
            <a:r>
              <a:rPr lang="zh-CN" altLang="en-US" dirty="0" smtClean="0"/>
              <a:t>。一旦</a:t>
            </a:r>
            <a:r>
              <a:rPr lang="zh-CN" altLang="en-US" dirty="0"/>
              <a:t>发现问题，系统可自动报警，或根据数据进行事后的分析和调查。</a:t>
            </a:r>
          </a:p>
          <a:p>
            <a:pPr>
              <a:spcBef>
                <a:spcPts val="600"/>
              </a:spcBef>
            </a:pPr>
            <a:r>
              <a:rPr lang="en-US" altLang="zh-CN" b="1" dirty="0">
                <a:solidFill>
                  <a:srgbClr val="FF0000"/>
                </a:solidFill>
              </a:rPr>
              <a:t>C2</a:t>
            </a:r>
            <a:r>
              <a:rPr lang="zh-CN" altLang="en-US" b="1" dirty="0">
                <a:solidFill>
                  <a:srgbClr val="FF0000"/>
                </a:solidFill>
              </a:rPr>
              <a:t>以上安全级别的</a:t>
            </a:r>
            <a:r>
              <a:rPr lang="en-US" altLang="zh-CN" b="1" dirty="0">
                <a:solidFill>
                  <a:srgbClr val="FF0000"/>
                </a:solidFill>
              </a:rPr>
              <a:t>DBMS</a:t>
            </a:r>
            <a:r>
              <a:rPr lang="zh-CN" altLang="en-US" b="1" dirty="0">
                <a:solidFill>
                  <a:srgbClr val="FF0000"/>
                </a:solidFill>
              </a:rPr>
              <a:t>必须具有审计</a:t>
            </a:r>
            <a:r>
              <a:rPr lang="zh-CN" altLang="en-US" b="1" dirty="0" smtClean="0">
                <a:solidFill>
                  <a:srgbClr val="FF0000"/>
                </a:solidFill>
              </a:rPr>
              <a:t>功能</a:t>
            </a:r>
            <a:endParaRPr lang="en-US" altLang="zh-CN" b="1" dirty="0">
              <a:solidFill>
                <a:srgbClr val="FF0000"/>
              </a:solidFill>
            </a:endParaRPr>
          </a:p>
          <a:p>
            <a:pPr>
              <a:spcBef>
                <a:spcPts val="600"/>
              </a:spcBef>
            </a:pPr>
            <a:r>
              <a:rPr lang="zh-CN" altLang="en-US" b="1" dirty="0">
                <a:solidFill>
                  <a:srgbClr val="FF0000"/>
                </a:solidFill>
              </a:rPr>
              <a:t>安全审计内容</a:t>
            </a:r>
            <a:endParaRPr lang="en-US" altLang="zh-CN" b="1" dirty="0">
              <a:solidFill>
                <a:srgbClr val="FF0000"/>
              </a:solidFill>
            </a:endParaRPr>
          </a:p>
          <a:p>
            <a:pPr marL="554400" lvl="1"/>
            <a:r>
              <a:rPr lang="zh-CN" altLang="en-US" dirty="0"/>
              <a:t>安全审计数据产生、安全审计自动响应、安全审计分析、安全审计浏览、安全审计事件选择和安全审计事件存储。</a:t>
            </a:r>
            <a:endParaRPr lang="en-US" altLang="zh-CN" dirty="0"/>
          </a:p>
          <a:p>
            <a:pPr>
              <a:spcBef>
                <a:spcPts val="600"/>
              </a:spcBef>
            </a:pPr>
            <a:r>
              <a:rPr lang="zh-CN" altLang="en-US" b="1" dirty="0">
                <a:solidFill>
                  <a:srgbClr val="FF0000"/>
                </a:solidFill>
              </a:rPr>
              <a:t>跟踪审计的结果记录</a:t>
            </a:r>
          </a:p>
          <a:p>
            <a:pPr marL="554400" lvl="1"/>
            <a:r>
              <a:rPr lang="zh-CN" altLang="en-US" dirty="0"/>
              <a:t>操作类型、操作终端标识与操作者标识、操作日期和时间、涉及的数据、数据的前像后像。</a:t>
            </a:r>
            <a:endParaRPr lang="en-US" altLang="zh-CN" dirty="0"/>
          </a:p>
          <a:p>
            <a:pPr>
              <a:spcBef>
                <a:spcPts val="600"/>
              </a:spcBef>
            </a:pPr>
            <a:r>
              <a:rPr lang="zh-CN" altLang="en-US" b="1" dirty="0">
                <a:solidFill>
                  <a:srgbClr val="FF0000"/>
                </a:solidFill>
              </a:rPr>
              <a:t>审计负荷</a:t>
            </a:r>
            <a:endParaRPr lang="en-US" altLang="zh-CN" b="1" dirty="0">
              <a:solidFill>
                <a:srgbClr val="FF0000"/>
              </a:solidFill>
            </a:endParaRPr>
          </a:p>
          <a:p>
            <a:pPr marL="554400" lvl="1"/>
            <a:r>
              <a:rPr lang="zh-CN" altLang="en-US" dirty="0"/>
              <a:t>审计通常是很费时间和空间的，所以</a:t>
            </a:r>
            <a:r>
              <a:rPr lang="en-US" altLang="zh-CN" dirty="0"/>
              <a:t>DBMS</a:t>
            </a:r>
            <a:r>
              <a:rPr lang="zh-CN" altLang="en-US" dirty="0"/>
              <a:t>往往都将其作为可选特征，允许</a:t>
            </a:r>
            <a:r>
              <a:rPr lang="en-US" altLang="zh-CN" dirty="0"/>
              <a:t>DBA</a:t>
            </a:r>
            <a:r>
              <a:rPr lang="zh-CN" altLang="en-US" dirty="0"/>
              <a:t>根据应用对安全性的要求，灵活地打开或关闭审计功能。</a:t>
            </a:r>
          </a:p>
        </p:txBody>
      </p:sp>
      <p:sp>
        <p:nvSpPr>
          <p:cNvPr id="12" name="页脚占位符 11"/>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20"/>
          </p:nvPr>
        </p:nvSpPr>
        <p:spPr/>
        <p:txBody>
          <a:bodyPr/>
          <a:lstStyle/>
          <a:p>
            <a:pPr algn="ctr"/>
            <a:fld id="{A24B006D-818D-47B3-9EBE-C5AB269A17AF}" type="slidenum">
              <a:rPr lang="en-US" altLang="zh-CN" smtClean="0"/>
              <a:pPr algn="ctr"/>
              <a:t>26</a:t>
            </a:fld>
            <a:endParaRPr lang="en-US" dirty="0"/>
          </a:p>
        </p:txBody>
      </p:sp>
    </p:spTree>
    <p:extLst>
      <p:ext uri="{BB962C8B-B14F-4D97-AF65-F5344CB8AC3E}">
        <p14:creationId xmlns:p14="http://schemas.microsoft.com/office/powerpoint/2010/main" val="1870343451"/>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 calcmode="lin" valueType="num">
                                      <p:cBhvr additive="base">
                                        <p:cTn id="1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 calcmode="lin" valueType="num">
                                      <p:cBhvr additive="base">
                                        <p:cTn id="2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 calcmode="lin" valueType="num">
                                      <p:cBhvr additive="base">
                                        <p:cTn id="3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审计和其他安全机制</a:t>
            </a:r>
            <a:endParaRPr lang="zh-CN" altLang="en-US" dirty="0"/>
          </a:p>
        </p:txBody>
      </p:sp>
      <p:sp>
        <p:nvSpPr>
          <p:cNvPr id="3" name="文本占位符 2"/>
          <p:cNvSpPr>
            <a:spLocks noGrp="1"/>
          </p:cNvSpPr>
          <p:nvPr>
            <p:ph type="body" sz="quarter" idx="13"/>
          </p:nvPr>
        </p:nvSpPr>
        <p:spPr/>
        <p:txBody>
          <a:bodyPr/>
          <a:lstStyle/>
          <a:p>
            <a:r>
              <a:rPr lang="zh-CN" altLang="en-US" dirty="0" smtClean="0"/>
              <a:t>审计示例</a:t>
            </a:r>
            <a:endParaRPr lang="zh-CN" altLang="en-US" dirty="0"/>
          </a:p>
        </p:txBody>
      </p:sp>
      <p:sp>
        <p:nvSpPr>
          <p:cNvPr id="5" name="文本占位符 4"/>
          <p:cNvSpPr>
            <a:spLocks noGrp="1"/>
          </p:cNvSpPr>
          <p:nvPr>
            <p:ph type="body" sz="quarter" idx="16"/>
          </p:nvPr>
        </p:nvSpPr>
        <p:spPr>
          <a:xfrm>
            <a:off x="653891" y="835183"/>
            <a:ext cx="7734533" cy="3969609"/>
          </a:xfrm>
        </p:spPr>
        <p:txBody>
          <a:bodyPr>
            <a:normAutofit/>
          </a:bodyPr>
          <a:lstStyle/>
          <a:p>
            <a:r>
              <a:rPr lang="en-US" altLang="zh-CN" b="1" dirty="0" smtClean="0">
                <a:solidFill>
                  <a:srgbClr val="FF0000"/>
                </a:solidFill>
              </a:rPr>
              <a:t>ORACLE</a:t>
            </a:r>
            <a:r>
              <a:rPr lang="zh-CN" altLang="en-US" b="1" dirty="0" smtClean="0">
                <a:solidFill>
                  <a:srgbClr val="FF0000"/>
                </a:solidFill>
              </a:rPr>
              <a:t>审计操作</a:t>
            </a:r>
            <a:endParaRPr lang="en-US" altLang="zh-CN" b="1" dirty="0" smtClean="0">
              <a:solidFill>
                <a:srgbClr val="FF0000"/>
              </a:solidFill>
            </a:endParaRPr>
          </a:p>
          <a:p>
            <a:pPr marL="554400" lvl="1"/>
            <a:r>
              <a:rPr lang="zh-CN" altLang="en-US" dirty="0" smtClean="0"/>
              <a:t>提供</a:t>
            </a:r>
            <a:r>
              <a:rPr lang="en-US" altLang="zh-CN" dirty="0"/>
              <a:t>AUDIT</a:t>
            </a:r>
            <a:r>
              <a:rPr lang="zh-CN" altLang="en-US" dirty="0"/>
              <a:t>语句设置审计功能，</a:t>
            </a:r>
            <a:r>
              <a:rPr lang="en-US" altLang="zh-CN" dirty="0"/>
              <a:t>NOAUDIT</a:t>
            </a:r>
            <a:r>
              <a:rPr lang="zh-CN" altLang="en-US" dirty="0"/>
              <a:t>语句取消审计功能</a:t>
            </a:r>
            <a:r>
              <a:rPr lang="zh-CN" altLang="en-US" dirty="0" smtClean="0"/>
              <a:t>。</a:t>
            </a:r>
            <a:endParaRPr lang="en-US" altLang="zh-CN" dirty="0" smtClean="0"/>
          </a:p>
          <a:p>
            <a:pPr marL="554400" lvl="1"/>
            <a:r>
              <a:rPr lang="zh-CN" altLang="en-US" dirty="0"/>
              <a:t>通过</a:t>
            </a:r>
            <a:r>
              <a:rPr lang="en-US" altLang="zh-CN" dirty="0"/>
              <a:t>DBA_AUDIT_TRAIL</a:t>
            </a:r>
            <a:r>
              <a:rPr lang="zh-CN" altLang="en-US" dirty="0"/>
              <a:t>视图可以查询审计结果</a:t>
            </a:r>
            <a:r>
              <a:rPr lang="zh-CN" altLang="en-US" dirty="0" smtClean="0"/>
              <a:t>。</a:t>
            </a:r>
            <a:endParaRPr lang="en-US" altLang="zh-CN" dirty="0" smtClean="0"/>
          </a:p>
          <a:p>
            <a:pPr lvl="1"/>
            <a:endParaRPr lang="en-US" altLang="zh-CN" dirty="0" smtClean="0"/>
          </a:p>
          <a:p>
            <a:r>
              <a:rPr lang="zh-CN" altLang="en-US" b="1" dirty="0">
                <a:solidFill>
                  <a:srgbClr val="FF0000"/>
                </a:solidFill>
              </a:rPr>
              <a:t>审计</a:t>
            </a:r>
            <a:r>
              <a:rPr lang="zh-CN" altLang="en-US" b="1" dirty="0" smtClean="0">
                <a:solidFill>
                  <a:srgbClr val="FF0000"/>
                </a:solidFill>
              </a:rPr>
              <a:t>操作类型</a:t>
            </a:r>
            <a:endParaRPr lang="en-US" altLang="zh-CN" b="1" dirty="0" smtClean="0">
              <a:solidFill>
                <a:srgbClr val="FF0000"/>
              </a:solidFill>
            </a:endParaRPr>
          </a:p>
          <a:p>
            <a:pPr marL="554400" lvl="1"/>
            <a:r>
              <a:rPr lang="zh-CN" altLang="en-US" dirty="0"/>
              <a:t>登录审计</a:t>
            </a:r>
            <a:endParaRPr lang="en-US" altLang="zh-CN" dirty="0"/>
          </a:p>
          <a:p>
            <a:pPr marL="554400" lvl="1"/>
            <a:r>
              <a:rPr lang="zh-CN" altLang="en-US" dirty="0"/>
              <a:t>语句审计</a:t>
            </a:r>
            <a:endParaRPr lang="en-US" altLang="zh-CN" dirty="0"/>
          </a:p>
          <a:p>
            <a:pPr marL="554400" lvl="1"/>
            <a:r>
              <a:rPr lang="zh-CN" altLang="en-US" dirty="0"/>
              <a:t>对象审计</a:t>
            </a:r>
            <a:endParaRPr lang="en-US" altLang="zh-CN" dirty="0"/>
          </a:p>
          <a:p>
            <a:pPr lvl="1"/>
            <a:endParaRPr lang="en-US" altLang="zh-CN" dirty="0" smtClean="0"/>
          </a:p>
          <a:p>
            <a:r>
              <a:rPr lang="zh-CN" altLang="en-US" dirty="0" smtClean="0">
                <a:solidFill>
                  <a:srgbClr val="FF0000"/>
                </a:solidFill>
              </a:rPr>
              <a:t>审计示例：</a:t>
            </a:r>
            <a:r>
              <a:rPr lang="zh-CN" altLang="en-US" dirty="0" smtClean="0"/>
              <a:t>跟踪</a:t>
            </a:r>
            <a:r>
              <a:rPr lang="zh-CN" altLang="en-US" dirty="0"/>
              <a:t>用户</a:t>
            </a:r>
            <a:r>
              <a:rPr lang="en-US" altLang="zh-CN" dirty="0" err="1"/>
              <a:t>scott</a:t>
            </a:r>
            <a:r>
              <a:rPr lang="zh-CN" altLang="en-US" dirty="0"/>
              <a:t>的表</a:t>
            </a:r>
            <a:r>
              <a:rPr lang="en-US" altLang="zh-CN" dirty="0" err="1"/>
              <a:t>RecipeMaster</a:t>
            </a:r>
            <a:r>
              <a:rPr lang="zh-CN" altLang="en-US" dirty="0"/>
              <a:t>上的所有更新</a:t>
            </a:r>
            <a:r>
              <a:rPr lang="zh-CN" altLang="en-US" dirty="0" smtClean="0"/>
              <a:t>操作</a:t>
            </a:r>
            <a:endParaRPr lang="en-US" altLang="zh-CN" dirty="0" smtClean="0"/>
          </a:p>
          <a:p>
            <a:pPr marL="0" lvl="1" indent="268288">
              <a:buNone/>
            </a:pPr>
            <a:r>
              <a:rPr lang="en-US" altLang="zh-CN" dirty="0">
                <a:solidFill>
                  <a:schemeClr val="tx1"/>
                </a:solidFill>
              </a:rPr>
              <a:t>SQL&gt; AUDIT UPDATE on </a:t>
            </a:r>
            <a:r>
              <a:rPr lang="en-US" altLang="zh-CN" dirty="0" err="1">
                <a:solidFill>
                  <a:schemeClr val="tx1"/>
                </a:solidFill>
              </a:rPr>
              <a:t>scott.RecipeMaster</a:t>
            </a:r>
            <a:r>
              <a:rPr lang="en-US" altLang="zh-CN" dirty="0">
                <a:solidFill>
                  <a:schemeClr val="tx1"/>
                </a:solidFill>
              </a:rPr>
              <a:t> BY ACCESS</a:t>
            </a:r>
            <a:r>
              <a:rPr lang="en-US" altLang="zh-CN" dirty="0" smtClean="0">
                <a:solidFill>
                  <a:schemeClr val="tx1"/>
                </a:solidFill>
              </a:rPr>
              <a:t>;</a:t>
            </a:r>
          </a:p>
          <a:p>
            <a:pPr marL="0" lvl="1" indent="268288">
              <a:buNone/>
            </a:pPr>
            <a:r>
              <a:rPr lang="en-US" altLang="zh-CN" dirty="0">
                <a:solidFill>
                  <a:schemeClr val="tx1"/>
                </a:solidFill>
              </a:rPr>
              <a:t>SQL&gt; NOAUDIT ALL ON </a:t>
            </a:r>
            <a:r>
              <a:rPr lang="en-US" altLang="zh-CN" dirty="0" err="1">
                <a:solidFill>
                  <a:schemeClr val="tx1"/>
                </a:solidFill>
              </a:rPr>
              <a:t>RecipeMaster</a:t>
            </a:r>
            <a:r>
              <a:rPr lang="zh-CN" altLang="en-US" dirty="0">
                <a:solidFill>
                  <a:schemeClr val="tx1"/>
                </a:solidFill>
              </a:rPr>
              <a:t>；</a:t>
            </a:r>
          </a:p>
          <a:p>
            <a:pPr lvl="1"/>
            <a:endParaRPr lang="zh-CN" altLang="en-US" dirty="0"/>
          </a:p>
        </p:txBody>
      </p:sp>
      <p:sp>
        <p:nvSpPr>
          <p:cNvPr id="12" name="页脚占位符 11"/>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20"/>
          </p:nvPr>
        </p:nvSpPr>
        <p:spPr/>
        <p:txBody>
          <a:bodyPr/>
          <a:lstStyle/>
          <a:p>
            <a:pPr algn="ctr"/>
            <a:fld id="{A24B006D-818D-47B3-9EBE-C5AB269A17AF}" type="slidenum">
              <a:rPr lang="en-US" altLang="zh-CN" smtClean="0"/>
              <a:pPr algn="ctr"/>
              <a:t>27</a:t>
            </a:fld>
            <a:endParaRPr lang="en-US" dirty="0"/>
          </a:p>
        </p:txBody>
      </p:sp>
    </p:spTree>
    <p:extLst>
      <p:ext uri="{BB962C8B-B14F-4D97-AF65-F5344CB8AC3E}">
        <p14:creationId xmlns:p14="http://schemas.microsoft.com/office/powerpoint/2010/main" val="2154580375"/>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anim calcmode="lin" valueType="num">
                                      <p:cBhvr additive="base">
                                        <p:cTn id="1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anim calcmode="lin" valueType="num">
                                      <p:cBhvr additive="base">
                                        <p:cTn id="1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 calcmode="lin" valueType="num">
                                      <p:cBhvr additive="base">
                                        <p:cTn id="1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anim calcmode="lin" valueType="num">
                                      <p:cBhvr additive="base">
                                        <p:cTn id="2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 calcmode="lin" valueType="num">
                                      <p:cBhvr additive="base">
                                        <p:cTn id="2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anim calcmode="lin" valueType="num">
                                      <p:cBhvr additive="base">
                                        <p:cTn id="3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审计和其他安全机制</a:t>
            </a:r>
            <a:endParaRPr lang="zh-CN" altLang="en-US" dirty="0"/>
          </a:p>
        </p:txBody>
      </p:sp>
      <p:sp>
        <p:nvSpPr>
          <p:cNvPr id="3" name="文本占位符 2"/>
          <p:cNvSpPr>
            <a:spLocks noGrp="1"/>
          </p:cNvSpPr>
          <p:nvPr>
            <p:ph type="body" sz="quarter" idx="13"/>
          </p:nvPr>
        </p:nvSpPr>
        <p:spPr/>
        <p:txBody>
          <a:bodyPr/>
          <a:lstStyle/>
          <a:p>
            <a:r>
              <a:rPr lang="zh-CN" altLang="en-US" dirty="0"/>
              <a:t>使用视图实现安全</a:t>
            </a:r>
          </a:p>
        </p:txBody>
      </p:sp>
      <p:sp>
        <p:nvSpPr>
          <p:cNvPr id="5" name="文本占位符 4"/>
          <p:cNvSpPr>
            <a:spLocks noGrp="1"/>
          </p:cNvSpPr>
          <p:nvPr>
            <p:ph type="body" sz="quarter" idx="16"/>
          </p:nvPr>
        </p:nvSpPr>
        <p:spPr>
          <a:xfrm>
            <a:off x="653891" y="835183"/>
            <a:ext cx="7734533" cy="3969609"/>
          </a:xfrm>
        </p:spPr>
        <p:txBody>
          <a:bodyPr>
            <a:normAutofit/>
          </a:bodyPr>
          <a:lstStyle/>
          <a:p>
            <a:r>
              <a:rPr lang="zh-CN" altLang="en-US" dirty="0"/>
              <a:t>可以为不同的用户定义不同的视图，把数据对象限制在一定的范围之内</a:t>
            </a:r>
            <a:r>
              <a:rPr lang="zh-CN" altLang="en-US" dirty="0" smtClean="0"/>
              <a:t>。</a:t>
            </a:r>
            <a:endParaRPr lang="en-US" altLang="zh-CN" dirty="0" smtClean="0"/>
          </a:p>
          <a:p>
            <a:pPr>
              <a:spcBef>
                <a:spcPts val="600"/>
              </a:spcBef>
            </a:pPr>
            <a:r>
              <a:rPr lang="zh-CN" altLang="en-US" dirty="0" smtClean="0"/>
              <a:t>通过</a:t>
            </a:r>
            <a:r>
              <a:rPr lang="zh-CN" altLang="en-US" dirty="0"/>
              <a:t>视图机制把要保密的数据对无权存取的用户隐藏起来，从而自动地对数据提供一定程度的安全保护</a:t>
            </a:r>
            <a:r>
              <a:rPr lang="zh-CN" altLang="en-US" dirty="0" smtClean="0"/>
              <a:t>。</a:t>
            </a:r>
            <a:endParaRPr lang="en-US" altLang="zh-CN" dirty="0" smtClean="0"/>
          </a:p>
          <a:p>
            <a:pPr>
              <a:spcBef>
                <a:spcPts val="600"/>
              </a:spcBef>
            </a:pPr>
            <a:r>
              <a:rPr lang="zh-CN" altLang="en-US" dirty="0" smtClean="0"/>
              <a:t>必须</a:t>
            </a:r>
            <a:r>
              <a:rPr lang="zh-CN" altLang="en-US" dirty="0"/>
              <a:t>得到一个视图上的访问</a:t>
            </a:r>
            <a:r>
              <a:rPr lang="zh-CN" altLang="en-US" dirty="0" smtClean="0"/>
              <a:t>权限</a:t>
            </a:r>
            <a:endParaRPr lang="en-US" altLang="zh-CN" dirty="0" smtClean="0"/>
          </a:p>
          <a:p>
            <a:pPr>
              <a:spcBef>
                <a:spcPts val="600"/>
              </a:spcBef>
            </a:pPr>
            <a:r>
              <a:rPr lang="zh-CN" altLang="en-US" dirty="0" smtClean="0"/>
              <a:t>示例：</a:t>
            </a:r>
            <a:endParaRPr lang="en-US" altLang="zh-CN" dirty="0" smtClean="0"/>
          </a:p>
          <a:p>
            <a:pPr marL="0" lvl="1" indent="268288">
              <a:buNone/>
            </a:pPr>
            <a:r>
              <a:rPr lang="en-US" altLang="zh-CN" dirty="0" smtClean="0">
                <a:solidFill>
                  <a:schemeClr val="tx1"/>
                </a:solidFill>
              </a:rPr>
              <a:t>CREATE VIEW </a:t>
            </a:r>
            <a:r>
              <a:rPr lang="en-US" altLang="zh-CN" dirty="0">
                <a:solidFill>
                  <a:schemeClr val="tx1"/>
                </a:solidFill>
              </a:rPr>
              <a:t>Diagnosis-101 </a:t>
            </a:r>
            <a:r>
              <a:rPr lang="en-US" altLang="zh-CN" dirty="0" smtClean="0">
                <a:solidFill>
                  <a:schemeClr val="tx1"/>
                </a:solidFill>
              </a:rPr>
              <a:t>AS</a:t>
            </a:r>
          </a:p>
          <a:p>
            <a:pPr marL="0" lvl="1" indent="268288">
              <a:buNone/>
            </a:pPr>
            <a:r>
              <a:rPr lang="en-US" altLang="zh-CN" dirty="0" smtClean="0">
                <a:solidFill>
                  <a:schemeClr val="tx1"/>
                </a:solidFill>
              </a:rPr>
              <a:t>  (SELECT </a:t>
            </a:r>
            <a:r>
              <a:rPr lang="en-US" altLang="zh-CN" dirty="0">
                <a:solidFill>
                  <a:schemeClr val="tx1"/>
                </a:solidFill>
              </a:rPr>
              <a:t>* </a:t>
            </a:r>
            <a:r>
              <a:rPr lang="en-US" altLang="zh-CN" dirty="0" smtClean="0">
                <a:solidFill>
                  <a:schemeClr val="tx1"/>
                </a:solidFill>
              </a:rPr>
              <a:t>FROM </a:t>
            </a:r>
            <a:r>
              <a:rPr lang="en-US" altLang="zh-CN" dirty="0">
                <a:solidFill>
                  <a:schemeClr val="tx1"/>
                </a:solidFill>
              </a:rPr>
              <a:t>Diagnosis </a:t>
            </a:r>
            <a:r>
              <a:rPr lang="en-US" altLang="zh-CN" dirty="0" smtClean="0">
                <a:solidFill>
                  <a:schemeClr val="tx1"/>
                </a:solidFill>
              </a:rPr>
              <a:t>WHERE </a:t>
            </a:r>
            <a:r>
              <a:rPr lang="en-US" altLang="zh-CN" dirty="0" err="1" smtClean="0">
                <a:solidFill>
                  <a:schemeClr val="tx1"/>
                </a:solidFill>
              </a:rPr>
              <a:t>Dno</a:t>
            </a:r>
            <a:r>
              <a:rPr lang="en-US" altLang="zh-CN" dirty="0" smtClean="0">
                <a:solidFill>
                  <a:schemeClr val="tx1"/>
                </a:solidFill>
              </a:rPr>
              <a:t> IN </a:t>
            </a:r>
            <a:br>
              <a:rPr lang="en-US" altLang="zh-CN" dirty="0" smtClean="0">
                <a:solidFill>
                  <a:schemeClr val="tx1"/>
                </a:solidFill>
              </a:rPr>
            </a:br>
            <a:r>
              <a:rPr lang="en-US" altLang="zh-CN" dirty="0" smtClean="0">
                <a:solidFill>
                  <a:schemeClr val="tx1"/>
                </a:solidFill>
              </a:rPr>
              <a:t>        (SELECT </a:t>
            </a:r>
            <a:r>
              <a:rPr lang="en-US" altLang="zh-CN" dirty="0" err="1">
                <a:solidFill>
                  <a:schemeClr val="tx1"/>
                </a:solidFill>
              </a:rPr>
              <a:t>Dno</a:t>
            </a:r>
            <a:r>
              <a:rPr lang="en-US" altLang="zh-CN" dirty="0">
                <a:solidFill>
                  <a:schemeClr val="tx1"/>
                </a:solidFill>
              </a:rPr>
              <a:t> </a:t>
            </a:r>
            <a:r>
              <a:rPr lang="en-US" altLang="zh-CN" dirty="0" smtClean="0">
                <a:solidFill>
                  <a:schemeClr val="tx1"/>
                </a:solidFill>
              </a:rPr>
              <a:t>FROM </a:t>
            </a:r>
            <a:r>
              <a:rPr lang="en-US" altLang="zh-CN" dirty="0">
                <a:solidFill>
                  <a:schemeClr val="tx1"/>
                </a:solidFill>
              </a:rPr>
              <a:t>Doctor </a:t>
            </a:r>
            <a:r>
              <a:rPr lang="en-US" altLang="zh-CN" dirty="0" smtClean="0">
                <a:solidFill>
                  <a:schemeClr val="tx1"/>
                </a:solidFill>
              </a:rPr>
              <a:t>WHERE </a:t>
            </a:r>
            <a:r>
              <a:rPr lang="en-US" altLang="zh-CN" dirty="0" err="1">
                <a:solidFill>
                  <a:schemeClr val="tx1"/>
                </a:solidFill>
              </a:rPr>
              <a:t>Ddeptno</a:t>
            </a:r>
            <a:r>
              <a:rPr lang="en-US" altLang="zh-CN" dirty="0">
                <a:solidFill>
                  <a:schemeClr val="tx1"/>
                </a:solidFill>
              </a:rPr>
              <a:t>=’101’))</a:t>
            </a:r>
          </a:p>
          <a:p>
            <a:pPr marL="288000" lvl="2" indent="0">
              <a:buNone/>
            </a:pPr>
            <a:r>
              <a:rPr lang="zh-CN" altLang="en-US" sz="1600" dirty="0"/>
              <a:t>通过将</a:t>
            </a:r>
            <a:r>
              <a:rPr lang="en-US" altLang="zh-CN" sz="1600" dirty="0"/>
              <a:t>Diagnosis-101</a:t>
            </a:r>
            <a:r>
              <a:rPr lang="zh-CN" altLang="en-US" sz="1600" dirty="0"/>
              <a:t>上的访问权限赋予某工作人员，他就能查询本科室医生的出诊记录了。</a:t>
            </a:r>
          </a:p>
          <a:p>
            <a:pPr marL="0" indent="0">
              <a:buNone/>
            </a:pPr>
            <a:endParaRPr lang="zh-CN" altLang="en-US" dirty="0"/>
          </a:p>
        </p:txBody>
      </p:sp>
      <p:sp>
        <p:nvSpPr>
          <p:cNvPr id="12" name="页脚占位符 11"/>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20"/>
          </p:nvPr>
        </p:nvSpPr>
        <p:spPr/>
        <p:txBody>
          <a:bodyPr/>
          <a:lstStyle/>
          <a:p>
            <a:pPr algn="ctr"/>
            <a:fld id="{A24B006D-818D-47B3-9EBE-C5AB269A17AF}" type="slidenum">
              <a:rPr lang="en-US" altLang="zh-CN" smtClean="0"/>
              <a:pPr algn="ctr"/>
              <a:t>28</a:t>
            </a:fld>
            <a:endParaRPr lang="en-US" dirty="0"/>
          </a:p>
        </p:txBody>
      </p:sp>
    </p:spTree>
    <p:extLst>
      <p:ext uri="{BB962C8B-B14F-4D97-AF65-F5344CB8AC3E}">
        <p14:creationId xmlns:p14="http://schemas.microsoft.com/office/powerpoint/2010/main" val="1684712349"/>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审计和其他安全机制</a:t>
            </a:r>
            <a:endParaRPr lang="zh-CN" altLang="en-US" dirty="0"/>
          </a:p>
        </p:txBody>
      </p:sp>
      <p:sp>
        <p:nvSpPr>
          <p:cNvPr id="3" name="文本占位符 2"/>
          <p:cNvSpPr>
            <a:spLocks noGrp="1"/>
          </p:cNvSpPr>
          <p:nvPr>
            <p:ph type="body" sz="quarter" idx="13"/>
          </p:nvPr>
        </p:nvSpPr>
        <p:spPr/>
        <p:txBody>
          <a:bodyPr/>
          <a:lstStyle/>
          <a:p>
            <a:r>
              <a:rPr lang="zh-CN" altLang="en-US" dirty="0"/>
              <a:t>用户标识和鉴别</a:t>
            </a:r>
          </a:p>
        </p:txBody>
      </p:sp>
      <p:sp>
        <p:nvSpPr>
          <p:cNvPr id="5" name="文本占位符 4"/>
          <p:cNvSpPr>
            <a:spLocks noGrp="1"/>
          </p:cNvSpPr>
          <p:nvPr>
            <p:ph type="body" sz="quarter" idx="16"/>
          </p:nvPr>
        </p:nvSpPr>
        <p:spPr>
          <a:xfrm>
            <a:off x="653891" y="835183"/>
            <a:ext cx="7734533" cy="3969609"/>
          </a:xfrm>
        </p:spPr>
        <p:txBody>
          <a:bodyPr>
            <a:normAutofit/>
          </a:bodyPr>
          <a:lstStyle/>
          <a:p>
            <a:r>
              <a:rPr lang="zh-CN" altLang="en-US" dirty="0" smtClean="0"/>
              <a:t>最</a:t>
            </a:r>
            <a:r>
              <a:rPr lang="zh-CN" altLang="en-US" dirty="0"/>
              <a:t>外层安全保护</a:t>
            </a:r>
            <a:r>
              <a:rPr lang="zh-CN" altLang="en-US" dirty="0" smtClean="0"/>
              <a:t>措施，由</a:t>
            </a:r>
            <a:r>
              <a:rPr lang="zh-CN" altLang="en-US" dirty="0"/>
              <a:t>系统提供一定的方式让用户标识自己的身份或</a:t>
            </a:r>
            <a:r>
              <a:rPr lang="zh-CN" altLang="en-US" dirty="0" smtClean="0"/>
              <a:t>名字</a:t>
            </a:r>
            <a:r>
              <a:rPr lang="zh-CN" altLang="en-US" dirty="0"/>
              <a:t>，</a:t>
            </a:r>
            <a:r>
              <a:rPr lang="zh-CN" altLang="en-US" dirty="0" smtClean="0"/>
              <a:t>通过</a:t>
            </a:r>
            <a:r>
              <a:rPr lang="zh-CN" altLang="en-US" dirty="0"/>
              <a:t>鉴定后才能提供机器使用权</a:t>
            </a:r>
            <a:r>
              <a:rPr lang="zh-CN" altLang="en-US" dirty="0" smtClean="0"/>
              <a:t>。</a:t>
            </a:r>
            <a:endParaRPr lang="en-US" altLang="zh-CN" dirty="0" smtClean="0"/>
          </a:p>
          <a:p>
            <a:pPr>
              <a:spcBef>
                <a:spcPts val="600"/>
              </a:spcBef>
            </a:pPr>
            <a:r>
              <a:rPr lang="zh-CN" altLang="en-US" dirty="0" smtClean="0">
                <a:solidFill>
                  <a:srgbClr val="FF0000"/>
                </a:solidFill>
              </a:rPr>
              <a:t>用户</a:t>
            </a:r>
            <a:r>
              <a:rPr lang="zh-CN" altLang="en-US" dirty="0">
                <a:solidFill>
                  <a:srgbClr val="FF0000"/>
                </a:solidFill>
              </a:rPr>
              <a:t>标识（</a:t>
            </a:r>
            <a:r>
              <a:rPr lang="en-US" altLang="zh-CN" dirty="0">
                <a:solidFill>
                  <a:srgbClr val="FF0000"/>
                </a:solidFill>
              </a:rPr>
              <a:t>User Identification</a:t>
            </a:r>
            <a:r>
              <a:rPr lang="zh-CN" altLang="en-US" dirty="0" smtClean="0">
                <a:solidFill>
                  <a:srgbClr val="FF0000"/>
                </a:solidFill>
              </a:rPr>
              <a:t>）</a:t>
            </a:r>
            <a:endParaRPr lang="en-US" altLang="zh-CN" dirty="0" smtClean="0">
              <a:solidFill>
                <a:srgbClr val="FF0000"/>
              </a:solidFill>
            </a:endParaRPr>
          </a:p>
          <a:p>
            <a:pPr marL="288000" lvl="1" indent="0">
              <a:buNone/>
            </a:pPr>
            <a:r>
              <a:rPr lang="zh-CN" altLang="en-US" dirty="0"/>
              <a:t>用一个用户名或者用户标识号（</a:t>
            </a:r>
            <a:r>
              <a:rPr lang="en-US" altLang="zh-CN" dirty="0"/>
              <a:t>UID</a:t>
            </a:r>
            <a:r>
              <a:rPr lang="zh-CN" altLang="en-US" dirty="0"/>
              <a:t>）来表明用户身份。系统内部记录着所有合法用户的标识，系统鉴别此用户是否是合法用户</a:t>
            </a:r>
            <a:r>
              <a:rPr lang="zh-CN" altLang="en-US" dirty="0" smtClean="0"/>
              <a:t>。</a:t>
            </a:r>
            <a:endParaRPr lang="en-US" altLang="zh-CN" dirty="0" smtClean="0"/>
          </a:p>
          <a:p>
            <a:pPr>
              <a:spcBef>
                <a:spcPts val="600"/>
              </a:spcBef>
            </a:pPr>
            <a:r>
              <a:rPr lang="zh-CN" altLang="en-US" dirty="0" smtClean="0">
                <a:solidFill>
                  <a:srgbClr val="FF0000"/>
                </a:solidFill>
              </a:rPr>
              <a:t>口令</a:t>
            </a:r>
            <a:r>
              <a:rPr lang="zh-CN" altLang="en-US" dirty="0">
                <a:solidFill>
                  <a:srgbClr val="FF0000"/>
                </a:solidFill>
              </a:rPr>
              <a:t>（</a:t>
            </a:r>
            <a:r>
              <a:rPr lang="en-US" altLang="zh-CN" dirty="0">
                <a:solidFill>
                  <a:srgbClr val="FF0000"/>
                </a:solidFill>
              </a:rPr>
              <a:t>Password</a:t>
            </a:r>
            <a:r>
              <a:rPr lang="zh-CN" altLang="en-US" dirty="0">
                <a:solidFill>
                  <a:srgbClr val="FF0000"/>
                </a:solidFill>
              </a:rPr>
              <a:t>）：</a:t>
            </a:r>
            <a:r>
              <a:rPr lang="zh-CN" altLang="en-US" dirty="0"/>
              <a:t>系统核对口令以鉴别用户身份</a:t>
            </a:r>
            <a:r>
              <a:rPr lang="zh-CN" altLang="en-US" dirty="0" smtClean="0"/>
              <a:t>。</a:t>
            </a:r>
            <a:endParaRPr lang="en-US" altLang="zh-CN" dirty="0" smtClean="0"/>
          </a:p>
          <a:p>
            <a:pPr>
              <a:spcBef>
                <a:spcPts val="600"/>
              </a:spcBef>
            </a:pPr>
            <a:r>
              <a:rPr lang="zh-CN" altLang="en-US" dirty="0" smtClean="0">
                <a:solidFill>
                  <a:srgbClr val="FF0000"/>
                </a:solidFill>
              </a:rPr>
              <a:t>常用</a:t>
            </a:r>
            <a:r>
              <a:rPr lang="zh-CN" altLang="en-US" dirty="0">
                <a:solidFill>
                  <a:srgbClr val="FF0000"/>
                </a:solidFill>
              </a:rPr>
              <a:t>的鉴别用户身份的</a:t>
            </a:r>
            <a:r>
              <a:rPr lang="zh-CN" altLang="en-US" dirty="0" smtClean="0">
                <a:solidFill>
                  <a:srgbClr val="FF0000"/>
                </a:solidFill>
              </a:rPr>
              <a:t>方法</a:t>
            </a:r>
            <a:endParaRPr lang="en-US" altLang="zh-CN" dirty="0" smtClean="0">
              <a:solidFill>
                <a:srgbClr val="FF0000"/>
              </a:solidFill>
            </a:endParaRPr>
          </a:p>
          <a:p>
            <a:pPr marL="554400" lvl="1"/>
            <a:r>
              <a:rPr lang="zh-CN" altLang="en-US" dirty="0"/>
              <a:t>询问</a:t>
            </a:r>
            <a:r>
              <a:rPr lang="en-US" altLang="zh-CN" dirty="0"/>
              <a:t>-</a:t>
            </a:r>
            <a:r>
              <a:rPr lang="zh-CN" altLang="en-US" dirty="0"/>
              <a:t>应答系统：类似于地下工作者对暗语的办法</a:t>
            </a:r>
            <a:endParaRPr lang="en-US" altLang="zh-CN" dirty="0" smtClean="0"/>
          </a:p>
          <a:p>
            <a:pPr marL="554400" lvl="1"/>
            <a:r>
              <a:rPr lang="zh-CN" altLang="en-US" dirty="0"/>
              <a:t>物品鉴别：钥匙、磁卡都可以作为用户的身份</a:t>
            </a:r>
            <a:r>
              <a:rPr lang="zh-CN" altLang="en-US" dirty="0" smtClean="0"/>
              <a:t>凭证</a:t>
            </a:r>
            <a:endParaRPr lang="en-US" altLang="zh-CN" dirty="0" smtClean="0"/>
          </a:p>
          <a:p>
            <a:pPr marL="554400" lvl="1"/>
            <a:r>
              <a:rPr lang="zh-CN" altLang="en-US" dirty="0"/>
              <a:t>用户个人特征鉴别：签名、指纹、声音都是用户个人特征</a:t>
            </a:r>
            <a:endParaRPr lang="en-US" altLang="zh-CN" dirty="0" smtClean="0"/>
          </a:p>
          <a:p>
            <a:endParaRPr lang="zh-CN" altLang="en-US" dirty="0"/>
          </a:p>
        </p:txBody>
      </p:sp>
      <p:sp>
        <p:nvSpPr>
          <p:cNvPr id="12" name="页脚占位符 11"/>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20"/>
          </p:nvPr>
        </p:nvSpPr>
        <p:spPr/>
        <p:txBody>
          <a:bodyPr/>
          <a:lstStyle/>
          <a:p>
            <a:pPr algn="ctr"/>
            <a:fld id="{A24B006D-818D-47B3-9EBE-C5AB269A17AF}" type="slidenum">
              <a:rPr lang="en-US" altLang="zh-CN" smtClean="0"/>
              <a:pPr algn="ctr"/>
              <a:t>29</a:t>
            </a:fld>
            <a:endParaRPr lang="en-US" dirty="0"/>
          </a:p>
        </p:txBody>
      </p:sp>
    </p:spTree>
    <p:extLst>
      <p:ext uri="{BB962C8B-B14F-4D97-AF65-F5344CB8AC3E}">
        <p14:creationId xmlns:p14="http://schemas.microsoft.com/office/powerpoint/2010/main" val="3102154372"/>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数据库安全概述</a:t>
            </a:r>
            <a:endParaRPr lang="zh-CN" altLang="en-US" dirty="0"/>
          </a:p>
        </p:txBody>
      </p:sp>
      <p:sp>
        <p:nvSpPr>
          <p:cNvPr id="3" name="文本占位符 2"/>
          <p:cNvSpPr>
            <a:spLocks noGrp="1"/>
          </p:cNvSpPr>
          <p:nvPr>
            <p:ph type="body" sz="quarter" idx="13"/>
          </p:nvPr>
        </p:nvSpPr>
        <p:spPr/>
        <p:txBody>
          <a:bodyPr>
            <a:normAutofit fontScale="85000" lnSpcReduction="10000"/>
          </a:bodyPr>
          <a:lstStyle/>
          <a:p>
            <a:r>
              <a:rPr lang="zh-CN" altLang="en-US" dirty="0"/>
              <a:t>计算机安全国际标准发展过程</a:t>
            </a:r>
          </a:p>
        </p:txBody>
      </p:sp>
      <p:sp>
        <p:nvSpPr>
          <p:cNvPr id="5" name="文本占位符 4"/>
          <p:cNvSpPr>
            <a:spLocks noGrp="1"/>
          </p:cNvSpPr>
          <p:nvPr>
            <p:ph type="body" sz="quarter" idx="16"/>
          </p:nvPr>
        </p:nvSpPr>
        <p:spPr>
          <a:xfrm>
            <a:off x="395536" y="772344"/>
            <a:ext cx="8532949" cy="4068452"/>
          </a:xfrm>
        </p:spPr>
        <p:txBody>
          <a:bodyPr>
            <a:normAutofit/>
          </a:bodyPr>
          <a:lstStyle/>
          <a:p>
            <a:pPr lvl="1"/>
            <a:r>
              <a:rPr lang="en-US" altLang="zh-CN" b="1" dirty="0" smtClean="0">
                <a:solidFill>
                  <a:srgbClr val="FF0000"/>
                </a:solidFill>
              </a:rPr>
              <a:t>TCSEC</a:t>
            </a:r>
            <a:r>
              <a:rPr lang="zh-CN" altLang="en-US" b="1" dirty="0">
                <a:solidFill>
                  <a:srgbClr val="FF0000"/>
                </a:solidFill>
              </a:rPr>
              <a:t>，也称为桔皮</a:t>
            </a:r>
            <a:r>
              <a:rPr lang="zh-CN" altLang="en-US" b="1" dirty="0" smtClean="0">
                <a:solidFill>
                  <a:srgbClr val="FF0000"/>
                </a:solidFill>
              </a:rPr>
              <a:t>书</a:t>
            </a:r>
            <a:endParaRPr lang="en-US" altLang="zh-CN" b="1" dirty="0" smtClean="0">
              <a:solidFill>
                <a:srgbClr val="FF0000"/>
              </a:solidFill>
            </a:endParaRPr>
          </a:p>
          <a:p>
            <a:pPr marL="288000" lvl="2" indent="0">
              <a:buNone/>
            </a:pPr>
            <a:r>
              <a:rPr lang="en-US" altLang="zh-CN" dirty="0"/>
              <a:t>1985</a:t>
            </a:r>
            <a:r>
              <a:rPr lang="zh-CN" altLang="en-US" dirty="0"/>
              <a:t>年美国国防部（</a:t>
            </a:r>
            <a:r>
              <a:rPr lang="en-US" altLang="zh-CN" dirty="0"/>
              <a:t>DoD</a:t>
            </a:r>
            <a:r>
              <a:rPr lang="zh-CN" altLang="en-US" dirty="0"/>
              <a:t>）颁布</a:t>
            </a:r>
            <a:r>
              <a:rPr lang="zh-CN" altLang="en-US" dirty="0" smtClean="0"/>
              <a:t>的</a:t>
            </a:r>
            <a:r>
              <a:rPr lang="en-US" altLang="zh-CN" dirty="0" smtClean="0"/>
              <a:t/>
            </a:r>
            <a:br>
              <a:rPr lang="en-US" altLang="zh-CN" dirty="0" smtClean="0"/>
            </a:br>
            <a:r>
              <a:rPr lang="en-US" altLang="zh-CN" dirty="0" smtClean="0"/>
              <a:t>《</a:t>
            </a:r>
            <a:r>
              <a:rPr lang="en-US" altLang="zh-CN" dirty="0"/>
              <a:t>DoD</a:t>
            </a:r>
            <a:r>
              <a:rPr lang="zh-CN" altLang="en-US" dirty="0"/>
              <a:t>可信计算机系统评估标准</a:t>
            </a:r>
            <a:r>
              <a:rPr lang="en-US" altLang="zh-CN" dirty="0" smtClean="0"/>
              <a:t>》</a:t>
            </a:r>
            <a:endParaRPr lang="zh-CN" altLang="en-US" dirty="0" smtClean="0"/>
          </a:p>
          <a:p>
            <a:pPr lvl="1"/>
            <a:r>
              <a:rPr lang="en-US" altLang="zh-CN" b="1" dirty="0" smtClean="0">
                <a:solidFill>
                  <a:srgbClr val="FF0000"/>
                </a:solidFill>
              </a:rPr>
              <a:t>TDI</a:t>
            </a:r>
            <a:r>
              <a:rPr lang="zh-CN" altLang="en-US" b="1" dirty="0" smtClean="0">
                <a:solidFill>
                  <a:srgbClr val="FF0000"/>
                </a:solidFill>
              </a:rPr>
              <a:t>，也称为紫皮书</a:t>
            </a:r>
            <a:endParaRPr lang="en-US" altLang="zh-CN" b="1" dirty="0" smtClean="0">
              <a:solidFill>
                <a:srgbClr val="FF0000"/>
              </a:solidFill>
            </a:endParaRPr>
          </a:p>
          <a:p>
            <a:pPr marL="288000" lvl="2" indent="0">
              <a:buNone/>
            </a:pPr>
            <a:r>
              <a:rPr lang="en-US" altLang="zh-CN" dirty="0"/>
              <a:t>1991</a:t>
            </a:r>
            <a:r>
              <a:rPr lang="zh-CN" altLang="en-US" dirty="0"/>
              <a:t>年美国国家计算机安全中心（</a:t>
            </a:r>
            <a:r>
              <a:rPr lang="en-US" altLang="zh-CN" dirty="0"/>
              <a:t>NCSC</a:t>
            </a:r>
            <a:r>
              <a:rPr lang="zh-CN" altLang="en-US" dirty="0"/>
              <a:t>）</a:t>
            </a:r>
            <a:r>
              <a:rPr lang="en-US" altLang="zh-CN" dirty="0"/>
              <a:t/>
            </a:r>
            <a:br>
              <a:rPr lang="en-US" altLang="zh-CN" dirty="0"/>
            </a:br>
            <a:r>
              <a:rPr lang="zh-CN" altLang="en-US" dirty="0"/>
              <a:t>颁布的</a:t>
            </a:r>
            <a:r>
              <a:rPr lang="en-US" altLang="zh-CN" dirty="0"/>
              <a:t>《</a:t>
            </a:r>
            <a:r>
              <a:rPr lang="zh-CN" altLang="en-US" dirty="0"/>
              <a:t>可信计算机系统评估标准关于</a:t>
            </a:r>
            <a:r>
              <a:rPr lang="en-US" altLang="zh-CN" dirty="0"/>
              <a:t/>
            </a:r>
            <a:br>
              <a:rPr lang="en-US" altLang="zh-CN" dirty="0"/>
            </a:br>
            <a:r>
              <a:rPr lang="zh-CN" altLang="en-US" dirty="0"/>
              <a:t>可信数据库系统的解释</a:t>
            </a:r>
            <a:r>
              <a:rPr lang="en-US" altLang="zh-CN" dirty="0"/>
              <a:t>》</a:t>
            </a:r>
            <a:r>
              <a:rPr lang="zh-CN" altLang="en-US" dirty="0"/>
              <a:t>，</a:t>
            </a:r>
            <a:r>
              <a:rPr lang="en-US" altLang="zh-CN" dirty="0"/>
              <a:t>TDI</a:t>
            </a:r>
            <a:r>
              <a:rPr lang="zh-CN" altLang="en-US" dirty="0"/>
              <a:t>将</a:t>
            </a:r>
            <a:r>
              <a:rPr lang="en-US" altLang="zh-CN" dirty="0"/>
              <a:t>TCSEC</a:t>
            </a:r>
            <a:br>
              <a:rPr lang="en-US" altLang="zh-CN" dirty="0"/>
            </a:br>
            <a:r>
              <a:rPr lang="zh-CN" altLang="en-US" dirty="0"/>
              <a:t>扩展到数据库管理系统。</a:t>
            </a:r>
          </a:p>
          <a:p>
            <a:pPr lvl="1"/>
            <a:r>
              <a:rPr lang="en-US" altLang="zh-CN" b="1" dirty="0">
                <a:solidFill>
                  <a:srgbClr val="FF0000"/>
                </a:solidFill>
              </a:rPr>
              <a:t>ITSEC</a:t>
            </a:r>
            <a:r>
              <a:rPr lang="zh-CN" altLang="en-US" b="1" dirty="0">
                <a:solidFill>
                  <a:srgbClr val="FF0000"/>
                </a:solidFill>
              </a:rPr>
              <a:t>，欧洲</a:t>
            </a:r>
            <a:r>
              <a:rPr lang="zh-CN" altLang="en-US" b="1" dirty="0" smtClean="0">
                <a:solidFill>
                  <a:srgbClr val="FF0000"/>
                </a:solidFill>
              </a:rPr>
              <a:t>白皮书</a:t>
            </a:r>
            <a:endParaRPr lang="en-US" altLang="zh-CN" b="1" dirty="0" smtClean="0">
              <a:solidFill>
                <a:srgbClr val="FF0000"/>
              </a:solidFill>
            </a:endParaRPr>
          </a:p>
          <a:p>
            <a:pPr marL="288000" lvl="2" indent="0">
              <a:buNone/>
            </a:pPr>
            <a:r>
              <a:rPr lang="zh-CN" altLang="en-US" dirty="0"/>
              <a:t>法、英、荷、德欧洲</a:t>
            </a:r>
            <a:r>
              <a:rPr lang="en-US" altLang="zh-CN" dirty="0"/>
              <a:t>4</a:t>
            </a:r>
            <a:r>
              <a:rPr lang="zh-CN" altLang="en-US" dirty="0"/>
              <a:t>国在</a:t>
            </a:r>
            <a:r>
              <a:rPr lang="en-US" altLang="zh-CN" dirty="0"/>
              <a:t>20</a:t>
            </a:r>
            <a:r>
              <a:rPr lang="zh-CN" altLang="en-US" dirty="0"/>
              <a:t>世纪</a:t>
            </a:r>
            <a:r>
              <a:rPr lang="en-US" altLang="zh-CN" dirty="0"/>
              <a:t>90</a:t>
            </a:r>
            <a:r>
              <a:rPr lang="zh-CN" altLang="en-US" dirty="0"/>
              <a:t>年代初联合发布信息技术安全评估标准。该标准将安全概念分为功能与评估两部分，首次提出了信息安全的机密性、完整性、可用性的概念。</a:t>
            </a:r>
          </a:p>
          <a:p>
            <a:pPr lvl="1"/>
            <a:r>
              <a:rPr lang="en-US" altLang="zh-CN" b="1" dirty="0">
                <a:solidFill>
                  <a:srgbClr val="FF0000"/>
                </a:solidFill>
              </a:rPr>
              <a:t>CC—&gt;</a:t>
            </a:r>
            <a:r>
              <a:rPr lang="en-US" altLang="zh-CN" b="1" dirty="0" smtClean="0">
                <a:solidFill>
                  <a:srgbClr val="FF0000"/>
                </a:solidFill>
              </a:rPr>
              <a:t>ISO15408</a:t>
            </a:r>
          </a:p>
          <a:p>
            <a:pPr marL="288000" lvl="2" indent="0">
              <a:buNone/>
            </a:pPr>
            <a:r>
              <a:rPr lang="zh-CN" altLang="en-US" dirty="0"/>
              <a:t>信息技术安全评价的通用标准（</a:t>
            </a:r>
            <a:r>
              <a:rPr lang="en-US" altLang="zh-CN" dirty="0"/>
              <a:t>CC</a:t>
            </a:r>
            <a:r>
              <a:rPr lang="zh-CN" altLang="en-US" dirty="0"/>
              <a:t>）是由</a:t>
            </a:r>
            <a:r>
              <a:rPr lang="en-US" altLang="zh-CN" dirty="0"/>
              <a:t>6</a:t>
            </a:r>
            <a:r>
              <a:rPr lang="zh-CN" altLang="en-US" dirty="0"/>
              <a:t>个国家（美、加、英、法、德、荷）于</a:t>
            </a:r>
            <a:r>
              <a:rPr lang="en-US" altLang="zh-CN" dirty="0"/>
              <a:t>1996</a:t>
            </a:r>
            <a:r>
              <a:rPr lang="zh-CN" altLang="en-US" dirty="0"/>
              <a:t>年联合提出的，并逐渐形成国际标准</a:t>
            </a:r>
            <a:r>
              <a:rPr lang="en-US" altLang="zh-CN" dirty="0"/>
              <a:t>ISO15408</a:t>
            </a:r>
            <a:r>
              <a:rPr lang="zh-CN" altLang="en-US" dirty="0"/>
              <a:t>。</a:t>
            </a:r>
            <a:r>
              <a:rPr lang="en-US" altLang="zh-CN" dirty="0"/>
              <a:t>CC</a:t>
            </a:r>
            <a:r>
              <a:rPr lang="zh-CN" altLang="en-US" dirty="0"/>
              <a:t>标准是第一个信息技术安全评价国际标准，定义了评价信息技术产品和系统安全性的基本准则。</a:t>
            </a:r>
            <a:endParaRPr lang="en-US" altLang="zh-CN" dirty="0"/>
          </a:p>
          <a:p>
            <a:pPr lvl="1"/>
            <a:r>
              <a:rPr lang="en-US" altLang="zh-CN" b="1" dirty="0">
                <a:solidFill>
                  <a:srgbClr val="FF0000"/>
                </a:solidFill>
              </a:rPr>
              <a:t>GB/T 18336</a:t>
            </a:r>
            <a:r>
              <a:rPr lang="zh-CN" altLang="en-US" b="1" dirty="0">
                <a:solidFill>
                  <a:srgbClr val="FF0000"/>
                </a:solidFill>
              </a:rPr>
              <a:t>－</a:t>
            </a:r>
            <a:r>
              <a:rPr lang="en-US" altLang="zh-CN" b="1" dirty="0" smtClean="0">
                <a:solidFill>
                  <a:srgbClr val="FF0000"/>
                </a:solidFill>
              </a:rPr>
              <a:t>2001</a:t>
            </a:r>
          </a:p>
          <a:p>
            <a:pPr marL="288000" lvl="2" indent="0">
              <a:buNone/>
            </a:pPr>
            <a:r>
              <a:rPr lang="zh-CN" altLang="en-US" dirty="0"/>
              <a:t>我国将</a:t>
            </a:r>
            <a:r>
              <a:rPr lang="en-US" altLang="zh-CN" dirty="0"/>
              <a:t>ISO/IEC 15408</a:t>
            </a:r>
            <a:r>
              <a:rPr lang="zh-CN" altLang="en-US" dirty="0"/>
              <a:t>转化为国家标准</a:t>
            </a:r>
            <a:r>
              <a:rPr lang="en-US" altLang="zh-CN" dirty="0"/>
              <a:t>——GB/T 18336</a:t>
            </a:r>
            <a:r>
              <a:rPr lang="zh-CN" altLang="en-US" dirty="0"/>
              <a:t>－</a:t>
            </a:r>
            <a:r>
              <a:rPr lang="en-US" altLang="zh-CN" dirty="0"/>
              <a:t>2001《</a:t>
            </a:r>
            <a:r>
              <a:rPr lang="zh-CN" altLang="en-US" dirty="0"/>
              <a:t>信息技术安全性评估准则</a:t>
            </a:r>
            <a:r>
              <a:rPr lang="en-US" altLang="zh-CN" dirty="0"/>
              <a:t>》</a:t>
            </a:r>
            <a:r>
              <a:rPr lang="zh-CN" altLang="en-US" dirty="0"/>
              <a:t>，并直接应用于我国的信息安全测评认证工作。基础性等级划分标准</a:t>
            </a:r>
            <a:r>
              <a:rPr lang="en-US" altLang="zh-CN" dirty="0"/>
              <a:t>GB17859</a:t>
            </a:r>
            <a:r>
              <a:rPr lang="zh-CN" altLang="en-US" dirty="0"/>
              <a:t>－</a:t>
            </a:r>
            <a:r>
              <a:rPr lang="en-US" altLang="zh-CN" dirty="0"/>
              <a:t>1999</a:t>
            </a:r>
            <a:r>
              <a:rPr lang="zh-CN" altLang="en-US" dirty="0"/>
              <a:t>是信息系统安全等级保护实施指南。</a:t>
            </a:r>
            <a:endParaRPr lang="en-US" altLang="zh-CN" dirty="0"/>
          </a:p>
        </p:txBody>
      </p:sp>
      <p:pic>
        <p:nvPicPr>
          <p:cNvPr id="1026" name="Picture 2" descr="13t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04" y="772344"/>
            <a:ext cx="5040560" cy="2032249"/>
          </a:xfrm>
          <a:prstGeom prst="ellipse">
            <a:avLst/>
          </a:prstGeom>
          <a:ln w="3175" cap="rnd">
            <a:solidFill>
              <a:srgbClr val="FF0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2" name="页脚占位符 11"/>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20"/>
          </p:nvPr>
        </p:nvSpPr>
        <p:spPr/>
        <p:txBody>
          <a:bodyPr/>
          <a:lstStyle/>
          <a:p>
            <a:pPr algn="ctr"/>
            <a:fld id="{A24B006D-818D-47B3-9EBE-C5AB269A17AF}" type="slidenum">
              <a:rPr lang="en-US" altLang="zh-CN" smtClean="0"/>
              <a:pPr algn="ctr"/>
              <a:t>3</a:t>
            </a:fld>
            <a:endParaRPr lang="en-US" dirty="0"/>
          </a:p>
        </p:txBody>
      </p:sp>
    </p:spTree>
    <p:extLst>
      <p:ext uri="{BB962C8B-B14F-4D97-AF65-F5344CB8AC3E}">
        <p14:creationId xmlns:p14="http://schemas.microsoft.com/office/powerpoint/2010/main" val="2723672174"/>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审计和其他安全机制</a:t>
            </a:r>
            <a:endParaRPr lang="zh-CN" altLang="en-US" dirty="0"/>
          </a:p>
        </p:txBody>
      </p:sp>
      <p:sp>
        <p:nvSpPr>
          <p:cNvPr id="3" name="文本占位符 2"/>
          <p:cNvSpPr>
            <a:spLocks noGrp="1"/>
          </p:cNvSpPr>
          <p:nvPr>
            <p:ph type="body" sz="quarter" idx="13"/>
          </p:nvPr>
        </p:nvSpPr>
        <p:spPr/>
        <p:txBody>
          <a:bodyPr/>
          <a:lstStyle/>
          <a:p>
            <a:r>
              <a:rPr lang="zh-CN" altLang="en-US" dirty="0" smtClean="0"/>
              <a:t>数据加密</a:t>
            </a:r>
            <a:endParaRPr lang="zh-CN" altLang="en-US" dirty="0"/>
          </a:p>
        </p:txBody>
      </p:sp>
      <p:sp>
        <p:nvSpPr>
          <p:cNvPr id="5" name="文本占位符 4"/>
          <p:cNvSpPr>
            <a:spLocks noGrp="1"/>
          </p:cNvSpPr>
          <p:nvPr>
            <p:ph type="body" sz="quarter" idx="16"/>
          </p:nvPr>
        </p:nvSpPr>
        <p:spPr>
          <a:xfrm>
            <a:off x="467544" y="835183"/>
            <a:ext cx="8219255" cy="4207480"/>
          </a:xfrm>
        </p:spPr>
        <p:txBody>
          <a:bodyPr>
            <a:normAutofit lnSpcReduction="10000"/>
          </a:bodyPr>
          <a:lstStyle/>
          <a:p>
            <a:r>
              <a:rPr lang="zh-CN" altLang="en-US" dirty="0" smtClean="0">
                <a:solidFill>
                  <a:srgbClr val="FF0000"/>
                </a:solidFill>
              </a:rPr>
              <a:t>加密基本思想</a:t>
            </a:r>
            <a:endParaRPr lang="en-US" altLang="zh-CN" dirty="0" smtClean="0">
              <a:solidFill>
                <a:srgbClr val="FF0000"/>
              </a:solidFill>
            </a:endParaRPr>
          </a:p>
          <a:p>
            <a:pPr marL="554400" lvl="1"/>
            <a:r>
              <a:rPr lang="zh-CN" altLang="en-US" dirty="0" smtClean="0"/>
              <a:t>根据</a:t>
            </a:r>
            <a:r>
              <a:rPr lang="zh-CN" altLang="en-US" dirty="0"/>
              <a:t>一定的算法将原始数据</a:t>
            </a:r>
            <a:r>
              <a:rPr lang="zh-CN" altLang="en-US" dirty="0" smtClean="0"/>
              <a:t>（明文</a:t>
            </a:r>
            <a:r>
              <a:rPr lang="zh-CN" altLang="en-US" dirty="0"/>
              <a:t>，</a:t>
            </a:r>
            <a:r>
              <a:rPr lang="en-US" altLang="zh-CN" dirty="0"/>
              <a:t>Plain text</a:t>
            </a:r>
            <a:r>
              <a:rPr lang="zh-CN" altLang="en-US" dirty="0"/>
              <a:t>）变换为不可直接识别的格式</a:t>
            </a:r>
            <a:r>
              <a:rPr lang="zh-CN" altLang="en-US" dirty="0" smtClean="0"/>
              <a:t>（密文</a:t>
            </a:r>
            <a:r>
              <a:rPr lang="zh-CN" altLang="en-US" dirty="0"/>
              <a:t>，</a:t>
            </a:r>
            <a:r>
              <a:rPr lang="en-US" altLang="zh-CN" dirty="0"/>
              <a:t>Cipher text</a:t>
            </a:r>
            <a:r>
              <a:rPr lang="zh-CN" altLang="en-US" dirty="0" smtClean="0"/>
              <a:t>）</a:t>
            </a:r>
            <a:endParaRPr lang="en-US" altLang="zh-CN" dirty="0" smtClean="0"/>
          </a:p>
          <a:p>
            <a:r>
              <a:rPr lang="zh-CN" altLang="en-US" dirty="0" smtClean="0">
                <a:solidFill>
                  <a:srgbClr val="FF0000"/>
                </a:solidFill>
              </a:rPr>
              <a:t>加密方法</a:t>
            </a:r>
            <a:endParaRPr lang="en-US" altLang="zh-CN" dirty="0" smtClean="0">
              <a:solidFill>
                <a:srgbClr val="FF0000"/>
              </a:solidFill>
            </a:endParaRPr>
          </a:p>
          <a:p>
            <a:pPr marL="554400" lvl="1"/>
            <a:r>
              <a:rPr lang="zh-CN" altLang="en-US" dirty="0"/>
              <a:t>替换方法：使用密钥（</a:t>
            </a:r>
            <a:r>
              <a:rPr lang="en-US" altLang="zh-CN" dirty="0"/>
              <a:t>Encryption Key</a:t>
            </a:r>
            <a:r>
              <a:rPr lang="zh-CN" altLang="en-US" dirty="0"/>
              <a:t>）将明文中的每一个字符转换为密文中的一个字符</a:t>
            </a:r>
          </a:p>
          <a:p>
            <a:pPr marL="554400" lvl="1"/>
            <a:r>
              <a:rPr lang="zh-CN" altLang="en-US" dirty="0"/>
              <a:t>置换方法：将明文的字符按不同的顺序重新排列</a:t>
            </a:r>
          </a:p>
          <a:p>
            <a:pPr marL="554400" lvl="1"/>
            <a:r>
              <a:rPr lang="zh-CN" altLang="en-US" dirty="0"/>
              <a:t>混合方法：美国</a:t>
            </a:r>
            <a:r>
              <a:rPr lang="en-US" altLang="zh-CN" dirty="0"/>
              <a:t>1977</a:t>
            </a:r>
            <a:r>
              <a:rPr lang="zh-CN" altLang="en-US" dirty="0"/>
              <a:t>年制定的官方加密标准：数据加密标准（</a:t>
            </a:r>
            <a:r>
              <a:rPr lang="en-US" altLang="zh-CN" dirty="0"/>
              <a:t>Data Encryption Standard</a:t>
            </a:r>
            <a:r>
              <a:rPr lang="zh-CN" altLang="en-US" dirty="0"/>
              <a:t>，简称</a:t>
            </a:r>
            <a:r>
              <a:rPr lang="en-US" altLang="zh-CN" dirty="0"/>
              <a:t>DES</a:t>
            </a:r>
            <a:r>
              <a:rPr lang="zh-CN" altLang="en-US" dirty="0"/>
              <a:t>）</a:t>
            </a:r>
            <a:endParaRPr lang="en-US" altLang="zh-CN" dirty="0"/>
          </a:p>
          <a:p>
            <a:r>
              <a:rPr lang="en-US" altLang="zh-CN" dirty="0">
                <a:solidFill>
                  <a:srgbClr val="FF0000"/>
                </a:solidFill>
              </a:rPr>
              <a:t>DBMS</a:t>
            </a:r>
            <a:r>
              <a:rPr lang="zh-CN" altLang="en-US" dirty="0">
                <a:solidFill>
                  <a:srgbClr val="FF0000"/>
                </a:solidFill>
              </a:rPr>
              <a:t>中的数据加密</a:t>
            </a:r>
          </a:p>
          <a:p>
            <a:pPr marL="554400" lvl="1"/>
            <a:r>
              <a:rPr lang="zh-CN" altLang="en-US" dirty="0"/>
              <a:t>有些数据库产品提供了数据加密例行程序；而有些没有，但提供了接口</a:t>
            </a:r>
          </a:p>
          <a:p>
            <a:pPr marL="554400" lvl="1"/>
            <a:r>
              <a:rPr lang="zh-CN" altLang="en-US" dirty="0"/>
              <a:t>数据加密功能通常也作为可选特征，允许用户自由选择</a:t>
            </a:r>
          </a:p>
          <a:p>
            <a:pPr marL="842400" lvl="2"/>
            <a:r>
              <a:rPr lang="zh-CN" altLang="en-US" sz="1400" dirty="0"/>
              <a:t>数据加密与解密是比较费时的操作</a:t>
            </a:r>
          </a:p>
          <a:p>
            <a:pPr marL="842400" lvl="2"/>
            <a:r>
              <a:rPr lang="zh-CN" altLang="en-US" sz="1400" dirty="0"/>
              <a:t>数据加密与解密程序会占用大量系统资源</a:t>
            </a:r>
          </a:p>
          <a:p>
            <a:pPr marL="842400" lvl="2"/>
            <a:r>
              <a:rPr lang="zh-CN" altLang="en-US" sz="1400" dirty="0"/>
              <a:t>应该只对高度机密的数据加密</a:t>
            </a:r>
          </a:p>
          <a:p>
            <a:pPr lvl="1"/>
            <a:endParaRPr lang="zh-CN" altLang="en-US" dirty="0"/>
          </a:p>
        </p:txBody>
      </p:sp>
      <p:sp>
        <p:nvSpPr>
          <p:cNvPr id="12" name="页脚占位符 11"/>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20"/>
          </p:nvPr>
        </p:nvSpPr>
        <p:spPr/>
        <p:txBody>
          <a:bodyPr/>
          <a:lstStyle/>
          <a:p>
            <a:pPr algn="ctr"/>
            <a:fld id="{A24B006D-818D-47B3-9EBE-C5AB269A17AF}" type="slidenum">
              <a:rPr lang="en-US" altLang="zh-CN" smtClean="0"/>
              <a:pPr algn="ctr"/>
              <a:t>30</a:t>
            </a:fld>
            <a:endParaRPr lang="en-US" dirty="0"/>
          </a:p>
        </p:txBody>
      </p:sp>
    </p:spTree>
    <p:extLst>
      <p:ext uri="{BB962C8B-B14F-4D97-AF65-F5344CB8AC3E}">
        <p14:creationId xmlns:p14="http://schemas.microsoft.com/office/powerpoint/2010/main" val="1179915403"/>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 calcmode="lin" valueType="num">
                                      <p:cBhvr additive="base">
                                        <p:cTn id="2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 calcmode="lin" valueType="num">
                                      <p:cBhvr additive="base">
                                        <p:cTn id="3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 calcmode="lin" valueType="num">
                                      <p:cBhvr additive="base">
                                        <p:cTn id="3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anim calcmode="lin" valueType="num">
                                      <p:cBhvr additive="base">
                                        <p:cTn id="4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11" end="11"/>
                                            </p:txEl>
                                          </p:spTgt>
                                        </p:tgtEl>
                                        <p:attrNameLst>
                                          <p:attrName>style.visibility</p:attrName>
                                        </p:attrNameLst>
                                      </p:cBhvr>
                                      <p:to>
                                        <p:strVal val="visible"/>
                                      </p:to>
                                    </p:set>
                                    <p:anim calcmode="lin" valueType="num">
                                      <p:cBhvr additive="base">
                                        <p:cTn id="45"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审计和其他安全机制</a:t>
            </a:r>
            <a:endParaRPr lang="zh-CN" altLang="en-US" dirty="0"/>
          </a:p>
        </p:txBody>
      </p:sp>
      <p:sp>
        <p:nvSpPr>
          <p:cNvPr id="3" name="文本占位符 2"/>
          <p:cNvSpPr>
            <a:spLocks noGrp="1"/>
          </p:cNvSpPr>
          <p:nvPr>
            <p:ph type="body" sz="quarter" idx="13"/>
          </p:nvPr>
        </p:nvSpPr>
        <p:spPr/>
        <p:txBody>
          <a:bodyPr/>
          <a:lstStyle/>
          <a:p>
            <a:r>
              <a:rPr lang="zh-CN" altLang="en-US" dirty="0" smtClean="0"/>
              <a:t>数字签名</a:t>
            </a:r>
            <a:endParaRPr lang="zh-CN" altLang="en-US" dirty="0"/>
          </a:p>
        </p:txBody>
      </p:sp>
      <p:sp>
        <p:nvSpPr>
          <p:cNvPr id="5" name="文本占位符 4"/>
          <p:cNvSpPr>
            <a:spLocks noGrp="1"/>
          </p:cNvSpPr>
          <p:nvPr>
            <p:ph type="body" sz="quarter" idx="16"/>
          </p:nvPr>
        </p:nvSpPr>
        <p:spPr>
          <a:xfrm>
            <a:off x="653891" y="835183"/>
            <a:ext cx="7734533" cy="3969609"/>
          </a:xfrm>
        </p:spPr>
        <p:txBody>
          <a:bodyPr>
            <a:normAutofit/>
          </a:bodyPr>
          <a:lstStyle/>
          <a:p>
            <a:r>
              <a:rPr lang="zh-CN" altLang="en-US" sz="2200" dirty="0">
                <a:solidFill>
                  <a:srgbClr val="FF0000"/>
                </a:solidFill>
              </a:rPr>
              <a:t>数字签名用来验证数据的</a:t>
            </a:r>
            <a:r>
              <a:rPr lang="zh-CN" altLang="en-US" sz="2200" dirty="0" smtClean="0">
                <a:solidFill>
                  <a:srgbClr val="FF0000"/>
                </a:solidFill>
              </a:rPr>
              <a:t>真实性</a:t>
            </a:r>
            <a:endParaRPr lang="en-US" altLang="zh-CN" sz="2200" dirty="0" smtClean="0">
              <a:solidFill>
                <a:srgbClr val="FF0000"/>
              </a:solidFill>
            </a:endParaRPr>
          </a:p>
          <a:p>
            <a:pPr marL="554400" lvl="1"/>
            <a:r>
              <a:rPr lang="zh-CN" altLang="en-US" dirty="0" smtClean="0"/>
              <a:t>用户</a:t>
            </a:r>
            <a:r>
              <a:rPr lang="zh-CN" altLang="en-US" dirty="0"/>
              <a:t>使用私钥产生签名后的数据，数据公开后所有的人都可以用公钥来验证数据的创建者是谁</a:t>
            </a:r>
            <a:r>
              <a:rPr lang="zh-CN" altLang="en-US" dirty="0" smtClean="0"/>
              <a:t>。</a:t>
            </a:r>
            <a:endParaRPr lang="en-US" altLang="zh-CN" dirty="0" smtClean="0"/>
          </a:p>
          <a:p>
            <a:pPr marL="0" lvl="1" indent="0">
              <a:buNone/>
            </a:pPr>
            <a:endParaRPr lang="en-US" altLang="zh-CN" sz="1200" dirty="0" smtClean="0"/>
          </a:p>
          <a:p>
            <a:r>
              <a:rPr lang="zh-CN" altLang="en-US" dirty="0">
                <a:solidFill>
                  <a:srgbClr val="FF0000"/>
                </a:solidFill>
              </a:rPr>
              <a:t>数字签名</a:t>
            </a:r>
            <a:r>
              <a:rPr lang="zh-CN" altLang="en-US" dirty="0" smtClean="0">
                <a:solidFill>
                  <a:srgbClr val="FF0000"/>
                </a:solidFill>
              </a:rPr>
              <a:t>主要过程</a:t>
            </a:r>
            <a:endParaRPr lang="zh-CN" altLang="en-US" dirty="0">
              <a:solidFill>
                <a:srgbClr val="FF0000"/>
              </a:solidFill>
            </a:endParaRPr>
          </a:p>
          <a:p>
            <a:pPr marL="554400" lvl="1"/>
            <a:r>
              <a:rPr lang="zh-CN" altLang="en-US" dirty="0"/>
              <a:t>信息发送者使用一单向散列函数（</a:t>
            </a:r>
            <a:r>
              <a:rPr lang="en-US" altLang="zh-CN" dirty="0"/>
              <a:t>HASH</a:t>
            </a:r>
            <a:r>
              <a:rPr lang="zh-CN" altLang="en-US" dirty="0"/>
              <a:t>函数）对信息生成信息摘要。</a:t>
            </a:r>
          </a:p>
          <a:p>
            <a:pPr marL="554400" lvl="1"/>
            <a:r>
              <a:rPr lang="zh-CN" altLang="en-US" dirty="0"/>
              <a:t>信息发送者使用自己的私钥签名信息摘要。</a:t>
            </a:r>
          </a:p>
          <a:p>
            <a:pPr marL="554400" lvl="1"/>
            <a:r>
              <a:rPr lang="zh-CN" altLang="en-US" dirty="0"/>
              <a:t>信息发送者把信息本身和已签名的信息摘要一起发送出去。</a:t>
            </a:r>
          </a:p>
          <a:p>
            <a:pPr marL="554400" lvl="1"/>
            <a:r>
              <a:rPr lang="zh-CN" altLang="en-US" dirty="0"/>
              <a:t>信息接收者通过使用与信息发送者使用的同一个单向散列函数（</a:t>
            </a:r>
            <a:r>
              <a:rPr lang="en-US" altLang="zh-CN" dirty="0"/>
              <a:t>HASH</a:t>
            </a:r>
            <a:r>
              <a:rPr lang="zh-CN" altLang="en-US" dirty="0"/>
              <a:t>函数）对接收的信息本身生成新的信息摘要，再使用信息发送者的公钥对信息摘要进行验证，以确认信息发送者的身份和信息是否被修改过。</a:t>
            </a:r>
          </a:p>
          <a:p>
            <a:pPr lvl="1"/>
            <a:endParaRPr lang="zh-CN" altLang="en-US" dirty="0"/>
          </a:p>
        </p:txBody>
      </p:sp>
      <p:sp>
        <p:nvSpPr>
          <p:cNvPr id="12" name="页脚占位符 11"/>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20"/>
          </p:nvPr>
        </p:nvSpPr>
        <p:spPr/>
        <p:txBody>
          <a:bodyPr/>
          <a:lstStyle/>
          <a:p>
            <a:pPr algn="ctr"/>
            <a:fld id="{A24B006D-818D-47B3-9EBE-C5AB269A17AF}" type="slidenum">
              <a:rPr lang="en-US" altLang="zh-CN" smtClean="0"/>
              <a:pPr algn="ctr"/>
              <a:t>31</a:t>
            </a:fld>
            <a:endParaRPr lang="en-US" dirty="0"/>
          </a:p>
        </p:txBody>
      </p:sp>
    </p:spTree>
    <p:extLst>
      <p:ext uri="{BB962C8B-B14F-4D97-AF65-F5344CB8AC3E}">
        <p14:creationId xmlns:p14="http://schemas.microsoft.com/office/powerpoint/2010/main" val="2624398488"/>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 calcmode="lin" valueType="num">
                                      <p:cBhvr additive="base">
                                        <p:cTn id="1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 calcmode="lin" valueType="num">
                                      <p:cBhvr additive="base">
                                        <p:cTn id="1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 calcmode="lin" valueType="num">
                                      <p:cBhvr additive="base">
                                        <p:cTn id="2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审计和其他安全机制</a:t>
            </a:r>
            <a:endParaRPr lang="zh-CN" altLang="en-US" dirty="0"/>
          </a:p>
        </p:txBody>
      </p:sp>
      <p:sp>
        <p:nvSpPr>
          <p:cNvPr id="3" name="文本占位符 2"/>
          <p:cNvSpPr>
            <a:spLocks noGrp="1"/>
          </p:cNvSpPr>
          <p:nvPr>
            <p:ph type="body" sz="quarter" idx="13"/>
          </p:nvPr>
        </p:nvSpPr>
        <p:spPr/>
        <p:txBody>
          <a:bodyPr/>
          <a:lstStyle/>
          <a:p>
            <a:r>
              <a:rPr lang="zh-CN" altLang="en-US" dirty="0" smtClean="0"/>
              <a:t>认证技术</a:t>
            </a:r>
            <a:endParaRPr lang="zh-CN" altLang="en-US" dirty="0"/>
          </a:p>
        </p:txBody>
      </p:sp>
      <p:sp>
        <p:nvSpPr>
          <p:cNvPr id="5" name="文本占位符 4"/>
          <p:cNvSpPr>
            <a:spLocks noGrp="1"/>
          </p:cNvSpPr>
          <p:nvPr>
            <p:ph type="body" sz="quarter" idx="16"/>
          </p:nvPr>
        </p:nvSpPr>
        <p:spPr>
          <a:xfrm>
            <a:off x="653891" y="835183"/>
            <a:ext cx="7734533" cy="3969609"/>
          </a:xfrm>
        </p:spPr>
        <p:txBody>
          <a:bodyPr>
            <a:normAutofit/>
          </a:bodyPr>
          <a:lstStyle/>
          <a:p>
            <a:r>
              <a:rPr lang="zh-CN" altLang="en-US" dirty="0" smtClean="0">
                <a:solidFill>
                  <a:srgbClr val="FF0000"/>
                </a:solidFill>
              </a:rPr>
              <a:t>认证技术特征</a:t>
            </a:r>
            <a:endParaRPr lang="en-US" altLang="zh-CN" dirty="0" smtClean="0">
              <a:solidFill>
                <a:srgbClr val="FF0000"/>
              </a:solidFill>
            </a:endParaRPr>
          </a:p>
          <a:p>
            <a:pPr marL="554400" lvl="1"/>
            <a:r>
              <a:rPr lang="zh-CN" altLang="zh-CN" dirty="0"/>
              <a:t>认证技术主要解决网络通信过程中通信双方的身份认可。</a:t>
            </a:r>
            <a:endParaRPr lang="en-US" altLang="zh-CN" dirty="0"/>
          </a:p>
          <a:p>
            <a:pPr marL="554400" lvl="1"/>
            <a:r>
              <a:rPr lang="zh-CN" altLang="zh-CN" dirty="0"/>
              <a:t>认证的过程涉及加密和密钥交换。</a:t>
            </a:r>
            <a:endParaRPr lang="en-US" altLang="zh-CN" dirty="0"/>
          </a:p>
          <a:p>
            <a:pPr marL="554400" lvl="1"/>
            <a:r>
              <a:rPr lang="zh-CN" altLang="zh-CN" dirty="0"/>
              <a:t>加密可使用对称加密、不对称加密及两种加密方法的混合方法。</a:t>
            </a:r>
            <a:endParaRPr lang="en-US" altLang="zh-CN" dirty="0"/>
          </a:p>
          <a:p>
            <a:pPr marL="0" lvl="1" indent="0">
              <a:buNone/>
            </a:pPr>
            <a:endParaRPr lang="en-US" altLang="zh-CN" sz="1200" dirty="0" smtClean="0"/>
          </a:p>
          <a:p>
            <a:r>
              <a:rPr lang="zh-CN" altLang="en-US" dirty="0">
                <a:solidFill>
                  <a:srgbClr val="FF0000"/>
                </a:solidFill>
              </a:rPr>
              <a:t>公开密钥</a:t>
            </a:r>
            <a:r>
              <a:rPr lang="zh-CN" altLang="en-US" dirty="0" smtClean="0">
                <a:solidFill>
                  <a:srgbClr val="FF0000"/>
                </a:solidFill>
              </a:rPr>
              <a:t>体系（</a:t>
            </a:r>
            <a:r>
              <a:rPr lang="en-US" altLang="zh-CN" dirty="0">
                <a:solidFill>
                  <a:srgbClr val="FF0000"/>
                </a:solidFill>
              </a:rPr>
              <a:t>Public Key Infrastructure</a:t>
            </a:r>
            <a:r>
              <a:rPr lang="zh-CN" altLang="en-US" dirty="0" smtClean="0">
                <a:solidFill>
                  <a:srgbClr val="FF0000"/>
                </a:solidFill>
              </a:rPr>
              <a:t>，</a:t>
            </a:r>
            <a:r>
              <a:rPr lang="en-US" altLang="zh-CN" dirty="0">
                <a:solidFill>
                  <a:srgbClr val="FF0000"/>
                </a:solidFill>
              </a:rPr>
              <a:t> </a:t>
            </a:r>
            <a:r>
              <a:rPr lang="en-US" altLang="zh-CN" dirty="0" smtClean="0">
                <a:solidFill>
                  <a:srgbClr val="FF0000"/>
                </a:solidFill>
              </a:rPr>
              <a:t>PKI</a:t>
            </a:r>
            <a:r>
              <a:rPr lang="zh-CN" altLang="en-US" dirty="0" smtClean="0">
                <a:solidFill>
                  <a:srgbClr val="FF0000"/>
                </a:solidFill>
              </a:rPr>
              <a:t>）的构成</a:t>
            </a:r>
            <a:endParaRPr lang="en-US" altLang="zh-CN" dirty="0" smtClean="0">
              <a:solidFill>
                <a:srgbClr val="FF0000"/>
              </a:solidFill>
            </a:endParaRPr>
          </a:p>
          <a:p>
            <a:pPr marL="554400" lvl="1"/>
            <a:r>
              <a:rPr lang="zh-CN" altLang="en-US" dirty="0"/>
              <a:t>认证机构（</a:t>
            </a:r>
            <a:r>
              <a:rPr lang="en-US" altLang="zh-CN" dirty="0"/>
              <a:t>CA</a:t>
            </a:r>
            <a:r>
              <a:rPr lang="zh-CN" altLang="en-US" dirty="0" smtClean="0"/>
              <a:t>）</a:t>
            </a:r>
            <a:endParaRPr lang="en-US" altLang="zh-CN" dirty="0" smtClean="0"/>
          </a:p>
          <a:p>
            <a:pPr marL="554400" lvl="1"/>
            <a:r>
              <a:rPr lang="zh-CN" altLang="en-US" dirty="0" smtClean="0"/>
              <a:t>数字</a:t>
            </a:r>
            <a:r>
              <a:rPr lang="zh-CN" altLang="en-US" dirty="0"/>
              <a:t>证</a:t>
            </a:r>
            <a:r>
              <a:rPr lang="zh-CN" altLang="en-US" dirty="0" smtClean="0"/>
              <a:t>书库</a:t>
            </a:r>
            <a:endParaRPr lang="en-US" altLang="zh-CN" dirty="0" smtClean="0"/>
          </a:p>
          <a:p>
            <a:pPr marL="554400" lvl="1"/>
            <a:r>
              <a:rPr lang="zh-CN" altLang="en-US" dirty="0" smtClean="0"/>
              <a:t>密钥</a:t>
            </a:r>
            <a:r>
              <a:rPr lang="zh-CN" altLang="en-US" dirty="0"/>
              <a:t>备份及恢复</a:t>
            </a:r>
            <a:r>
              <a:rPr lang="zh-CN" altLang="en-US" dirty="0" smtClean="0"/>
              <a:t>系统</a:t>
            </a:r>
            <a:endParaRPr lang="en-US" altLang="zh-CN" dirty="0" smtClean="0"/>
          </a:p>
          <a:p>
            <a:pPr marL="554400" lvl="1"/>
            <a:r>
              <a:rPr lang="zh-CN" altLang="en-US" dirty="0" smtClean="0"/>
              <a:t>证书</a:t>
            </a:r>
            <a:r>
              <a:rPr lang="zh-CN" altLang="en-US" dirty="0"/>
              <a:t>作废</a:t>
            </a:r>
            <a:r>
              <a:rPr lang="zh-CN" altLang="en-US" dirty="0" smtClean="0"/>
              <a:t>系统</a:t>
            </a:r>
            <a:endParaRPr lang="en-US" altLang="zh-CN" dirty="0" smtClean="0"/>
          </a:p>
          <a:p>
            <a:pPr marL="554400" lvl="1"/>
            <a:r>
              <a:rPr lang="zh-CN" altLang="en-US" dirty="0" smtClean="0"/>
              <a:t>应用</a:t>
            </a:r>
            <a:r>
              <a:rPr lang="zh-CN" altLang="en-US" dirty="0"/>
              <a:t>接口（</a:t>
            </a:r>
            <a:r>
              <a:rPr lang="en-US" altLang="zh-CN" dirty="0"/>
              <a:t>API</a:t>
            </a:r>
            <a:r>
              <a:rPr lang="zh-CN" altLang="en-US" dirty="0"/>
              <a:t>）</a:t>
            </a:r>
          </a:p>
        </p:txBody>
      </p:sp>
      <p:sp>
        <p:nvSpPr>
          <p:cNvPr id="13" name="页脚占位符 12"/>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4" name="灯片编号占位符 13"/>
          <p:cNvSpPr>
            <a:spLocks noGrp="1"/>
          </p:cNvSpPr>
          <p:nvPr>
            <p:ph type="sldNum" sz="quarter" idx="20"/>
          </p:nvPr>
        </p:nvSpPr>
        <p:spPr/>
        <p:txBody>
          <a:bodyPr/>
          <a:lstStyle/>
          <a:p>
            <a:pPr algn="ctr"/>
            <a:fld id="{A24B006D-818D-47B3-9EBE-C5AB269A17AF}" type="slidenum">
              <a:rPr lang="en-US" altLang="zh-CN" smtClean="0"/>
              <a:pPr algn="ctr"/>
              <a:t>32</a:t>
            </a:fld>
            <a:endParaRPr lang="en-US" dirty="0"/>
          </a:p>
        </p:txBody>
      </p:sp>
    </p:spTree>
    <p:extLst>
      <p:ext uri="{BB962C8B-B14F-4D97-AF65-F5344CB8AC3E}">
        <p14:creationId xmlns:p14="http://schemas.microsoft.com/office/powerpoint/2010/main" val="77431686"/>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 calcmode="lin" valueType="num">
                                      <p:cBhvr additive="base">
                                        <p:cTn id="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 calcmode="lin" valueType="num">
                                      <p:cBhvr additive="base">
                                        <p:cTn id="1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anim calcmode="lin" valueType="num">
                                      <p:cBhvr additive="base">
                                        <p:cTn id="1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anim calcmode="lin" valueType="num">
                                      <p:cBhvr additive="base">
                                        <p:cTn id="1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anim calcmode="lin" valueType="num">
                                      <p:cBhvr additive="base">
                                        <p:cTn id="2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 calcmode="lin" valueType="num">
                                      <p:cBhvr additive="base">
                                        <p:cTn id="2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数据库安全概述</a:t>
            </a:r>
            <a:endParaRPr lang="zh-CN" altLang="en-US" dirty="0"/>
          </a:p>
        </p:txBody>
      </p:sp>
      <p:sp>
        <p:nvSpPr>
          <p:cNvPr id="3" name="文本占位符 2"/>
          <p:cNvSpPr>
            <a:spLocks noGrp="1"/>
          </p:cNvSpPr>
          <p:nvPr>
            <p:ph type="body" sz="quarter" idx="13"/>
          </p:nvPr>
        </p:nvSpPr>
        <p:spPr/>
        <p:txBody>
          <a:bodyPr/>
          <a:lstStyle/>
          <a:p>
            <a:r>
              <a:rPr lang="en-US" altLang="zh-CN" dirty="0"/>
              <a:t>TCSEC/TDI</a:t>
            </a:r>
            <a:r>
              <a:rPr lang="zh-CN" altLang="en-US" dirty="0" smtClean="0"/>
              <a:t>标准等级</a:t>
            </a:r>
            <a:endParaRPr lang="zh-CN" altLang="en-US" dirty="0"/>
          </a:p>
        </p:txBody>
      </p:sp>
      <p:sp>
        <p:nvSpPr>
          <p:cNvPr id="5" name="文本占位符 4"/>
          <p:cNvSpPr>
            <a:spLocks noGrp="1"/>
          </p:cNvSpPr>
          <p:nvPr>
            <p:ph type="body" sz="quarter" idx="16"/>
          </p:nvPr>
        </p:nvSpPr>
        <p:spPr>
          <a:xfrm>
            <a:off x="431540" y="628440"/>
            <a:ext cx="3708411" cy="3852316"/>
          </a:xfrm>
        </p:spPr>
        <p:txBody>
          <a:bodyPr>
            <a:normAutofit lnSpcReduction="10000"/>
          </a:bodyPr>
          <a:lstStyle/>
          <a:p>
            <a:pPr>
              <a:lnSpc>
                <a:spcPct val="150000"/>
              </a:lnSpc>
            </a:pPr>
            <a:r>
              <a:rPr lang="en-US" altLang="zh-CN" b="1" dirty="0"/>
              <a:t>TCSEC/TDI</a:t>
            </a:r>
            <a:r>
              <a:rPr lang="zh-CN" altLang="en-US" b="1" dirty="0"/>
              <a:t>安全级别</a:t>
            </a:r>
            <a:r>
              <a:rPr lang="zh-CN" altLang="en-US" b="1" dirty="0" smtClean="0"/>
              <a:t>划分</a:t>
            </a:r>
            <a:endParaRPr lang="en-US" altLang="zh-CN" b="1" dirty="0" smtClean="0"/>
          </a:p>
          <a:p>
            <a:pPr marL="554400" lvl="1">
              <a:lnSpc>
                <a:spcPct val="150000"/>
              </a:lnSpc>
            </a:pPr>
            <a:r>
              <a:rPr lang="zh-CN" altLang="en-US" dirty="0"/>
              <a:t>四</a:t>
            </a:r>
            <a:r>
              <a:rPr lang="zh-CN" altLang="en-US" dirty="0" smtClean="0"/>
              <a:t>组（</a:t>
            </a:r>
            <a:r>
              <a:rPr lang="en-US" altLang="zh-CN" dirty="0" smtClean="0"/>
              <a:t>DCBA</a:t>
            </a:r>
            <a:r>
              <a:rPr lang="zh-CN" altLang="en-US" dirty="0" smtClean="0"/>
              <a:t>）七</a:t>
            </a:r>
            <a:r>
              <a:rPr lang="zh-CN" altLang="en-US" dirty="0"/>
              <a:t>个等级。</a:t>
            </a:r>
          </a:p>
          <a:p>
            <a:pPr marL="554400" lvl="1">
              <a:lnSpc>
                <a:spcPct val="150000"/>
              </a:lnSpc>
            </a:pPr>
            <a:r>
              <a:rPr lang="zh-CN" altLang="en-US" dirty="0"/>
              <a:t>对用户登录、授权管理、访问控制、审计跟踪、隐蔽通道分析、可信通道建立、安全检测、生命周期保障、文档写作、用户指南等内容提出了规范性要求。</a:t>
            </a:r>
            <a:endParaRPr lang="en-US" altLang="zh-CN" dirty="0" smtClean="0"/>
          </a:p>
          <a:p>
            <a:pPr marL="554400" lvl="1">
              <a:lnSpc>
                <a:spcPct val="150000"/>
              </a:lnSpc>
            </a:pPr>
            <a:r>
              <a:rPr lang="zh-CN" altLang="en-US" dirty="0" smtClean="0"/>
              <a:t>按</a:t>
            </a:r>
            <a:r>
              <a:rPr lang="zh-CN" altLang="en-US" dirty="0"/>
              <a:t>系统可靠或可信程度逐渐增高。</a:t>
            </a:r>
          </a:p>
          <a:p>
            <a:pPr marL="554400" lvl="1">
              <a:lnSpc>
                <a:spcPct val="150000"/>
              </a:lnSpc>
            </a:pPr>
            <a:r>
              <a:rPr lang="zh-CN" altLang="en-US" dirty="0"/>
              <a:t>各安全级别之间具有一种偏序向下兼容的关系。 </a:t>
            </a:r>
            <a:endParaRPr lang="zh-CN" altLang="en-US" dirty="0" smtClean="0"/>
          </a:p>
        </p:txBody>
      </p:sp>
      <p:pic>
        <p:nvPicPr>
          <p:cNvPr id="6" name="图片 5"/>
          <p:cNvPicPr>
            <a:picLocks noChangeAspect="1"/>
          </p:cNvPicPr>
          <p:nvPr/>
        </p:nvPicPr>
        <p:blipFill>
          <a:blip r:embed="rId3"/>
          <a:stretch>
            <a:fillRect/>
          </a:stretch>
        </p:blipFill>
        <p:spPr>
          <a:xfrm>
            <a:off x="4391980" y="628328"/>
            <a:ext cx="4632415" cy="3657170"/>
          </a:xfrm>
          <a:prstGeom prst="rect">
            <a:avLst/>
          </a:prstGeom>
        </p:spPr>
      </p:pic>
      <p:sp>
        <p:nvSpPr>
          <p:cNvPr id="13" name="页脚占位符 12"/>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4" name="灯片编号占位符 13"/>
          <p:cNvSpPr>
            <a:spLocks noGrp="1"/>
          </p:cNvSpPr>
          <p:nvPr>
            <p:ph type="sldNum" sz="quarter" idx="20"/>
          </p:nvPr>
        </p:nvSpPr>
        <p:spPr/>
        <p:txBody>
          <a:bodyPr/>
          <a:lstStyle/>
          <a:p>
            <a:pPr algn="ctr"/>
            <a:fld id="{A24B006D-818D-47B3-9EBE-C5AB269A17AF}" type="slidenum">
              <a:rPr lang="en-US" altLang="zh-CN" smtClean="0"/>
              <a:pPr algn="ctr"/>
              <a:t>4</a:t>
            </a:fld>
            <a:endParaRPr lang="en-US" dirty="0"/>
          </a:p>
        </p:txBody>
      </p:sp>
    </p:spTree>
    <p:extLst>
      <p:ext uri="{BB962C8B-B14F-4D97-AF65-F5344CB8AC3E}">
        <p14:creationId xmlns:p14="http://schemas.microsoft.com/office/powerpoint/2010/main" val="1533156966"/>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数据库安全概述</a:t>
            </a:r>
            <a:endParaRPr lang="zh-CN" altLang="en-US" dirty="0"/>
          </a:p>
        </p:txBody>
      </p:sp>
      <p:sp>
        <p:nvSpPr>
          <p:cNvPr id="3" name="文本占位符 2"/>
          <p:cNvSpPr>
            <a:spLocks noGrp="1"/>
          </p:cNvSpPr>
          <p:nvPr>
            <p:ph type="body" sz="quarter" idx="13"/>
          </p:nvPr>
        </p:nvSpPr>
        <p:spPr/>
        <p:txBody>
          <a:bodyPr/>
          <a:lstStyle/>
          <a:p>
            <a:r>
              <a:rPr lang="en-US" altLang="zh-CN" dirty="0"/>
              <a:t>TCSEC/TDI</a:t>
            </a:r>
            <a:r>
              <a:rPr lang="zh-CN" altLang="en-US" dirty="0" smtClean="0"/>
              <a:t>标准等级</a:t>
            </a:r>
            <a:endParaRPr lang="zh-CN" altLang="en-US" dirty="0"/>
          </a:p>
        </p:txBody>
      </p:sp>
      <p:sp>
        <p:nvSpPr>
          <p:cNvPr id="5" name="文本占位符 4"/>
          <p:cNvSpPr>
            <a:spLocks noGrp="1"/>
          </p:cNvSpPr>
          <p:nvPr>
            <p:ph type="body" sz="quarter" idx="16"/>
          </p:nvPr>
        </p:nvSpPr>
        <p:spPr>
          <a:xfrm>
            <a:off x="431540" y="628440"/>
            <a:ext cx="8316924" cy="4392376"/>
          </a:xfrm>
        </p:spPr>
        <p:txBody>
          <a:bodyPr>
            <a:normAutofit lnSpcReduction="10000"/>
          </a:bodyPr>
          <a:lstStyle/>
          <a:p>
            <a:r>
              <a:rPr lang="en-US" altLang="zh-CN" b="1" dirty="0">
                <a:solidFill>
                  <a:srgbClr val="FF0000"/>
                </a:solidFill>
              </a:rPr>
              <a:t>D</a:t>
            </a:r>
            <a:r>
              <a:rPr lang="zh-CN" altLang="en-US" b="1" dirty="0" smtClean="0">
                <a:solidFill>
                  <a:srgbClr val="FF0000"/>
                </a:solidFill>
              </a:rPr>
              <a:t>级</a:t>
            </a:r>
            <a:endParaRPr lang="en-US" altLang="zh-CN" b="1" dirty="0" smtClean="0">
              <a:solidFill>
                <a:srgbClr val="FF0000"/>
              </a:solidFill>
            </a:endParaRPr>
          </a:p>
          <a:p>
            <a:pPr marL="554400" lvl="1"/>
            <a:r>
              <a:rPr lang="zh-CN" altLang="en-US" dirty="0"/>
              <a:t>将一切不符合更高标准的系统均归于</a:t>
            </a:r>
            <a:r>
              <a:rPr lang="en-US" altLang="zh-CN" dirty="0"/>
              <a:t>D</a:t>
            </a:r>
            <a:r>
              <a:rPr lang="zh-CN" altLang="en-US" dirty="0"/>
              <a:t>组</a:t>
            </a:r>
          </a:p>
          <a:p>
            <a:pPr marL="554400" lvl="1"/>
            <a:r>
              <a:rPr lang="zh-CN" altLang="en-US" dirty="0"/>
              <a:t>典型例子：</a:t>
            </a:r>
            <a:r>
              <a:rPr lang="en-US" altLang="zh-CN" dirty="0"/>
              <a:t>DOS</a:t>
            </a:r>
            <a:r>
              <a:rPr lang="zh-CN" altLang="en-US" dirty="0"/>
              <a:t>是安全标准为</a:t>
            </a:r>
            <a:r>
              <a:rPr lang="en-US" altLang="zh-CN" dirty="0"/>
              <a:t>D</a:t>
            </a:r>
            <a:r>
              <a:rPr lang="zh-CN" altLang="en-US" dirty="0"/>
              <a:t>的操作系统， </a:t>
            </a:r>
            <a:r>
              <a:rPr lang="en-US" altLang="zh-CN" dirty="0"/>
              <a:t>DOS</a:t>
            </a:r>
            <a:r>
              <a:rPr lang="zh-CN" altLang="en-US" dirty="0"/>
              <a:t>在安全性方面几乎</a:t>
            </a:r>
            <a:r>
              <a:rPr lang="zh-CN" altLang="en-US" dirty="0" smtClean="0"/>
              <a:t>没有专门机制</a:t>
            </a:r>
            <a:r>
              <a:rPr lang="zh-CN" altLang="en-US" dirty="0"/>
              <a:t>来保障</a:t>
            </a:r>
          </a:p>
          <a:p>
            <a:r>
              <a:rPr lang="en-US" altLang="zh-CN" b="1" dirty="0">
                <a:solidFill>
                  <a:srgbClr val="FF0000"/>
                </a:solidFill>
              </a:rPr>
              <a:t>C1</a:t>
            </a:r>
            <a:r>
              <a:rPr lang="zh-CN" altLang="en-US" b="1" dirty="0">
                <a:solidFill>
                  <a:srgbClr val="FF0000"/>
                </a:solidFill>
              </a:rPr>
              <a:t>级</a:t>
            </a:r>
          </a:p>
          <a:p>
            <a:pPr marL="554400" lvl="1"/>
            <a:r>
              <a:rPr lang="zh-CN" altLang="en-US" dirty="0"/>
              <a:t>非常初级的自主安全保护，能够实现对用户和数据的分离，进行自主存取控制（</a:t>
            </a:r>
            <a:r>
              <a:rPr lang="en-US" altLang="zh-CN" dirty="0"/>
              <a:t>DAC</a:t>
            </a:r>
            <a:r>
              <a:rPr lang="zh-CN" altLang="en-US" dirty="0"/>
              <a:t>），保护或限制用户权限的传播。</a:t>
            </a:r>
            <a:endParaRPr lang="en-US" altLang="zh-CN" dirty="0"/>
          </a:p>
          <a:p>
            <a:r>
              <a:rPr lang="en-US" altLang="zh-CN" b="1" dirty="0">
                <a:solidFill>
                  <a:srgbClr val="FF0000"/>
                </a:solidFill>
              </a:rPr>
              <a:t>C2</a:t>
            </a:r>
            <a:r>
              <a:rPr lang="zh-CN" altLang="en-US" b="1" dirty="0" smtClean="0">
                <a:solidFill>
                  <a:srgbClr val="FF0000"/>
                </a:solidFill>
              </a:rPr>
              <a:t>级</a:t>
            </a:r>
            <a:endParaRPr lang="en-US" altLang="zh-CN" b="1" dirty="0" smtClean="0">
              <a:solidFill>
                <a:srgbClr val="FF0000"/>
              </a:solidFill>
            </a:endParaRPr>
          </a:p>
          <a:p>
            <a:pPr marL="554400" lvl="1"/>
            <a:r>
              <a:rPr lang="zh-CN" altLang="en-US" dirty="0"/>
              <a:t>安全产品的最低档次；</a:t>
            </a:r>
          </a:p>
          <a:p>
            <a:pPr marL="554400" lvl="1"/>
            <a:r>
              <a:rPr lang="zh-CN" altLang="en-US" dirty="0"/>
              <a:t>提供受控的存取保护，将</a:t>
            </a:r>
            <a:r>
              <a:rPr lang="en-US" altLang="zh-CN" dirty="0"/>
              <a:t>C1</a:t>
            </a:r>
            <a:r>
              <a:rPr lang="zh-CN" altLang="en-US" dirty="0"/>
              <a:t>级的</a:t>
            </a:r>
            <a:r>
              <a:rPr lang="en-US" altLang="zh-CN" dirty="0"/>
              <a:t>DAC</a:t>
            </a:r>
            <a:r>
              <a:rPr lang="zh-CN" altLang="en-US" dirty="0"/>
              <a:t>进一步细化，</a:t>
            </a:r>
            <a:r>
              <a:rPr lang="en-US" altLang="zh-CN" dirty="0"/>
              <a:t/>
            </a:r>
            <a:br>
              <a:rPr lang="en-US" altLang="zh-CN" dirty="0"/>
            </a:br>
            <a:r>
              <a:rPr lang="zh-CN" altLang="en-US" dirty="0"/>
              <a:t>以个人身份注册负责，并实施审计和资源隔离；</a:t>
            </a:r>
          </a:p>
          <a:p>
            <a:pPr marL="554400" lvl="1"/>
            <a:r>
              <a:rPr lang="zh-CN" altLang="en-US" dirty="0"/>
              <a:t>达到</a:t>
            </a:r>
            <a:r>
              <a:rPr lang="en-US" altLang="zh-CN" dirty="0"/>
              <a:t>C2</a:t>
            </a:r>
            <a:r>
              <a:rPr lang="zh-CN" altLang="en-US" dirty="0"/>
              <a:t>级的产品在其名称中往往不突出“安全”</a:t>
            </a:r>
            <a:r>
              <a:rPr lang="en-US" altLang="zh-CN" dirty="0"/>
              <a:t/>
            </a:r>
            <a:br>
              <a:rPr lang="en-US" altLang="zh-CN" dirty="0"/>
            </a:br>
            <a:r>
              <a:rPr lang="en-US" altLang="zh-CN" dirty="0"/>
              <a:t>(Security)</a:t>
            </a:r>
            <a:r>
              <a:rPr lang="zh-CN" altLang="en-US" dirty="0"/>
              <a:t>这一特色。</a:t>
            </a:r>
          </a:p>
          <a:p>
            <a:pPr marL="554400" lvl="1"/>
            <a:r>
              <a:rPr lang="zh-CN" altLang="en-US" dirty="0"/>
              <a:t>典型例子</a:t>
            </a:r>
            <a:endParaRPr lang="en-US" altLang="zh-CN" dirty="0"/>
          </a:p>
          <a:p>
            <a:pPr marL="554400" lvl="2" indent="0">
              <a:buNone/>
            </a:pPr>
            <a:r>
              <a:rPr lang="zh-CN" altLang="en-US" dirty="0"/>
              <a:t>操作系统：</a:t>
            </a:r>
            <a:r>
              <a:rPr lang="en-US" altLang="zh-CN" dirty="0"/>
              <a:t>Microsoft</a:t>
            </a:r>
            <a:r>
              <a:rPr lang="zh-CN" altLang="en-US" dirty="0"/>
              <a:t>的</a:t>
            </a:r>
            <a:r>
              <a:rPr lang="en-US" altLang="zh-CN" dirty="0"/>
              <a:t>Windows NT 3.5</a:t>
            </a:r>
          </a:p>
          <a:p>
            <a:pPr marL="554400" lvl="2" indent="0">
              <a:buNone/>
            </a:pPr>
            <a:r>
              <a:rPr lang="zh-CN" altLang="en-US" dirty="0"/>
              <a:t>数据库：</a:t>
            </a:r>
            <a:r>
              <a:rPr lang="en-US" altLang="zh-CN" dirty="0"/>
              <a:t>Oracle</a:t>
            </a:r>
            <a:r>
              <a:rPr lang="zh-CN" altLang="en-US" dirty="0"/>
              <a:t>公司的</a:t>
            </a:r>
            <a:r>
              <a:rPr lang="en-US" altLang="zh-CN" dirty="0"/>
              <a:t>Oracle 7</a:t>
            </a:r>
            <a:r>
              <a:rPr lang="zh-CN" altLang="en-US" dirty="0"/>
              <a:t>，</a:t>
            </a:r>
            <a:r>
              <a:rPr lang="en-US" altLang="zh-CN" dirty="0"/>
              <a:t>Sybase</a:t>
            </a:r>
            <a:r>
              <a:rPr lang="zh-CN" altLang="en-US" dirty="0"/>
              <a:t>公司的 </a:t>
            </a:r>
            <a:r>
              <a:rPr lang="en-US" altLang="zh-CN" dirty="0"/>
              <a:t>SQL Server 11.0.6</a:t>
            </a:r>
            <a:endParaRPr lang="zh-CN" altLang="en-US" dirty="0"/>
          </a:p>
          <a:p>
            <a:pPr lvl="1"/>
            <a:endParaRPr lang="zh-CN" altLang="en-US" dirty="0" smtClean="0"/>
          </a:p>
        </p:txBody>
      </p:sp>
      <p:pic>
        <p:nvPicPr>
          <p:cNvPr id="6" name="图片 5"/>
          <p:cNvPicPr>
            <a:picLocks noChangeAspect="1"/>
          </p:cNvPicPr>
          <p:nvPr/>
        </p:nvPicPr>
        <p:blipFill>
          <a:blip r:embed="rId2"/>
          <a:stretch>
            <a:fillRect/>
          </a:stretch>
        </p:blipFill>
        <p:spPr>
          <a:xfrm>
            <a:off x="5812122" y="2312412"/>
            <a:ext cx="2880320" cy="2273937"/>
          </a:xfrm>
          <a:prstGeom prst="rect">
            <a:avLst/>
          </a:prstGeom>
        </p:spPr>
      </p:pic>
      <p:sp>
        <p:nvSpPr>
          <p:cNvPr id="13" name="页脚占位符 12"/>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4" name="灯片编号占位符 13"/>
          <p:cNvSpPr>
            <a:spLocks noGrp="1"/>
          </p:cNvSpPr>
          <p:nvPr>
            <p:ph type="sldNum" sz="quarter" idx="20"/>
          </p:nvPr>
        </p:nvSpPr>
        <p:spPr/>
        <p:txBody>
          <a:bodyPr/>
          <a:lstStyle/>
          <a:p>
            <a:pPr algn="ctr"/>
            <a:fld id="{A24B006D-818D-47B3-9EBE-C5AB269A17AF}" type="slidenum">
              <a:rPr lang="en-US" altLang="zh-CN" smtClean="0"/>
              <a:pPr algn="ctr"/>
              <a:t>5</a:t>
            </a:fld>
            <a:endParaRPr lang="en-US" dirty="0"/>
          </a:p>
        </p:txBody>
      </p:sp>
    </p:spTree>
    <p:extLst>
      <p:ext uri="{BB962C8B-B14F-4D97-AF65-F5344CB8AC3E}">
        <p14:creationId xmlns:p14="http://schemas.microsoft.com/office/powerpoint/2010/main" val="892987290"/>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1000"/>
                                        <p:tgtEl>
                                          <p:spTgt spid="5">
                                            <p:txEl>
                                              <p:pRg st="3" end="3"/>
                                            </p:txEl>
                                          </p:spTgt>
                                        </p:tgtEl>
                                      </p:cBhvr>
                                    </p:animEffect>
                                    <p:anim calcmode="lin" valueType="num">
                                      <p:cBhvr>
                                        <p:cTn id="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1000"/>
                                        <p:tgtEl>
                                          <p:spTgt spid="5">
                                            <p:txEl>
                                              <p:pRg st="4" end="4"/>
                                            </p:txEl>
                                          </p:spTgt>
                                        </p:tgtEl>
                                      </p:cBhvr>
                                    </p:animEffect>
                                    <p:anim calcmode="lin" valueType="num">
                                      <p:cBhvr>
                                        <p:cTn id="1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fade">
                                      <p:cBhvr>
                                        <p:cTn id="19" dur="1000"/>
                                        <p:tgtEl>
                                          <p:spTgt spid="5">
                                            <p:txEl>
                                              <p:pRg st="5" end="5"/>
                                            </p:txEl>
                                          </p:spTgt>
                                        </p:tgtEl>
                                      </p:cBhvr>
                                    </p:animEffect>
                                    <p:anim calcmode="lin" valueType="num">
                                      <p:cBhvr>
                                        <p:cTn id="2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1000"/>
                                        <p:tgtEl>
                                          <p:spTgt spid="5">
                                            <p:txEl>
                                              <p:pRg st="6" end="6"/>
                                            </p:txEl>
                                          </p:spTgt>
                                        </p:tgtEl>
                                      </p:cBhvr>
                                    </p:animEffect>
                                    <p:anim calcmode="lin" valueType="num">
                                      <p:cBhvr>
                                        <p:cTn id="2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fade">
                                      <p:cBhvr>
                                        <p:cTn id="29" dur="1000"/>
                                        <p:tgtEl>
                                          <p:spTgt spid="5">
                                            <p:txEl>
                                              <p:pRg st="7" end="7"/>
                                            </p:txEl>
                                          </p:spTgt>
                                        </p:tgtEl>
                                      </p:cBhvr>
                                    </p:animEffect>
                                    <p:anim calcmode="lin" valueType="num">
                                      <p:cBhvr>
                                        <p:cTn id="3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1000"/>
                                        <p:tgtEl>
                                          <p:spTgt spid="5">
                                            <p:txEl>
                                              <p:pRg st="8" end="8"/>
                                            </p:txEl>
                                          </p:spTgt>
                                        </p:tgtEl>
                                      </p:cBhvr>
                                    </p:animEffect>
                                    <p:anim calcmode="lin" valueType="num">
                                      <p:cBhvr>
                                        <p:cTn id="3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Effect transition="in" filter="fade">
                                      <p:cBhvr>
                                        <p:cTn id="39" dur="1000"/>
                                        <p:tgtEl>
                                          <p:spTgt spid="5">
                                            <p:txEl>
                                              <p:pRg st="9" end="9"/>
                                            </p:txEl>
                                          </p:spTgt>
                                        </p:tgtEl>
                                      </p:cBhvr>
                                    </p:animEffect>
                                    <p:anim calcmode="lin" valueType="num">
                                      <p:cBhvr>
                                        <p:cTn id="4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9" end="9"/>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
                                            <p:txEl>
                                              <p:pRg st="10" end="10"/>
                                            </p:txEl>
                                          </p:spTgt>
                                        </p:tgtEl>
                                        <p:attrNameLst>
                                          <p:attrName>style.visibility</p:attrName>
                                        </p:attrNameLst>
                                      </p:cBhvr>
                                      <p:to>
                                        <p:strVal val="visible"/>
                                      </p:to>
                                    </p:set>
                                    <p:animEffect transition="in" filter="fade">
                                      <p:cBhvr>
                                        <p:cTn id="44" dur="1000"/>
                                        <p:tgtEl>
                                          <p:spTgt spid="5">
                                            <p:txEl>
                                              <p:pRg st="10" end="10"/>
                                            </p:txEl>
                                          </p:spTgt>
                                        </p:tgtEl>
                                      </p:cBhvr>
                                    </p:animEffect>
                                    <p:anim calcmode="lin" valueType="num">
                                      <p:cBhvr>
                                        <p:cTn id="45"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
                                            <p:txEl>
                                              <p:pRg st="11" end="11"/>
                                            </p:txEl>
                                          </p:spTgt>
                                        </p:tgtEl>
                                        <p:attrNameLst>
                                          <p:attrName>style.visibility</p:attrName>
                                        </p:attrNameLst>
                                      </p:cBhvr>
                                      <p:to>
                                        <p:strVal val="visible"/>
                                      </p:to>
                                    </p:set>
                                    <p:animEffect transition="in" filter="fade">
                                      <p:cBhvr>
                                        <p:cTn id="49" dur="1000"/>
                                        <p:tgtEl>
                                          <p:spTgt spid="5">
                                            <p:txEl>
                                              <p:pRg st="11" end="11"/>
                                            </p:txEl>
                                          </p:spTgt>
                                        </p:tgtEl>
                                      </p:cBhvr>
                                    </p:animEffect>
                                    <p:anim calcmode="lin" valueType="num">
                                      <p:cBhvr>
                                        <p:cTn id="50"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数据库安全概述</a:t>
            </a:r>
            <a:endParaRPr lang="zh-CN" altLang="en-US" dirty="0"/>
          </a:p>
        </p:txBody>
      </p:sp>
      <p:sp>
        <p:nvSpPr>
          <p:cNvPr id="3" name="文本占位符 2"/>
          <p:cNvSpPr>
            <a:spLocks noGrp="1"/>
          </p:cNvSpPr>
          <p:nvPr>
            <p:ph type="body" sz="quarter" idx="13"/>
          </p:nvPr>
        </p:nvSpPr>
        <p:spPr/>
        <p:txBody>
          <a:bodyPr/>
          <a:lstStyle/>
          <a:p>
            <a:r>
              <a:rPr lang="en-US" altLang="zh-CN" dirty="0"/>
              <a:t>TCSEC/TDI</a:t>
            </a:r>
            <a:r>
              <a:rPr lang="zh-CN" altLang="en-US" dirty="0" smtClean="0"/>
              <a:t>标准等级</a:t>
            </a:r>
            <a:endParaRPr lang="zh-CN" altLang="en-US" dirty="0"/>
          </a:p>
        </p:txBody>
      </p:sp>
      <p:sp>
        <p:nvSpPr>
          <p:cNvPr id="5" name="文本占位符 4"/>
          <p:cNvSpPr>
            <a:spLocks noGrp="1"/>
          </p:cNvSpPr>
          <p:nvPr>
            <p:ph type="body" sz="quarter" idx="16"/>
          </p:nvPr>
        </p:nvSpPr>
        <p:spPr>
          <a:xfrm>
            <a:off x="431540" y="628440"/>
            <a:ext cx="8316924" cy="4392376"/>
          </a:xfrm>
        </p:spPr>
        <p:txBody>
          <a:bodyPr>
            <a:normAutofit fontScale="92500"/>
          </a:bodyPr>
          <a:lstStyle/>
          <a:p>
            <a:r>
              <a:rPr lang="en-US" altLang="zh-CN" b="1" dirty="0" smtClean="0">
                <a:solidFill>
                  <a:srgbClr val="FF0000"/>
                </a:solidFill>
              </a:rPr>
              <a:t>B1</a:t>
            </a:r>
            <a:r>
              <a:rPr lang="zh-CN" altLang="en-US" b="1" dirty="0" smtClean="0">
                <a:solidFill>
                  <a:srgbClr val="FF0000"/>
                </a:solidFill>
              </a:rPr>
              <a:t>级</a:t>
            </a:r>
            <a:endParaRPr lang="en-US" altLang="zh-CN" b="1" dirty="0" smtClean="0">
              <a:solidFill>
                <a:srgbClr val="FF0000"/>
              </a:solidFill>
            </a:endParaRPr>
          </a:p>
          <a:p>
            <a:pPr marL="554400" lvl="1"/>
            <a:r>
              <a:rPr lang="zh-CN" altLang="en-US" dirty="0"/>
              <a:t>标记安全保护。“安全”</a:t>
            </a:r>
            <a:r>
              <a:rPr lang="en-US" altLang="zh-CN" dirty="0"/>
              <a:t>(Security)</a:t>
            </a:r>
            <a:r>
              <a:rPr lang="zh-CN" altLang="en-US" dirty="0"/>
              <a:t>或“可信的”</a:t>
            </a:r>
            <a:r>
              <a:rPr lang="en-US" altLang="zh-CN" dirty="0"/>
              <a:t>(Trusted)</a:t>
            </a:r>
            <a:r>
              <a:rPr lang="zh-CN" altLang="en-US" dirty="0"/>
              <a:t>产品。</a:t>
            </a:r>
          </a:p>
          <a:p>
            <a:pPr marL="554400" lvl="1"/>
            <a:r>
              <a:rPr lang="zh-CN" altLang="en-US" dirty="0"/>
              <a:t>对</a:t>
            </a:r>
            <a:r>
              <a:rPr lang="zh-CN" altLang="en-US" dirty="0" smtClean="0"/>
              <a:t>系统数据</a:t>
            </a:r>
            <a:r>
              <a:rPr lang="zh-CN" altLang="en-US" dirty="0"/>
              <a:t>加以标记，对标记的主体和客体实施强制存取控制（</a:t>
            </a:r>
            <a:r>
              <a:rPr lang="en-US" altLang="zh-CN" dirty="0"/>
              <a:t>MAC</a:t>
            </a:r>
            <a:r>
              <a:rPr lang="zh-CN" altLang="en-US" dirty="0"/>
              <a:t>）、审计等安全机制。</a:t>
            </a:r>
          </a:p>
          <a:p>
            <a:pPr marL="554400" lvl="1"/>
            <a:r>
              <a:rPr lang="zh-CN" altLang="en-US" dirty="0"/>
              <a:t>典型例子</a:t>
            </a:r>
          </a:p>
          <a:p>
            <a:pPr marL="554400" lvl="2" indent="0">
              <a:buNone/>
            </a:pPr>
            <a:r>
              <a:rPr lang="zh-CN" altLang="en-US" dirty="0"/>
              <a:t>操作系统：数字设备公司的</a:t>
            </a:r>
            <a:r>
              <a:rPr lang="en-US" altLang="zh-CN" dirty="0"/>
              <a:t>SEVMS VAX Version 6.0</a:t>
            </a:r>
            <a:r>
              <a:rPr lang="zh-CN" altLang="en-US" dirty="0"/>
              <a:t>，</a:t>
            </a:r>
            <a:r>
              <a:rPr lang="en-US" altLang="zh-CN" dirty="0"/>
              <a:t>HP-UX BLS release 9.0.9+ </a:t>
            </a:r>
          </a:p>
          <a:p>
            <a:pPr marL="554400" lvl="2" indent="0">
              <a:buNone/>
            </a:pPr>
            <a:r>
              <a:rPr lang="zh-CN" altLang="en-US" dirty="0"/>
              <a:t>数据库：</a:t>
            </a:r>
            <a:r>
              <a:rPr lang="en-US" altLang="zh-CN" dirty="0"/>
              <a:t>Oracle</a:t>
            </a:r>
            <a:r>
              <a:rPr lang="zh-CN" altLang="en-US" dirty="0"/>
              <a:t>公司的</a:t>
            </a:r>
            <a:r>
              <a:rPr lang="en-US" altLang="zh-CN" dirty="0"/>
              <a:t>Trusted Oracle 7</a:t>
            </a:r>
            <a:r>
              <a:rPr lang="zh-CN" altLang="en-US" dirty="0"/>
              <a:t>，</a:t>
            </a:r>
            <a:r>
              <a:rPr lang="en-US" altLang="zh-CN" dirty="0"/>
              <a:t>Sybase</a:t>
            </a:r>
            <a:r>
              <a:rPr lang="zh-CN" altLang="en-US" dirty="0"/>
              <a:t>公司的</a:t>
            </a:r>
            <a:r>
              <a:rPr lang="en-US" altLang="zh-CN" dirty="0"/>
              <a:t>Secure SQL Server version 11.0.6</a:t>
            </a:r>
            <a:r>
              <a:rPr lang="zh-CN" altLang="en-US" dirty="0"/>
              <a:t>，</a:t>
            </a:r>
            <a:r>
              <a:rPr lang="en-US" altLang="zh-CN" dirty="0"/>
              <a:t>Informix</a:t>
            </a:r>
            <a:r>
              <a:rPr lang="zh-CN" altLang="en-US" dirty="0"/>
              <a:t>公司的</a:t>
            </a:r>
            <a:r>
              <a:rPr lang="en-US" altLang="zh-CN" dirty="0"/>
              <a:t>Incorporated  INFORMIX-</a:t>
            </a:r>
            <a:r>
              <a:rPr lang="en-US" altLang="zh-CN" dirty="0" err="1"/>
              <a:t>OnLine</a:t>
            </a:r>
            <a:r>
              <a:rPr lang="en-US" altLang="zh-CN" dirty="0"/>
              <a:t> / Secure 5.0</a:t>
            </a:r>
          </a:p>
          <a:p>
            <a:r>
              <a:rPr lang="en-US" altLang="zh-CN" b="1" dirty="0" smtClean="0">
                <a:solidFill>
                  <a:srgbClr val="FF0000"/>
                </a:solidFill>
              </a:rPr>
              <a:t>B2</a:t>
            </a:r>
            <a:r>
              <a:rPr lang="zh-CN" altLang="en-US" b="1" dirty="0" smtClean="0">
                <a:solidFill>
                  <a:srgbClr val="FF0000"/>
                </a:solidFill>
              </a:rPr>
              <a:t>级</a:t>
            </a:r>
            <a:endParaRPr lang="zh-CN" altLang="en-US" b="1" dirty="0">
              <a:solidFill>
                <a:srgbClr val="FF0000"/>
              </a:solidFill>
            </a:endParaRPr>
          </a:p>
          <a:p>
            <a:pPr marL="554400" lvl="1"/>
            <a:r>
              <a:rPr lang="zh-CN" altLang="en-US" dirty="0"/>
              <a:t>结构化保护</a:t>
            </a:r>
          </a:p>
          <a:p>
            <a:pPr marL="554400" lvl="1"/>
            <a:r>
              <a:rPr lang="zh-CN" altLang="en-US" dirty="0"/>
              <a:t>建立形式化的安全策略模型并对系统内的</a:t>
            </a:r>
            <a:r>
              <a:rPr lang="en-US" altLang="zh-CN" dirty="0"/>
              <a:t/>
            </a:r>
            <a:br>
              <a:rPr lang="en-US" altLang="zh-CN" dirty="0"/>
            </a:br>
            <a:r>
              <a:rPr lang="zh-CN" altLang="en-US" dirty="0"/>
              <a:t>所有主体和客体实施</a:t>
            </a:r>
            <a:r>
              <a:rPr lang="en-US" altLang="zh-CN" dirty="0"/>
              <a:t>DAC</a:t>
            </a:r>
            <a:r>
              <a:rPr lang="zh-CN" altLang="en-US" dirty="0"/>
              <a:t>和</a:t>
            </a:r>
            <a:r>
              <a:rPr lang="en-US" altLang="zh-CN" dirty="0"/>
              <a:t>MAC</a:t>
            </a:r>
            <a:r>
              <a:rPr lang="zh-CN" altLang="en-US" dirty="0"/>
              <a:t>。</a:t>
            </a:r>
          </a:p>
          <a:p>
            <a:pPr marL="554400" lvl="1"/>
            <a:r>
              <a:rPr lang="zh-CN" altLang="en-US" dirty="0"/>
              <a:t>经过认证的</a:t>
            </a:r>
            <a:r>
              <a:rPr lang="en-US" altLang="zh-CN" dirty="0"/>
              <a:t>B2</a:t>
            </a:r>
            <a:r>
              <a:rPr lang="zh-CN" altLang="en-US" dirty="0"/>
              <a:t>级以上的安全系统非常稀少，</a:t>
            </a:r>
            <a:r>
              <a:rPr lang="en-US" altLang="zh-CN" dirty="0"/>
              <a:t/>
            </a:r>
            <a:br>
              <a:rPr lang="en-US" altLang="zh-CN" dirty="0"/>
            </a:br>
            <a:r>
              <a:rPr lang="zh-CN" altLang="zh-CN" dirty="0"/>
              <a:t>在数据库方面暂时没有此级别的产品。</a:t>
            </a:r>
            <a:endParaRPr lang="zh-CN" altLang="en-US" dirty="0"/>
          </a:p>
          <a:p>
            <a:pPr marL="554400" lvl="1"/>
            <a:r>
              <a:rPr lang="zh-CN" altLang="en-US" dirty="0"/>
              <a:t>典型例子</a:t>
            </a:r>
          </a:p>
          <a:p>
            <a:pPr marL="554400" lvl="2" indent="0">
              <a:buNone/>
            </a:pPr>
            <a:r>
              <a:rPr lang="zh-CN" altLang="en-US" dirty="0"/>
              <a:t>操作系统：</a:t>
            </a:r>
            <a:r>
              <a:rPr lang="en-US" altLang="zh-CN" dirty="0"/>
              <a:t>Trusted Information Systems</a:t>
            </a:r>
            <a:r>
              <a:rPr lang="zh-CN" altLang="en-US" dirty="0"/>
              <a:t>公司的</a:t>
            </a:r>
            <a:r>
              <a:rPr lang="en-US" altLang="zh-CN" dirty="0"/>
              <a:t>Trusted XENIX</a:t>
            </a:r>
            <a:r>
              <a:rPr lang="zh-CN" altLang="en-US" dirty="0"/>
              <a:t>一种产品</a:t>
            </a:r>
          </a:p>
          <a:p>
            <a:pPr marL="554400" lvl="2" indent="0">
              <a:buNone/>
            </a:pPr>
            <a:r>
              <a:rPr lang="zh-CN" altLang="en-US" dirty="0"/>
              <a:t>网络产品：</a:t>
            </a:r>
            <a:r>
              <a:rPr lang="en-US" altLang="zh-CN" dirty="0" err="1"/>
              <a:t>Cryptek</a:t>
            </a:r>
            <a:r>
              <a:rPr lang="en-US" altLang="zh-CN" dirty="0"/>
              <a:t> Secure Communications</a:t>
            </a:r>
            <a:r>
              <a:rPr lang="zh-CN" altLang="en-US" dirty="0"/>
              <a:t>公司的</a:t>
            </a:r>
            <a:r>
              <a:rPr lang="en-US" altLang="zh-CN" dirty="0"/>
              <a:t>LLC VSLAN</a:t>
            </a:r>
            <a:r>
              <a:rPr lang="zh-CN" altLang="en-US" dirty="0"/>
              <a:t>一种产品</a:t>
            </a:r>
          </a:p>
          <a:p>
            <a:pPr marL="554400" lvl="2" indent="0">
              <a:buNone/>
            </a:pPr>
            <a:r>
              <a:rPr lang="zh-CN" altLang="en-US" dirty="0"/>
              <a:t>数据库：没有符合</a:t>
            </a:r>
            <a:r>
              <a:rPr lang="en-US" altLang="zh-CN" dirty="0"/>
              <a:t>B2</a:t>
            </a:r>
            <a:r>
              <a:rPr lang="zh-CN" altLang="en-US" dirty="0"/>
              <a:t>标准的产品</a:t>
            </a:r>
          </a:p>
          <a:p>
            <a:pPr lvl="1"/>
            <a:endParaRPr lang="zh-CN" altLang="en-US" dirty="0" smtClean="0"/>
          </a:p>
        </p:txBody>
      </p:sp>
      <p:pic>
        <p:nvPicPr>
          <p:cNvPr id="6" name="图片 5"/>
          <p:cNvPicPr>
            <a:picLocks noChangeAspect="1"/>
          </p:cNvPicPr>
          <p:nvPr/>
        </p:nvPicPr>
        <p:blipFill>
          <a:blip r:embed="rId2"/>
          <a:stretch>
            <a:fillRect/>
          </a:stretch>
        </p:blipFill>
        <p:spPr>
          <a:xfrm>
            <a:off x="5787742" y="2500536"/>
            <a:ext cx="3012235" cy="2378080"/>
          </a:xfrm>
          <a:prstGeom prst="rect">
            <a:avLst/>
          </a:prstGeom>
        </p:spPr>
      </p:pic>
      <p:sp>
        <p:nvSpPr>
          <p:cNvPr id="13" name="页脚占位符 12"/>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4" name="灯片编号占位符 13"/>
          <p:cNvSpPr>
            <a:spLocks noGrp="1"/>
          </p:cNvSpPr>
          <p:nvPr>
            <p:ph type="sldNum" sz="quarter" idx="20"/>
          </p:nvPr>
        </p:nvSpPr>
        <p:spPr/>
        <p:txBody>
          <a:bodyPr/>
          <a:lstStyle/>
          <a:p>
            <a:pPr algn="ctr"/>
            <a:fld id="{A24B006D-818D-47B3-9EBE-C5AB269A17AF}" type="slidenum">
              <a:rPr lang="en-US" altLang="zh-CN" smtClean="0"/>
              <a:pPr algn="ctr"/>
              <a:t>6</a:t>
            </a:fld>
            <a:endParaRPr lang="en-US" dirty="0"/>
          </a:p>
        </p:txBody>
      </p:sp>
    </p:spTree>
    <p:extLst>
      <p:ext uri="{BB962C8B-B14F-4D97-AF65-F5344CB8AC3E}">
        <p14:creationId xmlns:p14="http://schemas.microsoft.com/office/powerpoint/2010/main" val="1235616703"/>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anim calcmode="lin" valueType="num">
                                      <p:cBhvr additive="base">
                                        <p:cTn id="1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 calcmode="lin" valueType="num">
                                      <p:cBhvr additive="base">
                                        <p:cTn id="1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anim calcmode="lin" valueType="num">
                                      <p:cBhvr additive="base">
                                        <p:cTn id="1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anim calcmode="lin" valueType="num">
                                      <p:cBhvr additive="base">
                                        <p:cTn id="2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anim calcmode="lin" valueType="num">
                                      <p:cBhvr additive="base">
                                        <p:cTn id="2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anim calcmode="lin" valueType="num">
                                      <p:cBhvr additive="base">
                                        <p:cTn id="3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anim calcmode="lin" valueType="num">
                                      <p:cBhvr additive="base">
                                        <p:cTn id="35"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数据库安全概述</a:t>
            </a:r>
            <a:endParaRPr lang="zh-CN" altLang="en-US" dirty="0"/>
          </a:p>
        </p:txBody>
      </p:sp>
      <p:sp>
        <p:nvSpPr>
          <p:cNvPr id="3" name="文本占位符 2"/>
          <p:cNvSpPr>
            <a:spLocks noGrp="1"/>
          </p:cNvSpPr>
          <p:nvPr>
            <p:ph type="body" sz="quarter" idx="13"/>
          </p:nvPr>
        </p:nvSpPr>
        <p:spPr/>
        <p:txBody>
          <a:bodyPr/>
          <a:lstStyle/>
          <a:p>
            <a:r>
              <a:rPr lang="en-US" altLang="zh-CN" dirty="0"/>
              <a:t>TCSEC/TDI</a:t>
            </a:r>
            <a:r>
              <a:rPr lang="zh-CN" altLang="en-US" dirty="0" smtClean="0"/>
              <a:t>标准等级</a:t>
            </a:r>
            <a:endParaRPr lang="zh-CN" altLang="en-US" dirty="0"/>
          </a:p>
        </p:txBody>
      </p:sp>
      <p:sp>
        <p:nvSpPr>
          <p:cNvPr id="5" name="文本占位符 4"/>
          <p:cNvSpPr>
            <a:spLocks noGrp="1"/>
          </p:cNvSpPr>
          <p:nvPr>
            <p:ph type="body" sz="quarter" idx="16"/>
          </p:nvPr>
        </p:nvSpPr>
        <p:spPr>
          <a:xfrm>
            <a:off x="431540" y="628440"/>
            <a:ext cx="8316924" cy="4392376"/>
          </a:xfrm>
        </p:spPr>
        <p:txBody>
          <a:bodyPr>
            <a:normAutofit/>
          </a:bodyPr>
          <a:lstStyle/>
          <a:p>
            <a:r>
              <a:rPr lang="en-US" altLang="zh-CN" b="1" dirty="0" smtClean="0">
                <a:solidFill>
                  <a:srgbClr val="FF0000"/>
                </a:solidFill>
              </a:rPr>
              <a:t>B3</a:t>
            </a:r>
            <a:r>
              <a:rPr lang="zh-CN" altLang="en-US" b="1" dirty="0" smtClean="0">
                <a:solidFill>
                  <a:srgbClr val="FF0000"/>
                </a:solidFill>
              </a:rPr>
              <a:t>级</a:t>
            </a:r>
            <a:endParaRPr lang="en-US" altLang="zh-CN" b="1" dirty="0" smtClean="0">
              <a:solidFill>
                <a:srgbClr val="FF0000"/>
              </a:solidFill>
            </a:endParaRPr>
          </a:p>
          <a:p>
            <a:pPr marL="554400" lvl="1"/>
            <a:r>
              <a:rPr lang="zh-CN" altLang="en-US" dirty="0"/>
              <a:t>安全域保护</a:t>
            </a:r>
          </a:p>
          <a:p>
            <a:pPr marL="554400" lvl="1"/>
            <a:r>
              <a:rPr lang="zh-CN" altLang="en-US" dirty="0"/>
              <a:t>该级的可信任运算基础（</a:t>
            </a:r>
            <a:r>
              <a:rPr lang="en-US" altLang="zh-CN" dirty="0"/>
              <a:t>Trusted Computing Base</a:t>
            </a:r>
            <a:r>
              <a:rPr lang="zh-CN" altLang="en-US" dirty="0"/>
              <a:t>，</a:t>
            </a:r>
            <a:r>
              <a:rPr lang="en-US" altLang="zh-CN" dirty="0"/>
              <a:t>TCB</a:t>
            </a:r>
            <a:r>
              <a:rPr lang="zh-CN" altLang="en-US" dirty="0"/>
              <a:t>）必须满足访问监控器的要求，审计跟踪能力更强，并提供系统恢复</a:t>
            </a:r>
            <a:r>
              <a:rPr lang="zh-CN" altLang="en-US" dirty="0" smtClean="0"/>
              <a:t>过程。</a:t>
            </a:r>
            <a:endParaRPr lang="en-US" altLang="zh-CN" dirty="0"/>
          </a:p>
          <a:p>
            <a:r>
              <a:rPr lang="en-US" altLang="zh-CN" b="1" dirty="0" smtClean="0">
                <a:solidFill>
                  <a:srgbClr val="FF0000"/>
                </a:solidFill>
              </a:rPr>
              <a:t>A1</a:t>
            </a:r>
            <a:r>
              <a:rPr lang="zh-CN" altLang="en-US" b="1" dirty="0" smtClean="0">
                <a:solidFill>
                  <a:srgbClr val="FF0000"/>
                </a:solidFill>
              </a:rPr>
              <a:t>级</a:t>
            </a:r>
            <a:endParaRPr lang="zh-CN" altLang="en-US" b="1" dirty="0">
              <a:solidFill>
                <a:srgbClr val="FF0000"/>
              </a:solidFill>
            </a:endParaRPr>
          </a:p>
          <a:p>
            <a:pPr marL="554400" lvl="1"/>
            <a:r>
              <a:rPr lang="zh-CN" altLang="en-US" dirty="0"/>
              <a:t>验证设计：即提供</a:t>
            </a:r>
            <a:r>
              <a:rPr lang="en-US" altLang="zh-CN" dirty="0"/>
              <a:t>B3</a:t>
            </a:r>
            <a:r>
              <a:rPr lang="zh-CN" altLang="en-US" dirty="0"/>
              <a:t>级保护的同时给出系统的形式化设计说明和验证以确信各安全保护真正实现。</a:t>
            </a:r>
            <a:endParaRPr lang="en-US" altLang="zh-CN" dirty="0"/>
          </a:p>
          <a:p>
            <a:r>
              <a:rPr lang="zh-CN" altLang="en-US" b="1" dirty="0" smtClean="0">
                <a:solidFill>
                  <a:srgbClr val="FF0000"/>
                </a:solidFill>
              </a:rPr>
              <a:t>总结</a:t>
            </a:r>
            <a:endParaRPr lang="zh-CN" altLang="en-US" b="1" dirty="0">
              <a:solidFill>
                <a:srgbClr val="FF0000"/>
              </a:solidFill>
            </a:endParaRPr>
          </a:p>
          <a:p>
            <a:pPr marL="554400" lvl="1"/>
            <a:r>
              <a:rPr lang="zh-CN" altLang="en-US" dirty="0"/>
              <a:t>支持自主存取控制（</a:t>
            </a:r>
            <a:r>
              <a:rPr lang="en-US" altLang="zh-CN" dirty="0"/>
              <a:t>DAC</a:t>
            </a:r>
            <a:r>
              <a:rPr lang="zh-CN" altLang="en-US" dirty="0"/>
              <a:t>）的</a:t>
            </a:r>
            <a:r>
              <a:rPr lang="en-US" altLang="zh-CN" dirty="0"/>
              <a:t>DBMS</a:t>
            </a:r>
            <a:r>
              <a:rPr lang="zh-CN" altLang="en-US" dirty="0"/>
              <a:t>属于</a:t>
            </a:r>
            <a:r>
              <a:rPr lang="en-US" altLang="zh-CN" dirty="0"/>
              <a:t>C1</a:t>
            </a:r>
            <a:r>
              <a:rPr lang="zh-CN" altLang="en-US" dirty="0"/>
              <a:t>级；</a:t>
            </a:r>
            <a:endParaRPr lang="en-US" altLang="zh-CN" dirty="0"/>
          </a:p>
          <a:p>
            <a:pPr marL="554400" lvl="1"/>
            <a:r>
              <a:rPr lang="zh-CN" altLang="en-US" dirty="0"/>
              <a:t>支持审计功能的</a:t>
            </a:r>
            <a:r>
              <a:rPr lang="en-US" altLang="zh-CN" dirty="0"/>
              <a:t>DBMS</a:t>
            </a:r>
            <a:r>
              <a:rPr lang="zh-CN" altLang="en-US" dirty="0"/>
              <a:t>属于</a:t>
            </a:r>
            <a:r>
              <a:rPr lang="en-US" altLang="zh-CN" dirty="0"/>
              <a:t>C2</a:t>
            </a:r>
            <a:r>
              <a:rPr lang="zh-CN" altLang="en-US" dirty="0"/>
              <a:t>级；</a:t>
            </a:r>
            <a:endParaRPr lang="en-US" altLang="zh-CN" dirty="0"/>
          </a:p>
          <a:p>
            <a:pPr marL="554400" lvl="1"/>
            <a:r>
              <a:rPr lang="zh-CN" altLang="en-US" dirty="0"/>
              <a:t>支持强制存取控制（</a:t>
            </a:r>
            <a:r>
              <a:rPr lang="en-US" altLang="zh-CN" dirty="0"/>
              <a:t>MAC</a:t>
            </a:r>
            <a:r>
              <a:rPr lang="zh-CN" altLang="en-US" dirty="0"/>
              <a:t>）的</a:t>
            </a:r>
            <a:r>
              <a:rPr lang="en-US" altLang="zh-CN" dirty="0"/>
              <a:t>DBMS</a:t>
            </a:r>
            <a:r>
              <a:rPr lang="zh-CN" altLang="en-US" dirty="0"/>
              <a:t>则可以达到</a:t>
            </a:r>
            <a:r>
              <a:rPr lang="en-US" altLang="zh-CN" dirty="0"/>
              <a:t>B1</a:t>
            </a:r>
            <a:r>
              <a:rPr lang="zh-CN" altLang="en-US" dirty="0"/>
              <a:t>级。</a:t>
            </a:r>
            <a:endParaRPr lang="en-US" altLang="zh-CN" dirty="0"/>
          </a:p>
          <a:p>
            <a:pPr marL="554400" lvl="1"/>
            <a:r>
              <a:rPr lang="en-US" altLang="zh-CN" dirty="0"/>
              <a:t>B2</a:t>
            </a:r>
            <a:r>
              <a:rPr lang="zh-CN" altLang="en-US" dirty="0"/>
              <a:t>以上的系统标准更多地还处于理论研究阶段，</a:t>
            </a:r>
            <a:r>
              <a:rPr lang="en-US" altLang="zh-CN" dirty="0"/>
              <a:t/>
            </a:r>
            <a:br>
              <a:rPr lang="en-US" altLang="zh-CN" dirty="0"/>
            </a:br>
            <a:r>
              <a:rPr lang="zh-CN" altLang="en-US" dirty="0"/>
              <a:t>产品化以至商品化的程度都不高，</a:t>
            </a:r>
            <a:r>
              <a:rPr lang="en-US" altLang="zh-CN" dirty="0"/>
              <a:t/>
            </a:r>
            <a:br>
              <a:rPr lang="en-US" altLang="zh-CN" dirty="0"/>
            </a:br>
            <a:r>
              <a:rPr lang="zh-CN" altLang="en-US" dirty="0"/>
              <a:t>其应用也多限于一些特殊的部门如军队等。</a:t>
            </a:r>
          </a:p>
        </p:txBody>
      </p:sp>
      <p:pic>
        <p:nvPicPr>
          <p:cNvPr id="6" name="图片 5"/>
          <p:cNvPicPr>
            <a:picLocks noChangeAspect="1"/>
          </p:cNvPicPr>
          <p:nvPr/>
        </p:nvPicPr>
        <p:blipFill>
          <a:blip r:embed="rId2"/>
          <a:stretch>
            <a:fillRect/>
          </a:stretch>
        </p:blipFill>
        <p:spPr>
          <a:xfrm>
            <a:off x="5508104" y="2536540"/>
            <a:ext cx="3012235" cy="2378080"/>
          </a:xfrm>
          <a:prstGeom prst="rect">
            <a:avLst/>
          </a:prstGeom>
        </p:spPr>
      </p:pic>
      <p:sp>
        <p:nvSpPr>
          <p:cNvPr id="13" name="页脚占位符 12"/>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4" name="灯片编号占位符 13"/>
          <p:cNvSpPr>
            <a:spLocks noGrp="1"/>
          </p:cNvSpPr>
          <p:nvPr>
            <p:ph type="sldNum" sz="quarter" idx="20"/>
          </p:nvPr>
        </p:nvSpPr>
        <p:spPr/>
        <p:txBody>
          <a:bodyPr/>
          <a:lstStyle/>
          <a:p>
            <a:pPr algn="ctr"/>
            <a:fld id="{A24B006D-818D-47B3-9EBE-C5AB269A17AF}" type="slidenum">
              <a:rPr lang="en-US" altLang="zh-CN" smtClean="0"/>
              <a:pPr algn="ctr"/>
              <a:t>7</a:t>
            </a:fld>
            <a:endParaRPr lang="en-US" dirty="0"/>
          </a:p>
        </p:txBody>
      </p:sp>
    </p:spTree>
    <p:extLst>
      <p:ext uri="{BB962C8B-B14F-4D97-AF65-F5344CB8AC3E}">
        <p14:creationId xmlns:p14="http://schemas.microsoft.com/office/powerpoint/2010/main" val="1404781165"/>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 calcmode="lin" valueType="num">
                                      <p:cBhvr additive="base">
                                        <p:cTn id="1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 calcmode="lin" valueType="num">
                                      <p:cBhvr additive="base">
                                        <p:cTn id="1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 calcmode="lin" valueType="num">
                                      <p:cBhvr additive="base">
                                        <p:cTn id="2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 calcmode="lin" valueType="num">
                                      <p:cBhvr additive="base">
                                        <p:cTn id="2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 calcmode="lin" valueType="num">
                                      <p:cBhvr additive="base">
                                        <p:cTn id="3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数据库安全概述</a:t>
            </a:r>
            <a:endParaRPr lang="zh-CN" altLang="en-US" dirty="0"/>
          </a:p>
        </p:txBody>
      </p:sp>
      <p:sp>
        <p:nvSpPr>
          <p:cNvPr id="3" name="文本占位符 2"/>
          <p:cNvSpPr>
            <a:spLocks noGrp="1"/>
          </p:cNvSpPr>
          <p:nvPr>
            <p:ph type="body" sz="quarter" idx="13"/>
          </p:nvPr>
        </p:nvSpPr>
        <p:spPr/>
        <p:txBody>
          <a:bodyPr/>
          <a:lstStyle/>
          <a:p>
            <a:r>
              <a:rPr lang="zh-CN" altLang="en-US" dirty="0" smtClean="0"/>
              <a:t>数据库安全访问控制</a:t>
            </a:r>
            <a:endParaRPr lang="zh-CN" altLang="en-US" dirty="0"/>
          </a:p>
        </p:txBody>
      </p:sp>
      <p:sp>
        <p:nvSpPr>
          <p:cNvPr id="5" name="文本占位符 4"/>
          <p:cNvSpPr>
            <a:spLocks noGrp="1"/>
          </p:cNvSpPr>
          <p:nvPr>
            <p:ph type="body" sz="quarter" idx="16"/>
          </p:nvPr>
        </p:nvSpPr>
        <p:spPr>
          <a:xfrm>
            <a:off x="503548" y="808349"/>
            <a:ext cx="8028892" cy="2415284"/>
          </a:xfrm>
        </p:spPr>
        <p:txBody>
          <a:bodyPr>
            <a:normAutofit/>
          </a:bodyPr>
          <a:lstStyle/>
          <a:p>
            <a:r>
              <a:rPr lang="zh-CN" altLang="en-US" dirty="0"/>
              <a:t>数据库系统的安全框架</a:t>
            </a:r>
          </a:p>
          <a:p>
            <a:pPr marL="554400" lvl="1"/>
            <a:r>
              <a:rPr lang="zh-CN" altLang="en-US" dirty="0"/>
              <a:t>网络系统</a:t>
            </a:r>
            <a:r>
              <a:rPr lang="zh-CN" altLang="en-US" dirty="0" smtClean="0"/>
              <a:t>层次</a:t>
            </a:r>
            <a:endParaRPr lang="en-US" altLang="zh-CN" dirty="0" smtClean="0"/>
          </a:p>
          <a:p>
            <a:pPr marL="861450" lvl="2" indent="-285750"/>
            <a:r>
              <a:rPr lang="zh-CN" altLang="en-US" sz="1400" dirty="0" smtClean="0"/>
              <a:t>物理</a:t>
            </a:r>
            <a:r>
              <a:rPr lang="zh-CN" altLang="en-US" sz="1400" dirty="0"/>
              <a:t>层面</a:t>
            </a:r>
            <a:r>
              <a:rPr lang="zh-CN" altLang="en-US" sz="1400" dirty="0" smtClean="0"/>
              <a:t>上避免</a:t>
            </a:r>
            <a:r>
              <a:rPr lang="zh-CN" altLang="en-US" sz="1400" dirty="0"/>
              <a:t>入侵者进行物理破坏</a:t>
            </a:r>
            <a:r>
              <a:rPr lang="zh-CN" altLang="en-US" sz="1400" dirty="0" smtClean="0"/>
              <a:t>；</a:t>
            </a:r>
            <a:endParaRPr lang="en-US" altLang="zh-CN" sz="1400" dirty="0" smtClean="0"/>
          </a:p>
          <a:p>
            <a:pPr marL="861450" lvl="2" indent="-285750"/>
            <a:r>
              <a:rPr lang="zh-CN" altLang="en-US" sz="1400" dirty="0" smtClean="0"/>
              <a:t>网络层面上采用</a:t>
            </a:r>
            <a:r>
              <a:rPr lang="zh-CN" altLang="en-US" sz="1400" dirty="0"/>
              <a:t>防火墙、入侵检测技术等手段阻止外部入侵</a:t>
            </a:r>
            <a:r>
              <a:rPr lang="zh-CN" altLang="en-US" sz="1400" dirty="0" smtClean="0"/>
              <a:t>。</a:t>
            </a:r>
            <a:endParaRPr lang="zh-CN" altLang="en-US" sz="1400" dirty="0"/>
          </a:p>
          <a:p>
            <a:pPr marL="554400" lvl="1"/>
            <a:r>
              <a:rPr lang="zh-CN" altLang="en-US" dirty="0"/>
              <a:t>操作系统层次</a:t>
            </a:r>
            <a:endParaRPr lang="en-US" altLang="zh-CN" dirty="0"/>
          </a:p>
          <a:p>
            <a:pPr marL="861450" lvl="2" indent="-285750"/>
            <a:r>
              <a:rPr lang="zh-CN" altLang="en-US" sz="1400" dirty="0"/>
              <a:t>操作系统安全策略、安全管理策略和数据安全</a:t>
            </a:r>
            <a:endParaRPr lang="zh-CN" altLang="en-US" dirty="0"/>
          </a:p>
          <a:p>
            <a:pPr marL="554400" lvl="1"/>
            <a:r>
              <a:rPr lang="zh-CN" altLang="en-US" dirty="0"/>
              <a:t>数据库系统层次</a:t>
            </a:r>
            <a:endParaRPr lang="en-US" altLang="zh-CN" dirty="0"/>
          </a:p>
          <a:p>
            <a:pPr marL="861450" lvl="2" indent="-285750"/>
            <a:r>
              <a:rPr lang="zh-CN" altLang="en-US" sz="1400" dirty="0"/>
              <a:t>用户标识和鉴别、存取控制、数据分级、视图机制、审计、数据加密</a:t>
            </a:r>
            <a:endParaRPr lang="zh-CN" altLang="en-US" dirty="0"/>
          </a:p>
        </p:txBody>
      </p:sp>
      <p:grpSp>
        <p:nvGrpSpPr>
          <p:cNvPr id="7" name="Group 4"/>
          <p:cNvGrpSpPr>
            <a:grpSpLocks/>
          </p:cNvGrpSpPr>
          <p:nvPr/>
        </p:nvGrpSpPr>
        <p:grpSpPr bwMode="auto">
          <a:xfrm>
            <a:off x="1223628" y="3004592"/>
            <a:ext cx="6224274" cy="1642808"/>
            <a:chOff x="431" y="1389"/>
            <a:chExt cx="4930" cy="1989"/>
          </a:xfrm>
        </p:grpSpPr>
        <p:grpSp>
          <p:nvGrpSpPr>
            <p:cNvPr id="8" name="Group 5"/>
            <p:cNvGrpSpPr>
              <a:grpSpLocks/>
            </p:cNvGrpSpPr>
            <p:nvPr/>
          </p:nvGrpSpPr>
          <p:grpSpPr bwMode="auto">
            <a:xfrm>
              <a:off x="657" y="1389"/>
              <a:ext cx="4704" cy="1680"/>
              <a:chOff x="624" y="1200"/>
              <a:chExt cx="4704" cy="1680"/>
            </a:xfrm>
          </p:grpSpPr>
          <p:sp>
            <p:nvSpPr>
              <p:cNvPr id="14" name="Oval 6"/>
              <p:cNvSpPr>
                <a:spLocks noChangeArrowheads="1"/>
              </p:cNvSpPr>
              <p:nvPr/>
            </p:nvSpPr>
            <p:spPr bwMode="auto">
              <a:xfrm>
                <a:off x="4152" y="1648"/>
                <a:ext cx="748" cy="1232"/>
              </a:xfrm>
              <a:prstGeom prst="ellipse">
                <a:avLst/>
              </a:prstGeom>
              <a:noFill/>
              <a:ln w="19050" cap="rnd">
                <a:solidFill>
                  <a:srgbClr val="000000"/>
                </a:solidFill>
                <a:prstDash val="sysDot"/>
                <a:round/>
                <a:headEnd/>
                <a:tailEnd/>
              </a:ln>
            </p:spPr>
            <p:txBody>
              <a:bodyPr lIns="0" tIns="82800" rIns="0"/>
              <a:lstStyle/>
              <a:p>
                <a:endParaRPr lang="zh-CN" altLang="en-US" sz="1200">
                  <a:latin typeface="+mn-ea"/>
                </a:endParaRPr>
              </a:p>
            </p:txBody>
          </p:sp>
          <p:sp>
            <p:nvSpPr>
              <p:cNvPr id="15" name="Oval 7"/>
              <p:cNvSpPr>
                <a:spLocks noChangeArrowheads="1"/>
              </p:cNvSpPr>
              <p:nvPr/>
            </p:nvSpPr>
            <p:spPr bwMode="auto">
              <a:xfrm>
                <a:off x="3083" y="1648"/>
                <a:ext cx="748" cy="1232"/>
              </a:xfrm>
              <a:prstGeom prst="ellipse">
                <a:avLst/>
              </a:prstGeom>
              <a:noFill/>
              <a:ln w="19050" cap="rnd">
                <a:solidFill>
                  <a:srgbClr val="000000"/>
                </a:solidFill>
                <a:prstDash val="sysDot"/>
                <a:round/>
                <a:headEnd/>
                <a:tailEnd/>
              </a:ln>
            </p:spPr>
            <p:txBody>
              <a:bodyPr lIns="0" tIns="82800" rIns="0"/>
              <a:lstStyle/>
              <a:p>
                <a:endParaRPr lang="zh-CN" altLang="en-US" sz="1200">
                  <a:latin typeface="+mn-ea"/>
                </a:endParaRPr>
              </a:p>
            </p:txBody>
          </p:sp>
          <p:sp>
            <p:nvSpPr>
              <p:cNvPr id="16" name="Oval 8"/>
              <p:cNvSpPr>
                <a:spLocks noChangeArrowheads="1"/>
              </p:cNvSpPr>
              <p:nvPr/>
            </p:nvSpPr>
            <p:spPr bwMode="auto">
              <a:xfrm>
                <a:off x="2014" y="1648"/>
                <a:ext cx="748" cy="1232"/>
              </a:xfrm>
              <a:prstGeom prst="ellipse">
                <a:avLst/>
              </a:prstGeom>
              <a:noFill/>
              <a:ln w="19050" cap="rnd">
                <a:solidFill>
                  <a:srgbClr val="000000"/>
                </a:solidFill>
                <a:prstDash val="sysDot"/>
                <a:round/>
                <a:headEnd/>
                <a:tailEnd/>
              </a:ln>
            </p:spPr>
            <p:txBody>
              <a:bodyPr lIns="0" tIns="82800" rIns="0"/>
              <a:lstStyle/>
              <a:p>
                <a:endParaRPr lang="zh-CN" altLang="en-US" sz="1200">
                  <a:latin typeface="+mn-ea"/>
                </a:endParaRPr>
              </a:p>
            </p:txBody>
          </p:sp>
          <p:sp>
            <p:nvSpPr>
              <p:cNvPr id="17" name="Oval 9"/>
              <p:cNvSpPr>
                <a:spLocks noChangeArrowheads="1"/>
              </p:cNvSpPr>
              <p:nvPr/>
            </p:nvSpPr>
            <p:spPr bwMode="auto">
              <a:xfrm>
                <a:off x="945" y="1648"/>
                <a:ext cx="748" cy="1232"/>
              </a:xfrm>
              <a:prstGeom prst="ellipse">
                <a:avLst/>
              </a:prstGeom>
              <a:noFill/>
              <a:ln w="19050" cap="rnd">
                <a:solidFill>
                  <a:srgbClr val="000000"/>
                </a:solidFill>
                <a:prstDash val="sysDot"/>
                <a:round/>
                <a:headEnd/>
                <a:tailEnd/>
              </a:ln>
            </p:spPr>
            <p:txBody>
              <a:bodyPr lIns="0" tIns="82800" rIns="0"/>
              <a:lstStyle/>
              <a:p>
                <a:endParaRPr lang="zh-CN" altLang="en-US" sz="1200">
                  <a:latin typeface="+mn-ea"/>
                </a:endParaRPr>
              </a:p>
            </p:txBody>
          </p:sp>
          <p:grpSp>
            <p:nvGrpSpPr>
              <p:cNvPr id="18" name="Group 10"/>
              <p:cNvGrpSpPr>
                <a:grpSpLocks/>
              </p:cNvGrpSpPr>
              <p:nvPr/>
            </p:nvGrpSpPr>
            <p:grpSpPr bwMode="auto">
              <a:xfrm>
                <a:off x="1051" y="1872"/>
                <a:ext cx="3738" cy="336"/>
                <a:chOff x="2653" y="11736"/>
                <a:chExt cx="6300" cy="468"/>
              </a:xfrm>
            </p:grpSpPr>
            <p:sp>
              <p:nvSpPr>
                <p:cNvPr id="23" name="Text Box 11"/>
                <p:cNvSpPr txBox="1">
                  <a:spLocks noChangeArrowheads="1"/>
                </p:cNvSpPr>
                <p:nvPr/>
              </p:nvSpPr>
              <p:spPr bwMode="auto">
                <a:xfrm>
                  <a:off x="2653" y="11736"/>
                  <a:ext cx="900" cy="468"/>
                </a:xfrm>
                <a:prstGeom prst="rect">
                  <a:avLst/>
                </a:prstGeom>
                <a:solidFill>
                  <a:srgbClr val="FFFF00"/>
                </a:solidFill>
                <a:ln w="9525">
                  <a:solidFill>
                    <a:srgbClr val="000000"/>
                  </a:solidFill>
                  <a:miter lim="800000"/>
                  <a:headEnd/>
                  <a:tailEnd/>
                </a:ln>
              </p:spPr>
              <p:txBody>
                <a:bodyPr lIns="0" tIns="82800" rIns="0"/>
                <a:lstStyle/>
                <a:p>
                  <a:pPr algn="ctr" eaLnBrk="0" hangingPunct="0"/>
                  <a:r>
                    <a:rPr lang="en-US" altLang="zh-CN" sz="1200">
                      <a:latin typeface="+mn-ea"/>
                    </a:rPr>
                    <a:t> </a:t>
                  </a:r>
                  <a:r>
                    <a:rPr lang="zh-CN" altLang="en-US" sz="1200" b="1">
                      <a:latin typeface="+mn-ea"/>
                    </a:rPr>
                    <a:t>应用</a:t>
                  </a:r>
                  <a:endParaRPr lang="zh-CN" altLang="en-US" sz="1200">
                    <a:latin typeface="+mn-ea"/>
                  </a:endParaRPr>
                </a:p>
              </p:txBody>
            </p:sp>
            <p:sp>
              <p:nvSpPr>
                <p:cNvPr id="24" name="Text Box 12"/>
                <p:cNvSpPr txBox="1">
                  <a:spLocks noChangeArrowheads="1"/>
                </p:cNvSpPr>
                <p:nvPr/>
              </p:nvSpPr>
              <p:spPr bwMode="auto">
                <a:xfrm>
                  <a:off x="4453" y="11736"/>
                  <a:ext cx="900" cy="468"/>
                </a:xfrm>
                <a:prstGeom prst="rect">
                  <a:avLst/>
                </a:prstGeom>
                <a:solidFill>
                  <a:srgbClr val="FFFF00"/>
                </a:solidFill>
                <a:ln w="9525">
                  <a:solidFill>
                    <a:srgbClr val="000000"/>
                  </a:solidFill>
                  <a:miter lim="800000"/>
                  <a:headEnd/>
                  <a:tailEnd/>
                </a:ln>
              </p:spPr>
              <p:txBody>
                <a:bodyPr lIns="0" tIns="82800" rIns="0"/>
                <a:lstStyle/>
                <a:p>
                  <a:pPr algn="ctr" eaLnBrk="0" hangingPunct="0"/>
                  <a:r>
                    <a:rPr lang="en-US" altLang="zh-CN" sz="1200" b="1">
                      <a:latin typeface="+mn-ea"/>
                    </a:rPr>
                    <a:t>DBMS</a:t>
                  </a:r>
                </a:p>
              </p:txBody>
            </p:sp>
            <p:sp>
              <p:nvSpPr>
                <p:cNvPr id="25" name="Text Box 13"/>
                <p:cNvSpPr txBox="1">
                  <a:spLocks noChangeArrowheads="1"/>
                </p:cNvSpPr>
                <p:nvPr/>
              </p:nvSpPr>
              <p:spPr bwMode="auto">
                <a:xfrm>
                  <a:off x="6253" y="11736"/>
                  <a:ext cx="900" cy="468"/>
                </a:xfrm>
                <a:prstGeom prst="rect">
                  <a:avLst/>
                </a:prstGeom>
                <a:solidFill>
                  <a:srgbClr val="FFFF00"/>
                </a:solidFill>
                <a:ln w="9525">
                  <a:solidFill>
                    <a:srgbClr val="000000"/>
                  </a:solidFill>
                  <a:miter lim="800000"/>
                  <a:headEnd/>
                  <a:tailEnd/>
                </a:ln>
              </p:spPr>
              <p:txBody>
                <a:bodyPr lIns="0" tIns="82800" rIns="0"/>
                <a:lstStyle/>
                <a:p>
                  <a:pPr algn="ctr" eaLnBrk="0" hangingPunct="0"/>
                  <a:r>
                    <a:rPr lang="en-US" altLang="zh-CN" sz="1200" b="1">
                      <a:latin typeface="+mn-ea"/>
                    </a:rPr>
                    <a:t>OS</a:t>
                  </a:r>
                  <a:r>
                    <a:rPr lang="en-US" altLang="zh-CN" sz="1200">
                      <a:latin typeface="+mn-ea"/>
                    </a:rPr>
                    <a:t>  </a:t>
                  </a:r>
                </a:p>
              </p:txBody>
            </p:sp>
            <p:sp>
              <p:nvSpPr>
                <p:cNvPr id="26" name="Text Box 14"/>
                <p:cNvSpPr txBox="1">
                  <a:spLocks noChangeArrowheads="1"/>
                </p:cNvSpPr>
                <p:nvPr/>
              </p:nvSpPr>
              <p:spPr bwMode="auto">
                <a:xfrm>
                  <a:off x="8053" y="11736"/>
                  <a:ext cx="900" cy="468"/>
                </a:xfrm>
                <a:prstGeom prst="rect">
                  <a:avLst/>
                </a:prstGeom>
                <a:solidFill>
                  <a:srgbClr val="FFFF00"/>
                </a:solidFill>
                <a:ln w="9525">
                  <a:solidFill>
                    <a:srgbClr val="000000"/>
                  </a:solidFill>
                  <a:miter lim="800000"/>
                  <a:headEnd/>
                  <a:tailEnd/>
                </a:ln>
              </p:spPr>
              <p:txBody>
                <a:bodyPr lIns="0" tIns="82800" rIns="0"/>
                <a:lstStyle/>
                <a:p>
                  <a:pPr algn="ctr" eaLnBrk="0" hangingPunct="0"/>
                  <a:r>
                    <a:rPr lang="en-US" altLang="zh-CN" sz="1200">
                      <a:latin typeface="+mn-ea"/>
                    </a:rPr>
                    <a:t> </a:t>
                  </a:r>
                  <a:r>
                    <a:rPr lang="en-US" altLang="zh-CN" sz="1200" b="1">
                      <a:latin typeface="+mn-ea"/>
                    </a:rPr>
                    <a:t>DB</a:t>
                  </a:r>
                  <a:endParaRPr lang="en-US" altLang="zh-CN" sz="1200">
                    <a:latin typeface="+mn-ea"/>
                  </a:endParaRPr>
                </a:p>
              </p:txBody>
            </p:sp>
            <p:sp>
              <p:nvSpPr>
                <p:cNvPr id="27" name="Line 15"/>
                <p:cNvSpPr>
                  <a:spLocks noChangeShapeType="1"/>
                </p:cNvSpPr>
                <p:nvPr/>
              </p:nvSpPr>
              <p:spPr bwMode="auto">
                <a:xfrm>
                  <a:off x="3550" y="11889"/>
                  <a:ext cx="900" cy="0"/>
                </a:xfrm>
                <a:prstGeom prst="line">
                  <a:avLst/>
                </a:prstGeom>
                <a:noFill/>
                <a:ln w="9525">
                  <a:solidFill>
                    <a:srgbClr val="000000"/>
                  </a:solidFill>
                  <a:round/>
                  <a:headEnd type="stealth" w="med" len="med"/>
                  <a:tailEnd type="stealth" w="med" len="med"/>
                </a:ln>
              </p:spPr>
              <p:txBody>
                <a:bodyPr lIns="0" tIns="82800" rIns="0"/>
                <a:lstStyle/>
                <a:p>
                  <a:endParaRPr lang="zh-CN" altLang="en-US" sz="1200">
                    <a:latin typeface="+mn-ea"/>
                  </a:endParaRPr>
                </a:p>
              </p:txBody>
            </p:sp>
            <p:sp>
              <p:nvSpPr>
                <p:cNvPr id="28" name="Line 16"/>
                <p:cNvSpPr>
                  <a:spLocks noChangeShapeType="1"/>
                </p:cNvSpPr>
                <p:nvPr/>
              </p:nvSpPr>
              <p:spPr bwMode="auto">
                <a:xfrm>
                  <a:off x="5353" y="11889"/>
                  <a:ext cx="900" cy="0"/>
                </a:xfrm>
                <a:prstGeom prst="line">
                  <a:avLst/>
                </a:prstGeom>
                <a:noFill/>
                <a:ln w="9525">
                  <a:solidFill>
                    <a:srgbClr val="000000"/>
                  </a:solidFill>
                  <a:round/>
                  <a:headEnd type="stealth" w="med" len="med"/>
                  <a:tailEnd type="stealth" w="med" len="med"/>
                </a:ln>
              </p:spPr>
              <p:txBody>
                <a:bodyPr lIns="0" tIns="82800" rIns="0"/>
                <a:lstStyle/>
                <a:p>
                  <a:endParaRPr lang="zh-CN" altLang="en-US" sz="1200">
                    <a:latin typeface="+mn-ea"/>
                  </a:endParaRPr>
                </a:p>
              </p:txBody>
            </p:sp>
            <p:sp>
              <p:nvSpPr>
                <p:cNvPr id="29" name="Line 17"/>
                <p:cNvSpPr>
                  <a:spLocks noChangeShapeType="1"/>
                </p:cNvSpPr>
                <p:nvPr/>
              </p:nvSpPr>
              <p:spPr bwMode="auto">
                <a:xfrm>
                  <a:off x="7153" y="11889"/>
                  <a:ext cx="900" cy="0"/>
                </a:xfrm>
                <a:prstGeom prst="line">
                  <a:avLst/>
                </a:prstGeom>
                <a:noFill/>
                <a:ln w="9525">
                  <a:solidFill>
                    <a:srgbClr val="000000"/>
                  </a:solidFill>
                  <a:round/>
                  <a:headEnd type="stealth" w="med" len="med"/>
                  <a:tailEnd type="stealth" w="med" len="med"/>
                </a:ln>
              </p:spPr>
              <p:txBody>
                <a:bodyPr lIns="0" tIns="82800" rIns="0"/>
                <a:lstStyle/>
                <a:p>
                  <a:endParaRPr lang="zh-CN" altLang="en-US" sz="1200">
                    <a:latin typeface="+mn-ea"/>
                  </a:endParaRPr>
                </a:p>
              </p:txBody>
            </p:sp>
          </p:grpSp>
          <p:sp>
            <p:nvSpPr>
              <p:cNvPr id="19" name="Line 18"/>
              <p:cNvSpPr>
                <a:spLocks noChangeShapeType="1"/>
              </p:cNvSpPr>
              <p:nvPr/>
            </p:nvSpPr>
            <p:spPr bwMode="auto">
              <a:xfrm>
                <a:off x="945" y="1536"/>
                <a:ext cx="4062" cy="0"/>
              </a:xfrm>
              <a:prstGeom prst="line">
                <a:avLst/>
              </a:prstGeom>
              <a:noFill/>
              <a:ln w="9525">
                <a:solidFill>
                  <a:srgbClr val="000000"/>
                </a:solidFill>
                <a:round/>
                <a:headEnd/>
                <a:tailEnd type="triangle" w="med" len="med"/>
              </a:ln>
            </p:spPr>
            <p:txBody>
              <a:bodyPr lIns="0" tIns="82800" rIns="0"/>
              <a:lstStyle/>
              <a:p>
                <a:endParaRPr lang="zh-CN" altLang="en-US" sz="1200">
                  <a:latin typeface="+mn-ea"/>
                </a:endParaRPr>
              </a:p>
            </p:txBody>
          </p:sp>
          <p:sp>
            <p:nvSpPr>
              <p:cNvPr id="20" name="Text Box 19"/>
              <p:cNvSpPr txBox="1">
                <a:spLocks noChangeArrowheads="1"/>
              </p:cNvSpPr>
              <p:nvPr/>
            </p:nvSpPr>
            <p:spPr bwMode="auto">
              <a:xfrm>
                <a:off x="5007" y="1424"/>
                <a:ext cx="321" cy="336"/>
              </a:xfrm>
              <a:prstGeom prst="rect">
                <a:avLst/>
              </a:prstGeom>
              <a:noFill/>
              <a:ln w="9525">
                <a:noFill/>
                <a:miter lim="800000"/>
                <a:headEnd/>
                <a:tailEnd/>
              </a:ln>
            </p:spPr>
            <p:txBody>
              <a:bodyPr lIns="0" tIns="82800" rIns="0"/>
              <a:lstStyle/>
              <a:p>
                <a:pPr algn="just" eaLnBrk="0" hangingPunct="0"/>
                <a:r>
                  <a:rPr lang="en-US" altLang="zh-CN" sz="1200" b="1">
                    <a:latin typeface="+mn-ea"/>
                  </a:rPr>
                  <a:t>  </a:t>
                </a:r>
                <a:r>
                  <a:rPr lang="zh-CN" altLang="en-US" sz="1200" b="1">
                    <a:latin typeface="+mn-ea"/>
                  </a:rPr>
                  <a:t>低</a:t>
                </a:r>
              </a:p>
            </p:txBody>
          </p:sp>
          <p:sp>
            <p:nvSpPr>
              <p:cNvPr id="21" name="Text Box 20"/>
              <p:cNvSpPr txBox="1">
                <a:spLocks noChangeArrowheads="1"/>
              </p:cNvSpPr>
              <p:nvPr/>
            </p:nvSpPr>
            <p:spPr bwMode="auto">
              <a:xfrm>
                <a:off x="624" y="1424"/>
                <a:ext cx="321" cy="336"/>
              </a:xfrm>
              <a:prstGeom prst="rect">
                <a:avLst/>
              </a:prstGeom>
              <a:noFill/>
              <a:ln w="9525">
                <a:noFill/>
                <a:miter lim="800000"/>
                <a:headEnd/>
                <a:tailEnd/>
              </a:ln>
            </p:spPr>
            <p:txBody>
              <a:bodyPr lIns="0" tIns="82800" rIns="0"/>
              <a:lstStyle/>
              <a:p>
                <a:pPr algn="just" eaLnBrk="0" hangingPunct="0"/>
                <a:r>
                  <a:rPr lang="en-US" altLang="zh-CN" sz="1200" b="1">
                    <a:latin typeface="+mn-ea"/>
                  </a:rPr>
                  <a:t>  </a:t>
                </a:r>
                <a:r>
                  <a:rPr lang="zh-CN" altLang="en-US" sz="1200" b="1">
                    <a:latin typeface="+mn-ea"/>
                  </a:rPr>
                  <a:t>高</a:t>
                </a:r>
              </a:p>
            </p:txBody>
          </p:sp>
          <p:sp>
            <p:nvSpPr>
              <p:cNvPr id="22" name="Text Box 21"/>
              <p:cNvSpPr txBox="1">
                <a:spLocks noChangeArrowheads="1"/>
              </p:cNvSpPr>
              <p:nvPr/>
            </p:nvSpPr>
            <p:spPr bwMode="auto">
              <a:xfrm>
                <a:off x="2228" y="1200"/>
                <a:ext cx="1468" cy="336"/>
              </a:xfrm>
              <a:prstGeom prst="rect">
                <a:avLst/>
              </a:prstGeom>
              <a:noFill/>
              <a:ln w="9525">
                <a:noFill/>
                <a:miter lim="800000"/>
                <a:headEnd/>
                <a:tailEnd/>
              </a:ln>
            </p:spPr>
            <p:txBody>
              <a:bodyPr lIns="0" tIns="82800" rIns="0"/>
              <a:lstStyle/>
              <a:p>
                <a:pPr algn="just" eaLnBrk="0" hangingPunct="0"/>
                <a:r>
                  <a:rPr lang="zh-CN" altLang="en-US" sz="1200" b="1">
                    <a:latin typeface="+mn-ea"/>
                  </a:rPr>
                  <a:t>安全性控制层次</a:t>
                </a:r>
              </a:p>
            </p:txBody>
          </p:sp>
        </p:grpSp>
        <p:sp>
          <p:nvSpPr>
            <p:cNvPr id="9" name="Rectangle 22"/>
            <p:cNvSpPr>
              <a:spLocks noChangeArrowheads="1"/>
            </p:cNvSpPr>
            <p:nvPr/>
          </p:nvSpPr>
          <p:spPr bwMode="auto">
            <a:xfrm>
              <a:off x="431" y="2886"/>
              <a:ext cx="768" cy="384"/>
            </a:xfrm>
            <a:prstGeom prst="rect">
              <a:avLst/>
            </a:prstGeom>
            <a:noFill/>
            <a:ln w="28575">
              <a:noFill/>
              <a:miter lim="800000"/>
              <a:headEnd/>
              <a:tailEnd/>
            </a:ln>
            <a:effectLst/>
          </p:spPr>
          <p:txBody>
            <a:bodyPr wrap="none" lIns="90000" tIns="46800" rIns="90000" bIns="46800" anchor="ctr"/>
            <a:lstStyle/>
            <a:p>
              <a:pPr algn="ctr"/>
              <a:r>
                <a:rPr kumimoji="1" lang="en-US" altLang="zh-CN" sz="1200" b="1">
                  <a:latin typeface="+mn-ea"/>
                </a:rPr>
                <a:t>   </a:t>
              </a:r>
              <a:r>
                <a:rPr kumimoji="1" lang="zh-CN" altLang="en-US" sz="1200" b="1">
                  <a:latin typeface="+mn-ea"/>
                </a:rPr>
                <a:t>方法：</a:t>
              </a:r>
              <a:r>
                <a:rPr kumimoji="1" lang="zh-CN" altLang="en-US" sz="1200">
                  <a:latin typeface="+mn-ea"/>
                </a:rPr>
                <a:t> </a:t>
              </a:r>
            </a:p>
          </p:txBody>
        </p:sp>
        <p:sp>
          <p:nvSpPr>
            <p:cNvPr id="10" name="Rectangle 23"/>
            <p:cNvSpPr>
              <a:spLocks noChangeArrowheads="1"/>
            </p:cNvSpPr>
            <p:nvPr/>
          </p:nvSpPr>
          <p:spPr bwMode="auto">
            <a:xfrm>
              <a:off x="1066" y="2892"/>
              <a:ext cx="768" cy="480"/>
            </a:xfrm>
            <a:prstGeom prst="rect">
              <a:avLst/>
            </a:prstGeom>
            <a:noFill/>
            <a:ln w="28575">
              <a:noFill/>
              <a:miter lim="800000"/>
              <a:headEnd/>
              <a:tailEnd/>
            </a:ln>
            <a:effectLst/>
          </p:spPr>
          <p:txBody>
            <a:bodyPr wrap="none" lIns="90000" tIns="46800" rIns="90000" bIns="46800" anchor="ctr"/>
            <a:lstStyle/>
            <a:p>
              <a:pPr algn="ctr"/>
              <a:r>
                <a:rPr kumimoji="1" lang="zh-CN" altLang="en-US" sz="1200" b="1" dirty="0">
                  <a:latin typeface="+mn-ea"/>
                </a:rPr>
                <a:t>用户标识</a:t>
              </a:r>
            </a:p>
            <a:p>
              <a:pPr algn="ctr"/>
              <a:r>
                <a:rPr kumimoji="1" lang="zh-CN" altLang="en-US" sz="1200" b="1" dirty="0">
                  <a:latin typeface="+mn-ea"/>
                </a:rPr>
                <a:t>和鉴定 </a:t>
              </a:r>
              <a:r>
                <a:rPr kumimoji="1" lang="zh-CN" altLang="en-US" sz="1200" dirty="0">
                  <a:latin typeface="+mn-ea"/>
                </a:rPr>
                <a:t> </a:t>
              </a:r>
            </a:p>
          </p:txBody>
        </p:sp>
        <p:sp>
          <p:nvSpPr>
            <p:cNvPr id="11" name="Rectangle 24"/>
            <p:cNvSpPr>
              <a:spLocks noChangeArrowheads="1"/>
            </p:cNvSpPr>
            <p:nvPr/>
          </p:nvSpPr>
          <p:spPr bwMode="auto">
            <a:xfrm>
              <a:off x="2119" y="2892"/>
              <a:ext cx="768" cy="480"/>
            </a:xfrm>
            <a:prstGeom prst="rect">
              <a:avLst/>
            </a:prstGeom>
            <a:noFill/>
            <a:ln w="28575">
              <a:noFill/>
              <a:miter lim="800000"/>
              <a:headEnd/>
              <a:tailEnd/>
            </a:ln>
            <a:effectLst/>
          </p:spPr>
          <p:txBody>
            <a:bodyPr wrap="none" lIns="90000" tIns="46800" rIns="90000" bIns="46800" anchor="ctr"/>
            <a:lstStyle/>
            <a:p>
              <a:pPr algn="ctr"/>
              <a:r>
                <a:rPr kumimoji="1" lang="zh-CN" altLang="en-US" sz="1200" b="1">
                  <a:latin typeface="+mn-ea"/>
                </a:rPr>
                <a:t>存取控制</a:t>
              </a:r>
            </a:p>
            <a:p>
              <a:pPr algn="ctr"/>
              <a:r>
                <a:rPr kumimoji="1" lang="zh-CN" altLang="en-US" sz="1200" b="1">
                  <a:latin typeface="+mn-ea"/>
                </a:rPr>
                <a:t>审计</a:t>
              </a:r>
            </a:p>
            <a:p>
              <a:pPr algn="ctr"/>
              <a:r>
                <a:rPr kumimoji="1" lang="zh-CN" altLang="en-US" sz="1200" b="1">
                  <a:latin typeface="+mn-ea"/>
                </a:rPr>
                <a:t>视图 </a:t>
              </a:r>
            </a:p>
          </p:txBody>
        </p:sp>
        <p:sp>
          <p:nvSpPr>
            <p:cNvPr id="12" name="Rectangle 25"/>
            <p:cNvSpPr>
              <a:spLocks noChangeArrowheads="1"/>
            </p:cNvSpPr>
            <p:nvPr/>
          </p:nvSpPr>
          <p:spPr bwMode="auto">
            <a:xfrm>
              <a:off x="3162" y="2898"/>
              <a:ext cx="768" cy="480"/>
            </a:xfrm>
            <a:prstGeom prst="rect">
              <a:avLst/>
            </a:prstGeom>
            <a:noFill/>
            <a:ln w="28575">
              <a:noFill/>
              <a:miter lim="800000"/>
              <a:headEnd/>
              <a:tailEnd/>
            </a:ln>
            <a:effectLst/>
          </p:spPr>
          <p:txBody>
            <a:bodyPr wrap="none" lIns="90000" tIns="46800" rIns="90000" bIns="46800" anchor="ctr"/>
            <a:lstStyle/>
            <a:p>
              <a:pPr algn="ctr"/>
              <a:r>
                <a:rPr kumimoji="1" lang="zh-CN" altLang="en-US" sz="1200" b="1" dirty="0">
                  <a:latin typeface="+mn-ea"/>
                </a:rPr>
                <a:t>操作系统</a:t>
              </a:r>
            </a:p>
            <a:p>
              <a:pPr algn="ctr"/>
              <a:r>
                <a:rPr kumimoji="1" lang="zh-CN" altLang="en-US" sz="1200" b="1" dirty="0">
                  <a:latin typeface="+mn-ea"/>
                </a:rPr>
                <a:t>  安全保护  </a:t>
              </a:r>
            </a:p>
          </p:txBody>
        </p:sp>
        <p:sp>
          <p:nvSpPr>
            <p:cNvPr id="13" name="Rectangle 26"/>
            <p:cNvSpPr>
              <a:spLocks noChangeArrowheads="1"/>
            </p:cNvSpPr>
            <p:nvPr/>
          </p:nvSpPr>
          <p:spPr bwMode="auto">
            <a:xfrm>
              <a:off x="4218" y="2892"/>
              <a:ext cx="768" cy="480"/>
            </a:xfrm>
            <a:prstGeom prst="rect">
              <a:avLst/>
            </a:prstGeom>
            <a:noFill/>
            <a:ln w="28575">
              <a:noFill/>
              <a:miter lim="800000"/>
              <a:headEnd/>
              <a:tailEnd/>
            </a:ln>
            <a:effectLst/>
          </p:spPr>
          <p:txBody>
            <a:bodyPr wrap="none" lIns="90000" tIns="46800" rIns="90000" bIns="46800" anchor="ctr"/>
            <a:lstStyle/>
            <a:p>
              <a:pPr algn="ctr"/>
              <a:r>
                <a:rPr kumimoji="1" lang="zh-CN" altLang="en-US" sz="1200" b="1">
                  <a:latin typeface="+mn-ea"/>
                </a:rPr>
                <a:t>密码存储</a:t>
              </a:r>
            </a:p>
          </p:txBody>
        </p:sp>
      </p:grpSp>
      <p:sp>
        <p:nvSpPr>
          <p:cNvPr id="35" name="页脚占位符 34"/>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36" name="灯片编号占位符 35"/>
          <p:cNvSpPr>
            <a:spLocks noGrp="1"/>
          </p:cNvSpPr>
          <p:nvPr>
            <p:ph type="sldNum" sz="quarter" idx="20"/>
          </p:nvPr>
        </p:nvSpPr>
        <p:spPr/>
        <p:txBody>
          <a:bodyPr/>
          <a:lstStyle/>
          <a:p>
            <a:pPr algn="ctr"/>
            <a:fld id="{A24B006D-818D-47B3-9EBE-C5AB269A17AF}" type="slidenum">
              <a:rPr lang="en-US" altLang="zh-CN" smtClean="0"/>
              <a:pPr algn="ctr"/>
              <a:t>8</a:t>
            </a:fld>
            <a:endParaRPr lang="en-US" dirty="0"/>
          </a:p>
        </p:txBody>
      </p:sp>
    </p:spTree>
    <p:extLst>
      <p:ext uri="{BB962C8B-B14F-4D97-AF65-F5344CB8AC3E}">
        <p14:creationId xmlns:p14="http://schemas.microsoft.com/office/powerpoint/2010/main" val="449441"/>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9780" y="114543"/>
            <a:ext cx="5874468" cy="353275"/>
          </a:xfrm>
        </p:spPr>
        <p:txBody>
          <a:bodyPr/>
          <a:lstStyle/>
          <a:p>
            <a:r>
              <a:rPr lang="en-US" altLang="zh-CN" dirty="0" smtClean="0"/>
              <a:t>2.</a:t>
            </a:r>
            <a:r>
              <a:rPr lang="zh-CN" altLang="en-US" dirty="0" smtClean="0"/>
              <a:t>自主访问控制</a:t>
            </a:r>
            <a:r>
              <a:rPr lang="zh-CN" altLang="en-US" sz="1400" dirty="0" smtClean="0"/>
              <a:t>（</a:t>
            </a:r>
            <a:r>
              <a:rPr lang="en-US" altLang="zh-CN" sz="1400" dirty="0" smtClean="0"/>
              <a:t>Discretionary Access Control</a:t>
            </a:r>
            <a:r>
              <a:rPr lang="zh-CN" altLang="en-US" sz="1400" dirty="0" smtClean="0"/>
              <a:t>，</a:t>
            </a:r>
            <a:r>
              <a:rPr lang="en-US" altLang="zh-CN" sz="1400" dirty="0" smtClean="0"/>
              <a:t>DAC</a:t>
            </a:r>
            <a:r>
              <a:rPr lang="zh-CN" altLang="en-US" sz="1400" dirty="0" smtClean="0"/>
              <a:t>）</a:t>
            </a:r>
            <a:endParaRPr lang="zh-CN" altLang="en-US" sz="1400" dirty="0"/>
          </a:p>
        </p:txBody>
      </p:sp>
      <p:sp>
        <p:nvSpPr>
          <p:cNvPr id="3" name="文本占位符 2"/>
          <p:cNvSpPr>
            <a:spLocks noGrp="1"/>
          </p:cNvSpPr>
          <p:nvPr>
            <p:ph type="body" sz="quarter" idx="13"/>
          </p:nvPr>
        </p:nvSpPr>
        <p:spPr/>
        <p:txBody>
          <a:bodyPr/>
          <a:lstStyle/>
          <a:p>
            <a:r>
              <a:rPr lang="zh-CN" altLang="en-US" dirty="0"/>
              <a:t>特征</a:t>
            </a:r>
          </a:p>
        </p:txBody>
      </p:sp>
      <p:sp>
        <p:nvSpPr>
          <p:cNvPr id="5" name="文本占位符 4"/>
          <p:cNvSpPr>
            <a:spLocks noGrp="1"/>
          </p:cNvSpPr>
          <p:nvPr>
            <p:ph type="body" sz="quarter" idx="16"/>
          </p:nvPr>
        </p:nvSpPr>
        <p:spPr>
          <a:xfrm>
            <a:off x="683568" y="700336"/>
            <a:ext cx="7914553" cy="3933605"/>
          </a:xfrm>
        </p:spPr>
        <p:txBody>
          <a:bodyPr>
            <a:normAutofit/>
          </a:bodyPr>
          <a:lstStyle/>
          <a:p>
            <a:r>
              <a:rPr lang="zh-CN" altLang="en-US" b="1" dirty="0" smtClean="0">
                <a:solidFill>
                  <a:srgbClr val="FF0000"/>
                </a:solidFill>
              </a:rPr>
              <a:t>控制</a:t>
            </a:r>
            <a:r>
              <a:rPr lang="zh-CN" altLang="en-US" b="1" dirty="0">
                <a:solidFill>
                  <a:srgbClr val="FF0000"/>
                </a:solidFill>
              </a:rPr>
              <a:t>方式是自主的</a:t>
            </a:r>
            <a:endParaRPr lang="en-US" altLang="zh-CN" b="1" dirty="0" smtClean="0">
              <a:solidFill>
                <a:srgbClr val="FF0000"/>
              </a:solidFill>
            </a:endParaRPr>
          </a:p>
          <a:p>
            <a:pPr marL="554400" lvl="1"/>
            <a:r>
              <a:rPr lang="zh-CN" altLang="en-US" sz="1400" dirty="0" smtClean="0"/>
              <a:t>由</a:t>
            </a:r>
            <a:r>
              <a:rPr lang="zh-CN" altLang="en-US" sz="1400" dirty="0"/>
              <a:t>客体的属主对自己的客体进行</a:t>
            </a:r>
            <a:r>
              <a:rPr lang="zh-CN" altLang="en-US" sz="1400" dirty="0" smtClean="0"/>
              <a:t>管理</a:t>
            </a:r>
            <a:endParaRPr lang="en-US" altLang="zh-CN" sz="1400" dirty="0" smtClean="0"/>
          </a:p>
          <a:p>
            <a:pPr marL="554400" lvl="1"/>
            <a:r>
              <a:rPr lang="zh-CN" altLang="en-US" sz="1400" dirty="0" smtClean="0"/>
              <a:t>由</a:t>
            </a:r>
            <a:r>
              <a:rPr lang="zh-CN" altLang="en-US" sz="1400" dirty="0"/>
              <a:t>属主自己决定是否将自己的客体访问权或部分访问权授予其他</a:t>
            </a:r>
            <a:r>
              <a:rPr lang="zh-CN" altLang="en-US" sz="1400" dirty="0" smtClean="0"/>
              <a:t>主体</a:t>
            </a:r>
            <a:endParaRPr lang="en-US" altLang="zh-CN" sz="1400" dirty="0" smtClean="0"/>
          </a:p>
          <a:p>
            <a:pPr marL="554400" lvl="1"/>
            <a:r>
              <a:rPr lang="zh-CN" altLang="en-US" sz="1400" dirty="0" smtClean="0"/>
              <a:t>在</a:t>
            </a:r>
            <a:r>
              <a:rPr lang="zh-CN" altLang="en-US" sz="1400" dirty="0"/>
              <a:t>自主访问控制下，用户可以按自己的意愿，有选择地与其他用户共享他的文件。</a:t>
            </a:r>
          </a:p>
          <a:p>
            <a:pPr>
              <a:spcBef>
                <a:spcPts val="600"/>
              </a:spcBef>
            </a:pPr>
            <a:r>
              <a:rPr lang="zh-CN" altLang="en-US" b="1" dirty="0">
                <a:solidFill>
                  <a:srgbClr val="FF0000"/>
                </a:solidFill>
              </a:rPr>
              <a:t>可以在主体之间相互转让权限的访问控制</a:t>
            </a:r>
            <a:endParaRPr lang="en-US" altLang="zh-CN" b="1" dirty="0" smtClean="0">
              <a:solidFill>
                <a:srgbClr val="FF0000"/>
              </a:solidFill>
            </a:endParaRPr>
          </a:p>
          <a:p>
            <a:pPr marL="554400" lvl="1"/>
            <a:r>
              <a:rPr lang="zh-CN" altLang="en-US" sz="1400" dirty="0"/>
              <a:t>权限是指允许某个用户以某种方式访问一些数据对象； </a:t>
            </a:r>
          </a:p>
          <a:p>
            <a:pPr marL="554400" lvl="1"/>
            <a:r>
              <a:rPr lang="zh-CN" altLang="en-US" sz="1400" dirty="0"/>
              <a:t>对用户访问数据库中各种资源（包括表、视图、程序等）</a:t>
            </a:r>
            <a:r>
              <a:rPr lang="zh-CN" altLang="en-US" sz="1400" dirty="0" smtClean="0"/>
              <a:t>的权力（</a:t>
            </a:r>
            <a:r>
              <a:rPr lang="zh-CN" altLang="en-US" sz="1400" dirty="0"/>
              <a:t>包括创建、查询、更新、执行等）的控制；</a:t>
            </a:r>
            <a:endParaRPr lang="en-US" altLang="zh-CN" sz="1400" dirty="0" smtClean="0"/>
          </a:p>
          <a:p>
            <a:pPr marL="554400" lvl="1"/>
            <a:r>
              <a:rPr lang="zh-CN" altLang="en-US" sz="1400" dirty="0" smtClean="0"/>
              <a:t>一</a:t>
            </a:r>
            <a:r>
              <a:rPr lang="zh-CN" altLang="en-US" sz="1400" dirty="0"/>
              <a:t>个用户建立了一个数据对象（如表、视图）就自动具有了对这个数据对象的</a:t>
            </a:r>
            <a:r>
              <a:rPr lang="zh-CN" altLang="en-US" sz="1400" dirty="0" smtClean="0"/>
              <a:t>所有权力。</a:t>
            </a:r>
            <a:endParaRPr lang="en-US" altLang="zh-CN" sz="1400" dirty="0" smtClean="0"/>
          </a:p>
          <a:p>
            <a:pPr marL="554400" lvl="1"/>
            <a:r>
              <a:rPr lang="zh-CN" altLang="en-US" sz="1400" dirty="0" smtClean="0"/>
              <a:t>同</a:t>
            </a:r>
            <a:r>
              <a:rPr lang="zh-CN" altLang="en-US" sz="1400" dirty="0"/>
              <a:t>一用户对于不同的数据对象有不同的存取权限，不同的用户对同一对象也有不同的权限，用户还可将其拥有的存取权限转授给其他用户。</a:t>
            </a:r>
          </a:p>
          <a:p>
            <a:pPr>
              <a:spcBef>
                <a:spcPts val="600"/>
              </a:spcBef>
            </a:pPr>
            <a:r>
              <a:rPr lang="en-US" altLang="zh-CN" b="1" dirty="0" smtClean="0">
                <a:solidFill>
                  <a:srgbClr val="FF0000"/>
                </a:solidFill>
              </a:rPr>
              <a:t>C2</a:t>
            </a:r>
            <a:r>
              <a:rPr lang="zh-CN" altLang="en-US" b="1" dirty="0">
                <a:solidFill>
                  <a:srgbClr val="FF0000"/>
                </a:solidFill>
              </a:rPr>
              <a:t>级</a:t>
            </a:r>
            <a:r>
              <a:rPr lang="zh-CN" altLang="en-US" b="1" dirty="0" smtClean="0">
                <a:solidFill>
                  <a:srgbClr val="FF0000"/>
                </a:solidFill>
              </a:rPr>
              <a:t>，灵活</a:t>
            </a:r>
            <a:endParaRPr lang="zh-CN" altLang="en-US" b="1" dirty="0">
              <a:solidFill>
                <a:srgbClr val="FF0000"/>
              </a:solidFill>
            </a:endParaRPr>
          </a:p>
        </p:txBody>
      </p:sp>
      <p:sp>
        <p:nvSpPr>
          <p:cNvPr id="12" name="页脚占位符 11"/>
          <p:cNvSpPr>
            <a:spLocks noGrp="1"/>
          </p:cNvSpPr>
          <p:nvPr>
            <p:ph type="ftr" sz="quarter" idx="19"/>
          </p:nvPr>
        </p:nvSpPr>
        <p:spPr/>
        <p:txBody>
          <a:bodyPr/>
          <a:lstStyle/>
          <a:p>
            <a:r>
              <a:rPr lang="en-US" altLang="zh-CN" smtClean="0"/>
              <a:t>DataBase@UESTC </a:t>
            </a:r>
            <a:r>
              <a:rPr lang="zh-CN" altLang="en-US" smtClean="0"/>
              <a:t>学以致用←→用以促学</a:t>
            </a:r>
            <a:endParaRPr lang="zh-CN" altLang="en-US" dirty="0"/>
          </a:p>
        </p:txBody>
      </p:sp>
      <p:sp>
        <p:nvSpPr>
          <p:cNvPr id="13" name="灯片编号占位符 12"/>
          <p:cNvSpPr>
            <a:spLocks noGrp="1"/>
          </p:cNvSpPr>
          <p:nvPr>
            <p:ph type="sldNum" sz="quarter" idx="20"/>
          </p:nvPr>
        </p:nvSpPr>
        <p:spPr/>
        <p:txBody>
          <a:bodyPr/>
          <a:lstStyle/>
          <a:p>
            <a:pPr algn="ctr"/>
            <a:fld id="{A24B006D-818D-47B3-9EBE-C5AB269A17AF}" type="slidenum">
              <a:rPr lang="en-US" altLang="zh-CN" smtClean="0"/>
              <a:pPr algn="ctr"/>
              <a:t>9</a:t>
            </a:fld>
            <a:endParaRPr lang="en-US" dirty="0"/>
          </a:p>
        </p:txBody>
      </p:sp>
    </p:spTree>
    <p:extLst>
      <p:ext uri="{BB962C8B-B14F-4D97-AF65-F5344CB8AC3E}">
        <p14:creationId xmlns:p14="http://schemas.microsoft.com/office/powerpoint/2010/main" val="913758491"/>
      </p:ext>
    </p:extLst>
  </p:cSld>
  <p:clrMapOvr>
    <a:masterClrMapping/>
  </p:clrMapOvr>
  <mc:AlternateContent xmlns:mc="http://schemas.openxmlformats.org/markup-compatibility/2006" xmlns:p14="http://schemas.microsoft.com/office/powerpoint/2010/main">
    <mc:Choice Requires="p14">
      <p:transition spd="slow" p14:dur="1250" advTm="20823"/>
    </mc:Choice>
    <mc:Fallback xmlns="">
      <p:transition spd="slow" advTm="20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anim calcmode="lin" valueType="num">
                                      <p:cBhvr additive="base">
                                        <p:cTn id="1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anim calcmode="lin" valueType="num">
                                      <p:cBhvr additive="base">
                                        <p:cTn id="1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 calcmode="lin" valueType="num">
                                      <p:cBhvr additive="base">
                                        <p:cTn id="1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 calcmode="lin" valueType="num">
                                      <p:cBhvr additive="base">
                                        <p:cTn id="2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anim calcmode="lin" valueType="num">
                                      <p:cBhvr additive="base">
                                        <p:cTn id="2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6|2.4|1.9|1.9"/>
</p:tagLst>
</file>

<file path=ppt/theme/theme1.xml><?xml version="1.0" encoding="utf-8"?>
<a:theme xmlns:a="http://schemas.openxmlformats.org/drawingml/2006/main" name="Office 主题">
  <a:themeElements>
    <a:clrScheme name="自定义 39">
      <a:dk1>
        <a:sysClr val="windowText" lastClr="000000"/>
      </a:dk1>
      <a:lt1>
        <a:sysClr val="window" lastClr="FFFFFF"/>
      </a:lt1>
      <a:dk2>
        <a:srgbClr val="123E61"/>
      </a:dk2>
      <a:lt2>
        <a:srgbClr val="D4D4D6"/>
      </a:lt2>
      <a:accent1>
        <a:srgbClr val="123E61"/>
      </a:accent1>
      <a:accent2>
        <a:srgbClr val="123E61"/>
      </a:accent2>
      <a:accent3>
        <a:srgbClr val="123E61"/>
      </a:accent3>
      <a:accent4>
        <a:srgbClr val="123E61"/>
      </a:accent4>
      <a:accent5>
        <a:srgbClr val="123E61"/>
      </a:accent5>
      <a:accent6>
        <a:srgbClr val="000000"/>
      </a:accent6>
      <a:hlink>
        <a:srgbClr val="168BBA"/>
      </a:hlink>
      <a:folHlink>
        <a:srgbClr val="68000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1791</TotalTime>
  <Words>5595</Words>
  <Application>Microsoft Office PowerPoint</Application>
  <PresentationFormat>自定义</PresentationFormat>
  <Paragraphs>499</Paragraphs>
  <Slides>32</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方正兰亭黑简体</vt:lpstr>
      <vt:lpstr>黑体</vt:lpstr>
      <vt:lpstr>华文楷体</vt:lpstr>
      <vt:lpstr>宋体</vt:lpstr>
      <vt:lpstr>微软雅黑</vt:lpstr>
      <vt:lpstr>Arial</vt:lpstr>
      <vt:lpstr>Calibri</vt:lpstr>
      <vt:lpstr>Times New Roman</vt:lpstr>
      <vt:lpstr>Wingdings</vt:lpstr>
      <vt:lpstr>Office 主题</vt:lpstr>
      <vt:lpstr>PowerPoint 演示文稿</vt:lpstr>
      <vt:lpstr>1.数据库安全概述</vt:lpstr>
      <vt:lpstr>1.数据库安全概述</vt:lpstr>
      <vt:lpstr>1.数据库安全概述</vt:lpstr>
      <vt:lpstr>1.数据库安全概述</vt:lpstr>
      <vt:lpstr>1.数据库安全概述</vt:lpstr>
      <vt:lpstr>1.数据库安全概述</vt:lpstr>
      <vt:lpstr>1.数据库安全概述</vt:lpstr>
      <vt:lpstr>2.自主访问控制（Discretionary Access Control，DAC）</vt:lpstr>
      <vt:lpstr>2.自主访问控制（DAC）</vt:lpstr>
      <vt:lpstr>2.自主访问控制（DAC）</vt:lpstr>
      <vt:lpstr>2.自主访问控制（DAC）</vt:lpstr>
      <vt:lpstr>2.自主访问控制（DAC）</vt:lpstr>
      <vt:lpstr>2.自主访问控制（DAC）</vt:lpstr>
      <vt:lpstr>2.自主访问控制（DAC）</vt:lpstr>
      <vt:lpstr>2.自主访问控制（DAC）</vt:lpstr>
      <vt:lpstr>2.自主访问控制（DAC）</vt:lpstr>
      <vt:lpstr>2.自主访问控制（DAC）</vt:lpstr>
      <vt:lpstr>3.基于角色的访问控制（RBAC）</vt:lpstr>
      <vt:lpstr>3.基于角色的访问控制（RBAC）</vt:lpstr>
      <vt:lpstr>3.基于角色的访问控制（RBAC）</vt:lpstr>
      <vt:lpstr>4.强制访问控制（MAC）</vt:lpstr>
      <vt:lpstr>4.强制访问控制（MAC）</vt:lpstr>
      <vt:lpstr>4.强制访问控制（MAC）</vt:lpstr>
      <vt:lpstr>4.强制访问控制（MAC）</vt:lpstr>
      <vt:lpstr>5.审计和其他安全机制</vt:lpstr>
      <vt:lpstr>5.审计和其他安全机制</vt:lpstr>
      <vt:lpstr>5.审计和其他安全机制</vt:lpstr>
      <vt:lpstr>5.审计和其他安全机制</vt:lpstr>
      <vt:lpstr>5.审计和其他安全机制</vt:lpstr>
      <vt:lpstr>5.审计和其他安全机制</vt:lpstr>
      <vt:lpstr>5.审计和其他安全机制</vt:lpstr>
    </vt:vector>
  </TitlesOfParts>
  <Company>电子科技大学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电子科技大学教学PPT模板002</dc:title>
  <dc:creator>教育技术部</dc:creator>
  <cp:lastModifiedBy>Anlex WEE</cp:lastModifiedBy>
  <cp:revision>264</cp:revision>
  <dcterms:created xsi:type="dcterms:W3CDTF">2017-04-06T01:11:00Z</dcterms:created>
  <dcterms:modified xsi:type="dcterms:W3CDTF">2021-02-28T13:58:30Z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2052-11.1.0.8013</vt:lpwstr>
  </property>
</Properties>
</file>